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1078" r:id="rId3"/>
    <p:sldId id="359" r:id="rId4"/>
    <p:sldId id="417" r:id="rId5"/>
    <p:sldId id="395" r:id="rId6"/>
    <p:sldId id="432" r:id="rId7"/>
    <p:sldId id="400" r:id="rId8"/>
    <p:sldId id="398" r:id="rId9"/>
    <p:sldId id="477" r:id="rId10"/>
    <p:sldId id="478" r:id="rId11"/>
    <p:sldId id="481" r:id="rId12"/>
    <p:sldId id="482" r:id="rId13"/>
    <p:sldId id="483" r:id="rId14"/>
    <p:sldId id="484" r:id="rId15"/>
    <p:sldId id="486" r:id="rId16"/>
    <p:sldId id="1097" r:id="rId17"/>
    <p:sldId id="1056" r:id="rId18"/>
    <p:sldId id="1057" r:id="rId19"/>
    <p:sldId id="1107" r:id="rId20"/>
    <p:sldId id="1079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5" d="100"/>
          <a:sy n="65" d="100"/>
        </p:scale>
        <p:origin x="123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Slide Image Placeholder 1">
            <a:extLst>
              <a:ext uri="{FF2B5EF4-FFF2-40B4-BE49-F238E27FC236}">
                <a16:creationId xmlns:a16="http://schemas.microsoft.com/office/drawing/2014/main" id="{F129B99F-1F4C-E38B-1178-632EAD68EE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2691" name="Notes Placeholder 2">
            <a:extLst>
              <a:ext uri="{FF2B5EF4-FFF2-40B4-BE49-F238E27FC236}">
                <a16:creationId xmlns:a16="http://schemas.microsoft.com/office/drawing/2014/main" id="{E664BECA-02E1-4AF8-14F5-752FA48018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2692" name="Slide Number Placeholder 3">
            <a:extLst>
              <a:ext uri="{FF2B5EF4-FFF2-40B4-BE49-F238E27FC236}">
                <a16:creationId xmlns:a16="http://schemas.microsoft.com/office/drawing/2014/main" id="{EA1EBEE4-3D4A-4C5C-3751-0D800B2990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431409-CA18-41AD-961B-E5FB8A00C89B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81B132FD-E38F-C7AD-BA1B-23B902FAB4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D127E370-1200-059C-0BF2-85DA1D7AA8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E838264B-E4FF-3984-9BA8-198E19157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Slide Image Placeholder 1">
            <a:extLst>
              <a:ext uri="{FF2B5EF4-FFF2-40B4-BE49-F238E27FC236}">
                <a16:creationId xmlns:a16="http://schemas.microsoft.com/office/drawing/2014/main" id="{BDAFE6D2-0B08-BF6A-71E9-83B5FDDBCB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8835" name="Notes Placeholder 2">
            <a:extLst>
              <a:ext uri="{FF2B5EF4-FFF2-40B4-BE49-F238E27FC236}">
                <a16:creationId xmlns:a16="http://schemas.microsoft.com/office/drawing/2014/main" id="{8F1E375D-503C-E1D3-04C1-4C978B286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8836" name="Slide Number Placeholder 3">
            <a:extLst>
              <a:ext uri="{FF2B5EF4-FFF2-40B4-BE49-F238E27FC236}">
                <a16:creationId xmlns:a16="http://schemas.microsoft.com/office/drawing/2014/main" id="{EA1AD017-345B-383E-1B6C-E30D651354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75A96F-56B3-4278-8232-C6C425650B6B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Slide Image Placeholder 1">
            <a:extLst>
              <a:ext uri="{FF2B5EF4-FFF2-40B4-BE49-F238E27FC236}">
                <a16:creationId xmlns:a16="http://schemas.microsoft.com/office/drawing/2014/main" id="{34BBACD8-828D-12BE-19F0-23A85BDC54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9859" name="Notes Placeholder 2">
            <a:extLst>
              <a:ext uri="{FF2B5EF4-FFF2-40B4-BE49-F238E27FC236}">
                <a16:creationId xmlns:a16="http://schemas.microsoft.com/office/drawing/2014/main" id="{20FB1531-2EFF-A7DB-142C-A2586D934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9860" name="Slide Number Placeholder 3">
            <a:extLst>
              <a:ext uri="{FF2B5EF4-FFF2-40B4-BE49-F238E27FC236}">
                <a16:creationId xmlns:a16="http://schemas.microsoft.com/office/drawing/2014/main" id="{C09E6E8D-6161-339C-B826-B65106A68B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736F8FA-CAA3-4E43-9EC9-BA0D28B28103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Slide Image Placeholder 1">
            <a:extLst>
              <a:ext uri="{FF2B5EF4-FFF2-40B4-BE49-F238E27FC236}">
                <a16:creationId xmlns:a16="http://schemas.microsoft.com/office/drawing/2014/main" id="{3896EBA7-25D9-E782-8F9D-3E687F2E44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0883" name="Notes Placeholder 2">
            <a:extLst>
              <a:ext uri="{FF2B5EF4-FFF2-40B4-BE49-F238E27FC236}">
                <a16:creationId xmlns:a16="http://schemas.microsoft.com/office/drawing/2014/main" id="{F7AAB18A-58CC-42F7-F6FA-A747CB3497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0884" name="Slide Number Placeholder 3">
            <a:extLst>
              <a:ext uri="{FF2B5EF4-FFF2-40B4-BE49-F238E27FC236}">
                <a16:creationId xmlns:a16="http://schemas.microsoft.com/office/drawing/2014/main" id="{E5160CB9-85F1-72D3-47AA-E3904E031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7C9C63B-38E1-4A35-A882-DDF2FFA238D7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Slide Image Placeholder 1">
            <a:extLst>
              <a:ext uri="{FF2B5EF4-FFF2-40B4-BE49-F238E27FC236}">
                <a16:creationId xmlns:a16="http://schemas.microsoft.com/office/drawing/2014/main" id="{F40F8F2C-D039-11F5-05F8-3FF0DBCA3E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1907" name="Notes Placeholder 2">
            <a:extLst>
              <a:ext uri="{FF2B5EF4-FFF2-40B4-BE49-F238E27FC236}">
                <a16:creationId xmlns:a16="http://schemas.microsoft.com/office/drawing/2014/main" id="{B86B90D7-591D-D959-D1A3-258FA2DFE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1908" name="Slide Number Placeholder 3">
            <a:extLst>
              <a:ext uri="{FF2B5EF4-FFF2-40B4-BE49-F238E27FC236}">
                <a16:creationId xmlns:a16="http://schemas.microsoft.com/office/drawing/2014/main" id="{2B0C4A43-75DD-1CF0-8CB5-321D39F5FF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5DC1A4F-8FDE-458D-93A5-1A33E5E30D6E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Slide Image Placeholder 1">
            <a:extLst>
              <a:ext uri="{FF2B5EF4-FFF2-40B4-BE49-F238E27FC236}">
                <a16:creationId xmlns:a16="http://schemas.microsoft.com/office/drawing/2014/main" id="{B0DBD58F-B35D-2114-6B44-A65678A6F6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2931" name="Notes Placeholder 2">
            <a:extLst>
              <a:ext uri="{FF2B5EF4-FFF2-40B4-BE49-F238E27FC236}">
                <a16:creationId xmlns:a16="http://schemas.microsoft.com/office/drawing/2014/main" id="{9D2BF5F0-F989-F97D-BB1F-94C9EDDF8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2932" name="Slide Number Placeholder 3">
            <a:extLst>
              <a:ext uri="{FF2B5EF4-FFF2-40B4-BE49-F238E27FC236}">
                <a16:creationId xmlns:a16="http://schemas.microsoft.com/office/drawing/2014/main" id="{41FB5012-E226-4F30-4846-FB16E9F819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ED5E50-8E63-4882-84E8-1321C9400393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Slide Image Placeholder 1">
            <a:extLst>
              <a:ext uri="{FF2B5EF4-FFF2-40B4-BE49-F238E27FC236}">
                <a16:creationId xmlns:a16="http://schemas.microsoft.com/office/drawing/2014/main" id="{1D95C755-6C9F-5E31-1A10-EA6BA44366B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3955" name="Notes Placeholder 2">
            <a:extLst>
              <a:ext uri="{FF2B5EF4-FFF2-40B4-BE49-F238E27FC236}">
                <a16:creationId xmlns:a16="http://schemas.microsoft.com/office/drawing/2014/main" id="{1D4AC73E-C143-E34F-E760-9C0873694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3956" name="Slide Number Placeholder 3">
            <a:extLst>
              <a:ext uri="{FF2B5EF4-FFF2-40B4-BE49-F238E27FC236}">
                <a16:creationId xmlns:a16="http://schemas.microsoft.com/office/drawing/2014/main" id="{16463592-E88B-094E-6F12-299B1F03AC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687903B-D0B9-4924-B4F1-ADE094A0132B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Slide Image Placeholder 1">
            <a:extLst>
              <a:ext uri="{FF2B5EF4-FFF2-40B4-BE49-F238E27FC236}">
                <a16:creationId xmlns:a16="http://schemas.microsoft.com/office/drawing/2014/main" id="{84AFA9B5-3D99-E549-ACD6-26EC5CC4EB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4979" name="Notes Placeholder 2">
            <a:extLst>
              <a:ext uri="{FF2B5EF4-FFF2-40B4-BE49-F238E27FC236}">
                <a16:creationId xmlns:a16="http://schemas.microsoft.com/office/drawing/2014/main" id="{80EC87B8-340C-9020-C77E-A48C2A6E2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4980" name="Slide Number Placeholder 3">
            <a:extLst>
              <a:ext uri="{FF2B5EF4-FFF2-40B4-BE49-F238E27FC236}">
                <a16:creationId xmlns:a16="http://schemas.microsoft.com/office/drawing/2014/main" id="{12CD70A2-64E3-198E-7441-1D8B961D28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E4A265-4479-4D34-AE42-962CD8A10AD4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Slide Image Placeholder 1">
            <a:extLst>
              <a:ext uri="{FF2B5EF4-FFF2-40B4-BE49-F238E27FC236}">
                <a16:creationId xmlns:a16="http://schemas.microsoft.com/office/drawing/2014/main" id="{2C820E77-4C82-0BB8-9504-F317D418EE0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03" name="Notes Placeholder 2">
            <a:extLst>
              <a:ext uri="{FF2B5EF4-FFF2-40B4-BE49-F238E27FC236}">
                <a16:creationId xmlns:a16="http://schemas.microsoft.com/office/drawing/2014/main" id="{8066EF68-0119-CCD8-3C6C-44935571C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6004" name="Slide Number Placeholder 3">
            <a:extLst>
              <a:ext uri="{FF2B5EF4-FFF2-40B4-BE49-F238E27FC236}">
                <a16:creationId xmlns:a16="http://schemas.microsoft.com/office/drawing/2014/main" id="{42D29322-A22E-00E6-57A9-A3678B1924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6D8C459-D0F8-4C55-91BF-3B0CAFEF7418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Slide Image Placeholder 1">
            <a:extLst>
              <a:ext uri="{FF2B5EF4-FFF2-40B4-BE49-F238E27FC236}">
                <a16:creationId xmlns:a16="http://schemas.microsoft.com/office/drawing/2014/main" id="{13D3CCE9-086E-AE36-7ED5-1450341942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7027" name="Notes Placeholder 2">
            <a:extLst>
              <a:ext uri="{FF2B5EF4-FFF2-40B4-BE49-F238E27FC236}">
                <a16:creationId xmlns:a16="http://schemas.microsoft.com/office/drawing/2014/main" id="{F153A2D0-E55D-C913-7BC5-520FBFAFD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7028" name="Slide Number Placeholder 3">
            <a:extLst>
              <a:ext uri="{FF2B5EF4-FFF2-40B4-BE49-F238E27FC236}">
                <a16:creationId xmlns:a16="http://schemas.microsoft.com/office/drawing/2014/main" id="{AA64F591-C746-28F0-708C-01C0CF57B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D66BAF2-4076-4E64-8994-6AB924C8BF67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Slide Image Placeholder 1">
            <a:extLst>
              <a:ext uri="{FF2B5EF4-FFF2-40B4-BE49-F238E27FC236}">
                <a16:creationId xmlns:a16="http://schemas.microsoft.com/office/drawing/2014/main" id="{B5EA98E1-8BAA-111C-8C86-265A641BD7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8051" name="Notes Placeholder 2">
            <a:extLst>
              <a:ext uri="{FF2B5EF4-FFF2-40B4-BE49-F238E27FC236}">
                <a16:creationId xmlns:a16="http://schemas.microsoft.com/office/drawing/2014/main" id="{B2C20769-38AD-B895-5342-AC1F35DE26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8052" name="Slide Number Placeholder 3">
            <a:extLst>
              <a:ext uri="{FF2B5EF4-FFF2-40B4-BE49-F238E27FC236}">
                <a16:creationId xmlns:a16="http://schemas.microsoft.com/office/drawing/2014/main" id="{B6B1FB52-A5E6-F52D-294B-6705CD9C9C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0C9B18D-7EFC-446A-8F18-8DFA2F6699D7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Slide Image Placeholder 1">
            <a:extLst>
              <a:ext uri="{FF2B5EF4-FFF2-40B4-BE49-F238E27FC236}">
                <a16:creationId xmlns:a16="http://schemas.microsoft.com/office/drawing/2014/main" id="{0226B657-58AD-5E8C-E623-FAE6CC7A1AC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9075" name="Notes Placeholder 2">
            <a:extLst>
              <a:ext uri="{FF2B5EF4-FFF2-40B4-BE49-F238E27FC236}">
                <a16:creationId xmlns:a16="http://schemas.microsoft.com/office/drawing/2014/main" id="{86D3376F-9E72-D8C8-BE35-F85777AA0F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9076" name="Slide Number Placeholder 3">
            <a:extLst>
              <a:ext uri="{FF2B5EF4-FFF2-40B4-BE49-F238E27FC236}">
                <a16:creationId xmlns:a16="http://schemas.microsoft.com/office/drawing/2014/main" id="{16F6F83D-3D96-ECFF-5621-761AED0D1A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98F0359-CDD0-4050-AFF7-76D3213D784C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3969" y="6172200"/>
            <a:ext cx="8595360" cy="2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2/6/2025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896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9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Financial Performance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Valuation Ratios</a:t>
            </a:r>
          </a:p>
          <a:p>
            <a:r>
              <a:rPr lang="en-GB" dirty="0"/>
              <a:t>Investment Ratios</a:t>
            </a:r>
          </a:p>
          <a:p>
            <a:r>
              <a:rPr lang="en-GB" dirty="0"/>
              <a:t>Limitations of Financial Ratios and Analysis.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40">
            <a:extLst>
              <a:ext uri="{FF2B5EF4-FFF2-40B4-BE49-F238E27FC236}">
                <a16:creationId xmlns:a16="http://schemas.microsoft.com/office/drawing/2014/main" id="{E2DF99C7-6151-C9B4-662A-96A3DBB0D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2292" name="Rectangle 41">
            <a:extLst>
              <a:ext uri="{FF2B5EF4-FFF2-40B4-BE49-F238E27FC236}">
                <a16:creationId xmlns:a16="http://schemas.microsoft.com/office/drawing/2014/main" id="{BD0282B9-A12F-D72E-3CCC-CC01565DBD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ea typeface="ヒラギノ角ゴ Pro W3" pitchFamily="-65" charset="-128"/>
              </a:rPr>
              <a:t>Valuation Ratios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ea typeface="ヒラギノ角ゴ Pro W3" pitchFamily="-65" charset="-128"/>
              </a:rPr>
              <a:t>Analysts and investors use a number of ratios to gauge the market value of the firm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ea typeface="ヒラギノ角ゴ Pro W3" pitchFamily="-65" charset="-128"/>
              </a:rPr>
              <a:t>The most important is the firm’s price-earnings ratio (P/E)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 dirty="0">
                <a:ea typeface="ＭＳ Ｐゴシック" panose="020B0600070205080204" pitchFamily="34" charset="-128"/>
              </a:rPr>
              <a:t>The P/E ratio is used to assess whether a stock is over- or under-valued based on the idea that the value of a stock should be proportional to the earnings it can generate</a:t>
            </a:r>
            <a:endParaRPr lang="en-US" altLang="en-US" sz="1400" dirty="0">
              <a:ea typeface="ＭＳ Ｐゴシック" panose="020B0600070205080204" pitchFamily="34" charset="-128"/>
            </a:endParaRPr>
          </a:p>
        </p:txBody>
      </p:sp>
      <p:graphicFrame>
        <p:nvGraphicFramePr>
          <p:cNvPr id="12290" name="Object 3">
            <a:extLst>
              <a:ext uri="{FF2B5EF4-FFF2-40B4-BE49-F238E27FC236}">
                <a16:creationId xmlns:a16="http://schemas.microsoft.com/office/drawing/2014/main" id="{0B15C68F-C364-B43B-D3F4-1DDA5111FAF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55650" y="4724400"/>
          <a:ext cx="65595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984897" imgH="381397" progId="Equation.DSMT4">
                  <p:embed/>
                </p:oleObj>
              </mc:Choice>
              <mc:Fallback>
                <p:oleObj r:id="rId3" imgW="2984897" imgH="381397" progId="Equation.DSMT4">
                  <p:embed/>
                  <p:pic>
                    <p:nvPicPr>
                      <p:cNvPr id="12290" name="Object 3">
                        <a:extLst>
                          <a:ext uri="{FF2B5EF4-FFF2-40B4-BE49-F238E27FC236}">
                            <a16:creationId xmlns:a16="http://schemas.microsoft.com/office/drawing/2014/main" id="{0B15C68F-C364-B43B-D3F4-1DDA5111FAF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4724400"/>
                        <a:ext cx="6559550" cy="8382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16DFB1E0-DA00-4A58-480D-3D2559A0B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6499" name="Rectangle 41">
            <a:extLst>
              <a:ext uri="{FF2B5EF4-FFF2-40B4-BE49-F238E27FC236}">
                <a16:creationId xmlns:a16="http://schemas.microsoft.com/office/drawing/2014/main" id="{83478AC4-D94F-BAB4-50CF-95ADFCA185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/>
              <a:t>Valuation Ratios</a:t>
            </a:r>
          </a:p>
          <a:p>
            <a:pPr lvl="1" eaLnBrk="1" hangingPunct="1"/>
            <a:r>
              <a:rPr lang="en-US" altLang="en-US" sz="2400" dirty="0"/>
              <a:t>PEG Ratio</a:t>
            </a:r>
          </a:p>
          <a:p>
            <a:pPr lvl="2" eaLnBrk="1" hangingPunct="1"/>
            <a:r>
              <a:rPr lang="en-US" altLang="en-US" sz="2000" dirty="0"/>
              <a:t>P/E ratios can vary widely across industries and tend to be higher for industries with higher growth rates</a:t>
            </a:r>
          </a:p>
          <a:p>
            <a:pPr lvl="2" eaLnBrk="1" hangingPunct="1"/>
            <a:r>
              <a:rPr lang="en-US" altLang="en-US" sz="2000" dirty="0"/>
              <a:t>One way to capture the idea that a higher P/E ratio can be justified by higher expected earnings growth</a:t>
            </a:r>
          </a:p>
          <a:p>
            <a:pPr lvl="2" eaLnBrk="1" hangingPunct="1"/>
            <a:r>
              <a:rPr lang="en-US" altLang="en-US" sz="2000" dirty="0"/>
              <a:t>It is the ratio of the firm’s P/E to its expected earnings growth rate</a:t>
            </a:r>
          </a:p>
          <a:p>
            <a:pPr lvl="2" eaLnBrk="1" hangingPunct="1"/>
            <a:r>
              <a:rPr lang="en-US" altLang="en-US" sz="2000" dirty="0"/>
              <a:t>The higher the PEG ratio, the higher the price relative to growth, so some investors avoid companies with PEG ratios over 1</a:t>
            </a:r>
          </a:p>
        </p:txBody>
      </p:sp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49">
            <a:extLst>
              <a:ext uri="{FF2B5EF4-FFF2-40B4-BE49-F238E27FC236}">
                <a16:creationId xmlns:a16="http://schemas.microsoft.com/office/drawing/2014/main" id="{03E2CC3C-0DBF-F14B-DF49-1D9F2DD62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 Computing Profitability and Valuation Ratios</a:t>
            </a:r>
          </a:p>
        </p:txBody>
      </p:sp>
      <p:sp>
        <p:nvSpPr>
          <p:cNvPr id="111619" name="Rectangle 50">
            <a:extLst>
              <a:ext uri="{FF2B5EF4-FFF2-40B4-BE49-F238E27FC236}">
                <a16:creationId xmlns:a16="http://schemas.microsoft.com/office/drawing/2014/main" id="{81255A92-D11B-A28F-B5D2-375BE83DF1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579296" cy="3917032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Problem:</a:t>
            </a:r>
            <a:r>
              <a:rPr lang="en-US" altLang="en-US" b="1" dirty="0">
                <a:solidFill>
                  <a:srgbClr val="00646D"/>
                </a:solidFill>
                <a:ea typeface="ヒラギノ角ゴ Pro W3" pitchFamily="-65" charset="-128"/>
              </a:rPr>
              <a:t> 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>
                <a:ea typeface="ヒラギノ角ゴ Pro W3" pitchFamily="-65" charset="-128"/>
              </a:rPr>
              <a:t>Consider the following data from 2013 for Campbell Soup Co. and General Mills, Inc. ($ millions):</a:t>
            </a: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>
                <a:ea typeface="ヒラギノ角ゴ Pro W3" pitchFamily="-65" charset="-128"/>
              </a:rPr>
              <a:t>Compare Campbell’s and Heinz’s operating margin, net profit margin, P/E ratio, </a:t>
            </a:r>
          </a:p>
        </p:txBody>
      </p:sp>
      <p:graphicFrame>
        <p:nvGraphicFramePr>
          <p:cNvPr id="90150" name="Group 38">
            <a:extLst>
              <a:ext uri="{FF2B5EF4-FFF2-40B4-BE49-F238E27FC236}">
                <a16:creationId xmlns:a16="http://schemas.microsoft.com/office/drawing/2014/main" id="{2CD54725-35D2-2D89-D65C-A903E92709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2635"/>
              </p:ext>
            </p:extLst>
          </p:nvPr>
        </p:nvGraphicFramePr>
        <p:xfrm>
          <a:off x="755576" y="2125377"/>
          <a:ext cx="8153400" cy="2352675"/>
        </p:xfrm>
        <a:graphic>
          <a:graphicData uri="http://schemas.openxmlformats.org/drawingml/2006/table">
            <a:tbl>
              <a:tblPr/>
              <a:tblGrid>
                <a:gridCol w="2349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41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797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Campbell’s Soup Co. (CPB)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General Mills, Inc. (GIS)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Sales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8,052.0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17,774.1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Operating Income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1,080.0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2,851.8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6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Net Income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458.0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1,855.2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Market Capitalization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13.371.0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31,660.0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333.0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741.4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7,106.0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15,018.3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3">
            <a:extLst>
              <a:ext uri="{FF2B5EF4-FFF2-40B4-BE49-F238E27FC236}">
                <a16:creationId xmlns:a16="http://schemas.microsoft.com/office/drawing/2014/main" id="{3B4BB10B-7253-32DD-C9E4-8BC4866FE6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 Computing Profitability and Valuation Ratios (cont’d)</a:t>
            </a:r>
          </a:p>
        </p:txBody>
      </p:sp>
      <p:sp>
        <p:nvSpPr>
          <p:cNvPr id="112643" name="Rectangle 14">
            <a:extLst>
              <a:ext uri="{FF2B5EF4-FFF2-40B4-BE49-F238E27FC236}">
                <a16:creationId xmlns:a16="http://schemas.microsoft.com/office/drawing/2014/main" id="{A1BD2E9A-2ECE-85D0-DEEE-82E2FAB543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3628999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800" dirty="0">
                <a:ea typeface="ヒラギノ角ゴ Pro W3" pitchFamily="-65" charset="-128"/>
              </a:rPr>
              <a:t>Solution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800" dirty="0">
                <a:ea typeface="ヒラギノ角ゴ Pro W3" pitchFamily="-65" charset="-128"/>
              </a:rPr>
              <a:t>Plan: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dirty="0">
                <a:ea typeface="ヒラギノ角ゴ Pro W3" pitchFamily="-65" charset="-128"/>
              </a:rPr>
              <a:t>The table contains all of the raw data, but we need to compute the ratios using the inputs in the table.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i="1" dirty="0">
                <a:ea typeface="ヒラギノ角ゴ Pro W3" pitchFamily="-65" charset="-128"/>
              </a:rPr>
              <a:t>Operating Margin = Operating Income / Sales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i="1" dirty="0">
                <a:ea typeface="ヒラギノ角ゴ Pro W3" pitchFamily="-65" charset="-128"/>
              </a:rPr>
              <a:t>Net Profit Margin = Net Income / Sales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i="1" dirty="0">
                <a:ea typeface="ヒラギノ角ゴ Pro W3" pitchFamily="-65" charset="-128"/>
              </a:rPr>
              <a:t>P/E ratio = Price / Earnings</a:t>
            </a:r>
          </a:p>
        </p:txBody>
      </p:sp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Title 1">
            <a:extLst>
              <a:ext uri="{FF2B5EF4-FFF2-40B4-BE49-F238E27FC236}">
                <a16:creationId xmlns:a16="http://schemas.microsoft.com/office/drawing/2014/main" id="{8DC1C459-4263-BCE7-703F-0F1EB2F4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a:  Computing Profitability and Valuation Ratios (cont’d)</a:t>
            </a:r>
          </a:p>
        </p:txBody>
      </p:sp>
      <p:graphicFrame>
        <p:nvGraphicFramePr>
          <p:cNvPr id="92218" name="Group 58">
            <a:extLst>
              <a:ext uri="{FF2B5EF4-FFF2-40B4-BE49-F238E27FC236}">
                <a16:creationId xmlns:a16="http://schemas.microsoft.com/office/drawing/2014/main" id="{54FF14E1-7FE2-1F01-13E7-4A0BD4596F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345917"/>
              </p:ext>
            </p:extLst>
          </p:nvPr>
        </p:nvGraphicFramePr>
        <p:xfrm>
          <a:off x="609600" y="1916832"/>
          <a:ext cx="8382000" cy="1868489"/>
        </p:xfrm>
        <a:graphic>
          <a:graphicData uri="http://schemas.openxmlformats.org/drawingml/2006/table">
            <a:tbl>
              <a:tblPr/>
              <a:tblGrid>
                <a:gridCol w="2319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194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432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0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Ratio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Campbell’s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General Mills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Operating Margin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1,080/8,052=13.4%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2,851.8/17,774.1 = 16.0%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Profit Margin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458/8,052=5.7%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1,855.2/17,774.1 = 10.4%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P/E Ratio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13,371/458 = 29.19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31,660.0/1,855.2 = 17.07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3701" name="TextBox 6">
            <a:extLst>
              <a:ext uri="{FF2B5EF4-FFF2-40B4-BE49-F238E27FC236}">
                <a16:creationId xmlns:a16="http://schemas.microsoft.com/office/drawing/2014/main" id="{3191D927-A9C6-3E07-1388-93BA8690E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143000"/>
            <a:ext cx="449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3200"/>
              <a:t>Execute</a:t>
            </a:r>
            <a:r>
              <a:rPr lang="en-US" altLang="en-US"/>
              <a:t>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11">
            <a:extLst>
              <a:ext uri="{FF2B5EF4-FFF2-40B4-BE49-F238E27FC236}">
                <a16:creationId xmlns:a16="http://schemas.microsoft.com/office/drawing/2014/main" id="{5918C44F-E6FE-2035-A631-F09A1434E9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 Computing Profitability and Valuation Ratios (cont’d)</a:t>
            </a:r>
          </a:p>
        </p:txBody>
      </p:sp>
      <p:sp>
        <p:nvSpPr>
          <p:cNvPr id="114691" name="Rectangle 12">
            <a:extLst>
              <a:ext uri="{FF2B5EF4-FFF2-40B4-BE49-F238E27FC236}">
                <a16:creationId xmlns:a16="http://schemas.microsoft.com/office/drawing/2014/main" id="{7F995429-40C6-554A-7AFE-0490BED2F0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Note that Campbell’s operating and net profit margins are quite a bit lower than General Mills’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Campbell’s had a larger P/E ratio, which can be explained in part by their greater use of leverage as seen later in Example 2.8a</a:t>
            </a:r>
          </a:p>
        </p:txBody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3">
            <a:extLst>
              <a:ext uri="{FF2B5EF4-FFF2-40B4-BE49-F238E27FC236}">
                <a16:creationId xmlns:a16="http://schemas.microsoft.com/office/drawing/2014/main" id="{C1915952-CFE5-2760-604A-69FDC3029E5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33400" y="3810000"/>
          <a:ext cx="6400800" cy="1108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197497" imgH="381397" progId="Equation.DSMT4">
                  <p:embed/>
                </p:oleObj>
              </mc:Choice>
              <mc:Fallback>
                <p:oleObj name="Equation" r:id="rId3" imgW="2197497" imgH="381397" progId="Equation.DSMT4">
                  <p:embed/>
                  <p:pic>
                    <p:nvPicPr>
                      <p:cNvPr id="13314" name="Object 3">
                        <a:extLst>
                          <a:ext uri="{FF2B5EF4-FFF2-40B4-BE49-F238E27FC236}">
                            <a16:creationId xmlns:a16="http://schemas.microsoft.com/office/drawing/2014/main" id="{C1915952-CFE5-2760-604A-69FDC3029E5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3810000"/>
                        <a:ext cx="6400800" cy="1108075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Rectangle 41">
            <a:extLst>
              <a:ext uri="{FF2B5EF4-FFF2-40B4-BE49-F238E27FC236}">
                <a16:creationId xmlns:a16="http://schemas.microsoft.com/office/drawing/2014/main" id="{02C7B8E5-E512-951C-8E30-848C597316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3317" name="Rectangle 42">
            <a:extLst>
              <a:ext uri="{FF2B5EF4-FFF2-40B4-BE49-F238E27FC236}">
                <a16:creationId xmlns:a16="http://schemas.microsoft.com/office/drawing/2014/main" id="{FCE3D181-EBF3-7B1C-F259-3750745E5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8625" y="1447800"/>
            <a:ext cx="8382000" cy="4648200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Return on Equity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Evaluating the firm’s return on investment by comparing its income to its investment </a:t>
            </a:r>
          </a:p>
        </p:txBody>
      </p:sp>
    </p:spTree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3">
            <a:extLst>
              <a:ext uri="{FF2B5EF4-FFF2-40B4-BE49-F238E27FC236}">
                <a16:creationId xmlns:a16="http://schemas.microsoft.com/office/drawing/2014/main" id="{53F4AA47-7815-B36C-02FA-D1E7DE3899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93838" y="3619500"/>
          <a:ext cx="511175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01800" imgH="355600" progId="Equation.DSMT4">
                  <p:embed/>
                </p:oleObj>
              </mc:Choice>
              <mc:Fallback>
                <p:oleObj name="Equation" r:id="rId3" imgW="1701800" imgH="355600" progId="Equation.DSMT4">
                  <p:embed/>
                  <p:pic>
                    <p:nvPicPr>
                      <p:cNvPr id="14338" name="Object 3">
                        <a:extLst>
                          <a:ext uri="{FF2B5EF4-FFF2-40B4-BE49-F238E27FC236}">
                            <a16:creationId xmlns:a16="http://schemas.microsoft.com/office/drawing/2014/main" id="{53F4AA47-7815-B36C-02FA-D1E7DE38999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3838" y="3619500"/>
                        <a:ext cx="5111750" cy="10668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41">
            <a:extLst>
              <a:ext uri="{FF2B5EF4-FFF2-40B4-BE49-F238E27FC236}">
                <a16:creationId xmlns:a16="http://schemas.microsoft.com/office/drawing/2014/main" id="{383561C6-05F9-E3E4-2700-519E17AEE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4340" name="Rectangle 42">
            <a:extLst>
              <a:ext uri="{FF2B5EF4-FFF2-40B4-BE49-F238E27FC236}">
                <a16:creationId xmlns:a16="http://schemas.microsoft.com/office/drawing/2014/main" id="{D0F40EDA-4275-8D0C-3F35-B0B3EBDFCC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Return on Assets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Evaluating the firm’s return on investment by comparing its income to its assets</a:t>
            </a:r>
          </a:p>
        </p:txBody>
      </p:sp>
    </p:spTree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41">
            <a:extLst>
              <a:ext uri="{FF2B5EF4-FFF2-40B4-BE49-F238E27FC236}">
                <a16:creationId xmlns:a16="http://schemas.microsoft.com/office/drawing/2014/main" id="{4893D066-2D7F-3511-15C2-59BA6F748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15715" name="Rectangle 42">
            <a:extLst>
              <a:ext uri="{FF2B5EF4-FFF2-40B4-BE49-F238E27FC236}">
                <a16:creationId xmlns:a16="http://schemas.microsoft.com/office/drawing/2014/main" id="{1C429107-7AB4-2B2A-1242-628D649789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Return on Invested Capital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After-tax profit generated by the business, excluding interest, compared to capital raised that has already been deployed</a:t>
            </a:r>
          </a:p>
        </p:txBody>
      </p:sp>
      <p:sp>
        <p:nvSpPr>
          <p:cNvPr id="115716" name="TextBox 1">
            <a:extLst>
              <a:ext uri="{FF2B5EF4-FFF2-40B4-BE49-F238E27FC236}">
                <a16:creationId xmlns:a16="http://schemas.microsoft.com/office/drawing/2014/main" id="{692ABF48-14AC-3BB6-8F3E-D57241722B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2974975"/>
            <a:ext cx="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84A660-076A-B8FF-EAB1-15841A8276D1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4800" y="4018346"/>
            <a:ext cx="8294688" cy="766877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49">
            <a:extLst>
              <a:ext uri="{FF2B5EF4-FFF2-40B4-BE49-F238E27FC236}">
                <a16:creationId xmlns:a16="http://schemas.microsoft.com/office/drawing/2014/main" id="{4AE0782D-648A-4FD4-643C-AB184310F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Operating Returns</a:t>
            </a:r>
          </a:p>
        </p:txBody>
      </p:sp>
      <p:sp>
        <p:nvSpPr>
          <p:cNvPr id="116739" name="Rectangle 50">
            <a:extLst>
              <a:ext uri="{FF2B5EF4-FFF2-40B4-BE49-F238E27FC236}">
                <a16:creationId xmlns:a16="http://schemas.microsoft.com/office/drawing/2014/main" id="{3F812AC6-1D3B-1886-0FB9-5AC7FC6496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Problem:  </a:t>
            </a:r>
          </a:p>
          <a:p>
            <a:pPr lvl="1" eaLnBrk="1" hangingPunct="1"/>
            <a:r>
              <a:rPr lang="en-GB" altLang="en-US">
                <a:ea typeface="ヒラギノ角ゴ Pro W3" pitchFamily="-65" charset="-128"/>
              </a:rPr>
              <a:t>Assess how Vodafone’s ability to use its assets effectively has changed in the last year by computing the change in its return on assets.</a:t>
            </a:r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13">
            <a:extLst>
              <a:ext uri="{FF2B5EF4-FFF2-40B4-BE49-F238E27FC236}">
                <a16:creationId xmlns:a16="http://schemas.microsoft.com/office/drawing/2014/main" id="{678493B0-ECF6-5888-D2D1-AD9070FDCD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7763" name="Rectangle 14">
            <a:extLst>
              <a:ext uri="{FF2B5EF4-FFF2-40B4-BE49-F238E27FC236}">
                <a16:creationId xmlns:a16="http://schemas.microsoft.com/office/drawing/2014/main" id="{10FC7DEC-CC66-9344-4B93-1F8C224EFE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Solution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Plan and Organize: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altLang="en-US" sz="2000">
                <a:ea typeface="ヒラギノ角ゴ Pro W3" pitchFamily="-65" charset="-128"/>
              </a:rPr>
              <a:t>In order to compute ROA, we need net income, interest expense, and total assets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endParaRPr lang="en-US" altLang="en-US" sz="2000" i="1">
              <a:ea typeface="ヒラギノ角ゴ Pro W3" pitchFamily="-65" charset="-128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7CFEFA-CD00-C48A-8647-8814F47895D8}"/>
              </a:ext>
            </a:extLst>
          </p:cNvPr>
          <p:cNvGraphicFramePr>
            <a:graphicFrameLocks noGrp="1"/>
          </p:cNvGraphicFramePr>
          <p:nvPr/>
        </p:nvGraphicFramePr>
        <p:xfrm>
          <a:off x="1219200" y="3733800"/>
          <a:ext cx="6096000" cy="1479552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988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2012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2013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Income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7,003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673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Interest Expense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1,932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1,788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Total Assets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139,576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142,698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5">
            <a:extLst>
              <a:ext uri="{FF2B5EF4-FFF2-40B4-BE49-F238E27FC236}">
                <a16:creationId xmlns:a16="http://schemas.microsoft.com/office/drawing/2014/main" id="{B853000C-3214-0B89-47FE-AAC7D5C160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8787" name="Rectangle 16">
            <a:extLst>
              <a:ext uri="{FF2B5EF4-FFF2-40B4-BE49-F238E27FC236}">
                <a16:creationId xmlns:a16="http://schemas.microsoft.com/office/drawing/2014/main" id="{F3A643F1-412B-8531-ECE1-ABE9964FD0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</a:t>
            </a:r>
            <a:r>
              <a:rPr lang="en-US" altLang="en-US" sz="3200">
                <a:ea typeface="ヒラギノ角ゴ Pro W3" pitchFamily="-65" charset="-128"/>
              </a:rPr>
              <a:t>: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In 2013, Vodafone’s ROA was (673 + 1,788)/142,698 = 1.7%, compared to an ROA in 2012 of (7,003 + 1,932)/139,576 = 6.4%</a:t>
            </a:r>
            <a:endParaRPr lang="en-US" altLang="en-US" sz="16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11">
            <a:extLst>
              <a:ext uri="{FF2B5EF4-FFF2-40B4-BE49-F238E27FC236}">
                <a16:creationId xmlns:a16="http://schemas.microsoft.com/office/drawing/2014/main" id="{3C4AE117-0120-0E8B-0771-5AC73FBB28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9811" name="Rectangle 12">
            <a:extLst>
              <a:ext uri="{FF2B5EF4-FFF2-40B4-BE49-F238E27FC236}">
                <a16:creationId xmlns:a16="http://schemas.microsoft.com/office/drawing/2014/main" id="{209750D0-9932-9092-345C-F500CF94C8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The deterioration in Vodafone’s ROA from 2012 to 2013 suggests that Vodafone was unable to use its assets effectively and its return decreased over this period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1948" y="2507692"/>
            <a:ext cx="7772400" cy="1107996"/>
          </a:xfrm>
        </p:spPr>
        <p:txBody>
          <a:bodyPr>
            <a:spAutoFit/>
          </a:bodyPr>
          <a:lstStyle/>
          <a:p>
            <a:r>
              <a:rPr lang="en-US" dirty="0">
                <a:latin typeface="+mj-lt"/>
              </a:rPr>
              <a:t>The Limitations of Financial Ratio Analysis </a:t>
            </a:r>
            <a:endParaRPr lang="en-US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35501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782" y="415679"/>
            <a:ext cx="8229600" cy="1097280"/>
          </a:xfrm>
        </p:spPr>
        <p:txBody>
          <a:bodyPr>
            <a:spAutoFit/>
          </a:bodyPr>
          <a:lstStyle/>
          <a:p>
            <a:r>
              <a:rPr lang="en-US" sz="3600" dirty="0">
                <a:latin typeface="+mj-lt"/>
              </a:rPr>
              <a:t>The Limitations of Financial Ratio Analysis</a:t>
            </a:r>
            <a:endParaRPr lang="en-US" sz="2000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073" y="1695183"/>
            <a:ext cx="8229600" cy="3170099"/>
          </a:xfrm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It is sometimes difficult to identify industry categories or comparable peers.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The published peer group or industry averages are only approximations.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Industry averages may not provide a desirable target ratio.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Accounting practices differ widely among firms.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A high or low ratio does not automatically lead to a specific conclusion.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Seasons may bias the numbers in the financial statements.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41969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364" y="410294"/>
            <a:ext cx="8229600" cy="553998"/>
          </a:xfrm>
        </p:spPr>
        <p:txBody>
          <a:bodyPr>
            <a:spAutoFit/>
          </a:bodyPr>
          <a:lstStyle/>
          <a:p>
            <a:r>
              <a:rPr lang="en-US" altLang="en-US" sz="3600" dirty="0">
                <a:latin typeface="+mj-lt"/>
                <a:ea typeface="ヒラギノ角ゴ Pro W3" charset="-128"/>
              </a:rPr>
              <a:t>Key Terms </a:t>
            </a:r>
            <a:r>
              <a:rPr lang="en-US" altLang="en-US" sz="2800" dirty="0">
                <a:latin typeface="+mj-lt"/>
                <a:ea typeface="ヒラギノ角ゴ Pro W3" charset="-128"/>
              </a:rPr>
              <a:t>(1 of 2)</a:t>
            </a:r>
            <a:endParaRPr lang="en-US" sz="3600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491" y="1233606"/>
            <a:ext cx="5342709" cy="5116785"/>
          </a:xfrm>
        </p:spPr>
        <p:txBody>
          <a:bodyPr wrap="square">
            <a:spAutoFit/>
          </a:bodyPr>
          <a:lstStyle/>
          <a:p>
            <a:r>
              <a:rPr lang="en-US" altLang="en-US" sz="2000" dirty="0">
                <a:ea typeface="ヒラギノ角ゴ Pro W3" charset="-128"/>
              </a:rPr>
              <a:t>Accounts receivable turnover ratio</a:t>
            </a:r>
          </a:p>
          <a:p>
            <a:r>
              <a:rPr lang="en-US" altLang="en-US" sz="2000" dirty="0">
                <a:ea typeface="ヒラギノ角ゴ Pro W3" charset="-128"/>
              </a:rPr>
              <a:t>Acid-test (quick) ratio</a:t>
            </a:r>
          </a:p>
          <a:p>
            <a:r>
              <a:rPr lang="en-US" altLang="en-US" sz="2000" dirty="0">
                <a:ea typeface="ヒラギノ角ゴ Pro W3" charset="-128"/>
              </a:rPr>
              <a:t>Asset management</a:t>
            </a:r>
          </a:p>
          <a:p>
            <a:r>
              <a:rPr lang="en-US" altLang="en-US" sz="2000" dirty="0">
                <a:ea typeface="ヒラギノ角ゴ Pro W3" charset="-128"/>
              </a:rPr>
              <a:t>Current ratio</a:t>
            </a:r>
          </a:p>
          <a:p>
            <a:r>
              <a:rPr lang="en-US" altLang="en-US" sz="2000" dirty="0">
                <a:ea typeface="ヒラギノ角ゴ Pro W3" charset="-128"/>
              </a:rPr>
              <a:t>Days in inventory</a:t>
            </a:r>
          </a:p>
          <a:p>
            <a:r>
              <a:rPr lang="en-US" altLang="en-US" sz="2000" dirty="0">
                <a:ea typeface="ヒラギノ角ゴ Pro W3" charset="-128"/>
              </a:rPr>
              <a:t>Days in receivables (average collection period)</a:t>
            </a:r>
          </a:p>
          <a:p>
            <a:r>
              <a:rPr lang="en-US" altLang="en-US" sz="2000" dirty="0">
                <a:ea typeface="ヒラギノ角ゴ Pro W3" charset="-128"/>
              </a:rPr>
              <a:t>Debt ratio</a:t>
            </a:r>
          </a:p>
          <a:p>
            <a:r>
              <a:rPr lang="en-US" altLang="en-US" sz="2000" dirty="0">
                <a:ea typeface="ヒラギノ角ゴ Pro W3" charset="-128"/>
              </a:rPr>
              <a:t>Financial ratios</a:t>
            </a:r>
          </a:p>
          <a:p>
            <a:r>
              <a:rPr lang="en-US" altLang="en-US" sz="2000" dirty="0">
                <a:ea typeface="ヒラギノ角ゴ Pro W3" charset="-128"/>
              </a:rPr>
              <a:t>Fixed asset turnover</a:t>
            </a:r>
          </a:p>
          <a:p>
            <a:r>
              <a:rPr lang="en-US" altLang="en-US" sz="2000" dirty="0">
                <a:ea typeface="ヒラギノ角ゴ Pro W3" charset="-128"/>
              </a:rPr>
              <a:t>Inventory turnover</a:t>
            </a:r>
          </a:p>
        </p:txBody>
      </p:sp>
    </p:spTree>
    <p:extLst>
      <p:ext uri="{BB962C8B-B14F-4D97-AF65-F5344CB8AC3E}">
        <p14:creationId xmlns:p14="http://schemas.microsoft.com/office/powerpoint/2010/main" val="3175639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364" y="410294"/>
            <a:ext cx="8229600" cy="553998"/>
          </a:xfrm>
        </p:spPr>
        <p:txBody>
          <a:bodyPr>
            <a:spAutoFit/>
          </a:bodyPr>
          <a:lstStyle/>
          <a:p>
            <a:r>
              <a:rPr lang="en-US" altLang="en-US" sz="3600" dirty="0">
                <a:latin typeface="+mj-lt"/>
                <a:ea typeface="ヒラギノ角ゴ Pro W3" charset="-128"/>
              </a:rPr>
              <a:t>Key </a:t>
            </a:r>
            <a:r>
              <a:rPr lang="en-US" altLang="en-US" sz="3600">
                <a:latin typeface="+mj-lt"/>
                <a:ea typeface="ヒラギノ角ゴ Pro W3" charset="-128"/>
              </a:rPr>
              <a:t>Terms </a:t>
            </a:r>
            <a:r>
              <a:rPr lang="en-US" altLang="en-US" sz="2800">
                <a:latin typeface="+mj-lt"/>
                <a:ea typeface="ヒラギノ角ゴ Pro W3" charset="-128"/>
              </a:rPr>
              <a:t>(2 </a:t>
            </a:r>
            <a:r>
              <a:rPr lang="en-US" altLang="en-US" sz="2800" dirty="0">
                <a:latin typeface="+mj-lt"/>
                <a:ea typeface="ヒラギノ角ゴ Pro W3" charset="-128"/>
              </a:rPr>
              <a:t>of 2)</a:t>
            </a:r>
            <a:endParaRPr lang="en-US" sz="3600" dirty="0">
              <a:latin typeface="+mj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3"/>
          </p:nvPr>
        </p:nvSpPr>
        <p:spPr>
          <a:xfrm>
            <a:off x="447674" y="1234839"/>
            <a:ext cx="5800726" cy="4809009"/>
          </a:xfrm>
        </p:spPr>
        <p:txBody>
          <a:bodyPr wrap="square">
            <a:spAutoFit/>
          </a:bodyPr>
          <a:lstStyle/>
          <a:p>
            <a:r>
              <a:rPr lang="en-US" altLang="en-US" sz="2000" dirty="0">
                <a:ea typeface="ヒラギノ角ゴ Pro W3" charset="-128"/>
              </a:rPr>
              <a:t>Liquidity</a:t>
            </a:r>
          </a:p>
          <a:p>
            <a:r>
              <a:rPr lang="en-US" altLang="en-US" sz="2000" dirty="0">
                <a:ea typeface="ヒラギノ角ゴ Pro W3" charset="-128"/>
              </a:rPr>
              <a:t>Operating profit margin</a:t>
            </a:r>
          </a:p>
          <a:p>
            <a:r>
              <a:rPr lang="en-US" altLang="en-US" sz="2000" dirty="0">
                <a:ea typeface="ヒラギノ角ゴ Pro W3" charset="-128"/>
              </a:rPr>
              <a:t>Operating return on assets (OROA)</a:t>
            </a:r>
          </a:p>
          <a:p>
            <a:r>
              <a:rPr lang="en-US" altLang="en-US" sz="2000" dirty="0">
                <a:ea typeface="ヒラギノ角ゴ Pro W3" charset="-128"/>
              </a:rPr>
              <a:t>Operations management</a:t>
            </a:r>
          </a:p>
          <a:p>
            <a:r>
              <a:rPr lang="en-US" altLang="en-US" sz="2000" dirty="0">
                <a:ea typeface="ヒラギノ角ゴ Pro W3" charset="-128"/>
              </a:rPr>
              <a:t>Price/book ratio</a:t>
            </a:r>
          </a:p>
          <a:p>
            <a:r>
              <a:rPr lang="en-US" altLang="en-US" sz="2000" dirty="0">
                <a:ea typeface="ヒラギノ角ゴ Pro W3" charset="-128"/>
              </a:rPr>
              <a:t>Price/earnings ratio</a:t>
            </a:r>
          </a:p>
          <a:p>
            <a:r>
              <a:rPr lang="en-US" altLang="en-US" sz="2000" dirty="0">
                <a:ea typeface="ヒラギノ角ゴ Pro W3" charset="-128"/>
              </a:rPr>
              <a:t>Return on equity</a:t>
            </a:r>
          </a:p>
          <a:p>
            <a:r>
              <a:rPr lang="en-US" altLang="en-US" sz="2000" dirty="0">
                <a:ea typeface="ヒラギノ角ゴ Pro W3" charset="-128"/>
              </a:rPr>
              <a:t>Times interest earned</a:t>
            </a:r>
          </a:p>
          <a:p>
            <a:r>
              <a:rPr lang="en-US" altLang="en-US" sz="2000" dirty="0">
                <a:ea typeface="ヒラギノ角ゴ Pro W3" charset="-128"/>
              </a:rPr>
              <a:t>Total asset turnover</a:t>
            </a:r>
          </a:p>
          <a:p>
            <a:r>
              <a:rPr lang="en-US" sz="2000" dirty="0">
                <a:ea typeface="ヒラギノ角ゴ Pro W3" charset="-128"/>
              </a:rPr>
              <a:t>Total common equity (total stockholder equity)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867797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Berk, J.B. and </a:t>
            </a:r>
            <a:r>
              <a:rPr lang="en-GB" dirty="0" err="1"/>
              <a:t>DeMarzo</a:t>
            </a:r>
            <a:r>
              <a:rPr lang="en-GB" dirty="0"/>
              <a:t>, P.M., Corporate finance. Pearson Education, Latest Edition.</a:t>
            </a:r>
          </a:p>
          <a:p>
            <a:r>
              <a:rPr lang="en-GB" dirty="0"/>
              <a:t>Keown, A., Martin, J. and Petty, W. Foundation of Finance. 8th Edition, Pearson, London, Latest Edition.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2183</TotalTime>
  <Words>878</Words>
  <Application>Microsoft Office PowerPoint</Application>
  <PresentationFormat>On-screen Show (4:3)</PresentationFormat>
  <Paragraphs>167</Paragraphs>
  <Slides>20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ＭＳ Ｐゴシック</vt:lpstr>
      <vt:lpstr>Myriad Pro</vt:lpstr>
      <vt:lpstr>ヒラギノ角ゴ Pro W3</vt:lpstr>
      <vt:lpstr>Arial</vt:lpstr>
      <vt:lpstr>Verdana</vt:lpstr>
      <vt:lpstr>20140311PresentationUWTSDTemplate</vt:lpstr>
      <vt:lpstr>Equation.DSMT4</vt:lpstr>
      <vt:lpstr>Equation</vt:lpstr>
      <vt:lpstr>MBA</vt:lpstr>
      <vt:lpstr>Week Outline</vt:lpstr>
      <vt:lpstr> Financial Statement Analysis</vt:lpstr>
      <vt:lpstr> Financial Statement Analysis</vt:lpstr>
      <vt:lpstr>Example a Computing Profitability and Valuation Ratios</vt:lpstr>
      <vt:lpstr>Example a Computing Profitability and Valuation Ratios (cont’d)</vt:lpstr>
      <vt:lpstr>Example a:  Computing Profitability and Valuation Ratios (cont’d)</vt:lpstr>
      <vt:lpstr>Example a Computing Profitability and Valuation Ratios (cont’d)</vt:lpstr>
      <vt:lpstr> Financial Statement Analysis</vt:lpstr>
      <vt:lpstr> Financial Statement Analysis</vt:lpstr>
      <vt:lpstr> Financial Statement Analysis</vt:lpstr>
      <vt:lpstr>Example  Computing Operating Returns</vt:lpstr>
      <vt:lpstr>Example  Computing Operating Returns (cont’d)</vt:lpstr>
      <vt:lpstr>Example  Computing Operating Returns (cont’d)</vt:lpstr>
      <vt:lpstr>Example  Computing Operating Returns (cont’d)</vt:lpstr>
      <vt:lpstr>The Limitations of Financial Ratio Analysis </vt:lpstr>
      <vt:lpstr>The Limitations of Financial Ratio Analysis</vt:lpstr>
      <vt:lpstr>Key Terms (1 of 2)</vt:lpstr>
      <vt:lpstr>Key Terms (2 of 2)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 (PGR)</cp:lastModifiedBy>
  <cp:revision>139</cp:revision>
  <cp:lastPrinted>2018-07-09T15:27:01Z</cp:lastPrinted>
  <dcterms:created xsi:type="dcterms:W3CDTF">2002-10-07T19:43:58Z</dcterms:created>
  <dcterms:modified xsi:type="dcterms:W3CDTF">2025-02-06T09:36:25Z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