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notesMasterIdLst>
    <p:notesMasterId r:id="rId62"/>
  </p:notesMasterIdLst>
  <p:sldIdLst>
    <p:sldId id="257" r:id="rId3"/>
    <p:sldId id="408" r:id="rId4"/>
    <p:sldId id="258" r:id="rId5"/>
    <p:sldId id="286" r:id="rId6"/>
    <p:sldId id="414" r:id="rId7"/>
    <p:sldId id="259" r:id="rId8"/>
    <p:sldId id="415" r:id="rId9"/>
    <p:sldId id="311" r:id="rId10"/>
    <p:sldId id="312" r:id="rId11"/>
    <p:sldId id="364" r:id="rId12"/>
    <p:sldId id="268" r:id="rId13"/>
    <p:sldId id="419" r:id="rId14"/>
    <p:sldId id="261" r:id="rId15"/>
    <p:sldId id="269" r:id="rId16"/>
    <p:sldId id="313" r:id="rId17"/>
    <p:sldId id="314" r:id="rId18"/>
    <p:sldId id="315" r:id="rId19"/>
    <p:sldId id="416" r:id="rId20"/>
    <p:sldId id="417" r:id="rId21"/>
    <p:sldId id="418" r:id="rId22"/>
    <p:sldId id="420" r:id="rId23"/>
    <p:sldId id="421" r:id="rId24"/>
    <p:sldId id="422" r:id="rId25"/>
    <p:sldId id="423" r:id="rId26"/>
    <p:sldId id="316" r:id="rId27"/>
    <p:sldId id="425" r:id="rId28"/>
    <p:sldId id="424" r:id="rId29"/>
    <p:sldId id="321" r:id="rId30"/>
    <p:sldId id="322" r:id="rId31"/>
    <p:sldId id="367" r:id="rId32"/>
    <p:sldId id="323" r:id="rId33"/>
    <p:sldId id="426" r:id="rId34"/>
    <p:sldId id="436" r:id="rId35"/>
    <p:sldId id="427" r:id="rId36"/>
    <p:sldId id="428" r:id="rId37"/>
    <p:sldId id="340" r:id="rId38"/>
    <p:sldId id="336" r:id="rId39"/>
    <p:sldId id="429" r:id="rId40"/>
    <p:sldId id="370" r:id="rId41"/>
    <p:sldId id="328" r:id="rId42"/>
    <p:sldId id="430" r:id="rId43"/>
    <p:sldId id="287" r:id="rId44"/>
    <p:sldId id="325" r:id="rId45"/>
    <p:sldId id="432" r:id="rId46"/>
    <p:sldId id="327" r:id="rId47"/>
    <p:sldId id="373" r:id="rId48"/>
    <p:sldId id="341" r:id="rId49"/>
    <p:sldId id="260" r:id="rId50"/>
    <p:sldId id="348" r:id="rId51"/>
    <p:sldId id="342" r:id="rId52"/>
    <p:sldId id="433" r:id="rId53"/>
    <p:sldId id="353" r:id="rId54"/>
    <p:sldId id="319" r:id="rId55"/>
    <p:sldId id="320" r:id="rId56"/>
    <p:sldId id="431" r:id="rId57"/>
    <p:sldId id="434" r:id="rId58"/>
    <p:sldId id="356" r:id="rId59"/>
    <p:sldId id="357" r:id="rId60"/>
    <p:sldId id="435"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7001" autoAdjust="0"/>
    <p:restoredTop sz="71326" autoAdjust="0"/>
  </p:normalViewPr>
  <p:slideViewPr>
    <p:cSldViewPr snapToGrid="0">
      <p:cViewPr varScale="1">
        <p:scale>
          <a:sx n="56" d="100"/>
          <a:sy n="56" d="100"/>
        </p:scale>
        <p:origin x="15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082BE1-3E88-4D66-BAAF-B15CAADF1D0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4CEFB2CB-D1C2-421D-9523-6E0A1F0AFDD5}">
      <dgm:prSet custT="1"/>
      <dgm:spPr/>
      <dgm:t>
        <a:bodyPr/>
        <a:lstStyle/>
        <a:p>
          <a:r>
            <a:rPr lang="en-GB" sz="1800" dirty="0"/>
            <a:t>Band 1: Supports colleagues with administration and processes.  Effectively manages information and data and is customer orientated</a:t>
          </a:r>
        </a:p>
      </dgm:t>
    </dgm:pt>
    <dgm:pt modelId="{27F93ED7-E79E-4293-B080-F670415D7A4B}" type="parTrans" cxnId="{428F71AC-B453-4C01-99C1-BEC537F3ACB0}">
      <dgm:prSet/>
      <dgm:spPr/>
      <dgm:t>
        <a:bodyPr/>
        <a:lstStyle/>
        <a:p>
          <a:endParaRPr lang="en-GB"/>
        </a:p>
      </dgm:t>
    </dgm:pt>
    <dgm:pt modelId="{24816490-5D74-47E6-9702-456861666DE2}" type="sibTrans" cxnId="{428F71AC-B453-4C01-99C1-BEC537F3ACB0}">
      <dgm:prSet/>
      <dgm:spPr/>
      <dgm:t>
        <a:bodyPr/>
        <a:lstStyle/>
        <a:p>
          <a:endParaRPr lang="en-GB"/>
        </a:p>
      </dgm:t>
    </dgm:pt>
    <dgm:pt modelId="{94D605C0-55CB-47E9-8006-943BD03F7F92}">
      <dgm:prSet custT="1"/>
      <dgm:spPr/>
      <dgm:t>
        <a:bodyPr/>
        <a:lstStyle/>
        <a:p>
          <a:r>
            <a:rPr lang="en-GB" sz="1800" dirty="0"/>
            <a:t>Band 2: Advises on and/or manages HR related issues relating to an individual or a team. Has a clear understanding of the evaluation process and the solutions available</a:t>
          </a:r>
        </a:p>
      </dgm:t>
    </dgm:pt>
    <dgm:pt modelId="{ED6A886A-9C9A-462B-9BFF-5AD7CD2BB39E}" type="parTrans" cxnId="{B89E1264-6CC4-4D2A-BB97-A00BF5DD14E1}">
      <dgm:prSet/>
      <dgm:spPr/>
      <dgm:t>
        <a:bodyPr/>
        <a:lstStyle/>
        <a:p>
          <a:endParaRPr lang="en-GB"/>
        </a:p>
      </dgm:t>
    </dgm:pt>
    <dgm:pt modelId="{F2140023-DF7E-4BF8-9901-744D9D5047E6}" type="sibTrans" cxnId="{B89E1264-6CC4-4D2A-BB97-A00BF5DD14E1}">
      <dgm:prSet/>
      <dgm:spPr/>
      <dgm:t>
        <a:bodyPr/>
        <a:lstStyle/>
        <a:p>
          <a:endParaRPr lang="en-GB"/>
        </a:p>
      </dgm:t>
    </dgm:pt>
    <dgm:pt modelId="{C841FA92-C8C2-4372-BEF7-818F406F50D1}">
      <dgm:prSet custT="1"/>
      <dgm:spPr/>
      <dgm:t>
        <a:bodyPr/>
        <a:lstStyle/>
        <a:p>
          <a:r>
            <a:rPr lang="en-GB" sz="1800" dirty="0"/>
            <a:t>Band 3: Leads a professional area acting as a consultant or partner, addresses key HR challenges at an organisational level for the medium and long-term</a:t>
          </a:r>
        </a:p>
      </dgm:t>
    </dgm:pt>
    <dgm:pt modelId="{02046709-EDB2-48A9-AE6B-10EB529AB50B}" type="parTrans" cxnId="{03DAC9A8-D832-4018-B94F-ACDC59FF5C4F}">
      <dgm:prSet/>
      <dgm:spPr/>
      <dgm:t>
        <a:bodyPr/>
        <a:lstStyle/>
        <a:p>
          <a:endParaRPr lang="en-GB"/>
        </a:p>
      </dgm:t>
    </dgm:pt>
    <dgm:pt modelId="{E483793C-48A2-4044-9F20-4E9C15A21228}" type="sibTrans" cxnId="{03DAC9A8-D832-4018-B94F-ACDC59FF5C4F}">
      <dgm:prSet/>
      <dgm:spPr/>
      <dgm:t>
        <a:bodyPr/>
        <a:lstStyle/>
        <a:p>
          <a:endParaRPr lang="en-GB"/>
        </a:p>
      </dgm:t>
    </dgm:pt>
    <dgm:pt modelId="{E3CBCFC1-34DC-4482-BDEB-E7DB44CBAAF2}">
      <dgm:prSet custT="1"/>
      <dgm:spPr/>
      <dgm:t>
        <a:bodyPr/>
        <a:lstStyle/>
        <a:p>
          <a:r>
            <a:rPr lang="en-GB" sz="1800" dirty="0"/>
            <a:t>Band 4: Leads and manages a professional area(s) and/or the organisation. Responsible for developing and delivering organisational and HR strategy</a:t>
          </a:r>
        </a:p>
      </dgm:t>
    </dgm:pt>
    <dgm:pt modelId="{F1598081-C51E-4358-9BBF-2FCE26DC2B8F}" type="parTrans" cxnId="{6527F159-4A42-4E02-A1E8-E293F965B531}">
      <dgm:prSet/>
      <dgm:spPr/>
      <dgm:t>
        <a:bodyPr/>
        <a:lstStyle/>
        <a:p>
          <a:endParaRPr lang="en-GB"/>
        </a:p>
      </dgm:t>
    </dgm:pt>
    <dgm:pt modelId="{EDD501BD-AD9F-43C7-BA9D-256268CAF047}" type="sibTrans" cxnId="{6527F159-4A42-4E02-A1E8-E293F965B531}">
      <dgm:prSet/>
      <dgm:spPr/>
      <dgm:t>
        <a:bodyPr/>
        <a:lstStyle/>
        <a:p>
          <a:endParaRPr lang="en-GB"/>
        </a:p>
      </dgm:t>
    </dgm:pt>
    <dgm:pt modelId="{65A10A7C-F000-446A-A5CB-13EC1118FEFD}" type="pres">
      <dgm:prSet presAssocID="{F5082BE1-3E88-4D66-BAAF-B15CAADF1D09}" presName="outerComposite" presStyleCnt="0">
        <dgm:presLayoutVars>
          <dgm:chMax val="5"/>
          <dgm:dir/>
          <dgm:resizeHandles val="exact"/>
        </dgm:presLayoutVars>
      </dgm:prSet>
      <dgm:spPr/>
    </dgm:pt>
    <dgm:pt modelId="{C29E6BB3-E048-4E2C-A0B7-3EBBA3D4F758}" type="pres">
      <dgm:prSet presAssocID="{F5082BE1-3E88-4D66-BAAF-B15CAADF1D09}" presName="dummyMaxCanvas" presStyleCnt="0">
        <dgm:presLayoutVars/>
      </dgm:prSet>
      <dgm:spPr/>
    </dgm:pt>
    <dgm:pt modelId="{9D4F18E8-C399-4D0F-9325-3898E09BB1EA}" type="pres">
      <dgm:prSet presAssocID="{F5082BE1-3E88-4D66-BAAF-B15CAADF1D09}" presName="FourNodes_1" presStyleLbl="node1" presStyleIdx="0" presStyleCnt="4">
        <dgm:presLayoutVars>
          <dgm:bulletEnabled val="1"/>
        </dgm:presLayoutVars>
      </dgm:prSet>
      <dgm:spPr/>
    </dgm:pt>
    <dgm:pt modelId="{E3E97E82-484F-41B2-A0F8-F7EF78C9EE2D}" type="pres">
      <dgm:prSet presAssocID="{F5082BE1-3E88-4D66-BAAF-B15CAADF1D09}" presName="FourNodes_2" presStyleLbl="node1" presStyleIdx="1" presStyleCnt="4">
        <dgm:presLayoutVars>
          <dgm:bulletEnabled val="1"/>
        </dgm:presLayoutVars>
      </dgm:prSet>
      <dgm:spPr/>
    </dgm:pt>
    <dgm:pt modelId="{79E104F0-230A-4706-89D1-F42B763228E9}" type="pres">
      <dgm:prSet presAssocID="{F5082BE1-3E88-4D66-BAAF-B15CAADF1D09}" presName="FourNodes_3" presStyleLbl="node1" presStyleIdx="2" presStyleCnt="4">
        <dgm:presLayoutVars>
          <dgm:bulletEnabled val="1"/>
        </dgm:presLayoutVars>
      </dgm:prSet>
      <dgm:spPr/>
    </dgm:pt>
    <dgm:pt modelId="{A7F1449B-96DB-4BDB-86BE-B83A84ECF277}" type="pres">
      <dgm:prSet presAssocID="{F5082BE1-3E88-4D66-BAAF-B15CAADF1D09}" presName="FourNodes_4" presStyleLbl="node1" presStyleIdx="3" presStyleCnt="4">
        <dgm:presLayoutVars>
          <dgm:bulletEnabled val="1"/>
        </dgm:presLayoutVars>
      </dgm:prSet>
      <dgm:spPr/>
    </dgm:pt>
    <dgm:pt modelId="{D2AB8D22-E9CD-4863-AF05-F43534D84652}" type="pres">
      <dgm:prSet presAssocID="{F5082BE1-3E88-4D66-BAAF-B15CAADF1D09}" presName="FourConn_1-2" presStyleLbl="fgAccFollowNode1" presStyleIdx="0" presStyleCnt="3">
        <dgm:presLayoutVars>
          <dgm:bulletEnabled val="1"/>
        </dgm:presLayoutVars>
      </dgm:prSet>
      <dgm:spPr/>
    </dgm:pt>
    <dgm:pt modelId="{D7E15655-DF69-43CF-B193-EF11089F5EA4}" type="pres">
      <dgm:prSet presAssocID="{F5082BE1-3E88-4D66-BAAF-B15CAADF1D09}" presName="FourConn_2-3" presStyleLbl="fgAccFollowNode1" presStyleIdx="1" presStyleCnt="3">
        <dgm:presLayoutVars>
          <dgm:bulletEnabled val="1"/>
        </dgm:presLayoutVars>
      </dgm:prSet>
      <dgm:spPr/>
    </dgm:pt>
    <dgm:pt modelId="{A53BDF91-C9C6-454C-84D8-2A73EDD94BFE}" type="pres">
      <dgm:prSet presAssocID="{F5082BE1-3E88-4D66-BAAF-B15CAADF1D09}" presName="FourConn_3-4" presStyleLbl="fgAccFollowNode1" presStyleIdx="2" presStyleCnt="3">
        <dgm:presLayoutVars>
          <dgm:bulletEnabled val="1"/>
        </dgm:presLayoutVars>
      </dgm:prSet>
      <dgm:spPr/>
    </dgm:pt>
    <dgm:pt modelId="{C16A8D3C-893D-4091-B945-800CF2DF2813}" type="pres">
      <dgm:prSet presAssocID="{F5082BE1-3E88-4D66-BAAF-B15CAADF1D09}" presName="FourNodes_1_text" presStyleLbl="node1" presStyleIdx="3" presStyleCnt="4">
        <dgm:presLayoutVars>
          <dgm:bulletEnabled val="1"/>
        </dgm:presLayoutVars>
      </dgm:prSet>
      <dgm:spPr/>
    </dgm:pt>
    <dgm:pt modelId="{D1DDE26B-4A51-4784-A055-871EA5943BFC}" type="pres">
      <dgm:prSet presAssocID="{F5082BE1-3E88-4D66-BAAF-B15CAADF1D09}" presName="FourNodes_2_text" presStyleLbl="node1" presStyleIdx="3" presStyleCnt="4">
        <dgm:presLayoutVars>
          <dgm:bulletEnabled val="1"/>
        </dgm:presLayoutVars>
      </dgm:prSet>
      <dgm:spPr/>
    </dgm:pt>
    <dgm:pt modelId="{74F56F56-A7AD-46A6-A69C-3133C76DA1E8}" type="pres">
      <dgm:prSet presAssocID="{F5082BE1-3E88-4D66-BAAF-B15CAADF1D09}" presName="FourNodes_3_text" presStyleLbl="node1" presStyleIdx="3" presStyleCnt="4">
        <dgm:presLayoutVars>
          <dgm:bulletEnabled val="1"/>
        </dgm:presLayoutVars>
      </dgm:prSet>
      <dgm:spPr/>
    </dgm:pt>
    <dgm:pt modelId="{96555B03-C723-409F-B4D5-0005442D9B23}" type="pres">
      <dgm:prSet presAssocID="{F5082BE1-3E88-4D66-BAAF-B15CAADF1D09}" presName="FourNodes_4_text" presStyleLbl="node1" presStyleIdx="3" presStyleCnt="4">
        <dgm:presLayoutVars>
          <dgm:bulletEnabled val="1"/>
        </dgm:presLayoutVars>
      </dgm:prSet>
      <dgm:spPr/>
    </dgm:pt>
  </dgm:ptLst>
  <dgm:cxnLst>
    <dgm:cxn modelId="{B9EFB60E-7266-4AD2-9883-050D0B27034E}" type="presOf" srcId="{4CEFB2CB-D1C2-421D-9523-6E0A1F0AFDD5}" destId="{9D4F18E8-C399-4D0F-9325-3898E09BB1EA}" srcOrd="0" destOrd="0" presId="urn:microsoft.com/office/officeart/2005/8/layout/vProcess5"/>
    <dgm:cxn modelId="{ECF9521B-FE73-4E4C-B5E9-C965B08C98F3}" type="presOf" srcId="{C841FA92-C8C2-4372-BEF7-818F406F50D1}" destId="{79E104F0-230A-4706-89D1-F42B763228E9}" srcOrd="0" destOrd="0" presId="urn:microsoft.com/office/officeart/2005/8/layout/vProcess5"/>
    <dgm:cxn modelId="{3F28E71B-132E-43DE-82E8-5AE3F57D6427}" type="presOf" srcId="{E3CBCFC1-34DC-4482-BDEB-E7DB44CBAAF2}" destId="{A7F1449B-96DB-4BDB-86BE-B83A84ECF277}" srcOrd="0" destOrd="0" presId="urn:microsoft.com/office/officeart/2005/8/layout/vProcess5"/>
    <dgm:cxn modelId="{F8EA183B-823E-45FF-8C9C-005FE9694EC7}" type="presOf" srcId="{94D605C0-55CB-47E9-8006-943BD03F7F92}" destId="{E3E97E82-484F-41B2-A0F8-F7EF78C9EE2D}" srcOrd="0" destOrd="0" presId="urn:microsoft.com/office/officeart/2005/8/layout/vProcess5"/>
    <dgm:cxn modelId="{B89E1264-6CC4-4D2A-BB97-A00BF5DD14E1}" srcId="{F5082BE1-3E88-4D66-BAAF-B15CAADF1D09}" destId="{94D605C0-55CB-47E9-8006-943BD03F7F92}" srcOrd="1" destOrd="0" parTransId="{ED6A886A-9C9A-462B-9BFF-5AD7CD2BB39E}" sibTransId="{F2140023-DF7E-4BF8-9901-744D9D5047E6}"/>
    <dgm:cxn modelId="{720DB554-3EDC-45BA-B45D-721787C0748E}" type="presOf" srcId="{24816490-5D74-47E6-9702-456861666DE2}" destId="{D2AB8D22-E9CD-4863-AF05-F43534D84652}" srcOrd="0" destOrd="0" presId="urn:microsoft.com/office/officeart/2005/8/layout/vProcess5"/>
    <dgm:cxn modelId="{0C0EB276-2181-4E42-8C0C-087F8086F6CD}" type="presOf" srcId="{94D605C0-55CB-47E9-8006-943BD03F7F92}" destId="{D1DDE26B-4A51-4784-A055-871EA5943BFC}" srcOrd="1" destOrd="0" presId="urn:microsoft.com/office/officeart/2005/8/layout/vProcess5"/>
    <dgm:cxn modelId="{6527F159-4A42-4E02-A1E8-E293F965B531}" srcId="{F5082BE1-3E88-4D66-BAAF-B15CAADF1D09}" destId="{E3CBCFC1-34DC-4482-BDEB-E7DB44CBAAF2}" srcOrd="3" destOrd="0" parTransId="{F1598081-C51E-4358-9BBF-2FCE26DC2B8F}" sibTransId="{EDD501BD-AD9F-43C7-BA9D-256268CAF047}"/>
    <dgm:cxn modelId="{4E557886-6C82-45F2-A9E3-CDC0A5D3480A}" type="presOf" srcId="{C841FA92-C8C2-4372-BEF7-818F406F50D1}" destId="{74F56F56-A7AD-46A6-A69C-3133C76DA1E8}" srcOrd="1" destOrd="0" presId="urn:microsoft.com/office/officeart/2005/8/layout/vProcess5"/>
    <dgm:cxn modelId="{83975687-768A-4BC5-9D92-86A454E5CA0C}" type="presOf" srcId="{E483793C-48A2-4044-9F20-4E9C15A21228}" destId="{A53BDF91-C9C6-454C-84D8-2A73EDD94BFE}" srcOrd="0" destOrd="0" presId="urn:microsoft.com/office/officeart/2005/8/layout/vProcess5"/>
    <dgm:cxn modelId="{3BC7F39B-1CE6-469D-A8E2-E533ECC47B22}" type="presOf" srcId="{E3CBCFC1-34DC-4482-BDEB-E7DB44CBAAF2}" destId="{96555B03-C723-409F-B4D5-0005442D9B23}" srcOrd="1" destOrd="0" presId="urn:microsoft.com/office/officeart/2005/8/layout/vProcess5"/>
    <dgm:cxn modelId="{03DAC9A8-D832-4018-B94F-ACDC59FF5C4F}" srcId="{F5082BE1-3E88-4D66-BAAF-B15CAADF1D09}" destId="{C841FA92-C8C2-4372-BEF7-818F406F50D1}" srcOrd="2" destOrd="0" parTransId="{02046709-EDB2-48A9-AE6B-10EB529AB50B}" sibTransId="{E483793C-48A2-4044-9F20-4E9C15A21228}"/>
    <dgm:cxn modelId="{428F71AC-B453-4C01-99C1-BEC537F3ACB0}" srcId="{F5082BE1-3E88-4D66-BAAF-B15CAADF1D09}" destId="{4CEFB2CB-D1C2-421D-9523-6E0A1F0AFDD5}" srcOrd="0" destOrd="0" parTransId="{27F93ED7-E79E-4293-B080-F670415D7A4B}" sibTransId="{24816490-5D74-47E6-9702-456861666DE2}"/>
    <dgm:cxn modelId="{D3C5FEC6-8F74-4603-ABD4-F7AC42F15656}" type="presOf" srcId="{4CEFB2CB-D1C2-421D-9523-6E0A1F0AFDD5}" destId="{C16A8D3C-893D-4091-B945-800CF2DF2813}" srcOrd="1" destOrd="0" presId="urn:microsoft.com/office/officeart/2005/8/layout/vProcess5"/>
    <dgm:cxn modelId="{AAD069D9-65F6-44B0-806E-9C7E36482CF4}" type="presOf" srcId="{F2140023-DF7E-4BF8-9901-744D9D5047E6}" destId="{D7E15655-DF69-43CF-B193-EF11089F5EA4}" srcOrd="0" destOrd="0" presId="urn:microsoft.com/office/officeart/2005/8/layout/vProcess5"/>
    <dgm:cxn modelId="{80E89CE1-EB0E-4451-AECE-0D9D166E5510}" type="presOf" srcId="{F5082BE1-3E88-4D66-BAAF-B15CAADF1D09}" destId="{65A10A7C-F000-446A-A5CB-13EC1118FEFD}" srcOrd="0" destOrd="0" presId="urn:microsoft.com/office/officeart/2005/8/layout/vProcess5"/>
    <dgm:cxn modelId="{513CE194-21D5-4C8A-82BF-A5AB608C5F5A}" type="presParOf" srcId="{65A10A7C-F000-446A-A5CB-13EC1118FEFD}" destId="{C29E6BB3-E048-4E2C-A0B7-3EBBA3D4F758}" srcOrd="0" destOrd="0" presId="urn:microsoft.com/office/officeart/2005/8/layout/vProcess5"/>
    <dgm:cxn modelId="{4C0CB07A-1567-46EA-868A-A3D3A794DAD4}" type="presParOf" srcId="{65A10A7C-F000-446A-A5CB-13EC1118FEFD}" destId="{9D4F18E8-C399-4D0F-9325-3898E09BB1EA}" srcOrd="1" destOrd="0" presId="urn:microsoft.com/office/officeart/2005/8/layout/vProcess5"/>
    <dgm:cxn modelId="{7318AA8A-2243-4B78-A7BB-C4BB5A32AB40}" type="presParOf" srcId="{65A10A7C-F000-446A-A5CB-13EC1118FEFD}" destId="{E3E97E82-484F-41B2-A0F8-F7EF78C9EE2D}" srcOrd="2" destOrd="0" presId="urn:microsoft.com/office/officeart/2005/8/layout/vProcess5"/>
    <dgm:cxn modelId="{80D4E1F3-BEE1-4536-9417-713CC6E37183}" type="presParOf" srcId="{65A10A7C-F000-446A-A5CB-13EC1118FEFD}" destId="{79E104F0-230A-4706-89D1-F42B763228E9}" srcOrd="3" destOrd="0" presId="urn:microsoft.com/office/officeart/2005/8/layout/vProcess5"/>
    <dgm:cxn modelId="{93B72860-2544-47D3-B748-7D83737636A9}" type="presParOf" srcId="{65A10A7C-F000-446A-A5CB-13EC1118FEFD}" destId="{A7F1449B-96DB-4BDB-86BE-B83A84ECF277}" srcOrd="4" destOrd="0" presId="urn:microsoft.com/office/officeart/2005/8/layout/vProcess5"/>
    <dgm:cxn modelId="{C41694AC-6EBF-4396-9154-43E7A043EBCB}" type="presParOf" srcId="{65A10A7C-F000-446A-A5CB-13EC1118FEFD}" destId="{D2AB8D22-E9CD-4863-AF05-F43534D84652}" srcOrd="5" destOrd="0" presId="urn:microsoft.com/office/officeart/2005/8/layout/vProcess5"/>
    <dgm:cxn modelId="{C51E82DE-1448-4F18-A794-A958BEE14643}" type="presParOf" srcId="{65A10A7C-F000-446A-A5CB-13EC1118FEFD}" destId="{D7E15655-DF69-43CF-B193-EF11089F5EA4}" srcOrd="6" destOrd="0" presId="urn:microsoft.com/office/officeart/2005/8/layout/vProcess5"/>
    <dgm:cxn modelId="{0DCB8C37-1155-4781-B304-9A248DCFDBBD}" type="presParOf" srcId="{65A10A7C-F000-446A-A5CB-13EC1118FEFD}" destId="{A53BDF91-C9C6-454C-84D8-2A73EDD94BFE}" srcOrd="7" destOrd="0" presId="urn:microsoft.com/office/officeart/2005/8/layout/vProcess5"/>
    <dgm:cxn modelId="{00E564FC-1BCC-4F8B-8796-98BADD31B3D7}" type="presParOf" srcId="{65A10A7C-F000-446A-A5CB-13EC1118FEFD}" destId="{C16A8D3C-893D-4091-B945-800CF2DF2813}" srcOrd="8" destOrd="0" presId="urn:microsoft.com/office/officeart/2005/8/layout/vProcess5"/>
    <dgm:cxn modelId="{0A1EF558-A7FD-4744-898A-29D4A55CC6A0}" type="presParOf" srcId="{65A10A7C-F000-446A-A5CB-13EC1118FEFD}" destId="{D1DDE26B-4A51-4784-A055-871EA5943BFC}" srcOrd="9" destOrd="0" presId="urn:microsoft.com/office/officeart/2005/8/layout/vProcess5"/>
    <dgm:cxn modelId="{F4EED1DC-79E4-4137-AA67-DDC5A07C70E6}" type="presParOf" srcId="{65A10A7C-F000-446A-A5CB-13EC1118FEFD}" destId="{74F56F56-A7AD-46A6-A69C-3133C76DA1E8}" srcOrd="10" destOrd="0" presId="urn:microsoft.com/office/officeart/2005/8/layout/vProcess5"/>
    <dgm:cxn modelId="{3D790D2C-9743-4E13-ACDB-F872C71CEFF0}" type="presParOf" srcId="{65A10A7C-F000-446A-A5CB-13EC1118FEFD}" destId="{96555B03-C723-409F-B4D5-0005442D9B23}"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4F18E8-C399-4D0F-9325-3898E09BB1EA}">
      <dsp:nvSpPr>
        <dsp:cNvPr id="0" name=""/>
        <dsp:cNvSpPr/>
      </dsp:nvSpPr>
      <dsp:spPr>
        <a:xfrm>
          <a:off x="0" y="0"/>
          <a:ext cx="8778240" cy="8615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Band 1: Supports colleagues with administration and processes.  Effectively manages information and data and is customer orientated</a:t>
          </a:r>
        </a:p>
      </dsp:txBody>
      <dsp:txXfrm>
        <a:off x="25235" y="25235"/>
        <a:ext cx="7775702" cy="811129"/>
      </dsp:txXfrm>
    </dsp:sp>
    <dsp:sp modelId="{E3E97E82-484F-41B2-A0F8-F7EF78C9EE2D}">
      <dsp:nvSpPr>
        <dsp:cNvPr id="0" name=""/>
        <dsp:cNvSpPr/>
      </dsp:nvSpPr>
      <dsp:spPr>
        <a:xfrm>
          <a:off x="735177" y="1018254"/>
          <a:ext cx="8778240" cy="8615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Band 2: Advises on and/or manages HR related issues relating to an individual or a team. Has a clear understanding of the evaluation process and the solutions available</a:t>
          </a:r>
        </a:p>
      </dsp:txBody>
      <dsp:txXfrm>
        <a:off x="760412" y="1043489"/>
        <a:ext cx="7432552" cy="811129"/>
      </dsp:txXfrm>
    </dsp:sp>
    <dsp:sp modelId="{79E104F0-230A-4706-89D1-F42B763228E9}">
      <dsp:nvSpPr>
        <dsp:cNvPr id="0" name=""/>
        <dsp:cNvSpPr/>
      </dsp:nvSpPr>
      <dsp:spPr>
        <a:xfrm>
          <a:off x="1459382" y="2036508"/>
          <a:ext cx="8778240" cy="8615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Band 3: Leads a professional area acting as a consultant or partner, addresses key HR challenges at an organisational level for the medium and long-term</a:t>
          </a:r>
        </a:p>
      </dsp:txBody>
      <dsp:txXfrm>
        <a:off x="1484617" y="2061743"/>
        <a:ext cx="7443525" cy="811129"/>
      </dsp:txXfrm>
    </dsp:sp>
    <dsp:sp modelId="{A7F1449B-96DB-4BDB-86BE-B83A84ECF277}">
      <dsp:nvSpPr>
        <dsp:cNvPr id="0" name=""/>
        <dsp:cNvSpPr/>
      </dsp:nvSpPr>
      <dsp:spPr>
        <a:xfrm>
          <a:off x="2194559" y="3054763"/>
          <a:ext cx="8778240" cy="861599"/>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Band 4: Leads and manages a professional area(s) and/or the organisation. Responsible for developing and delivering organisational and HR strategy</a:t>
          </a:r>
        </a:p>
      </dsp:txBody>
      <dsp:txXfrm>
        <a:off x="2219794" y="3079998"/>
        <a:ext cx="7432552" cy="811129"/>
      </dsp:txXfrm>
    </dsp:sp>
    <dsp:sp modelId="{D2AB8D22-E9CD-4863-AF05-F43534D84652}">
      <dsp:nvSpPr>
        <dsp:cNvPr id="0" name=""/>
        <dsp:cNvSpPr/>
      </dsp:nvSpPr>
      <dsp:spPr>
        <a:xfrm>
          <a:off x="8218200" y="659907"/>
          <a:ext cx="560039" cy="560039"/>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8344209" y="659907"/>
        <a:ext cx="308021" cy="421429"/>
      </dsp:txXfrm>
    </dsp:sp>
    <dsp:sp modelId="{D7E15655-DF69-43CF-B193-EF11089F5EA4}">
      <dsp:nvSpPr>
        <dsp:cNvPr id="0" name=""/>
        <dsp:cNvSpPr/>
      </dsp:nvSpPr>
      <dsp:spPr>
        <a:xfrm>
          <a:off x="8953377" y="1678161"/>
          <a:ext cx="560039" cy="560039"/>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079386" y="1678161"/>
        <a:ext cx="308021" cy="421429"/>
      </dsp:txXfrm>
    </dsp:sp>
    <dsp:sp modelId="{A53BDF91-C9C6-454C-84D8-2A73EDD94BFE}">
      <dsp:nvSpPr>
        <dsp:cNvPr id="0" name=""/>
        <dsp:cNvSpPr/>
      </dsp:nvSpPr>
      <dsp:spPr>
        <a:xfrm>
          <a:off x="9677582" y="2696415"/>
          <a:ext cx="560039" cy="560039"/>
        </a:xfrm>
        <a:prstGeom prst="downArrow">
          <a:avLst>
            <a:gd name="adj1" fmla="val 55000"/>
            <a:gd name="adj2" fmla="val 45000"/>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9803591" y="2696415"/>
        <a:ext cx="308021" cy="42142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B7587-D9AC-4C01-A430-91C6F2A5303C}" type="datetimeFigureOut">
              <a:rPr lang="en-GB" smtClean="0"/>
              <a:t>08/10/2020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CEE2E6-E28A-4B02-B084-1A4B7BEF1172}" type="slidenum">
              <a:rPr lang="en-GB" smtClean="0"/>
              <a:t>‹#›</a:t>
            </a:fld>
            <a:endParaRPr lang="en-GB"/>
          </a:p>
        </p:txBody>
      </p:sp>
    </p:spTree>
    <p:extLst>
      <p:ext uri="{BB962C8B-B14F-4D97-AF65-F5344CB8AC3E}">
        <p14:creationId xmlns:p14="http://schemas.microsoft.com/office/powerpoint/2010/main" val="1518483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peoplemanagement.co.uk/news/articles/half-of-key-workers-have-blown-whistle-on-unsafe-practices-during-covid"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s://www.theguardian.com/business/2020/sep/13/union-lauds-amazing-victory-after-arcadia-redundancy-payment-apology-philip-green-covid-19"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www.teamgantt.com/blog/5-crucial-project-management-phases"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hrmagazine.co.uk/article-details/hrds-pocket-guide-to-negotiation"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people.nhs.uk/teamworking/the-key-components-of-effective-teamworking-during-the-covid-19-crisis/"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mindtools.com/pages/article/improving-group-dynamics.htm" TargetMode="External"/><Relationship Id="rId2" Type="http://schemas.openxmlformats.org/officeDocument/2006/relationships/slide" Target="../slides/slide47.xml"/><Relationship Id="rId1" Type="http://schemas.openxmlformats.org/officeDocument/2006/relationships/notesMaster" Target="../notesMasters/notesMaster1.xml"/><Relationship Id="rId5" Type="http://schemas.openxmlformats.org/officeDocument/2006/relationships/hyperlink" Target="https://qualitysafety.bmj.com/content/early/2020/05/28/bmjqs-2020-011447" TargetMode="External"/><Relationship Id="rId4" Type="http://schemas.openxmlformats.org/officeDocument/2006/relationships/hyperlink" Target="https://rework.withgoogle.com/guides/understanding-team-effectiveness/steps/identify-dynamics-of-effective-teams/" TargetMode="Externa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t>insert header</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5" name="Slide Number Placeholder 4"/>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365471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Studying Human Resource Management Chapters 4 and 6 – most of the information in these slides is taken from this source, unless otherwise stated on the slide.</a:t>
            </a:r>
          </a:p>
          <a:p>
            <a:endParaRPr lang="en-GB" dirty="0"/>
          </a:p>
        </p:txBody>
      </p:sp>
      <p:sp>
        <p:nvSpPr>
          <p:cNvPr id="4" name="Header Placeholder 3"/>
          <p:cNvSpPr>
            <a:spLocks noGrp="1"/>
          </p:cNvSpPr>
          <p:nvPr>
            <p:ph type="hdr" sz="quarter"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insert header</a:t>
            </a:r>
          </a:p>
        </p:txBody>
      </p:sp>
      <p:sp>
        <p:nvSpPr>
          <p:cNvPr id="5" name="Slide Number Placeholder 4"/>
          <p:cNvSpPr>
            <a:spLocks noGrp="1"/>
          </p:cNvSpPr>
          <p:nvPr>
            <p:ph type="sldNum"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31A1511-BA99-4995-9603-94CCAF14FA3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850853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LO is mainly covered within the assessment, as question 1 requires you to collect information relating to your programme of study. </a:t>
            </a:r>
          </a:p>
        </p:txBody>
      </p:sp>
      <p:sp>
        <p:nvSpPr>
          <p:cNvPr id="4" name="Slide Number Placeholder 3"/>
          <p:cNvSpPr>
            <a:spLocks noGrp="1"/>
          </p:cNvSpPr>
          <p:nvPr>
            <p:ph type="sldNum" sz="quarter" idx="5"/>
          </p:nvPr>
        </p:nvSpPr>
        <p:spPr/>
        <p:txBody>
          <a:bodyPr/>
          <a:lstStyle/>
          <a:p>
            <a:fld id="{11CEE2E6-E28A-4B02-B084-1A4B7BEF1172}" type="slidenum">
              <a:rPr lang="en-GB" smtClean="0"/>
              <a:t>6</a:t>
            </a:fld>
            <a:endParaRPr lang="en-GB"/>
          </a:p>
        </p:txBody>
      </p:sp>
    </p:spTree>
    <p:extLst>
      <p:ext uri="{BB962C8B-B14F-4D97-AF65-F5344CB8AC3E}">
        <p14:creationId xmlns:p14="http://schemas.microsoft.com/office/powerpoint/2010/main" val="478402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Moving from a focus on administration to getting the best out of people, through creating a sufficient infrastructure and effective set of differentiators – means a part of HR’s role is to know the key trends and ‘what’s next’. </a:t>
            </a:r>
          </a:p>
          <a:p>
            <a:r>
              <a:rPr lang="en-GB" b="1" dirty="0"/>
              <a:t>Infrastructure factors </a:t>
            </a:r>
            <a:r>
              <a:rPr lang="en-GB" dirty="0"/>
              <a:t>– hygiene factors that have to be present if employees are to perform at all, but don’t in themselves generate high levels of commitment and enthusiasm. Their absence can demotivate. Examples – being paid what they are owed, and on time. Cutbacks can cause dips in morale, turnover, absence, low trust environments. </a:t>
            </a:r>
          </a:p>
          <a:p>
            <a:r>
              <a:rPr lang="en-GB" b="1" dirty="0"/>
              <a:t>Motivators or Differentiators </a:t>
            </a:r>
            <a:r>
              <a:rPr lang="en-GB" dirty="0"/>
              <a:t>– these turn average performers into good/excellent performers. Examples – interesting/stimulating work, ability to exercise discretion about how work is carried out, career development, positive feedback about progress, feeling valued. – pandemic is creating a big focus on this area.</a:t>
            </a:r>
          </a:p>
          <a:p>
            <a:r>
              <a:rPr lang="en-GB" dirty="0"/>
              <a:t>Organisations that differentiate themselves and do more than just manage their workforce legalistically, systematically and efficiently are more successful. </a:t>
            </a:r>
          </a:p>
        </p:txBody>
      </p:sp>
      <p:sp>
        <p:nvSpPr>
          <p:cNvPr id="4" name="Slide Number Placeholder 3"/>
          <p:cNvSpPr>
            <a:spLocks noGrp="1"/>
          </p:cNvSpPr>
          <p:nvPr>
            <p:ph type="sldNum" sz="quarter" idx="5"/>
          </p:nvPr>
        </p:nvSpPr>
        <p:spPr/>
        <p:txBody>
          <a:bodyPr/>
          <a:lstStyle/>
          <a:p>
            <a:fld id="{7236F6D8-446F-4F0D-BDE8-00FE928D2402}" type="slidenum">
              <a:rPr lang="en-GB" smtClean="0"/>
              <a:t>8</a:t>
            </a:fld>
            <a:endParaRPr lang="en-GB"/>
          </a:p>
        </p:txBody>
      </p:sp>
    </p:spTree>
    <p:extLst>
      <p:ext uri="{BB962C8B-B14F-4D97-AF65-F5344CB8AC3E}">
        <p14:creationId xmlns:p14="http://schemas.microsoft.com/office/powerpoint/2010/main" val="59851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4 necessary, but add more value through 3 and 4. By being involved in these activities, it should in turn reduce the need for crisis prevention. </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9</a:t>
            </a:fld>
            <a:endParaRPr lang="en-GB"/>
          </a:p>
        </p:txBody>
      </p:sp>
    </p:spTree>
    <p:extLst>
      <p:ext uri="{BB962C8B-B14F-4D97-AF65-F5344CB8AC3E}">
        <p14:creationId xmlns:p14="http://schemas.microsoft.com/office/powerpoint/2010/main" val="2227501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10</a:t>
            </a:fld>
            <a:endParaRPr lang="en-GB"/>
          </a:p>
        </p:txBody>
      </p:sp>
    </p:spTree>
    <p:extLst>
      <p:ext uri="{BB962C8B-B14F-4D97-AF65-F5344CB8AC3E}">
        <p14:creationId xmlns:p14="http://schemas.microsoft.com/office/powerpoint/2010/main" val="27689729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14</a:t>
            </a:fld>
            <a:endParaRPr lang="en-GB"/>
          </a:p>
        </p:txBody>
      </p:sp>
    </p:spTree>
    <p:extLst>
      <p:ext uri="{BB962C8B-B14F-4D97-AF65-F5344CB8AC3E}">
        <p14:creationId xmlns:p14="http://schemas.microsoft.com/office/powerpoint/2010/main" val="7086585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16</a:t>
            </a:fld>
            <a:endParaRPr lang="en-GB"/>
          </a:p>
        </p:txBody>
      </p:sp>
    </p:spTree>
    <p:extLst>
      <p:ext uri="{BB962C8B-B14F-4D97-AF65-F5344CB8AC3E}">
        <p14:creationId xmlns:p14="http://schemas.microsoft.com/office/powerpoint/2010/main" val="8690902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17</a:t>
            </a:fld>
            <a:endParaRPr lang="en-GB"/>
          </a:p>
        </p:txBody>
      </p:sp>
    </p:spTree>
    <p:extLst>
      <p:ext uri="{BB962C8B-B14F-4D97-AF65-F5344CB8AC3E}">
        <p14:creationId xmlns:p14="http://schemas.microsoft.com/office/powerpoint/2010/main" val="9187881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58595B"/>
                </a:solidFill>
                <a:effectLst/>
                <a:latin typeface="Open Sans"/>
              </a:rPr>
              <a:t>The 2013 Map defines the building blocks of effective people management practice across ten professional specialisms, and describes eight fundamental </a:t>
            </a:r>
            <a:r>
              <a:rPr lang="en-US" b="0" i="0" dirty="0" err="1">
                <a:solidFill>
                  <a:srgbClr val="58595B"/>
                </a:solidFill>
                <a:effectLst/>
                <a:latin typeface="Open Sans"/>
              </a:rPr>
              <a:t>behaviours</a:t>
            </a:r>
            <a:r>
              <a:rPr lang="en-US" b="0" i="0" dirty="0">
                <a:solidFill>
                  <a:srgbClr val="58595B"/>
                </a:solidFill>
                <a:effectLst/>
                <a:latin typeface="Open Sans"/>
              </a:rPr>
              <a:t> that underpin good practice regardless of specialism. </a:t>
            </a:r>
          </a:p>
          <a:p>
            <a:r>
              <a:rPr lang="en-US" b="0" i="0" dirty="0">
                <a:solidFill>
                  <a:srgbClr val="58595B"/>
                </a:solidFill>
                <a:effectLst/>
                <a:latin typeface="Open Sans"/>
              </a:rPr>
              <a:t>– considered as a competency framework for the profession, to ensure we have the knowledge and skills to be effective HR professionals. </a:t>
            </a:r>
          </a:p>
          <a:p>
            <a:endParaRPr lang="en-US" b="0" i="0" dirty="0">
              <a:solidFill>
                <a:srgbClr val="58595B"/>
              </a:solidFill>
              <a:effectLst/>
              <a:latin typeface="Open Sans"/>
            </a:endParaRPr>
          </a:p>
          <a:p>
            <a:r>
              <a:rPr lang="en-US" b="0" i="0" dirty="0">
                <a:solidFill>
                  <a:srgbClr val="58595B"/>
                </a:solidFill>
                <a:effectLst/>
                <a:latin typeface="Open Sans"/>
              </a:rPr>
              <a:t>The map is interactive</a:t>
            </a:r>
            <a:endParaRPr lang="en-GB" b="0" dirty="0"/>
          </a:p>
        </p:txBody>
      </p:sp>
      <p:sp>
        <p:nvSpPr>
          <p:cNvPr id="4" name="Slide Number Placeholder 3"/>
          <p:cNvSpPr>
            <a:spLocks noGrp="1"/>
          </p:cNvSpPr>
          <p:nvPr>
            <p:ph type="sldNum" sz="quarter" idx="5"/>
          </p:nvPr>
        </p:nvSpPr>
        <p:spPr/>
        <p:txBody>
          <a:bodyPr/>
          <a:lstStyle/>
          <a:p>
            <a:fld id="{11CEE2E6-E28A-4B02-B084-1A4B7BEF1172}" type="slidenum">
              <a:rPr lang="en-GB" smtClean="0"/>
              <a:t>18</a:t>
            </a:fld>
            <a:endParaRPr lang="en-GB"/>
          </a:p>
        </p:txBody>
      </p:sp>
    </p:spTree>
    <p:extLst>
      <p:ext uri="{BB962C8B-B14F-4D97-AF65-F5344CB8AC3E}">
        <p14:creationId xmlns:p14="http://schemas.microsoft.com/office/powerpoint/2010/main" val="14997134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 Allowing you to tailor strategies and solutions to meet the organisation’s needs</a:t>
            </a:r>
          </a:p>
          <a:p>
            <a:r>
              <a:rPr lang="en-GB" dirty="0"/>
              <a:t>2 – maximising HR contribution through your own efforts and by developing others. </a:t>
            </a:r>
          </a:p>
        </p:txBody>
      </p:sp>
      <p:sp>
        <p:nvSpPr>
          <p:cNvPr id="4" name="Slide Number Placeholder 3"/>
          <p:cNvSpPr>
            <a:spLocks noGrp="1"/>
          </p:cNvSpPr>
          <p:nvPr>
            <p:ph type="sldNum" sz="quarter" idx="5"/>
          </p:nvPr>
        </p:nvSpPr>
        <p:spPr/>
        <p:txBody>
          <a:bodyPr/>
          <a:lstStyle/>
          <a:p>
            <a:fld id="{11CEE2E6-E28A-4B02-B084-1A4B7BEF1172}" type="slidenum">
              <a:rPr lang="en-GB" smtClean="0"/>
              <a:t>19</a:t>
            </a:fld>
            <a:endParaRPr lang="en-GB"/>
          </a:p>
        </p:txBody>
      </p:sp>
    </p:spTree>
    <p:extLst>
      <p:ext uri="{BB962C8B-B14F-4D97-AF65-F5344CB8AC3E}">
        <p14:creationId xmlns:p14="http://schemas.microsoft.com/office/powerpoint/2010/main" val="6379028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20</a:t>
            </a:fld>
            <a:endParaRPr lang="en-GB"/>
          </a:p>
        </p:txBody>
      </p:sp>
    </p:spTree>
    <p:extLst>
      <p:ext uri="{BB962C8B-B14F-4D97-AF65-F5344CB8AC3E}">
        <p14:creationId xmlns:p14="http://schemas.microsoft.com/office/powerpoint/2010/main" val="23556309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band defines the contribution made by HR professionals in key areas and can be used as a pathway to develop within your career as HR professionals. </a:t>
            </a:r>
          </a:p>
        </p:txBody>
      </p:sp>
      <p:sp>
        <p:nvSpPr>
          <p:cNvPr id="4" name="Slide Number Placeholder 3"/>
          <p:cNvSpPr>
            <a:spLocks noGrp="1"/>
          </p:cNvSpPr>
          <p:nvPr>
            <p:ph type="sldNum" sz="quarter" idx="5"/>
          </p:nvPr>
        </p:nvSpPr>
        <p:spPr/>
        <p:txBody>
          <a:bodyPr/>
          <a:lstStyle/>
          <a:p>
            <a:fld id="{11CEE2E6-E28A-4B02-B084-1A4B7BEF1172}" type="slidenum">
              <a:rPr lang="en-GB" smtClean="0"/>
              <a:t>21</a:t>
            </a:fld>
            <a:endParaRPr lang="en-GB"/>
          </a:p>
        </p:txBody>
      </p:sp>
    </p:spTree>
    <p:extLst>
      <p:ext uri="{BB962C8B-B14F-4D97-AF65-F5344CB8AC3E}">
        <p14:creationId xmlns:p14="http://schemas.microsoft.com/office/powerpoint/2010/main" val="144942816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Ethics is at the heart of professionalism and being a professional is underpinned with ethical conduct – being principles led is one of the core purposes at the centre of the new Profession map and Ethical Practice is one of the core behaviours – as professionals we need to demonstrate strong standards of integrity when advising leaders. </a:t>
            </a:r>
          </a:p>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22</a:t>
            </a:fld>
            <a:endParaRPr lang="en-GB"/>
          </a:p>
        </p:txBody>
      </p:sp>
    </p:spTree>
    <p:extLst>
      <p:ext uri="{BB962C8B-B14F-4D97-AF65-F5344CB8AC3E}">
        <p14:creationId xmlns:p14="http://schemas.microsoft.com/office/powerpoint/2010/main" val="34247358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23</a:t>
            </a:fld>
            <a:endParaRPr lang="en-GB"/>
          </a:p>
        </p:txBody>
      </p:sp>
    </p:spTree>
    <p:extLst>
      <p:ext uri="{BB962C8B-B14F-4D97-AF65-F5344CB8AC3E}">
        <p14:creationId xmlns:p14="http://schemas.microsoft.com/office/powerpoint/2010/main" val="770006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Source: </a:t>
            </a:r>
            <a:r>
              <a:rPr lang="en-US" b="0" i="0" dirty="0">
                <a:solidFill>
                  <a:schemeClr val="tx1"/>
                </a:solidFill>
                <a:effectLst/>
                <a:latin typeface="Myriad Pro"/>
              </a:rPr>
              <a:t>Coronavirus and the workforce: doing the right thing in a crisis, CIPD (2020) – available on </a:t>
            </a:r>
            <a:r>
              <a:rPr lang="en-US" b="0" i="0" dirty="0" err="1">
                <a:solidFill>
                  <a:schemeClr val="tx1"/>
                </a:solidFill>
                <a:effectLst/>
                <a:latin typeface="Myriad Pro"/>
              </a:rPr>
              <a:t>moodle</a:t>
            </a:r>
            <a:endParaRPr lang="en-US" b="0" i="0" dirty="0">
              <a:solidFill>
                <a:schemeClr val="tx1"/>
              </a:solidFill>
              <a:effectLst/>
              <a:latin typeface="Myriad Pro"/>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i="0" dirty="0">
              <a:solidFill>
                <a:schemeClr val="tx1"/>
              </a:solidFill>
              <a:effectLst/>
              <a:latin typeface="Myriad Pro"/>
            </a:endParaRPr>
          </a:p>
          <a:p>
            <a:r>
              <a:rPr lang="en-GB" dirty="0"/>
              <a:t>Headlines:</a:t>
            </a:r>
          </a:p>
          <a:p>
            <a:r>
              <a:rPr lang="en-GB" dirty="0">
                <a:hlinkClick r:id="rId3"/>
              </a:rPr>
              <a:t>https://www.peoplemanagement.co.uk/news/articles/half-of-key-workers-have-blown-whistle-on-unsafe-practices-during-covid</a:t>
            </a:r>
            <a:endParaRPr lang="en-GB" dirty="0"/>
          </a:p>
          <a:p>
            <a:endParaRPr lang="en-GB" dirty="0"/>
          </a:p>
          <a:p>
            <a:r>
              <a:rPr lang="en-GB" dirty="0">
                <a:hlinkClick r:id="rId4"/>
              </a:rPr>
              <a:t>https://www.theguardian.com/business/2020/sep/13/union-lauds-amazing-victory-after-arcadia-redundancy-payment-apology-philip-green-covid-19</a:t>
            </a:r>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24</a:t>
            </a:fld>
            <a:endParaRPr lang="en-GB"/>
          </a:p>
        </p:txBody>
      </p:sp>
    </p:spTree>
    <p:extLst>
      <p:ext uri="{BB962C8B-B14F-4D97-AF65-F5344CB8AC3E}">
        <p14:creationId xmlns:p14="http://schemas.microsoft.com/office/powerpoint/2010/main" val="26952138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read the full details of the code on the CIPD’s website.</a:t>
            </a:r>
          </a:p>
          <a:p>
            <a:r>
              <a:rPr lang="en-GB" dirty="0"/>
              <a:t>Maintaining knowledge and competence – CPD</a:t>
            </a:r>
          </a:p>
          <a:p>
            <a:r>
              <a:rPr lang="en-GB" dirty="0"/>
              <a:t>Exhibiting personal and professional integrity at all times </a:t>
            </a:r>
          </a:p>
          <a:p>
            <a:r>
              <a:rPr lang="en-GB" dirty="0"/>
              <a:t>Acting in a way that supports and upholds the reputation of the profession</a:t>
            </a:r>
          </a:p>
          <a:p>
            <a:pPr marL="0" indent="0">
              <a:buNone/>
            </a:pPr>
            <a:r>
              <a:rPr lang="en-GB" dirty="0"/>
              <a:t>Role modelling and challenging unlawful or unethical conduct</a:t>
            </a:r>
          </a:p>
        </p:txBody>
      </p:sp>
      <p:sp>
        <p:nvSpPr>
          <p:cNvPr id="4" name="Slide Number Placeholder 3"/>
          <p:cNvSpPr>
            <a:spLocks noGrp="1"/>
          </p:cNvSpPr>
          <p:nvPr>
            <p:ph type="sldNum" sz="quarter" idx="5"/>
          </p:nvPr>
        </p:nvSpPr>
        <p:spPr/>
        <p:txBody>
          <a:bodyPr/>
          <a:lstStyle/>
          <a:p>
            <a:fld id="{7236F6D8-446F-4F0D-BDE8-00FE928D2402}" type="slidenum">
              <a:rPr lang="en-GB" smtClean="0"/>
              <a:t>25</a:t>
            </a:fld>
            <a:endParaRPr lang="en-GB"/>
          </a:p>
        </p:txBody>
      </p:sp>
    </p:spTree>
    <p:extLst>
      <p:ext uri="{BB962C8B-B14F-4D97-AF65-F5344CB8AC3E}">
        <p14:creationId xmlns:p14="http://schemas.microsoft.com/office/powerpoint/2010/main" val="198544702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Ongoing webinars on the 8 core behaviours – good for your own CPD and to keep up to date with the expected standards within the profession. </a:t>
            </a:r>
          </a:p>
        </p:txBody>
      </p:sp>
      <p:sp>
        <p:nvSpPr>
          <p:cNvPr id="4" name="Slide Number Placeholder 3"/>
          <p:cNvSpPr>
            <a:spLocks noGrp="1"/>
          </p:cNvSpPr>
          <p:nvPr>
            <p:ph type="sldNum" sz="quarter" idx="5"/>
          </p:nvPr>
        </p:nvSpPr>
        <p:spPr/>
        <p:txBody>
          <a:bodyPr/>
          <a:lstStyle/>
          <a:p>
            <a:fld id="{11CEE2E6-E28A-4B02-B084-1A4B7BEF1172}" type="slidenum">
              <a:rPr lang="en-GB" smtClean="0"/>
              <a:t>26</a:t>
            </a:fld>
            <a:endParaRPr lang="en-GB"/>
          </a:p>
        </p:txBody>
      </p:sp>
    </p:spTree>
    <p:extLst>
      <p:ext uri="{BB962C8B-B14F-4D97-AF65-F5344CB8AC3E}">
        <p14:creationId xmlns:p14="http://schemas.microsoft.com/office/powerpoint/2010/main" val="164505385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27</a:t>
            </a:fld>
            <a:endParaRPr lang="en-GB"/>
          </a:p>
        </p:txBody>
      </p:sp>
    </p:spTree>
    <p:extLst>
      <p:ext uri="{BB962C8B-B14F-4D97-AF65-F5344CB8AC3E}">
        <p14:creationId xmlns:p14="http://schemas.microsoft.com/office/powerpoint/2010/main" val="4747356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28</a:t>
            </a:fld>
            <a:endParaRPr lang="en-GB"/>
          </a:p>
        </p:txBody>
      </p:sp>
    </p:spTree>
    <p:extLst>
      <p:ext uri="{BB962C8B-B14F-4D97-AF65-F5344CB8AC3E}">
        <p14:creationId xmlns:p14="http://schemas.microsoft.com/office/powerpoint/2010/main" val="133691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29</a:t>
            </a:fld>
            <a:endParaRPr lang="en-GB"/>
          </a:p>
        </p:txBody>
      </p:sp>
    </p:spTree>
    <p:extLst>
      <p:ext uri="{BB962C8B-B14F-4D97-AF65-F5344CB8AC3E}">
        <p14:creationId xmlns:p14="http://schemas.microsoft.com/office/powerpoint/2010/main" val="36168088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video of Brian Tracy explaining the concept</a:t>
            </a:r>
          </a:p>
        </p:txBody>
      </p:sp>
      <p:sp>
        <p:nvSpPr>
          <p:cNvPr id="4" name="Slide Number Placeholder 3"/>
          <p:cNvSpPr>
            <a:spLocks noGrp="1"/>
          </p:cNvSpPr>
          <p:nvPr>
            <p:ph type="sldNum" sz="quarter" idx="5"/>
          </p:nvPr>
        </p:nvSpPr>
        <p:spPr/>
        <p:txBody>
          <a:bodyPr/>
          <a:lstStyle/>
          <a:p>
            <a:fld id="{11CEE2E6-E28A-4B02-B084-1A4B7BEF1172}" type="slidenum">
              <a:rPr lang="en-GB" smtClean="0"/>
              <a:t>30</a:t>
            </a:fld>
            <a:endParaRPr lang="en-GB"/>
          </a:p>
        </p:txBody>
      </p:sp>
    </p:spTree>
    <p:extLst>
      <p:ext uri="{BB962C8B-B14F-4D97-AF65-F5344CB8AC3E}">
        <p14:creationId xmlns:p14="http://schemas.microsoft.com/office/powerpoint/2010/main" val="32405126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Link to blog post on project phases:  </a:t>
            </a: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https://www.teamgantt.com/blog/5-crucial-project-management-phases</a:t>
            </a:r>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32</a:t>
            </a:fld>
            <a:endParaRPr lang="en-GB"/>
          </a:p>
        </p:txBody>
      </p:sp>
    </p:spTree>
    <p:extLst>
      <p:ext uri="{BB962C8B-B14F-4D97-AF65-F5344CB8AC3E}">
        <p14:creationId xmlns:p14="http://schemas.microsoft.com/office/powerpoint/2010/main" val="42464510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Helps to highlight tasks that will affect progression </a:t>
            </a:r>
            <a:r>
              <a:rPr lang="en-GB" dirty="0" err="1"/>
              <a:t>ie</a:t>
            </a:r>
            <a:r>
              <a:rPr lang="en-GB" dirty="0"/>
              <a:t> can’t move on to task 3 until task 2 is complete, so any delays will have a knock on effect. Can also show what tasks can occur at the same time – overall the chart can allow you to plan workloads, resources and problem areas. </a:t>
            </a:r>
          </a:p>
          <a:p>
            <a:endParaRPr lang="en-GB" dirty="0"/>
          </a:p>
          <a:p>
            <a:r>
              <a:rPr lang="en-GB" dirty="0"/>
              <a:t>You should be using a Gantt chart for your research project.</a:t>
            </a:r>
          </a:p>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35</a:t>
            </a:fld>
            <a:endParaRPr lang="en-GB"/>
          </a:p>
        </p:txBody>
      </p:sp>
    </p:spTree>
    <p:extLst>
      <p:ext uri="{BB962C8B-B14F-4D97-AF65-F5344CB8AC3E}">
        <p14:creationId xmlns:p14="http://schemas.microsoft.com/office/powerpoint/2010/main" val="393157088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33333"/>
                </a:solidFill>
                <a:effectLst/>
                <a:latin typeface="ProximaNova-n4"/>
              </a:rPr>
              <a:t>Article links to problem solving techniques including root cause analysis, 5 Whys etc. </a:t>
            </a:r>
          </a:p>
          <a:p>
            <a:endParaRPr lang="en-US" b="0" i="0" dirty="0">
              <a:solidFill>
                <a:srgbClr val="333333"/>
              </a:solidFill>
              <a:effectLst/>
              <a:latin typeface="ProximaNova-n4"/>
            </a:endParaRPr>
          </a:p>
          <a:p>
            <a:r>
              <a:rPr lang="en-US" b="0" i="0" dirty="0">
                <a:solidFill>
                  <a:srgbClr val="333333"/>
                </a:solidFill>
                <a:effectLst/>
                <a:latin typeface="ProximaNova-n4"/>
              </a:rPr>
              <a:t>Will also find other useful links to project management/time management </a:t>
            </a:r>
            <a:r>
              <a:rPr lang="en-US" b="0" i="0" dirty="0" err="1">
                <a:solidFill>
                  <a:srgbClr val="333333"/>
                </a:solidFill>
                <a:effectLst/>
                <a:latin typeface="ProximaNova-n4"/>
              </a:rPr>
              <a:t>etc</a:t>
            </a:r>
            <a:r>
              <a:rPr lang="en-US" b="0" i="0" dirty="0">
                <a:solidFill>
                  <a:srgbClr val="333333"/>
                </a:solidFill>
                <a:effectLst/>
                <a:latin typeface="ProximaNova-n4"/>
              </a:rPr>
              <a:t> that you can do further reading on as part of self guided learning. </a:t>
            </a:r>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37</a:t>
            </a:fld>
            <a:endParaRPr lang="en-GB"/>
          </a:p>
        </p:txBody>
      </p:sp>
    </p:spTree>
    <p:extLst>
      <p:ext uri="{BB962C8B-B14F-4D97-AF65-F5344CB8AC3E}">
        <p14:creationId xmlns:p14="http://schemas.microsoft.com/office/powerpoint/2010/main" val="32512860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Lots of videos and guidance available on the concept – De Bono recommends formal training on the approach. </a:t>
            </a:r>
          </a:p>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38</a:t>
            </a:fld>
            <a:endParaRPr lang="en-GB"/>
          </a:p>
        </p:txBody>
      </p:sp>
    </p:spTree>
    <p:extLst>
      <p:ext uri="{BB962C8B-B14F-4D97-AF65-F5344CB8AC3E}">
        <p14:creationId xmlns:p14="http://schemas.microsoft.com/office/powerpoint/2010/main" val="80625871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with your issue/problem and list all of the factors that could be impacting it, then for each of those list possible causes of the problem for each factor.</a:t>
            </a:r>
          </a:p>
        </p:txBody>
      </p:sp>
      <p:sp>
        <p:nvSpPr>
          <p:cNvPr id="4" name="Slide Number Placeholder 3"/>
          <p:cNvSpPr>
            <a:spLocks noGrp="1"/>
          </p:cNvSpPr>
          <p:nvPr>
            <p:ph type="sldNum" sz="quarter" idx="5"/>
          </p:nvPr>
        </p:nvSpPr>
        <p:spPr/>
        <p:txBody>
          <a:bodyPr/>
          <a:lstStyle/>
          <a:p>
            <a:fld id="{7236F6D8-446F-4F0D-BDE8-00FE928D2402}" type="slidenum">
              <a:rPr lang="en-GB" smtClean="0"/>
              <a:t>39</a:t>
            </a:fld>
            <a:endParaRPr lang="en-GB"/>
          </a:p>
        </p:txBody>
      </p:sp>
    </p:spTree>
    <p:extLst>
      <p:ext uri="{BB962C8B-B14F-4D97-AF65-F5344CB8AC3E}">
        <p14:creationId xmlns:p14="http://schemas.microsoft.com/office/powerpoint/2010/main" val="27243720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Yemm’s</a:t>
            </a:r>
            <a:r>
              <a:rPr lang="en-GB" dirty="0"/>
              <a:t> effective influencing:</a:t>
            </a:r>
          </a:p>
          <a:p>
            <a:r>
              <a:rPr lang="en-US" b="0" i="0" dirty="0">
                <a:solidFill>
                  <a:srgbClr val="111111"/>
                </a:solidFill>
                <a:effectLst/>
                <a:latin typeface="Arial" panose="020B0604020202020204" pitchFamily="34" charset="0"/>
              </a:rPr>
              <a:t>Strategies to improve the ability to influence include creating a sense of warmth, support and positive feelings between both parties, creating an image of what the outcome will be, using information, facts and experience to reinforce a message, using legitimate authority to ask for something, persuading, asserting by clearly stating an outcome, offering incentives or applying pressure, getting others attracted to one's vision by creating a compelling image and by delivering a message enthusiastically.</a:t>
            </a:r>
          </a:p>
          <a:p>
            <a:endParaRPr lang="en-US" b="0" i="0" dirty="0">
              <a:solidFill>
                <a:srgbClr val="111111"/>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7236F6D8-446F-4F0D-BDE8-00FE928D2402}" type="slidenum">
              <a:rPr lang="en-GB" smtClean="0"/>
              <a:t>40</a:t>
            </a:fld>
            <a:endParaRPr lang="en-GB"/>
          </a:p>
        </p:txBody>
      </p:sp>
    </p:spTree>
    <p:extLst>
      <p:ext uri="{BB962C8B-B14F-4D97-AF65-F5344CB8AC3E}">
        <p14:creationId xmlns:p14="http://schemas.microsoft.com/office/powerpoint/2010/main" val="36031779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https://www.hrmagazine.co.uk/article-details/hrds-pocket-guide-to-negotiation</a:t>
            </a:r>
            <a:endParaRPr lang="en-GB" dirty="0"/>
          </a:p>
          <a:p>
            <a:endParaRPr lang="en-US" b="0" i="0" dirty="0">
              <a:solidFill>
                <a:srgbClr val="111111"/>
              </a:solidFill>
              <a:effectLst/>
              <a:latin typeface="Arial" panose="020B0604020202020204" pitchFamily="34" charset="0"/>
            </a:endParaRPr>
          </a:p>
          <a:p>
            <a:r>
              <a:rPr lang="en-US" b="0" i="0" dirty="0">
                <a:solidFill>
                  <a:srgbClr val="111111"/>
                </a:solidFill>
                <a:effectLst/>
                <a:latin typeface="Arial" panose="020B0604020202020204" pitchFamily="34" charset="0"/>
              </a:rPr>
              <a:t>Now having to adapt these skills to be effective virtually and remotely: </a:t>
            </a:r>
          </a:p>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41</a:t>
            </a:fld>
            <a:endParaRPr lang="en-GB"/>
          </a:p>
        </p:txBody>
      </p:sp>
    </p:spTree>
    <p:extLst>
      <p:ext uri="{BB962C8B-B14F-4D97-AF65-F5344CB8AC3E}">
        <p14:creationId xmlns:p14="http://schemas.microsoft.com/office/powerpoint/2010/main" val="38971777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Everyone is different, have different ways of handling conflict – by learning the way you and others handle conflict, can help in your approach to resolving it. </a:t>
            </a:r>
          </a:p>
          <a:p>
            <a:endParaRPr lang="en-GB" dirty="0"/>
          </a:p>
          <a:p>
            <a:r>
              <a:rPr lang="en-US" altLang="en-US" sz="1200" dirty="0">
                <a:latin typeface="Myriad Pro"/>
              </a:rPr>
              <a:t>Competing </a:t>
            </a:r>
            <a:r>
              <a:rPr lang="mr-IN" altLang="en-US" sz="1200" dirty="0">
                <a:latin typeface="Myriad Pro"/>
              </a:rPr>
              <a:t>–</a:t>
            </a:r>
            <a:r>
              <a:rPr lang="en-US" altLang="en-US" sz="1200" dirty="0">
                <a:latin typeface="Myriad Pro"/>
              </a:rPr>
              <a:t> wholly assertive and uncooperative approach</a:t>
            </a:r>
          </a:p>
          <a:p>
            <a:r>
              <a:rPr lang="en-US" altLang="en-US" sz="1200" dirty="0">
                <a:latin typeface="Myriad Pro"/>
              </a:rPr>
              <a:t>Accommodating </a:t>
            </a:r>
            <a:r>
              <a:rPr lang="mr-IN" altLang="en-US" sz="1200" dirty="0">
                <a:latin typeface="Myriad Pro"/>
              </a:rPr>
              <a:t>–</a:t>
            </a:r>
            <a:r>
              <a:rPr lang="en-US" altLang="en-US" sz="1200" dirty="0">
                <a:latin typeface="Myriad Pro"/>
              </a:rPr>
              <a:t> unassertive and cooperative approach</a:t>
            </a:r>
          </a:p>
          <a:p>
            <a:r>
              <a:rPr lang="en-US" altLang="en-US" sz="1200" dirty="0">
                <a:latin typeface="Myriad Pro"/>
              </a:rPr>
              <a:t>Avoiding </a:t>
            </a:r>
            <a:r>
              <a:rPr lang="mr-IN" altLang="en-US" sz="1200" dirty="0">
                <a:latin typeface="Myriad Pro"/>
              </a:rPr>
              <a:t>–</a:t>
            </a:r>
            <a:r>
              <a:rPr lang="en-US" altLang="en-US" sz="1200" dirty="0">
                <a:latin typeface="Myriad Pro"/>
              </a:rPr>
              <a:t> unassertive and uncooperative approach</a:t>
            </a:r>
          </a:p>
          <a:p>
            <a:r>
              <a:rPr lang="en-US" altLang="en-US" sz="1200" dirty="0">
                <a:latin typeface="Myriad Pro"/>
              </a:rPr>
              <a:t>Compromising </a:t>
            </a:r>
            <a:r>
              <a:rPr lang="mr-IN" altLang="en-US" sz="1200" dirty="0">
                <a:latin typeface="Myriad Pro"/>
              </a:rPr>
              <a:t>–</a:t>
            </a:r>
            <a:r>
              <a:rPr lang="en-US" altLang="en-US" sz="1200" dirty="0">
                <a:latin typeface="Myriad Pro"/>
              </a:rPr>
              <a:t> at the center. Assertive and </a:t>
            </a:r>
            <a:r>
              <a:rPr lang="en-US" altLang="en-US" sz="1200" dirty="0" err="1">
                <a:latin typeface="Myriad Pro"/>
              </a:rPr>
              <a:t>coopertive</a:t>
            </a:r>
            <a:endParaRPr lang="en-US" altLang="en-US" sz="1200" dirty="0">
              <a:latin typeface="Myriad Pro"/>
            </a:endParaRPr>
          </a:p>
          <a:p>
            <a:r>
              <a:rPr lang="en-US" altLang="en-US" sz="1200" dirty="0">
                <a:latin typeface="Myriad Pro"/>
              </a:rPr>
              <a:t>Collaborating </a:t>
            </a:r>
            <a:r>
              <a:rPr lang="mr-IN" altLang="en-US" sz="1200" dirty="0">
                <a:latin typeface="Myriad Pro"/>
              </a:rPr>
              <a:t>–</a:t>
            </a:r>
            <a:r>
              <a:rPr lang="en-US" altLang="en-US" sz="1200" dirty="0">
                <a:latin typeface="Myriad Pro"/>
              </a:rPr>
              <a:t> willing to believe that there is a solution.</a:t>
            </a:r>
          </a:p>
        </p:txBody>
      </p:sp>
      <p:sp>
        <p:nvSpPr>
          <p:cNvPr id="4" name="Slide Number Placeholder 3"/>
          <p:cNvSpPr>
            <a:spLocks noGrp="1"/>
          </p:cNvSpPr>
          <p:nvPr>
            <p:ph type="sldNum" sz="quarter" idx="5"/>
          </p:nvPr>
        </p:nvSpPr>
        <p:spPr/>
        <p:txBody>
          <a:bodyPr/>
          <a:lstStyle/>
          <a:p>
            <a:fld id="{7236F6D8-446F-4F0D-BDE8-00FE928D2402}" type="slidenum">
              <a:rPr lang="en-GB" smtClean="0"/>
              <a:t>42</a:t>
            </a:fld>
            <a:endParaRPr lang="en-GB"/>
          </a:p>
        </p:txBody>
      </p:sp>
    </p:spTree>
    <p:extLst>
      <p:ext uri="{BB962C8B-B14F-4D97-AF65-F5344CB8AC3E}">
        <p14:creationId xmlns:p14="http://schemas.microsoft.com/office/powerpoint/2010/main" val="2618336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Need to consider your audience, the ways of communicating – face to face, remotely/digitally or through a document</a:t>
            </a:r>
          </a:p>
          <a:p>
            <a:r>
              <a:rPr lang="en-GB" dirty="0"/>
              <a:t>Purpose of communication, what you want the recipient to do: – understand, learn or take action </a:t>
            </a:r>
          </a:p>
        </p:txBody>
      </p:sp>
      <p:sp>
        <p:nvSpPr>
          <p:cNvPr id="4" name="Slide Number Placeholder 3"/>
          <p:cNvSpPr>
            <a:spLocks noGrp="1"/>
          </p:cNvSpPr>
          <p:nvPr>
            <p:ph type="sldNum" sz="quarter" idx="5"/>
          </p:nvPr>
        </p:nvSpPr>
        <p:spPr/>
        <p:txBody>
          <a:bodyPr/>
          <a:lstStyle/>
          <a:p>
            <a:fld id="{11CEE2E6-E28A-4B02-B084-1A4B7BEF1172}" type="slidenum">
              <a:rPr lang="en-GB" smtClean="0"/>
              <a:t>43</a:t>
            </a:fld>
            <a:endParaRPr lang="en-GB"/>
          </a:p>
        </p:txBody>
      </p:sp>
    </p:spTree>
    <p:extLst>
      <p:ext uri="{BB962C8B-B14F-4D97-AF65-F5344CB8AC3E}">
        <p14:creationId xmlns:p14="http://schemas.microsoft.com/office/powerpoint/2010/main" val="32227902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44</a:t>
            </a:fld>
            <a:endParaRPr lang="en-GB"/>
          </a:p>
        </p:txBody>
      </p:sp>
    </p:spTree>
    <p:extLst>
      <p:ext uri="{BB962C8B-B14F-4D97-AF65-F5344CB8AC3E}">
        <p14:creationId xmlns:p14="http://schemas.microsoft.com/office/powerpoint/2010/main" val="2641369255"/>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https://people.nhs.uk/teamworking/the-key-components-of-effective-teamworking-during-the-covid-19-crisis/</a:t>
            </a:r>
            <a:endParaRPr lang="en-GB" dirty="0"/>
          </a:p>
          <a:p>
            <a:endParaRPr lang="en-GB" dirty="0"/>
          </a:p>
          <a:p>
            <a:r>
              <a:rPr lang="en-GB" dirty="0"/>
              <a:t>Advice – </a:t>
            </a:r>
            <a:r>
              <a:rPr lang="en-GB" dirty="0" err="1"/>
              <a:t>eg</a:t>
            </a:r>
            <a:r>
              <a:rPr lang="en-GB" dirty="0"/>
              <a:t> employee rep groups</a:t>
            </a:r>
          </a:p>
          <a:p>
            <a:r>
              <a:rPr lang="en-GB" dirty="0"/>
              <a:t>Action – sports, surgery teams</a:t>
            </a:r>
          </a:p>
          <a:p>
            <a:r>
              <a:rPr lang="en-GB" dirty="0"/>
              <a:t>Project – engineering</a:t>
            </a:r>
          </a:p>
          <a:p>
            <a:r>
              <a:rPr lang="en-GB" dirty="0"/>
              <a:t>Production – hospital reception, assembly line teams. </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45</a:t>
            </a:fld>
            <a:endParaRPr lang="en-GB"/>
          </a:p>
        </p:txBody>
      </p:sp>
    </p:spTree>
    <p:extLst>
      <p:ext uri="{BB962C8B-B14F-4D97-AF65-F5344CB8AC3E}">
        <p14:creationId xmlns:p14="http://schemas.microsoft.com/office/powerpoint/2010/main" val="288791249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Sample chapter on Moodle – Effective Team Building and Communication, Watson </a:t>
            </a:r>
          </a:p>
          <a:p>
            <a:endParaRPr lang="en-GB" dirty="0"/>
          </a:p>
          <a:p>
            <a:r>
              <a:rPr lang="en-GB" dirty="0"/>
              <a:t>HR professional may need to make use of core skills of collaborative working, effective communication and conflict resolution </a:t>
            </a:r>
          </a:p>
        </p:txBody>
      </p:sp>
      <p:sp>
        <p:nvSpPr>
          <p:cNvPr id="4" name="Slide Number Placeholder 3"/>
          <p:cNvSpPr>
            <a:spLocks noGrp="1"/>
          </p:cNvSpPr>
          <p:nvPr>
            <p:ph type="sldNum" sz="quarter" idx="5"/>
          </p:nvPr>
        </p:nvSpPr>
        <p:spPr/>
        <p:txBody>
          <a:bodyPr/>
          <a:lstStyle/>
          <a:p>
            <a:fld id="{7236F6D8-446F-4F0D-BDE8-00FE928D2402}" type="slidenum">
              <a:rPr lang="en-GB" smtClean="0"/>
              <a:t>46</a:t>
            </a:fld>
            <a:endParaRPr lang="en-GB"/>
          </a:p>
        </p:txBody>
      </p:sp>
    </p:spTree>
    <p:extLst>
      <p:ext uri="{BB962C8B-B14F-4D97-AF65-F5344CB8AC3E}">
        <p14:creationId xmlns:p14="http://schemas.microsoft.com/office/powerpoint/2010/main" val="380632348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ProximaNova-b7"/>
              </a:rPr>
              <a:t>MindTools:  </a:t>
            </a:r>
            <a:r>
              <a:rPr lang="en-GB" sz="1200" i="1" dirty="0">
                <a:latin typeface="ProximaNova-b7"/>
              </a:rPr>
              <a:t>Improving Group Dynamics: Helping Your Team Work More Effectively. </a:t>
            </a:r>
            <a:r>
              <a:rPr lang="en-GB" sz="1200" dirty="0">
                <a:latin typeface="ProximaNova-b7"/>
              </a:rPr>
              <a:t>[online] Available at: </a:t>
            </a:r>
            <a:r>
              <a:rPr lang="en-GB" sz="1200" dirty="0">
                <a:latin typeface="ProximaNova-b7"/>
                <a:hlinkClick r:id="rId3"/>
              </a:rPr>
              <a:t>https://www.mindtools.com/pages/article/improving-group-dynamics.htm</a:t>
            </a:r>
            <a:endParaRPr lang="en-GB" sz="1200" i="1" dirty="0">
              <a:latin typeface="ProximaNova-b7"/>
            </a:endParaRPr>
          </a:p>
          <a:p>
            <a:endParaRPr lang="en-GB" dirty="0"/>
          </a:p>
          <a:p>
            <a:r>
              <a:rPr lang="en-GB" dirty="0"/>
              <a:t>Links on Moodle for more on dynamics of effective teams:</a:t>
            </a:r>
          </a:p>
          <a:p>
            <a:r>
              <a:rPr lang="en-GB" dirty="0">
                <a:hlinkClick r:id="rId4"/>
              </a:rPr>
              <a:t>https://rework.withgoogle.com/guides/understanding-team-effectiveness/steps/identify-dynamics-of-effective-teams/</a:t>
            </a:r>
            <a:endParaRPr lang="en-GB" dirty="0"/>
          </a:p>
          <a:p>
            <a:endParaRPr lang="en-GB" dirty="0"/>
          </a:p>
          <a:p>
            <a:r>
              <a:rPr lang="en-GB" dirty="0"/>
              <a:t>Teamwork during the pandemic:</a:t>
            </a:r>
          </a:p>
          <a:p>
            <a:r>
              <a:rPr lang="en-GB" dirty="0">
                <a:hlinkClick r:id="rId5"/>
              </a:rPr>
              <a:t>https://qualitysafety.bmj.com/content/early/2020/05/28/bmjqs-2020-011447</a:t>
            </a:r>
            <a:endParaRPr lang="en-GB" dirty="0"/>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47</a:t>
            </a:fld>
            <a:endParaRPr lang="en-GB"/>
          </a:p>
        </p:txBody>
      </p:sp>
    </p:spTree>
    <p:extLst>
      <p:ext uri="{BB962C8B-B14F-4D97-AF65-F5344CB8AC3E}">
        <p14:creationId xmlns:p14="http://schemas.microsoft.com/office/powerpoint/2010/main" val="1024658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Tuckman’s (1965) 5 stage model</a:t>
            </a:r>
          </a:p>
          <a:p>
            <a:r>
              <a:rPr lang="en-GB" dirty="0"/>
              <a:t>Has anyone seen this model before?  Do they understand the terminology?</a:t>
            </a:r>
          </a:p>
          <a:p>
            <a:endParaRPr lang="en-GB" dirty="0"/>
          </a:p>
          <a:p>
            <a:r>
              <a:rPr lang="en-GB" dirty="0"/>
              <a:t>Forming – initial team development, everyone is finding their place and learning to work together</a:t>
            </a:r>
          </a:p>
          <a:p>
            <a:r>
              <a:rPr lang="en-GB" dirty="0"/>
              <a:t>Storming – Begin to see themselves as part of a team and begin challenging their purpose and roles, so conflict and confrontation often exist. </a:t>
            </a:r>
          </a:p>
          <a:p>
            <a:r>
              <a:rPr lang="en-GB" dirty="0"/>
              <a:t>Norming – Team starts to come together, develop and establish processes and rules, assign roles and begin production of work.</a:t>
            </a:r>
          </a:p>
          <a:p>
            <a:r>
              <a:rPr lang="en-GB" dirty="0"/>
              <a:t>Performing – Team works in a cohesive unit, productive and efficient</a:t>
            </a:r>
          </a:p>
          <a:p>
            <a:r>
              <a:rPr lang="en-GB" dirty="0"/>
              <a:t>Adjourning or Mourning (added in 1977) – Individual’s let go of their role in the team and the attachments they have made. </a:t>
            </a:r>
          </a:p>
        </p:txBody>
      </p:sp>
      <p:sp>
        <p:nvSpPr>
          <p:cNvPr id="4" name="Slide Number Placeholder 3"/>
          <p:cNvSpPr>
            <a:spLocks noGrp="1"/>
          </p:cNvSpPr>
          <p:nvPr>
            <p:ph type="sldNum" sz="quarter" idx="10"/>
          </p:nvPr>
        </p:nvSpPr>
        <p:spPr/>
        <p:txBody>
          <a:bodyPr/>
          <a:lstStyle/>
          <a:p>
            <a:fld id="{90EEACC9-36CA-4170-B814-D2326227168E}" type="slidenum">
              <a:rPr lang="en-GB" smtClean="0"/>
              <a:t>48</a:t>
            </a:fld>
            <a:endParaRPr lang="en-GB"/>
          </a:p>
        </p:txBody>
      </p:sp>
    </p:spTree>
    <p:extLst>
      <p:ext uri="{BB962C8B-B14F-4D97-AF65-F5344CB8AC3E}">
        <p14:creationId xmlns:p14="http://schemas.microsoft.com/office/powerpoint/2010/main" val="23077581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Research showed that the most successful teams were made up of a diverse mix of behaviours.</a:t>
            </a:r>
          </a:p>
          <a:p>
            <a:r>
              <a:rPr lang="en-GB" dirty="0"/>
              <a:t>Dr Meredith Belbin and his team discovered that there are nine clusters of behaviour - these were called 'Team Roles’ </a:t>
            </a:r>
          </a:p>
          <a:p>
            <a:r>
              <a:rPr lang="en-GB" dirty="0"/>
              <a:t>Each team needs access to each of the nine Team Role behaviours to become a high performing team. However, this doesn't mean that every team requires nine people! Most people will have two or three Team Roles that they are most comfortable with, and this can change over time. Each Team Role has its strengths and weaknesses, and each has equal importance.</a:t>
            </a:r>
          </a:p>
          <a:p>
            <a:r>
              <a:rPr lang="en-GB" dirty="0"/>
              <a:t>However, not all are always required at the same time - it is important to first look at the team objectives, and work out which tasks need to be undertaken. Once this has been done, discussions can take place regarding which and when each Team Role behaviour should be utilised. </a:t>
            </a:r>
          </a:p>
          <a:p>
            <a:r>
              <a:rPr lang="en-GB" dirty="0"/>
              <a:t>(Belbin, 2019). </a:t>
            </a:r>
          </a:p>
        </p:txBody>
      </p:sp>
      <p:sp>
        <p:nvSpPr>
          <p:cNvPr id="4" name="Slide Number Placeholder 3"/>
          <p:cNvSpPr>
            <a:spLocks noGrp="1"/>
          </p:cNvSpPr>
          <p:nvPr>
            <p:ph type="sldNum" sz="quarter" idx="10"/>
          </p:nvPr>
        </p:nvSpPr>
        <p:spPr/>
        <p:txBody>
          <a:bodyPr/>
          <a:lstStyle/>
          <a:p>
            <a:fld id="{535D0D52-B7B8-4C70-AE2E-EA49A1FAC794}" type="slidenum">
              <a:rPr lang="en-GB" smtClean="0"/>
              <a:t>49</a:t>
            </a:fld>
            <a:endParaRPr lang="en-GB"/>
          </a:p>
        </p:txBody>
      </p:sp>
    </p:spTree>
    <p:extLst>
      <p:ext uri="{BB962C8B-B14F-4D97-AF65-F5344CB8AC3E}">
        <p14:creationId xmlns:p14="http://schemas.microsoft.com/office/powerpoint/2010/main" val="111447056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50</a:t>
            </a:fld>
            <a:endParaRPr lang="en-GB"/>
          </a:p>
        </p:txBody>
      </p:sp>
    </p:spTree>
    <p:extLst>
      <p:ext uri="{BB962C8B-B14F-4D97-AF65-F5344CB8AC3E}">
        <p14:creationId xmlns:p14="http://schemas.microsoft.com/office/powerpoint/2010/main" val="317550018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51</a:t>
            </a:fld>
            <a:endParaRPr lang="en-GB"/>
          </a:p>
        </p:txBody>
      </p:sp>
    </p:spTree>
    <p:extLst>
      <p:ext uri="{BB962C8B-B14F-4D97-AF65-F5344CB8AC3E}">
        <p14:creationId xmlns:p14="http://schemas.microsoft.com/office/powerpoint/2010/main" val="41378182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means of continuously improving your knowledge, skills and abilities – a lifelong commitment, investing in yourself to boost your skills, confidence, credibility. </a:t>
            </a:r>
          </a:p>
          <a:p>
            <a:r>
              <a:rPr lang="en-GB" dirty="0"/>
              <a:t>Need to keep track of your progress - Some professional associations (e.g. Law Society) require engagement with CPD on an annual basis</a:t>
            </a:r>
          </a:p>
          <a:p>
            <a:r>
              <a:rPr lang="en-GB" dirty="0"/>
              <a:t>Continuous change in the external environment enhances the importance of CPD activity – development of a new Profession map an example of this, the professional requirements have been adapted and improved to reflect the changing needs of business and the HR profession. </a:t>
            </a:r>
          </a:p>
          <a:p>
            <a:endParaRPr lang="en-GB" dirty="0"/>
          </a:p>
        </p:txBody>
      </p:sp>
      <p:sp>
        <p:nvSpPr>
          <p:cNvPr id="4" name="Slide Number Placeholder 3"/>
          <p:cNvSpPr>
            <a:spLocks noGrp="1"/>
          </p:cNvSpPr>
          <p:nvPr>
            <p:ph type="sldNum" sz="quarter" idx="5"/>
          </p:nvPr>
        </p:nvSpPr>
        <p:spPr/>
        <p:txBody>
          <a:bodyPr/>
          <a:lstStyle/>
          <a:p>
            <a:fld id="{7236F6D8-446F-4F0D-BDE8-00FE928D2402}" type="slidenum">
              <a:rPr lang="en-GB" smtClean="0"/>
              <a:t>52</a:t>
            </a:fld>
            <a:endParaRPr lang="en-GB"/>
          </a:p>
        </p:txBody>
      </p:sp>
    </p:spTree>
    <p:extLst>
      <p:ext uri="{BB962C8B-B14F-4D97-AF65-F5344CB8AC3E}">
        <p14:creationId xmlns:p14="http://schemas.microsoft.com/office/powerpoint/2010/main" val="197560740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Sources = anything in which you have learned something!</a:t>
            </a:r>
          </a:p>
          <a:p>
            <a:r>
              <a:rPr lang="en-GB" dirty="0"/>
              <a:t>Focus is on your own personal development needs (effectiveness, skills, time management etc) and awareness of external context (legislative changes, best practice, technology, remaining competitive) </a:t>
            </a:r>
          </a:p>
        </p:txBody>
      </p:sp>
      <p:sp>
        <p:nvSpPr>
          <p:cNvPr id="4" name="Slide Number Placeholder 3"/>
          <p:cNvSpPr>
            <a:spLocks noGrp="1"/>
          </p:cNvSpPr>
          <p:nvPr>
            <p:ph type="sldNum" sz="quarter" idx="5"/>
          </p:nvPr>
        </p:nvSpPr>
        <p:spPr/>
        <p:txBody>
          <a:bodyPr/>
          <a:lstStyle/>
          <a:p>
            <a:fld id="{11CEE2E6-E28A-4B02-B084-1A4B7BEF1172}" type="slidenum">
              <a:rPr lang="en-GB" smtClean="0"/>
              <a:t>53</a:t>
            </a:fld>
            <a:endParaRPr lang="en-GB"/>
          </a:p>
        </p:txBody>
      </p:sp>
    </p:spTree>
    <p:extLst>
      <p:ext uri="{BB962C8B-B14F-4D97-AF65-F5344CB8AC3E}">
        <p14:creationId xmlns:p14="http://schemas.microsoft.com/office/powerpoint/2010/main" val="63698162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Thinking about what has been done or experienced in order to learn – how did I handle that situation? What did I do well? What could I have done differently? What would help me improve?</a:t>
            </a:r>
          </a:p>
        </p:txBody>
      </p:sp>
      <p:sp>
        <p:nvSpPr>
          <p:cNvPr id="4" name="Slide Number Placeholder 3"/>
          <p:cNvSpPr>
            <a:spLocks noGrp="1"/>
          </p:cNvSpPr>
          <p:nvPr>
            <p:ph type="sldNum" sz="quarter" idx="5"/>
          </p:nvPr>
        </p:nvSpPr>
        <p:spPr/>
        <p:txBody>
          <a:bodyPr/>
          <a:lstStyle/>
          <a:p>
            <a:fld id="{11CEE2E6-E28A-4B02-B084-1A4B7BEF1172}" type="slidenum">
              <a:rPr lang="en-GB" smtClean="0"/>
              <a:t>54</a:t>
            </a:fld>
            <a:endParaRPr lang="en-GB"/>
          </a:p>
        </p:txBody>
      </p:sp>
    </p:spTree>
    <p:extLst>
      <p:ext uri="{BB962C8B-B14F-4D97-AF65-F5344CB8AC3E}">
        <p14:creationId xmlns:p14="http://schemas.microsoft.com/office/powerpoint/2010/main" val="40199668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notes, for your own development, you won’t need to share these. Could be a meeting – grievance, disciplinary, redundancy, or project like recruitment campaign, organising an event, delivering training/presentation etc</a:t>
            </a:r>
          </a:p>
          <a:p>
            <a:r>
              <a:rPr lang="en-GB" dirty="0"/>
              <a:t>Consider what caused the satisfaction – had the necessary skills, achieved something, for yourself or the organisation, felt confident, had positive feedback etc</a:t>
            </a:r>
          </a:p>
          <a:p>
            <a:r>
              <a:rPr lang="en-GB" dirty="0"/>
              <a:t>Anxiety – out of comfort zone, lack of knowledge/skills, pressured situation, unpredictable etc</a:t>
            </a:r>
          </a:p>
          <a:p>
            <a:r>
              <a:rPr lang="en-GB" dirty="0"/>
              <a:t>Consider if it is a training need, more experience/exposure, obtaining feedback, mentoring etc. </a:t>
            </a:r>
          </a:p>
          <a:p>
            <a:endParaRPr lang="en-GB" dirty="0"/>
          </a:p>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55</a:t>
            </a:fld>
            <a:endParaRPr lang="en-GB"/>
          </a:p>
        </p:txBody>
      </p:sp>
    </p:spTree>
    <p:extLst>
      <p:ext uri="{BB962C8B-B14F-4D97-AF65-F5344CB8AC3E}">
        <p14:creationId xmlns:p14="http://schemas.microsoft.com/office/powerpoint/2010/main" val="188450066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Textbook p117 – 122 also covers the strategies needed – including overcoming barriers:</a:t>
            </a:r>
          </a:p>
          <a:p>
            <a:r>
              <a:rPr lang="en-GB" sz="2800" dirty="0"/>
              <a:t>Barriers can include:</a:t>
            </a:r>
          </a:p>
          <a:p>
            <a:pPr lvl="1"/>
            <a:r>
              <a:rPr lang="en-GB" sz="2400" dirty="0"/>
              <a:t>lack of time</a:t>
            </a:r>
          </a:p>
          <a:p>
            <a:pPr lvl="1"/>
            <a:r>
              <a:rPr lang="en-GB" sz="2400" dirty="0"/>
              <a:t>lack of opportunities</a:t>
            </a:r>
          </a:p>
          <a:p>
            <a:pPr lvl="1"/>
            <a:r>
              <a:rPr lang="en-GB" sz="2400" dirty="0"/>
              <a:t>lack of resources</a:t>
            </a:r>
          </a:p>
          <a:p>
            <a:pPr lvl="1"/>
            <a:r>
              <a:rPr lang="en-GB" sz="2400" dirty="0"/>
              <a:t>low expectations</a:t>
            </a:r>
          </a:p>
          <a:p>
            <a:pPr lvl="1"/>
            <a:r>
              <a:rPr lang="en-GB" sz="2400" dirty="0"/>
              <a:t>previous negative experiences</a:t>
            </a:r>
          </a:p>
          <a:p>
            <a:pPr lvl="1"/>
            <a:r>
              <a:rPr lang="en-GB" sz="2400" dirty="0"/>
              <a:t>lack of enthusiasm</a:t>
            </a:r>
          </a:p>
          <a:p>
            <a:pPr lvl="1"/>
            <a:r>
              <a:rPr lang="en-GB" sz="2400" dirty="0"/>
              <a:t>personality factors</a:t>
            </a:r>
            <a:endParaRPr lang="en-GB" dirty="0"/>
          </a:p>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56</a:t>
            </a:fld>
            <a:endParaRPr lang="en-GB"/>
          </a:p>
        </p:txBody>
      </p:sp>
    </p:spTree>
    <p:extLst>
      <p:ext uri="{BB962C8B-B14F-4D97-AF65-F5344CB8AC3E}">
        <p14:creationId xmlns:p14="http://schemas.microsoft.com/office/powerpoint/2010/main" val="14408632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Keeping a record of your CPD</a:t>
            </a:r>
          </a:p>
          <a:p>
            <a:r>
              <a:rPr lang="en-GB" dirty="0"/>
              <a:t>1 – Use CIPD’s My CPD Map to complete a self assessment</a:t>
            </a:r>
          </a:p>
          <a:p>
            <a:r>
              <a:rPr lang="en-GB" dirty="0"/>
              <a:t>2 – set SMART objectives based on the areas for improvement identified in the audit</a:t>
            </a:r>
          </a:p>
          <a:p>
            <a:r>
              <a:rPr lang="en-GB" dirty="0"/>
              <a:t>3 – can be inside and outside the workplace</a:t>
            </a:r>
          </a:p>
          <a:p>
            <a:r>
              <a:rPr lang="en-GB" dirty="0"/>
              <a:t>4 – Template development plan on Moodle</a:t>
            </a:r>
          </a:p>
          <a:p>
            <a:r>
              <a:rPr lang="en-GB" dirty="0"/>
              <a:t>5 – a mentor can help with this</a:t>
            </a:r>
          </a:p>
          <a:p>
            <a:r>
              <a:rPr lang="en-GB" dirty="0"/>
              <a:t>6 – by an objective party – tutor, manager, colleague</a:t>
            </a:r>
          </a:p>
          <a:p>
            <a:endParaRPr lang="en-GB" dirty="0"/>
          </a:p>
          <a:p>
            <a:endParaRPr lang="en-GB" dirty="0"/>
          </a:p>
        </p:txBody>
      </p:sp>
      <p:sp>
        <p:nvSpPr>
          <p:cNvPr id="4" name="Slide Number Placeholder 3"/>
          <p:cNvSpPr>
            <a:spLocks noGrp="1"/>
          </p:cNvSpPr>
          <p:nvPr>
            <p:ph type="sldNum" sz="quarter" idx="5"/>
          </p:nvPr>
        </p:nvSpPr>
        <p:spPr/>
        <p:txBody>
          <a:bodyPr/>
          <a:lstStyle/>
          <a:p>
            <a:fld id="{11CEE2E6-E28A-4B02-B084-1A4B7BEF1172}" type="slidenum">
              <a:rPr lang="en-GB" smtClean="0"/>
              <a:t>57</a:t>
            </a:fld>
            <a:endParaRPr lang="en-GB"/>
          </a:p>
        </p:txBody>
      </p:sp>
    </p:spTree>
    <p:extLst>
      <p:ext uri="{BB962C8B-B14F-4D97-AF65-F5344CB8AC3E}">
        <p14:creationId xmlns:p14="http://schemas.microsoft.com/office/powerpoint/2010/main" val="400540269"/>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Example Development Record on Moodle</a:t>
            </a:r>
          </a:p>
        </p:txBody>
      </p:sp>
      <p:sp>
        <p:nvSpPr>
          <p:cNvPr id="4" name="Slide Number Placeholder 3"/>
          <p:cNvSpPr>
            <a:spLocks noGrp="1"/>
          </p:cNvSpPr>
          <p:nvPr>
            <p:ph type="sldNum" sz="quarter" idx="5"/>
          </p:nvPr>
        </p:nvSpPr>
        <p:spPr/>
        <p:txBody>
          <a:bodyPr/>
          <a:lstStyle/>
          <a:p>
            <a:fld id="{11CEE2E6-E28A-4B02-B084-1A4B7BEF1172}" type="slidenum">
              <a:rPr lang="en-GB" smtClean="0"/>
              <a:t>58</a:t>
            </a:fld>
            <a:endParaRPr lang="en-GB"/>
          </a:p>
        </p:txBody>
      </p:sp>
    </p:spTree>
    <p:extLst>
      <p:ext uri="{BB962C8B-B14F-4D97-AF65-F5344CB8AC3E}">
        <p14:creationId xmlns:p14="http://schemas.microsoft.com/office/powerpoint/2010/main" val="2433811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contact me if you have any questions. </a:t>
            </a:r>
          </a:p>
        </p:txBody>
      </p:sp>
      <p:sp>
        <p:nvSpPr>
          <p:cNvPr id="4" name="Slide Number Placeholder 3"/>
          <p:cNvSpPr>
            <a:spLocks noGrp="1"/>
          </p:cNvSpPr>
          <p:nvPr>
            <p:ph type="sldNum" sz="quarter" idx="5"/>
          </p:nvPr>
        </p:nvSpPr>
        <p:spPr/>
        <p:txBody>
          <a:bodyPr/>
          <a:lstStyle/>
          <a:p>
            <a:fld id="{11CEE2E6-E28A-4B02-B084-1A4B7BEF1172}" type="slidenum">
              <a:rPr lang="en-GB" smtClean="0"/>
              <a:t>59</a:t>
            </a:fld>
            <a:endParaRPr lang="en-GB"/>
          </a:p>
        </p:txBody>
      </p:sp>
    </p:spTree>
    <p:extLst>
      <p:ext uri="{BB962C8B-B14F-4D97-AF65-F5344CB8AC3E}">
        <p14:creationId xmlns:p14="http://schemas.microsoft.com/office/powerpoint/2010/main" val="236877162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E046D77-7E34-4BCA-862B-91D1019B3AE8}" type="datetime1">
              <a:rPr lang="en-GB" smtClean="0"/>
              <a:t>08/10/2020</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4735508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9182F09-4F8F-4097-A811-8F7AC24C64CB}" type="datetime1">
              <a:rPr lang="en-GB" smtClean="0"/>
              <a:t>08/10/2020</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4930689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CCF59C8-B512-424B-925B-B38493B805E4}" type="datetime1">
              <a:rPr lang="en-GB" smtClean="0"/>
              <a:t>08/10/2020</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7875014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482CA39-30B4-4B71-8235-7C0D0BF850C8}" type="datetime1">
              <a:rPr lang="en-GB" smtClean="0"/>
              <a:t>08/10/2020</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23932344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3F2793D-67B3-4128-B167-E8EE7ACEA89C}" type="datetime1">
              <a:rPr lang="en-GB" smtClean="0"/>
              <a:t>08/10/2020</a:t>
            </a:fld>
            <a:endParaRPr lang="en-GB"/>
          </a:p>
        </p:txBody>
      </p:sp>
      <p:sp>
        <p:nvSpPr>
          <p:cNvPr id="9" name="Slide Number Placeholder 8"/>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41315364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B5EA4E5-9355-4A32-83DE-05706009467B}" type="datetime1">
              <a:rPr lang="en-GB" smtClean="0"/>
              <a:t>08/10/2020</a:t>
            </a:fld>
            <a:endParaRPr lang="en-GB"/>
          </a:p>
        </p:txBody>
      </p:sp>
      <p:sp>
        <p:nvSpPr>
          <p:cNvPr id="5" name="Slide Number Placeholder 4"/>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40246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E9C419-D424-47E6-A130-C97D3D7B7D94}" type="datetime1">
              <a:rPr lang="en-GB" smtClean="0"/>
              <a:t>08/10/2020</a:t>
            </a:fld>
            <a:endParaRPr lang="en-GB"/>
          </a:p>
        </p:txBody>
      </p:sp>
      <p:sp>
        <p:nvSpPr>
          <p:cNvPr id="4" name="Slide Number Placeholder 3"/>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42142149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39D22E9-6F86-432A-BA84-C1A7B8925BE8}" type="datetime1">
              <a:rPr lang="en-GB" smtClean="0"/>
              <a:t>08/10/2020</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2159478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F56EED0-FFA5-46F8-B5EF-4CD407BCD8E9}" type="datetime1">
              <a:rPr lang="en-GB" smtClean="0"/>
              <a:t>08/10/2020</a:t>
            </a:fld>
            <a:endParaRPr lang="en-GB"/>
          </a:p>
        </p:txBody>
      </p:sp>
      <p:sp>
        <p:nvSpPr>
          <p:cNvPr id="7" name="Slide Number Placeholder 6"/>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8388771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03B74AB-1A9B-4C59-BC5B-D64C079B59A9}" type="datetime1">
              <a:rPr lang="en-GB" smtClean="0"/>
              <a:t>08/10/2020</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3406575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4206A4-FBC9-4372-A926-6B43ADBD37F3}" type="datetime1">
              <a:rPr lang="en-GB" smtClean="0"/>
              <a:t>08/10/2020</a:t>
            </a:fld>
            <a:endParaRPr lang="en-GB"/>
          </a:p>
        </p:txBody>
      </p:sp>
      <p:sp>
        <p:nvSpPr>
          <p:cNvPr id="6" name="Slide Number Placeholder 5"/>
          <p:cNvSpPr>
            <a:spLocks noGrp="1"/>
          </p:cNvSpPr>
          <p:nvPr>
            <p:ph type="sldNum" sz="quarter" idx="12"/>
          </p:nvPr>
        </p:nvSpPr>
        <p:spPr/>
        <p:txBody>
          <a:bodyPr/>
          <a:lstStyle/>
          <a:p>
            <a:fld id="{12527470-34F4-4CF9-BF48-47C193E359C8}" type="slidenum">
              <a:rPr lang="en-GB" smtClean="0"/>
              <a:t>‹#›</a:t>
            </a:fld>
            <a:endParaRPr lang="en-GB"/>
          </a:p>
        </p:txBody>
      </p:sp>
    </p:spTree>
    <p:extLst>
      <p:ext uri="{BB962C8B-B14F-4D97-AF65-F5344CB8AC3E}">
        <p14:creationId xmlns:p14="http://schemas.microsoft.com/office/powerpoint/2010/main" val="153262859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04FD83A-89B7-4C3C-8BCD-3DE1ACC41735}" type="datetimeFigureOut">
              <a:rPr lang="en-GB" smtClean="0"/>
              <a:t>08/10/2020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B808239-BDCD-4C38-BC0E-609257298EC9}" type="slidenum">
              <a:rPr lang="en-GB" smtClean="0"/>
              <a:t>‹#›</a:t>
            </a:fld>
            <a:endParaRPr lang="en-GB"/>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524000" y="731520"/>
            <a:ext cx="85344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1899576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08/10/2020</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3426494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08/10/2020</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392031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08/10/2020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950554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08/10/2020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415128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08/10/2020</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93323434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08/10/2020</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3643891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08/10/2020</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29195027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07211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08/10/2020</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4351957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7842363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08/10/2020</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10454885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dirty="0"/>
          </a:p>
        </p:txBody>
      </p:sp>
    </p:spTree>
    <p:extLst>
      <p:ext uri="{BB962C8B-B14F-4D97-AF65-F5344CB8AC3E}">
        <p14:creationId xmlns:p14="http://schemas.microsoft.com/office/powerpoint/2010/main" val="3679437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B59A1EC1-A43C-46EE-B3A5-B786A9EADA23}" type="datetime1">
              <a:rPr lang="en-GB" smtClean="0"/>
              <a:t>08/10/2020</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2527470-34F4-4CF9-BF48-47C193E359C8}" type="slidenum">
              <a:rPr lang="en-GB" smtClean="0"/>
              <a:t>‹#›</a:t>
            </a:fld>
            <a:endParaRPr lang="en-GB"/>
          </a:p>
        </p:txBody>
      </p:sp>
    </p:spTree>
    <p:extLst>
      <p:ext uri="{BB962C8B-B14F-4D97-AF65-F5344CB8AC3E}">
        <p14:creationId xmlns:p14="http://schemas.microsoft.com/office/powerpoint/2010/main" val="27224173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85" r:id="rId12"/>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08/10/2020</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8258792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KtGipKcJ_CQ&amp;index=4&amp;list=PLxgZABW7qme_XmdIM_8jECeD_LgH82ftd"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youtu.be/gV_JseanzeA" TargetMode="Externa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hyperlink" Target="https://www.youtube.com/watch?v=FKOMTZ7PPLg&amp;feature=emb_rel_pause"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www.youtube.com/watch?v=oHiwpz7r4wY" TargetMode="External"/><Relationship Id="rId2" Type="http://schemas.openxmlformats.org/officeDocument/2006/relationships/notesSlide" Target="../notesSlides/notesSlide26.xml"/><Relationship Id="rId1" Type="http://schemas.openxmlformats.org/officeDocument/2006/relationships/slideLayout" Target="../slideLayouts/slideLayout4.xml"/><Relationship Id="rId4" Type="http://schemas.openxmlformats.org/officeDocument/2006/relationships/image" Target="../media/image14.png"/></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hyperlink" Target="https://www.youtube.com/watch?v=Fwfgx0dOYvE#action=share" TargetMode="External"/></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3" Type="http://schemas.openxmlformats.org/officeDocument/2006/relationships/hyperlink" Target="https://people.nhs.uk/teamworking/the-key-components-of-effective-teamworking-during-the-covid-19-crisis/" TargetMode="External"/><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7.xml"/><Relationship Id="rId1" Type="http://schemas.openxmlformats.org/officeDocument/2006/relationships/slideLayout" Target="../slideLayouts/slideLayout8.xml"/><Relationship Id="rId4" Type="http://schemas.openxmlformats.org/officeDocument/2006/relationships/hyperlink" Target="https://www.belbin.com/" TargetMode="Externa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0C88D-04F2-44A6-8491-74C44C2F76A2}"/>
              </a:ext>
            </a:extLst>
          </p:cNvPr>
          <p:cNvSpPr>
            <a:spLocks noGrp="1"/>
          </p:cNvSpPr>
          <p:nvPr>
            <p:ph type="ctrTitle"/>
          </p:nvPr>
        </p:nvSpPr>
        <p:spPr/>
        <p:txBody>
          <a:bodyPr/>
          <a:lstStyle/>
          <a:p>
            <a:r>
              <a:rPr lang="en-GB" dirty="0"/>
              <a:t>Developing Professional Practice in Human Resources</a:t>
            </a:r>
          </a:p>
        </p:txBody>
      </p:sp>
      <p:sp>
        <p:nvSpPr>
          <p:cNvPr id="3" name="Subtitle 2">
            <a:extLst>
              <a:ext uri="{FF2B5EF4-FFF2-40B4-BE49-F238E27FC236}">
                <a16:creationId xmlns:a16="http://schemas.microsoft.com/office/drawing/2014/main" id="{9E00D5B6-3EA4-4382-96C0-31C9F1728A61}"/>
              </a:ext>
            </a:extLst>
          </p:cNvPr>
          <p:cNvSpPr>
            <a:spLocks noGrp="1"/>
          </p:cNvSpPr>
          <p:nvPr>
            <p:ph type="subTitle" idx="1"/>
          </p:nvPr>
        </p:nvSpPr>
        <p:spPr/>
        <p:txBody>
          <a:bodyPr/>
          <a:lstStyle/>
          <a:p>
            <a:r>
              <a:rPr lang="en-GB" dirty="0"/>
              <a:t>Rachael Jones</a:t>
            </a:r>
          </a:p>
          <a:p>
            <a:r>
              <a:rPr lang="en-GB" dirty="0"/>
              <a:t>October 2020</a:t>
            </a:r>
          </a:p>
        </p:txBody>
      </p:sp>
      <p:sp>
        <p:nvSpPr>
          <p:cNvPr id="4" name="Slide Number Placeholder 3">
            <a:extLst>
              <a:ext uri="{FF2B5EF4-FFF2-40B4-BE49-F238E27FC236}">
                <a16:creationId xmlns:a16="http://schemas.microsoft.com/office/drawing/2014/main" id="{11F4AF49-042F-40D8-A96D-68AE5B32609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2527470-34F4-4CF9-BF48-47C193E359C8}" type="slidenum">
              <a:rPr kumimoji="0" lang="en-GB" sz="1200" b="0" i="0" u="none" strike="noStrike" kern="1200" cap="none" spc="0" normalizeH="0" baseline="0" noProof="0" smtClean="0">
                <a:ln>
                  <a:noFill/>
                </a:ln>
                <a:solidFill>
                  <a:prstClr val="black">
                    <a:tint val="75000"/>
                  </a:prstClr>
                </a:solidFill>
                <a:effectLst/>
                <a:uLnTx/>
                <a:uFillTx/>
                <a:latin typeface="Myriad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3890301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C7C44-A543-49B2-B3E3-591DB4E913EA}"/>
              </a:ext>
            </a:extLst>
          </p:cNvPr>
          <p:cNvSpPr>
            <a:spLocks noGrp="1"/>
          </p:cNvSpPr>
          <p:nvPr>
            <p:ph type="title"/>
          </p:nvPr>
        </p:nvSpPr>
        <p:spPr/>
        <p:txBody>
          <a:bodyPr/>
          <a:lstStyle/>
          <a:p>
            <a:r>
              <a:rPr lang="en-GB" dirty="0"/>
              <a:t>Purpose and aim</a:t>
            </a:r>
          </a:p>
        </p:txBody>
      </p:sp>
      <p:sp>
        <p:nvSpPr>
          <p:cNvPr id="3" name="Content Placeholder 2">
            <a:extLst>
              <a:ext uri="{FF2B5EF4-FFF2-40B4-BE49-F238E27FC236}">
                <a16:creationId xmlns:a16="http://schemas.microsoft.com/office/drawing/2014/main" id="{96046852-C9FB-40A6-B5CF-EC2E67232B66}"/>
              </a:ext>
            </a:extLst>
          </p:cNvPr>
          <p:cNvSpPr>
            <a:spLocks noGrp="1"/>
          </p:cNvSpPr>
          <p:nvPr>
            <p:ph idx="1"/>
          </p:nvPr>
        </p:nvSpPr>
        <p:spPr/>
        <p:txBody>
          <a:bodyPr>
            <a:normAutofit fontScale="70000" lnSpcReduction="20000"/>
          </a:bodyPr>
          <a:lstStyle/>
          <a:p>
            <a:pPr marL="0" indent="0">
              <a:buNone/>
            </a:pPr>
            <a:r>
              <a:rPr lang="en-US" b="0" i="0" dirty="0">
                <a:solidFill>
                  <a:srgbClr val="373A3C"/>
                </a:solidFill>
                <a:effectLst/>
                <a:latin typeface="Arial" panose="020B0604020202020204" pitchFamily="34" charset="0"/>
              </a:rPr>
              <a:t>The aim of this unit is to enable the learner to develop a sound understanding of the knowledge, skills and </a:t>
            </a:r>
            <a:r>
              <a:rPr lang="en-US" b="0" i="0" dirty="0" err="1">
                <a:solidFill>
                  <a:srgbClr val="373A3C"/>
                </a:solidFill>
                <a:effectLst/>
                <a:latin typeface="Arial" panose="020B0604020202020204" pitchFamily="34" charset="0"/>
              </a:rPr>
              <a:t>behaviours</a:t>
            </a:r>
            <a:r>
              <a:rPr lang="en-US" b="0" i="0" dirty="0">
                <a:solidFill>
                  <a:srgbClr val="373A3C"/>
                </a:solidFill>
                <a:effectLst/>
                <a:latin typeface="Arial" panose="020B0604020202020204" pitchFamily="34" charset="0"/>
              </a:rPr>
              <a:t> required by human resources (HR) professionals, whether in a generalist or specialist role. </a:t>
            </a:r>
          </a:p>
          <a:p>
            <a:pPr marL="0" indent="0">
              <a:buNone/>
            </a:pPr>
            <a:r>
              <a:rPr lang="en-US" b="0" i="0" dirty="0">
                <a:solidFill>
                  <a:srgbClr val="373A3C"/>
                </a:solidFill>
                <a:effectLst/>
                <a:latin typeface="Arial" panose="020B0604020202020204" pitchFamily="34" charset="0"/>
              </a:rPr>
              <a:t>The unit clarifies the context of the learner’s specific HR development </a:t>
            </a:r>
            <a:r>
              <a:rPr lang="en-US" b="0" i="0" dirty="0" err="1">
                <a:solidFill>
                  <a:srgbClr val="373A3C"/>
                </a:solidFill>
                <a:effectLst/>
                <a:latin typeface="Arial" panose="020B0604020202020204" pitchFamily="34" charset="0"/>
              </a:rPr>
              <a:t>programme</a:t>
            </a:r>
            <a:r>
              <a:rPr lang="en-US" b="0" i="0" dirty="0">
                <a:solidFill>
                  <a:srgbClr val="373A3C"/>
                </a:solidFill>
                <a:effectLst/>
                <a:latin typeface="Arial" panose="020B0604020202020204" pitchFamily="34" charset="0"/>
              </a:rPr>
              <a:t> and the opportunities it affords to prepare for a career in HR. It explores a range of roles and career paths available in HR and considers the wider performance requirements, including work management, creative problem-solving and teamwork, required of HR professionals. </a:t>
            </a:r>
          </a:p>
          <a:p>
            <a:pPr marL="0" indent="0">
              <a:buNone/>
            </a:pPr>
            <a:r>
              <a:rPr lang="en-US" b="0" i="0" dirty="0">
                <a:solidFill>
                  <a:srgbClr val="373A3C"/>
                </a:solidFill>
                <a:effectLst/>
                <a:latin typeface="Arial" panose="020B0604020202020204" pitchFamily="34" charset="0"/>
              </a:rPr>
              <a:t>Having explored HR as a profession, learners are supported to assess their strengths and development areas against HR practice capabilities, identify development objectives, and devise and implement a plan for continuing professional development (CPD). </a:t>
            </a:r>
          </a:p>
          <a:p>
            <a:pPr marL="0" indent="0" algn="ctr">
              <a:buNone/>
            </a:pPr>
            <a:r>
              <a:rPr lang="en-US" b="1" dirty="0">
                <a:solidFill>
                  <a:srgbClr val="373A3C"/>
                </a:solidFill>
                <a:latin typeface="Arial" panose="020B0604020202020204" pitchFamily="34" charset="0"/>
              </a:rPr>
              <a:t>What it means to be a Human Resources Professional</a:t>
            </a:r>
            <a:endParaRPr lang="en-GB" b="1" dirty="0"/>
          </a:p>
        </p:txBody>
      </p:sp>
    </p:spTree>
    <p:extLst>
      <p:ext uri="{BB962C8B-B14F-4D97-AF65-F5344CB8AC3E}">
        <p14:creationId xmlns:p14="http://schemas.microsoft.com/office/powerpoint/2010/main" val="3054601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7D3BC-55CD-4C65-9A5B-8495D90FD60D}"/>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9F28DEEE-5E03-44D2-969B-F885E5CDFA93}"/>
              </a:ext>
            </a:extLst>
          </p:cNvPr>
          <p:cNvSpPr>
            <a:spLocks noGrp="1"/>
          </p:cNvSpPr>
          <p:nvPr>
            <p:ph idx="1"/>
          </p:nvPr>
        </p:nvSpPr>
        <p:spPr/>
        <p:txBody>
          <a:bodyPr>
            <a:normAutofit fontScale="85000" lnSpcReduction="20000"/>
          </a:bodyPr>
          <a:lstStyle/>
          <a:p>
            <a:pPr marL="514350" lvl="0" indent="-514350">
              <a:buFont typeface="+mj-lt"/>
              <a:buAutoNum type="arabicPeriod"/>
            </a:pPr>
            <a:r>
              <a:rPr lang="en-GB" dirty="0"/>
              <a:t>Understand the components of a specific HR career development programme</a:t>
            </a:r>
          </a:p>
          <a:p>
            <a:pPr marL="514350" lvl="0" indent="-514350">
              <a:buFont typeface="+mj-lt"/>
              <a:buAutoNum type="arabicPeriod"/>
            </a:pPr>
            <a:r>
              <a:rPr lang="en-GB" dirty="0"/>
              <a:t>Understand the range of HR roles and behavioural requirements of HR professionals </a:t>
            </a:r>
          </a:p>
          <a:p>
            <a:pPr marL="514350" lvl="0" indent="-514350">
              <a:buFont typeface="+mj-lt"/>
              <a:buAutoNum type="arabicPeriod"/>
            </a:pPr>
            <a:r>
              <a:rPr lang="en-GB" dirty="0"/>
              <a:t>Be able to manage self and workload to meet performance requirements</a:t>
            </a:r>
          </a:p>
          <a:p>
            <a:pPr marL="514350" lvl="0" indent="-514350">
              <a:buFont typeface="+mj-lt"/>
              <a:buAutoNum type="arabicPeriod"/>
            </a:pPr>
            <a:r>
              <a:rPr lang="en-GB" dirty="0"/>
              <a:t>Be able to work collaboratively with others, as a member of a team or working group </a:t>
            </a:r>
          </a:p>
          <a:p>
            <a:pPr marL="514350" lvl="0" indent="-514350">
              <a:buFont typeface="+mj-lt"/>
              <a:buAutoNum type="arabicPeriod"/>
            </a:pPr>
            <a:r>
              <a:rPr lang="en-GB" dirty="0"/>
              <a:t>Be able to apply CPD techniques to devise, implement and review a personal development plan </a:t>
            </a:r>
          </a:p>
          <a:p>
            <a:endParaRPr lang="en-GB" dirty="0"/>
          </a:p>
        </p:txBody>
      </p:sp>
      <p:sp>
        <p:nvSpPr>
          <p:cNvPr id="4" name="Slide Number Placeholder 3">
            <a:extLst>
              <a:ext uri="{FF2B5EF4-FFF2-40B4-BE49-F238E27FC236}">
                <a16:creationId xmlns:a16="http://schemas.microsoft.com/office/drawing/2014/main" id="{745F95D7-EF18-46C0-9955-0DA4A22A2456}"/>
              </a:ext>
            </a:extLst>
          </p:cNvPr>
          <p:cNvSpPr>
            <a:spLocks noGrp="1"/>
          </p:cNvSpPr>
          <p:nvPr>
            <p:ph type="sldNum" sz="quarter" idx="12"/>
          </p:nvPr>
        </p:nvSpPr>
        <p:spPr/>
        <p:txBody>
          <a:bodyPr/>
          <a:lstStyle/>
          <a:p>
            <a:fld id="{12527470-34F4-4CF9-BF48-47C193E359C8}" type="slidenum">
              <a:rPr lang="en-GB" smtClean="0"/>
              <a:t>3</a:t>
            </a:fld>
            <a:endParaRPr lang="en-GB"/>
          </a:p>
        </p:txBody>
      </p:sp>
    </p:spTree>
    <p:extLst>
      <p:ext uri="{BB962C8B-B14F-4D97-AF65-F5344CB8AC3E}">
        <p14:creationId xmlns:p14="http://schemas.microsoft.com/office/powerpoint/2010/main" val="1866424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400" dirty="0">
                <a:solidFill>
                  <a:schemeClr val="tx1"/>
                </a:solidFill>
              </a:rPr>
              <a:t>Core Resources</a:t>
            </a:r>
          </a:p>
        </p:txBody>
      </p:sp>
      <p:sp>
        <p:nvSpPr>
          <p:cNvPr id="5" name="Vertical Text Placeholder 4"/>
          <p:cNvSpPr>
            <a:spLocks noGrp="1"/>
          </p:cNvSpPr>
          <p:nvPr>
            <p:ph type="body" orient="vert" idx="1"/>
          </p:nvPr>
        </p:nvSpPr>
        <p:spPr>
          <a:xfrm>
            <a:off x="550112" y="1463720"/>
            <a:ext cx="11091776" cy="3930559"/>
          </a:xfrm>
        </p:spPr>
        <p:txBody>
          <a:bodyPr>
            <a:normAutofit lnSpcReduction="10000"/>
          </a:bodyPr>
          <a:lstStyle/>
          <a:p>
            <a:r>
              <a:rPr lang="en-GB" dirty="0"/>
              <a:t>Chapters 4 and 6</a:t>
            </a:r>
          </a:p>
          <a:p>
            <a:r>
              <a:rPr lang="en-GB" dirty="0"/>
              <a:t>Module descriptor</a:t>
            </a:r>
          </a:p>
          <a:p>
            <a:r>
              <a:rPr lang="en-GB" dirty="0"/>
              <a:t>Lesson plan</a:t>
            </a:r>
          </a:p>
          <a:p>
            <a:r>
              <a:rPr lang="en-GB" dirty="0"/>
              <a:t>Assessment activity</a:t>
            </a:r>
          </a:p>
          <a:p>
            <a:r>
              <a:rPr lang="en-GB" dirty="0"/>
              <a:t>Assessment marking scheme</a:t>
            </a:r>
          </a:p>
          <a:p>
            <a:r>
              <a:rPr lang="en-GB" dirty="0"/>
              <a:t>Moodle page and resources</a:t>
            </a:r>
          </a:p>
          <a:p>
            <a:r>
              <a:rPr lang="en-GB" dirty="0"/>
              <a:t>Your student group</a:t>
            </a:r>
          </a:p>
        </p:txBody>
      </p:sp>
      <p:pic>
        <p:nvPicPr>
          <p:cNvPr id="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4282" y="1406002"/>
            <a:ext cx="3170243" cy="39305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362021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7C63A-0628-4998-8DB1-A24B5B95A263}"/>
              </a:ext>
            </a:extLst>
          </p:cNvPr>
          <p:cNvSpPr>
            <a:spLocks noGrp="1"/>
          </p:cNvSpPr>
          <p:nvPr>
            <p:ph type="title"/>
          </p:nvPr>
        </p:nvSpPr>
        <p:spPr>
          <a:xfrm>
            <a:off x="1430867" y="3993084"/>
            <a:ext cx="8549101" cy="1362075"/>
          </a:xfrm>
        </p:spPr>
        <p:txBody>
          <a:bodyPr anchor="t">
            <a:normAutofit fontScale="90000"/>
          </a:bodyPr>
          <a:lstStyle/>
          <a:p>
            <a:pPr>
              <a:lnSpc>
                <a:spcPct val="90000"/>
              </a:lnSpc>
            </a:pPr>
            <a:r>
              <a:rPr lang="en-GB" sz="2800" dirty="0"/>
              <a:t>LO1: Understand the components of a specific HR career development programme</a:t>
            </a:r>
            <a:br>
              <a:rPr lang="en-GB" sz="2000" dirty="0"/>
            </a:br>
            <a:endParaRPr lang="en-GB" sz="2800" dirty="0"/>
          </a:p>
        </p:txBody>
      </p:sp>
    </p:spTree>
    <p:extLst>
      <p:ext uri="{BB962C8B-B14F-4D97-AF65-F5344CB8AC3E}">
        <p14:creationId xmlns:p14="http://schemas.microsoft.com/office/powerpoint/2010/main" val="27204413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43851-2A9E-4E1E-9088-3AF9F37CD7EE}"/>
              </a:ext>
            </a:extLst>
          </p:cNvPr>
          <p:cNvSpPr>
            <a:spLocks noGrp="1"/>
          </p:cNvSpPr>
          <p:nvPr>
            <p:ph type="title"/>
          </p:nvPr>
        </p:nvSpPr>
        <p:spPr/>
        <p:txBody>
          <a:bodyPr/>
          <a:lstStyle/>
          <a:p>
            <a:r>
              <a:rPr lang="en-GB" dirty="0"/>
              <a:t>CIPD Diploma in Applied HR</a:t>
            </a:r>
          </a:p>
        </p:txBody>
      </p:sp>
      <p:sp>
        <p:nvSpPr>
          <p:cNvPr id="3" name="Content Placeholder 2">
            <a:extLst>
              <a:ext uri="{FF2B5EF4-FFF2-40B4-BE49-F238E27FC236}">
                <a16:creationId xmlns:a16="http://schemas.microsoft.com/office/drawing/2014/main" id="{10AC5DEA-350E-4663-BE7A-81F2132F09E3}"/>
              </a:ext>
            </a:extLst>
          </p:cNvPr>
          <p:cNvSpPr>
            <a:spLocks noGrp="1"/>
          </p:cNvSpPr>
          <p:nvPr>
            <p:ph idx="1"/>
          </p:nvPr>
        </p:nvSpPr>
        <p:spPr>
          <a:xfrm>
            <a:off x="609600" y="2051384"/>
            <a:ext cx="10972800" cy="2755231"/>
          </a:xfrm>
        </p:spPr>
        <p:txBody>
          <a:bodyPr/>
          <a:lstStyle/>
          <a:p>
            <a:r>
              <a:rPr lang="en-GB" dirty="0"/>
              <a:t>Level 5</a:t>
            </a:r>
          </a:p>
          <a:p>
            <a:r>
              <a:rPr lang="en-GB" dirty="0"/>
              <a:t>Higher Apprenticeship qualification</a:t>
            </a:r>
          </a:p>
          <a:p>
            <a:r>
              <a:rPr lang="en-GB" dirty="0"/>
              <a:t>With Coleg Sir Gar and delivered by UWTSD</a:t>
            </a:r>
          </a:p>
          <a:p>
            <a:r>
              <a:rPr lang="en-GB" dirty="0"/>
              <a:t>Course Information on Moodle</a:t>
            </a:r>
          </a:p>
        </p:txBody>
      </p:sp>
      <p:sp>
        <p:nvSpPr>
          <p:cNvPr id="4" name="Slide Number Placeholder 3">
            <a:extLst>
              <a:ext uri="{FF2B5EF4-FFF2-40B4-BE49-F238E27FC236}">
                <a16:creationId xmlns:a16="http://schemas.microsoft.com/office/drawing/2014/main" id="{26B2536C-DD61-42B9-92CC-0B686F32816A}"/>
              </a:ext>
            </a:extLst>
          </p:cNvPr>
          <p:cNvSpPr>
            <a:spLocks noGrp="1"/>
          </p:cNvSpPr>
          <p:nvPr>
            <p:ph type="sldNum" sz="quarter" idx="12"/>
          </p:nvPr>
        </p:nvSpPr>
        <p:spPr/>
        <p:txBody>
          <a:bodyPr/>
          <a:lstStyle/>
          <a:p>
            <a:fld id="{12527470-34F4-4CF9-BF48-47C193E359C8}" type="slidenum">
              <a:rPr lang="en-GB" smtClean="0"/>
              <a:t>6</a:t>
            </a:fld>
            <a:endParaRPr lang="en-GB"/>
          </a:p>
        </p:txBody>
      </p:sp>
    </p:spTree>
    <p:extLst>
      <p:ext uri="{BB962C8B-B14F-4D97-AF65-F5344CB8AC3E}">
        <p14:creationId xmlns:p14="http://schemas.microsoft.com/office/powerpoint/2010/main" val="4260120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7C63A-0628-4998-8DB1-A24B5B95A263}"/>
              </a:ext>
            </a:extLst>
          </p:cNvPr>
          <p:cNvSpPr>
            <a:spLocks noGrp="1"/>
          </p:cNvSpPr>
          <p:nvPr>
            <p:ph type="title"/>
          </p:nvPr>
        </p:nvSpPr>
        <p:spPr>
          <a:xfrm>
            <a:off x="1410319" y="4383502"/>
            <a:ext cx="8549101" cy="897415"/>
          </a:xfrm>
        </p:spPr>
        <p:txBody>
          <a:bodyPr anchor="t">
            <a:normAutofit fontScale="90000"/>
          </a:bodyPr>
          <a:lstStyle/>
          <a:p>
            <a:pPr>
              <a:lnSpc>
                <a:spcPct val="90000"/>
              </a:lnSpc>
            </a:pPr>
            <a:r>
              <a:rPr lang="en-GB" sz="2800" dirty="0"/>
              <a:t>LO2: Understand the range of HR roles and behavioural requirements of HR professionals </a:t>
            </a:r>
            <a:br>
              <a:rPr lang="en-GB" sz="2000" dirty="0"/>
            </a:br>
            <a:br>
              <a:rPr lang="en-GB" sz="2000" dirty="0"/>
            </a:br>
            <a:endParaRPr lang="en-GB" sz="2800" dirty="0"/>
          </a:p>
        </p:txBody>
      </p:sp>
    </p:spTree>
    <p:extLst>
      <p:ext uri="{BB962C8B-B14F-4D97-AF65-F5344CB8AC3E}">
        <p14:creationId xmlns:p14="http://schemas.microsoft.com/office/powerpoint/2010/main" val="2006666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dirty="0"/>
              <a:t>The HR contribution</a:t>
            </a:r>
          </a:p>
        </p:txBody>
      </p:sp>
      <p:sp>
        <p:nvSpPr>
          <p:cNvPr id="3" name="Content Placeholder 2"/>
          <p:cNvSpPr>
            <a:spLocks noGrp="1"/>
          </p:cNvSpPr>
          <p:nvPr>
            <p:ph sz="half" idx="1"/>
          </p:nvPr>
        </p:nvSpPr>
        <p:spPr>
          <a:xfrm>
            <a:off x="609599" y="1417638"/>
            <a:ext cx="5815263" cy="4171603"/>
          </a:xfrm>
        </p:spPr>
        <p:txBody>
          <a:bodyPr>
            <a:normAutofit lnSpcReduction="10000"/>
          </a:bodyPr>
          <a:lstStyle/>
          <a:p>
            <a:pPr marL="0" indent="0">
              <a:lnSpc>
                <a:spcPct val="90000"/>
              </a:lnSpc>
              <a:buNone/>
            </a:pPr>
            <a:r>
              <a:rPr lang="en-GB" sz="2400" dirty="0"/>
              <a:t>Enabling and Encouraging staff to maximise their contribution and ensuring they are led well</a:t>
            </a:r>
          </a:p>
          <a:p>
            <a:pPr marL="0" indent="0">
              <a:lnSpc>
                <a:spcPct val="90000"/>
              </a:lnSpc>
              <a:buNone/>
            </a:pPr>
            <a:endParaRPr lang="en-GB" sz="2400" dirty="0"/>
          </a:p>
          <a:p>
            <a:pPr marL="0" indent="0">
              <a:lnSpc>
                <a:spcPct val="90000"/>
              </a:lnSpc>
              <a:buNone/>
            </a:pPr>
            <a:r>
              <a:rPr lang="en-GB" dirty="0"/>
              <a:t>Infrastructure factors:</a:t>
            </a:r>
          </a:p>
          <a:p>
            <a:pPr marL="0" indent="0">
              <a:lnSpc>
                <a:spcPct val="90000"/>
              </a:lnSpc>
              <a:buNone/>
            </a:pPr>
            <a:r>
              <a:rPr lang="en-GB" sz="2400" dirty="0"/>
              <a:t>Hygiene factors that must be present</a:t>
            </a:r>
          </a:p>
          <a:p>
            <a:pPr marL="0" indent="0">
              <a:lnSpc>
                <a:spcPct val="90000"/>
              </a:lnSpc>
              <a:buNone/>
            </a:pPr>
            <a:endParaRPr lang="en-GB" sz="2400" dirty="0"/>
          </a:p>
          <a:p>
            <a:pPr marL="0" indent="0">
              <a:lnSpc>
                <a:spcPct val="90000"/>
              </a:lnSpc>
              <a:buNone/>
            </a:pPr>
            <a:r>
              <a:rPr lang="en-GB" dirty="0"/>
              <a:t>Motivators:</a:t>
            </a:r>
          </a:p>
          <a:p>
            <a:pPr marL="0" indent="0">
              <a:lnSpc>
                <a:spcPct val="90000"/>
              </a:lnSpc>
              <a:buNone/>
            </a:pPr>
            <a:r>
              <a:rPr lang="en-GB" sz="2400" dirty="0"/>
              <a:t>Doing more than managing in line with best practice, in line with the organisation’s vision of ‘next practice’</a:t>
            </a:r>
          </a:p>
          <a:p>
            <a:pPr>
              <a:lnSpc>
                <a:spcPct val="90000"/>
              </a:lnSpc>
            </a:pPr>
            <a:endParaRPr lang="en-GB" sz="2400" dirty="0"/>
          </a:p>
        </p:txBody>
      </p:sp>
      <p:pic>
        <p:nvPicPr>
          <p:cNvPr id="1026" name="Picture 2" descr="Image result for human resources">
            <a:extLst>
              <a:ext uri="{FF2B5EF4-FFF2-40B4-BE49-F238E27FC236}">
                <a16:creationId xmlns:a16="http://schemas.microsoft.com/office/drawing/2014/main" id="{51EC6829-16A3-4EC0-9ECE-5A0EBA587346}"/>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7050571" y="1227222"/>
            <a:ext cx="5141429" cy="3989040"/>
          </a:xfrm>
          <a:prstGeom prst="rect">
            <a:avLst/>
          </a:prstGeom>
          <a:solidFill>
            <a:srgbClr val="FFFFFF"/>
          </a:solidFill>
        </p:spPr>
      </p:pic>
      <p:sp>
        <p:nvSpPr>
          <p:cNvPr id="17" name="Slide Number Placeholder 4">
            <a:extLst>
              <a:ext uri="{FF2B5EF4-FFF2-40B4-BE49-F238E27FC236}">
                <a16:creationId xmlns:a16="http://schemas.microsoft.com/office/drawing/2014/main" id="{FEC18007-89FF-4D79-8DF0-0EC6D65BF356}"/>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12527470-34F4-4CF9-BF48-47C193E359C8}" type="slidenum">
              <a:rPr lang="en-GB" smtClean="0"/>
              <a:pPr>
                <a:spcAft>
                  <a:spcPts val="600"/>
                </a:spcAft>
              </a:pPr>
              <a:t>8</a:t>
            </a:fld>
            <a:endParaRPr lang="en-GB"/>
          </a:p>
        </p:txBody>
      </p:sp>
    </p:spTree>
    <p:extLst>
      <p:ext uri="{BB962C8B-B14F-4D97-AF65-F5344CB8AC3E}">
        <p14:creationId xmlns:p14="http://schemas.microsoft.com/office/powerpoint/2010/main" val="743904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Adding value</a:t>
            </a:r>
          </a:p>
        </p:txBody>
      </p:sp>
      <p:sp>
        <p:nvSpPr>
          <p:cNvPr id="3" name="Content Placeholder 2"/>
          <p:cNvSpPr>
            <a:spLocks noGrp="1"/>
          </p:cNvSpPr>
          <p:nvPr>
            <p:ph idx="1"/>
          </p:nvPr>
        </p:nvSpPr>
        <p:spPr>
          <a:xfrm>
            <a:off x="609600" y="868112"/>
            <a:ext cx="10972800" cy="4846888"/>
          </a:xfrm>
        </p:spPr>
        <p:txBody>
          <a:bodyPr>
            <a:normAutofit fontScale="85000" lnSpcReduction="20000"/>
          </a:bodyPr>
          <a:lstStyle/>
          <a:p>
            <a:pPr marL="0" indent="0">
              <a:buNone/>
            </a:pPr>
            <a:endParaRPr lang="en-GB" dirty="0"/>
          </a:p>
          <a:p>
            <a:pPr marL="0" indent="0" algn="ctr">
              <a:buNone/>
            </a:pPr>
            <a:r>
              <a:rPr lang="en-GB" sz="2800" dirty="0"/>
              <a:t>A key difference between traditional personnel management and contemporary HRM can be summed up by the phrase ‘adding value’</a:t>
            </a:r>
          </a:p>
          <a:p>
            <a:pPr marL="0" indent="0">
              <a:buNone/>
            </a:pPr>
            <a:endParaRPr lang="en-GB" sz="2800" dirty="0"/>
          </a:p>
          <a:p>
            <a:pPr marL="0" indent="0">
              <a:buNone/>
            </a:pPr>
            <a:r>
              <a:rPr lang="en-GB" sz="2800" dirty="0"/>
              <a:t>How do we, as HR professionals, add value?</a:t>
            </a:r>
          </a:p>
          <a:p>
            <a:pPr marL="914400" lvl="1" indent="-457200">
              <a:buFont typeface="+mj-lt"/>
              <a:buAutoNum type="arabicPeriod"/>
            </a:pPr>
            <a:r>
              <a:rPr lang="en-GB" b="1" dirty="0"/>
              <a:t>Maintenance activities </a:t>
            </a:r>
          </a:p>
          <a:p>
            <a:pPr marL="457200" lvl="1" indent="0">
              <a:buNone/>
            </a:pPr>
            <a:r>
              <a:rPr lang="en-GB" b="1" dirty="0"/>
              <a:t>	</a:t>
            </a:r>
            <a:r>
              <a:rPr lang="en-GB" dirty="0"/>
              <a:t>Necessary to ensure everything continues to function</a:t>
            </a:r>
          </a:p>
          <a:p>
            <a:pPr marL="457200" lvl="1" indent="0">
              <a:buNone/>
            </a:pPr>
            <a:r>
              <a:rPr lang="en-GB" b="1" dirty="0"/>
              <a:t>2.	Crisis prevention activities </a:t>
            </a:r>
          </a:p>
          <a:p>
            <a:pPr marL="457200" lvl="1" indent="0">
              <a:buNone/>
            </a:pPr>
            <a:r>
              <a:rPr lang="en-GB" dirty="0"/>
              <a:t>	Things don’t go wrong or that damage is contained</a:t>
            </a:r>
          </a:p>
          <a:p>
            <a:pPr marL="457200" lvl="1" indent="0">
              <a:buNone/>
            </a:pPr>
            <a:r>
              <a:rPr lang="en-GB" b="1" dirty="0"/>
              <a:t>3.	Continuous improvement activities </a:t>
            </a:r>
          </a:p>
          <a:p>
            <a:pPr marL="457200" lvl="1" indent="0">
              <a:buNone/>
            </a:pPr>
            <a:r>
              <a:rPr lang="en-GB" b="1" dirty="0"/>
              <a:t>	</a:t>
            </a:r>
            <a:r>
              <a:rPr lang="en-GB" dirty="0"/>
              <a:t>Performing better, faster, cheaper</a:t>
            </a:r>
          </a:p>
          <a:p>
            <a:pPr marL="457200" lvl="1" indent="0">
              <a:buNone/>
            </a:pPr>
            <a:r>
              <a:rPr lang="en-GB" b="1" dirty="0"/>
              <a:t>4.	Change management activities </a:t>
            </a:r>
          </a:p>
          <a:p>
            <a:pPr marL="457200" lvl="1" indent="0">
              <a:buNone/>
            </a:pPr>
            <a:r>
              <a:rPr lang="en-GB" dirty="0"/>
              <a:t>	Making change happen through proposing, contributing and persuading.</a:t>
            </a:r>
          </a:p>
          <a:p>
            <a:endParaRPr lang="en-GB" dirty="0"/>
          </a:p>
        </p:txBody>
      </p:sp>
    </p:spTree>
    <p:extLst>
      <p:ext uri="{BB962C8B-B14F-4D97-AF65-F5344CB8AC3E}">
        <p14:creationId xmlns:p14="http://schemas.microsoft.com/office/powerpoint/2010/main" val="34909230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9744" y="355994"/>
            <a:ext cx="6512511" cy="1143000"/>
          </a:xfrm>
        </p:spPr>
        <p:txBody>
          <a:bodyPr/>
          <a:lstStyle/>
          <a:p>
            <a:r>
              <a:rPr lang="en-GB" dirty="0"/>
              <a:t>How can HR Add Value?</a:t>
            </a:r>
          </a:p>
        </p:txBody>
      </p:sp>
      <p:sp>
        <p:nvSpPr>
          <p:cNvPr id="3" name="Content Placeholder 2"/>
          <p:cNvSpPr>
            <a:spLocks noGrp="1"/>
          </p:cNvSpPr>
          <p:nvPr>
            <p:ph sz="quarter" idx="13"/>
          </p:nvPr>
        </p:nvSpPr>
        <p:spPr>
          <a:xfrm>
            <a:off x="822143" y="1691640"/>
            <a:ext cx="10547712" cy="3474720"/>
          </a:xfrm>
        </p:spPr>
        <p:txBody>
          <a:bodyPr>
            <a:normAutofit fontScale="77500" lnSpcReduction="20000"/>
          </a:bodyPr>
          <a:lstStyle/>
          <a:p>
            <a:pPr marL="45720" indent="0">
              <a:buNone/>
            </a:pPr>
            <a:r>
              <a:rPr lang="en-GB" dirty="0"/>
              <a:t>3 Types of Contribution:</a:t>
            </a:r>
          </a:p>
          <a:p>
            <a:pPr marL="45720" indent="0">
              <a:buNone/>
            </a:pPr>
            <a:endParaRPr lang="en-GB" dirty="0"/>
          </a:p>
          <a:p>
            <a:r>
              <a:rPr lang="en-GB" dirty="0"/>
              <a:t>Delivering Business Objectives</a:t>
            </a:r>
          </a:p>
          <a:p>
            <a:r>
              <a:rPr lang="en-GB" dirty="0"/>
              <a:t>Providing an Excellent Administrative Service</a:t>
            </a:r>
          </a:p>
          <a:p>
            <a:r>
              <a:rPr lang="en-GB" dirty="0"/>
              <a:t>Acting as a champion for Effective People Management</a:t>
            </a:r>
          </a:p>
          <a:p>
            <a:pPr marL="45720" indent="0" algn="r">
              <a:buNone/>
            </a:pPr>
            <a:r>
              <a:rPr lang="en-GB" dirty="0"/>
              <a:t> (Taylor, 2014)</a:t>
            </a:r>
          </a:p>
          <a:p>
            <a:pPr marL="45720" indent="0" algn="r">
              <a:buNone/>
            </a:pPr>
            <a:endParaRPr lang="en-GB" dirty="0"/>
          </a:p>
          <a:p>
            <a:pPr marL="45720" indent="0">
              <a:buNone/>
            </a:pPr>
            <a:r>
              <a:rPr lang="en-GB" b="1" dirty="0"/>
              <a:t>Can you think of examples where your contribution has added value?</a:t>
            </a:r>
          </a:p>
        </p:txBody>
      </p:sp>
    </p:spTree>
    <p:extLst>
      <p:ext uri="{BB962C8B-B14F-4D97-AF65-F5344CB8AC3E}">
        <p14:creationId xmlns:p14="http://schemas.microsoft.com/office/powerpoint/2010/main" val="28034446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1919537" y="404664"/>
            <a:ext cx="6512511" cy="1143000"/>
          </a:xfrm>
        </p:spPr>
        <p:txBody>
          <a:bodyPr/>
          <a:lstStyle/>
          <a:p>
            <a:r>
              <a:rPr lang="en-GB" dirty="0"/>
              <a:t>Case Example</a:t>
            </a:r>
          </a:p>
        </p:txBody>
      </p:sp>
      <p:sp>
        <p:nvSpPr>
          <p:cNvPr id="8" name="Content Placeholder 7"/>
          <p:cNvSpPr>
            <a:spLocks noGrp="1"/>
          </p:cNvSpPr>
          <p:nvPr>
            <p:ph sz="quarter" idx="13"/>
          </p:nvPr>
        </p:nvSpPr>
        <p:spPr>
          <a:xfrm>
            <a:off x="2927648" y="2060848"/>
            <a:ext cx="6400800" cy="3474720"/>
          </a:xfrm>
        </p:spPr>
        <p:txBody>
          <a:bodyPr>
            <a:normAutofit/>
          </a:bodyPr>
          <a:lstStyle/>
          <a:p>
            <a:r>
              <a:rPr lang="en-GB" dirty="0"/>
              <a:t>Neath Port Talbot Council</a:t>
            </a:r>
          </a:p>
          <a:p>
            <a:r>
              <a:rPr lang="en-GB" dirty="0"/>
              <a:t>Children’s Services</a:t>
            </a:r>
          </a:p>
          <a:p>
            <a:r>
              <a:rPr lang="en-GB" dirty="0"/>
              <a:t>2012-2017</a:t>
            </a:r>
          </a:p>
        </p:txBody>
      </p:sp>
    </p:spTree>
    <p:extLst>
      <p:ext uri="{BB962C8B-B14F-4D97-AF65-F5344CB8AC3E}">
        <p14:creationId xmlns:p14="http://schemas.microsoft.com/office/powerpoint/2010/main" val="15032537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idx="1"/>
          </p:nvPr>
        </p:nvSpPr>
        <p:spPr>
          <a:xfrm>
            <a:off x="2639616" y="404664"/>
            <a:ext cx="3346704" cy="639762"/>
          </a:xfrm>
        </p:spPr>
        <p:txBody>
          <a:bodyPr>
            <a:normAutofit lnSpcReduction="10000"/>
          </a:bodyPr>
          <a:lstStyle/>
          <a:p>
            <a:r>
              <a:rPr lang="en-GB" sz="3600" dirty="0"/>
              <a:t>2012</a:t>
            </a:r>
          </a:p>
        </p:txBody>
      </p:sp>
      <p:sp>
        <p:nvSpPr>
          <p:cNvPr id="3" name="Content Placeholder 2"/>
          <p:cNvSpPr>
            <a:spLocks noGrp="1"/>
          </p:cNvSpPr>
          <p:nvPr>
            <p:ph sz="half" idx="2"/>
          </p:nvPr>
        </p:nvSpPr>
        <p:spPr>
          <a:xfrm>
            <a:off x="2680447" y="1196753"/>
            <a:ext cx="3346704" cy="4397931"/>
          </a:xfrm>
          <a:ln cmpd="sng">
            <a:solidFill>
              <a:schemeClr val="tx1"/>
            </a:solidFill>
          </a:ln>
        </p:spPr>
        <p:txBody>
          <a:bodyPr>
            <a:normAutofit fontScale="77500" lnSpcReduction="20000"/>
          </a:bodyPr>
          <a:lstStyle/>
          <a:p>
            <a:r>
              <a:rPr lang="en-GB" dirty="0"/>
              <a:t>High number of vacancies</a:t>
            </a:r>
          </a:p>
          <a:p>
            <a:r>
              <a:rPr lang="en-GB" dirty="0"/>
              <a:t>Heavy use of expensive agency workers</a:t>
            </a:r>
          </a:p>
          <a:p>
            <a:r>
              <a:rPr lang="en-GB" dirty="0"/>
              <a:t>Increasing turnover </a:t>
            </a:r>
          </a:p>
          <a:p>
            <a:r>
              <a:rPr lang="en-GB" dirty="0"/>
              <a:t>High rate of sickness absence</a:t>
            </a:r>
          </a:p>
          <a:p>
            <a:r>
              <a:rPr lang="en-GB" dirty="0"/>
              <a:t>High number of disciplinary investigations and grievances</a:t>
            </a:r>
          </a:p>
          <a:p>
            <a:r>
              <a:rPr lang="en-GB" dirty="0"/>
              <a:t>Differing thresholds and standards</a:t>
            </a:r>
          </a:p>
          <a:p>
            <a:r>
              <a:rPr lang="en-GB" dirty="0"/>
              <a:t>Poor performance</a:t>
            </a:r>
          </a:p>
          <a:p>
            <a:r>
              <a:rPr lang="en-GB" dirty="0"/>
              <a:t>Incidences of bullying mentioned to inspectors</a:t>
            </a:r>
          </a:p>
          <a:p>
            <a:endParaRPr lang="en-GB" dirty="0"/>
          </a:p>
        </p:txBody>
      </p:sp>
      <p:sp>
        <p:nvSpPr>
          <p:cNvPr id="5" name="Text Placeholder 4"/>
          <p:cNvSpPr>
            <a:spLocks noGrp="1"/>
          </p:cNvSpPr>
          <p:nvPr>
            <p:ph type="body" sz="quarter" idx="3"/>
          </p:nvPr>
        </p:nvSpPr>
        <p:spPr>
          <a:xfrm>
            <a:off x="6168008" y="404664"/>
            <a:ext cx="3346704" cy="639762"/>
          </a:xfrm>
        </p:spPr>
        <p:txBody>
          <a:bodyPr>
            <a:normAutofit lnSpcReduction="10000"/>
          </a:bodyPr>
          <a:lstStyle/>
          <a:p>
            <a:r>
              <a:rPr lang="en-GB" sz="3600" dirty="0"/>
              <a:t>2014-2016</a:t>
            </a:r>
          </a:p>
        </p:txBody>
      </p:sp>
      <p:sp>
        <p:nvSpPr>
          <p:cNvPr id="6" name="Content Placeholder 5"/>
          <p:cNvSpPr>
            <a:spLocks noGrp="1"/>
          </p:cNvSpPr>
          <p:nvPr>
            <p:ph sz="quarter" idx="4"/>
          </p:nvPr>
        </p:nvSpPr>
        <p:spPr>
          <a:xfrm>
            <a:off x="6169025" y="1196752"/>
            <a:ext cx="3346704" cy="4397931"/>
          </a:xfrm>
          <a:noFill/>
          <a:ln cmpd="sng">
            <a:solidFill>
              <a:schemeClr val="tx1"/>
            </a:solidFill>
          </a:ln>
        </p:spPr>
        <p:txBody>
          <a:bodyPr>
            <a:normAutofit fontScale="77500" lnSpcReduction="20000"/>
          </a:bodyPr>
          <a:lstStyle/>
          <a:p>
            <a:r>
              <a:rPr lang="en-GB" dirty="0"/>
              <a:t>Low number of vacancies</a:t>
            </a:r>
          </a:p>
          <a:p>
            <a:r>
              <a:rPr lang="en-GB" dirty="0"/>
              <a:t>Low use of agency workers </a:t>
            </a:r>
          </a:p>
          <a:p>
            <a:r>
              <a:rPr lang="en-GB" dirty="0"/>
              <a:t>Turnover stabilised</a:t>
            </a:r>
          </a:p>
          <a:p>
            <a:r>
              <a:rPr lang="en-GB" dirty="0"/>
              <a:t>Decreasing levels of short and long term absence. </a:t>
            </a:r>
          </a:p>
          <a:p>
            <a:r>
              <a:rPr lang="en-GB" dirty="0"/>
              <a:t>One disciplinary case a year.</a:t>
            </a:r>
          </a:p>
          <a:p>
            <a:r>
              <a:rPr lang="en-GB" dirty="0"/>
              <a:t>Up to 2 grievances a year.</a:t>
            </a:r>
          </a:p>
          <a:p>
            <a:r>
              <a:rPr lang="en-GB" dirty="0"/>
              <a:t>Consistent thresholds and standards</a:t>
            </a:r>
          </a:p>
          <a:p>
            <a:r>
              <a:rPr lang="en-GB" dirty="0"/>
              <a:t>Moving from good to excellent performance</a:t>
            </a:r>
          </a:p>
          <a:p>
            <a:r>
              <a:rPr lang="en-GB" dirty="0"/>
              <a:t>High morale (staff satisfaction questionnaires)</a:t>
            </a:r>
          </a:p>
          <a:p>
            <a:endParaRPr lang="en-GB" dirty="0"/>
          </a:p>
        </p:txBody>
      </p:sp>
    </p:spTree>
    <p:extLst>
      <p:ext uri="{BB962C8B-B14F-4D97-AF65-F5344CB8AC3E}">
        <p14:creationId xmlns:p14="http://schemas.microsoft.com/office/powerpoint/2010/main" val="626178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9617" y="476672"/>
            <a:ext cx="6512511" cy="1143000"/>
          </a:xfrm>
        </p:spPr>
        <p:txBody>
          <a:bodyPr/>
          <a:lstStyle/>
          <a:p>
            <a:r>
              <a:rPr lang="en-GB" sz="4000" dirty="0"/>
              <a:t>Examples of HR Actions</a:t>
            </a:r>
          </a:p>
        </p:txBody>
      </p:sp>
      <p:sp>
        <p:nvSpPr>
          <p:cNvPr id="3" name="Content Placeholder 2"/>
          <p:cNvSpPr>
            <a:spLocks noGrp="1"/>
          </p:cNvSpPr>
          <p:nvPr>
            <p:ph sz="quarter" idx="13"/>
          </p:nvPr>
        </p:nvSpPr>
        <p:spPr>
          <a:xfrm>
            <a:off x="1884947" y="1619672"/>
            <a:ext cx="8422105" cy="3749316"/>
          </a:xfrm>
        </p:spPr>
        <p:txBody>
          <a:bodyPr>
            <a:normAutofit fontScale="77500" lnSpcReduction="20000"/>
          </a:bodyPr>
          <a:lstStyle/>
          <a:p>
            <a:r>
              <a:rPr lang="en-GB" dirty="0"/>
              <a:t>Acted as Business Partners</a:t>
            </a:r>
          </a:p>
          <a:p>
            <a:r>
              <a:rPr lang="en-GB" dirty="0"/>
              <a:t>Centralised recruitment and use of agency workers</a:t>
            </a:r>
          </a:p>
          <a:p>
            <a:r>
              <a:rPr lang="en-GB" dirty="0"/>
              <a:t>Promoted Service as an Employer of Choice</a:t>
            </a:r>
          </a:p>
          <a:p>
            <a:r>
              <a:rPr lang="en-GB" dirty="0"/>
              <a:t>Up skilled managers in terms of good people management</a:t>
            </a:r>
          </a:p>
          <a:p>
            <a:r>
              <a:rPr lang="en-GB" dirty="0"/>
              <a:t>Increased communication and involvement</a:t>
            </a:r>
          </a:p>
          <a:p>
            <a:r>
              <a:rPr lang="en-GB" dirty="0"/>
              <a:t>Trained all staff in the basics and introduced Learning and Development plans</a:t>
            </a:r>
          </a:p>
          <a:p>
            <a:r>
              <a:rPr lang="en-GB" dirty="0"/>
              <a:t>Managed all absence, performance, disciplinary and grievance matters</a:t>
            </a:r>
          </a:p>
        </p:txBody>
      </p:sp>
    </p:spTree>
    <p:extLst>
      <p:ext uri="{BB962C8B-B14F-4D97-AF65-F5344CB8AC3E}">
        <p14:creationId xmlns:p14="http://schemas.microsoft.com/office/powerpoint/2010/main" val="910374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317290" y="4941168"/>
            <a:ext cx="6512511" cy="574000"/>
          </a:xfrm>
        </p:spPr>
        <p:txBody>
          <a:bodyPr>
            <a:normAutofit fontScale="90000"/>
          </a:bodyPr>
          <a:lstStyle/>
          <a:p>
            <a:r>
              <a:rPr lang="en-GB" sz="1800" dirty="0"/>
              <a:t>Inspection of Children’s Services in Neath Port Talbot, April 2015</a:t>
            </a:r>
            <a:br>
              <a:rPr lang="en-GB" sz="1800" dirty="0"/>
            </a:br>
            <a:endParaRPr lang="en-GB" sz="1800" dirty="0"/>
          </a:p>
        </p:txBody>
      </p:sp>
      <p:sp>
        <p:nvSpPr>
          <p:cNvPr id="4" name="Content Placeholder 3"/>
          <p:cNvSpPr>
            <a:spLocks noGrp="1"/>
          </p:cNvSpPr>
          <p:nvPr>
            <p:ph sz="quarter" idx="13"/>
          </p:nvPr>
        </p:nvSpPr>
        <p:spPr>
          <a:xfrm>
            <a:off x="2667000" y="731520"/>
            <a:ext cx="6400800" cy="3849608"/>
          </a:xfrm>
        </p:spPr>
        <p:txBody>
          <a:bodyPr>
            <a:normAutofit lnSpcReduction="10000"/>
          </a:bodyPr>
          <a:lstStyle/>
          <a:p>
            <a:pPr marL="45720" indent="0">
              <a:buNone/>
            </a:pPr>
            <a:r>
              <a:rPr lang="en-GB" sz="2400" i="1" dirty="0"/>
              <a:t>“The stability in the workforce which had been sustained and built on since the last inspection had contributed to a much more cohesive service. There was more continuity for families, children and young people and workers were able to access more consistent guidance and support for their work. Support from the dedicated HR staff had been crucial in achieving this</a:t>
            </a:r>
            <a:r>
              <a:rPr lang="en-GB" sz="2400" dirty="0"/>
              <a:t>.”</a:t>
            </a:r>
            <a:br>
              <a:rPr lang="en-GB" sz="2400" dirty="0"/>
            </a:br>
            <a:endParaRPr lang="en-GB" dirty="0"/>
          </a:p>
        </p:txBody>
      </p:sp>
    </p:spTree>
    <p:extLst>
      <p:ext uri="{BB962C8B-B14F-4D97-AF65-F5344CB8AC3E}">
        <p14:creationId xmlns:p14="http://schemas.microsoft.com/office/powerpoint/2010/main" val="1188503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thinking performer</a:t>
            </a:r>
          </a:p>
        </p:txBody>
      </p:sp>
      <p:sp>
        <p:nvSpPr>
          <p:cNvPr id="3" name="Content Placeholder 2"/>
          <p:cNvSpPr>
            <a:spLocks noGrp="1"/>
          </p:cNvSpPr>
          <p:nvPr>
            <p:ph idx="1"/>
          </p:nvPr>
        </p:nvSpPr>
        <p:spPr/>
        <p:txBody>
          <a:bodyPr>
            <a:normAutofit fontScale="92500" lnSpcReduction="20000"/>
          </a:bodyPr>
          <a:lstStyle/>
          <a:p>
            <a:pPr marL="0" indent="0">
              <a:buNone/>
            </a:pPr>
            <a:r>
              <a:rPr lang="en-GB" dirty="0"/>
              <a:t>Someone who not only performs operationally, but also thinks carefully about what they are doing</a:t>
            </a:r>
          </a:p>
          <a:p>
            <a:r>
              <a:rPr lang="en-GB" dirty="0"/>
              <a:t>Thinking performers:</a:t>
            </a:r>
          </a:p>
          <a:p>
            <a:pPr lvl="1"/>
            <a:r>
              <a:rPr lang="en-GB" sz="2400" dirty="0"/>
              <a:t>contribute to organisational purposes</a:t>
            </a:r>
          </a:p>
          <a:p>
            <a:pPr lvl="1"/>
            <a:r>
              <a:rPr lang="en-GB" sz="2400" dirty="0"/>
              <a:t>diplomatically challenge</a:t>
            </a:r>
          </a:p>
          <a:p>
            <a:pPr lvl="1"/>
            <a:r>
              <a:rPr lang="en-GB" sz="2400" dirty="0"/>
              <a:t>have continuous contact with ‘customers’</a:t>
            </a:r>
          </a:p>
          <a:p>
            <a:pPr lvl="1"/>
            <a:r>
              <a:rPr lang="en-GB" sz="2400" dirty="0"/>
              <a:t>look both inside &amp; outside the organisation for ‘new thinking’</a:t>
            </a:r>
          </a:p>
          <a:p>
            <a:r>
              <a:rPr lang="en-GB" dirty="0"/>
              <a:t>Concept growing in importance as it has been as a useful mechanism for achieving competitive advantage and developing talent</a:t>
            </a:r>
          </a:p>
          <a:p>
            <a:endParaRPr lang="en-GB" dirty="0"/>
          </a:p>
        </p:txBody>
      </p:sp>
    </p:spTree>
    <p:extLst>
      <p:ext uri="{BB962C8B-B14F-4D97-AF65-F5344CB8AC3E}">
        <p14:creationId xmlns:p14="http://schemas.microsoft.com/office/powerpoint/2010/main" val="20952245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Professionalism</a:t>
            </a:r>
          </a:p>
        </p:txBody>
      </p:sp>
      <p:sp>
        <p:nvSpPr>
          <p:cNvPr id="3" name="Content Placeholder 2"/>
          <p:cNvSpPr>
            <a:spLocks noGrp="1"/>
          </p:cNvSpPr>
          <p:nvPr>
            <p:ph idx="1"/>
          </p:nvPr>
        </p:nvSpPr>
        <p:spPr/>
        <p:txBody>
          <a:bodyPr>
            <a:normAutofit fontScale="92500" lnSpcReduction="20000"/>
          </a:bodyPr>
          <a:lstStyle/>
          <a:p>
            <a:pPr marL="0" indent="0">
              <a:buNone/>
            </a:pPr>
            <a:endParaRPr lang="en-GB" i="1" dirty="0"/>
          </a:p>
          <a:p>
            <a:pPr marL="0" indent="0">
              <a:buNone/>
            </a:pPr>
            <a:r>
              <a:rPr lang="en-GB" i="1" dirty="0"/>
              <a:t>A professional… ‘Makes proficient use of expert or specialist knowledge, exercises autonomous thought and judgement, and makes a voluntary commitment to a set of principles. Such a person need not be a member of an easily-defined profession or of a professional association; it is possible to work as a professional from a set of expertise and skills that is relatively unique to the individual.’</a:t>
            </a:r>
          </a:p>
          <a:p>
            <a:pPr marL="0" indent="0" algn="r">
              <a:buNone/>
            </a:pPr>
            <a:r>
              <a:rPr lang="en-GB" dirty="0"/>
              <a:t>Source: Lester (2010)</a:t>
            </a:r>
          </a:p>
          <a:p>
            <a:endParaRPr lang="en-GB" sz="2800" dirty="0"/>
          </a:p>
        </p:txBody>
      </p:sp>
    </p:spTree>
    <p:extLst>
      <p:ext uri="{BB962C8B-B14F-4D97-AF65-F5344CB8AC3E}">
        <p14:creationId xmlns:p14="http://schemas.microsoft.com/office/powerpoint/2010/main" val="15500584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Characteristics of a profession</a:t>
            </a:r>
          </a:p>
        </p:txBody>
      </p:sp>
      <p:sp>
        <p:nvSpPr>
          <p:cNvPr id="3" name="Content Placeholder 2"/>
          <p:cNvSpPr>
            <a:spLocks noGrp="1"/>
          </p:cNvSpPr>
          <p:nvPr>
            <p:ph idx="1"/>
          </p:nvPr>
        </p:nvSpPr>
        <p:spPr/>
        <p:txBody>
          <a:bodyPr/>
          <a:lstStyle/>
          <a:p>
            <a:endParaRPr lang="en-GB" dirty="0"/>
          </a:p>
          <a:p>
            <a:r>
              <a:rPr lang="en-GB" dirty="0"/>
              <a:t>Is based on a body of knowledge</a:t>
            </a:r>
          </a:p>
          <a:p>
            <a:r>
              <a:rPr lang="en-GB" dirty="0"/>
              <a:t>Its practitioners possess appropriate expertise to which they apply their knowledge and judgement</a:t>
            </a:r>
          </a:p>
          <a:p>
            <a:r>
              <a:rPr lang="en-GB" dirty="0"/>
              <a:t>Is underpinned by a code of conduct or ethics</a:t>
            </a:r>
          </a:p>
          <a:p>
            <a:pPr marL="0" indent="0">
              <a:buNone/>
            </a:pPr>
            <a:endParaRPr lang="en-GB" dirty="0"/>
          </a:p>
          <a:p>
            <a:endParaRPr lang="en-GB" dirty="0"/>
          </a:p>
          <a:p>
            <a:pPr marL="0" indent="0">
              <a:buNone/>
            </a:pPr>
            <a:endParaRPr lang="en-GB" dirty="0"/>
          </a:p>
        </p:txBody>
      </p:sp>
    </p:spTree>
    <p:extLst>
      <p:ext uri="{BB962C8B-B14F-4D97-AF65-F5344CB8AC3E}">
        <p14:creationId xmlns:p14="http://schemas.microsoft.com/office/powerpoint/2010/main" val="16461309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FE457-E154-4AB7-AEC1-93616A0A338C}"/>
              </a:ext>
            </a:extLst>
          </p:cNvPr>
          <p:cNvSpPr>
            <a:spLocks noGrp="1"/>
          </p:cNvSpPr>
          <p:nvPr>
            <p:ph type="title"/>
          </p:nvPr>
        </p:nvSpPr>
        <p:spPr>
          <a:xfrm>
            <a:off x="609599" y="1870"/>
            <a:ext cx="10972800" cy="1143000"/>
          </a:xfrm>
        </p:spPr>
        <p:txBody>
          <a:bodyPr/>
          <a:lstStyle/>
          <a:p>
            <a:r>
              <a:rPr lang="en-GB" dirty="0"/>
              <a:t>The 2013 Profession Map</a:t>
            </a:r>
          </a:p>
        </p:txBody>
      </p:sp>
      <p:sp>
        <p:nvSpPr>
          <p:cNvPr id="4" name="Slide Number Placeholder 3">
            <a:extLst>
              <a:ext uri="{FF2B5EF4-FFF2-40B4-BE49-F238E27FC236}">
                <a16:creationId xmlns:a16="http://schemas.microsoft.com/office/drawing/2014/main" id="{8E6CA2D0-1BA3-471D-9273-DC97A723634C}"/>
              </a:ext>
            </a:extLst>
          </p:cNvPr>
          <p:cNvSpPr>
            <a:spLocks noGrp="1"/>
          </p:cNvSpPr>
          <p:nvPr>
            <p:ph type="sldNum" sz="quarter" idx="12"/>
          </p:nvPr>
        </p:nvSpPr>
        <p:spPr/>
        <p:txBody>
          <a:bodyPr/>
          <a:lstStyle/>
          <a:p>
            <a:fld id="{12527470-34F4-4CF9-BF48-47C193E359C8}" type="slidenum">
              <a:rPr lang="en-GB" smtClean="0"/>
              <a:t>18</a:t>
            </a:fld>
            <a:endParaRPr lang="en-GB"/>
          </a:p>
        </p:txBody>
      </p:sp>
      <p:pic>
        <p:nvPicPr>
          <p:cNvPr id="6" name="Picture 2">
            <a:extLst>
              <a:ext uri="{FF2B5EF4-FFF2-40B4-BE49-F238E27FC236}">
                <a16:creationId xmlns:a16="http://schemas.microsoft.com/office/drawing/2014/main" id="{AD3A99B6-DB3C-4CB0-913A-92B34B6348AB}"/>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746330" y="1108170"/>
            <a:ext cx="8699337" cy="46049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 name="TextBox 7">
            <a:extLst>
              <a:ext uri="{FF2B5EF4-FFF2-40B4-BE49-F238E27FC236}">
                <a16:creationId xmlns:a16="http://schemas.microsoft.com/office/drawing/2014/main" id="{5B4FEBFE-0429-40AC-81CC-A0776F300C10}"/>
              </a:ext>
            </a:extLst>
          </p:cNvPr>
          <p:cNvSpPr txBox="1"/>
          <p:nvPr/>
        </p:nvSpPr>
        <p:spPr>
          <a:xfrm>
            <a:off x="8324160" y="5343798"/>
            <a:ext cx="3539067" cy="369332"/>
          </a:xfrm>
          <a:prstGeom prst="rect">
            <a:avLst/>
          </a:prstGeom>
          <a:noFill/>
        </p:spPr>
        <p:txBody>
          <a:bodyPr wrap="square" rtlCol="0">
            <a:spAutoFit/>
          </a:bodyPr>
          <a:lstStyle/>
          <a:p>
            <a:pPr algn="r"/>
            <a:r>
              <a:rPr lang="en-GB" dirty="0">
                <a:solidFill>
                  <a:srgbClr val="58595B"/>
                </a:solidFill>
                <a:latin typeface="Arial" panose="020B0604020202020204" pitchFamily="34" charset="0"/>
                <a:cs typeface="Arial" panose="020B0604020202020204" pitchFamily="34" charset="0"/>
              </a:rPr>
              <a:t>Source: CIPD (2015)</a:t>
            </a:r>
          </a:p>
        </p:txBody>
      </p:sp>
    </p:spTree>
    <p:extLst>
      <p:ext uri="{BB962C8B-B14F-4D97-AF65-F5344CB8AC3E}">
        <p14:creationId xmlns:p14="http://schemas.microsoft.com/office/powerpoint/2010/main" val="36308102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EF34F-E0DF-4770-8994-C887EE915DD8}"/>
              </a:ext>
            </a:extLst>
          </p:cNvPr>
          <p:cNvSpPr>
            <a:spLocks noGrp="1"/>
          </p:cNvSpPr>
          <p:nvPr>
            <p:ph type="title"/>
          </p:nvPr>
        </p:nvSpPr>
        <p:spPr>
          <a:xfrm>
            <a:off x="609395" y="136524"/>
            <a:ext cx="10972800" cy="1143000"/>
          </a:xfrm>
        </p:spPr>
        <p:txBody>
          <a:bodyPr anchor="ctr">
            <a:normAutofit/>
          </a:bodyPr>
          <a:lstStyle/>
          <a:p>
            <a:r>
              <a:rPr lang="en-GB" dirty="0"/>
              <a:t>Ten Professional Areas</a:t>
            </a:r>
          </a:p>
        </p:txBody>
      </p:sp>
      <p:sp>
        <p:nvSpPr>
          <p:cNvPr id="11" name="Content Placeholder 2">
            <a:extLst>
              <a:ext uri="{FF2B5EF4-FFF2-40B4-BE49-F238E27FC236}">
                <a16:creationId xmlns:a16="http://schemas.microsoft.com/office/drawing/2014/main" id="{71E2EB24-A5F8-4510-BC8A-AAC737289724}"/>
              </a:ext>
            </a:extLst>
          </p:cNvPr>
          <p:cNvSpPr>
            <a:spLocks noGrp="1"/>
          </p:cNvSpPr>
          <p:nvPr>
            <p:ph sz="half" idx="1"/>
          </p:nvPr>
        </p:nvSpPr>
        <p:spPr>
          <a:xfrm>
            <a:off x="609599" y="1445893"/>
            <a:ext cx="6099425" cy="2190963"/>
          </a:xfrm>
        </p:spPr>
        <p:txBody>
          <a:bodyPr/>
          <a:lstStyle/>
          <a:p>
            <a:r>
              <a:rPr lang="en-US" dirty="0"/>
              <a:t>2 core areas at the heart, applicable to all HR professionals</a:t>
            </a:r>
          </a:p>
          <a:p>
            <a:pPr lvl="1"/>
            <a:r>
              <a:rPr lang="en-US" dirty="0"/>
              <a:t>An understanding of the </a:t>
            </a:r>
            <a:r>
              <a:rPr lang="en-US" dirty="0" err="1"/>
              <a:t>organisation</a:t>
            </a:r>
            <a:r>
              <a:rPr lang="en-US" dirty="0"/>
              <a:t> and it’s context</a:t>
            </a:r>
          </a:p>
          <a:p>
            <a:pPr lvl="1"/>
            <a:r>
              <a:rPr lang="en-US" dirty="0"/>
              <a:t>Act as a role model leader</a:t>
            </a:r>
          </a:p>
        </p:txBody>
      </p:sp>
      <p:pic>
        <p:nvPicPr>
          <p:cNvPr id="6" name="Content Placeholder 5">
            <a:extLst>
              <a:ext uri="{FF2B5EF4-FFF2-40B4-BE49-F238E27FC236}">
                <a16:creationId xmlns:a16="http://schemas.microsoft.com/office/drawing/2014/main" id="{3DBDE09A-3238-4DB9-9E91-A6207E582522}"/>
              </a:ext>
            </a:extLst>
          </p:cNvPr>
          <p:cNvPicPr>
            <a:picLocks noGrp="1" noChangeAspect="1"/>
          </p:cNvPicPr>
          <p:nvPr>
            <p:ph sz="half" idx="2"/>
          </p:nvPr>
        </p:nvPicPr>
        <p:blipFill>
          <a:blip r:embed="rId3"/>
          <a:stretch>
            <a:fillRect/>
          </a:stretch>
        </p:blipFill>
        <p:spPr>
          <a:xfrm>
            <a:off x="6828480" y="1445893"/>
            <a:ext cx="4282530" cy="4143348"/>
          </a:xfrm>
          <a:noFill/>
        </p:spPr>
      </p:pic>
      <p:sp>
        <p:nvSpPr>
          <p:cNvPr id="4" name="Slide Number Placeholder 3">
            <a:extLst>
              <a:ext uri="{FF2B5EF4-FFF2-40B4-BE49-F238E27FC236}">
                <a16:creationId xmlns:a16="http://schemas.microsoft.com/office/drawing/2014/main" id="{9715F507-00CA-484A-8DFA-4B2F69952149}"/>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12527470-34F4-4CF9-BF48-47C193E359C8}" type="slidenum">
              <a:rPr lang="en-GB" smtClean="0"/>
              <a:pPr>
                <a:spcAft>
                  <a:spcPts val="600"/>
                </a:spcAft>
              </a:pPr>
              <a:t>19</a:t>
            </a:fld>
            <a:endParaRPr lang="en-GB"/>
          </a:p>
        </p:txBody>
      </p:sp>
      <p:sp>
        <p:nvSpPr>
          <p:cNvPr id="8" name="Content Placeholder 2">
            <a:extLst>
              <a:ext uri="{FF2B5EF4-FFF2-40B4-BE49-F238E27FC236}">
                <a16:creationId xmlns:a16="http://schemas.microsoft.com/office/drawing/2014/main" id="{C98B1576-DA2E-4CBE-9561-EABBD4EC17E8}"/>
              </a:ext>
            </a:extLst>
          </p:cNvPr>
          <p:cNvSpPr txBox="1">
            <a:spLocks/>
          </p:cNvSpPr>
          <p:nvPr/>
        </p:nvSpPr>
        <p:spPr>
          <a:xfrm>
            <a:off x="609395" y="3594721"/>
            <a:ext cx="6099424" cy="219096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9pPr>
          </a:lstStyle>
          <a:p>
            <a:r>
              <a:rPr lang="en-US" dirty="0"/>
              <a:t>8 specialist professional areas</a:t>
            </a:r>
          </a:p>
          <a:p>
            <a:pPr lvl="1"/>
            <a:r>
              <a:rPr lang="en-US" dirty="0"/>
              <a:t>Relevance depends on the specific role of practitioners</a:t>
            </a:r>
          </a:p>
          <a:p>
            <a:pPr lvl="1"/>
            <a:r>
              <a:rPr lang="en-US" dirty="0"/>
              <a:t>Identifies the activities and knowledge needed to provide specialist support</a:t>
            </a:r>
          </a:p>
          <a:p>
            <a:pPr lvl="1"/>
            <a:r>
              <a:rPr lang="en-US" dirty="0"/>
              <a:t>Diversity of HR Profession</a:t>
            </a:r>
          </a:p>
        </p:txBody>
      </p:sp>
    </p:spTree>
    <p:extLst>
      <p:ext uri="{BB962C8B-B14F-4D97-AF65-F5344CB8AC3E}">
        <p14:creationId xmlns:p14="http://schemas.microsoft.com/office/powerpoint/2010/main" val="11360811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58903-A513-4442-A60F-5736BAC0F200}"/>
              </a:ext>
            </a:extLst>
          </p:cNvPr>
          <p:cNvSpPr>
            <a:spLocks noGrp="1"/>
          </p:cNvSpPr>
          <p:nvPr>
            <p:ph type="title"/>
          </p:nvPr>
        </p:nvSpPr>
        <p:spPr>
          <a:xfrm>
            <a:off x="609600" y="274638"/>
            <a:ext cx="10972800" cy="1143000"/>
          </a:xfrm>
        </p:spPr>
        <p:txBody>
          <a:bodyPr anchor="ctr">
            <a:normAutofit/>
          </a:bodyPr>
          <a:lstStyle/>
          <a:p>
            <a:r>
              <a:rPr lang="en-GB" dirty="0"/>
              <a:t>8 Behaviours </a:t>
            </a:r>
          </a:p>
        </p:txBody>
      </p:sp>
      <p:pic>
        <p:nvPicPr>
          <p:cNvPr id="6" name="Content Placeholder 5">
            <a:extLst>
              <a:ext uri="{FF2B5EF4-FFF2-40B4-BE49-F238E27FC236}">
                <a16:creationId xmlns:a16="http://schemas.microsoft.com/office/drawing/2014/main" id="{279AF473-2A80-4A37-B930-F2CEB91DF59B}"/>
              </a:ext>
            </a:extLst>
          </p:cNvPr>
          <p:cNvPicPr>
            <a:picLocks noGrp="1" noChangeAspect="1"/>
          </p:cNvPicPr>
          <p:nvPr>
            <p:ph sz="half" idx="1"/>
          </p:nvPr>
        </p:nvPicPr>
        <p:blipFill>
          <a:blip r:embed="rId3"/>
          <a:stretch>
            <a:fillRect/>
          </a:stretch>
        </p:blipFill>
        <p:spPr>
          <a:xfrm>
            <a:off x="1245794" y="1600201"/>
            <a:ext cx="4112412" cy="3989040"/>
          </a:xfrm>
          <a:noFill/>
        </p:spPr>
      </p:pic>
      <p:sp>
        <p:nvSpPr>
          <p:cNvPr id="11" name="Content Placeholder 3">
            <a:extLst>
              <a:ext uri="{FF2B5EF4-FFF2-40B4-BE49-F238E27FC236}">
                <a16:creationId xmlns:a16="http://schemas.microsoft.com/office/drawing/2014/main" id="{AA105F34-8928-4EDD-AC68-BA41A3DD452E}"/>
              </a:ext>
            </a:extLst>
          </p:cNvPr>
          <p:cNvSpPr>
            <a:spLocks noGrp="1"/>
          </p:cNvSpPr>
          <p:nvPr>
            <p:ph sz="half" idx="2"/>
          </p:nvPr>
        </p:nvSpPr>
        <p:spPr>
          <a:xfrm>
            <a:off x="5811253" y="1600201"/>
            <a:ext cx="5771147" cy="3989040"/>
          </a:xfrm>
        </p:spPr>
        <p:txBody>
          <a:bodyPr>
            <a:normAutofit fontScale="92500" lnSpcReduction="10000"/>
          </a:bodyPr>
          <a:lstStyle/>
          <a:p>
            <a:r>
              <a:rPr lang="en-US" dirty="0"/>
              <a:t>Fundamental to all HR professionals and roles</a:t>
            </a:r>
          </a:p>
          <a:p>
            <a:r>
              <a:rPr lang="en-US" dirty="0"/>
              <a:t>Identify how to carry out activities</a:t>
            </a:r>
          </a:p>
          <a:p>
            <a:r>
              <a:rPr lang="en-US" dirty="0"/>
              <a:t>Contribute to </a:t>
            </a:r>
            <a:r>
              <a:rPr lang="en-US" dirty="0" err="1"/>
              <a:t>organisational</a:t>
            </a:r>
            <a:r>
              <a:rPr lang="en-US" dirty="0"/>
              <a:t> success</a:t>
            </a:r>
          </a:p>
          <a:p>
            <a:r>
              <a:rPr lang="en-US" dirty="0"/>
              <a:t>Described in bands of professional competence </a:t>
            </a:r>
          </a:p>
          <a:p>
            <a:r>
              <a:rPr lang="en-US" dirty="0"/>
              <a:t>Contra-indicators to show the negative manifestations of each </a:t>
            </a:r>
            <a:r>
              <a:rPr lang="en-US" dirty="0" err="1"/>
              <a:t>behaviour</a:t>
            </a:r>
            <a:endParaRPr lang="en-US" dirty="0"/>
          </a:p>
        </p:txBody>
      </p:sp>
      <p:sp>
        <p:nvSpPr>
          <p:cNvPr id="4" name="Slide Number Placeholder 3">
            <a:extLst>
              <a:ext uri="{FF2B5EF4-FFF2-40B4-BE49-F238E27FC236}">
                <a16:creationId xmlns:a16="http://schemas.microsoft.com/office/drawing/2014/main" id="{3CBE23E8-D1B1-443C-A0FF-8614FB841FB7}"/>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12527470-34F4-4CF9-BF48-47C193E359C8}" type="slidenum">
              <a:rPr lang="en-GB" smtClean="0"/>
              <a:pPr>
                <a:spcAft>
                  <a:spcPts val="600"/>
                </a:spcAft>
              </a:pPr>
              <a:t>20</a:t>
            </a:fld>
            <a:endParaRPr lang="en-GB"/>
          </a:p>
        </p:txBody>
      </p:sp>
    </p:spTree>
    <p:extLst>
      <p:ext uri="{BB962C8B-B14F-4D97-AF65-F5344CB8AC3E}">
        <p14:creationId xmlns:p14="http://schemas.microsoft.com/office/powerpoint/2010/main" val="21912639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CEA57-58D5-49FB-A607-9429E27CCCCF}"/>
              </a:ext>
            </a:extLst>
          </p:cNvPr>
          <p:cNvSpPr>
            <a:spLocks noGrp="1"/>
          </p:cNvSpPr>
          <p:nvPr>
            <p:ph type="title"/>
          </p:nvPr>
        </p:nvSpPr>
        <p:spPr>
          <a:xfrm>
            <a:off x="609599" y="97120"/>
            <a:ext cx="10972800" cy="1143000"/>
          </a:xfrm>
        </p:spPr>
        <p:txBody>
          <a:bodyPr/>
          <a:lstStyle/>
          <a:p>
            <a:r>
              <a:rPr lang="en-GB" dirty="0"/>
              <a:t>The 4 Bands of professional competence</a:t>
            </a:r>
          </a:p>
        </p:txBody>
      </p:sp>
      <p:sp>
        <p:nvSpPr>
          <p:cNvPr id="4" name="Slide Number Placeholder 3">
            <a:extLst>
              <a:ext uri="{FF2B5EF4-FFF2-40B4-BE49-F238E27FC236}">
                <a16:creationId xmlns:a16="http://schemas.microsoft.com/office/drawing/2014/main" id="{004E019C-D0BB-4317-818B-32F220BD1DA5}"/>
              </a:ext>
            </a:extLst>
          </p:cNvPr>
          <p:cNvSpPr>
            <a:spLocks noGrp="1"/>
          </p:cNvSpPr>
          <p:nvPr>
            <p:ph type="sldNum" sz="quarter" idx="12"/>
          </p:nvPr>
        </p:nvSpPr>
        <p:spPr/>
        <p:txBody>
          <a:bodyPr/>
          <a:lstStyle/>
          <a:p>
            <a:fld id="{12527470-34F4-4CF9-BF48-47C193E359C8}" type="slidenum">
              <a:rPr lang="en-GB" smtClean="0"/>
              <a:t>21</a:t>
            </a:fld>
            <a:endParaRPr lang="en-GB"/>
          </a:p>
        </p:txBody>
      </p:sp>
      <p:sp>
        <p:nvSpPr>
          <p:cNvPr id="8" name="TextBox 7">
            <a:extLst>
              <a:ext uri="{FF2B5EF4-FFF2-40B4-BE49-F238E27FC236}">
                <a16:creationId xmlns:a16="http://schemas.microsoft.com/office/drawing/2014/main" id="{003E763C-2510-4D9A-B70D-7CA3458DB07F}"/>
              </a:ext>
            </a:extLst>
          </p:cNvPr>
          <p:cNvSpPr txBox="1"/>
          <p:nvPr/>
        </p:nvSpPr>
        <p:spPr>
          <a:xfrm>
            <a:off x="344384" y="979672"/>
            <a:ext cx="11238015" cy="1200329"/>
          </a:xfrm>
          <a:prstGeom prst="rect">
            <a:avLst/>
          </a:prstGeom>
          <a:noFill/>
        </p:spPr>
        <p:txBody>
          <a:bodyPr wrap="square">
            <a:spAutoFit/>
          </a:bodyPr>
          <a:lstStyle/>
          <a:p>
            <a:pPr algn="r"/>
            <a:r>
              <a:rPr lang="en-US" sz="2400" dirty="0">
                <a:solidFill>
                  <a:srgbClr val="000000"/>
                </a:solidFill>
              </a:rPr>
              <a:t>D</a:t>
            </a:r>
            <a:r>
              <a:rPr lang="en-US" sz="2400" b="0" i="0" dirty="0">
                <a:solidFill>
                  <a:srgbClr val="000000"/>
                </a:solidFill>
                <a:effectLst/>
              </a:rPr>
              <a:t>efine the contribution that professionals make at every stage of their HR career </a:t>
            </a:r>
          </a:p>
          <a:p>
            <a:pPr algn="r"/>
            <a:endParaRPr lang="en-US" sz="2400" dirty="0">
              <a:solidFill>
                <a:srgbClr val="000000"/>
              </a:solidFill>
            </a:endParaRPr>
          </a:p>
          <a:p>
            <a:pPr algn="r"/>
            <a:r>
              <a:rPr lang="en-US" sz="2400" b="0" i="0" dirty="0">
                <a:solidFill>
                  <a:srgbClr val="000000"/>
                </a:solidFill>
                <a:effectLst/>
              </a:rPr>
              <a:t>CIPD (2015)</a:t>
            </a:r>
            <a:endParaRPr lang="en-GB" sz="2400" dirty="0"/>
          </a:p>
        </p:txBody>
      </p:sp>
      <p:graphicFrame>
        <p:nvGraphicFramePr>
          <p:cNvPr id="11" name="Content Placeholder 10">
            <a:extLst>
              <a:ext uri="{FF2B5EF4-FFF2-40B4-BE49-F238E27FC236}">
                <a16:creationId xmlns:a16="http://schemas.microsoft.com/office/drawing/2014/main" id="{124AAF4E-04CD-4A5D-A159-134AB00449ED}"/>
              </a:ext>
            </a:extLst>
          </p:cNvPr>
          <p:cNvGraphicFramePr>
            <a:graphicFrameLocks noGrp="1"/>
          </p:cNvGraphicFramePr>
          <p:nvPr>
            <p:ph idx="1"/>
            <p:extLst>
              <p:ext uri="{D42A27DB-BD31-4B8C-83A1-F6EECF244321}">
                <p14:modId xmlns:p14="http://schemas.microsoft.com/office/powerpoint/2010/main" val="2033657160"/>
              </p:ext>
            </p:extLst>
          </p:nvPr>
        </p:nvGraphicFramePr>
        <p:xfrm>
          <a:off x="609597" y="1573022"/>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6073691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D9446-AAFB-4D30-A6A7-26BF708A6775}"/>
              </a:ext>
            </a:extLst>
          </p:cNvPr>
          <p:cNvSpPr>
            <a:spLocks noGrp="1"/>
          </p:cNvSpPr>
          <p:nvPr>
            <p:ph type="title"/>
          </p:nvPr>
        </p:nvSpPr>
        <p:spPr/>
        <p:txBody>
          <a:bodyPr/>
          <a:lstStyle/>
          <a:p>
            <a:r>
              <a:rPr lang="en-GB" dirty="0"/>
              <a:t>Ethics</a:t>
            </a:r>
          </a:p>
        </p:txBody>
      </p:sp>
      <p:sp>
        <p:nvSpPr>
          <p:cNvPr id="3" name="Content Placeholder 2">
            <a:extLst>
              <a:ext uri="{FF2B5EF4-FFF2-40B4-BE49-F238E27FC236}">
                <a16:creationId xmlns:a16="http://schemas.microsoft.com/office/drawing/2014/main" id="{D6E0850E-94C3-4B9C-A75A-13B954676040}"/>
              </a:ext>
            </a:extLst>
          </p:cNvPr>
          <p:cNvSpPr>
            <a:spLocks noGrp="1"/>
          </p:cNvSpPr>
          <p:nvPr>
            <p:ph idx="1"/>
          </p:nvPr>
        </p:nvSpPr>
        <p:spPr/>
        <p:txBody>
          <a:bodyPr>
            <a:normAutofit fontScale="92500" lnSpcReduction="20000"/>
          </a:bodyPr>
          <a:lstStyle/>
          <a:p>
            <a:pPr marL="0" indent="0" algn="l">
              <a:buNone/>
            </a:pPr>
            <a:r>
              <a:rPr lang="en-US" i="0" dirty="0">
                <a:effectLst/>
                <a:latin typeface="Myriad Pro"/>
              </a:rPr>
              <a:t>Ethical values provide the moral compass by which we live our lives and make decisions – 'doing the right thing' because it’s the right thing to do.</a:t>
            </a:r>
          </a:p>
          <a:p>
            <a:pPr marL="0" indent="0" algn="l">
              <a:buNone/>
            </a:pPr>
            <a:endParaRPr lang="en-US" i="0" dirty="0">
              <a:effectLst/>
              <a:latin typeface="Myriad Pro"/>
            </a:endParaRPr>
          </a:p>
          <a:p>
            <a:pPr marL="0" indent="0" algn="l">
              <a:buNone/>
            </a:pPr>
            <a:r>
              <a:rPr lang="en-US" i="0" dirty="0">
                <a:effectLst/>
                <a:latin typeface="Myriad Pro"/>
              </a:rPr>
              <a:t>The way we make decisions is important for </a:t>
            </a:r>
            <a:r>
              <a:rPr lang="en-US" i="0" dirty="0" err="1">
                <a:effectLst/>
                <a:latin typeface="Myriad Pro"/>
              </a:rPr>
              <a:t>organisations</a:t>
            </a:r>
            <a:r>
              <a:rPr lang="en-US" i="0" dirty="0">
                <a:effectLst/>
                <a:latin typeface="Myriad Pro"/>
              </a:rPr>
              <a:t> because the wrong decisions – or decisions which have been implemented badly – can have a significant impact on people’s lives and the reputation of </a:t>
            </a:r>
            <a:r>
              <a:rPr lang="en-US" i="0" dirty="0" err="1">
                <a:effectLst/>
                <a:latin typeface="Myriad Pro"/>
              </a:rPr>
              <a:t>organisations</a:t>
            </a:r>
            <a:r>
              <a:rPr lang="en-US" i="0" dirty="0">
                <a:effectLst/>
                <a:latin typeface="Myriad Pro"/>
              </a:rPr>
              <a:t>.</a:t>
            </a:r>
          </a:p>
          <a:p>
            <a:pPr marL="0" indent="0" algn="r">
              <a:buNone/>
            </a:pPr>
            <a:r>
              <a:rPr lang="en-US" dirty="0">
                <a:latin typeface="Myriad Pro"/>
              </a:rPr>
              <a:t>CIPD (2018)</a:t>
            </a:r>
            <a:endParaRPr lang="en-US" i="0" dirty="0">
              <a:effectLst/>
              <a:latin typeface="Myriad Pro"/>
            </a:endParaRPr>
          </a:p>
          <a:p>
            <a:endParaRPr lang="en-GB" dirty="0"/>
          </a:p>
        </p:txBody>
      </p:sp>
      <p:sp>
        <p:nvSpPr>
          <p:cNvPr id="4" name="Slide Number Placeholder 3">
            <a:extLst>
              <a:ext uri="{FF2B5EF4-FFF2-40B4-BE49-F238E27FC236}">
                <a16:creationId xmlns:a16="http://schemas.microsoft.com/office/drawing/2014/main" id="{48222E06-6691-47B2-B76B-C675B2BDAB31}"/>
              </a:ext>
            </a:extLst>
          </p:cNvPr>
          <p:cNvSpPr>
            <a:spLocks noGrp="1"/>
          </p:cNvSpPr>
          <p:nvPr>
            <p:ph type="sldNum" sz="quarter" idx="12"/>
          </p:nvPr>
        </p:nvSpPr>
        <p:spPr/>
        <p:txBody>
          <a:bodyPr/>
          <a:lstStyle/>
          <a:p>
            <a:fld id="{12527470-34F4-4CF9-BF48-47C193E359C8}" type="slidenum">
              <a:rPr lang="en-GB" smtClean="0"/>
              <a:t>22</a:t>
            </a:fld>
            <a:endParaRPr lang="en-GB"/>
          </a:p>
        </p:txBody>
      </p:sp>
    </p:spTree>
    <p:extLst>
      <p:ext uri="{BB962C8B-B14F-4D97-AF65-F5344CB8AC3E}">
        <p14:creationId xmlns:p14="http://schemas.microsoft.com/office/powerpoint/2010/main" val="61468363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352AD-C9DD-4B22-B18F-5166244A3D01}"/>
              </a:ext>
            </a:extLst>
          </p:cNvPr>
          <p:cNvSpPr>
            <a:spLocks noGrp="1"/>
          </p:cNvSpPr>
          <p:nvPr>
            <p:ph type="title"/>
          </p:nvPr>
        </p:nvSpPr>
        <p:spPr/>
        <p:txBody>
          <a:bodyPr/>
          <a:lstStyle/>
          <a:p>
            <a:r>
              <a:rPr lang="en-GB" dirty="0"/>
              <a:t>Ethics</a:t>
            </a:r>
          </a:p>
        </p:txBody>
      </p:sp>
      <p:sp>
        <p:nvSpPr>
          <p:cNvPr id="3" name="Content Placeholder 2">
            <a:extLst>
              <a:ext uri="{FF2B5EF4-FFF2-40B4-BE49-F238E27FC236}">
                <a16:creationId xmlns:a16="http://schemas.microsoft.com/office/drawing/2014/main" id="{05A54B42-CF97-4D82-B299-1A6CBB34876F}"/>
              </a:ext>
            </a:extLst>
          </p:cNvPr>
          <p:cNvSpPr>
            <a:spLocks noGrp="1"/>
          </p:cNvSpPr>
          <p:nvPr>
            <p:ph idx="1"/>
          </p:nvPr>
        </p:nvSpPr>
        <p:spPr>
          <a:xfrm>
            <a:off x="609600" y="1600201"/>
            <a:ext cx="11097126" cy="3917032"/>
          </a:xfrm>
        </p:spPr>
        <p:txBody>
          <a:bodyPr>
            <a:normAutofit fontScale="92500" lnSpcReduction="20000"/>
          </a:bodyPr>
          <a:lstStyle/>
          <a:p>
            <a:pPr marL="0" indent="0">
              <a:buNone/>
            </a:pPr>
            <a:r>
              <a:rPr lang="en-GB" dirty="0"/>
              <a:t>Watch Video: </a:t>
            </a:r>
            <a:r>
              <a:rPr lang="en-GB" dirty="0">
                <a:hlinkClick r:id="rId3"/>
              </a:rPr>
              <a:t>What does an ethical approach to HRM entail?</a:t>
            </a:r>
            <a:r>
              <a:rPr lang="en-GB" dirty="0"/>
              <a:t> </a:t>
            </a:r>
          </a:p>
          <a:p>
            <a:pPr marL="0" indent="0">
              <a:buNone/>
            </a:pPr>
            <a:endParaRPr lang="en-GB" dirty="0"/>
          </a:p>
          <a:p>
            <a:pPr marL="0" indent="0">
              <a:buNone/>
            </a:pPr>
            <a:r>
              <a:rPr lang="en-GB" dirty="0"/>
              <a:t>Key takeaways:</a:t>
            </a:r>
          </a:p>
          <a:p>
            <a:pPr marL="0" indent="0">
              <a:buNone/>
            </a:pPr>
            <a:r>
              <a:rPr lang="en-GB" dirty="0"/>
              <a:t>Taylor advises ‘Do as you would be done to’ </a:t>
            </a:r>
          </a:p>
          <a:p>
            <a:pPr marL="0" indent="0">
              <a:buNone/>
            </a:pPr>
            <a:r>
              <a:rPr lang="en-GB" dirty="0"/>
              <a:t>Perkins adds ethics is about transparency and consistency and to genuinely consultant with people</a:t>
            </a:r>
          </a:p>
          <a:p>
            <a:pPr marL="0" indent="0">
              <a:buNone/>
            </a:pPr>
            <a:endParaRPr lang="en-GB" dirty="0"/>
          </a:p>
          <a:p>
            <a:pPr marL="0" indent="0">
              <a:buNone/>
            </a:pPr>
            <a:r>
              <a:rPr lang="en-GB" dirty="0"/>
              <a:t>Read: Ethical Practice and the role of HR Factsheet</a:t>
            </a:r>
          </a:p>
          <a:p>
            <a:pPr marL="0" indent="0">
              <a:buNone/>
            </a:pPr>
            <a:endParaRPr lang="en-GB" dirty="0"/>
          </a:p>
        </p:txBody>
      </p:sp>
      <p:sp>
        <p:nvSpPr>
          <p:cNvPr id="4" name="Slide Number Placeholder 3">
            <a:extLst>
              <a:ext uri="{FF2B5EF4-FFF2-40B4-BE49-F238E27FC236}">
                <a16:creationId xmlns:a16="http://schemas.microsoft.com/office/drawing/2014/main" id="{E4FAFB62-D176-4BAF-98E3-87B57A870865}"/>
              </a:ext>
            </a:extLst>
          </p:cNvPr>
          <p:cNvSpPr>
            <a:spLocks noGrp="1"/>
          </p:cNvSpPr>
          <p:nvPr>
            <p:ph type="sldNum" sz="quarter" idx="12"/>
          </p:nvPr>
        </p:nvSpPr>
        <p:spPr/>
        <p:txBody>
          <a:bodyPr/>
          <a:lstStyle/>
          <a:p>
            <a:fld id="{12527470-34F4-4CF9-BF48-47C193E359C8}" type="slidenum">
              <a:rPr lang="en-GB" smtClean="0"/>
              <a:t>23</a:t>
            </a:fld>
            <a:endParaRPr lang="en-GB"/>
          </a:p>
        </p:txBody>
      </p:sp>
    </p:spTree>
    <p:extLst>
      <p:ext uri="{BB962C8B-B14F-4D97-AF65-F5344CB8AC3E}">
        <p14:creationId xmlns:p14="http://schemas.microsoft.com/office/powerpoint/2010/main" val="9875736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0396BA-0928-4872-BA23-A5BAAC391EB9}"/>
              </a:ext>
            </a:extLst>
          </p:cNvPr>
          <p:cNvSpPr>
            <a:spLocks noGrp="1"/>
          </p:cNvSpPr>
          <p:nvPr>
            <p:ph type="title"/>
          </p:nvPr>
        </p:nvSpPr>
        <p:spPr>
          <a:xfrm>
            <a:off x="609600" y="274638"/>
            <a:ext cx="10972800" cy="1143000"/>
          </a:xfrm>
        </p:spPr>
        <p:txBody>
          <a:bodyPr anchor="ctr">
            <a:normAutofit/>
          </a:bodyPr>
          <a:lstStyle/>
          <a:p>
            <a:r>
              <a:rPr lang="en-GB" dirty="0"/>
              <a:t>Ethics during a crisis</a:t>
            </a:r>
          </a:p>
        </p:txBody>
      </p:sp>
      <p:sp>
        <p:nvSpPr>
          <p:cNvPr id="3" name="Content Placeholder 2">
            <a:extLst>
              <a:ext uri="{FF2B5EF4-FFF2-40B4-BE49-F238E27FC236}">
                <a16:creationId xmlns:a16="http://schemas.microsoft.com/office/drawing/2014/main" id="{1D0971BB-3572-4BEB-97E7-44E91B7F6837}"/>
              </a:ext>
            </a:extLst>
          </p:cNvPr>
          <p:cNvSpPr>
            <a:spLocks noGrp="1"/>
          </p:cNvSpPr>
          <p:nvPr>
            <p:ph sz="half" idx="1"/>
          </p:nvPr>
        </p:nvSpPr>
        <p:spPr>
          <a:xfrm>
            <a:off x="609600" y="1600201"/>
            <a:ext cx="5384800" cy="3989040"/>
          </a:xfrm>
        </p:spPr>
        <p:txBody>
          <a:bodyPr>
            <a:normAutofit fontScale="92500" lnSpcReduction="20000"/>
          </a:bodyPr>
          <a:lstStyle/>
          <a:p>
            <a:pPr>
              <a:lnSpc>
                <a:spcPct val="90000"/>
              </a:lnSpc>
            </a:pPr>
            <a:r>
              <a:rPr lang="en-GB" sz="2400" dirty="0"/>
              <a:t>Organisations needing to make difficult decisions, quickly and under pressure</a:t>
            </a:r>
          </a:p>
          <a:p>
            <a:pPr>
              <a:lnSpc>
                <a:spcPct val="90000"/>
              </a:lnSpc>
            </a:pPr>
            <a:endParaRPr lang="en-GB" sz="2400" dirty="0"/>
          </a:p>
          <a:p>
            <a:pPr>
              <a:lnSpc>
                <a:spcPct val="90000"/>
              </a:lnSpc>
            </a:pPr>
            <a:r>
              <a:rPr lang="en-GB" sz="2400" dirty="0"/>
              <a:t>Risk factor for unethical behaviour</a:t>
            </a:r>
          </a:p>
          <a:p>
            <a:pPr>
              <a:lnSpc>
                <a:spcPct val="90000"/>
              </a:lnSpc>
            </a:pPr>
            <a:endParaRPr lang="en-GB" sz="2400" dirty="0"/>
          </a:p>
          <a:p>
            <a:pPr>
              <a:lnSpc>
                <a:spcPct val="90000"/>
              </a:lnSpc>
            </a:pPr>
            <a:r>
              <a:rPr lang="en-GB" sz="2400" dirty="0"/>
              <a:t>Tensions between short term cost savings and employee wellbeing and longer term business sustainability </a:t>
            </a:r>
          </a:p>
          <a:p>
            <a:pPr>
              <a:lnSpc>
                <a:spcPct val="90000"/>
              </a:lnSpc>
            </a:pPr>
            <a:endParaRPr lang="en-GB" sz="2400" dirty="0"/>
          </a:p>
          <a:p>
            <a:pPr>
              <a:lnSpc>
                <a:spcPct val="90000"/>
              </a:lnSpc>
            </a:pPr>
            <a:r>
              <a:rPr lang="en-GB" sz="2400" dirty="0"/>
              <a:t>HR called upon to be the moral compass</a:t>
            </a:r>
          </a:p>
          <a:p>
            <a:pPr marL="0" indent="0" algn="r">
              <a:lnSpc>
                <a:spcPct val="90000"/>
              </a:lnSpc>
              <a:buNone/>
            </a:pPr>
            <a:r>
              <a:rPr lang="en-GB" sz="2400" dirty="0"/>
              <a:t>CIPD (2020)</a:t>
            </a:r>
          </a:p>
        </p:txBody>
      </p:sp>
      <p:sp>
        <p:nvSpPr>
          <p:cNvPr id="9" name="Content Placeholder 3">
            <a:extLst>
              <a:ext uri="{FF2B5EF4-FFF2-40B4-BE49-F238E27FC236}">
                <a16:creationId xmlns:a16="http://schemas.microsoft.com/office/drawing/2014/main" id="{690141A0-28AA-48CC-8DF1-8CF6ADAC6DCD}"/>
              </a:ext>
            </a:extLst>
          </p:cNvPr>
          <p:cNvSpPr>
            <a:spLocks noGrp="1"/>
          </p:cNvSpPr>
          <p:nvPr>
            <p:ph sz="half" idx="2"/>
          </p:nvPr>
        </p:nvSpPr>
        <p:spPr>
          <a:xfrm>
            <a:off x="6197600" y="1600201"/>
            <a:ext cx="5384800" cy="3989040"/>
          </a:xfrm>
        </p:spPr>
        <p:txBody>
          <a:bodyPr>
            <a:normAutofit fontScale="92500" lnSpcReduction="20000"/>
          </a:bodyPr>
          <a:lstStyle/>
          <a:p>
            <a:pPr marL="0" indent="0">
              <a:lnSpc>
                <a:spcPct val="90000"/>
              </a:lnSpc>
              <a:buNone/>
            </a:pPr>
            <a:r>
              <a:rPr lang="en-GB" sz="2400" dirty="0"/>
              <a:t>Businesses under scrutiny:</a:t>
            </a:r>
          </a:p>
          <a:p>
            <a:pPr marL="0" indent="0">
              <a:lnSpc>
                <a:spcPct val="90000"/>
              </a:lnSpc>
              <a:buNone/>
            </a:pPr>
            <a:endParaRPr lang="en-GB" sz="2800" dirty="0"/>
          </a:p>
          <a:p>
            <a:pPr marL="0" indent="0">
              <a:lnSpc>
                <a:spcPct val="90000"/>
              </a:lnSpc>
              <a:buNone/>
            </a:pPr>
            <a:r>
              <a:rPr lang="en-US" sz="2800" b="1" i="0" dirty="0">
                <a:effectLst/>
              </a:rPr>
              <a:t>Half of key workers have blown whistle on unsafe practices during </a:t>
            </a:r>
            <a:r>
              <a:rPr lang="en-US" sz="2800" b="1" i="0" dirty="0" err="1">
                <a:effectLst/>
              </a:rPr>
              <a:t>Covid</a:t>
            </a:r>
            <a:r>
              <a:rPr lang="en-US" sz="2800" b="1" i="0" dirty="0">
                <a:effectLst/>
              </a:rPr>
              <a:t>, poll finds</a:t>
            </a:r>
          </a:p>
          <a:p>
            <a:pPr marL="0" indent="0">
              <a:lnSpc>
                <a:spcPct val="90000"/>
              </a:lnSpc>
              <a:buNone/>
            </a:pPr>
            <a:endParaRPr lang="en-US" b="1" dirty="0"/>
          </a:p>
          <a:p>
            <a:pPr marL="0" indent="0">
              <a:lnSpc>
                <a:spcPct val="90000"/>
              </a:lnSpc>
              <a:buNone/>
            </a:pPr>
            <a:r>
              <a:rPr lang="en-US" b="1" i="0" dirty="0">
                <a:solidFill>
                  <a:srgbClr val="121212"/>
                </a:solidFill>
                <a:effectLst/>
              </a:rPr>
              <a:t>Union lauds 'amazing victory' after Arcadia redundancy payment apology</a:t>
            </a:r>
          </a:p>
          <a:p>
            <a:pPr marL="0" indent="0">
              <a:lnSpc>
                <a:spcPct val="90000"/>
              </a:lnSpc>
              <a:buNone/>
            </a:pPr>
            <a:endParaRPr lang="en-US" sz="2800" b="1" i="0" dirty="0">
              <a:effectLst/>
            </a:endParaRPr>
          </a:p>
          <a:p>
            <a:pPr marL="0" indent="0">
              <a:lnSpc>
                <a:spcPct val="90000"/>
              </a:lnSpc>
              <a:buNone/>
            </a:pPr>
            <a:endParaRPr lang="en-US" b="1" dirty="0"/>
          </a:p>
          <a:p>
            <a:pPr marL="0" indent="0">
              <a:lnSpc>
                <a:spcPct val="90000"/>
              </a:lnSpc>
              <a:buNone/>
            </a:pPr>
            <a:endParaRPr lang="en-US" sz="2800" b="1" i="0" dirty="0">
              <a:effectLst/>
            </a:endParaRPr>
          </a:p>
          <a:p>
            <a:endParaRPr lang="en-US" dirty="0"/>
          </a:p>
        </p:txBody>
      </p:sp>
      <p:sp>
        <p:nvSpPr>
          <p:cNvPr id="4" name="Slide Number Placeholder 3">
            <a:extLst>
              <a:ext uri="{FF2B5EF4-FFF2-40B4-BE49-F238E27FC236}">
                <a16:creationId xmlns:a16="http://schemas.microsoft.com/office/drawing/2014/main" id="{262BA74F-D15E-49F9-BD4C-FDE65DFFE710}"/>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12527470-34F4-4CF9-BF48-47C193E359C8}" type="slidenum">
              <a:rPr lang="en-GB" smtClean="0"/>
              <a:pPr>
                <a:spcAft>
                  <a:spcPts val="600"/>
                </a:spcAft>
              </a:pPr>
              <a:t>24</a:t>
            </a:fld>
            <a:endParaRPr lang="en-GB"/>
          </a:p>
        </p:txBody>
      </p:sp>
    </p:spTree>
    <p:extLst>
      <p:ext uri="{BB962C8B-B14F-4D97-AF65-F5344CB8AC3E}">
        <p14:creationId xmlns:p14="http://schemas.microsoft.com/office/powerpoint/2010/main" val="17761143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t>Codes of conduct</a:t>
            </a:r>
          </a:p>
        </p:txBody>
      </p:sp>
      <p:sp>
        <p:nvSpPr>
          <p:cNvPr id="3" name="Content Placeholder 2"/>
          <p:cNvSpPr>
            <a:spLocks noGrp="1"/>
          </p:cNvSpPr>
          <p:nvPr>
            <p:ph idx="1"/>
          </p:nvPr>
        </p:nvSpPr>
        <p:spPr/>
        <p:txBody>
          <a:bodyPr>
            <a:normAutofit lnSpcReduction="10000"/>
          </a:bodyPr>
          <a:lstStyle/>
          <a:p>
            <a:pPr marL="0" indent="0">
              <a:buNone/>
            </a:pPr>
            <a:r>
              <a:rPr lang="en-GB" sz="2800" dirty="0"/>
              <a:t>Appropriate conduct and adherence to ethical standards are common to all definitions of professionalism</a:t>
            </a:r>
          </a:p>
          <a:p>
            <a:pPr marL="0" indent="0">
              <a:buNone/>
            </a:pPr>
            <a:endParaRPr lang="en-GB" sz="2800" dirty="0"/>
          </a:p>
          <a:p>
            <a:pPr marL="0" indent="0">
              <a:buNone/>
            </a:pPr>
            <a:r>
              <a:rPr lang="en-GB" sz="2800" dirty="0"/>
              <a:t>The CIPD code of professional conduct covers:</a:t>
            </a:r>
          </a:p>
          <a:p>
            <a:pPr marL="914400" lvl="1" indent="-457200">
              <a:buFont typeface="+mj-lt"/>
              <a:buAutoNum type="arabicPeriod"/>
            </a:pPr>
            <a:r>
              <a:rPr lang="en-GB" sz="2400" dirty="0"/>
              <a:t>Professional competence and behaviour</a:t>
            </a:r>
          </a:p>
          <a:p>
            <a:pPr marL="914400" lvl="1" indent="-457200">
              <a:buFont typeface="+mj-lt"/>
              <a:buAutoNum type="arabicPeriod"/>
            </a:pPr>
            <a:r>
              <a:rPr lang="en-GB" sz="2400" dirty="0"/>
              <a:t>Ethical standards and integrity</a:t>
            </a:r>
          </a:p>
          <a:p>
            <a:pPr marL="914400" lvl="1" indent="-457200">
              <a:buFont typeface="+mj-lt"/>
              <a:buAutoNum type="arabicPeriod"/>
            </a:pPr>
            <a:r>
              <a:rPr lang="en-GB" sz="2400" dirty="0"/>
              <a:t>Representation of the profession</a:t>
            </a:r>
          </a:p>
          <a:p>
            <a:pPr marL="914400" lvl="1" indent="-457200">
              <a:buFont typeface="+mj-lt"/>
              <a:buAutoNum type="arabicPeriod"/>
            </a:pPr>
            <a:r>
              <a:rPr lang="en-GB" sz="2400" dirty="0"/>
              <a:t>Stewardship</a:t>
            </a:r>
          </a:p>
          <a:p>
            <a:pPr marL="0" indent="0" algn="r">
              <a:buNone/>
            </a:pPr>
            <a:r>
              <a:rPr lang="en-GB" sz="2400" dirty="0"/>
              <a:t>Source: CIPD (2020)</a:t>
            </a:r>
          </a:p>
        </p:txBody>
      </p:sp>
    </p:spTree>
    <p:extLst>
      <p:ext uri="{BB962C8B-B14F-4D97-AF65-F5344CB8AC3E}">
        <p14:creationId xmlns:p14="http://schemas.microsoft.com/office/powerpoint/2010/main" val="1949179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C81D4-4307-4F40-AC39-6F8D89B2EB2F}"/>
              </a:ext>
            </a:extLst>
          </p:cNvPr>
          <p:cNvSpPr>
            <a:spLocks noGrp="1"/>
          </p:cNvSpPr>
          <p:nvPr>
            <p:ph type="title"/>
          </p:nvPr>
        </p:nvSpPr>
        <p:spPr>
          <a:xfrm>
            <a:off x="587527" y="136524"/>
            <a:ext cx="10972800" cy="1143000"/>
          </a:xfrm>
        </p:spPr>
        <p:txBody>
          <a:bodyPr/>
          <a:lstStyle/>
          <a:p>
            <a:r>
              <a:rPr lang="en-GB" dirty="0"/>
              <a:t>New Profession Map</a:t>
            </a:r>
          </a:p>
        </p:txBody>
      </p:sp>
      <p:sp>
        <p:nvSpPr>
          <p:cNvPr id="4" name="Slide Number Placeholder 3">
            <a:extLst>
              <a:ext uri="{FF2B5EF4-FFF2-40B4-BE49-F238E27FC236}">
                <a16:creationId xmlns:a16="http://schemas.microsoft.com/office/drawing/2014/main" id="{F4A56C5D-3693-42DD-BD70-43B1F356458C}"/>
              </a:ext>
            </a:extLst>
          </p:cNvPr>
          <p:cNvSpPr>
            <a:spLocks noGrp="1"/>
          </p:cNvSpPr>
          <p:nvPr>
            <p:ph type="sldNum" sz="quarter" idx="12"/>
          </p:nvPr>
        </p:nvSpPr>
        <p:spPr/>
        <p:txBody>
          <a:bodyPr/>
          <a:lstStyle/>
          <a:p>
            <a:fld id="{12527470-34F4-4CF9-BF48-47C193E359C8}" type="slidenum">
              <a:rPr lang="en-GB" smtClean="0"/>
              <a:t>26</a:t>
            </a:fld>
            <a:endParaRPr lang="en-GB"/>
          </a:p>
        </p:txBody>
      </p:sp>
      <p:pic>
        <p:nvPicPr>
          <p:cNvPr id="6" name="Content Placeholder 5">
            <a:extLst>
              <a:ext uri="{FF2B5EF4-FFF2-40B4-BE49-F238E27FC236}">
                <a16:creationId xmlns:a16="http://schemas.microsoft.com/office/drawing/2014/main" id="{DFFA0E2F-6B71-417C-BFC4-60A6EA2663D2}"/>
              </a:ext>
            </a:extLst>
          </p:cNvPr>
          <p:cNvPicPr>
            <a:picLocks noGrp="1" noChangeAspect="1"/>
          </p:cNvPicPr>
          <p:nvPr>
            <p:ph idx="1"/>
          </p:nvPr>
        </p:nvPicPr>
        <p:blipFill>
          <a:blip r:embed="rId3"/>
          <a:stretch>
            <a:fillRect/>
          </a:stretch>
        </p:blipFill>
        <p:spPr>
          <a:xfrm>
            <a:off x="2153999" y="1150755"/>
            <a:ext cx="7884002" cy="4556490"/>
          </a:xfrm>
          <a:prstGeom prst="rect">
            <a:avLst/>
          </a:prstGeom>
        </p:spPr>
      </p:pic>
      <p:sp>
        <p:nvSpPr>
          <p:cNvPr id="8" name="TextBox 7">
            <a:extLst>
              <a:ext uri="{FF2B5EF4-FFF2-40B4-BE49-F238E27FC236}">
                <a16:creationId xmlns:a16="http://schemas.microsoft.com/office/drawing/2014/main" id="{3E2E2BAC-1A77-4B67-BA0A-2EC865F3AC80}"/>
              </a:ext>
            </a:extLst>
          </p:cNvPr>
          <p:cNvSpPr txBox="1"/>
          <p:nvPr/>
        </p:nvSpPr>
        <p:spPr>
          <a:xfrm>
            <a:off x="7172811" y="4057471"/>
            <a:ext cx="4281253" cy="1200329"/>
          </a:xfrm>
          <a:prstGeom prst="rect">
            <a:avLst/>
          </a:prstGeom>
          <a:noFill/>
        </p:spPr>
        <p:txBody>
          <a:bodyPr wrap="square">
            <a:spAutoFit/>
          </a:bodyPr>
          <a:lstStyle/>
          <a:p>
            <a:r>
              <a:rPr lang="en-GB" sz="2400" b="1" dirty="0"/>
              <a:t>Watch Video: </a:t>
            </a:r>
            <a:r>
              <a:rPr lang="en-GB" sz="2400" dirty="0"/>
              <a:t>New Profession Map, an Introduction:</a:t>
            </a:r>
          </a:p>
          <a:p>
            <a:r>
              <a:rPr lang="en-GB" sz="2400" dirty="0">
                <a:hlinkClick r:id="rId4"/>
              </a:rPr>
              <a:t>https://youtu.be/gV_JseanzeA</a:t>
            </a:r>
            <a:r>
              <a:rPr lang="en-GB" sz="2400" dirty="0"/>
              <a:t> </a:t>
            </a:r>
          </a:p>
        </p:txBody>
      </p:sp>
    </p:spTree>
    <p:extLst>
      <p:ext uri="{BB962C8B-B14F-4D97-AF65-F5344CB8AC3E}">
        <p14:creationId xmlns:p14="http://schemas.microsoft.com/office/powerpoint/2010/main" val="190968697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7C63A-0628-4998-8DB1-A24B5B95A263}"/>
              </a:ext>
            </a:extLst>
          </p:cNvPr>
          <p:cNvSpPr>
            <a:spLocks noGrp="1"/>
          </p:cNvSpPr>
          <p:nvPr>
            <p:ph type="title"/>
          </p:nvPr>
        </p:nvSpPr>
        <p:spPr>
          <a:xfrm>
            <a:off x="1410319" y="4383502"/>
            <a:ext cx="8549101" cy="897415"/>
          </a:xfrm>
        </p:spPr>
        <p:txBody>
          <a:bodyPr anchor="t">
            <a:normAutofit fontScale="90000"/>
          </a:bodyPr>
          <a:lstStyle/>
          <a:p>
            <a:pPr>
              <a:lnSpc>
                <a:spcPct val="90000"/>
              </a:lnSpc>
            </a:pPr>
            <a:r>
              <a:rPr lang="en-GB" sz="2800" dirty="0"/>
              <a:t>LO3: Be able to manage self and workload to meet performance requirements</a:t>
            </a:r>
            <a:br>
              <a:rPr lang="en-GB" sz="2000" dirty="0"/>
            </a:br>
            <a:br>
              <a:rPr lang="en-GB" sz="2000" dirty="0"/>
            </a:br>
            <a:endParaRPr lang="en-GB" sz="2800" dirty="0"/>
          </a:p>
        </p:txBody>
      </p:sp>
    </p:spTree>
    <p:extLst>
      <p:ext uri="{BB962C8B-B14F-4D97-AF65-F5344CB8AC3E}">
        <p14:creationId xmlns:p14="http://schemas.microsoft.com/office/powerpoint/2010/main" val="5159606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Self-management at work</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Self management encompasses a set of skills and habits that underpin effective and professional HRM practice:</a:t>
            </a:r>
          </a:p>
          <a:p>
            <a:endParaRPr lang="en-GB" dirty="0"/>
          </a:p>
          <a:p>
            <a:r>
              <a:rPr lang="en-GB" dirty="0"/>
              <a:t>Time management</a:t>
            </a:r>
          </a:p>
          <a:p>
            <a:r>
              <a:rPr lang="en-GB" dirty="0"/>
              <a:t>Project management</a:t>
            </a:r>
          </a:p>
          <a:p>
            <a:r>
              <a:rPr lang="en-GB" dirty="0"/>
              <a:t>Analytical and critical thinking</a:t>
            </a:r>
          </a:p>
          <a:p>
            <a:r>
              <a:rPr lang="en-GB" dirty="0"/>
              <a:t>Communication skills</a:t>
            </a:r>
          </a:p>
          <a:p>
            <a:r>
              <a:rPr lang="en-GB" dirty="0"/>
              <a:t>Managing difficult relationships</a:t>
            </a:r>
          </a:p>
          <a:p>
            <a:r>
              <a:rPr lang="en-GB" dirty="0"/>
              <a:t>Team working</a:t>
            </a:r>
          </a:p>
          <a:p>
            <a:r>
              <a:rPr lang="en-GB" dirty="0"/>
              <a:t>Influencing and negotiating</a:t>
            </a:r>
          </a:p>
          <a:p>
            <a:endParaRPr lang="en-GB" dirty="0"/>
          </a:p>
        </p:txBody>
      </p:sp>
      <p:pic>
        <p:nvPicPr>
          <p:cNvPr id="2050" name="Picture 2" descr="Image result for self management at work">
            <a:extLst>
              <a:ext uri="{FF2B5EF4-FFF2-40B4-BE49-F238E27FC236}">
                <a16:creationId xmlns:a16="http://schemas.microsoft.com/office/drawing/2014/main" id="{4D526F19-A65E-448A-BFCC-F1F21D9C9A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41519" y="2408861"/>
            <a:ext cx="4240881" cy="30053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89422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Time management</a:t>
            </a:r>
          </a:p>
        </p:txBody>
      </p:sp>
      <p:sp>
        <p:nvSpPr>
          <p:cNvPr id="3" name="Content Placeholder 2"/>
          <p:cNvSpPr>
            <a:spLocks noGrp="1"/>
          </p:cNvSpPr>
          <p:nvPr>
            <p:ph idx="1"/>
          </p:nvPr>
        </p:nvSpPr>
        <p:spPr>
          <a:xfrm>
            <a:off x="609600" y="1263316"/>
            <a:ext cx="10972800" cy="3917032"/>
          </a:xfrm>
        </p:spPr>
        <p:txBody>
          <a:bodyPr>
            <a:normAutofit lnSpcReduction="10000"/>
          </a:bodyPr>
          <a:lstStyle/>
          <a:p>
            <a:endParaRPr lang="en-GB" dirty="0"/>
          </a:p>
          <a:p>
            <a:r>
              <a:rPr lang="en-GB" sz="2800" dirty="0"/>
              <a:t>Exercising conscious control over the time that we spend completing certain activities</a:t>
            </a:r>
          </a:p>
          <a:p>
            <a:r>
              <a:rPr lang="en-GB" sz="2800" dirty="0"/>
              <a:t>There is no ‘one best way’, we need to find a system that works for us</a:t>
            </a:r>
          </a:p>
          <a:p>
            <a:r>
              <a:rPr lang="en-GB" sz="2800" dirty="0"/>
              <a:t>One solution for prioritising tasks is the “ABC” method:</a:t>
            </a:r>
          </a:p>
          <a:p>
            <a:pPr lvl="1"/>
            <a:r>
              <a:rPr lang="en-GB" sz="2400" dirty="0"/>
              <a:t>Tasks marked “A” are urgent and important</a:t>
            </a:r>
          </a:p>
          <a:p>
            <a:pPr lvl="1"/>
            <a:r>
              <a:rPr lang="en-GB" sz="2400" dirty="0"/>
              <a:t>Tasks marked “B” are important but not urgent</a:t>
            </a:r>
          </a:p>
          <a:p>
            <a:pPr lvl="1"/>
            <a:r>
              <a:rPr lang="en-GB" sz="2400" dirty="0"/>
              <a:t>Tasks marked “C” are neither urgent nor important</a:t>
            </a:r>
          </a:p>
          <a:p>
            <a:endParaRPr lang="en-GB" dirty="0"/>
          </a:p>
        </p:txBody>
      </p:sp>
    </p:spTree>
    <p:extLst>
      <p:ext uri="{BB962C8B-B14F-4D97-AF65-F5344CB8AC3E}">
        <p14:creationId xmlns:p14="http://schemas.microsoft.com/office/powerpoint/2010/main" val="8140874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F578C959-1DE4-437B-9E30-2D3F5F88042B}"/>
              </a:ext>
            </a:extLst>
          </p:cNvPr>
          <p:cNvSpPr>
            <a:spLocks noGrp="1"/>
          </p:cNvSpPr>
          <p:nvPr>
            <p:ph type="title"/>
          </p:nvPr>
        </p:nvSpPr>
        <p:spPr>
          <a:xfrm>
            <a:off x="609600" y="136524"/>
            <a:ext cx="10972800" cy="1143000"/>
          </a:xfrm>
        </p:spPr>
        <p:txBody>
          <a:bodyPr/>
          <a:lstStyle/>
          <a:p>
            <a:r>
              <a:rPr lang="en-US" dirty="0"/>
              <a:t>Eat that frog</a:t>
            </a:r>
          </a:p>
        </p:txBody>
      </p:sp>
      <p:pic>
        <p:nvPicPr>
          <p:cNvPr id="1026" name="Picture 2" descr="See the source image">
            <a:extLst>
              <a:ext uri="{FF2B5EF4-FFF2-40B4-BE49-F238E27FC236}">
                <a16:creationId xmlns:a16="http://schemas.microsoft.com/office/drawing/2014/main" id="{7CD3A27B-E9CA-4603-9E46-C6C7BDA65E50}"/>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910389" y="2253928"/>
            <a:ext cx="3060032" cy="3060032"/>
          </a:xfrm>
          <a:prstGeom prst="rect">
            <a:avLst/>
          </a:prstGeom>
          <a:solidFill>
            <a:srgbClr val="FFFFFF"/>
          </a:solidFill>
        </p:spPr>
      </p:pic>
      <p:sp>
        <p:nvSpPr>
          <p:cNvPr id="73" name="Content Placeholder 3">
            <a:extLst>
              <a:ext uri="{FF2B5EF4-FFF2-40B4-BE49-F238E27FC236}">
                <a16:creationId xmlns:a16="http://schemas.microsoft.com/office/drawing/2014/main" id="{94B22ACA-8445-4349-B7FE-5751BFB89BE9}"/>
              </a:ext>
            </a:extLst>
          </p:cNvPr>
          <p:cNvSpPr>
            <a:spLocks noGrp="1"/>
          </p:cNvSpPr>
          <p:nvPr>
            <p:ph sz="half" idx="2"/>
          </p:nvPr>
        </p:nvSpPr>
        <p:spPr>
          <a:xfrm>
            <a:off x="5674893" y="2318109"/>
            <a:ext cx="6122738" cy="2967777"/>
          </a:xfrm>
        </p:spPr>
        <p:txBody>
          <a:bodyPr>
            <a:normAutofit lnSpcReduction="10000"/>
          </a:bodyPr>
          <a:lstStyle/>
          <a:p>
            <a:pPr>
              <a:buFont typeface="Wingdings" panose="05000000000000000000" pitchFamily="2" charset="2"/>
              <a:buChar char="ü"/>
            </a:pPr>
            <a:r>
              <a:rPr lang="en-GB" dirty="0"/>
              <a:t>Do the worst, first</a:t>
            </a:r>
          </a:p>
          <a:p>
            <a:pPr>
              <a:buFont typeface="Wingdings" panose="05000000000000000000" pitchFamily="2" charset="2"/>
              <a:buChar char="ü"/>
            </a:pPr>
            <a:r>
              <a:rPr lang="en-GB" dirty="0"/>
              <a:t>Start with task that is most important or has biggest impact</a:t>
            </a:r>
          </a:p>
          <a:p>
            <a:pPr>
              <a:buFont typeface="Wingdings" panose="05000000000000000000" pitchFamily="2" charset="2"/>
              <a:buChar char="ü"/>
            </a:pPr>
            <a:r>
              <a:rPr lang="en-GB" dirty="0"/>
              <a:t>ABCDE method</a:t>
            </a:r>
          </a:p>
          <a:p>
            <a:pPr marL="0" indent="0">
              <a:buNone/>
            </a:pPr>
            <a:r>
              <a:rPr lang="en-GB" dirty="0"/>
              <a:t>	D = Delegate</a:t>
            </a:r>
          </a:p>
          <a:p>
            <a:pPr marL="0" indent="0">
              <a:buNone/>
            </a:pPr>
            <a:r>
              <a:rPr lang="en-GB" dirty="0"/>
              <a:t>	E = Eliminate</a:t>
            </a:r>
          </a:p>
        </p:txBody>
      </p:sp>
      <p:sp>
        <p:nvSpPr>
          <p:cNvPr id="75" name="Slide Number Placeholder 4">
            <a:extLst>
              <a:ext uri="{FF2B5EF4-FFF2-40B4-BE49-F238E27FC236}">
                <a16:creationId xmlns:a16="http://schemas.microsoft.com/office/drawing/2014/main" id="{F0F228AF-68DA-4E65-906F-28617FC7B3EC}"/>
              </a:ext>
            </a:extLst>
          </p:cNvPr>
          <p:cNvSpPr>
            <a:spLocks noGrp="1"/>
          </p:cNvSpPr>
          <p:nvPr>
            <p:ph type="sldNum" sz="quarter" idx="12"/>
          </p:nvPr>
        </p:nvSpPr>
        <p:spPr>
          <a:xfrm>
            <a:off x="10608501" y="6380973"/>
            <a:ext cx="973899" cy="340503"/>
          </a:xfrm>
        </p:spPr>
        <p:txBody>
          <a:bodyPr/>
          <a:lstStyle/>
          <a:p>
            <a:pPr>
              <a:spcAft>
                <a:spcPts val="600"/>
              </a:spcAft>
            </a:pPr>
            <a:fld id="{12527470-34F4-4CF9-BF48-47C193E359C8}" type="slidenum">
              <a:rPr lang="en-GB" smtClean="0"/>
              <a:pPr>
                <a:spcAft>
                  <a:spcPts val="600"/>
                </a:spcAft>
              </a:pPr>
              <a:t>30</a:t>
            </a:fld>
            <a:endParaRPr lang="en-GB"/>
          </a:p>
        </p:txBody>
      </p:sp>
      <p:sp>
        <p:nvSpPr>
          <p:cNvPr id="3" name="TextBox 2">
            <a:extLst>
              <a:ext uri="{FF2B5EF4-FFF2-40B4-BE49-F238E27FC236}">
                <a16:creationId xmlns:a16="http://schemas.microsoft.com/office/drawing/2014/main" id="{E063F97A-A104-40DB-90E5-357F2CB10215}"/>
              </a:ext>
            </a:extLst>
          </p:cNvPr>
          <p:cNvSpPr txBox="1"/>
          <p:nvPr/>
        </p:nvSpPr>
        <p:spPr>
          <a:xfrm>
            <a:off x="609600" y="1144808"/>
            <a:ext cx="11073063" cy="892552"/>
          </a:xfrm>
          <a:prstGeom prst="rect">
            <a:avLst/>
          </a:prstGeom>
          <a:noFill/>
        </p:spPr>
        <p:txBody>
          <a:bodyPr wrap="square" rtlCol="0">
            <a:spAutoFit/>
          </a:bodyPr>
          <a:lstStyle/>
          <a:p>
            <a:pPr marL="0" indent="0" algn="ctr">
              <a:buNone/>
            </a:pPr>
            <a:r>
              <a:rPr lang="en-GB" sz="2600" dirty="0"/>
              <a:t>Eat a frog first thing in the morning and nothing worse will happen to you for the rest of the day – Mark Twain</a:t>
            </a:r>
          </a:p>
        </p:txBody>
      </p:sp>
      <p:sp>
        <p:nvSpPr>
          <p:cNvPr id="4" name="TextBox 3">
            <a:extLst>
              <a:ext uri="{FF2B5EF4-FFF2-40B4-BE49-F238E27FC236}">
                <a16:creationId xmlns:a16="http://schemas.microsoft.com/office/drawing/2014/main" id="{802EE9F4-E425-493C-A5AF-6A117F2C4DA4}"/>
              </a:ext>
            </a:extLst>
          </p:cNvPr>
          <p:cNvSpPr txBox="1"/>
          <p:nvPr/>
        </p:nvSpPr>
        <p:spPr>
          <a:xfrm>
            <a:off x="1668378" y="5313960"/>
            <a:ext cx="8013031" cy="369332"/>
          </a:xfrm>
          <a:prstGeom prst="rect">
            <a:avLst/>
          </a:prstGeom>
          <a:noFill/>
        </p:spPr>
        <p:txBody>
          <a:bodyPr wrap="square" rtlCol="0">
            <a:spAutoFit/>
          </a:bodyPr>
          <a:lstStyle/>
          <a:p>
            <a:pPr marL="0" indent="0">
              <a:buNone/>
            </a:pPr>
            <a:r>
              <a:rPr lang="en-GB" sz="1800" dirty="0">
                <a:hlinkClick r:id="rId4"/>
              </a:rPr>
              <a:t>https://www.youtube.com/watch?v=FKOMTZ7PPLg&amp;feature=emb_rel_pause</a:t>
            </a:r>
            <a:endParaRPr lang="en-GB" sz="1800" dirty="0"/>
          </a:p>
        </p:txBody>
      </p:sp>
    </p:spTree>
    <p:extLst>
      <p:ext uri="{BB962C8B-B14F-4D97-AF65-F5344CB8AC3E}">
        <p14:creationId xmlns:p14="http://schemas.microsoft.com/office/powerpoint/2010/main" val="196991701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Project management</a:t>
            </a:r>
          </a:p>
        </p:txBody>
      </p:sp>
      <p:sp>
        <p:nvSpPr>
          <p:cNvPr id="3" name="Content Placeholder 2"/>
          <p:cNvSpPr>
            <a:spLocks noGrp="1"/>
          </p:cNvSpPr>
          <p:nvPr>
            <p:ph idx="1"/>
          </p:nvPr>
        </p:nvSpPr>
        <p:spPr/>
        <p:txBody>
          <a:bodyPr>
            <a:noAutofit/>
          </a:bodyPr>
          <a:lstStyle/>
          <a:p>
            <a:pPr>
              <a:lnSpc>
                <a:spcPct val="120000"/>
              </a:lnSpc>
            </a:pPr>
            <a:r>
              <a:rPr lang="en-GB" sz="2800" dirty="0"/>
              <a:t>HR professionals are often involved with projects:</a:t>
            </a:r>
          </a:p>
          <a:p>
            <a:pPr lvl="1">
              <a:lnSpc>
                <a:spcPct val="120000"/>
              </a:lnSpc>
            </a:pPr>
            <a:r>
              <a:rPr lang="en-GB" sz="2400" dirty="0"/>
              <a:t>Designing a new induction process</a:t>
            </a:r>
          </a:p>
          <a:p>
            <a:pPr lvl="1">
              <a:lnSpc>
                <a:spcPct val="120000"/>
              </a:lnSpc>
            </a:pPr>
            <a:r>
              <a:rPr lang="en-GB" sz="2400" dirty="0"/>
              <a:t>Managing a redundancy process</a:t>
            </a:r>
          </a:p>
          <a:p>
            <a:pPr lvl="1">
              <a:lnSpc>
                <a:spcPct val="120000"/>
              </a:lnSpc>
            </a:pPr>
            <a:r>
              <a:rPr lang="en-GB" sz="2400" dirty="0"/>
              <a:t>Planning and implementing a learning intervention</a:t>
            </a:r>
          </a:p>
          <a:p>
            <a:endParaRPr lang="en-GB" dirty="0"/>
          </a:p>
        </p:txBody>
      </p:sp>
    </p:spTree>
    <p:extLst>
      <p:ext uri="{BB962C8B-B14F-4D97-AF65-F5344CB8AC3E}">
        <p14:creationId xmlns:p14="http://schemas.microsoft.com/office/powerpoint/2010/main" val="10284791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ECBF5-2599-413A-99DE-FBE7C68586D4}"/>
              </a:ext>
            </a:extLst>
          </p:cNvPr>
          <p:cNvSpPr>
            <a:spLocks noGrp="1"/>
          </p:cNvSpPr>
          <p:nvPr>
            <p:ph type="title"/>
          </p:nvPr>
        </p:nvSpPr>
        <p:spPr>
          <a:xfrm>
            <a:off x="573004" y="185198"/>
            <a:ext cx="10972800" cy="1143000"/>
          </a:xfrm>
        </p:spPr>
        <p:txBody>
          <a:bodyPr/>
          <a:lstStyle/>
          <a:p>
            <a:r>
              <a:rPr lang="en-GB" dirty="0"/>
              <a:t>Project Sequence</a:t>
            </a:r>
          </a:p>
        </p:txBody>
      </p:sp>
      <p:sp>
        <p:nvSpPr>
          <p:cNvPr id="4" name="Slide Number Placeholder 3">
            <a:extLst>
              <a:ext uri="{FF2B5EF4-FFF2-40B4-BE49-F238E27FC236}">
                <a16:creationId xmlns:a16="http://schemas.microsoft.com/office/drawing/2014/main" id="{B959696A-5B7D-4C1F-8E71-77C0FAB81742}"/>
              </a:ext>
            </a:extLst>
          </p:cNvPr>
          <p:cNvSpPr>
            <a:spLocks noGrp="1"/>
          </p:cNvSpPr>
          <p:nvPr>
            <p:ph type="sldNum" sz="quarter" idx="12"/>
          </p:nvPr>
        </p:nvSpPr>
        <p:spPr/>
        <p:txBody>
          <a:bodyPr/>
          <a:lstStyle/>
          <a:p>
            <a:fld id="{12527470-34F4-4CF9-BF48-47C193E359C8}" type="slidenum">
              <a:rPr lang="en-GB" smtClean="0"/>
              <a:t>32</a:t>
            </a:fld>
            <a:endParaRPr lang="en-GB"/>
          </a:p>
        </p:txBody>
      </p:sp>
      <p:pic>
        <p:nvPicPr>
          <p:cNvPr id="5" name="Content Placeholder 4">
            <a:extLst>
              <a:ext uri="{FF2B5EF4-FFF2-40B4-BE49-F238E27FC236}">
                <a16:creationId xmlns:a16="http://schemas.microsoft.com/office/drawing/2014/main" id="{4007CDAF-A614-4DAF-B362-36AB339CB38E}"/>
              </a:ext>
            </a:extLst>
          </p:cNvPr>
          <p:cNvPicPr>
            <a:picLocks noGrp="1" noChangeAspect="1"/>
          </p:cNvPicPr>
          <p:nvPr>
            <p:ph idx="1"/>
          </p:nvPr>
        </p:nvPicPr>
        <p:blipFill>
          <a:blip r:embed="rId3"/>
          <a:stretch>
            <a:fillRect/>
          </a:stretch>
        </p:blipFill>
        <p:spPr>
          <a:xfrm>
            <a:off x="2186784" y="1795862"/>
            <a:ext cx="7818432" cy="3916363"/>
          </a:xfrm>
        </p:spPr>
      </p:pic>
      <p:sp>
        <p:nvSpPr>
          <p:cNvPr id="9" name="TextBox 8">
            <a:extLst>
              <a:ext uri="{FF2B5EF4-FFF2-40B4-BE49-F238E27FC236}">
                <a16:creationId xmlns:a16="http://schemas.microsoft.com/office/drawing/2014/main" id="{56E531D2-BF90-4F49-9F15-1968F4814197}"/>
              </a:ext>
            </a:extLst>
          </p:cNvPr>
          <p:cNvSpPr txBox="1"/>
          <p:nvPr/>
        </p:nvSpPr>
        <p:spPr>
          <a:xfrm>
            <a:off x="760996" y="1145775"/>
            <a:ext cx="10857999" cy="937629"/>
          </a:xfrm>
          <a:prstGeom prst="rect">
            <a:avLst/>
          </a:prstGeom>
          <a:noFill/>
        </p:spPr>
        <p:txBody>
          <a:bodyPr wrap="square">
            <a:spAutoFit/>
          </a:bodyPr>
          <a:lstStyle/>
          <a:p>
            <a:pPr>
              <a:lnSpc>
                <a:spcPct val="120000"/>
              </a:lnSpc>
            </a:pPr>
            <a:r>
              <a:rPr lang="en-GB" sz="2400" dirty="0"/>
              <a:t>While the size and scope of projects may vary, they follow a specific sequence of steps:</a:t>
            </a:r>
          </a:p>
        </p:txBody>
      </p:sp>
      <p:sp>
        <p:nvSpPr>
          <p:cNvPr id="18" name="TextBox 17">
            <a:extLst>
              <a:ext uri="{FF2B5EF4-FFF2-40B4-BE49-F238E27FC236}">
                <a16:creationId xmlns:a16="http://schemas.microsoft.com/office/drawing/2014/main" id="{DED354E0-4F88-4883-A2DA-CF9D03EC744B}"/>
              </a:ext>
            </a:extLst>
          </p:cNvPr>
          <p:cNvSpPr txBox="1"/>
          <p:nvPr/>
        </p:nvSpPr>
        <p:spPr>
          <a:xfrm>
            <a:off x="10241208" y="5233487"/>
            <a:ext cx="1708484" cy="369332"/>
          </a:xfrm>
          <a:prstGeom prst="rect">
            <a:avLst/>
          </a:prstGeom>
          <a:noFill/>
        </p:spPr>
        <p:txBody>
          <a:bodyPr wrap="square" rtlCol="0">
            <a:spAutoFit/>
          </a:bodyPr>
          <a:lstStyle/>
          <a:p>
            <a:r>
              <a:rPr lang="en-GB" dirty="0"/>
              <a:t>Morton (2017)</a:t>
            </a:r>
          </a:p>
        </p:txBody>
      </p:sp>
    </p:spTree>
    <p:extLst>
      <p:ext uri="{BB962C8B-B14F-4D97-AF65-F5344CB8AC3E}">
        <p14:creationId xmlns:p14="http://schemas.microsoft.com/office/powerpoint/2010/main" val="6888215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134CCE-039C-4701-9D59-3D08B7FCBCAF}"/>
              </a:ext>
            </a:extLst>
          </p:cNvPr>
          <p:cNvSpPr>
            <a:spLocks noGrp="1"/>
          </p:cNvSpPr>
          <p:nvPr>
            <p:ph idx="1"/>
          </p:nvPr>
        </p:nvSpPr>
        <p:spPr>
          <a:xfrm>
            <a:off x="609600" y="2431474"/>
            <a:ext cx="10972800" cy="1546760"/>
          </a:xfrm>
        </p:spPr>
        <p:txBody>
          <a:bodyPr/>
          <a:lstStyle/>
          <a:p>
            <a:pPr marL="0" indent="0" algn="ctr">
              <a:buNone/>
            </a:pPr>
            <a:r>
              <a:rPr lang="en-GB" dirty="0"/>
              <a:t>What skills do you think are needed to manage a project well?</a:t>
            </a:r>
          </a:p>
          <a:p>
            <a:endParaRPr lang="en-GB" dirty="0"/>
          </a:p>
        </p:txBody>
      </p:sp>
      <p:sp>
        <p:nvSpPr>
          <p:cNvPr id="4" name="Slide Number Placeholder 3">
            <a:extLst>
              <a:ext uri="{FF2B5EF4-FFF2-40B4-BE49-F238E27FC236}">
                <a16:creationId xmlns:a16="http://schemas.microsoft.com/office/drawing/2014/main" id="{CCBCC702-9301-46F9-BDD4-2A849A2AA854}"/>
              </a:ext>
            </a:extLst>
          </p:cNvPr>
          <p:cNvSpPr>
            <a:spLocks noGrp="1"/>
          </p:cNvSpPr>
          <p:nvPr>
            <p:ph type="sldNum" sz="quarter" idx="12"/>
          </p:nvPr>
        </p:nvSpPr>
        <p:spPr/>
        <p:txBody>
          <a:bodyPr/>
          <a:lstStyle/>
          <a:p>
            <a:fld id="{12527470-34F4-4CF9-BF48-47C193E359C8}" type="slidenum">
              <a:rPr lang="en-GB" smtClean="0"/>
              <a:t>33</a:t>
            </a:fld>
            <a:endParaRPr lang="en-GB"/>
          </a:p>
        </p:txBody>
      </p:sp>
      <p:sp>
        <p:nvSpPr>
          <p:cNvPr id="7" name="Title 1">
            <a:extLst>
              <a:ext uri="{FF2B5EF4-FFF2-40B4-BE49-F238E27FC236}">
                <a16:creationId xmlns:a16="http://schemas.microsoft.com/office/drawing/2014/main" id="{6A749807-6019-4D5D-9317-3EF3BE946454}"/>
              </a:ext>
            </a:extLst>
          </p:cNvPr>
          <p:cNvSpPr>
            <a:spLocks noGrp="1"/>
          </p:cNvSpPr>
          <p:nvPr>
            <p:ph type="title"/>
          </p:nvPr>
        </p:nvSpPr>
        <p:spPr>
          <a:xfrm>
            <a:off x="609600" y="274638"/>
            <a:ext cx="10972800" cy="1143000"/>
          </a:xfrm>
        </p:spPr>
        <p:txBody>
          <a:bodyPr/>
          <a:lstStyle/>
          <a:p>
            <a:r>
              <a:rPr lang="en-GB" dirty="0"/>
              <a:t>Project Management Skills</a:t>
            </a:r>
          </a:p>
        </p:txBody>
      </p:sp>
    </p:spTree>
    <p:extLst>
      <p:ext uri="{BB962C8B-B14F-4D97-AF65-F5344CB8AC3E}">
        <p14:creationId xmlns:p14="http://schemas.microsoft.com/office/powerpoint/2010/main" val="148311089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5FD5E-F5CD-4089-BD9A-D6618383326A}"/>
              </a:ext>
            </a:extLst>
          </p:cNvPr>
          <p:cNvSpPr>
            <a:spLocks noGrp="1"/>
          </p:cNvSpPr>
          <p:nvPr>
            <p:ph type="title"/>
          </p:nvPr>
        </p:nvSpPr>
        <p:spPr/>
        <p:txBody>
          <a:bodyPr/>
          <a:lstStyle/>
          <a:p>
            <a:r>
              <a:rPr lang="en-GB" dirty="0"/>
              <a:t>Project Management Skills</a:t>
            </a:r>
          </a:p>
        </p:txBody>
      </p:sp>
      <p:sp>
        <p:nvSpPr>
          <p:cNvPr id="4" name="Slide Number Placeholder 3">
            <a:extLst>
              <a:ext uri="{FF2B5EF4-FFF2-40B4-BE49-F238E27FC236}">
                <a16:creationId xmlns:a16="http://schemas.microsoft.com/office/drawing/2014/main" id="{1FE5E320-454B-47C6-B3E5-E4C481C48832}"/>
              </a:ext>
            </a:extLst>
          </p:cNvPr>
          <p:cNvSpPr>
            <a:spLocks noGrp="1"/>
          </p:cNvSpPr>
          <p:nvPr>
            <p:ph type="sldNum" sz="quarter" idx="12"/>
          </p:nvPr>
        </p:nvSpPr>
        <p:spPr/>
        <p:txBody>
          <a:bodyPr/>
          <a:lstStyle/>
          <a:p>
            <a:fld id="{12527470-34F4-4CF9-BF48-47C193E359C8}" type="slidenum">
              <a:rPr lang="en-GB" smtClean="0"/>
              <a:t>34</a:t>
            </a:fld>
            <a:endParaRPr lang="en-GB"/>
          </a:p>
        </p:txBody>
      </p:sp>
      <p:sp>
        <p:nvSpPr>
          <p:cNvPr id="5" name="Rectangle: Rounded Corners 4">
            <a:extLst>
              <a:ext uri="{FF2B5EF4-FFF2-40B4-BE49-F238E27FC236}">
                <a16:creationId xmlns:a16="http://schemas.microsoft.com/office/drawing/2014/main" id="{23E612BE-D9E6-4440-9634-263163C293A6}"/>
              </a:ext>
            </a:extLst>
          </p:cNvPr>
          <p:cNvSpPr/>
          <p:nvPr/>
        </p:nvSpPr>
        <p:spPr>
          <a:xfrm>
            <a:off x="974557" y="2611685"/>
            <a:ext cx="2514600" cy="8662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Planning and organising</a:t>
            </a:r>
            <a:endParaRPr lang="en-GB" dirty="0"/>
          </a:p>
        </p:txBody>
      </p:sp>
      <p:sp>
        <p:nvSpPr>
          <p:cNvPr id="7" name="Rectangle: Rounded Corners 6">
            <a:extLst>
              <a:ext uri="{FF2B5EF4-FFF2-40B4-BE49-F238E27FC236}">
                <a16:creationId xmlns:a16="http://schemas.microsoft.com/office/drawing/2014/main" id="{381FC7D1-3050-428E-90CF-39059417E2A8}"/>
              </a:ext>
            </a:extLst>
          </p:cNvPr>
          <p:cNvSpPr/>
          <p:nvPr/>
        </p:nvSpPr>
        <p:spPr>
          <a:xfrm>
            <a:off x="4628147" y="2611685"/>
            <a:ext cx="2514600" cy="8662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Time management</a:t>
            </a:r>
          </a:p>
        </p:txBody>
      </p:sp>
      <p:sp>
        <p:nvSpPr>
          <p:cNvPr id="9" name="Rectangle: Rounded Corners 8">
            <a:extLst>
              <a:ext uri="{FF2B5EF4-FFF2-40B4-BE49-F238E27FC236}">
                <a16:creationId xmlns:a16="http://schemas.microsoft.com/office/drawing/2014/main" id="{DA73A346-275E-4660-821D-BE01FC6BB9F5}"/>
              </a:ext>
            </a:extLst>
          </p:cNvPr>
          <p:cNvSpPr/>
          <p:nvPr/>
        </p:nvSpPr>
        <p:spPr>
          <a:xfrm>
            <a:off x="8580850" y="2611685"/>
            <a:ext cx="2514600" cy="8662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Relationship management</a:t>
            </a:r>
          </a:p>
        </p:txBody>
      </p:sp>
      <p:sp>
        <p:nvSpPr>
          <p:cNvPr id="11" name="Rectangle: Rounded Corners 10">
            <a:extLst>
              <a:ext uri="{FF2B5EF4-FFF2-40B4-BE49-F238E27FC236}">
                <a16:creationId xmlns:a16="http://schemas.microsoft.com/office/drawing/2014/main" id="{4D4D4515-CE22-4BBE-975E-FB00103D9B48}"/>
              </a:ext>
            </a:extLst>
          </p:cNvPr>
          <p:cNvSpPr/>
          <p:nvPr/>
        </p:nvSpPr>
        <p:spPr>
          <a:xfrm>
            <a:off x="974557" y="4580021"/>
            <a:ext cx="2514600" cy="8662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Budget skills</a:t>
            </a:r>
          </a:p>
        </p:txBody>
      </p:sp>
      <p:sp>
        <p:nvSpPr>
          <p:cNvPr id="13" name="Rectangle: Rounded Corners 12">
            <a:extLst>
              <a:ext uri="{FF2B5EF4-FFF2-40B4-BE49-F238E27FC236}">
                <a16:creationId xmlns:a16="http://schemas.microsoft.com/office/drawing/2014/main" id="{3F75D8FF-FF96-4164-99C4-847951107477}"/>
              </a:ext>
            </a:extLst>
          </p:cNvPr>
          <p:cNvSpPr/>
          <p:nvPr/>
        </p:nvSpPr>
        <p:spPr>
          <a:xfrm>
            <a:off x="4628147" y="4580021"/>
            <a:ext cx="2514600" cy="8662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Communication</a:t>
            </a:r>
          </a:p>
        </p:txBody>
      </p:sp>
      <p:sp>
        <p:nvSpPr>
          <p:cNvPr id="15" name="Rectangle: Rounded Corners 14">
            <a:extLst>
              <a:ext uri="{FF2B5EF4-FFF2-40B4-BE49-F238E27FC236}">
                <a16:creationId xmlns:a16="http://schemas.microsoft.com/office/drawing/2014/main" id="{AC9C9937-11D5-476B-AD70-A2682CB4C443}"/>
              </a:ext>
            </a:extLst>
          </p:cNvPr>
          <p:cNvSpPr/>
          <p:nvPr/>
        </p:nvSpPr>
        <p:spPr>
          <a:xfrm>
            <a:off x="8572828" y="4580021"/>
            <a:ext cx="2514600" cy="86627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Problem Solving</a:t>
            </a:r>
          </a:p>
        </p:txBody>
      </p:sp>
    </p:spTree>
    <p:extLst>
      <p:ext uri="{BB962C8B-B14F-4D97-AF65-F5344CB8AC3E}">
        <p14:creationId xmlns:p14="http://schemas.microsoft.com/office/powerpoint/2010/main" val="961162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7" grpId="0" animBg="1"/>
      <p:bldP spid="9" grpId="0" animBg="1"/>
      <p:bldP spid="11" grpId="0" animBg="1"/>
      <p:bldP spid="13" grpId="0" animBg="1"/>
      <p:bldP spid="1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A457E-7E0E-440A-BD8E-3FE8987D403E}"/>
              </a:ext>
            </a:extLst>
          </p:cNvPr>
          <p:cNvSpPr>
            <a:spLocks noGrp="1"/>
          </p:cNvSpPr>
          <p:nvPr>
            <p:ph type="title"/>
          </p:nvPr>
        </p:nvSpPr>
        <p:spPr/>
        <p:txBody>
          <a:bodyPr/>
          <a:lstStyle/>
          <a:p>
            <a:r>
              <a:rPr lang="en-GB" dirty="0"/>
              <a:t>Project management tools</a:t>
            </a:r>
          </a:p>
        </p:txBody>
      </p:sp>
      <p:sp>
        <p:nvSpPr>
          <p:cNvPr id="4" name="Slide Number Placeholder 3">
            <a:extLst>
              <a:ext uri="{FF2B5EF4-FFF2-40B4-BE49-F238E27FC236}">
                <a16:creationId xmlns:a16="http://schemas.microsoft.com/office/drawing/2014/main" id="{CC9A1C90-86A0-4803-808C-59C34384B0D0}"/>
              </a:ext>
            </a:extLst>
          </p:cNvPr>
          <p:cNvSpPr>
            <a:spLocks noGrp="1"/>
          </p:cNvSpPr>
          <p:nvPr>
            <p:ph type="sldNum" sz="quarter" idx="12"/>
          </p:nvPr>
        </p:nvSpPr>
        <p:spPr/>
        <p:txBody>
          <a:bodyPr/>
          <a:lstStyle/>
          <a:p>
            <a:fld id="{12527470-34F4-4CF9-BF48-47C193E359C8}" type="slidenum">
              <a:rPr lang="en-GB" smtClean="0"/>
              <a:t>35</a:t>
            </a:fld>
            <a:endParaRPr lang="en-GB"/>
          </a:p>
        </p:txBody>
      </p:sp>
      <p:pic>
        <p:nvPicPr>
          <p:cNvPr id="5" name="Content Placeholder 4" descr="A screenshot of a cell phone&#10;&#10;Description automatically generated">
            <a:extLst>
              <a:ext uri="{FF2B5EF4-FFF2-40B4-BE49-F238E27FC236}">
                <a16:creationId xmlns:a16="http://schemas.microsoft.com/office/drawing/2014/main" id="{62FE0AFB-D6F1-460A-A97D-B84BC233DAF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492121" y="1304132"/>
            <a:ext cx="9207758" cy="4249735"/>
          </a:xfrm>
        </p:spPr>
      </p:pic>
    </p:spTree>
    <p:extLst>
      <p:ext uri="{BB962C8B-B14F-4D97-AF65-F5344CB8AC3E}">
        <p14:creationId xmlns:p14="http://schemas.microsoft.com/office/powerpoint/2010/main" val="22831553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6A1FF-EDD7-41F7-B7DB-D616996E1E0D}"/>
              </a:ext>
            </a:extLst>
          </p:cNvPr>
          <p:cNvSpPr>
            <a:spLocks noGrp="1"/>
          </p:cNvSpPr>
          <p:nvPr>
            <p:ph type="title"/>
          </p:nvPr>
        </p:nvSpPr>
        <p:spPr/>
        <p:txBody>
          <a:bodyPr/>
          <a:lstStyle/>
          <a:p>
            <a:r>
              <a:rPr lang="en-GB" dirty="0"/>
              <a:t>Activity – Project Management</a:t>
            </a:r>
          </a:p>
        </p:txBody>
      </p:sp>
      <p:sp>
        <p:nvSpPr>
          <p:cNvPr id="3" name="Content Placeholder 2">
            <a:extLst>
              <a:ext uri="{FF2B5EF4-FFF2-40B4-BE49-F238E27FC236}">
                <a16:creationId xmlns:a16="http://schemas.microsoft.com/office/drawing/2014/main" id="{F54CDF79-C688-4EC1-BCA8-B4EA254BB645}"/>
              </a:ext>
            </a:extLst>
          </p:cNvPr>
          <p:cNvSpPr>
            <a:spLocks noGrp="1"/>
          </p:cNvSpPr>
          <p:nvPr>
            <p:ph idx="1"/>
          </p:nvPr>
        </p:nvSpPr>
        <p:spPr>
          <a:xfrm>
            <a:off x="757989" y="1610408"/>
            <a:ext cx="11069053" cy="4405855"/>
          </a:xfrm>
        </p:spPr>
        <p:txBody>
          <a:bodyPr>
            <a:normAutofit/>
          </a:bodyPr>
          <a:lstStyle/>
          <a:p>
            <a:r>
              <a:rPr lang="en-GB" dirty="0"/>
              <a:t>When have you overseen a project from start to finish?</a:t>
            </a:r>
          </a:p>
          <a:p>
            <a:r>
              <a:rPr lang="en-GB" dirty="0"/>
              <a:t>When have you played a part in a project?</a:t>
            </a:r>
          </a:p>
          <a:p>
            <a:pPr marL="0" indent="0">
              <a:buNone/>
            </a:pPr>
            <a:endParaRPr lang="en-GB" dirty="0"/>
          </a:p>
          <a:p>
            <a:pPr marL="0" indent="0">
              <a:buNone/>
            </a:pPr>
            <a:r>
              <a:rPr lang="en-GB" dirty="0"/>
              <a:t>Recruitment campaign, organising an event, redundancy exercise.</a:t>
            </a:r>
          </a:p>
          <a:p>
            <a:endParaRPr lang="en-GB" dirty="0"/>
          </a:p>
          <a:p>
            <a:pPr marL="0" indent="0" algn="ctr">
              <a:buNone/>
            </a:pPr>
            <a:r>
              <a:rPr lang="en-GB" b="1" dirty="0"/>
              <a:t>Make notes to discuss during the workshop.</a:t>
            </a:r>
          </a:p>
        </p:txBody>
      </p:sp>
    </p:spTree>
    <p:extLst>
      <p:ext uri="{BB962C8B-B14F-4D97-AF65-F5344CB8AC3E}">
        <p14:creationId xmlns:p14="http://schemas.microsoft.com/office/powerpoint/2010/main" val="274861618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34D4C-75B2-41AC-9181-198C81B768FA}"/>
              </a:ext>
            </a:extLst>
          </p:cNvPr>
          <p:cNvSpPr>
            <a:spLocks noGrp="1"/>
          </p:cNvSpPr>
          <p:nvPr>
            <p:ph type="title"/>
          </p:nvPr>
        </p:nvSpPr>
        <p:spPr>
          <a:xfrm>
            <a:off x="609600" y="274638"/>
            <a:ext cx="10972800" cy="1143000"/>
          </a:xfrm>
        </p:spPr>
        <p:txBody>
          <a:bodyPr anchor="ctr">
            <a:normAutofit/>
          </a:bodyPr>
          <a:lstStyle/>
          <a:p>
            <a:r>
              <a:rPr lang="en-GB"/>
              <a:t>Problem-Solving</a:t>
            </a:r>
            <a:endParaRPr lang="en-GB" dirty="0"/>
          </a:p>
        </p:txBody>
      </p:sp>
      <p:pic>
        <p:nvPicPr>
          <p:cNvPr id="4" name="Content Placeholder 3" descr="Graphical user interface, text, application, email, website&#10;&#10;Description automatically generated">
            <a:extLst>
              <a:ext uri="{FF2B5EF4-FFF2-40B4-BE49-F238E27FC236}">
                <a16:creationId xmlns:a16="http://schemas.microsoft.com/office/drawing/2014/main" id="{C95F2404-D2D4-491E-9594-610E08F43F25}"/>
              </a:ext>
            </a:extLst>
          </p:cNvPr>
          <p:cNvPicPr>
            <a:picLocks noGrp="1" noChangeAspect="1"/>
          </p:cNvPicPr>
          <p:nvPr>
            <p:ph sz="half" idx="1"/>
          </p:nvPr>
        </p:nvPicPr>
        <p:blipFill>
          <a:blip r:embed="rId3"/>
          <a:stretch>
            <a:fillRect/>
          </a:stretch>
        </p:blipFill>
        <p:spPr>
          <a:xfrm>
            <a:off x="609600" y="1925433"/>
            <a:ext cx="5384800" cy="3338576"/>
          </a:xfrm>
          <a:prstGeom prst="rect">
            <a:avLst/>
          </a:prstGeom>
          <a:noFill/>
        </p:spPr>
      </p:pic>
      <p:sp>
        <p:nvSpPr>
          <p:cNvPr id="9" name="Content Placeholder 3">
            <a:extLst>
              <a:ext uri="{FF2B5EF4-FFF2-40B4-BE49-F238E27FC236}">
                <a16:creationId xmlns:a16="http://schemas.microsoft.com/office/drawing/2014/main" id="{DCBF707A-2616-40AD-95D8-9EA23AAA5678}"/>
              </a:ext>
            </a:extLst>
          </p:cNvPr>
          <p:cNvSpPr>
            <a:spLocks noGrp="1"/>
          </p:cNvSpPr>
          <p:nvPr>
            <p:ph sz="half" idx="2"/>
          </p:nvPr>
        </p:nvSpPr>
        <p:spPr>
          <a:xfrm>
            <a:off x="6197600" y="1600201"/>
            <a:ext cx="5384800" cy="3989040"/>
          </a:xfrm>
        </p:spPr>
        <p:txBody>
          <a:bodyPr>
            <a:normAutofit/>
          </a:bodyPr>
          <a:lstStyle/>
          <a:p>
            <a:pPr marL="0" indent="0">
              <a:buNone/>
            </a:pPr>
            <a:r>
              <a:rPr lang="en-US" dirty="0"/>
              <a:t>Read article on MindTools:</a:t>
            </a:r>
          </a:p>
          <a:p>
            <a:r>
              <a:rPr lang="en-US" dirty="0"/>
              <a:t>Establish the problem</a:t>
            </a:r>
          </a:p>
          <a:p>
            <a:r>
              <a:rPr lang="en-US" dirty="0"/>
              <a:t>Don’t just deal with the symptoms</a:t>
            </a:r>
          </a:p>
          <a:p>
            <a:r>
              <a:rPr lang="en-US" dirty="0"/>
              <a:t>Use tools and techniques</a:t>
            </a:r>
          </a:p>
          <a:p>
            <a:r>
              <a:rPr lang="en-US" dirty="0"/>
              <a:t>Become more successful </a:t>
            </a:r>
          </a:p>
          <a:p>
            <a:r>
              <a:rPr lang="en-US" dirty="0"/>
              <a:t>Build reputation</a:t>
            </a:r>
          </a:p>
        </p:txBody>
      </p:sp>
      <p:sp>
        <p:nvSpPr>
          <p:cNvPr id="11" name="Slide Number Placeholder 4">
            <a:extLst>
              <a:ext uri="{FF2B5EF4-FFF2-40B4-BE49-F238E27FC236}">
                <a16:creationId xmlns:a16="http://schemas.microsoft.com/office/drawing/2014/main" id="{4A17DFE3-B62C-423B-8CCF-B911D1A62E95}"/>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12527470-34F4-4CF9-BF48-47C193E359C8}" type="slidenum">
              <a:rPr lang="en-GB" smtClean="0"/>
              <a:pPr>
                <a:spcAft>
                  <a:spcPts val="600"/>
                </a:spcAft>
              </a:pPr>
              <a:t>37</a:t>
            </a:fld>
            <a:endParaRPr lang="en-GB"/>
          </a:p>
        </p:txBody>
      </p:sp>
    </p:spTree>
    <p:extLst>
      <p:ext uri="{BB962C8B-B14F-4D97-AF65-F5344CB8AC3E}">
        <p14:creationId xmlns:p14="http://schemas.microsoft.com/office/powerpoint/2010/main" val="30188617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2DAD5-D5A7-4CAE-95B1-4CBCCB46FD05}"/>
              </a:ext>
            </a:extLst>
          </p:cNvPr>
          <p:cNvSpPr>
            <a:spLocks noGrp="1"/>
          </p:cNvSpPr>
          <p:nvPr>
            <p:ph type="title"/>
          </p:nvPr>
        </p:nvSpPr>
        <p:spPr>
          <a:xfrm>
            <a:off x="609600" y="274638"/>
            <a:ext cx="10972800" cy="1143000"/>
          </a:xfrm>
        </p:spPr>
        <p:txBody>
          <a:bodyPr anchor="ctr">
            <a:normAutofit/>
          </a:bodyPr>
          <a:lstStyle/>
          <a:p>
            <a:r>
              <a:rPr lang="en-GB" dirty="0"/>
              <a:t>Problem Solving Techniques</a:t>
            </a:r>
          </a:p>
        </p:txBody>
      </p:sp>
      <p:sp>
        <p:nvSpPr>
          <p:cNvPr id="12" name="Content Placeholder 2">
            <a:extLst>
              <a:ext uri="{FF2B5EF4-FFF2-40B4-BE49-F238E27FC236}">
                <a16:creationId xmlns:a16="http://schemas.microsoft.com/office/drawing/2014/main" id="{F644C8D6-7732-422E-94CA-D4FE47A780A1}"/>
              </a:ext>
            </a:extLst>
          </p:cNvPr>
          <p:cNvSpPr>
            <a:spLocks noGrp="1"/>
          </p:cNvSpPr>
          <p:nvPr>
            <p:ph sz="half" idx="1"/>
          </p:nvPr>
        </p:nvSpPr>
        <p:spPr>
          <a:xfrm>
            <a:off x="609600" y="1600201"/>
            <a:ext cx="7607968" cy="3989040"/>
          </a:xfrm>
        </p:spPr>
        <p:txBody>
          <a:bodyPr>
            <a:normAutofit fontScale="92500"/>
          </a:bodyPr>
          <a:lstStyle/>
          <a:p>
            <a:r>
              <a:rPr lang="en-US" dirty="0"/>
              <a:t>Brainstorming</a:t>
            </a:r>
          </a:p>
          <a:p>
            <a:r>
              <a:rPr lang="en-US" dirty="0"/>
              <a:t>Listing Pros and Cons</a:t>
            </a:r>
          </a:p>
          <a:p>
            <a:r>
              <a:rPr lang="en-US" dirty="0"/>
              <a:t>The 5 whys?</a:t>
            </a:r>
          </a:p>
          <a:p>
            <a:r>
              <a:rPr lang="en-US" dirty="0"/>
              <a:t>Fishbone Diagram</a:t>
            </a:r>
          </a:p>
          <a:p>
            <a:r>
              <a:rPr lang="en-US" dirty="0"/>
              <a:t>De Bono’s 6 thinking hats</a:t>
            </a:r>
          </a:p>
          <a:p>
            <a:pPr marL="0" indent="0">
              <a:buNone/>
            </a:pPr>
            <a:endParaRPr lang="en-US" dirty="0"/>
          </a:p>
          <a:p>
            <a:pPr marL="0" indent="0">
              <a:buNone/>
            </a:pPr>
            <a:r>
              <a:rPr lang="en-US" dirty="0"/>
              <a:t>Watch Video of De Bono explaining his concept:</a:t>
            </a:r>
          </a:p>
          <a:p>
            <a:pPr marL="0" indent="0">
              <a:buNone/>
            </a:pPr>
            <a:r>
              <a:rPr lang="en-GB" dirty="0">
                <a:hlinkClick r:id="rId3"/>
              </a:rPr>
              <a:t>https://www.youtube.com/watch?v=oHiwpz7r4wY</a:t>
            </a:r>
            <a:endParaRPr lang="en-GB" dirty="0"/>
          </a:p>
          <a:p>
            <a:endParaRPr lang="en-US" dirty="0"/>
          </a:p>
        </p:txBody>
      </p:sp>
      <p:pic>
        <p:nvPicPr>
          <p:cNvPr id="5" name="Content Placeholder 4" descr="Logo, company name&#10;&#10;Description automatically generated">
            <a:extLst>
              <a:ext uri="{FF2B5EF4-FFF2-40B4-BE49-F238E27FC236}">
                <a16:creationId xmlns:a16="http://schemas.microsoft.com/office/drawing/2014/main" id="{FDDE2BDB-E3BD-4CE4-AB26-A95AB4ABF591}"/>
              </a:ext>
            </a:extLst>
          </p:cNvPr>
          <p:cNvPicPr>
            <a:picLocks noGrp="1" noChangeAspect="1"/>
          </p:cNvPicPr>
          <p:nvPr>
            <p:ph sz="half" idx="2"/>
          </p:nvPr>
        </p:nvPicPr>
        <p:blipFill>
          <a:blip r:embed="rId4"/>
          <a:stretch>
            <a:fillRect/>
          </a:stretch>
        </p:blipFill>
        <p:spPr>
          <a:xfrm>
            <a:off x="8431880" y="1401269"/>
            <a:ext cx="2802300" cy="3989040"/>
          </a:xfrm>
          <a:noFill/>
        </p:spPr>
      </p:pic>
      <p:sp>
        <p:nvSpPr>
          <p:cNvPr id="4" name="Slide Number Placeholder 3">
            <a:extLst>
              <a:ext uri="{FF2B5EF4-FFF2-40B4-BE49-F238E27FC236}">
                <a16:creationId xmlns:a16="http://schemas.microsoft.com/office/drawing/2014/main" id="{256C8DFB-48E6-4F03-91A6-F283ADC2A577}"/>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12527470-34F4-4CF9-BF48-47C193E359C8}" type="slidenum">
              <a:rPr lang="en-GB" smtClean="0"/>
              <a:pPr>
                <a:spcAft>
                  <a:spcPts val="600"/>
                </a:spcAft>
              </a:pPr>
              <a:t>38</a:t>
            </a:fld>
            <a:endParaRPr lang="en-GB"/>
          </a:p>
        </p:txBody>
      </p:sp>
    </p:spTree>
    <p:extLst>
      <p:ext uri="{BB962C8B-B14F-4D97-AF65-F5344CB8AC3E}">
        <p14:creationId xmlns:p14="http://schemas.microsoft.com/office/powerpoint/2010/main" val="8657977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489DC-6B04-4F13-A862-6F9A742BE881}"/>
              </a:ext>
            </a:extLst>
          </p:cNvPr>
          <p:cNvSpPr>
            <a:spLocks noGrp="1"/>
          </p:cNvSpPr>
          <p:nvPr>
            <p:ph type="title"/>
          </p:nvPr>
        </p:nvSpPr>
        <p:spPr/>
        <p:txBody>
          <a:bodyPr>
            <a:normAutofit fontScale="90000"/>
          </a:bodyPr>
          <a:lstStyle/>
          <a:p>
            <a:r>
              <a:rPr lang="en-GB" dirty="0"/>
              <a:t>Cause and Effect Analysis</a:t>
            </a:r>
            <a:br>
              <a:rPr lang="en-GB" dirty="0"/>
            </a:br>
            <a:r>
              <a:rPr lang="en-GB" dirty="0"/>
              <a:t>Fishbone Diagram</a:t>
            </a:r>
          </a:p>
        </p:txBody>
      </p:sp>
      <p:pic>
        <p:nvPicPr>
          <p:cNvPr id="5" name="Content Placeholder 4">
            <a:extLst>
              <a:ext uri="{FF2B5EF4-FFF2-40B4-BE49-F238E27FC236}">
                <a16:creationId xmlns:a16="http://schemas.microsoft.com/office/drawing/2014/main" id="{0B52B907-0B13-451D-97D5-11BA9E3CDB50}"/>
              </a:ext>
            </a:extLst>
          </p:cNvPr>
          <p:cNvPicPr>
            <a:picLocks noGrp="1" noChangeAspect="1"/>
          </p:cNvPicPr>
          <p:nvPr>
            <p:ph idx="1"/>
          </p:nvPr>
        </p:nvPicPr>
        <p:blipFill>
          <a:blip r:embed="rId3"/>
          <a:stretch>
            <a:fillRect/>
          </a:stretch>
        </p:blipFill>
        <p:spPr>
          <a:xfrm>
            <a:off x="1532966" y="1417638"/>
            <a:ext cx="8953616" cy="3893325"/>
          </a:xfrm>
        </p:spPr>
      </p:pic>
      <p:sp>
        <p:nvSpPr>
          <p:cNvPr id="3" name="TextBox 2">
            <a:extLst>
              <a:ext uri="{FF2B5EF4-FFF2-40B4-BE49-F238E27FC236}">
                <a16:creationId xmlns:a16="http://schemas.microsoft.com/office/drawing/2014/main" id="{AB36096C-1564-4BA0-A739-A09EAAC0E9F9}"/>
              </a:ext>
            </a:extLst>
          </p:cNvPr>
          <p:cNvSpPr txBox="1"/>
          <p:nvPr/>
        </p:nvSpPr>
        <p:spPr>
          <a:xfrm>
            <a:off x="914401" y="5303968"/>
            <a:ext cx="10840452" cy="677108"/>
          </a:xfrm>
          <a:prstGeom prst="rect">
            <a:avLst/>
          </a:prstGeom>
          <a:noFill/>
        </p:spPr>
        <p:txBody>
          <a:bodyPr wrap="square" rtlCol="0">
            <a:spAutoFit/>
          </a:bodyPr>
          <a:lstStyle/>
          <a:p>
            <a:r>
              <a:rPr lang="en-GB" sz="2000" b="1" dirty="0"/>
              <a:t>Watch</a:t>
            </a:r>
            <a:r>
              <a:rPr lang="en-GB" sz="2000" dirty="0"/>
              <a:t> video from MindTools:  </a:t>
            </a:r>
            <a:r>
              <a:rPr lang="en-GB" sz="2000" dirty="0">
                <a:hlinkClick r:id="rId4"/>
              </a:rPr>
              <a:t>https://www.youtube.com/watch?v=Fwfgx0dOYvE#action=share</a:t>
            </a:r>
            <a:endParaRPr lang="en-GB" sz="2000" dirty="0"/>
          </a:p>
          <a:p>
            <a:endParaRPr lang="en-GB" dirty="0"/>
          </a:p>
        </p:txBody>
      </p:sp>
    </p:spTree>
    <p:extLst>
      <p:ext uri="{BB962C8B-B14F-4D97-AF65-F5344CB8AC3E}">
        <p14:creationId xmlns:p14="http://schemas.microsoft.com/office/powerpoint/2010/main" val="2762392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dirty="0"/>
              <a:t>Influencing</a:t>
            </a:r>
          </a:p>
        </p:txBody>
      </p:sp>
      <p:pic>
        <p:nvPicPr>
          <p:cNvPr id="5" name="Picture 4">
            <a:extLst>
              <a:ext uri="{FF2B5EF4-FFF2-40B4-BE49-F238E27FC236}">
                <a16:creationId xmlns:a16="http://schemas.microsoft.com/office/drawing/2014/main" id="{548C21E4-46D4-478A-A5B4-3F86B3D6C2EE}"/>
              </a:ext>
            </a:extLst>
          </p:cNvPr>
          <p:cNvPicPr>
            <a:picLocks noChangeAspect="1"/>
          </p:cNvPicPr>
          <p:nvPr/>
        </p:nvPicPr>
        <p:blipFill>
          <a:blip r:embed="rId3"/>
          <a:stretch>
            <a:fillRect/>
          </a:stretch>
        </p:blipFill>
        <p:spPr>
          <a:xfrm>
            <a:off x="517358" y="1564694"/>
            <a:ext cx="3783335" cy="3615474"/>
          </a:xfrm>
          <a:prstGeom prst="rect">
            <a:avLst/>
          </a:prstGeom>
          <a:noFill/>
        </p:spPr>
      </p:pic>
      <p:sp>
        <p:nvSpPr>
          <p:cNvPr id="3" name="Content Placeholder 2"/>
          <p:cNvSpPr>
            <a:spLocks noGrp="1"/>
          </p:cNvSpPr>
          <p:nvPr>
            <p:ph sz="half" idx="2"/>
          </p:nvPr>
        </p:nvSpPr>
        <p:spPr>
          <a:xfrm>
            <a:off x="5257800" y="1600201"/>
            <a:ext cx="6529137" cy="3989040"/>
          </a:xfrm>
        </p:spPr>
        <p:txBody>
          <a:bodyPr>
            <a:normAutofit lnSpcReduction="10000"/>
          </a:bodyPr>
          <a:lstStyle/>
          <a:p>
            <a:pPr>
              <a:lnSpc>
                <a:spcPct val="90000"/>
              </a:lnSpc>
            </a:pPr>
            <a:r>
              <a:rPr lang="en-US" sz="2200" dirty="0"/>
              <a:t>CIPD define the </a:t>
            </a:r>
            <a:r>
              <a:rPr lang="en-US" sz="2200" dirty="0" err="1"/>
              <a:t>behaviour</a:t>
            </a:r>
            <a:r>
              <a:rPr lang="en-US" sz="2200" dirty="0"/>
              <a:t> as:</a:t>
            </a:r>
          </a:p>
          <a:p>
            <a:pPr marL="0" indent="0">
              <a:lnSpc>
                <a:spcPct val="90000"/>
              </a:lnSpc>
              <a:buNone/>
            </a:pPr>
            <a:r>
              <a:rPr lang="en-US" sz="2200" dirty="0"/>
              <a:t>	The ability to influence to gain the 	necessary commitment and support from 	diverse stakeholders in pursuit of 	</a:t>
            </a:r>
            <a:r>
              <a:rPr lang="en-US" sz="2200" dirty="0" err="1"/>
              <a:t>organisation</a:t>
            </a:r>
            <a:r>
              <a:rPr lang="en-US" sz="2200" dirty="0"/>
              <a:t> value. </a:t>
            </a:r>
          </a:p>
          <a:p>
            <a:pPr>
              <a:lnSpc>
                <a:spcPct val="90000"/>
              </a:lnSpc>
            </a:pPr>
            <a:endParaRPr lang="en-GB" sz="2200" dirty="0"/>
          </a:p>
          <a:p>
            <a:pPr>
              <a:lnSpc>
                <a:spcPct val="90000"/>
              </a:lnSpc>
            </a:pPr>
            <a:r>
              <a:rPr lang="en-GB" sz="2200" dirty="0"/>
              <a:t>HR professionals often need to influence others to bring about change or gain buy-in</a:t>
            </a:r>
          </a:p>
          <a:p>
            <a:pPr>
              <a:lnSpc>
                <a:spcPct val="90000"/>
              </a:lnSpc>
            </a:pPr>
            <a:endParaRPr lang="en-GB" sz="2200" dirty="0"/>
          </a:p>
          <a:p>
            <a:pPr>
              <a:lnSpc>
                <a:spcPct val="90000"/>
              </a:lnSpc>
            </a:pPr>
            <a:r>
              <a:rPr lang="en-GB" sz="2200" dirty="0" err="1"/>
              <a:t>Yemm</a:t>
            </a:r>
            <a:r>
              <a:rPr lang="en-GB" sz="2200" dirty="0"/>
              <a:t> (2008) indicates that effective influencers have attributes including friendliness, vision, ability to build alliances and bargaining skills</a:t>
            </a:r>
          </a:p>
        </p:txBody>
      </p:sp>
      <p:sp>
        <p:nvSpPr>
          <p:cNvPr id="10" name="Slide Number Placeholder 4">
            <a:extLst>
              <a:ext uri="{FF2B5EF4-FFF2-40B4-BE49-F238E27FC236}">
                <a16:creationId xmlns:a16="http://schemas.microsoft.com/office/drawing/2014/main" id="{25A2D2A0-49B1-4047-92C8-8EB818FBFA2C}"/>
              </a:ext>
            </a:extLst>
          </p:cNvPr>
          <p:cNvSpPr>
            <a:spLocks noGrp="1"/>
          </p:cNvSpPr>
          <p:nvPr>
            <p:ph type="sldNum" sz="quarter" idx="12"/>
          </p:nvPr>
        </p:nvSpPr>
        <p:spPr>
          <a:xfrm>
            <a:off x="10608501" y="6380973"/>
            <a:ext cx="973899" cy="340503"/>
          </a:xfrm>
        </p:spPr>
        <p:txBody>
          <a:bodyPr/>
          <a:lstStyle/>
          <a:p>
            <a:pPr>
              <a:spcAft>
                <a:spcPts val="600"/>
              </a:spcAft>
            </a:pPr>
            <a:fld id="{12527470-34F4-4CF9-BF48-47C193E359C8}" type="slidenum">
              <a:rPr lang="en-GB" smtClean="0"/>
              <a:pPr>
                <a:spcAft>
                  <a:spcPts val="600"/>
                </a:spcAft>
              </a:pPr>
              <a:t>40</a:t>
            </a:fld>
            <a:endParaRPr lang="en-GB"/>
          </a:p>
        </p:txBody>
      </p:sp>
    </p:spTree>
    <p:extLst>
      <p:ext uri="{BB962C8B-B14F-4D97-AF65-F5344CB8AC3E}">
        <p14:creationId xmlns:p14="http://schemas.microsoft.com/office/powerpoint/2010/main" val="213454890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0D35E-4001-4353-927E-5762EF70BAF7}"/>
              </a:ext>
            </a:extLst>
          </p:cNvPr>
          <p:cNvSpPr>
            <a:spLocks noGrp="1"/>
          </p:cNvSpPr>
          <p:nvPr>
            <p:ph type="title"/>
          </p:nvPr>
        </p:nvSpPr>
        <p:spPr/>
        <p:txBody>
          <a:bodyPr/>
          <a:lstStyle/>
          <a:p>
            <a:r>
              <a:rPr lang="en-GB" dirty="0"/>
              <a:t>Negotiation</a:t>
            </a:r>
          </a:p>
        </p:txBody>
      </p:sp>
      <p:sp>
        <p:nvSpPr>
          <p:cNvPr id="3" name="Content Placeholder 2">
            <a:extLst>
              <a:ext uri="{FF2B5EF4-FFF2-40B4-BE49-F238E27FC236}">
                <a16:creationId xmlns:a16="http://schemas.microsoft.com/office/drawing/2014/main" id="{D83358C0-E696-4265-8D13-EB816A5BB38C}"/>
              </a:ext>
            </a:extLst>
          </p:cNvPr>
          <p:cNvSpPr>
            <a:spLocks noGrp="1"/>
          </p:cNvSpPr>
          <p:nvPr>
            <p:ph idx="1"/>
          </p:nvPr>
        </p:nvSpPr>
        <p:spPr>
          <a:xfrm>
            <a:off x="445168" y="1463676"/>
            <a:ext cx="11301664" cy="4261267"/>
          </a:xfrm>
        </p:spPr>
        <p:txBody>
          <a:bodyPr>
            <a:normAutofit fontScale="77500" lnSpcReduction="20000"/>
          </a:bodyPr>
          <a:lstStyle/>
          <a:p>
            <a:pPr marL="0" indent="0">
              <a:buNone/>
            </a:pPr>
            <a:r>
              <a:rPr lang="en-US" dirty="0">
                <a:solidFill>
                  <a:srgbClr val="1A1A1A"/>
                </a:solidFill>
                <a:latin typeface="Open Sans"/>
              </a:rPr>
              <a:t>“Although often undervalued, a well-judged and sophisticated HR hand in negotiations is often the key to a mutually beneficial outcome and to long-term </a:t>
            </a:r>
            <a:r>
              <a:rPr lang="en-US" dirty="0" err="1">
                <a:solidFill>
                  <a:srgbClr val="1A1A1A"/>
                </a:solidFill>
                <a:latin typeface="Open Sans"/>
              </a:rPr>
              <a:t>organisational</a:t>
            </a:r>
            <a:r>
              <a:rPr lang="en-US" dirty="0">
                <a:solidFill>
                  <a:srgbClr val="1A1A1A"/>
                </a:solidFill>
                <a:latin typeface="Open Sans"/>
              </a:rPr>
              <a:t> success.” – Sellers (2017)</a:t>
            </a:r>
          </a:p>
          <a:p>
            <a:pPr marL="0" indent="0">
              <a:buNone/>
            </a:pPr>
            <a:endParaRPr lang="en-GB" dirty="0"/>
          </a:p>
          <a:p>
            <a:r>
              <a:rPr lang="en-GB" sz="3200" dirty="0"/>
              <a:t>The purpose is to reach a common understanding or produce an agreement on a common course of action</a:t>
            </a:r>
          </a:p>
          <a:p>
            <a:r>
              <a:rPr lang="en-GB" sz="3200" dirty="0"/>
              <a:t>To reach an effective agreement we must understand our goals, trades, alternatives, outcomes, consequences and power dynamics</a:t>
            </a:r>
          </a:p>
          <a:p>
            <a:r>
              <a:rPr lang="en-GB" sz="3200" dirty="0"/>
              <a:t>Effective negotiators seek a “win-win” outcome</a:t>
            </a:r>
          </a:p>
          <a:p>
            <a:pPr marL="0" indent="0">
              <a:buNone/>
            </a:pPr>
            <a:endParaRPr lang="en-GB" dirty="0"/>
          </a:p>
          <a:p>
            <a:pPr marL="0" indent="0">
              <a:buNone/>
            </a:pPr>
            <a:r>
              <a:rPr lang="en-GB" b="1" dirty="0"/>
              <a:t>Listen </a:t>
            </a:r>
            <a:r>
              <a:rPr lang="en-GB" dirty="0"/>
              <a:t>to the HBR podcast on Adapting Negotiations in a Remote World (2020)</a:t>
            </a:r>
            <a:endParaRPr lang="en-GB" sz="3200" dirty="0"/>
          </a:p>
          <a:p>
            <a:endParaRPr lang="en-GB" dirty="0"/>
          </a:p>
        </p:txBody>
      </p:sp>
      <p:sp>
        <p:nvSpPr>
          <p:cNvPr id="4" name="Slide Number Placeholder 3">
            <a:extLst>
              <a:ext uri="{FF2B5EF4-FFF2-40B4-BE49-F238E27FC236}">
                <a16:creationId xmlns:a16="http://schemas.microsoft.com/office/drawing/2014/main" id="{DD38CFEB-D0CB-4B03-956A-960BCA69FDD6}"/>
              </a:ext>
            </a:extLst>
          </p:cNvPr>
          <p:cNvSpPr>
            <a:spLocks noGrp="1"/>
          </p:cNvSpPr>
          <p:nvPr>
            <p:ph type="sldNum" sz="quarter" idx="12"/>
          </p:nvPr>
        </p:nvSpPr>
        <p:spPr/>
        <p:txBody>
          <a:bodyPr/>
          <a:lstStyle/>
          <a:p>
            <a:fld id="{12527470-34F4-4CF9-BF48-47C193E359C8}" type="slidenum">
              <a:rPr lang="en-GB" smtClean="0"/>
              <a:t>41</a:t>
            </a:fld>
            <a:endParaRPr lang="en-GB"/>
          </a:p>
        </p:txBody>
      </p:sp>
    </p:spTree>
    <p:extLst>
      <p:ext uri="{BB962C8B-B14F-4D97-AF65-F5344CB8AC3E}">
        <p14:creationId xmlns:p14="http://schemas.microsoft.com/office/powerpoint/2010/main" val="331529134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4009D6A-1338-4082-A788-4AB7722F3E1A}"/>
              </a:ext>
            </a:extLst>
          </p:cNvPr>
          <p:cNvSpPr>
            <a:spLocks noGrp="1" noChangeArrowheads="1"/>
          </p:cNvSpPr>
          <p:nvPr>
            <p:ph type="title"/>
          </p:nvPr>
        </p:nvSpPr>
        <p:spPr>
          <a:xfrm>
            <a:off x="609600" y="274638"/>
            <a:ext cx="10972800" cy="1143000"/>
          </a:xfrm>
        </p:spPr>
        <p:txBody>
          <a:bodyPr anchor="ctr">
            <a:normAutofit/>
          </a:bodyPr>
          <a:lstStyle/>
          <a:p>
            <a:r>
              <a:rPr lang="en-US" altLang="en-US"/>
              <a:t>Thomas-Kilmann Model</a:t>
            </a:r>
          </a:p>
        </p:txBody>
      </p:sp>
      <p:sp>
        <p:nvSpPr>
          <p:cNvPr id="25603" name="Content Placeholder 2">
            <a:extLst>
              <a:ext uri="{FF2B5EF4-FFF2-40B4-BE49-F238E27FC236}">
                <a16:creationId xmlns:a16="http://schemas.microsoft.com/office/drawing/2014/main" id="{92F37004-B08E-4EF4-9E75-568B4221EF5F}"/>
              </a:ext>
            </a:extLst>
          </p:cNvPr>
          <p:cNvSpPr>
            <a:spLocks noGrp="1" noChangeArrowheads="1"/>
          </p:cNvSpPr>
          <p:nvPr>
            <p:ph sz="half" idx="1"/>
          </p:nvPr>
        </p:nvSpPr>
        <p:spPr>
          <a:xfrm>
            <a:off x="609600" y="1600201"/>
            <a:ext cx="5384800" cy="3989040"/>
          </a:xfrm>
        </p:spPr>
        <p:txBody>
          <a:bodyPr>
            <a:normAutofit/>
          </a:bodyPr>
          <a:lstStyle/>
          <a:p>
            <a:pPr>
              <a:lnSpc>
                <a:spcPct val="90000"/>
              </a:lnSpc>
            </a:pPr>
            <a:r>
              <a:rPr lang="en-US" altLang="en-US"/>
              <a:t>Designed by two psychologists.</a:t>
            </a:r>
          </a:p>
          <a:p>
            <a:pPr>
              <a:lnSpc>
                <a:spcPct val="90000"/>
              </a:lnSpc>
            </a:pPr>
            <a:r>
              <a:rPr lang="en-US" altLang="en-US"/>
              <a:t>Illustrates options available when handling conflict.</a:t>
            </a:r>
          </a:p>
          <a:p>
            <a:pPr>
              <a:lnSpc>
                <a:spcPct val="90000"/>
              </a:lnSpc>
            </a:pPr>
            <a:r>
              <a:rPr lang="en-US" altLang="en-US"/>
              <a:t>Vertical axis is concerned with conflict responses.</a:t>
            </a:r>
          </a:p>
          <a:p>
            <a:pPr>
              <a:lnSpc>
                <a:spcPct val="90000"/>
              </a:lnSpc>
            </a:pPr>
            <a:r>
              <a:rPr lang="en-US" altLang="en-US"/>
              <a:t>Horizontal axis is concerned with helping others get what they want.</a:t>
            </a:r>
          </a:p>
          <a:p>
            <a:pPr>
              <a:lnSpc>
                <a:spcPct val="90000"/>
              </a:lnSpc>
            </a:pPr>
            <a:endParaRPr lang="en-US" altLang="en-US"/>
          </a:p>
        </p:txBody>
      </p:sp>
      <p:pic>
        <p:nvPicPr>
          <p:cNvPr id="5" name="Content Placeholder 4" descr="Diagram&#10;&#10;Description automatically generated">
            <a:extLst>
              <a:ext uri="{FF2B5EF4-FFF2-40B4-BE49-F238E27FC236}">
                <a16:creationId xmlns:a16="http://schemas.microsoft.com/office/drawing/2014/main" id="{4337D27C-6760-4C7E-8616-039F035A209E}"/>
              </a:ext>
            </a:extLst>
          </p:cNvPr>
          <p:cNvPicPr>
            <a:picLocks noChangeAspect="1"/>
          </p:cNvPicPr>
          <p:nvPr/>
        </p:nvPicPr>
        <p:blipFill>
          <a:blip r:embed="rId3"/>
          <a:stretch>
            <a:fillRect/>
          </a:stretch>
        </p:blipFill>
        <p:spPr>
          <a:xfrm>
            <a:off x="6610548" y="1600201"/>
            <a:ext cx="4558903" cy="3989040"/>
          </a:xfrm>
          <a:prstGeom prst="rect">
            <a:avLst/>
          </a:prstGeom>
          <a:noFill/>
        </p:spPr>
      </p:pic>
      <p:sp>
        <p:nvSpPr>
          <p:cNvPr id="72" name="Slide Number Placeholder 4">
            <a:extLst>
              <a:ext uri="{FF2B5EF4-FFF2-40B4-BE49-F238E27FC236}">
                <a16:creationId xmlns:a16="http://schemas.microsoft.com/office/drawing/2014/main" id="{ADD5FF16-BC5B-4567-9371-1C8F213EEE3D}"/>
              </a:ext>
            </a:extLst>
          </p:cNvPr>
          <p:cNvSpPr>
            <a:spLocks noGrp="1"/>
          </p:cNvSpPr>
          <p:nvPr>
            <p:ph type="sldNum" sz="quarter" idx="12"/>
          </p:nvPr>
        </p:nvSpPr>
        <p:spPr>
          <a:xfrm>
            <a:off x="10608501" y="6380973"/>
            <a:ext cx="973899" cy="340503"/>
          </a:xfrm>
        </p:spPr>
        <p:txBody>
          <a:bodyPr/>
          <a:lstStyle/>
          <a:p>
            <a:pPr>
              <a:spcAft>
                <a:spcPts val="600"/>
              </a:spcAft>
            </a:pPr>
            <a:fld id="{12527470-34F4-4CF9-BF48-47C193E359C8}" type="slidenum">
              <a:rPr lang="en-GB" smtClean="0"/>
              <a:pPr>
                <a:spcAft>
                  <a:spcPts val="600"/>
                </a:spcAft>
              </a:pPr>
              <a:t>42</a:t>
            </a:fld>
            <a:endParaRPr lang="en-GB"/>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dirty="0"/>
              <a:t>Communication skills</a:t>
            </a:r>
          </a:p>
        </p:txBody>
      </p:sp>
      <p:pic>
        <p:nvPicPr>
          <p:cNvPr id="5" name="Picture 4">
            <a:extLst>
              <a:ext uri="{FF2B5EF4-FFF2-40B4-BE49-F238E27FC236}">
                <a16:creationId xmlns:a16="http://schemas.microsoft.com/office/drawing/2014/main" id="{8856B65F-C34C-4B8A-85FE-7D1144D6C7EA}"/>
              </a:ext>
            </a:extLst>
          </p:cNvPr>
          <p:cNvPicPr>
            <a:picLocks noChangeAspect="1"/>
          </p:cNvPicPr>
          <p:nvPr/>
        </p:nvPicPr>
        <p:blipFill>
          <a:blip r:embed="rId3"/>
          <a:stretch>
            <a:fillRect/>
          </a:stretch>
        </p:blipFill>
        <p:spPr>
          <a:xfrm>
            <a:off x="609600" y="2237873"/>
            <a:ext cx="5379226" cy="2716509"/>
          </a:xfrm>
          <a:prstGeom prst="rect">
            <a:avLst/>
          </a:prstGeom>
          <a:noFill/>
        </p:spPr>
      </p:pic>
      <p:sp>
        <p:nvSpPr>
          <p:cNvPr id="3" name="Content Placeholder 2"/>
          <p:cNvSpPr>
            <a:spLocks noGrp="1"/>
          </p:cNvSpPr>
          <p:nvPr>
            <p:ph sz="half" idx="2"/>
          </p:nvPr>
        </p:nvSpPr>
        <p:spPr>
          <a:xfrm>
            <a:off x="6203176" y="1417638"/>
            <a:ext cx="5593347" cy="3989040"/>
          </a:xfrm>
        </p:spPr>
        <p:txBody>
          <a:bodyPr>
            <a:noAutofit/>
          </a:bodyPr>
          <a:lstStyle/>
          <a:p>
            <a:pPr>
              <a:lnSpc>
                <a:spcPct val="90000"/>
              </a:lnSpc>
            </a:pPr>
            <a:r>
              <a:rPr lang="en-GB" sz="2000" dirty="0"/>
              <a:t>Professional HR managers are required to communicate clearly and professionally at all times</a:t>
            </a:r>
          </a:p>
          <a:p>
            <a:pPr>
              <a:lnSpc>
                <a:spcPct val="90000"/>
              </a:lnSpc>
            </a:pPr>
            <a:r>
              <a:rPr lang="en-GB" sz="2000" dirty="0"/>
              <a:t>Skills we as HR professionals need to learn</a:t>
            </a:r>
          </a:p>
          <a:p>
            <a:pPr>
              <a:lnSpc>
                <a:spcPct val="90000"/>
              </a:lnSpc>
            </a:pPr>
            <a:r>
              <a:rPr lang="en-GB" sz="2000" dirty="0"/>
              <a:t>At all times HR professionals must consider:</a:t>
            </a:r>
          </a:p>
          <a:p>
            <a:pPr lvl="1">
              <a:lnSpc>
                <a:spcPct val="90000"/>
              </a:lnSpc>
            </a:pPr>
            <a:r>
              <a:rPr lang="en-GB" sz="2000" dirty="0"/>
              <a:t>the tone of their message</a:t>
            </a:r>
          </a:p>
          <a:p>
            <a:pPr lvl="1">
              <a:lnSpc>
                <a:spcPct val="90000"/>
              </a:lnSpc>
            </a:pPr>
            <a:r>
              <a:rPr lang="en-GB" sz="2000" dirty="0"/>
              <a:t>the context of the information and who will receive it</a:t>
            </a:r>
          </a:p>
          <a:p>
            <a:pPr lvl="1">
              <a:lnSpc>
                <a:spcPct val="90000"/>
              </a:lnSpc>
            </a:pPr>
            <a:r>
              <a:rPr lang="en-GB" sz="2000" dirty="0"/>
              <a:t>how evidence is used (in presentations and reports) to support conclusions</a:t>
            </a:r>
          </a:p>
          <a:p>
            <a:pPr lvl="1">
              <a:lnSpc>
                <a:spcPct val="90000"/>
              </a:lnSpc>
            </a:pPr>
            <a:r>
              <a:rPr lang="en-GB" sz="2000" dirty="0"/>
              <a:t>how to develop a wide network of contacts from which to draw advice and information</a:t>
            </a:r>
          </a:p>
        </p:txBody>
      </p:sp>
      <p:sp>
        <p:nvSpPr>
          <p:cNvPr id="10" name="Slide Number Placeholder 4">
            <a:extLst>
              <a:ext uri="{FF2B5EF4-FFF2-40B4-BE49-F238E27FC236}">
                <a16:creationId xmlns:a16="http://schemas.microsoft.com/office/drawing/2014/main" id="{28CAA7AA-949E-4439-98E1-E1FCE10DB6CC}"/>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12527470-34F4-4CF9-BF48-47C193E359C8}" type="slidenum">
              <a:rPr lang="en-GB" smtClean="0"/>
              <a:pPr>
                <a:spcAft>
                  <a:spcPts val="600"/>
                </a:spcAft>
              </a:pPr>
              <a:t>43</a:t>
            </a:fld>
            <a:endParaRPr lang="en-GB"/>
          </a:p>
        </p:txBody>
      </p:sp>
    </p:spTree>
    <p:extLst>
      <p:ext uri="{BB962C8B-B14F-4D97-AF65-F5344CB8AC3E}">
        <p14:creationId xmlns:p14="http://schemas.microsoft.com/office/powerpoint/2010/main" val="207096154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7C63A-0628-4998-8DB1-A24B5B95A263}"/>
              </a:ext>
            </a:extLst>
          </p:cNvPr>
          <p:cNvSpPr>
            <a:spLocks noGrp="1"/>
          </p:cNvSpPr>
          <p:nvPr>
            <p:ph type="title"/>
          </p:nvPr>
        </p:nvSpPr>
        <p:spPr>
          <a:xfrm>
            <a:off x="1410319" y="4383502"/>
            <a:ext cx="8936839" cy="897415"/>
          </a:xfrm>
        </p:spPr>
        <p:txBody>
          <a:bodyPr anchor="t">
            <a:normAutofit fontScale="90000"/>
          </a:bodyPr>
          <a:lstStyle/>
          <a:p>
            <a:pPr>
              <a:lnSpc>
                <a:spcPct val="90000"/>
              </a:lnSpc>
            </a:pPr>
            <a:r>
              <a:rPr lang="en-GB" sz="2800" dirty="0"/>
              <a:t>LO4: Be able to work collaboratively with others, as a member of a team or working group </a:t>
            </a:r>
            <a:br>
              <a:rPr lang="en-GB" sz="2000" dirty="0"/>
            </a:br>
            <a:br>
              <a:rPr lang="en-GB" sz="2000" dirty="0"/>
            </a:br>
            <a:br>
              <a:rPr lang="en-GB" sz="2000" dirty="0"/>
            </a:br>
            <a:endParaRPr lang="en-GB" sz="2800" dirty="0"/>
          </a:p>
        </p:txBody>
      </p:sp>
    </p:spTree>
    <p:extLst>
      <p:ext uri="{BB962C8B-B14F-4D97-AF65-F5344CB8AC3E}">
        <p14:creationId xmlns:p14="http://schemas.microsoft.com/office/powerpoint/2010/main" val="101045333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dirty="0"/>
              <a:t>Team working</a:t>
            </a:r>
          </a:p>
        </p:txBody>
      </p:sp>
      <p:sp>
        <p:nvSpPr>
          <p:cNvPr id="3" name="Content Placeholder 2"/>
          <p:cNvSpPr>
            <a:spLocks noGrp="1"/>
          </p:cNvSpPr>
          <p:nvPr>
            <p:ph sz="half" idx="1"/>
          </p:nvPr>
        </p:nvSpPr>
        <p:spPr>
          <a:xfrm>
            <a:off x="609599" y="1263316"/>
            <a:ext cx="7692190" cy="4325925"/>
          </a:xfrm>
        </p:spPr>
        <p:txBody>
          <a:bodyPr>
            <a:noAutofit/>
          </a:bodyPr>
          <a:lstStyle/>
          <a:p>
            <a:pPr>
              <a:lnSpc>
                <a:spcPct val="90000"/>
              </a:lnSpc>
            </a:pPr>
            <a:r>
              <a:rPr lang="en-GB" sz="2000" dirty="0"/>
              <a:t>HR professionals often work in teams with fellow HR professionals or other individuals and groups</a:t>
            </a:r>
          </a:p>
          <a:p>
            <a:pPr>
              <a:lnSpc>
                <a:spcPct val="90000"/>
              </a:lnSpc>
            </a:pPr>
            <a:r>
              <a:rPr lang="en-US" sz="2000" b="0" i="0" dirty="0">
                <a:solidFill>
                  <a:srgbClr val="000000"/>
                </a:solidFill>
                <a:effectLst/>
              </a:rPr>
              <a:t>Core </a:t>
            </a:r>
            <a:r>
              <a:rPr lang="en-US" sz="2000" b="0" i="0" dirty="0" err="1">
                <a:solidFill>
                  <a:srgbClr val="000000"/>
                </a:solidFill>
                <a:effectLst/>
              </a:rPr>
              <a:t>behaviour</a:t>
            </a:r>
            <a:r>
              <a:rPr lang="en-US" sz="2000" b="0" i="0" dirty="0">
                <a:solidFill>
                  <a:srgbClr val="000000"/>
                </a:solidFill>
                <a:effectLst/>
              </a:rPr>
              <a:t>: Works effectively and inclusively with a range of people, both within and outside of the </a:t>
            </a:r>
            <a:r>
              <a:rPr lang="en-US" sz="2000" b="0" i="0" dirty="0" err="1">
                <a:solidFill>
                  <a:srgbClr val="000000"/>
                </a:solidFill>
                <a:effectLst/>
              </a:rPr>
              <a:t>organisation</a:t>
            </a:r>
            <a:r>
              <a:rPr lang="en-US" sz="2000" b="0" i="0" dirty="0">
                <a:solidFill>
                  <a:srgbClr val="000000"/>
                </a:solidFill>
                <a:effectLst/>
              </a:rPr>
              <a:t>.</a:t>
            </a:r>
            <a:endParaRPr lang="en-GB" sz="2000" dirty="0"/>
          </a:p>
          <a:p>
            <a:pPr>
              <a:lnSpc>
                <a:spcPct val="90000"/>
              </a:lnSpc>
            </a:pPr>
            <a:r>
              <a:rPr lang="en-GB" sz="2000" dirty="0"/>
              <a:t>Must develop skills associated with collaborative working and conflict resolution</a:t>
            </a:r>
          </a:p>
          <a:p>
            <a:pPr>
              <a:lnSpc>
                <a:spcPct val="90000"/>
              </a:lnSpc>
            </a:pPr>
            <a:r>
              <a:rPr lang="en-GB" sz="2000" dirty="0"/>
              <a:t>Consider how these need to be adapted to be done remotely and in times of crisis</a:t>
            </a:r>
          </a:p>
          <a:p>
            <a:pPr>
              <a:lnSpc>
                <a:spcPct val="90000"/>
              </a:lnSpc>
            </a:pPr>
            <a:r>
              <a:rPr lang="en-GB" sz="2000" dirty="0"/>
              <a:t>There are various forms of teams in our organisations including advice, action, project and production teams (Huczynski and Buchanan, 2017)</a:t>
            </a:r>
          </a:p>
          <a:p>
            <a:pPr>
              <a:lnSpc>
                <a:spcPct val="90000"/>
              </a:lnSpc>
            </a:pPr>
            <a:endParaRPr lang="en-GB" sz="1800" dirty="0"/>
          </a:p>
          <a:p>
            <a:pPr marL="0" indent="0">
              <a:lnSpc>
                <a:spcPct val="90000"/>
              </a:lnSpc>
              <a:buNone/>
            </a:pPr>
            <a:r>
              <a:rPr lang="en-GB" sz="1800" b="1" dirty="0"/>
              <a:t>Watch</a:t>
            </a:r>
            <a:r>
              <a:rPr lang="en-GB" sz="1800" dirty="0"/>
              <a:t> Video for guidance on effective teamworking during the pandemic: </a:t>
            </a:r>
          </a:p>
          <a:p>
            <a:pPr marL="0" indent="0">
              <a:lnSpc>
                <a:spcPct val="90000"/>
              </a:lnSpc>
              <a:buNone/>
            </a:pPr>
            <a:r>
              <a:rPr lang="en-GB" sz="1800" dirty="0">
                <a:hlinkClick r:id="rId3"/>
              </a:rPr>
              <a:t>https://people.nhs.uk/teamworking/the-key-components-of-effective-teamworking-during-the-covid-19-crisis/</a:t>
            </a: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a:p>
            <a:pPr>
              <a:lnSpc>
                <a:spcPct val="90000"/>
              </a:lnSpc>
            </a:pPr>
            <a:endParaRPr lang="en-GB" sz="1800" dirty="0"/>
          </a:p>
        </p:txBody>
      </p:sp>
      <p:pic>
        <p:nvPicPr>
          <p:cNvPr id="5" name="Picture 4">
            <a:extLst>
              <a:ext uri="{FF2B5EF4-FFF2-40B4-BE49-F238E27FC236}">
                <a16:creationId xmlns:a16="http://schemas.microsoft.com/office/drawing/2014/main" id="{C6E53024-8241-4DA4-83C5-4CDD9E6CC307}"/>
              </a:ext>
            </a:extLst>
          </p:cNvPr>
          <p:cNvPicPr>
            <a:picLocks noChangeAspect="1"/>
          </p:cNvPicPr>
          <p:nvPr/>
        </p:nvPicPr>
        <p:blipFill>
          <a:blip r:embed="rId4"/>
          <a:stretch>
            <a:fillRect/>
          </a:stretch>
        </p:blipFill>
        <p:spPr>
          <a:xfrm>
            <a:off x="8477933" y="1718219"/>
            <a:ext cx="3453383" cy="3416117"/>
          </a:xfrm>
          <a:prstGeom prst="rect">
            <a:avLst/>
          </a:prstGeom>
          <a:noFill/>
        </p:spPr>
      </p:pic>
      <p:sp>
        <p:nvSpPr>
          <p:cNvPr id="10" name="Slide Number Placeholder 4">
            <a:extLst>
              <a:ext uri="{FF2B5EF4-FFF2-40B4-BE49-F238E27FC236}">
                <a16:creationId xmlns:a16="http://schemas.microsoft.com/office/drawing/2014/main" id="{EB10ECFE-CD51-4DA6-9E54-E8F7389A050A}"/>
              </a:ext>
            </a:extLst>
          </p:cNvPr>
          <p:cNvSpPr>
            <a:spLocks noGrp="1"/>
          </p:cNvSpPr>
          <p:nvPr>
            <p:ph type="sldNum" sz="quarter" idx="12"/>
          </p:nvPr>
        </p:nvSpPr>
        <p:spPr>
          <a:xfrm>
            <a:off x="10608501" y="6380973"/>
            <a:ext cx="973899" cy="340503"/>
          </a:xfrm>
        </p:spPr>
        <p:txBody>
          <a:bodyPr/>
          <a:lstStyle/>
          <a:p>
            <a:pPr>
              <a:spcAft>
                <a:spcPts val="600"/>
              </a:spcAft>
            </a:pPr>
            <a:fld id="{12527470-34F4-4CF9-BF48-47C193E359C8}" type="slidenum">
              <a:rPr lang="en-GB" smtClean="0"/>
              <a:pPr>
                <a:spcAft>
                  <a:spcPts val="600"/>
                </a:spcAft>
              </a:pPr>
              <a:t>45</a:t>
            </a:fld>
            <a:endParaRPr lang="en-GB"/>
          </a:p>
        </p:txBody>
      </p:sp>
    </p:spTree>
    <p:extLst>
      <p:ext uri="{BB962C8B-B14F-4D97-AF65-F5344CB8AC3E}">
        <p14:creationId xmlns:p14="http://schemas.microsoft.com/office/powerpoint/2010/main" val="12077590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F54A4-EEFB-448A-A595-BB38C0431146}"/>
              </a:ext>
            </a:extLst>
          </p:cNvPr>
          <p:cNvSpPr>
            <a:spLocks noGrp="1"/>
          </p:cNvSpPr>
          <p:nvPr>
            <p:ph type="title"/>
          </p:nvPr>
        </p:nvSpPr>
        <p:spPr>
          <a:xfrm>
            <a:off x="609599" y="124760"/>
            <a:ext cx="10972800" cy="1143000"/>
          </a:xfrm>
        </p:spPr>
        <p:txBody>
          <a:bodyPr anchor="ctr">
            <a:normAutofit/>
          </a:bodyPr>
          <a:lstStyle/>
          <a:p>
            <a:r>
              <a:rPr lang="en-GB" dirty="0"/>
              <a:t>Group/Team Dynamics</a:t>
            </a:r>
          </a:p>
        </p:txBody>
      </p:sp>
      <p:sp>
        <p:nvSpPr>
          <p:cNvPr id="8" name="Text Placeholder 2">
            <a:extLst>
              <a:ext uri="{FF2B5EF4-FFF2-40B4-BE49-F238E27FC236}">
                <a16:creationId xmlns:a16="http://schemas.microsoft.com/office/drawing/2014/main" id="{32B22414-3114-4A1C-89FA-45217A3AAC7D}"/>
              </a:ext>
            </a:extLst>
          </p:cNvPr>
          <p:cNvSpPr>
            <a:spLocks noGrp="1"/>
          </p:cNvSpPr>
          <p:nvPr>
            <p:ph type="body" idx="1"/>
          </p:nvPr>
        </p:nvSpPr>
        <p:spPr>
          <a:xfrm>
            <a:off x="609600" y="1914882"/>
            <a:ext cx="5386917" cy="639762"/>
          </a:xfrm>
        </p:spPr>
        <p:txBody>
          <a:bodyPr>
            <a:normAutofit/>
          </a:bodyPr>
          <a:lstStyle/>
          <a:p>
            <a:r>
              <a:rPr lang="en-GB" dirty="0"/>
              <a:t>Made up of diverse individuals </a:t>
            </a:r>
          </a:p>
        </p:txBody>
      </p:sp>
      <p:sp>
        <p:nvSpPr>
          <p:cNvPr id="3" name="Content Placeholder 2">
            <a:extLst>
              <a:ext uri="{FF2B5EF4-FFF2-40B4-BE49-F238E27FC236}">
                <a16:creationId xmlns:a16="http://schemas.microsoft.com/office/drawing/2014/main" id="{FF919A3A-5C12-49DD-8349-C9BCDC4C7E43}"/>
              </a:ext>
            </a:extLst>
          </p:cNvPr>
          <p:cNvSpPr>
            <a:spLocks noGrp="1"/>
          </p:cNvSpPr>
          <p:nvPr>
            <p:ph sz="half" idx="2"/>
          </p:nvPr>
        </p:nvSpPr>
        <p:spPr>
          <a:xfrm>
            <a:off x="609600" y="2764423"/>
            <a:ext cx="5386917" cy="3414365"/>
          </a:xfrm>
        </p:spPr>
        <p:txBody>
          <a:bodyPr>
            <a:normAutofit/>
          </a:bodyPr>
          <a:lstStyle/>
          <a:p>
            <a:pPr>
              <a:lnSpc>
                <a:spcPct val="90000"/>
              </a:lnSpc>
            </a:pPr>
            <a:r>
              <a:rPr lang="en-GB" sz="2200" dirty="0"/>
              <a:t>Age</a:t>
            </a:r>
          </a:p>
          <a:p>
            <a:pPr>
              <a:lnSpc>
                <a:spcPct val="90000"/>
              </a:lnSpc>
            </a:pPr>
            <a:r>
              <a:rPr lang="en-GB" sz="2200" dirty="0"/>
              <a:t>Gender</a:t>
            </a:r>
          </a:p>
          <a:p>
            <a:pPr>
              <a:lnSpc>
                <a:spcPct val="90000"/>
              </a:lnSpc>
            </a:pPr>
            <a:r>
              <a:rPr lang="en-GB" sz="2200" dirty="0"/>
              <a:t>Nationality</a:t>
            </a:r>
          </a:p>
          <a:p>
            <a:pPr>
              <a:lnSpc>
                <a:spcPct val="90000"/>
              </a:lnSpc>
            </a:pPr>
            <a:r>
              <a:rPr lang="en-GB" sz="2200" dirty="0"/>
              <a:t>Culture</a:t>
            </a:r>
          </a:p>
          <a:p>
            <a:pPr>
              <a:lnSpc>
                <a:spcPct val="90000"/>
              </a:lnSpc>
            </a:pPr>
            <a:r>
              <a:rPr lang="en-GB" sz="2200" dirty="0"/>
              <a:t>Knowledge</a:t>
            </a:r>
          </a:p>
          <a:p>
            <a:pPr>
              <a:lnSpc>
                <a:spcPct val="90000"/>
              </a:lnSpc>
            </a:pPr>
            <a:r>
              <a:rPr lang="en-GB" sz="2200" dirty="0"/>
              <a:t>Skills</a:t>
            </a:r>
          </a:p>
          <a:p>
            <a:pPr>
              <a:lnSpc>
                <a:spcPct val="90000"/>
              </a:lnSpc>
            </a:pPr>
            <a:r>
              <a:rPr lang="en-GB" sz="2200" dirty="0"/>
              <a:t>Views and agendas</a:t>
            </a:r>
          </a:p>
        </p:txBody>
      </p:sp>
      <p:sp>
        <p:nvSpPr>
          <p:cNvPr id="10" name="Text Placeholder 4">
            <a:extLst>
              <a:ext uri="{FF2B5EF4-FFF2-40B4-BE49-F238E27FC236}">
                <a16:creationId xmlns:a16="http://schemas.microsoft.com/office/drawing/2014/main" id="{44EAB297-3057-453B-989A-2D1DDA18BC92}"/>
              </a:ext>
            </a:extLst>
          </p:cNvPr>
          <p:cNvSpPr>
            <a:spLocks noGrp="1"/>
          </p:cNvSpPr>
          <p:nvPr>
            <p:ph type="body" sz="quarter" idx="3"/>
          </p:nvPr>
        </p:nvSpPr>
        <p:spPr>
          <a:xfrm>
            <a:off x="6193366" y="1914882"/>
            <a:ext cx="5389033" cy="639762"/>
          </a:xfrm>
        </p:spPr>
        <p:txBody>
          <a:bodyPr>
            <a:normAutofit/>
          </a:bodyPr>
          <a:lstStyle/>
          <a:p>
            <a:r>
              <a:rPr lang="en-GB" dirty="0"/>
              <a:t>Influenced by a variety of dynamics</a:t>
            </a:r>
            <a:endParaRPr lang="en-US" dirty="0"/>
          </a:p>
        </p:txBody>
      </p:sp>
      <p:sp>
        <p:nvSpPr>
          <p:cNvPr id="12" name="Content Placeholder 5">
            <a:extLst>
              <a:ext uri="{FF2B5EF4-FFF2-40B4-BE49-F238E27FC236}">
                <a16:creationId xmlns:a16="http://schemas.microsoft.com/office/drawing/2014/main" id="{80221AA3-150F-47C3-AF52-63253354C07A}"/>
              </a:ext>
            </a:extLst>
          </p:cNvPr>
          <p:cNvSpPr>
            <a:spLocks noGrp="1"/>
          </p:cNvSpPr>
          <p:nvPr>
            <p:ph sz="quarter" idx="4"/>
          </p:nvPr>
        </p:nvSpPr>
        <p:spPr>
          <a:xfrm>
            <a:off x="6193367" y="2764423"/>
            <a:ext cx="5389033" cy="3414365"/>
          </a:xfrm>
        </p:spPr>
        <p:txBody>
          <a:bodyPr/>
          <a:lstStyle/>
          <a:p>
            <a:r>
              <a:rPr lang="en-GB" dirty="0"/>
              <a:t>P</a:t>
            </a:r>
            <a:r>
              <a:rPr lang="en-GB" sz="2400" dirty="0"/>
              <a:t>ower</a:t>
            </a:r>
          </a:p>
          <a:p>
            <a:r>
              <a:rPr lang="en-GB" sz="2400" dirty="0"/>
              <a:t>Leadership</a:t>
            </a:r>
          </a:p>
          <a:p>
            <a:r>
              <a:rPr lang="en-GB" sz="2400" dirty="0"/>
              <a:t>Structure</a:t>
            </a:r>
          </a:p>
          <a:p>
            <a:r>
              <a:rPr lang="en-GB" dirty="0"/>
              <a:t>Communication</a:t>
            </a:r>
            <a:endParaRPr lang="en-US" dirty="0"/>
          </a:p>
        </p:txBody>
      </p:sp>
      <p:sp>
        <p:nvSpPr>
          <p:cNvPr id="14" name="Slide Number Placeholder 6">
            <a:extLst>
              <a:ext uri="{FF2B5EF4-FFF2-40B4-BE49-F238E27FC236}">
                <a16:creationId xmlns:a16="http://schemas.microsoft.com/office/drawing/2014/main" id="{FFDB1F7F-8722-47E3-8962-C993C0A1DC85}"/>
              </a:ext>
            </a:extLst>
          </p:cNvPr>
          <p:cNvSpPr>
            <a:spLocks noGrp="1"/>
          </p:cNvSpPr>
          <p:nvPr>
            <p:ph type="sldNum" sz="quarter" idx="12"/>
          </p:nvPr>
        </p:nvSpPr>
        <p:spPr>
          <a:xfrm>
            <a:off x="10608501" y="6380973"/>
            <a:ext cx="973899" cy="340503"/>
          </a:xfrm>
        </p:spPr>
        <p:txBody>
          <a:bodyPr/>
          <a:lstStyle/>
          <a:p>
            <a:pPr>
              <a:spcAft>
                <a:spcPts val="600"/>
              </a:spcAft>
            </a:pPr>
            <a:fld id="{12527470-34F4-4CF9-BF48-47C193E359C8}" type="slidenum">
              <a:rPr lang="en-GB" smtClean="0"/>
              <a:pPr>
                <a:spcAft>
                  <a:spcPts val="600"/>
                </a:spcAft>
              </a:pPr>
              <a:t>46</a:t>
            </a:fld>
            <a:endParaRPr lang="en-GB"/>
          </a:p>
        </p:txBody>
      </p:sp>
      <p:sp>
        <p:nvSpPr>
          <p:cNvPr id="9" name="TextBox 8">
            <a:extLst>
              <a:ext uri="{FF2B5EF4-FFF2-40B4-BE49-F238E27FC236}">
                <a16:creationId xmlns:a16="http://schemas.microsoft.com/office/drawing/2014/main" id="{4065C3ED-0FAB-4A3E-963E-91BA262018BA}"/>
              </a:ext>
            </a:extLst>
          </p:cNvPr>
          <p:cNvSpPr txBox="1"/>
          <p:nvPr/>
        </p:nvSpPr>
        <p:spPr>
          <a:xfrm>
            <a:off x="950495" y="1085536"/>
            <a:ext cx="10631904" cy="954107"/>
          </a:xfrm>
          <a:prstGeom prst="rect">
            <a:avLst/>
          </a:prstGeom>
          <a:noFill/>
        </p:spPr>
        <p:txBody>
          <a:bodyPr wrap="square">
            <a:spAutoFit/>
          </a:bodyPr>
          <a:lstStyle/>
          <a:p>
            <a:r>
              <a:rPr lang="en-GB" sz="2800" dirty="0"/>
              <a:t>Having a diverse team is undoubtedly a strength but it can be a cause of confusion, conflict and irritation – Watson </a:t>
            </a:r>
          </a:p>
        </p:txBody>
      </p:sp>
    </p:spTree>
    <p:extLst>
      <p:ext uri="{BB962C8B-B14F-4D97-AF65-F5344CB8AC3E}">
        <p14:creationId xmlns:p14="http://schemas.microsoft.com/office/powerpoint/2010/main" val="410968682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FA4D6-C79C-45E0-8516-A18137EB9C55}"/>
              </a:ext>
            </a:extLst>
          </p:cNvPr>
          <p:cNvSpPr>
            <a:spLocks noGrp="1"/>
          </p:cNvSpPr>
          <p:nvPr>
            <p:ph type="title"/>
          </p:nvPr>
        </p:nvSpPr>
        <p:spPr/>
        <p:txBody>
          <a:bodyPr/>
          <a:lstStyle/>
          <a:p>
            <a:r>
              <a:rPr lang="en-GB" dirty="0"/>
              <a:t>Group/Team Dynamics</a:t>
            </a:r>
          </a:p>
        </p:txBody>
      </p:sp>
      <p:sp>
        <p:nvSpPr>
          <p:cNvPr id="3" name="Content Placeholder 2">
            <a:extLst>
              <a:ext uri="{FF2B5EF4-FFF2-40B4-BE49-F238E27FC236}">
                <a16:creationId xmlns:a16="http://schemas.microsoft.com/office/drawing/2014/main" id="{EC8D723B-E3D1-4163-9B94-87F0D7D6DE4B}"/>
              </a:ext>
            </a:extLst>
          </p:cNvPr>
          <p:cNvSpPr>
            <a:spLocks noGrp="1"/>
          </p:cNvSpPr>
          <p:nvPr>
            <p:ph idx="1"/>
          </p:nvPr>
        </p:nvSpPr>
        <p:spPr>
          <a:xfrm>
            <a:off x="1419725" y="1109710"/>
            <a:ext cx="9649327" cy="5111091"/>
          </a:xfrm>
        </p:spPr>
        <p:txBody>
          <a:bodyPr>
            <a:normAutofit/>
          </a:bodyPr>
          <a:lstStyle/>
          <a:p>
            <a:pPr marL="0" indent="0">
              <a:buNone/>
            </a:pPr>
            <a:r>
              <a:rPr lang="en-GB" dirty="0"/>
              <a:t>Definition: </a:t>
            </a:r>
          </a:p>
          <a:p>
            <a:pPr marL="0" indent="0">
              <a:buNone/>
            </a:pPr>
            <a:r>
              <a:rPr lang="en-GB" sz="2400" dirty="0"/>
              <a:t>“Kurt Lewin, a social psychologist and change management expert, is credited with coining the term ‘group dynamics’ in the early 1940s. He noted that people often take on distinct roles and behaviours when they work in a group. </a:t>
            </a:r>
          </a:p>
          <a:p>
            <a:pPr marL="0" indent="0">
              <a:buNone/>
            </a:pPr>
            <a:r>
              <a:rPr lang="en-GB" sz="2400" dirty="0"/>
              <a:t>‘Group dynamics’ describes the effects of these roles and behaviours on other group members, and on the group as a whole.”</a:t>
            </a:r>
          </a:p>
          <a:p>
            <a:pPr marL="0" indent="0">
              <a:buNone/>
            </a:pPr>
            <a:endParaRPr lang="en-GB" dirty="0"/>
          </a:p>
          <a:p>
            <a:pPr marL="0" indent="0">
              <a:buNone/>
            </a:pPr>
            <a:r>
              <a:rPr lang="en-GB" dirty="0"/>
              <a:t>Two well known theories – Tuckman’s theory of team development and Belbin’s theory of team roles.</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19482881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FE543-7965-4761-BAC1-1941CE19C948}"/>
              </a:ext>
            </a:extLst>
          </p:cNvPr>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Stages Teams Go Through</a:t>
            </a:r>
            <a:endParaRPr lang="en-GB" sz="4000" dirty="0"/>
          </a:p>
        </p:txBody>
      </p:sp>
      <p:sp>
        <p:nvSpPr>
          <p:cNvPr id="4" name="Oval 3">
            <a:extLst>
              <a:ext uri="{FF2B5EF4-FFF2-40B4-BE49-F238E27FC236}">
                <a16:creationId xmlns:a16="http://schemas.microsoft.com/office/drawing/2014/main" id="{34BB6010-FF7B-4128-9EC2-2D9202E5E188}"/>
              </a:ext>
            </a:extLst>
          </p:cNvPr>
          <p:cNvSpPr/>
          <p:nvPr/>
        </p:nvSpPr>
        <p:spPr>
          <a:xfrm>
            <a:off x="629298" y="4393395"/>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Forming</a:t>
            </a:r>
          </a:p>
        </p:txBody>
      </p:sp>
      <p:sp>
        <p:nvSpPr>
          <p:cNvPr id="5" name="Oval 4">
            <a:extLst>
              <a:ext uri="{FF2B5EF4-FFF2-40B4-BE49-F238E27FC236}">
                <a16:creationId xmlns:a16="http://schemas.microsoft.com/office/drawing/2014/main" id="{C2CE93D8-5EB6-477D-917D-2EA86F590E61}"/>
              </a:ext>
            </a:extLst>
          </p:cNvPr>
          <p:cNvSpPr/>
          <p:nvPr/>
        </p:nvSpPr>
        <p:spPr>
          <a:xfrm>
            <a:off x="3095846" y="3385283"/>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Storming</a:t>
            </a:r>
          </a:p>
        </p:txBody>
      </p:sp>
      <p:sp>
        <p:nvSpPr>
          <p:cNvPr id="6" name="Oval 5">
            <a:extLst>
              <a:ext uri="{FF2B5EF4-FFF2-40B4-BE49-F238E27FC236}">
                <a16:creationId xmlns:a16="http://schemas.microsoft.com/office/drawing/2014/main" id="{0A2D6405-3396-4665-9419-54392417B560}"/>
              </a:ext>
            </a:extLst>
          </p:cNvPr>
          <p:cNvSpPr/>
          <p:nvPr/>
        </p:nvSpPr>
        <p:spPr>
          <a:xfrm>
            <a:off x="5408270" y="2276872"/>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Norming</a:t>
            </a:r>
          </a:p>
        </p:txBody>
      </p:sp>
      <p:sp>
        <p:nvSpPr>
          <p:cNvPr id="7" name="Oval 6">
            <a:extLst>
              <a:ext uri="{FF2B5EF4-FFF2-40B4-BE49-F238E27FC236}">
                <a16:creationId xmlns:a16="http://schemas.microsoft.com/office/drawing/2014/main" id="{538C20EA-D721-411A-B016-E55C98423B89}"/>
              </a:ext>
            </a:extLst>
          </p:cNvPr>
          <p:cNvSpPr/>
          <p:nvPr/>
        </p:nvSpPr>
        <p:spPr>
          <a:xfrm>
            <a:off x="7896810" y="1300196"/>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Performing</a:t>
            </a:r>
          </a:p>
        </p:txBody>
      </p:sp>
      <p:cxnSp>
        <p:nvCxnSpPr>
          <p:cNvPr id="17" name="Straight Connector 16">
            <a:extLst>
              <a:ext uri="{FF2B5EF4-FFF2-40B4-BE49-F238E27FC236}">
                <a16:creationId xmlns:a16="http://schemas.microsoft.com/office/drawing/2014/main" id="{74B48456-C35D-47C6-91C2-B7BE83804D9F}"/>
              </a:ext>
            </a:extLst>
          </p:cNvPr>
          <p:cNvCxnSpPr/>
          <p:nvPr/>
        </p:nvCxnSpPr>
        <p:spPr>
          <a:xfrm flipV="1">
            <a:off x="2551820" y="4393395"/>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5591999-099D-404E-BDF7-A7965BEC7006}"/>
              </a:ext>
            </a:extLst>
          </p:cNvPr>
          <p:cNvCxnSpPr/>
          <p:nvPr/>
        </p:nvCxnSpPr>
        <p:spPr>
          <a:xfrm flipV="1">
            <a:off x="4873748" y="3284984"/>
            <a:ext cx="576064" cy="288032"/>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D6470CF-A4DB-47E3-81B5-3A8744D7CA64}"/>
              </a:ext>
            </a:extLst>
          </p:cNvPr>
          <p:cNvCxnSpPr/>
          <p:nvPr/>
        </p:nvCxnSpPr>
        <p:spPr>
          <a:xfrm flipV="1">
            <a:off x="7320746" y="2164292"/>
            <a:ext cx="576064" cy="288032"/>
          </a:xfrm>
          <a:prstGeom prst="line">
            <a:avLst/>
          </a:prstGeom>
        </p:spPr>
        <p:style>
          <a:lnRef idx="1">
            <a:schemeClr val="accent1"/>
          </a:lnRef>
          <a:fillRef idx="0">
            <a:schemeClr val="accent1"/>
          </a:fillRef>
          <a:effectRef idx="0">
            <a:schemeClr val="accent1"/>
          </a:effectRef>
          <a:fontRef idx="minor">
            <a:schemeClr val="tx1"/>
          </a:fontRef>
        </p:style>
      </p:cxnSp>
      <p:sp>
        <p:nvSpPr>
          <p:cNvPr id="3" name="Oval 2">
            <a:extLst>
              <a:ext uri="{FF2B5EF4-FFF2-40B4-BE49-F238E27FC236}">
                <a16:creationId xmlns:a16="http://schemas.microsoft.com/office/drawing/2014/main" id="{A509EB20-348B-4DAD-80F3-56C1494EC952}"/>
              </a:ext>
            </a:extLst>
          </p:cNvPr>
          <p:cNvSpPr/>
          <p:nvPr/>
        </p:nvSpPr>
        <p:spPr>
          <a:xfrm>
            <a:off x="10161820" y="198066"/>
            <a:ext cx="1954560" cy="1296144"/>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Mourning</a:t>
            </a:r>
          </a:p>
        </p:txBody>
      </p:sp>
      <p:cxnSp>
        <p:nvCxnSpPr>
          <p:cNvPr id="8" name="Straight Connector 7">
            <a:extLst>
              <a:ext uri="{FF2B5EF4-FFF2-40B4-BE49-F238E27FC236}">
                <a16:creationId xmlns:a16="http://schemas.microsoft.com/office/drawing/2014/main" id="{3A8673B1-DA30-482D-888A-5B0166BB3C79}"/>
              </a:ext>
            </a:extLst>
          </p:cNvPr>
          <p:cNvCxnSpPr>
            <a:cxnSpLocks/>
          </p:cNvCxnSpPr>
          <p:nvPr/>
        </p:nvCxnSpPr>
        <p:spPr>
          <a:xfrm flipV="1">
            <a:off x="9563338" y="1129606"/>
            <a:ext cx="576064" cy="288032"/>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99991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9A2BD-4958-4AEB-BEF4-8AB6C3DFA10A}"/>
              </a:ext>
            </a:extLst>
          </p:cNvPr>
          <p:cNvSpPr>
            <a:spLocks noGrp="1"/>
          </p:cNvSpPr>
          <p:nvPr>
            <p:ph type="title"/>
          </p:nvPr>
        </p:nvSpPr>
        <p:spPr>
          <a:xfrm>
            <a:off x="609601" y="273050"/>
            <a:ext cx="4011084" cy="1162050"/>
          </a:xfrm>
        </p:spPr>
        <p:txBody>
          <a:bodyPr vert="horz" lIns="91440" tIns="45720" rIns="91440" bIns="45720" rtlCol="0" anchor="b">
            <a:normAutofit/>
          </a:bodyPr>
          <a:lstStyle/>
          <a:p>
            <a:r>
              <a:rPr lang="en-US" altLang="en-US"/>
              <a:t>Belbin’s 9 Team Roles</a:t>
            </a:r>
            <a:endParaRPr lang="en-GB" dirty="0"/>
          </a:p>
        </p:txBody>
      </p:sp>
      <p:pic>
        <p:nvPicPr>
          <p:cNvPr id="5" name="Picture 2" descr="See the source image">
            <a:extLst>
              <a:ext uri="{FF2B5EF4-FFF2-40B4-BE49-F238E27FC236}">
                <a16:creationId xmlns:a16="http://schemas.microsoft.com/office/drawing/2014/main" id="{7513DCB8-4D5E-44AC-AE85-8F5031AA786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5678993" y="273051"/>
            <a:ext cx="4991146" cy="5172173"/>
          </a:xfrm>
          <a:prstGeom prst="rect">
            <a:avLst/>
          </a:prstGeom>
          <a:solidFill>
            <a:srgbClr val="FFFFFF"/>
          </a:solidFill>
        </p:spPr>
      </p:pic>
      <p:sp>
        <p:nvSpPr>
          <p:cNvPr id="4" name="Rectangle 3">
            <a:extLst>
              <a:ext uri="{FF2B5EF4-FFF2-40B4-BE49-F238E27FC236}">
                <a16:creationId xmlns:a16="http://schemas.microsoft.com/office/drawing/2014/main" id="{4CB0E1AF-51FC-48A3-8E07-9369120EE475}"/>
              </a:ext>
            </a:extLst>
          </p:cNvPr>
          <p:cNvSpPr/>
          <p:nvPr/>
        </p:nvSpPr>
        <p:spPr>
          <a:xfrm>
            <a:off x="609601" y="1435101"/>
            <a:ext cx="4011084" cy="4029891"/>
          </a:xfrm>
          <a:prstGeom prst="rect">
            <a:avLst/>
          </a:prstGeom>
        </p:spPr>
        <p:txBody>
          <a:bodyPr vert="horz" lIns="91440" tIns="45720" rIns="91440" bIns="45720" rtlCol="0">
            <a:normAutofit/>
          </a:bodyPr>
          <a:lstStyle/>
          <a:p>
            <a:pPr>
              <a:spcBef>
                <a:spcPct val="20000"/>
              </a:spcBef>
              <a:defRPr/>
            </a:pPr>
            <a:endParaRPr lang="en-US" altLang="en-US" sz="1400" kern="1200">
              <a:latin typeface="+mn-lt"/>
              <a:ea typeface="+mn-ea"/>
              <a:cs typeface="+mn-cs"/>
            </a:endParaRPr>
          </a:p>
          <a:p>
            <a:pPr>
              <a:spcBef>
                <a:spcPct val="20000"/>
              </a:spcBef>
              <a:defRPr/>
            </a:pPr>
            <a:r>
              <a:rPr lang="en-US" altLang="en-US" sz="1400" kern="1200">
                <a:latin typeface="+mn-lt"/>
                <a:ea typeface="+mn-ea"/>
                <a:cs typeface="+mn-cs"/>
                <a:hlinkClick r:id="rId4"/>
              </a:rPr>
              <a:t>https://www.belbin.com/</a:t>
            </a:r>
            <a:endParaRPr lang="en-US" altLang="en-US" sz="1400" kern="1200">
              <a:latin typeface="+mn-lt"/>
              <a:ea typeface="+mn-ea"/>
              <a:cs typeface="+mn-cs"/>
            </a:endParaRPr>
          </a:p>
          <a:p>
            <a:pPr>
              <a:spcBef>
                <a:spcPct val="20000"/>
              </a:spcBef>
              <a:defRPr/>
            </a:pPr>
            <a:endParaRPr lang="en-US" altLang="en-US" sz="1400" kern="1200">
              <a:latin typeface="+mn-lt"/>
              <a:ea typeface="+mn-ea"/>
              <a:cs typeface="+mn-cs"/>
            </a:endParaRPr>
          </a:p>
          <a:p>
            <a:pPr>
              <a:spcBef>
                <a:spcPct val="20000"/>
              </a:spcBef>
              <a:defRPr/>
            </a:pPr>
            <a:endParaRPr lang="en-US" altLang="en-US" sz="1400" b="1" kern="1200">
              <a:effectLst>
                <a:outerShdw blurRad="38100" dist="38100" dir="2700000" algn="tl">
                  <a:srgbClr val="000000">
                    <a:alpha val="43137"/>
                  </a:srgbClr>
                </a:outerShdw>
              </a:effectLst>
              <a:latin typeface="+mn-lt"/>
              <a:ea typeface="+mn-ea"/>
              <a:cs typeface="+mn-cs"/>
            </a:endParaRPr>
          </a:p>
        </p:txBody>
      </p:sp>
      <p:sp>
        <p:nvSpPr>
          <p:cNvPr id="10" name="Slide Number Placeholder 4">
            <a:extLst>
              <a:ext uri="{FF2B5EF4-FFF2-40B4-BE49-F238E27FC236}">
                <a16:creationId xmlns:a16="http://schemas.microsoft.com/office/drawing/2014/main" id="{5B14D610-3954-4E01-A53D-56886E85E572}"/>
              </a:ext>
            </a:extLst>
          </p:cNvPr>
          <p:cNvSpPr>
            <a:spLocks noGrp="1"/>
          </p:cNvSpPr>
          <p:nvPr>
            <p:ph type="sldNum" sz="quarter" idx="12"/>
          </p:nvPr>
        </p:nvSpPr>
        <p:spPr>
          <a:xfrm>
            <a:off x="10608501" y="6380973"/>
            <a:ext cx="973899" cy="340503"/>
          </a:xfrm>
        </p:spPr>
        <p:txBody>
          <a:bodyPr/>
          <a:lstStyle/>
          <a:p>
            <a:pPr>
              <a:spcAft>
                <a:spcPts val="600"/>
              </a:spcAft>
            </a:pPr>
            <a:fld id="{12527470-34F4-4CF9-BF48-47C193E359C8}" type="slidenum">
              <a:rPr lang="en-GB" smtClean="0"/>
              <a:pPr>
                <a:spcAft>
                  <a:spcPts val="600"/>
                </a:spcAft>
              </a:pPr>
              <a:t>49</a:t>
            </a:fld>
            <a:endParaRPr lang="en-GB"/>
          </a:p>
        </p:txBody>
      </p:sp>
    </p:spTree>
    <p:extLst>
      <p:ext uri="{BB962C8B-B14F-4D97-AF65-F5344CB8AC3E}">
        <p14:creationId xmlns:p14="http://schemas.microsoft.com/office/powerpoint/2010/main" val="4207981340"/>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D09978-74EF-48E1-A647-FC30EF705F67}"/>
              </a:ext>
            </a:extLst>
          </p:cNvPr>
          <p:cNvSpPr>
            <a:spLocks noGrp="1"/>
          </p:cNvSpPr>
          <p:nvPr>
            <p:ph type="title"/>
          </p:nvPr>
        </p:nvSpPr>
        <p:spPr/>
        <p:txBody>
          <a:bodyPr/>
          <a:lstStyle/>
          <a:p>
            <a:r>
              <a:rPr lang="en-GB" dirty="0"/>
              <a:t>Political behaviour</a:t>
            </a:r>
          </a:p>
        </p:txBody>
      </p:sp>
      <p:sp>
        <p:nvSpPr>
          <p:cNvPr id="3" name="Content Placeholder 2">
            <a:extLst>
              <a:ext uri="{FF2B5EF4-FFF2-40B4-BE49-F238E27FC236}">
                <a16:creationId xmlns:a16="http://schemas.microsoft.com/office/drawing/2014/main" id="{DA45E300-19A0-426F-A5BF-46C6CC603C0B}"/>
              </a:ext>
            </a:extLst>
          </p:cNvPr>
          <p:cNvSpPr>
            <a:spLocks noGrp="1"/>
          </p:cNvSpPr>
          <p:nvPr>
            <p:ph idx="1"/>
          </p:nvPr>
        </p:nvSpPr>
        <p:spPr/>
        <p:txBody>
          <a:bodyPr>
            <a:normAutofit fontScale="92500"/>
          </a:bodyPr>
          <a:lstStyle/>
          <a:p>
            <a:pPr marL="0" indent="0">
              <a:buNone/>
            </a:pPr>
            <a:r>
              <a:rPr lang="en-GB" dirty="0"/>
              <a:t>Politics (Horn, 2009):</a:t>
            </a:r>
          </a:p>
          <a:p>
            <a:r>
              <a:rPr lang="en-GB" dirty="0"/>
              <a:t>‘Taking a particular view or position with the intention of personally gaining from that position’. </a:t>
            </a:r>
          </a:p>
          <a:p>
            <a:r>
              <a:rPr lang="en-GB" dirty="0"/>
              <a:t>Each team member behaving as either allies, opponents, adversaries, bedfellows or fence-sitters. </a:t>
            </a:r>
          </a:p>
          <a:p>
            <a:r>
              <a:rPr lang="en-GB" dirty="0"/>
              <a:t>Be aware of political agendas but avoid being part of them. </a:t>
            </a:r>
          </a:p>
          <a:p>
            <a:r>
              <a:rPr lang="en-GB" dirty="0"/>
              <a:t>Negative impact on trust, morale, working environment</a:t>
            </a:r>
          </a:p>
          <a:p>
            <a:endParaRPr lang="en-GB" dirty="0"/>
          </a:p>
        </p:txBody>
      </p:sp>
    </p:spTree>
    <p:extLst>
      <p:ext uri="{BB962C8B-B14F-4D97-AF65-F5344CB8AC3E}">
        <p14:creationId xmlns:p14="http://schemas.microsoft.com/office/powerpoint/2010/main" val="56396834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97C63A-0628-4998-8DB1-A24B5B95A263}"/>
              </a:ext>
            </a:extLst>
          </p:cNvPr>
          <p:cNvSpPr>
            <a:spLocks noGrp="1"/>
          </p:cNvSpPr>
          <p:nvPr>
            <p:ph type="title"/>
          </p:nvPr>
        </p:nvSpPr>
        <p:spPr>
          <a:xfrm>
            <a:off x="1332807" y="4407565"/>
            <a:ext cx="9526386" cy="897415"/>
          </a:xfrm>
        </p:spPr>
        <p:txBody>
          <a:bodyPr anchor="t">
            <a:normAutofit fontScale="90000"/>
          </a:bodyPr>
          <a:lstStyle/>
          <a:p>
            <a:pPr>
              <a:lnSpc>
                <a:spcPct val="90000"/>
              </a:lnSpc>
            </a:pPr>
            <a:r>
              <a:rPr lang="en-GB" sz="2800" dirty="0"/>
              <a:t>LO5: Be able to apply CPD techniques to devise, implement and review a personal development plan </a:t>
            </a:r>
            <a:br>
              <a:rPr lang="en-GB" sz="2000" dirty="0"/>
            </a:br>
            <a:br>
              <a:rPr lang="en-GB" sz="2000" dirty="0"/>
            </a:br>
            <a:br>
              <a:rPr lang="en-GB" sz="2000" dirty="0"/>
            </a:br>
            <a:br>
              <a:rPr lang="en-GB" sz="2000" dirty="0"/>
            </a:br>
            <a:endParaRPr lang="en-GB" sz="2800" dirty="0"/>
          </a:p>
        </p:txBody>
      </p:sp>
    </p:spTree>
    <p:extLst>
      <p:ext uri="{BB962C8B-B14F-4D97-AF65-F5344CB8AC3E}">
        <p14:creationId xmlns:p14="http://schemas.microsoft.com/office/powerpoint/2010/main" val="192907076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What is CPD?</a:t>
            </a:r>
          </a:p>
        </p:txBody>
      </p:sp>
      <p:sp>
        <p:nvSpPr>
          <p:cNvPr id="3" name="Content Placeholder 2"/>
          <p:cNvSpPr>
            <a:spLocks noGrp="1"/>
          </p:cNvSpPr>
          <p:nvPr>
            <p:ph idx="1"/>
          </p:nvPr>
        </p:nvSpPr>
        <p:spPr/>
        <p:txBody>
          <a:bodyPr>
            <a:normAutofit lnSpcReduction="10000"/>
          </a:bodyPr>
          <a:lstStyle/>
          <a:p>
            <a:pPr marL="0" indent="0">
              <a:buNone/>
            </a:pPr>
            <a:endParaRPr lang="en-GB" i="1" dirty="0"/>
          </a:p>
          <a:p>
            <a:pPr marL="0" indent="0">
              <a:buNone/>
            </a:pPr>
            <a:r>
              <a:rPr lang="en-GB" i="1" dirty="0"/>
              <a:t>“the maintenance and enhancement of the knowledge, expertise and competence of professionals throughout their careers according to a plan formulated with regard to the need of the professional, the employer, the profession and society”</a:t>
            </a:r>
          </a:p>
          <a:p>
            <a:pPr marL="0" indent="0">
              <a:buNone/>
            </a:pPr>
            <a:endParaRPr lang="en-GB" dirty="0"/>
          </a:p>
          <a:p>
            <a:pPr marL="0" indent="0" algn="r">
              <a:buNone/>
            </a:pPr>
            <a:r>
              <a:rPr lang="en-GB" dirty="0"/>
              <a:t>Source: Madden and Mitchell (1993) p12</a:t>
            </a:r>
          </a:p>
        </p:txBody>
      </p:sp>
    </p:spTree>
    <p:extLst>
      <p:ext uri="{BB962C8B-B14F-4D97-AF65-F5344CB8AC3E}">
        <p14:creationId xmlns:p14="http://schemas.microsoft.com/office/powerpoint/2010/main" val="51335324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Slide Number Placeholder 1">
            <a:extLst>
              <a:ext uri="{FF2B5EF4-FFF2-40B4-BE49-F238E27FC236}">
                <a16:creationId xmlns:a16="http://schemas.microsoft.com/office/drawing/2014/main" id="{D51F9742-6A01-468E-991A-B4FDC8B7AE73}"/>
              </a:ext>
            </a:extLst>
          </p:cNvPr>
          <p:cNvSpPr>
            <a:spLocks noGrp="1"/>
          </p:cNvSpPr>
          <p:nvPr>
            <p:ph type="sldNum" sz="quarter" idx="12"/>
          </p:nvPr>
        </p:nvSpPr>
        <p:spPr>
          <a:xfrm>
            <a:off x="10608501" y="6380973"/>
            <a:ext cx="973899" cy="340503"/>
          </a:xfrm>
        </p:spPr>
        <p:txBody>
          <a:bodyPr/>
          <a:lstStyle/>
          <a:p>
            <a:pPr>
              <a:spcAft>
                <a:spcPts val="600"/>
              </a:spcAft>
            </a:pPr>
            <a:fld id="{EB808239-BDCD-4C38-BC0E-609257298EC9}" type="slidenum">
              <a:rPr lang="en-GB" smtClean="0"/>
              <a:pPr>
                <a:spcAft>
                  <a:spcPts val="600"/>
                </a:spcAft>
              </a:pPr>
              <a:t>53</a:t>
            </a:fld>
            <a:endParaRPr lang="en-GB"/>
          </a:p>
        </p:txBody>
      </p:sp>
      <p:sp>
        <p:nvSpPr>
          <p:cNvPr id="2" name="Title 1"/>
          <p:cNvSpPr>
            <a:spLocks noGrp="1"/>
          </p:cNvSpPr>
          <p:nvPr>
            <p:ph type="title"/>
          </p:nvPr>
        </p:nvSpPr>
        <p:spPr>
          <a:xfrm>
            <a:off x="609600" y="274638"/>
            <a:ext cx="10972800" cy="1143000"/>
          </a:xfrm>
        </p:spPr>
        <p:txBody>
          <a:bodyPr anchor="ctr">
            <a:normAutofit/>
          </a:bodyPr>
          <a:lstStyle/>
          <a:p>
            <a:r>
              <a:rPr lang="en-GB" dirty="0"/>
              <a:t>Sources of CPD</a:t>
            </a:r>
          </a:p>
        </p:txBody>
      </p:sp>
      <p:sp>
        <p:nvSpPr>
          <p:cNvPr id="3" name="Content Placeholder 2"/>
          <p:cNvSpPr>
            <a:spLocks noGrp="1"/>
          </p:cNvSpPr>
          <p:nvPr>
            <p:ph sz="quarter" idx="13"/>
          </p:nvPr>
        </p:nvSpPr>
        <p:spPr>
          <a:xfrm>
            <a:off x="1536032" y="1340318"/>
            <a:ext cx="8450179" cy="4177364"/>
          </a:xfrm>
        </p:spPr>
        <p:txBody>
          <a:bodyPr>
            <a:normAutofit/>
          </a:bodyPr>
          <a:lstStyle/>
          <a:p>
            <a:pPr>
              <a:lnSpc>
                <a:spcPct val="90000"/>
              </a:lnSpc>
            </a:pPr>
            <a:r>
              <a:rPr lang="en-GB" sz="2700" dirty="0"/>
              <a:t>Formal study (e.g. CIPD programmes)</a:t>
            </a:r>
          </a:p>
          <a:p>
            <a:pPr>
              <a:lnSpc>
                <a:spcPct val="90000"/>
              </a:lnSpc>
            </a:pPr>
            <a:r>
              <a:rPr lang="en-GB" sz="2700" dirty="0"/>
              <a:t>Vocational training</a:t>
            </a:r>
          </a:p>
          <a:p>
            <a:pPr>
              <a:lnSpc>
                <a:spcPct val="90000"/>
              </a:lnSpc>
            </a:pPr>
            <a:r>
              <a:rPr lang="en-GB" sz="2700" dirty="0"/>
              <a:t>Seminars (e.g. employment law update sessions)</a:t>
            </a:r>
          </a:p>
          <a:p>
            <a:pPr>
              <a:lnSpc>
                <a:spcPct val="90000"/>
              </a:lnSpc>
            </a:pPr>
            <a:r>
              <a:rPr lang="en-GB" sz="2700" dirty="0"/>
              <a:t>CIPD events and conferences</a:t>
            </a:r>
          </a:p>
          <a:p>
            <a:pPr>
              <a:lnSpc>
                <a:spcPct val="90000"/>
              </a:lnSpc>
            </a:pPr>
            <a:r>
              <a:rPr lang="en-GB" sz="2700" dirty="0"/>
              <a:t>Sector / industry events</a:t>
            </a:r>
          </a:p>
          <a:p>
            <a:pPr>
              <a:lnSpc>
                <a:spcPct val="90000"/>
              </a:lnSpc>
            </a:pPr>
            <a:r>
              <a:rPr lang="en-GB" sz="2700" dirty="0"/>
              <a:t>Literature (e.g. academic/professional journals)</a:t>
            </a:r>
          </a:p>
          <a:p>
            <a:pPr>
              <a:lnSpc>
                <a:spcPct val="90000"/>
              </a:lnSpc>
            </a:pPr>
            <a:r>
              <a:rPr lang="en-GB" sz="2700" dirty="0"/>
              <a:t>Networking events</a:t>
            </a:r>
          </a:p>
          <a:p>
            <a:pPr>
              <a:lnSpc>
                <a:spcPct val="90000"/>
              </a:lnSpc>
            </a:pPr>
            <a:r>
              <a:rPr lang="en-GB" sz="2700" dirty="0"/>
              <a:t>Work shadowing</a:t>
            </a:r>
          </a:p>
          <a:p>
            <a:pPr>
              <a:lnSpc>
                <a:spcPct val="90000"/>
              </a:lnSpc>
            </a:pPr>
            <a:r>
              <a:rPr lang="en-GB" sz="2700" dirty="0"/>
              <a:t>Coaching and mentoring at work</a:t>
            </a:r>
          </a:p>
        </p:txBody>
      </p:sp>
    </p:spTree>
    <p:extLst>
      <p:ext uri="{BB962C8B-B14F-4D97-AF65-F5344CB8AC3E}">
        <p14:creationId xmlns:p14="http://schemas.microsoft.com/office/powerpoint/2010/main" val="109217583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Reflective Practice</a:t>
            </a:r>
          </a:p>
        </p:txBody>
      </p:sp>
      <p:sp>
        <p:nvSpPr>
          <p:cNvPr id="3" name="Content Placeholder 2"/>
          <p:cNvSpPr>
            <a:spLocks noGrp="1"/>
          </p:cNvSpPr>
          <p:nvPr>
            <p:ph idx="1"/>
          </p:nvPr>
        </p:nvSpPr>
        <p:spPr>
          <a:xfrm>
            <a:off x="609600" y="1263317"/>
            <a:ext cx="10972800" cy="3917032"/>
          </a:xfrm>
        </p:spPr>
        <p:txBody>
          <a:bodyPr>
            <a:normAutofit fontScale="92500" lnSpcReduction="10000"/>
          </a:bodyPr>
          <a:lstStyle/>
          <a:p>
            <a:endParaRPr lang="en-GB" sz="2800" dirty="0"/>
          </a:p>
          <a:p>
            <a:r>
              <a:rPr lang="en-GB" dirty="0"/>
              <a:t>CPD is built on a foundation of reflective practice</a:t>
            </a:r>
          </a:p>
          <a:p>
            <a:r>
              <a:rPr lang="en-GB" dirty="0" err="1"/>
              <a:t>Schön</a:t>
            </a:r>
            <a:r>
              <a:rPr lang="en-GB" dirty="0"/>
              <a:t> (1983) argued that ‘reflection in action distinguishes the truly outstanding professional’</a:t>
            </a:r>
          </a:p>
          <a:p>
            <a:r>
              <a:rPr lang="en-GB" dirty="0"/>
              <a:t>Reflecting on our own learning enables us to link our development activity with practical outcomes</a:t>
            </a:r>
          </a:p>
          <a:p>
            <a:r>
              <a:rPr lang="en-GB" dirty="0"/>
              <a:t>We must reflect on how we learn best, i.e. through private study, networking, formal courses, mentoring etc.</a:t>
            </a:r>
          </a:p>
        </p:txBody>
      </p:sp>
    </p:spTree>
    <p:extLst>
      <p:ext uri="{BB962C8B-B14F-4D97-AF65-F5344CB8AC3E}">
        <p14:creationId xmlns:p14="http://schemas.microsoft.com/office/powerpoint/2010/main" val="27280021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EAFA4-9860-43F2-B289-97AB85166F10}"/>
              </a:ext>
            </a:extLst>
          </p:cNvPr>
          <p:cNvSpPr>
            <a:spLocks noGrp="1"/>
          </p:cNvSpPr>
          <p:nvPr>
            <p:ph type="title"/>
          </p:nvPr>
        </p:nvSpPr>
        <p:spPr/>
        <p:txBody>
          <a:bodyPr/>
          <a:lstStyle/>
          <a:p>
            <a:r>
              <a:rPr lang="en-GB" dirty="0"/>
              <a:t>Reflective Activity</a:t>
            </a:r>
          </a:p>
        </p:txBody>
      </p:sp>
      <p:sp>
        <p:nvSpPr>
          <p:cNvPr id="3" name="Content Placeholder 2">
            <a:extLst>
              <a:ext uri="{FF2B5EF4-FFF2-40B4-BE49-F238E27FC236}">
                <a16:creationId xmlns:a16="http://schemas.microsoft.com/office/drawing/2014/main" id="{BF866BF0-F812-4AE6-A905-1BED005D124E}"/>
              </a:ext>
            </a:extLst>
          </p:cNvPr>
          <p:cNvSpPr>
            <a:spLocks noGrp="1"/>
          </p:cNvSpPr>
          <p:nvPr>
            <p:ph idx="1"/>
          </p:nvPr>
        </p:nvSpPr>
        <p:spPr>
          <a:xfrm>
            <a:off x="609600" y="1275906"/>
            <a:ext cx="11145253" cy="1828799"/>
          </a:xfrm>
        </p:spPr>
        <p:txBody>
          <a:bodyPr>
            <a:normAutofit/>
          </a:bodyPr>
          <a:lstStyle/>
          <a:p>
            <a:pPr marL="0" indent="0">
              <a:buNone/>
            </a:pPr>
            <a:r>
              <a:rPr lang="en-GB" sz="2400" dirty="0">
                <a:effectLst/>
                <a:ea typeface="Calibri" panose="020F0502020204030204" pitchFamily="34" charset="0"/>
              </a:rPr>
              <a:t>Recall a few events in your career, that you have been involved in that have either caused you considerable satisfaction or considerable anxiety, or both.</a:t>
            </a:r>
          </a:p>
          <a:p>
            <a:pPr marL="0" indent="0">
              <a:buNone/>
            </a:pPr>
            <a:endParaRPr lang="en-GB" dirty="0"/>
          </a:p>
        </p:txBody>
      </p:sp>
      <p:sp>
        <p:nvSpPr>
          <p:cNvPr id="4" name="Slide Number Placeholder 3">
            <a:extLst>
              <a:ext uri="{FF2B5EF4-FFF2-40B4-BE49-F238E27FC236}">
                <a16:creationId xmlns:a16="http://schemas.microsoft.com/office/drawing/2014/main" id="{84D880A2-8B7C-47D5-82D1-B7434BBF73BD}"/>
              </a:ext>
            </a:extLst>
          </p:cNvPr>
          <p:cNvSpPr>
            <a:spLocks noGrp="1"/>
          </p:cNvSpPr>
          <p:nvPr>
            <p:ph type="sldNum" sz="quarter" idx="12"/>
          </p:nvPr>
        </p:nvSpPr>
        <p:spPr/>
        <p:txBody>
          <a:bodyPr/>
          <a:lstStyle/>
          <a:p>
            <a:fld id="{12527470-34F4-4CF9-BF48-47C193E359C8}" type="slidenum">
              <a:rPr lang="en-GB" smtClean="0"/>
              <a:t>55</a:t>
            </a:fld>
            <a:endParaRPr lang="en-GB"/>
          </a:p>
        </p:txBody>
      </p:sp>
      <p:sp>
        <p:nvSpPr>
          <p:cNvPr id="5" name="Cloud 4">
            <a:extLst>
              <a:ext uri="{FF2B5EF4-FFF2-40B4-BE49-F238E27FC236}">
                <a16:creationId xmlns:a16="http://schemas.microsoft.com/office/drawing/2014/main" id="{C5AAB220-6AC5-427C-842B-2D061875EDC0}"/>
              </a:ext>
            </a:extLst>
          </p:cNvPr>
          <p:cNvSpPr/>
          <p:nvPr/>
        </p:nvSpPr>
        <p:spPr>
          <a:xfrm>
            <a:off x="1509965" y="3986214"/>
            <a:ext cx="3344779" cy="1447408"/>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tasks caused you anxiety?</a:t>
            </a:r>
          </a:p>
        </p:txBody>
      </p:sp>
      <p:sp>
        <p:nvSpPr>
          <p:cNvPr id="7" name="Cloud 6">
            <a:extLst>
              <a:ext uri="{FF2B5EF4-FFF2-40B4-BE49-F238E27FC236}">
                <a16:creationId xmlns:a16="http://schemas.microsoft.com/office/drawing/2014/main" id="{B49922E5-7AC9-48F4-A596-1793BEB35104}"/>
              </a:ext>
            </a:extLst>
          </p:cNvPr>
          <p:cNvSpPr/>
          <p:nvPr/>
        </p:nvSpPr>
        <p:spPr>
          <a:xfrm>
            <a:off x="340898" y="2066869"/>
            <a:ext cx="3505200" cy="1609834"/>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How satisfied with your performance were you and why?</a:t>
            </a:r>
          </a:p>
        </p:txBody>
      </p:sp>
      <p:sp>
        <p:nvSpPr>
          <p:cNvPr id="9" name="Cloud 8">
            <a:extLst>
              <a:ext uri="{FF2B5EF4-FFF2-40B4-BE49-F238E27FC236}">
                <a16:creationId xmlns:a16="http://schemas.microsoft.com/office/drawing/2014/main" id="{CA717203-A2DD-42D8-8A57-EEBEE9E3DED0}"/>
              </a:ext>
            </a:extLst>
          </p:cNvPr>
          <p:cNvSpPr/>
          <p:nvPr/>
        </p:nvSpPr>
        <p:spPr>
          <a:xfrm>
            <a:off x="8023059" y="2080822"/>
            <a:ext cx="3344779" cy="160983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How could you have changed what you did to make it more successful?</a:t>
            </a:r>
          </a:p>
        </p:txBody>
      </p:sp>
      <p:sp>
        <p:nvSpPr>
          <p:cNvPr id="11" name="Cloud 10">
            <a:extLst>
              <a:ext uri="{FF2B5EF4-FFF2-40B4-BE49-F238E27FC236}">
                <a16:creationId xmlns:a16="http://schemas.microsoft.com/office/drawing/2014/main" id="{31B1BD69-8292-41C5-BB24-D024D0CBB697}"/>
              </a:ext>
            </a:extLst>
          </p:cNvPr>
          <p:cNvSpPr/>
          <p:nvPr/>
        </p:nvSpPr>
        <p:spPr>
          <a:xfrm>
            <a:off x="4423610" y="2581394"/>
            <a:ext cx="3344779" cy="160983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Did you receive any feedback on your performance?</a:t>
            </a:r>
          </a:p>
        </p:txBody>
      </p:sp>
      <p:sp>
        <p:nvSpPr>
          <p:cNvPr id="13" name="Cloud 12">
            <a:extLst>
              <a:ext uri="{FF2B5EF4-FFF2-40B4-BE49-F238E27FC236}">
                <a16:creationId xmlns:a16="http://schemas.microsoft.com/office/drawing/2014/main" id="{51BA51EF-D253-49E9-9254-B1F7E548F944}"/>
              </a:ext>
            </a:extLst>
          </p:cNvPr>
          <p:cNvSpPr/>
          <p:nvPr/>
        </p:nvSpPr>
        <p:spPr>
          <a:xfrm>
            <a:off x="7024442" y="3972261"/>
            <a:ext cx="3344779" cy="1609833"/>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What would help you to make those changes?</a:t>
            </a:r>
          </a:p>
        </p:txBody>
      </p:sp>
    </p:spTree>
    <p:extLst>
      <p:ext uri="{BB962C8B-B14F-4D97-AF65-F5344CB8AC3E}">
        <p14:creationId xmlns:p14="http://schemas.microsoft.com/office/powerpoint/2010/main" val="40230484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1B7D6-A140-4D30-B90F-DE934319B798}"/>
              </a:ext>
            </a:extLst>
          </p:cNvPr>
          <p:cNvSpPr>
            <a:spLocks noGrp="1"/>
          </p:cNvSpPr>
          <p:nvPr>
            <p:ph type="title"/>
          </p:nvPr>
        </p:nvSpPr>
        <p:spPr/>
        <p:txBody>
          <a:bodyPr/>
          <a:lstStyle/>
          <a:p>
            <a:r>
              <a:rPr lang="en-GB" dirty="0"/>
              <a:t>Managing your CPD</a:t>
            </a:r>
          </a:p>
        </p:txBody>
      </p:sp>
      <p:sp>
        <p:nvSpPr>
          <p:cNvPr id="3" name="Content Placeholder 2">
            <a:extLst>
              <a:ext uri="{FF2B5EF4-FFF2-40B4-BE49-F238E27FC236}">
                <a16:creationId xmlns:a16="http://schemas.microsoft.com/office/drawing/2014/main" id="{EB877CA7-110B-4F13-9D6B-74B516C8102A}"/>
              </a:ext>
            </a:extLst>
          </p:cNvPr>
          <p:cNvSpPr>
            <a:spLocks noGrp="1"/>
          </p:cNvSpPr>
          <p:nvPr>
            <p:ph idx="1"/>
          </p:nvPr>
        </p:nvSpPr>
        <p:spPr>
          <a:xfrm>
            <a:off x="609600" y="1417638"/>
            <a:ext cx="10796338" cy="4099595"/>
          </a:xfrm>
        </p:spPr>
        <p:txBody>
          <a:bodyPr>
            <a:normAutofit fontScale="70000" lnSpcReduction="20000"/>
          </a:bodyPr>
          <a:lstStyle/>
          <a:p>
            <a:pPr algn="l">
              <a:buFont typeface="Arial" panose="020B0604020202020204" pitchFamily="34" charset="0"/>
              <a:buChar char="•"/>
            </a:pPr>
            <a:r>
              <a:rPr lang="en-US" b="1" i="0" dirty="0">
                <a:solidFill>
                  <a:srgbClr val="58595B"/>
                </a:solidFill>
                <a:effectLst/>
                <a:latin typeface="Myriad Pro"/>
              </a:rPr>
              <a:t>Identify: </a:t>
            </a:r>
            <a:r>
              <a:rPr lang="en-US" i="0" dirty="0">
                <a:solidFill>
                  <a:srgbClr val="58595B"/>
                </a:solidFill>
                <a:effectLst/>
                <a:latin typeface="Myriad Pro"/>
              </a:rPr>
              <a:t>Understand where you've come from, where you are and where you want to be.</a:t>
            </a:r>
          </a:p>
          <a:p>
            <a:pPr algn="l">
              <a:buFont typeface="Arial" panose="020B0604020202020204" pitchFamily="34" charset="0"/>
              <a:buChar char="•"/>
            </a:pPr>
            <a:r>
              <a:rPr lang="en-US" b="1" i="0" dirty="0">
                <a:solidFill>
                  <a:srgbClr val="58595B"/>
                </a:solidFill>
                <a:effectLst/>
                <a:latin typeface="Myriad Pro"/>
              </a:rPr>
              <a:t>Plan</a:t>
            </a:r>
            <a:r>
              <a:rPr lang="en-US" i="0" dirty="0">
                <a:solidFill>
                  <a:srgbClr val="58595B"/>
                </a:solidFill>
                <a:effectLst/>
                <a:latin typeface="Myriad Pro"/>
              </a:rPr>
              <a:t>: Plan how you can get to where you want to be, with clear outcomes and milestone to track progress.</a:t>
            </a:r>
          </a:p>
          <a:p>
            <a:pPr algn="l">
              <a:buFont typeface="Arial" panose="020B0604020202020204" pitchFamily="34" charset="0"/>
              <a:buChar char="•"/>
            </a:pPr>
            <a:r>
              <a:rPr lang="en-US" b="1" i="0" dirty="0">
                <a:solidFill>
                  <a:srgbClr val="58595B"/>
                </a:solidFill>
                <a:effectLst/>
                <a:latin typeface="Myriad Pro"/>
              </a:rPr>
              <a:t>Act: </a:t>
            </a:r>
            <a:r>
              <a:rPr lang="en-US" i="0" dirty="0">
                <a:solidFill>
                  <a:srgbClr val="58595B"/>
                </a:solidFill>
                <a:effectLst/>
                <a:latin typeface="Myriad Pro"/>
              </a:rPr>
              <a:t>Act upon your plan, and be open to learning experiences.</a:t>
            </a:r>
          </a:p>
          <a:p>
            <a:pPr algn="l">
              <a:buFont typeface="Arial" panose="020B0604020202020204" pitchFamily="34" charset="0"/>
              <a:buChar char="•"/>
            </a:pPr>
            <a:r>
              <a:rPr lang="en-US" b="1" i="0" dirty="0">
                <a:solidFill>
                  <a:srgbClr val="58595B"/>
                </a:solidFill>
                <a:effectLst/>
                <a:latin typeface="Myriad Pro"/>
              </a:rPr>
              <a:t>Reflect</a:t>
            </a:r>
            <a:r>
              <a:rPr lang="en-US" i="0" dirty="0">
                <a:solidFill>
                  <a:srgbClr val="58595B"/>
                </a:solidFill>
                <a:effectLst/>
                <a:latin typeface="Myriad Pro"/>
              </a:rPr>
              <a:t>: Make the most of your day-to-day learning by routinely reflecting upon experience.</a:t>
            </a:r>
          </a:p>
          <a:p>
            <a:pPr algn="l">
              <a:buFont typeface="Arial" panose="020B0604020202020204" pitchFamily="34" charset="0"/>
              <a:buChar char="•"/>
            </a:pPr>
            <a:r>
              <a:rPr lang="en-US" b="1" i="0" dirty="0">
                <a:solidFill>
                  <a:srgbClr val="58595B"/>
                </a:solidFill>
                <a:effectLst/>
                <a:latin typeface="Myriad Pro"/>
              </a:rPr>
              <a:t>Apply: </a:t>
            </a:r>
            <a:r>
              <a:rPr lang="en-US" i="0" dirty="0">
                <a:solidFill>
                  <a:srgbClr val="58595B"/>
                </a:solidFill>
                <a:effectLst/>
                <a:latin typeface="Myriad Pro"/>
              </a:rPr>
              <a:t>Create opportunities where you can translate theory into practice and put your learning to work.</a:t>
            </a:r>
          </a:p>
          <a:p>
            <a:pPr algn="l">
              <a:buFont typeface="Arial" panose="020B0604020202020204" pitchFamily="34" charset="0"/>
              <a:buChar char="•"/>
            </a:pPr>
            <a:r>
              <a:rPr lang="en-US" b="1" i="0" dirty="0">
                <a:solidFill>
                  <a:srgbClr val="58595B"/>
                </a:solidFill>
                <a:effectLst/>
                <a:latin typeface="Myriad Pro"/>
              </a:rPr>
              <a:t>Share</a:t>
            </a:r>
            <a:r>
              <a:rPr lang="en-US" i="0" dirty="0">
                <a:solidFill>
                  <a:srgbClr val="58595B"/>
                </a:solidFill>
                <a:effectLst/>
                <a:latin typeface="Myriad Pro"/>
              </a:rPr>
              <a:t>: Share your learning in communities of practice to generate greater insight and benefit from the support of your community.</a:t>
            </a:r>
          </a:p>
          <a:p>
            <a:pPr algn="l">
              <a:buFont typeface="Arial" panose="020B0604020202020204" pitchFamily="34" charset="0"/>
              <a:buChar char="•"/>
            </a:pPr>
            <a:r>
              <a:rPr lang="en-US" b="1" i="0" dirty="0">
                <a:solidFill>
                  <a:srgbClr val="58595B"/>
                </a:solidFill>
                <a:effectLst/>
                <a:latin typeface="Myriad Pro"/>
              </a:rPr>
              <a:t>Impact: </a:t>
            </a:r>
            <a:r>
              <a:rPr lang="en-US" i="0" dirty="0">
                <a:solidFill>
                  <a:srgbClr val="58595B"/>
                </a:solidFill>
                <a:effectLst/>
                <a:latin typeface="Myriad Pro"/>
              </a:rPr>
              <a:t>Measure the overall impact your learning has had on the work you do</a:t>
            </a:r>
          </a:p>
          <a:p>
            <a:pPr marL="0" indent="0" algn="r">
              <a:buNone/>
            </a:pPr>
            <a:r>
              <a:rPr lang="en-US" dirty="0">
                <a:solidFill>
                  <a:srgbClr val="58595B"/>
                </a:solidFill>
                <a:latin typeface="Myriad Pro"/>
              </a:rPr>
              <a:t>CIPD (2017)</a:t>
            </a:r>
            <a:endParaRPr lang="en-US" i="0" dirty="0">
              <a:solidFill>
                <a:srgbClr val="58595B"/>
              </a:solidFill>
              <a:effectLst/>
              <a:latin typeface="Myriad Pro"/>
            </a:endParaRPr>
          </a:p>
          <a:p>
            <a:endParaRPr lang="en-GB" dirty="0"/>
          </a:p>
        </p:txBody>
      </p:sp>
      <p:sp>
        <p:nvSpPr>
          <p:cNvPr id="4" name="Slide Number Placeholder 3">
            <a:extLst>
              <a:ext uri="{FF2B5EF4-FFF2-40B4-BE49-F238E27FC236}">
                <a16:creationId xmlns:a16="http://schemas.microsoft.com/office/drawing/2014/main" id="{C18A8461-E032-4B49-A40B-65B91026D46B}"/>
              </a:ext>
            </a:extLst>
          </p:cNvPr>
          <p:cNvSpPr>
            <a:spLocks noGrp="1"/>
          </p:cNvSpPr>
          <p:nvPr>
            <p:ph type="sldNum" sz="quarter" idx="12"/>
          </p:nvPr>
        </p:nvSpPr>
        <p:spPr/>
        <p:txBody>
          <a:bodyPr/>
          <a:lstStyle/>
          <a:p>
            <a:fld id="{12527470-34F4-4CF9-BF48-47C193E359C8}" type="slidenum">
              <a:rPr lang="en-GB" smtClean="0"/>
              <a:t>56</a:t>
            </a:fld>
            <a:endParaRPr lang="en-GB"/>
          </a:p>
        </p:txBody>
      </p:sp>
    </p:spTree>
    <p:extLst>
      <p:ext uri="{BB962C8B-B14F-4D97-AF65-F5344CB8AC3E}">
        <p14:creationId xmlns:p14="http://schemas.microsoft.com/office/powerpoint/2010/main" val="18199763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2053" y="262478"/>
            <a:ext cx="10768263" cy="1231200"/>
          </a:xfrm>
        </p:spPr>
        <p:txBody>
          <a:bodyPr>
            <a:noAutofit/>
          </a:bodyPr>
          <a:lstStyle/>
          <a:p>
            <a:r>
              <a:rPr lang="en-GB" dirty="0"/>
              <a:t>Developing a Personal Development Plan</a:t>
            </a:r>
          </a:p>
        </p:txBody>
      </p:sp>
      <p:sp>
        <p:nvSpPr>
          <p:cNvPr id="3" name="Content Placeholder 2"/>
          <p:cNvSpPr>
            <a:spLocks noGrp="1"/>
          </p:cNvSpPr>
          <p:nvPr>
            <p:ph idx="1"/>
          </p:nvPr>
        </p:nvSpPr>
        <p:spPr>
          <a:xfrm>
            <a:off x="2152650" y="1493678"/>
            <a:ext cx="7886700" cy="4899176"/>
          </a:xfrm>
        </p:spPr>
        <p:txBody>
          <a:bodyPr>
            <a:normAutofit/>
          </a:bodyPr>
          <a:lstStyle/>
          <a:p>
            <a:pPr marL="0" indent="0">
              <a:buNone/>
            </a:pPr>
            <a:r>
              <a:rPr lang="en-GB" dirty="0"/>
              <a:t>Involves six steps:</a:t>
            </a:r>
          </a:p>
          <a:p>
            <a:pPr marL="457200" indent="-457200">
              <a:buFont typeface="+mj-lt"/>
              <a:buAutoNum type="arabicPeriod"/>
            </a:pPr>
            <a:r>
              <a:rPr lang="en-GB" dirty="0"/>
              <a:t>Conduct a personal skills audit</a:t>
            </a:r>
          </a:p>
          <a:p>
            <a:pPr marL="457200" indent="-457200">
              <a:buFont typeface="+mj-lt"/>
              <a:buAutoNum type="arabicPeriod"/>
            </a:pPr>
            <a:r>
              <a:rPr lang="en-GB" dirty="0"/>
              <a:t>Set objectives</a:t>
            </a:r>
          </a:p>
          <a:p>
            <a:pPr marL="457200" indent="-457200">
              <a:buFont typeface="+mj-lt"/>
              <a:buAutoNum type="arabicPeriod"/>
            </a:pPr>
            <a:r>
              <a:rPr lang="en-GB" dirty="0"/>
              <a:t>Select opportunities</a:t>
            </a:r>
          </a:p>
          <a:p>
            <a:pPr marL="457200" indent="-457200">
              <a:buFont typeface="+mj-lt"/>
              <a:buAutoNum type="arabicPeriod"/>
            </a:pPr>
            <a:r>
              <a:rPr lang="en-GB" dirty="0"/>
              <a:t>Identify actions</a:t>
            </a:r>
          </a:p>
          <a:p>
            <a:pPr marL="457200" indent="-457200">
              <a:buFont typeface="+mj-lt"/>
              <a:buAutoNum type="arabicPeriod"/>
            </a:pPr>
            <a:r>
              <a:rPr lang="en-GB" dirty="0"/>
              <a:t>Implementation and progress</a:t>
            </a:r>
          </a:p>
          <a:p>
            <a:pPr marL="457200" indent="-457200">
              <a:buFont typeface="+mj-lt"/>
              <a:buAutoNum type="arabicPeriod"/>
            </a:pPr>
            <a:r>
              <a:rPr lang="en-GB" dirty="0"/>
              <a:t>Assess outcomes</a:t>
            </a:r>
          </a:p>
        </p:txBody>
      </p:sp>
    </p:spTree>
    <p:extLst>
      <p:ext uri="{BB962C8B-B14F-4D97-AF65-F5344CB8AC3E}">
        <p14:creationId xmlns:p14="http://schemas.microsoft.com/office/powerpoint/2010/main" val="9513668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nchor="ctr">
            <a:normAutofit/>
          </a:bodyPr>
          <a:lstStyle/>
          <a:p>
            <a:r>
              <a:rPr lang="en-GB" dirty="0"/>
              <a:t>Embedding Reflective Practice</a:t>
            </a:r>
          </a:p>
        </p:txBody>
      </p:sp>
      <p:sp>
        <p:nvSpPr>
          <p:cNvPr id="3" name="Content Placeholder 2"/>
          <p:cNvSpPr>
            <a:spLocks noGrp="1"/>
          </p:cNvSpPr>
          <p:nvPr>
            <p:ph idx="1"/>
          </p:nvPr>
        </p:nvSpPr>
        <p:spPr>
          <a:xfrm>
            <a:off x="609600" y="1600201"/>
            <a:ext cx="10972800" cy="3917032"/>
          </a:xfrm>
        </p:spPr>
        <p:txBody>
          <a:bodyPr>
            <a:normAutofit/>
          </a:bodyPr>
          <a:lstStyle/>
          <a:p>
            <a:pPr>
              <a:lnSpc>
                <a:spcPct val="90000"/>
              </a:lnSpc>
            </a:pPr>
            <a:r>
              <a:rPr lang="en-GB" sz="2500"/>
              <a:t>A key tool which is useful in reflective practice is the ‘learning log’</a:t>
            </a:r>
          </a:p>
          <a:p>
            <a:pPr>
              <a:lnSpc>
                <a:spcPct val="90000"/>
              </a:lnSpc>
            </a:pPr>
            <a:r>
              <a:rPr lang="en-GB" sz="2500"/>
              <a:t>A learning log is more than a diary or list of activities, it requires a structured approach to the recording and analysis of learning events</a:t>
            </a:r>
          </a:p>
          <a:p>
            <a:pPr>
              <a:lnSpc>
                <a:spcPct val="90000"/>
              </a:lnSpc>
            </a:pPr>
            <a:r>
              <a:rPr lang="en-GB" sz="2500"/>
              <a:t>Different approaches can (and should) be taken</a:t>
            </a:r>
          </a:p>
          <a:p>
            <a:pPr>
              <a:lnSpc>
                <a:spcPct val="90000"/>
              </a:lnSpc>
            </a:pPr>
            <a:r>
              <a:rPr lang="en-GB" sz="2500"/>
              <a:t>A learning log might be structured as follows:</a:t>
            </a:r>
          </a:p>
          <a:p>
            <a:pPr lvl="1">
              <a:lnSpc>
                <a:spcPct val="90000"/>
              </a:lnSpc>
            </a:pPr>
            <a:r>
              <a:rPr lang="en-GB" sz="2500"/>
              <a:t>learning experience</a:t>
            </a:r>
          </a:p>
          <a:p>
            <a:pPr lvl="1">
              <a:lnSpc>
                <a:spcPct val="90000"/>
              </a:lnSpc>
            </a:pPr>
            <a:r>
              <a:rPr lang="en-GB" sz="2500"/>
              <a:t>conclusions</a:t>
            </a:r>
          </a:p>
          <a:p>
            <a:pPr lvl="1">
              <a:lnSpc>
                <a:spcPct val="90000"/>
              </a:lnSpc>
            </a:pPr>
            <a:r>
              <a:rPr lang="en-GB" sz="2500"/>
              <a:t>actions</a:t>
            </a:r>
          </a:p>
          <a:p>
            <a:pPr lvl="1">
              <a:lnSpc>
                <a:spcPct val="90000"/>
              </a:lnSpc>
            </a:pPr>
            <a:r>
              <a:rPr lang="en-GB" sz="2500"/>
              <a:t>deadline</a:t>
            </a:r>
          </a:p>
        </p:txBody>
      </p:sp>
      <p:sp>
        <p:nvSpPr>
          <p:cNvPr id="8" name="Slide Number Placeholder 1">
            <a:extLst>
              <a:ext uri="{FF2B5EF4-FFF2-40B4-BE49-F238E27FC236}">
                <a16:creationId xmlns:a16="http://schemas.microsoft.com/office/drawing/2014/main" id="{DB5A6B56-EFC0-458D-905C-6383583693F4}"/>
              </a:ext>
            </a:extLst>
          </p:cNvPr>
          <p:cNvSpPr>
            <a:spLocks noGrp="1"/>
          </p:cNvSpPr>
          <p:nvPr>
            <p:ph type="sldNum" sz="quarter" idx="12"/>
          </p:nvPr>
        </p:nvSpPr>
        <p:spPr>
          <a:xfrm>
            <a:off x="10608501" y="6380973"/>
            <a:ext cx="973899" cy="340503"/>
          </a:xfrm>
        </p:spPr>
        <p:txBody>
          <a:bodyPr anchor="ctr">
            <a:normAutofit/>
          </a:bodyPr>
          <a:lstStyle/>
          <a:p>
            <a:pPr>
              <a:spcAft>
                <a:spcPts val="600"/>
              </a:spcAft>
            </a:pPr>
            <a:fld id="{EB808239-BDCD-4C38-BC0E-609257298EC9}" type="slidenum">
              <a:rPr lang="en-GB" smtClean="0"/>
              <a:pPr>
                <a:spcAft>
                  <a:spcPts val="600"/>
                </a:spcAft>
              </a:pPr>
              <a:t>58</a:t>
            </a:fld>
            <a:endParaRPr lang="en-GB"/>
          </a:p>
        </p:txBody>
      </p:sp>
    </p:spTree>
    <p:extLst>
      <p:ext uri="{BB962C8B-B14F-4D97-AF65-F5344CB8AC3E}">
        <p14:creationId xmlns:p14="http://schemas.microsoft.com/office/powerpoint/2010/main" val="7341172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E4EDB62-FE3D-4A67-9258-AF51BA26D4C8}"/>
              </a:ext>
            </a:extLst>
          </p:cNvPr>
          <p:cNvSpPr>
            <a:spLocks noGrp="1"/>
          </p:cNvSpPr>
          <p:nvPr>
            <p:ph idx="1"/>
          </p:nvPr>
        </p:nvSpPr>
        <p:spPr>
          <a:xfrm>
            <a:off x="609600" y="2514600"/>
            <a:ext cx="10972800" cy="1828799"/>
          </a:xfrm>
        </p:spPr>
        <p:txBody>
          <a:bodyPr>
            <a:normAutofit/>
          </a:bodyPr>
          <a:lstStyle/>
          <a:p>
            <a:pPr marL="0" indent="0" algn="ctr">
              <a:buNone/>
            </a:pPr>
            <a:r>
              <a:rPr lang="en-GB" sz="4400" dirty="0"/>
              <a:t>What did I get out of this learning experience?</a:t>
            </a:r>
          </a:p>
        </p:txBody>
      </p:sp>
      <p:sp>
        <p:nvSpPr>
          <p:cNvPr id="4" name="Slide Number Placeholder 3">
            <a:extLst>
              <a:ext uri="{FF2B5EF4-FFF2-40B4-BE49-F238E27FC236}">
                <a16:creationId xmlns:a16="http://schemas.microsoft.com/office/drawing/2014/main" id="{951FAD79-4D90-454B-B19F-4B8D2A758FAD}"/>
              </a:ext>
            </a:extLst>
          </p:cNvPr>
          <p:cNvSpPr>
            <a:spLocks noGrp="1"/>
          </p:cNvSpPr>
          <p:nvPr>
            <p:ph type="sldNum" sz="quarter" idx="12"/>
          </p:nvPr>
        </p:nvSpPr>
        <p:spPr/>
        <p:txBody>
          <a:bodyPr/>
          <a:lstStyle/>
          <a:p>
            <a:fld id="{12527470-34F4-4CF9-BF48-47C193E359C8}" type="slidenum">
              <a:rPr lang="en-GB" smtClean="0"/>
              <a:t>59</a:t>
            </a:fld>
            <a:endParaRPr lang="en-GB"/>
          </a:p>
        </p:txBody>
      </p:sp>
    </p:spTree>
    <p:extLst>
      <p:ext uri="{BB962C8B-B14F-4D97-AF65-F5344CB8AC3E}">
        <p14:creationId xmlns:p14="http://schemas.microsoft.com/office/powerpoint/2010/main" val="283121208"/>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1754</TotalTime>
  <Words>4848</Words>
  <Application>Microsoft Office PowerPoint</Application>
  <PresentationFormat>Widescreen</PresentationFormat>
  <Paragraphs>569</Paragraphs>
  <Slides>59</Slides>
  <Notes>47</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59</vt:i4>
      </vt:variant>
    </vt:vector>
  </HeadingPairs>
  <TitlesOfParts>
    <vt:vector size="68" baseType="lpstr">
      <vt:lpstr>Arial</vt:lpstr>
      <vt:lpstr>Calibri</vt:lpstr>
      <vt:lpstr>Myriad Pro</vt:lpstr>
      <vt:lpstr>Open Sans</vt:lpstr>
      <vt:lpstr>ProximaNova-b7</vt:lpstr>
      <vt:lpstr>ProximaNova-n4</vt:lpstr>
      <vt:lpstr>Wingdings</vt:lpstr>
      <vt:lpstr>ThemeUWTSD</vt:lpstr>
      <vt:lpstr>20140311PresentationUWTSDTemplate</vt:lpstr>
      <vt:lpstr>Developing Professional Practice in Human Resources</vt:lpstr>
      <vt:lpstr>Purpose and aim</vt:lpstr>
      <vt:lpstr>Learning Outcomes</vt:lpstr>
      <vt:lpstr>Core Resources</vt:lpstr>
      <vt:lpstr>LO1: Understand the components of a specific HR career development programme </vt:lpstr>
      <vt:lpstr>CIPD Diploma in Applied HR</vt:lpstr>
      <vt:lpstr>LO2: Understand the range of HR roles and behavioural requirements of HR professionals   </vt:lpstr>
      <vt:lpstr>The HR contribution</vt:lpstr>
      <vt:lpstr>Adding value</vt:lpstr>
      <vt:lpstr>How can HR Add Value?</vt:lpstr>
      <vt:lpstr>Case Example</vt:lpstr>
      <vt:lpstr>PowerPoint Presentation</vt:lpstr>
      <vt:lpstr>Examples of HR Actions</vt:lpstr>
      <vt:lpstr>Inspection of Children’s Services in Neath Port Talbot, April 2015 </vt:lpstr>
      <vt:lpstr>The thinking performer</vt:lpstr>
      <vt:lpstr>Professionalism</vt:lpstr>
      <vt:lpstr>Characteristics of a profession</vt:lpstr>
      <vt:lpstr>The 2013 Profession Map</vt:lpstr>
      <vt:lpstr>Ten Professional Areas</vt:lpstr>
      <vt:lpstr>8 Behaviours </vt:lpstr>
      <vt:lpstr>The 4 Bands of professional competence</vt:lpstr>
      <vt:lpstr>Ethics</vt:lpstr>
      <vt:lpstr>Ethics</vt:lpstr>
      <vt:lpstr>Ethics during a crisis</vt:lpstr>
      <vt:lpstr>Codes of conduct</vt:lpstr>
      <vt:lpstr>New Profession Map</vt:lpstr>
      <vt:lpstr>LO3: Be able to manage self and workload to meet performance requirements  </vt:lpstr>
      <vt:lpstr>Self-management at work</vt:lpstr>
      <vt:lpstr>Time management</vt:lpstr>
      <vt:lpstr>Eat that frog</vt:lpstr>
      <vt:lpstr>Project management</vt:lpstr>
      <vt:lpstr>Project Sequence</vt:lpstr>
      <vt:lpstr>Project Management Skills</vt:lpstr>
      <vt:lpstr>Project Management Skills</vt:lpstr>
      <vt:lpstr>Project management tools</vt:lpstr>
      <vt:lpstr>Activity – Project Management</vt:lpstr>
      <vt:lpstr>Problem-Solving</vt:lpstr>
      <vt:lpstr>Problem Solving Techniques</vt:lpstr>
      <vt:lpstr>Cause and Effect Analysis Fishbone Diagram</vt:lpstr>
      <vt:lpstr>Influencing</vt:lpstr>
      <vt:lpstr>Negotiation</vt:lpstr>
      <vt:lpstr>Thomas-Kilmann Model</vt:lpstr>
      <vt:lpstr>Communication skills</vt:lpstr>
      <vt:lpstr>LO4: Be able to work collaboratively with others, as a member of a team or working group    </vt:lpstr>
      <vt:lpstr>Team working</vt:lpstr>
      <vt:lpstr>Group/Team Dynamics</vt:lpstr>
      <vt:lpstr>Group/Team Dynamics</vt:lpstr>
      <vt:lpstr>Stages Teams Go Through</vt:lpstr>
      <vt:lpstr>Belbin’s 9 Team Roles</vt:lpstr>
      <vt:lpstr>Political behaviour</vt:lpstr>
      <vt:lpstr>LO5: Be able to apply CPD techniques to devise, implement and review a personal development plan     </vt:lpstr>
      <vt:lpstr>What is CPD?</vt:lpstr>
      <vt:lpstr>Sources of CPD</vt:lpstr>
      <vt:lpstr>Reflective Practice</vt:lpstr>
      <vt:lpstr>Reflective Activity</vt:lpstr>
      <vt:lpstr>Managing your CPD</vt:lpstr>
      <vt:lpstr>Developing a Personal Development Plan</vt:lpstr>
      <vt:lpstr>Embedding Reflective Practice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Professional Practice in Human Resources</dc:title>
  <dc:creator>Rachael Jones</dc:creator>
  <cp:lastModifiedBy>Rachael Jones</cp:lastModifiedBy>
  <cp:revision>1</cp:revision>
  <dcterms:created xsi:type="dcterms:W3CDTF">2020-10-08T09:44:05Z</dcterms:created>
  <dcterms:modified xsi:type="dcterms:W3CDTF">2020-10-09T14:58:25Z</dcterms:modified>
</cp:coreProperties>
</file>