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69" r:id="rId1"/>
  </p:sldMasterIdLst>
  <p:notesMasterIdLst>
    <p:notesMasterId r:id="rId10"/>
  </p:notesMasterIdLst>
  <p:sldIdLst>
    <p:sldId id="256" r:id="rId2"/>
    <p:sldId id="275" r:id="rId3"/>
    <p:sldId id="276" r:id="rId4"/>
    <p:sldId id="258" r:id="rId5"/>
    <p:sldId id="259" r:id="rId6"/>
    <p:sldId id="268" r:id="rId7"/>
    <p:sldId id="272" r:id="rId8"/>
    <p:sldId id="277"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6FFC137-2CDA-4CC4-99A5-2FF63A94B504}">
          <p14:sldIdLst>
            <p14:sldId id="256"/>
            <p14:sldId id="275"/>
            <p14:sldId id="276"/>
            <p14:sldId id="258"/>
            <p14:sldId id="259"/>
            <p14:sldId id="268"/>
            <p14:sldId id="272"/>
            <p14:sldId id="27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75" dt="2026-10-10T20:37:40.803"/>
    <p1510:client id="{0CB1F849-A07D-9693-3117-F64052D281C0}" v="68" dt="2026-10-10T18:30:01.155"/>
    <p1510:client id="{BC80ECA2-DCDB-A455-866A-2C92CBEC64CB}" v="78" dt="2026-10-10T18:28:38.577"/>
    <p1510:client id="{F1A58FC3-56AA-FE12-510E-DC18F765BF49}" v="207" dt="2026-10-11T12:17:47.799"/>
    <p1510:client id="{F33C7357-3219-896A-3657-0EEBC1C55C4E}" v="1433" dt="2026-10-09T22:03:47.558"/>
    <p1510:client id="{F8574026-8966-1751-5D5D-4861F298FC29}" v="2" dt="2026-10-11T11:50:49.547"/>
    <p1510:client id="{F857FA63-2980-FC82-5B01-1C2DCC956FAF}" v="85" dt="2026-10-10T19:50:52.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42E870-9D8E-4591-BFFC-E59953F217A6}" type="datetimeFigureOut">
              <a:t>10/11/2026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CB69CC-D941-4C76-A208-22C9D56151EB}" type="slidenum">
              <a:t>‹#›</a:t>
            </a:fld>
            <a:endParaRPr lang="en-GB"/>
          </a:p>
        </p:txBody>
      </p:sp>
    </p:spTree>
    <p:extLst>
      <p:ext uri="{BB962C8B-B14F-4D97-AF65-F5344CB8AC3E}">
        <p14:creationId xmlns:p14="http://schemas.microsoft.com/office/powerpoint/2010/main" val="2400690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extLst>
      <p:ext uri="{BB962C8B-B14F-4D97-AF65-F5344CB8AC3E}">
        <p14:creationId xmlns:p14="http://schemas.microsoft.com/office/powerpoint/2010/main" val="2692707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910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5380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7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6582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7517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9648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9855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15062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9756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5197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09643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9549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88892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5128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8228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3036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0965" y="-2"/>
            <a:ext cx="9133034"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542928" y="1161956"/>
            <a:ext cx="8601073"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D31AE9B9-D0DC-50F5-FE7E-BCF950A9B60C}"/>
              </a:ext>
            </a:extLst>
          </p:cNvPr>
          <p:cNvSpPr/>
          <p:nvPr/>
        </p:nvSpPr>
        <p:spPr>
          <a:xfrm rot="10800000">
            <a:off x="-10966" y="-7466"/>
            <a:ext cx="4582966"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05740" y="1468924"/>
            <a:ext cx="3822132" cy="2461308"/>
          </a:xfrm>
        </p:spPr>
        <p:txBody>
          <a:bodyPr/>
          <a:lstStyle>
            <a:lvl1pPr>
              <a:defRPr sz="375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314325" y="210114"/>
            <a:ext cx="1548067" cy="365760"/>
          </a:xfrm>
        </p:spPr>
        <p:txBody>
          <a:bodyPr/>
          <a:lstStyle>
            <a:lvl1pPr>
              <a:defRPr>
                <a:solidFill>
                  <a:schemeClr val="tx1"/>
                </a:solidFill>
              </a:defRPr>
            </a:lvl1pPr>
          </a:lstStyle>
          <a:p>
            <a:fld id="{75515BC3-2A9C-497B-B82C-246EEDDDF89C}" type="datetimeFigureOut">
              <a:rPr lang="en-US" dirty="0"/>
              <a:t>10/11/2026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4857750" y="210114"/>
            <a:ext cx="2438631" cy="365760"/>
          </a:xfrm>
        </p:spPr>
        <p:txBody>
          <a:bodyPr/>
          <a:lstStyle>
            <a:lvl1pPr>
              <a:defRPr>
                <a:solidFill>
                  <a:schemeClr val="tx1"/>
                </a:solidFill>
              </a:defRPr>
            </a:lvl1pPr>
          </a:lstStyle>
          <a:p>
            <a:r>
              <a:rPr lang="en-US"/>
              <a:t>
              </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865537" y="1161955"/>
            <a:ext cx="3118619" cy="2768278"/>
          </a:xfrm>
        </p:spPr>
        <p:txBody>
          <a:bodyPr vert="horz" lIns="91440" tIns="45720" rIns="91440" bIns="45720" rtlCol="0" anchor="b">
            <a:normAutofit/>
          </a:bodyPr>
          <a:lstStyle>
            <a:lvl1pPr marL="342900" indent="-342900">
              <a:spcBef>
                <a:spcPts val="750"/>
              </a:spcBef>
              <a:spcAft>
                <a:spcPts val="450"/>
              </a:spcAft>
              <a:buFont typeface="+mj-lt"/>
              <a:buAutoNum type="arabicPeriod"/>
              <a:defRPr lang="en-US" sz="1200" dirty="0"/>
            </a:lvl1pPr>
            <a:lvl2pPr marL="428625" indent="-257175">
              <a:spcBef>
                <a:spcPts val="750"/>
              </a:spcBef>
              <a:spcAft>
                <a:spcPts val="450"/>
              </a:spcAft>
              <a:buFont typeface="+mj-lt"/>
              <a:buAutoNum type="arabicPeriod"/>
              <a:defRPr lang="en-US" sz="1050" dirty="0"/>
            </a:lvl2pPr>
            <a:lvl3pPr marL="600075" indent="-257175">
              <a:spcBef>
                <a:spcPts val="750"/>
              </a:spcBef>
              <a:spcAft>
                <a:spcPts val="450"/>
              </a:spcAft>
              <a:buFont typeface="+mj-lt"/>
              <a:buAutoNum type="arabicPeriod"/>
              <a:defRPr lang="en-US" sz="1050" dirty="0"/>
            </a:lvl3pPr>
            <a:lvl4pPr>
              <a:spcBef>
                <a:spcPts val="750"/>
              </a:spcBef>
              <a:spcAft>
                <a:spcPts val="450"/>
              </a:spcAft>
              <a:buFont typeface="+mj-lt"/>
              <a:buAutoNum type="arabicPeriod"/>
              <a:defRPr lang="en-US" sz="1050" dirty="0"/>
            </a:lvl4pPr>
            <a:lvl5pPr>
              <a:spcBef>
                <a:spcPts val="750"/>
              </a:spcBef>
              <a:spcAft>
                <a:spcPts val="450"/>
              </a:spcAft>
              <a:buFont typeface="+mj-lt"/>
              <a:buAutoNum type="arabicPeriod"/>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noChangeAspect="1"/>
          </p:cNvSpPr>
          <p:nvPr>
            <p:ph type="pic" sz="quarter" idx="17" hasCustomPrompt="1"/>
          </p:nvPr>
        </p:nvSpPr>
        <p:spPr>
          <a:xfrm>
            <a:off x="0" y="4492403"/>
            <a:ext cx="9144000" cy="2365597"/>
          </a:xfrm>
          <a:blipFill>
            <a:blip r:embed="rId2">
              <a:alphaModFix amt="70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26013721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226314" y="952500"/>
            <a:ext cx="2499588" cy="1581912"/>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226314" y="205986"/>
            <a:ext cx="822960" cy="365760"/>
          </a:xfrm>
        </p:spPr>
        <p:txBody>
          <a:bodyPr/>
          <a:lstStyle/>
          <a:p>
            <a:fld id="{37D881E9-FF16-48A7-B8AA-A17AAAEAD6E1}" type="datetimeFigureOut">
              <a:rPr lang="en-US" dirty="0"/>
              <a:t>10/11/2026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120784" y="207291"/>
            <a:ext cx="1229529" cy="365760"/>
          </a:xfrm>
        </p:spPr>
        <p:txBody>
          <a:bodyPr/>
          <a:lstStyle/>
          <a:p>
            <a:r>
              <a:rPr lang="en-US"/>
              <a:t>
              </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2355570" y="210114"/>
            <a:ext cx="370332"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226314" y="3099816"/>
            <a:ext cx="2499588" cy="3054096"/>
          </a:xfrm>
        </p:spPr>
        <p:txBody>
          <a:bodyPr>
            <a:norm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noChangeAspect="1"/>
          </p:cNvSpPr>
          <p:nvPr>
            <p:ph type="pic" sz="quarter" idx="15" hasCustomPrompt="1"/>
          </p:nvPr>
        </p:nvSpPr>
        <p:spPr>
          <a:xfrm>
            <a:off x="3114675" y="0"/>
            <a:ext cx="6029325" cy="6858000"/>
          </a:xfrm>
          <a:blipFill dpi="0" rotWithShape="1">
            <a:blip r:embed="rId2">
              <a:alphaModFix amt="60000"/>
            </a:blip>
            <a:srcRect/>
            <a:stretch>
              <a:fillRect/>
            </a:stretch>
          </a:blipFill>
        </p:spPr>
        <p:txBody>
          <a:bodyPr anchor="t"/>
          <a:lstStyle>
            <a:lvl1pPr>
              <a:defRPr/>
            </a:lvl1pPr>
          </a:lstStyle>
          <a:p>
            <a:endParaRP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297966" y="2811277"/>
            <a:ext cx="2434604"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565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0574" y="1"/>
            <a:ext cx="9164574"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721444" y="1820487"/>
            <a:ext cx="3600450" cy="2762187"/>
          </a:xfrm>
        </p:spPr>
        <p:txBody>
          <a:bodyPr vert="horz" lIns="91440" tIns="45720" rIns="91440" bIns="45720" rtlCol="0" anchor="b">
            <a:normAutofit/>
          </a:bodyPr>
          <a:lstStyle>
            <a:lvl1pPr>
              <a:defRPr lang="en-US" sz="64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721445" y="4714821"/>
            <a:ext cx="2873156" cy="1496616"/>
          </a:xfrm>
        </p:spPr>
        <p:txBody>
          <a:bodyPr vert="horz" lIns="91440" tIns="45720" rIns="91440" bIns="45720" rtlCol="0" anchor="t">
            <a:normAutofit/>
          </a:bodyPr>
          <a:lstStyle>
            <a:lvl1pPr marL="0" indent="0">
              <a:buNone/>
              <a:defRPr lang="en-US" sz="1867"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721444" y="219456"/>
            <a:ext cx="2027833" cy="338328"/>
          </a:xfrm>
        </p:spPr>
        <p:txBody>
          <a:bodyPr/>
          <a:lstStyle>
            <a:lvl1pPr>
              <a:defRPr>
                <a:solidFill>
                  <a:schemeClr val="tx1"/>
                </a:solidFill>
              </a:defRPr>
            </a:lvl1pPr>
          </a:lstStyle>
          <a:p>
            <a:r>
              <a:rPr lang="en-US"/>
              <a:t>
              </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926580" y="219456"/>
            <a:ext cx="1121524" cy="338328"/>
          </a:xfrm>
        </p:spPr>
        <p:txBody>
          <a:bodyPr/>
          <a:lstStyle>
            <a:lvl1pPr>
              <a:defRPr>
                <a:solidFill>
                  <a:schemeClr val="tx1"/>
                </a:solidFill>
              </a:defRPr>
            </a:lvl1pPr>
          </a:lstStyle>
          <a:p>
            <a:fld id="{21359139-99F8-4B6E-8834-95F2B9D91EE4}" type="datetimeFigureOut">
              <a:rPr lang="en-US" dirty="0"/>
              <a:pPr/>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4388284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8607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32700432"/>
      </p:ext>
    </p:extLst>
  </p:cSld>
  <p:clrMap bg1="lt1" tx1="dk1" bg2="lt2" tx2="dk2" accent1="accent1" accent2="accent2" accent3="accent3" accent4="accent4" accent5="accent5" accent6="accent6" hlink="hlink" folHlink="folHlink"/>
  <p:sldLayoutIdLst>
    <p:sldLayoutId id="2147484870" r:id="rId1"/>
    <p:sldLayoutId id="2147484871" r:id="rId2"/>
    <p:sldLayoutId id="2147484872" r:id="rId3"/>
    <p:sldLayoutId id="2147484873" r:id="rId4"/>
    <p:sldLayoutId id="2147484874" r:id="rId5"/>
    <p:sldLayoutId id="2147484875" r:id="rId6"/>
    <p:sldLayoutId id="2147484876" r:id="rId7"/>
    <p:sldLayoutId id="2147484877" r:id="rId8"/>
    <p:sldLayoutId id="2147484878" r:id="rId9"/>
    <p:sldLayoutId id="2147484879" r:id="rId10"/>
    <p:sldLayoutId id="2147484880" r:id="rId11"/>
    <p:sldLayoutId id="2147484881" r:id="rId12"/>
    <p:sldLayoutId id="2147484882" r:id="rId13"/>
    <p:sldLayoutId id="2147484883" r:id="rId14"/>
    <p:sldLayoutId id="2147484884" r:id="rId15"/>
    <p:sldLayoutId id="2147484885" r:id="rId16"/>
    <p:sldLayoutId id="2147484886" r:id="rId17"/>
    <p:sldLayoutId id="2147484887" r:id="rId18"/>
    <p:sldLayoutId id="2147484888" r:id="rId19"/>
    <p:sldLayoutId id="2147484889" r:id="rId20"/>
    <p:sldLayoutId id="2147484890" r:id="rId21"/>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8" Type="http://schemas.openxmlformats.org/officeDocument/2006/relationships/hyperlink" Target="https://www.jmir.org/2011/3/e67/" TargetMode="External"/><Relationship Id="rId13" Type="http://schemas.openxmlformats.org/officeDocument/2006/relationships/hyperlink" Target="https://aging.jmir.org/2025/1/e60107" TargetMode="External"/><Relationship Id="rId3" Type="http://schemas.openxmlformats.org/officeDocument/2006/relationships/hyperlink" Target="https://www.cqc.org.uk/guidance-providers/adult-social-care/digital-record-systems-adult-social-care-services/benefits-good-digital-records-system" TargetMode="External"/><Relationship Id="rId7" Type="http://schemas.openxmlformats.org/officeDocument/2006/relationships/hyperlink" Target="https://journals.sagepub.com/doi/abs/10.3233/THC-161263" TargetMode="External"/><Relationship Id="rId12" Type="http://schemas.openxmlformats.org/officeDocument/2006/relationships/hyperlink" Target="https://www.skillsforcareers.education.gov.uk/pages/skills-for-life/digital-skills" TargetMode="External"/><Relationship Id="rId2" Type="http://schemas.openxmlformats.org/officeDocument/2006/relationships/hyperlink" Target="https://www.cqc.org.uk/guidance-providers/regulations-enforcement/serious-misconduct-or-mismanagement" TargetMode="External"/><Relationship Id="rId1" Type="http://schemas.openxmlformats.org/officeDocument/2006/relationships/slideLayout" Target="../slideLayouts/slideLayout21.xml"/><Relationship Id="rId6" Type="http://schemas.openxmlformats.org/officeDocument/2006/relationships/hyperlink" Target="https://www.gov.uk/government/publications/market-sustainability-and-improvement-fund-2023-to-2024/market-sustainability-and-improvement-fund-2023-to-2024" TargetMode="External"/><Relationship Id="rId11" Type="http://schemas.openxmlformats.org/officeDocument/2006/relationships/hyperlink" Target="https://digital-transformation.hee.nhs.uk/news/nhs-digital-academy-campus-new-self-guided-agile-and-product-learning" TargetMode="External"/><Relationship Id="rId5" Type="http://schemas.openxmlformats.org/officeDocument/2006/relationships/hyperlink" Target="https://doi.org/10.34190/iccws.21.1.4526" TargetMode="External"/><Relationship Id="rId10" Type="http://schemas.openxmlformats.org/officeDocument/2006/relationships/hyperlink" Target="https://digital.nhs.uk/data-and-information/looking-after-information/data-security-and-information-governance/nhs-and-social-care-data-off-shoring-and-the-use-of-public-cloud-services/guidance" TargetMode="External"/><Relationship Id="rId4" Type="http://schemas.openxmlformats.org/officeDocument/2006/relationships/hyperlink" Target="https://www.cqc.org.uk/guidance-providers/adult-social-care/digital-record-systems-adult-social-care-services/best-practice-guidance" TargetMode="External"/><Relationship Id="rId9" Type="http://schemas.openxmlformats.org/officeDocument/2006/relationships/hyperlink" Target="https://digital.nhs.uk/data-and-information/information-governance/guidance/records-management-code-of-practice" TargetMode="External"/><Relationship Id="rId14" Type="http://schemas.openxmlformats.org/officeDocument/2006/relationships/hyperlink" Target="https://www.legislation.gov.uk/uksi/2014/2936/regulation/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7424CB95-074B-FFDA-DE19-9F8B38562A72}"/>
              </a:ext>
            </a:extLst>
          </p:cNvPr>
          <p:cNvSpPr>
            <a:spLocks noGrp="1"/>
          </p:cNvSpPr>
          <p:nvPr>
            <p:ph type="title"/>
          </p:nvPr>
        </p:nvSpPr>
        <p:spPr>
          <a:xfrm>
            <a:off x="837573" y="512315"/>
            <a:ext cx="6670980" cy="1080996"/>
          </a:xfrm>
        </p:spPr>
        <p:txBody>
          <a:bodyPr vert="horz" lIns="91440" tIns="45720" rIns="91440" bIns="45720" rtlCol="0" anchor="t">
            <a:noAutofit/>
          </a:bodyPr>
          <a:lstStyle/>
          <a:p>
            <a:pPr algn="r"/>
            <a:r>
              <a:rPr lang="en-US" sz="2800" i="1">
                <a:solidFill>
                  <a:srgbClr val="FF0000"/>
                </a:solidFill>
              </a:rPr>
              <a:t>DIGITAL SKILLS AND RESEARCH METHODS                               (LCHS4007_BIRM)</a:t>
            </a:r>
          </a:p>
        </p:txBody>
      </p:sp>
      <p:sp>
        <p:nvSpPr>
          <p:cNvPr id="37" name="Date Placeholder 2">
            <a:extLst>
              <a:ext uri="{FF2B5EF4-FFF2-40B4-BE49-F238E27FC236}">
                <a16:creationId xmlns:a16="http://schemas.microsoft.com/office/drawing/2014/main" id="{A910B4C9-7571-DF31-5387-E0A4F98F8690}"/>
              </a:ext>
            </a:extLst>
          </p:cNvPr>
          <p:cNvSpPr>
            <a:spLocks noGrp="1"/>
          </p:cNvSpPr>
          <p:nvPr>
            <p:ph type="dt" sz="half" idx="14"/>
          </p:nvPr>
        </p:nvSpPr>
        <p:spPr>
          <a:xfrm>
            <a:off x="6463553" y="5974556"/>
            <a:ext cx="1432683" cy="365125"/>
          </a:xfrm>
        </p:spPr>
        <p:txBody>
          <a:bodyPr vert="horz" lIns="91440" tIns="45720" rIns="91440" bIns="45720" rtlCol="0" anchor="ctr">
            <a:normAutofit/>
          </a:bodyPr>
          <a:lstStyle/>
          <a:p>
            <a:pPr defTabSz="457200">
              <a:spcAft>
                <a:spcPts val="450"/>
              </a:spcAft>
            </a:pPr>
            <a:fld id="{B2847465-9E1E-4326-A9BE-71DDC33C388E}" type="datetime1">
              <a:rPr lang="en-US"/>
              <a:pPr defTabSz="457200">
                <a:spcAft>
                  <a:spcPts val="450"/>
                </a:spcAft>
              </a:pPr>
              <a:t>10/11/2026</a:t>
            </a:fld>
            <a:endParaRPr lang="en-US"/>
          </a:p>
        </p:txBody>
      </p:sp>
      <p:sp>
        <p:nvSpPr>
          <p:cNvPr id="39" name="Footer Placeholder 3">
            <a:extLst>
              <a:ext uri="{FF2B5EF4-FFF2-40B4-BE49-F238E27FC236}">
                <a16:creationId xmlns:a16="http://schemas.microsoft.com/office/drawing/2014/main" id="{BCF8E870-CE64-2683-089A-AD5D2265F391}"/>
              </a:ext>
            </a:extLst>
          </p:cNvPr>
          <p:cNvSpPr>
            <a:spLocks noGrp="1"/>
          </p:cNvSpPr>
          <p:nvPr>
            <p:ph type="ftr" sz="quarter" idx="15"/>
          </p:nvPr>
        </p:nvSpPr>
        <p:spPr>
          <a:xfrm>
            <a:off x="984524" y="5974556"/>
            <a:ext cx="3243033" cy="365125"/>
          </a:xfrm>
        </p:spPr>
        <p:txBody>
          <a:bodyPr vert="horz" lIns="91440" tIns="45720" rIns="91440" bIns="45720" rtlCol="0" anchor="ctr">
            <a:normAutofit/>
          </a:bodyPr>
          <a:lstStyle/>
          <a:p>
            <a:pPr defTabSz="457200">
              <a:lnSpc>
                <a:spcPct val="90000"/>
              </a:lnSpc>
              <a:spcAft>
                <a:spcPts val="450"/>
              </a:spcAft>
            </a:pPr>
            <a:r>
              <a:rPr lang="en-US" sz="700" b="0" i="0" kern="1200">
                <a:solidFill>
                  <a:srgbClr val="FFFFFF"/>
                </a:solidFill>
                <a:effectLst/>
                <a:latin typeface="+mn-lt"/>
                <a:ea typeface="+mn-ea"/>
                <a:cs typeface="+mn-cs"/>
              </a:rPr>
              <a:t>
              </a:t>
            </a:r>
          </a:p>
        </p:txBody>
      </p:sp>
      <p:sp>
        <p:nvSpPr>
          <p:cNvPr id="41" name="Slide Number Placeholder 4">
            <a:extLst>
              <a:ext uri="{FF2B5EF4-FFF2-40B4-BE49-F238E27FC236}">
                <a16:creationId xmlns:a16="http://schemas.microsoft.com/office/drawing/2014/main" id="{23FB614A-7CA6-A60F-5E41-338403E3E2CF}"/>
              </a:ext>
            </a:extLst>
          </p:cNvPr>
          <p:cNvSpPr>
            <a:spLocks noGrp="1"/>
          </p:cNvSpPr>
          <p:nvPr>
            <p:ph type="sldNum" sz="quarter" idx="16"/>
          </p:nvPr>
        </p:nvSpPr>
        <p:spPr>
          <a:xfrm>
            <a:off x="7953386" y="5974556"/>
            <a:ext cx="413375" cy="365125"/>
          </a:xfrm>
        </p:spPr>
        <p:txBody>
          <a:bodyPr vert="horz" lIns="91440" tIns="45720" rIns="91440" bIns="45720" rtlCol="0" anchor="ctr">
            <a:normAutofit/>
          </a:bodyPr>
          <a:lstStyle/>
          <a:p>
            <a:pPr defTabSz="457200">
              <a:spcAft>
                <a:spcPts val="450"/>
              </a:spcAft>
            </a:pPr>
            <a:fld id="{5E0677F5-4A8A-4BF1-96BE-3BAE8FBAFE2E}" type="slidenum">
              <a:rPr lang="en-US"/>
              <a:pPr defTabSz="457200">
                <a:spcAft>
                  <a:spcPts val="450"/>
                </a:spcAft>
              </a:pPr>
              <a:t>1</a:t>
            </a:fld>
            <a:endParaRPr lang="en-US"/>
          </a:p>
        </p:txBody>
      </p:sp>
      <p:sp>
        <p:nvSpPr>
          <p:cNvPr id="31" name="Content Placeholder 3">
            <a:extLst>
              <a:ext uri="{FF2B5EF4-FFF2-40B4-BE49-F238E27FC236}">
                <a16:creationId xmlns:a16="http://schemas.microsoft.com/office/drawing/2014/main" id="{A621138D-EF09-64EE-B1F9-4E57B9290332}"/>
              </a:ext>
            </a:extLst>
          </p:cNvPr>
          <p:cNvSpPr>
            <a:spLocks noGrp="1"/>
          </p:cNvSpPr>
          <p:nvPr>
            <p:ph sz="quarter" idx="13"/>
          </p:nvPr>
        </p:nvSpPr>
        <p:spPr>
          <a:xfrm>
            <a:off x="2288853" y="1955035"/>
            <a:ext cx="5866339" cy="1623790"/>
          </a:xfrm>
        </p:spPr>
        <p:txBody>
          <a:bodyPr vert="horz" lIns="91440" tIns="45720" rIns="91440" bIns="45720" rtlCol="0" anchor="t">
            <a:normAutofit/>
          </a:bodyPr>
          <a:lstStyle/>
          <a:p>
            <a:pPr marL="0" indent="0">
              <a:spcBef>
                <a:spcPct val="20000"/>
              </a:spcBef>
              <a:spcAft>
                <a:spcPts val="600"/>
              </a:spcAft>
              <a:buFont typeface="Arial"/>
              <a:buChar char="•"/>
            </a:pPr>
            <a:r>
              <a:rPr lang="en-US" sz="1600" b="1">
                <a:solidFill>
                  <a:srgbClr val="00B0F0"/>
                </a:solidFill>
              </a:rPr>
              <a:t>CASE STUDY: </a:t>
            </a:r>
            <a:r>
              <a:rPr lang="en-US" sz="1600">
                <a:solidFill>
                  <a:srgbClr val="FF0000"/>
                </a:solidFill>
              </a:rPr>
              <a:t> ASHFORD COMMUNITY CARE SERVICES</a:t>
            </a:r>
          </a:p>
          <a:p>
            <a:pPr marL="0" indent="0">
              <a:spcBef>
                <a:spcPct val="20000"/>
              </a:spcBef>
              <a:spcAft>
                <a:spcPts val="600"/>
              </a:spcAft>
              <a:buFont typeface="Arial"/>
              <a:buChar char="•"/>
            </a:pPr>
            <a:r>
              <a:rPr lang="en-US" sz="1600" b="1">
                <a:solidFill>
                  <a:srgbClr val="00B0F0"/>
                </a:solidFill>
              </a:rPr>
              <a:t>WORKPLACE TASK: </a:t>
            </a:r>
          </a:p>
          <a:p>
            <a:pPr marL="0" indent="0">
              <a:spcBef>
                <a:spcPct val="20000"/>
              </a:spcBef>
              <a:spcAft>
                <a:spcPts val="600"/>
              </a:spcAft>
              <a:buNone/>
            </a:pPr>
            <a:r>
              <a:rPr lang="en-US" sz="1600">
                <a:solidFill>
                  <a:srgbClr val="00B0F0"/>
                </a:solidFill>
              </a:rPr>
              <a:t>          </a:t>
            </a:r>
            <a:r>
              <a:rPr lang="en-US" sz="1600">
                <a:solidFill>
                  <a:srgbClr val="FF0000"/>
                </a:solidFill>
              </a:rPr>
              <a:t>WRITING CARE RELATED DOCUMENTS/CARE RECORDS</a:t>
            </a:r>
          </a:p>
          <a:p>
            <a:pPr marL="0" indent="0">
              <a:spcBef>
                <a:spcPct val="20000"/>
              </a:spcBef>
              <a:spcAft>
                <a:spcPts val="600"/>
              </a:spcAft>
              <a:buFont typeface="Arial"/>
              <a:buChar char="•"/>
            </a:pPr>
            <a:r>
              <a:rPr lang="en-US" sz="1600">
                <a:solidFill>
                  <a:srgbClr val="00B0F0"/>
                </a:solidFill>
              </a:rPr>
              <a:t>AVAILABLE MS365 TOOL:</a:t>
            </a:r>
            <a:r>
              <a:rPr lang="en-US" sz="1600">
                <a:solidFill>
                  <a:srgbClr val="FF0000"/>
                </a:solidFill>
              </a:rPr>
              <a:t>  ONE DRIVE</a:t>
            </a:r>
          </a:p>
          <a:p>
            <a:pPr marL="0" indent="0">
              <a:spcBef>
                <a:spcPct val="20000"/>
              </a:spcBef>
              <a:spcAft>
                <a:spcPts val="600"/>
              </a:spcAft>
              <a:buFont typeface="Arial"/>
              <a:buChar char="•"/>
            </a:pPr>
            <a:endParaRPr lang="en-US" sz="1600">
              <a:solidFill>
                <a:srgbClr val="00B0F0"/>
              </a:solidFill>
            </a:endParaRPr>
          </a:p>
        </p:txBody>
      </p:sp>
      <p:sp>
        <p:nvSpPr>
          <p:cNvPr id="2" name="TextBox 1">
            <a:extLst>
              <a:ext uri="{FF2B5EF4-FFF2-40B4-BE49-F238E27FC236}">
                <a16:creationId xmlns:a16="http://schemas.microsoft.com/office/drawing/2014/main" id="{594ABAC0-151E-692C-375A-CF96F9552A46}"/>
              </a:ext>
            </a:extLst>
          </p:cNvPr>
          <p:cNvSpPr txBox="1"/>
          <p:nvPr/>
        </p:nvSpPr>
        <p:spPr>
          <a:xfrm>
            <a:off x="4677131" y="4246343"/>
            <a:ext cx="4292498" cy="2184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3D0E6B83-90C8-8862-BDEA-C031F9666BF1}"/>
              </a:ext>
            </a:extLst>
          </p:cNvPr>
          <p:cNvSpPr txBox="1"/>
          <p:nvPr/>
        </p:nvSpPr>
        <p:spPr>
          <a:xfrm>
            <a:off x="4566522" y="4650999"/>
            <a:ext cx="4406007"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Corbel"/>
                <a:cs typeface="Arial"/>
              </a:rPr>
              <a:t>Group Members:</a:t>
            </a:r>
            <a:endParaRPr lang="en-US">
              <a:solidFill>
                <a:srgbClr val="FF0000"/>
              </a:solidFill>
            </a:endParaRPr>
          </a:p>
          <a:p>
            <a:pPr marL="228600" indent="-228600">
              <a:buFont typeface="Arial,Sans-Serif"/>
              <a:buChar char="•"/>
            </a:pPr>
            <a:endParaRPr lang="en-US" sz="1350">
              <a:solidFill>
                <a:srgbClr val="0070C0"/>
              </a:solidFill>
              <a:latin typeface="Corbel"/>
              <a:ea typeface="Arial"/>
              <a:cs typeface="Arial"/>
            </a:endParaRPr>
          </a:p>
          <a:p>
            <a:pPr marL="228600" lvl="0" indent="-228600">
              <a:buFont typeface="Arial,Sans-Serif"/>
              <a:buChar char="•"/>
            </a:pPr>
            <a:r>
              <a:rPr lang="en-US" sz="1350" baseline="0">
                <a:solidFill>
                  <a:srgbClr val="00B0F0"/>
                </a:solidFill>
                <a:latin typeface="Corbel"/>
                <a:ea typeface="Arial"/>
                <a:cs typeface="Arial"/>
              </a:rPr>
              <a:t>CRESTINA DONMEZ</a:t>
            </a:r>
            <a:r>
              <a:rPr lang="en-US" sz="1350">
                <a:solidFill>
                  <a:srgbClr val="00B0F0"/>
                </a:solidFill>
                <a:latin typeface="Corbel"/>
                <a:ea typeface="Arial"/>
                <a:cs typeface="Arial"/>
              </a:rPr>
              <a:t>​</a:t>
            </a:r>
            <a:endParaRPr lang="en-US">
              <a:solidFill>
                <a:srgbClr val="00B0F0"/>
              </a:solidFill>
            </a:endParaRPr>
          </a:p>
          <a:p>
            <a:pPr marL="228600" lvl="0" indent="-228600" rtl="0">
              <a:buFont typeface="Arial,Sans-Serif"/>
              <a:buChar char="•"/>
            </a:pPr>
            <a:r>
              <a:rPr lang="en-US" sz="1350" baseline="0">
                <a:solidFill>
                  <a:srgbClr val="00B0F0"/>
                </a:solidFill>
                <a:latin typeface="Corbel"/>
                <a:ea typeface="Arial"/>
                <a:cs typeface="Arial"/>
              </a:rPr>
              <a:t>MATTHEW ASHEBINOMA</a:t>
            </a:r>
            <a:r>
              <a:rPr lang="en-US" sz="1350">
                <a:solidFill>
                  <a:srgbClr val="00B0F0"/>
                </a:solidFill>
                <a:latin typeface="Corbel"/>
                <a:ea typeface="Arial"/>
                <a:cs typeface="Arial"/>
              </a:rPr>
              <a:t>​</a:t>
            </a:r>
          </a:p>
          <a:p>
            <a:pPr marL="228600" lvl="0" indent="-228600" rtl="0">
              <a:buFont typeface="Arial,Sans-Serif"/>
              <a:buChar char="•"/>
            </a:pPr>
            <a:r>
              <a:rPr lang="en-US" sz="1350" baseline="0">
                <a:solidFill>
                  <a:srgbClr val="00B0F0"/>
                </a:solidFill>
                <a:latin typeface="Corbel"/>
                <a:ea typeface="Arial"/>
                <a:cs typeface="Arial"/>
              </a:rPr>
              <a:t>ROSE ABLA YAWLUI</a:t>
            </a:r>
            <a:r>
              <a:rPr lang="en-US" sz="1350">
                <a:solidFill>
                  <a:srgbClr val="00B0F0"/>
                </a:solidFill>
                <a:latin typeface="Corbel"/>
                <a:ea typeface="Arial"/>
                <a:cs typeface="Arial"/>
              </a:rPr>
              <a:t>​</a:t>
            </a:r>
          </a:p>
          <a:p>
            <a:pPr marL="228600" indent="-228600">
              <a:buFont typeface="Arial,Sans-Serif"/>
              <a:buChar char="•"/>
            </a:pPr>
            <a:endParaRPr lang="en-US">
              <a:latin typeface="Arial"/>
              <a:ea typeface="Arial"/>
              <a:cs typeface="Arial"/>
            </a:endParaRPr>
          </a:p>
          <a:p>
            <a:pPr marL="228600" lvl="0" indent="-228600" rtl="0">
              <a:buFont typeface="Arial,Sans-Serif"/>
              <a:buChar char="•"/>
            </a:pPr>
            <a:r>
              <a:rPr lang="en-US" sz="1350" baseline="0">
                <a:solidFill>
                  <a:srgbClr val="FF0000"/>
                </a:solidFill>
                <a:latin typeface="Corbel"/>
                <a:ea typeface="Arial"/>
                <a:cs typeface="Arial"/>
              </a:rPr>
              <a:t>LECTURER:</a:t>
            </a:r>
            <a:r>
              <a:rPr lang="en-US" sz="1350">
                <a:solidFill>
                  <a:srgbClr val="FF0000"/>
                </a:solidFill>
                <a:latin typeface="Corbel"/>
                <a:ea typeface="Arial"/>
                <a:cs typeface="Arial"/>
              </a:rPr>
              <a:t>​</a:t>
            </a:r>
          </a:p>
          <a:p>
            <a:pPr marL="228600" lvl="0" indent="-228600" rtl="0">
              <a:buFont typeface="Arial,Sans-Serif"/>
              <a:buChar char="•"/>
            </a:pPr>
            <a:r>
              <a:rPr lang="en-US" sz="1350" baseline="0">
                <a:solidFill>
                  <a:srgbClr val="00B0F0"/>
                </a:solidFill>
                <a:latin typeface="Corbel"/>
                <a:ea typeface="Arial"/>
                <a:cs typeface="Arial"/>
              </a:rPr>
              <a:t>BIANCA DODGER</a:t>
            </a:r>
            <a:r>
              <a:rPr lang="en-US" sz="1350">
                <a:solidFill>
                  <a:srgbClr val="00B0F0"/>
                </a:solidFill>
                <a:latin typeface="Corbel"/>
                <a:ea typeface="Arial"/>
                <a:cs typeface="Arial"/>
              </a:rPr>
              <a:t>​</a:t>
            </a:r>
            <a:endParaRPr lang="en-US">
              <a:solidFill>
                <a:srgbClr val="00B0F0"/>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txEl>
                                              <p:pRg st="0" end="0"/>
                                            </p:txEl>
                                          </p:spTgt>
                                        </p:tgtEl>
                                        <p:attrNameLst>
                                          <p:attrName>style.visibility</p:attrName>
                                        </p:attrNameLst>
                                      </p:cBhvr>
                                      <p:to>
                                        <p:strVal val="visible"/>
                                      </p:to>
                                    </p:set>
                                    <p:animEffect transition="in" filter="fade">
                                      <p:cBhvr>
                                        <p:cTn id="7" dur="500"/>
                                        <p:tgtEl>
                                          <p:spTgt spid="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
                                            <p:txEl>
                                              <p:pRg st="1" end="1"/>
                                            </p:txEl>
                                          </p:spTgt>
                                        </p:tgtEl>
                                        <p:attrNameLst>
                                          <p:attrName>style.visibility</p:attrName>
                                        </p:attrNameLst>
                                      </p:cBhvr>
                                      <p:to>
                                        <p:strVal val="visible"/>
                                      </p:to>
                                    </p:set>
                                    <p:animEffect transition="in" filter="fade">
                                      <p:cBhvr>
                                        <p:cTn id="12" dur="500"/>
                                        <p:tgtEl>
                                          <p:spTgt spid="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1">
                                            <p:txEl>
                                              <p:pRg st="2" end="2"/>
                                            </p:txEl>
                                          </p:spTgt>
                                        </p:tgtEl>
                                        <p:attrNameLst>
                                          <p:attrName>style.visibility</p:attrName>
                                        </p:attrNameLst>
                                      </p:cBhvr>
                                      <p:to>
                                        <p:strVal val="visible"/>
                                      </p:to>
                                    </p:set>
                                    <p:animEffect transition="in" filter="fade">
                                      <p:cBhvr>
                                        <p:cTn id="17" dur="500"/>
                                        <p:tgtEl>
                                          <p:spTgt spid="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1">
                                            <p:txEl>
                                              <p:pRg st="3" end="3"/>
                                            </p:txEl>
                                          </p:spTgt>
                                        </p:tgtEl>
                                        <p:attrNameLst>
                                          <p:attrName>style.visibility</p:attrName>
                                        </p:attrNameLst>
                                      </p:cBhvr>
                                      <p:to>
                                        <p:strVal val="visible"/>
                                      </p:to>
                                    </p:set>
                                    <p:animEffect transition="in" filter="fade">
                                      <p:cBhvr>
                                        <p:cTn id="22" dur="500"/>
                                        <p:tgtEl>
                                          <p:spTgt spid="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009E8126-D88F-5F37-90C0-FB941F89E232}"/>
              </a:ext>
            </a:extLst>
          </p:cNvPr>
          <p:cNvGraphicFramePr>
            <a:graphicFrameLocks noGrp="1"/>
          </p:cNvGraphicFramePr>
          <p:nvPr>
            <p:ph sz="quarter" idx="14"/>
            <p:extLst>
              <p:ext uri="{D42A27DB-BD31-4B8C-83A1-F6EECF244321}">
                <p14:modId xmlns:p14="http://schemas.microsoft.com/office/powerpoint/2010/main" val="3546093992"/>
              </p:ext>
            </p:extLst>
          </p:nvPr>
        </p:nvGraphicFramePr>
        <p:xfrm>
          <a:off x="720722" y="2183671"/>
          <a:ext cx="3722679" cy="1417320"/>
        </p:xfrm>
        <a:graphic>
          <a:graphicData uri="http://schemas.openxmlformats.org/drawingml/2006/table">
            <a:tbl>
              <a:tblPr firstRow="1" bandRow="1">
                <a:tableStyleId>{5C22544A-7EE6-4342-B048-85BDC9FD1C3A}</a:tableStyleId>
              </a:tblPr>
              <a:tblGrid>
                <a:gridCol w="3722679">
                  <a:extLst>
                    <a:ext uri="{9D8B030D-6E8A-4147-A177-3AD203B41FA5}">
                      <a16:colId xmlns:a16="http://schemas.microsoft.com/office/drawing/2014/main" val="3857416905"/>
                    </a:ext>
                  </a:extLst>
                </a:gridCol>
              </a:tblGrid>
              <a:tr h="217945">
                <a:tc>
                  <a:txBody>
                    <a:bodyPr/>
                    <a:lstStyle/>
                    <a:p>
                      <a:r>
                        <a:rPr lang="en-US" sz="1050"/>
                        <a:t>Personal Details</a:t>
                      </a:r>
                    </a:p>
                  </a:txBody>
                  <a:tcPr marL="68580" marR="68580" marT="34290" marB="34290"/>
                </a:tc>
                <a:extLst>
                  <a:ext uri="{0D108BD9-81ED-4DB2-BD59-A6C34878D82A}">
                    <a16:rowId xmlns:a16="http://schemas.microsoft.com/office/drawing/2014/main" val="949561371"/>
                  </a:ext>
                </a:extLst>
              </a:tr>
              <a:tr h="225554">
                <a:tc>
                  <a:txBody>
                    <a:bodyPr/>
                    <a:lstStyle/>
                    <a:p>
                      <a:r>
                        <a:rPr lang="en-US" sz="1050"/>
                        <a:t>Care plans/assessments</a:t>
                      </a:r>
                    </a:p>
                  </a:txBody>
                  <a:tcPr marL="68580" marR="68580" marT="34290" marB="34290"/>
                </a:tc>
                <a:extLst>
                  <a:ext uri="{0D108BD9-81ED-4DB2-BD59-A6C34878D82A}">
                    <a16:rowId xmlns:a16="http://schemas.microsoft.com/office/drawing/2014/main" val="3208550781"/>
                  </a:ext>
                </a:extLst>
              </a:tr>
              <a:tr h="225555">
                <a:tc>
                  <a:txBody>
                    <a:bodyPr/>
                    <a:lstStyle/>
                    <a:p>
                      <a:r>
                        <a:rPr lang="en-US" sz="1050"/>
                        <a:t>Medication details</a:t>
                      </a:r>
                    </a:p>
                  </a:txBody>
                  <a:tcPr marL="68580" marR="68580" marT="34290" marB="34290"/>
                </a:tc>
                <a:extLst>
                  <a:ext uri="{0D108BD9-81ED-4DB2-BD59-A6C34878D82A}">
                    <a16:rowId xmlns:a16="http://schemas.microsoft.com/office/drawing/2014/main" val="379570453"/>
                  </a:ext>
                </a:extLst>
              </a:tr>
              <a:tr h="225555">
                <a:tc>
                  <a:txBody>
                    <a:bodyPr/>
                    <a:lstStyle/>
                    <a:p>
                      <a:r>
                        <a:rPr lang="en-US" sz="1050"/>
                        <a:t>Medical history/diagnoses </a:t>
                      </a:r>
                    </a:p>
                  </a:txBody>
                  <a:tcPr marL="68580" marR="68580" marT="34290" marB="34290"/>
                </a:tc>
                <a:extLst>
                  <a:ext uri="{0D108BD9-81ED-4DB2-BD59-A6C34878D82A}">
                    <a16:rowId xmlns:a16="http://schemas.microsoft.com/office/drawing/2014/main" val="2302064785"/>
                  </a:ext>
                </a:extLst>
              </a:tr>
              <a:tr h="274320">
                <a:tc>
                  <a:txBody>
                    <a:bodyPr/>
                    <a:lstStyle/>
                    <a:p>
                      <a:r>
                        <a:rPr lang="en-US" sz="1050"/>
                        <a:t>Clinical notes/ healthcare Professional communications</a:t>
                      </a:r>
                    </a:p>
                  </a:txBody>
                  <a:tcPr marL="68580" marR="68580" marT="68580" marB="34290"/>
                </a:tc>
                <a:extLst>
                  <a:ext uri="{0D108BD9-81ED-4DB2-BD59-A6C34878D82A}">
                    <a16:rowId xmlns:a16="http://schemas.microsoft.com/office/drawing/2014/main" val="1517873043"/>
                  </a:ext>
                </a:extLst>
              </a:tr>
              <a:tr h="225555">
                <a:tc>
                  <a:txBody>
                    <a:bodyPr/>
                    <a:lstStyle/>
                    <a:p>
                      <a:r>
                        <a:rPr lang="en-US" sz="1050"/>
                        <a:t>Legal &amp; Administrative Documentations</a:t>
                      </a:r>
                      <a:endParaRPr lang="en-US" sz="1050" err="1"/>
                    </a:p>
                  </a:txBody>
                  <a:tcPr marL="68580" marR="68580" marT="34290" marB="34290"/>
                </a:tc>
                <a:extLst>
                  <a:ext uri="{0D108BD9-81ED-4DB2-BD59-A6C34878D82A}">
                    <a16:rowId xmlns:a16="http://schemas.microsoft.com/office/drawing/2014/main" val="3655917683"/>
                  </a:ext>
                </a:extLst>
              </a:tr>
            </a:tbl>
          </a:graphicData>
        </a:graphic>
      </p:graphicFrame>
      <p:sp>
        <p:nvSpPr>
          <p:cNvPr id="6" name="TextBox 5">
            <a:extLst>
              <a:ext uri="{FF2B5EF4-FFF2-40B4-BE49-F238E27FC236}">
                <a16:creationId xmlns:a16="http://schemas.microsoft.com/office/drawing/2014/main" id="{29DDD45A-3848-3AA1-8BE0-E44B699CBEF0}"/>
              </a:ext>
            </a:extLst>
          </p:cNvPr>
          <p:cNvSpPr txBox="1"/>
          <p:nvPr/>
        </p:nvSpPr>
        <p:spPr>
          <a:xfrm>
            <a:off x="1073167" y="642600"/>
            <a:ext cx="6466934" cy="284693"/>
          </a:xfrm>
          <a:prstGeom prst="rect">
            <a:avLst/>
          </a:prstGeom>
          <a:solidFill>
            <a:schemeClr val="accent6">
              <a:lumMod val="60000"/>
              <a:lumOff val="4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57175" indent="-257175">
              <a:buAutoNum type="arabicPeriod"/>
            </a:pPr>
            <a:r>
              <a:rPr lang="en-US" sz="1400" b="1"/>
              <a:t>What their chosen workplace task involves and how it links to the case study</a:t>
            </a:r>
            <a:endParaRPr lang="en-US" sz="1400"/>
          </a:p>
        </p:txBody>
      </p:sp>
      <p:sp>
        <p:nvSpPr>
          <p:cNvPr id="8" name="Arrow: Right 7">
            <a:extLst>
              <a:ext uri="{FF2B5EF4-FFF2-40B4-BE49-F238E27FC236}">
                <a16:creationId xmlns:a16="http://schemas.microsoft.com/office/drawing/2014/main" id="{393CDA66-0715-5082-C010-FA91FC98059C}"/>
              </a:ext>
            </a:extLst>
          </p:cNvPr>
          <p:cNvSpPr/>
          <p:nvPr/>
        </p:nvSpPr>
        <p:spPr>
          <a:xfrm>
            <a:off x="1280118" y="1579411"/>
            <a:ext cx="3027528" cy="442535"/>
          </a:xfrm>
          <a:prstGeom prst="righ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t>Workplace task involves</a:t>
            </a:r>
          </a:p>
        </p:txBody>
      </p:sp>
      <p:sp>
        <p:nvSpPr>
          <p:cNvPr id="16" name="Arrow: Left 15">
            <a:extLst>
              <a:ext uri="{FF2B5EF4-FFF2-40B4-BE49-F238E27FC236}">
                <a16:creationId xmlns:a16="http://schemas.microsoft.com/office/drawing/2014/main" id="{A3102E37-3E28-C8AB-D75E-666BC45391F5}"/>
              </a:ext>
            </a:extLst>
          </p:cNvPr>
          <p:cNvSpPr/>
          <p:nvPr/>
        </p:nvSpPr>
        <p:spPr>
          <a:xfrm>
            <a:off x="4705001" y="1580605"/>
            <a:ext cx="3436845" cy="471594"/>
          </a:xfrm>
          <a:prstGeom prst="lef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FFFFFF"/>
                </a:solidFill>
              </a:rPr>
              <a:t>Ashford</a:t>
            </a:r>
            <a:r>
              <a:rPr lang="en-US" sz="1400"/>
              <a:t> Community Care Services</a:t>
            </a:r>
          </a:p>
        </p:txBody>
      </p:sp>
      <p:graphicFrame>
        <p:nvGraphicFramePr>
          <p:cNvPr id="20" name="Table 19">
            <a:extLst>
              <a:ext uri="{FF2B5EF4-FFF2-40B4-BE49-F238E27FC236}">
                <a16:creationId xmlns:a16="http://schemas.microsoft.com/office/drawing/2014/main" id="{DAB40C04-2537-1413-2335-18705E0E4D0E}"/>
              </a:ext>
            </a:extLst>
          </p:cNvPr>
          <p:cNvGraphicFramePr>
            <a:graphicFrameLocks noGrp="1"/>
          </p:cNvGraphicFramePr>
          <p:nvPr>
            <p:extLst>
              <p:ext uri="{D42A27DB-BD31-4B8C-83A1-F6EECF244321}">
                <p14:modId xmlns:p14="http://schemas.microsoft.com/office/powerpoint/2010/main" val="3626457285"/>
              </p:ext>
            </p:extLst>
          </p:nvPr>
        </p:nvGraphicFramePr>
        <p:xfrm>
          <a:off x="4703435" y="2187218"/>
          <a:ext cx="3923008" cy="1415185"/>
        </p:xfrm>
        <a:graphic>
          <a:graphicData uri="http://schemas.openxmlformats.org/drawingml/2006/table">
            <a:tbl>
              <a:tblPr firstRow="1" bandRow="1">
                <a:tableStyleId>{5C22544A-7EE6-4342-B048-85BDC9FD1C3A}</a:tableStyleId>
              </a:tblPr>
              <a:tblGrid>
                <a:gridCol w="3923008">
                  <a:extLst>
                    <a:ext uri="{9D8B030D-6E8A-4147-A177-3AD203B41FA5}">
                      <a16:colId xmlns:a16="http://schemas.microsoft.com/office/drawing/2014/main" val="993174002"/>
                    </a:ext>
                  </a:extLst>
                </a:gridCol>
              </a:tblGrid>
              <a:tr h="237317">
                <a:tc>
                  <a:txBody>
                    <a:bodyPr/>
                    <a:lstStyle/>
                    <a:p>
                      <a:r>
                        <a:rPr lang="en-US" sz="1050"/>
                        <a:t>Client Personal details</a:t>
                      </a:r>
                    </a:p>
                  </a:txBody>
                  <a:tcPr marL="68580" marR="68580" marT="34290" marB="34290"/>
                </a:tc>
                <a:extLst>
                  <a:ext uri="{0D108BD9-81ED-4DB2-BD59-A6C34878D82A}">
                    <a16:rowId xmlns:a16="http://schemas.microsoft.com/office/drawing/2014/main" val="1926265225"/>
                  </a:ext>
                </a:extLst>
              </a:tr>
              <a:tr h="237317">
                <a:tc>
                  <a:txBody>
                    <a:bodyPr/>
                    <a:lstStyle/>
                    <a:p>
                      <a:r>
                        <a:rPr lang="en-US" sz="1050"/>
                        <a:t>Daily Care records</a:t>
                      </a:r>
                    </a:p>
                  </a:txBody>
                  <a:tcPr marL="68580" marR="68580" marT="34290" marB="34290"/>
                </a:tc>
                <a:extLst>
                  <a:ext uri="{0D108BD9-81ED-4DB2-BD59-A6C34878D82A}">
                    <a16:rowId xmlns:a16="http://schemas.microsoft.com/office/drawing/2014/main" val="3958852351"/>
                  </a:ext>
                </a:extLst>
              </a:tr>
              <a:tr h="237317">
                <a:tc>
                  <a:txBody>
                    <a:bodyPr/>
                    <a:lstStyle/>
                    <a:p>
                      <a:r>
                        <a:rPr lang="en-US" sz="1050"/>
                        <a:t>Medication records/reminders</a:t>
                      </a:r>
                    </a:p>
                  </a:txBody>
                  <a:tcPr marL="68580" marR="68580" marT="34290" marB="34290"/>
                </a:tc>
                <a:extLst>
                  <a:ext uri="{0D108BD9-81ED-4DB2-BD59-A6C34878D82A}">
                    <a16:rowId xmlns:a16="http://schemas.microsoft.com/office/drawing/2014/main" val="1756400451"/>
                  </a:ext>
                </a:extLst>
              </a:tr>
              <a:tr h="237317">
                <a:tc>
                  <a:txBody>
                    <a:bodyPr/>
                    <a:lstStyle/>
                    <a:p>
                      <a:r>
                        <a:rPr lang="en-US" sz="1050"/>
                        <a:t>Appointments Support</a:t>
                      </a:r>
                    </a:p>
                  </a:txBody>
                  <a:tcPr marL="68580" marR="68580" marT="34290" marB="34290"/>
                </a:tc>
                <a:extLst>
                  <a:ext uri="{0D108BD9-81ED-4DB2-BD59-A6C34878D82A}">
                    <a16:rowId xmlns:a16="http://schemas.microsoft.com/office/drawing/2014/main" val="534003528"/>
                  </a:ext>
                </a:extLst>
              </a:tr>
              <a:tr h="221495">
                <a:tc>
                  <a:txBody>
                    <a:bodyPr/>
                    <a:lstStyle/>
                    <a:p>
                      <a:r>
                        <a:rPr lang="en-US" sz="1050"/>
                        <a:t>Wellbeing check &amp; Health Professionals Communications</a:t>
                      </a:r>
                    </a:p>
                  </a:txBody>
                  <a:tcPr marL="68580" marR="68580" marT="34290" marB="34290"/>
                </a:tc>
                <a:extLst>
                  <a:ext uri="{0D108BD9-81ED-4DB2-BD59-A6C34878D82A}">
                    <a16:rowId xmlns:a16="http://schemas.microsoft.com/office/drawing/2014/main" val="809156971"/>
                  </a:ext>
                </a:extLst>
              </a:tr>
              <a:tr h="237317">
                <a:tc>
                  <a:txBody>
                    <a:bodyPr/>
                    <a:lstStyle/>
                    <a:p>
                      <a:r>
                        <a:rPr lang="en-US" sz="1050"/>
                        <a:t>Administrative Documentations</a:t>
                      </a:r>
                    </a:p>
                  </a:txBody>
                  <a:tcPr marL="68580" marR="68580" marT="34290" marB="34290"/>
                </a:tc>
                <a:extLst>
                  <a:ext uri="{0D108BD9-81ED-4DB2-BD59-A6C34878D82A}">
                    <a16:rowId xmlns:a16="http://schemas.microsoft.com/office/drawing/2014/main" val="206784424"/>
                  </a:ext>
                </a:extLst>
              </a:tr>
            </a:tbl>
          </a:graphicData>
        </a:graphic>
      </p:graphicFrame>
      <p:sp>
        <p:nvSpPr>
          <p:cNvPr id="31" name="Flowchart: Process 30">
            <a:extLst>
              <a:ext uri="{FF2B5EF4-FFF2-40B4-BE49-F238E27FC236}">
                <a16:creationId xmlns:a16="http://schemas.microsoft.com/office/drawing/2014/main" id="{9CD2A7CB-BFFE-A664-E82D-8792361812D9}"/>
              </a:ext>
            </a:extLst>
          </p:cNvPr>
          <p:cNvSpPr/>
          <p:nvPr/>
        </p:nvSpPr>
        <p:spPr>
          <a:xfrm>
            <a:off x="2213829" y="1135966"/>
            <a:ext cx="4450745" cy="285274"/>
          </a:xfrm>
          <a:prstGeom prst="flowChartProcess">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b="1"/>
              <a:t>Writing Care  Related Documents/ Care Records</a:t>
            </a:r>
          </a:p>
        </p:txBody>
      </p:sp>
      <p:graphicFrame>
        <p:nvGraphicFramePr>
          <p:cNvPr id="583" name="Table 582">
            <a:extLst>
              <a:ext uri="{FF2B5EF4-FFF2-40B4-BE49-F238E27FC236}">
                <a16:creationId xmlns:a16="http://schemas.microsoft.com/office/drawing/2014/main" id="{F3B1B4E9-6095-A9FA-8058-50236DC770F5}"/>
              </a:ext>
            </a:extLst>
          </p:cNvPr>
          <p:cNvGraphicFramePr>
            <a:graphicFrameLocks noGrp="1"/>
          </p:cNvGraphicFramePr>
          <p:nvPr>
            <p:extLst>
              <p:ext uri="{D42A27DB-BD31-4B8C-83A1-F6EECF244321}">
                <p14:modId xmlns:p14="http://schemas.microsoft.com/office/powerpoint/2010/main" val="2309395837"/>
              </p:ext>
            </p:extLst>
          </p:nvPr>
        </p:nvGraphicFramePr>
        <p:xfrm>
          <a:off x="676573" y="3929368"/>
          <a:ext cx="7951153" cy="2848355"/>
        </p:xfrm>
        <a:graphic>
          <a:graphicData uri="http://schemas.openxmlformats.org/drawingml/2006/table">
            <a:tbl>
              <a:tblPr firstRow="1" bandRow="1">
                <a:tableStyleId>{5C22544A-7EE6-4342-B048-85BDC9FD1C3A}</a:tableStyleId>
              </a:tblPr>
              <a:tblGrid>
                <a:gridCol w="7951153">
                  <a:extLst>
                    <a:ext uri="{9D8B030D-6E8A-4147-A177-3AD203B41FA5}">
                      <a16:colId xmlns:a16="http://schemas.microsoft.com/office/drawing/2014/main" val="3912953883"/>
                    </a:ext>
                  </a:extLst>
                </a:gridCol>
              </a:tblGrid>
              <a:tr h="427877">
                <a:tc>
                  <a:txBody>
                    <a:bodyPr/>
                    <a:lstStyle/>
                    <a:p>
                      <a:pPr lvl="0" algn="l">
                        <a:lnSpc>
                          <a:spcPct val="100000"/>
                        </a:lnSpc>
                        <a:spcBef>
                          <a:spcPts val="0"/>
                        </a:spcBef>
                        <a:spcAft>
                          <a:spcPts val="0"/>
                        </a:spcAft>
                        <a:buNone/>
                      </a:pPr>
                      <a:r>
                        <a:rPr lang="en-US" sz="1050" b="0" i="0" u="none" strike="noStrike" noProof="0">
                          <a:solidFill>
                            <a:srgbClr val="000000"/>
                          </a:solidFill>
                          <a:latin typeface="Arial Nova Light"/>
                        </a:rPr>
                        <a:t>Poor documentation or care recording is considered misconduct or mismanagement based on the CQC Guidance and Regulation (2022).</a:t>
                      </a:r>
                    </a:p>
                  </a:txBody>
                  <a:tcPr marL="137160" marR="205740" marT="68580" marB="68580">
                    <a:solidFill>
                      <a:schemeClr val="accent2">
                        <a:lumMod val="60000"/>
                        <a:lumOff val="40000"/>
                      </a:schemeClr>
                    </a:solidFill>
                  </a:tcPr>
                </a:tc>
                <a:extLst>
                  <a:ext uri="{0D108BD9-81ED-4DB2-BD59-A6C34878D82A}">
                    <a16:rowId xmlns:a16="http://schemas.microsoft.com/office/drawing/2014/main" val="1132751588"/>
                  </a:ext>
                </a:extLst>
              </a:tr>
              <a:tr h="2124642">
                <a:tc>
                  <a:txBody>
                    <a:bodyPr/>
                    <a:lstStyle/>
                    <a:p>
                      <a:pPr marL="0" marR="0" lvl="0" indent="0" algn="l">
                        <a:lnSpc>
                          <a:spcPct val="100000"/>
                        </a:lnSpc>
                        <a:spcBef>
                          <a:spcPts val="0"/>
                        </a:spcBef>
                        <a:spcAft>
                          <a:spcPts val="0"/>
                        </a:spcAft>
                        <a:buFont typeface="Arial"/>
                        <a:buChar char="•"/>
                      </a:pPr>
                      <a:endParaRPr lang="en-US" sz="1050" b="0" i="1" u="none" strike="noStrike" noProof="0">
                        <a:solidFill>
                          <a:srgbClr val="212121"/>
                        </a:solidFill>
                        <a:latin typeface="Open Sans"/>
                        <a:ea typeface="Open Sans"/>
                        <a:cs typeface="Open Sans"/>
                      </a:endParaRPr>
                    </a:p>
                    <a:p>
                      <a:pPr marL="0" lvl="0" indent="0" algn="l">
                        <a:lnSpc>
                          <a:spcPct val="100000"/>
                        </a:lnSpc>
                        <a:spcBef>
                          <a:spcPts val="0"/>
                        </a:spcBef>
                        <a:spcAft>
                          <a:spcPts val="0"/>
                        </a:spcAft>
                        <a:buNone/>
                      </a:pPr>
                      <a:r>
                        <a:rPr lang="en-US" sz="1050" b="0" i="0" u="none" strike="noStrike" noProof="0">
                          <a:solidFill>
                            <a:srgbClr val="212121"/>
                          </a:solidFill>
                        </a:rPr>
                        <a:t>"</a:t>
                      </a:r>
                      <a:r>
                        <a:rPr lang="en-US" sz="1050" b="0" i="1" u="none" strike="noStrike" noProof="0">
                          <a:solidFill>
                            <a:srgbClr val="212121"/>
                          </a:solidFill>
                        </a:rPr>
                        <a:t>Mismanagement means being part of an administration or taking part of an incompetent administration that leads to poor judgements, unlawful acts of the administrator or manager that compromise the quality of the services" (CQC, 2022)</a:t>
                      </a:r>
                    </a:p>
                    <a:p>
                      <a:pPr marL="228600" marR="0" lvl="0" indent="-228600" algn="l">
                        <a:lnSpc>
                          <a:spcPct val="100000"/>
                        </a:lnSpc>
                        <a:spcBef>
                          <a:spcPct val="20000"/>
                        </a:spcBef>
                        <a:spcAft>
                          <a:spcPts val="600"/>
                        </a:spcAft>
                        <a:buFont typeface="Arial"/>
                        <a:buChar char="•"/>
                      </a:pPr>
                      <a:r>
                        <a:rPr lang="en-US" sz="1050" b="0" i="1" u="none" strike="noStrike" baseline="0" noProof="0">
                          <a:solidFill>
                            <a:srgbClr val="212121"/>
                          </a:solidFill>
                          <a:latin typeface="Open Sans"/>
                          <a:ea typeface="Open Sans"/>
                          <a:cs typeface="Open Sans"/>
                        </a:rPr>
                        <a:t>"Frequent or continuing sympathy of misconduct, omission to advocate standard procedure that leads to oversight, and an exceptional level of quality, guideline, or adequate practices" (CQC,2022).</a:t>
                      </a:r>
                      <a:endParaRPr lang="en-US" sz="1050"/>
                    </a:p>
                    <a:p>
                      <a:pPr marL="228600" marR="0" lvl="0" indent="-228600" algn="l">
                        <a:lnSpc>
                          <a:spcPct val="100000"/>
                        </a:lnSpc>
                        <a:spcBef>
                          <a:spcPct val="20000"/>
                        </a:spcBef>
                        <a:spcAft>
                          <a:spcPts val="600"/>
                        </a:spcAft>
                        <a:buFont typeface="Arial"/>
                        <a:buChar char="•"/>
                      </a:pPr>
                      <a:r>
                        <a:rPr lang="en-US" sz="1050" b="0" i="1" u="none" strike="noStrike" baseline="0" noProof="0">
                          <a:solidFill>
                            <a:srgbClr val="212121"/>
                          </a:solidFill>
                          <a:latin typeface="Open Sans"/>
                          <a:ea typeface="Open Sans"/>
                          <a:cs typeface="Open Sans"/>
                        </a:rPr>
                        <a:t>"Constant failure to create good progress and supervise financial or clinical plans" (CQC,202).</a:t>
                      </a:r>
                    </a:p>
                    <a:p>
                      <a:pPr marL="228600" marR="0" lvl="0" indent="-228600" algn="l">
                        <a:lnSpc>
                          <a:spcPct val="100000"/>
                        </a:lnSpc>
                        <a:spcBef>
                          <a:spcPct val="20000"/>
                        </a:spcBef>
                        <a:spcAft>
                          <a:spcPts val="600"/>
                        </a:spcAft>
                        <a:buFont typeface="Arial"/>
                        <a:buChar char="•"/>
                      </a:pPr>
                      <a:r>
                        <a:rPr lang="en-US" sz="1050" b="0" i="1" u="none" strike="noStrike" baseline="0" noProof="0">
                          <a:solidFill>
                            <a:srgbClr val="212121"/>
                          </a:solidFill>
                          <a:latin typeface="Open Sans"/>
                          <a:ea typeface="Open Sans"/>
                          <a:cs typeface="Open Sans"/>
                        </a:rPr>
                        <a:t>"Failure to make full, on-time and punctual report to the board of crucial issues or occurrences, as well as clinical and financial issues" (CQC,2022)</a:t>
                      </a:r>
                      <a:endParaRPr lang="en-US" sz="1050"/>
                    </a:p>
                    <a:p>
                      <a:pPr marL="0" marR="0" lvl="0" indent="0" algn="l">
                        <a:lnSpc>
                          <a:spcPct val="100000"/>
                        </a:lnSpc>
                        <a:spcBef>
                          <a:spcPct val="20000"/>
                        </a:spcBef>
                        <a:spcAft>
                          <a:spcPts val="600"/>
                        </a:spcAft>
                        <a:buNone/>
                      </a:pPr>
                      <a:r>
                        <a:rPr lang="en-US" sz="1050" b="0" i="0" u="none" strike="noStrike" noProof="0">
                          <a:solidFill>
                            <a:srgbClr val="212121"/>
                          </a:solidFill>
                          <a:latin typeface="Open Sans"/>
                          <a:ea typeface="Open Sans"/>
                          <a:cs typeface="Open Sans"/>
                        </a:rPr>
                        <a:t>Enhancing the new system in a care setting at Ashford Community Services is challenging, but with joining together; management, staff members and coordinating with the Local Authority, it will lead to success and positive outcomes, that give good benefit to the  Ashford clients and members of staff.</a:t>
                      </a:r>
                    </a:p>
                  </a:txBody>
                  <a:tcPr marL="137160" marR="68580" marT="137160" marB="137159"/>
                </a:tc>
                <a:extLst>
                  <a:ext uri="{0D108BD9-81ED-4DB2-BD59-A6C34878D82A}">
                    <a16:rowId xmlns:a16="http://schemas.microsoft.com/office/drawing/2014/main" val="1682721679"/>
                  </a:ext>
                </a:extLst>
              </a:tr>
            </a:tbl>
          </a:graphicData>
        </a:graphic>
      </p:graphicFrame>
      <p:sp>
        <p:nvSpPr>
          <p:cNvPr id="2" name="TextBox 1">
            <a:extLst>
              <a:ext uri="{FF2B5EF4-FFF2-40B4-BE49-F238E27FC236}">
                <a16:creationId xmlns:a16="http://schemas.microsoft.com/office/drawing/2014/main" id="{7281F4F7-843F-650E-624D-A76290225E3C}"/>
              </a:ext>
            </a:extLst>
          </p:cNvPr>
          <p:cNvSpPr txBox="1"/>
          <p:nvPr/>
        </p:nvSpPr>
        <p:spPr>
          <a:xfrm>
            <a:off x="7536865" y="147204"/>
            <a:ext cx="1309112" cy="261610"/>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rPr>
              <a:t>Crestina </a:t>
            </a:r>
            <a:r>
              <a:rPr lang="en-US" sz="1100" dirty="0" err="1">
                <a:solidFill>
                  <a:schemeClr val="accent1"/>
                </a:solidFill>
              </a:rPr>
              <a:t>Donmez</a:t>
            </a:r>
            <a:endParaRPr lang="en-US" sz="1100" dirty="0">
              <a:solidFill>
                <a:schemeClr val="accent1"/>
              </a:solidFill>
            </a:endParaRPr>
          </a:p>
        </p:txBody>
      </p:sp>
    </p:spTree>
    <p:extLst>
      <p:ext uri="{BB962C8B-B14F-4D97-AF65-F5344CB8AC3E}">
        <p14:creationId xmlns:p14="http://schemas.microsoft.com/office/powerpoint/2010/main" val="1902635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C4F809-1B98-EED7-0CD8-E01989F67AB4}"/>
              </a:ext>
            </a:extLst>
          </p:cNvPr>
          <p:cNvSpPr/>
          <p:nvPr/>
        </p:nvSpPr>
        <p:spPr>
          <a:xfrm>
            <a:off x="2284958" y="433919"/>
            <a:ext cx="4200860" cy="430806"/>
          </a:xfrm>
          <a:prstGeom prst="rect">
            <a:avLst/>
          </a:prstGeom>
          <a:solidFill>
            <a:schemeClr val="accent5">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400">
                <a:solidFill>
                  <a:srgbClr val="000000"/>
                </a:solidFill>
                <a:latin typeface="Calibri"/>
                <a:ea typeface="Calibri"/>
                <a:cs typeface="Calibri"/>
              </a:rPr>
              <a:t>2 – </a:t>
            </a:r>
            <a:r>
              <a:rPr lang="en-US" sz="1400" b="1">
                <a:solidFill>
                  <a:srgbClr val="000000"/>
                </a:solidFill>
                <a:latin typeface="Calibri"/>
                <a:ea typeface="Calibri"/>
                <a:cs typeface="Calibri"/>
              </a:rPr>
              <a:t>Which Microsoft 365 tool they selected</a:t>
            </a:r>
          </a:p>
        </p:txBody>
      </p:sp>
      <p:sp>
        <p:nvSpPr>
          <p:cNvPr id="7" name="TextBox 6">
            <a:extLst>
              <a:ext uri="{FF2B5EF4-FFF2-40B4-BE49-F238E27FC236}">
                <a16:creationId xmlns:a16="http://schemas.microsoft.com/office/drawing/2014/main" id="{0B68CD18-047B-804D-5F7D-B563F57D3E33}"/>
              </a:ext>
            </a:extLst>
          </p:cNvPr>
          <p:cNvSpPr txBox="1"/>
          <p:nvPr/>
        </p:nvSpPr>
        <p:spPr>
          <a:xfrm>
            <a:off x="1058819" y="1181023"/>
            <a:ext cx="6815688" cy="1384995"/>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200">
                <a:latin typeface="Calibri"/>
                <a:ea typeface="Calibri"/>
                <a:cs typeface="Calibri"/>
              </a:rPr>
              <a:t>Ashford Community Care selected Microsoft OneDrive because it provides </a:t>
            </a:r>
            <a:endParaRPr lang="en-US" sz="1200">
              <a:latin typeface="Corbel" panose="020B0503020204020204"/>
              <a:ea typeface="Calibri"/>
              <a:cs typeface="Calibri"/>
            </a:endParaRPr>
          </a:p>
          <a:p>
            <a:pPr marL="171450" indent="-171450">
              <a:buFont typeface="Arial"/>
              <a:buChar char="•"/>
            </a:pPr>
            <a:r>
              <a:rPr lang="en-US" sz="1200">
                <a:latin typeface="Calibri"/>
                <a:ea typeface="Calibri"/>
                <a:cs typeface="Calibri"/>
              </a:rPr>
              <a:t>cloud-based storage where </a:t>
            </a:r>
            <a:r>
              <a:rPr lang="en-US" sz="1200" err="1">
                <a:latin typeface="Calibri"/>
                <a:ea typeface="Calibri"/>
                <a:cs typeface="Calibri"/>
              </a:rPr>
              <a:t>authorised</a:t>
            </a:r>
            <a:r>
              <a:rPr lang="en-US" sz="1200">
                <a:latin typeface="Calibri"/>
                <a:ea typeface="Calibri"/>
                <a:cs typeface="Calibri"/>
              </a:rPr>
              <a:t> users can store, </a:t>
            </a:r>
            <a:r>
              <a:rPr lang="en-US" sz="1200" err="1">
                <a:latin typeface="Calibri"/>
                <a:ea typeface="Calibri"/>
                <a:cs typeface="Calibri"/>
              </a:rPr>
              <a:t>organise</a:t>
            </a:r>
            <a:r>
              <a:rPr lang="en-US" sz="1200">
                <a:latin typeface="Calibri"/>
                <a:ea typeface="Calibri"/>
                <a:cs typeface="Calibri"/>
              </a:rPr>
              <a:t>, and access files. This is important to Ashford as "</a:t>
            </a:r>
            <a:r>
              <a:rPr lang="en-US" sz="1200" i="1">
                <a:latin typeface="Calibri"/>
                <a:ea typeface="Calibri"/>
                <a:cs typeface="Calibri"/>
              </a:rPr>
              <a:t>staff work in service users’ homes, supported living settings and the main office "</a:t>
            </a:r>
            <a:r>
              <a:rPr lang="en-US" sz="1200">
                <a:latin typeface="Calibri"/>
                <a:ea typeface="Calibri"/>
                <a:cs typeface="Calibri"/>
              </a:rPr>
              <a:t>(Kuo, 2011).</a:t>
            </a:r>
          </a:p>
          <a:p>
            <a:pPr marL="171450" indent="-171450">
              <a:buFont typeface="Arial"/>
              <a:buChar char="•"/>
            </a:pPr>
            <a:r>
              <a:rPr lang="en-US" sz="1200">
                <a:latin typeface="Arial"/>
                <a:ea typeface="Calibri"/>
                <a:cs typeface="Arial"/>
              </a:rPr>
              <a:t>The NHS England Digital (2021) Records Management Code of Practice gives guidance on how to arrange, keep, retain, and destroy health and social care records. This is especially relevant to Ashford, where inaccurate records and duplicated work are ongoing problems.</a:t>
            </a:r>
            <a:endParaRPr lang="en-US" sz="1200"/>
          </a:p>
          <a:p>
            <a:pPr marL="171450" indent="-171450">
              <a:buFont typeface="Arial"/>
              <a:buChar char="•"/>
            </a:pPr>
            <a:endParaRPr lang="en-US" sz="1200">
              <a:latin typeface="Calibri"/>
              <a:ea typeface="Calibri"/>
              <a:cs typeface="Calibri"/>
            </a:endParaRPr>
          </a:p>
        </p:txBody>
      </p:sp>
      <p:sp>
        <p:nvSpPr>
          <p:cNvPr id="8" name="TextBox 7">
            <a:extLst>
              <a:ext uri="{FF2B5EF4-FFF2-40B4-BE49-F238E27FC236}">
                <a16:creationId xmlns:a16="http://schemas.microsoft.com/office/drawing/2014/main" id="{A7C0F0AF-917B-BD89-C28E-53B009D7B6BD}"/>
              </a:ext>
            </a:extLst>
          </p:cNvPr>
          <p:cNvSpPr txBox="1"/>
          <p:nvPr/>
        </p:nvSpPr>
        <p:spPr>
          <a:xfrm>
            <a:off x="2284992" y="2735778"/>
            <a:ext cx="3267974" cy="307777"/>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latin typeface="Calibri"/>
                <a:ea typeface="Calibri"/>
                <a:cs typeface="Calibri"/>
              </a:rPr>
              <a:t>3- Why this tool is suitable for the task</a:t>
            </a:r>
          </a:p>
        </p:txBody>
      </p:sp>
      <p:sp>
        <p:nvSpPr>
          <p:cNvPr id="3" name="TextBox 2">
            <a:extLst>
              <a:ext uri="{FF2B5EF4-FFF2-40B4-BE49-F238E27FC236}">
                <a16:creationId xmlns:a16="http://schemas.microsoft.com/office/drawing/2014/main" id="{2815F4A0-992E-4B4F-E765-F4BCDB02CE94}"/>
              </a:ext>
            </a:extLst>
          </p:cNvPr>
          <p:cNvSpPr txBox="1"/>
          <p:nvPr/>
        </p:nvSpPr>
        <p:spPr>
          <a:xfrm>
            <a:off x="1071733" y="3216062"/>
            <a:ext cx="6815688" cy="3231654"/>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171450">
              <a:buFont typeface="Arial"/>
              <a:buChar char="•"/>
            </a:pPr>
            <a:r>
              <a:rPr lang="en-US" sz="1200">
                <a:latin typeface="Calibri"/>
                <a:ea typeface="Calibri"/>
                <a:cs typeface="Calibri"/>
              </a:rPr>
              <a:t>OneDrive is a good choice for Ashford Community Care because staff need to access and manage documents across a range of working locations. Cloud-based systems can enhance access and information sharing in healthcare settings (Kuo, 2011).</a:t>
            </a:r>
            <a:endParaRPr lang="en-US"/>
          </a:p>
          <a:p>
            <a:pPr marL="457200" indent="-171450">
              <a:buFont typeface="Arial"/>
              <a:buChar char="•"/>
            </a:pPr>
            <a:r>
              <a:rPr lang="en-US" sz="1200">
                <a:latin typeface="Calibri"/>
                <a:ea typeface="Calibri"/>
                <a:cs typeface="Calibri"/>
              </a:rPr>
              <a:t>This is especially important for Ashford as the case study points to duplicated work, inconsistent records and inefficient ways of working. </a:t>
            </a:r>
            <a:r>
              <a:rPr lang="en-US" sz="1200" err="1">
                <a:latin typeface="Calibri"/>
                <a:ea typeface="Calibri"/>
                <a:cs typeface="Calibri"/>
              </a:rPr>
              <a:t>Organisation</a:t>
            </a:r>
            <a:r>
              <a:rPr lang="en-US" sz="1200">
                <a:latin typeface="Calibri"/>
                <a:ea typeface="Calibri"/>
                <a:cs typeface="Calibri"/>
              </a:rPr>
              <a:t> of digital information can lead to better management and sharing of information. However, Ashford deals with confidential service-user information, so the right security, privacy and control of access are critical (Kruse et al., 2017).</a:t>
            </a:r>
          </a:p>
          <a:p>
            <a:r>
              <a:rPr lang="en-US" sz="1200">
                <a:latin typeface="Arial"/>
                <a:cs typeface="Arial"/>
              </a:rPr>
              <a:t>  NHS England Digital's 2025 handbook on confidentiality in health and social care explains that information should be shared when needed for safe and quality care, but always with respect for the service user's privacy, following the 2021 Records Management Code of Practice. The handbook also gives advice on how to </a:t>
            </a:r>
            <a:r>
              <a:rPr lang="en-US" sz="1200" err="1">
                <a:latin typeface="Arial"/>
                <a:cs typeface="Arial"/>
              </a:rPr>
              <a:t>organise</a:t>
            </a:r>
            <a:r>
              <a:rPr lang="en-US" sz="1200">
                <a:latin typeface="Arial"/>
                <a:cs typeface="Arial"/>
              </a:rPr>
              <a:t>, store, maintain, and delete health and social care records. Ashford's issues with poor documentation and the effort needed to correct it are linked to these standards. The 2025 handbook outlines how to protect privacy while sharing information when it is necessary for care.</a:t>
            </a:r>
          </a:p>
          <a:p>
            <a:pPr marL="171450" indent="-171450">
              <a:buFont typeface="Arial,Sans-Serif"/>
              <a:buChar char="•"/>
            </a:pPr>
            <a:r>
              <a:rPr lang="en-US" sz="1200">
                <a:latin typeface="Arial"/>
                <a:cs typeface="Arial"/>
              </a:rPr>
              <a:t>Records management and </a:t>
            </a:r>
            <a:r>
              <a:rPr lang="en-US" sz="1200" err="1">
                <a:latin typeface="Arial"/>
                <a:cs typeface="Arial"/>
              </a:rPr>
              <a:t>organisation</a:t>
            </a:r>
            <a:r>
              <a:rPr lang="en-US" sz="1200">
                <a:latin typeface="Arial"/>
                <a:cs typeface="Arial"/>
              </a:rPr>
              <a:t>. (NHS England Digital, 2021)</a:t>
            </a:r>
          </a:p>
          <a:p>
            <a:pPr marL="171450" indent="-171450">
              <a:buFont typeface="Arial,Sans-Serif"/>
              <a:buChar char="•"/>
            </a:pPr>
            <a:r>
              <a:rPr lang="en-US" sz="1200">
                <a:latin typeface="Arial"/>
                <a:cs typeface="Arial"/>
              </a:rPr>
              <a:t>Protecting confidential information: (NHS England, 2026)</a:t>
            </a:r>
          </a:p>
          <a:p>
            <a:pPr marL="171450" indent="-171450">
              <a:buFont typeface="Arial,Sans-Serif"/>
              <a:buChar char="•"/>
            </a:pPr>
            <a:r>
              <a:rPr lang="en-US" sz="1200">
                <a:latin typeface="Arial"/>
                <a:cs typeface="Arial"/>
              </a:rPr>
              <a:t>Sharing information appropriately for care (NHS England Digital, 2025)</a:t>
            </a:r>
          </a:p>
        </p:txBody>
      </p:sp>
    </p:spTree>
    <p:extLst>
      <p:ext uri="{BB962C8B-B14F-4D97-AF65-F5344CB8AC3E}">
        <p14:creationId xmlns:p14="http://schemas.microsoft.com/office/powerpoint/2010/main" val="3778121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92D050"/>
        </a:solidFill>
        <a:effectLst/>
      </p:bgPr>
    </p:bg>
    <p:spTree>
      <p:nvGrpSpPr>
        <p:cNvPr id="1" name=""/>
        <p:cNvGrpSpPr/>
        <p:nvPr/>
      </p:nvGrpSpPr>
      <p:grpSpPr>
        <a:xfrm>
          <a:off x="0" y="0"/>
          <a:ext cx="0" cy="0"/>
          <a:chOff x="0" y="0"/>
          <a:chExt cx="0" cy="0"/>
        </a:xfrm>
      </p:grpSpPr>
      <p:sp>
        <p:nvSpPr>
          <p:cNvPr id="3" name="Text 1"/>
          <p:cNvSpPr txBox="1"/>
          <p:nvPr/>
        </p:nvSpPr>
        <p:spPr>
          <a:xfrm>
            <a:off x="629984" y="837805"/>
            <a:ext cx="8298180" cy="548640"/>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How OneDrive improves efficiency and communication</a:t>
            </a:r>
            <a:endParaRPr lang="en-US" sz="2250"/>
          </a:p>
        </p:txBody>
      </p:sp>
      <p:sp>
        <p:nvSpPr>
          <p:cNvPr id="4" name="Shape 2"/>
          <p:cNvSpPr/>
          <p:nvPr/>
        </p:nvSpPr>
        <p:spPr>
          <a:xfrm>
            <a:off x="401229" y="1746330"/>
            <a:ext cx="4080510" cy="411480"/>
          </a:xfrm>
          <a:prstGeom prst="roundRect">
            <a:avLst>
              <a:gd name="adj" fmla="val 16667"/>
            </a:avLst>
          </a:prstGeom>
          <a:solidFill>
            <a:srgbClr val="028090"/>
          </a:solidFill>
          <a:ln w="12700">
            <a:solidFill>
              <a:srgbClr val="028090"/>
            </a:solidFill>
            <a:prstDash val="solid"/>
          </a:ln>
        </p:spPr>
      </p:sp>
      <p:sp>
        <p:nvSpPr>
          <p:cNvPr id="5" name="Text 3"/>
          <p:cNvSpPr txBox="1"/>
          <p:nvPr/>
        </p:nvSpPr>
        <p:spPr>
          <a:xfrm>
            <a:off x="829554" y="1715578"/>
            <a:ext cx="1820651" cy="524241"/>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Efficiency</a:t>
            </a:r>
            <a:endParaRPr lang="en-US" sz="1650"/>
          </a:p>
        </p:txBody>
      </p:sp>
      <p:sp>
        <p:nvSpPr>
          <p:cNvPr id="6" name="Shape 4"/>
          <p:cNvSpPr/>
          <p:nvPr/>
        </p:nvSpPr>
        <p:spPr>
          <a:xfrm>
            <a:off x="411480" y="2814599"/>
            <a:ext cx="274320" cy="274320"/>
          </a:xfrm>
          <a:prstGeom prst="ellipse">
            <a:avLst/>
          </a:prstGeom>
          <a:solidFill>
            <a:srgbClr val="028090"/>
          </a:solidFill>
          <a:ln w="12700">
            <a:solidFill>
              <a:srgbClr val="028090"/>
            </a:solidFill>
            <a:prstDash val="solid"/>
          </a:ln>
        </p:spPr>
      </p:sp>
      <p:sp>
        <p:nvSpPr>
          <p:cNvPr id="7" name="Text 5"/>
          <p:cNvSpPr txBox="1"/>
          <p:nvPr/>
        </p:nvSpPr>
        <p:spPr>
          <a:xfrm>
            <a:off x="411480" y="2814599"/>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8" name="Text 6"/>
          <p:cNvSpPr txBox="1"/>
          <p:nvPr/>
        </p:nvSpPr>
        <p:spPr>
          <a:xfrm>
            <a:off x="825768" y="2540731"/>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Improved efficiency and accuracy were the most common positive outcomes of digital care records (Snow et al., 2025).</a:t>
            </a:r>
            <a:endParaRPr lang="en-US" sz="1200"/>
          </a:p>
        </p:txBody>
      </p:sp>
      <p:sp>
        <p:nvSpPr>
          <p:cNvPr id="9" name="Shape 7"/>
          <p:cNvSpPr/>
          <p:nvPr/>
        </p:nvSpPr>
        <p:spPr>
          <a:xfrm>
            <a:off x="411480" y="3600450"/>
            <a:ext cx="274320" cy="274320"/>
          </a:xfrm>
          <a:prstGeom prst="ellipse">
            <a:avLst/>
          </a:prstGeom>
          <a:solidFill>
            <a:srgbClr val="028090"/>
          </a:solidFill>
          <a:ln w="12700">
            <a:solidFill>
              <a:srgbClr val="028090"/>
            </a:solidFill>
            <a:prstDash val="solid"/>
          </a:ln>
        </p:spPr>
      </p:sp>
      <p:sp>
        <p:nvSpPr>
          <p:cNvPr id="10" name="Text 8"/>
          <p:cNvSpPr txBox="1"/>
          <p:nvPr/>
        </p:nvSpPr>
        <p:spPr>
          <a:xfrm>
            <a:off x="411480" y="360045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11" name="Text 9"/>
          <p:cNvSpPr txBox="1"/>
          <p:nvPr/>
        </p:nvSpPr>
        <p:spPr>
          <a:xfrm>
            <a:off x="822960" y="357987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Staff can record and update information in real time, wherever they are, supporting contemporaneous records (CQC, 2023; UK Government, 2014).</a:t>
            </a:r>
            <a:endParaRPr lang="en-US" sz="1200"/>
          </a:p>
        </p:txBody>
      </p:sp>
      <p:sp>
        <p:nvSpPr>
          <p:cNvPr id="12" name="Shape 10"/>
          <p:cNvSpPr/>
          <p:nvPr/>
        </p:nvSpPr>
        <p:spPr>
          <a:xfrm>
            <a:off x="411480" y="4560570"/>
            <a:ext cx="274320" cy="274320"/>
          </a:xfrm>
          <a:prstGeom prst="ellipse">
            <a:avLst/>
          </a:prstGeom>
          <a:solidFill>
            <a:srgbClr val="028090"/>
          </a:solidFill>
          <a:ln w="12700">
            <a:solidFill>
              <a:srgbClr val="028090"/>
            </a:solidFill>
            <a:prstDash val="solid"/>
          </a:ln>
        </p:spPr>
      </p:sp>
      <p:sp>
        <p:nvSpPr>
          <p:cNvPr id="13" name="Text 11"/>
          <p:cNvSpPr txBox="1"/>
          <p:nvPr/>
        </p:nvSpPr>
        <p:spPr>
          <a:xfrm>
            <a:off x="411480" y="456057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14" name="Text 12"/>
          <p:cNvSpPr txBox="1"/>
          <p:nvPr/>
        </p:nvSpPr>
        <p:spPr>
          <a:xfrm>
            <a:off x="822960" y="453999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Version history lets an earlier version be restored after a mistake, so a record need not be rewritten.</a:t>
            </a:r>
            <a:endParaRPr lang="en-US" sz="1200"/>
          </a:p>
        </p:txBody>
      </p:sp>
      <p:sp>
        <p:nvSpPr>
          <p:cNvPr id="15" name="Shape 13"/>
          <p:cNvSpPr/>
          <p:nvPr/>
        </p:nvSpPr>
        <p:spPr>
          <a:xfrm>
            <a:off x="4782989" y="1746330"/>
            <a:ext cx="4080510" cy="411480"/>
          </a:xfrm>
          <a:prstGeom prst="roundRect">
            <a:avLst>
              <a:gd name="adj" fmla="val 16667"/>
            </a:avLst>
          </a:prstGeom>
          <a:solidFill>
            <a:srgbClr val="C2561A"/>
          </a:solidFill>
          <a:ln w="12700">
            <a:solidFill>
              <a:srgbClr val="C2561A"/>
            </a:solidFill>
            <a:prstDash val="solid"/>
          </a:ln>
        </p:spPr>
      </p:sp>
      <p:sp>
        <p:nvSpPr>
          <p:cNvPr id="16" name="Text 14"/>
          <p:cNvSpPr txBox="1"/>
          <p:nvPr/>
        </p:nvSpPr>
        <p:spPr>
          <a:xfrm>
            <a:off x="4780170" y="1715576"/>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Communication</a:t>
            </a:r>
            <a:endParaRPr lang="en-US" sz="1650"/>
          </a:p>
        </p:txBody>
      </p:sp>
      <p:sp>
        <p:nvSpPr>
          <p:cNvPr id="17" name="Shape 15"/>
          <p:cNvSpPr/>
          <p:nvPr/>
        </p:nvSpPr>
        <p:spPr>
          <a:xfrm>
            <a:off x="4649724" y="2640330"/>
            <a:ext cx="274320" cy="274320"/>
          </a:xfrm>
          <a:prstGeom prst="ellipse">
            <a:avLst/>
          </a:prstGeom>
          <a:solidFill>
            <a:srgbClr val="C2561A"/>
          </a:solidFill>
          <a:ln w="12700">
            <a:solidFill>
              <a:srgbClr val="C2561A"/>
            </a:solidFill>
            <a:prstDash val="solid"/>
          </a:ln>
        </p:spPr>
      </p:sp>
      <p:sp>
        <p:nvSpPr>
          <p:cNvPr id="18" name="Text 16"/>
          <p:cNvSpPr txBox="1"/>
          <p:nvPr/>
        </p:nvSpPr>
        <p:spPr>
          <a:xfrm>
            <a:off x="4649724" y="264033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19" name="Text 17"/>
          <p:cNvSpPr txBox="1"/>
          <p:nvPr/>
        </p:nvSpPr>
        <p:spPr>
          <a:xfrm>
            <a:off x="5061204" y="261975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Information can be shared quickly with partners in a person's care, so services respond faster when needs change (CQC, 2023).</a:t>
            </a:r>
            <a:endParaRPr lang="en-US" sz="1200"/>
          </a:p>
        </p:txBody>
      </p:sp>
      <p:sp>
        <p:nvSpPr>
          <p:cNvPr id="20" name="Shape 18"/>
          <p:cNvSpPr/>
          <p:nvPr/>
        </p:nvSpPr>
        <p:spPr>
          <a:xfrm>
            <a:off x="4649724" y="3600450"/>
            <a:ext cx="274320" cy="274320"/>
          </a:xfrm>
          <a:prstGeom prst="ellipse">
            <a:avLst/>
          </a:prstGeom>
          <a:solidFill>
            <a:srgbClr val="C2561A"/>
          </a:solidFill>
          <a:ln w="12700">
            <a:solidFill>
              <a:srgbClr val="C2561A"/>
            </a:solidFill>
            <a:prstDash val="solid"/>
          </a:ln>
        </p:spPr>
      </p:sp>
      <p:sp>
        <p:nvSpPr>
          <p:cNvPr id="21" name="Text 19"/>
          <p:cNvSpPr txBox="1"/>
          <p:nvPr/>
        </p:nvSpPr>
        <p:spPr>
          <a:xfrm>
            <a:off x="4649724" y="360045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22" name="Text 20"/>
          <p:cNvSpPr txBox="1"/>
          <p:nvPr/>
        </p:nvSpPr>
        <p:spPr>
          <a:xfrm>
            <a:off x="5061204" y="357987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Electronic information sharing has been found to improve partnership working and collaboration (Snow et al., 2025).</a:t>
            </a:r>
            <a:endParaRPr lang="en-US" sz="1200"/>
          </a:p>
        </p:txBody>
      </p:sp>
      <p:sp>
        <p:nvSpPr>
          <p:cNvPr id="23" name="Shape 21"/>
          <p:cNvSpPr/>
          <p:nvPr/>
        </p:nvSpPr>
        <p:spPr>
          <a:xfrm>
            <a:off x="4649724" y="4560570"/>
            <a:ext cx="274320" cy="274320"/>
          </a:xfrm>
          <a:prstGeom prst="ellipse">
            <a:avLst/>
          </a:prstGeom>
          <a:solidFill>
            <a:srgbClr val="C2561A"/>
          </a:solidFill>
          <a:ln w="12700">
            <a:solidFill>
              <a:srgbClr val="C2561A"/>
            </a:solidFill>
            <a:prstDash val="solid"/>
          </a:ln>
        </p:spPr>
      </p:sp>
      <p:sp>
        <p:nvSpPr>
          <p:cNvPr id="24" name="Text 22"/>
          <p:cNvSpPr txBox="1"/>
          <p:nvPr/>
        </p:nvSpPr>
        <p:spPr>
          <a:xfrm>
            <a:off x="4649724" y="456057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25" name="Text 23"/>
          <p:cNvSpPr txBox="1"/>
          <p:nvPr/>
        </p:nvSpPr>
        <p:spPr>
          <a:xfrm>
            <a:off x="5061204" y="453999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Cloud storage with multi-factor authentication helps keep shared information secure (CQC, 2023).</a:t>
            </a:r>
            <a:endParaRPr lang="en-US"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92D050"/>
        </a:solidFill>
        <a:effectLst/>
      </p:bgPr>
    </p:bg>
    <p:spTree>
      <p:nvGrpSpPr>
        <p:cNvPr id="1" name=""/>
        <p:cNvGrpSpPr/>
        <p:nvPr/>
      </p:nvGrpSpPr>
      <p:grpSpPr>
        <a:xfrm>
          <a:off x="0" y="0"/>
          <a:ext cx="0" cy="0"/>
          <a:chOff x="0" y="0"/>
          <a:chExt cx="0" cy="0"/>
        </a:xfrm>
      </p:grpSpPr>
      <p:sp>
        <p:nvSpPr>
          <p:cNvPr id="3" name="Text 1"/>
          <p:cNvSpPr txBox="1"/>
          <p:nvPr/>
        </p:nvSpPr>
        <p:spPr>
          <a:xfrm>
            <a:off x="912521" y="858307"/>
            <a:ext cx="8298180" cy="548640"/>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Advantages and limitations of OneDrive</a:t>
            </a:r>
            <a:endParaRPr lang="en-US" sz="2250"/>
          </a:p>
        </p:txBody>
      </p:sp>
      <p:sp>
        <p:nvSpPr>
          <p:cNvPr id="4" name="Shape 2"/>
          <p:cNvSpPr/>
          <p:nvPr/>
        </p:nvSpPr>
        <p:spPr>
          <a:xfrm>
            <a:off x="411480" y="2023110"/>
            <a:ext cx="4080510" cy="411480"/>
          </a:xfrm>
          <a:prstGeom prst="roundRect">
            <a:avLst>
              <a:gd name="adj" fmla="val 16667"/>
            </a:avLst>
          </a:prstGeom>
          <a:solidFill>
            <a:srgbClr val="028090"/>
          </a:solidFill>
          <a:ln w="12700">
            <a:solidFill>
              <a:srgbClr val="028090"/>
            </a:solidFill>
            <a:prstDash val="solid"/>
          </a:ln>
        </p:spPr>
      </p:sp>
      <p:sp>
        <p:nvSpPr>
          <p:cNvPr id="5" name="Text 3"/>
          <p:cNvSpPr txBox="1"/>
          <p:nvPr/>
        </p:nvSpPr>
        <p:spPr>
          <a:xfrm>
            <a:off x="582930"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Advantages</a:t>
            </a:r>
            <a:endParaRPr lang="en-US" sz="1650"/>
          </a:p>
        </p:txBody>
      </p:sp>
      <p:sp>
        <p:nvSpPr>
          <p:cNvPr id="6" name="Shape 4"/>
          <p:cNvSpPr/>
          <p:nvPr/>
        </p:nvSpPr>
        <p:spPr>
          <a:xfrm>
            <a:off x="411480" y="2606040"/>
            <a:ext cx="274320" cy="274320"/>
          </a:xfrm>
          <a:prstGeom prst="ellipse">
            <a:avLst/>
          </a:prstGeom>
          <a:solidFill>
            <a:srgbClr val="028090"/>
          </a:solidFill>
          <a:ln w="12700">
            <a:solidFill>
              <a:srgbClr val="028090"/>
            </a:solidFill>
            <a:prstDash val="solid"/>
          </a:ln>
        </p:spPr>
      </p:sp>
      <p:sp>
        <p:nvSpPr>
          <p:cNvPr id="7" name="Text 5"/>
          <p:cNvSpPr txBox="1"/>
          <p:nvPr/>
        </p:nvSpPr>
        <p:spPr>
          <a:xfrm>
            <a:off x="411480" y="260604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8" name="Text 6"/>
          <p:cNvSpPr txBox="1"/>
          <p:nvPr/>
        </p:nvSpPr>
        <p:spPr>
          <a:xfrm>
            <a:off x="822960" y="2585466"/>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Access from any device and place suits staff working across homes and the office (CQC, 2023).</a:t>
            </a:r>
            <a:endParaRPr lang="en-US" sz="1200"/>
          </a:p>
        </p:txBody>
      </p:sp>
      <p:sp>
        <p:nvSpPr>
          <p:cNvPr id="9" name="Shape 7"/>
          <p:cNvSpPr/>
          <p:nvPr/>
        </p:nvSpPr>
        <p:spPr>
          <a:xfrm>
            <a:off x="411480" y="3278124"/>
            <a:ext cx="274320" cy="274320"/>
          </a:xfrm>
          <a:prstGeom prst="ellipse">
            <a:avLst/>
          </a:prstGeom>
          <a:solidFill>
            <a:srgbClr val="028090"/>
          </a:solidFill>
          <a:ln w="12700">
            <a:solidFill>
              <a:srgbClr val="028090"/>
            </a:solidFill>
            <a:prstDash val="solid"/>
          </a:ln>
        </p:spPr>
      </p:sp>
      <p:sp>
        <p:nvSpPr>
          <p:cNvPr id="10" name="Text 8"/>
          <p:cNvSpPr txBox="1"/>
          <p:nvPr/>
        </p:nvSpPr>
        <p:spPr>
          <a:xfrm>
            <a:off x="411480" y="3278124"/>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11" name="Text 9"/>
          <p:cNvSpPr txBox="1"/>
          <p:nvPr/>
        </p:nvSpPr>
        <p:spPr>
          <a:xfrm>
            <a:off x="822960" y="3257550"/>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Version history helps recover earlier versions of a file.</a:t>
            </a:r>
            <a:endParaRPr lang="en-US" sz="1200"/>
          </a:p>
        </p:txBody>
      </p:sp>
      <p:sp>
        <p:nvSpPr>
          <p:cNvPr id="12" name="Shape 10"/>
          <p:cNvSpPr/>
          <p:nvPr/>
        </p:nvSpPr>
        <p:spPr>
          <a:xfrm>
            <a:off x="411480" y="3950208"/>
            <a:ext cx="274320" cy="274320"/>
          </a:xfrm>
          <a:prstGeom prst="ellipse">
            <a:avLst/>
          </a:prstGeom>
          <a:solidFill>
            <a:srgbClr val="028090"/>
          </a:solidFill>
          <a:ln w="12700">
            <a:solidFill>
              <a:srgbClr val="028090"/>
            </a:solidFill>
            <a:prstDash val="solid"/>
          </a:ln>
        </p:spPr>
      </p:sp>
      <p:sp>
        <p:nvSpPr>
          <p:cNvPr id="13" name="Text 11"/>
          <p:cNvSpPr txBox="1"/>
          <p:nvPr/>
        </p:nvSpPr>
        <p:spPr>
          <a:xfrm>
            <a:off x="411480" y="3950208"/>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14" name="Text 12"/>
          <p:cNvSpPr txBox="1"/>
          <p:nvPr/>
        </p:nvSpPr>
        <p:spPr>
          <a:xfrm>
            <a:off x="822960" y="3929634"/>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Cloud providers invest heavily in security and can lower IT costs (NHS England Digital, 2022).</a:t>
            </a:r>
            <a:endParaRPr lang="en-US" sz="1200"/>
          </a:p>
        </p:txBody>
      </p:sp>
      <p:sp>
        <p:nvSpPr>
          <p:cNvPr id="15" name="Shape 13"/>
          <p:cNvSpPr/>
          <p:nvPr/>
        </p:nvSpPr>
        <p:spPr>
          <a:xfrm>
            <a:off x="411480" y="4622292"/>
            <a:ext cx="274320" cy="274320"/>
          </a:xfrm>
          <a:prstGeom prst="ellipse">
            <a:avLst/>
          </a:prstGeom>
          <a:solidFill>
            <a:srgbClr val="028090"/>
          </a:solidFill>
          <a:ln w="12700">
            <a:solidFill>
              <a:srgbClr val="028090"/>
            </a:solidFill>
            <a:prstDash val="solid"/>
          </a:ln>
        </p:spPr>
      </p:sp>
      <p:sp>
        <p:nvSpPr>
          <p:cNvPr id="16" name="Text 14"/>
          <p:cNvSpPr txBox="1"/>
          <p:nvPr/>
        </p:nvSpPr>
        <p:spPr>
          <a:xfrm>
            <a:off x="411480" y="4622292"/>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4</a:t>
            </a:r>
            <a:endParaRPr lang="en-US" sz="1050"/>
          </a:p>
        </p:txBody>
      </p:sp>
      <p:sp>
        <p:nvSpPr>
          <p:cNvPr id="17" name="Text 15"/>
          <p:cNvSpPr txBox="1"/>
          <p:nvPr/>
        </p:nvSpPr>
        <p:spPr>
          <a:xfrm>
            <a:off x="822960" y="4601718"/>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Already included in Ashford's Microsoft 365, so no new system is needed.</a:t>
            </a:r>
            <a:endParaRPr lang="en-US" sz="1200"/>
          </a:p>
        </p:txBody>
      </p:sp>
      <p:sp>
        <p:nvSpPr>
          <p:cNvPr id="18" name="Shape 16"/>
          <p:cNvSpPr/>
          <p:nvPr/>
        </p:nvSpPr>
        <p:spPr>
          <a:xfrm>
            <a:off x="4649724" y="2023110"/>
            <a:ext cx="4080510" cy="411480"/>
          </a:xfrm>
          <a:prstGeom prst="roundRect">
            <a:avLst>
              <a:gd name="adj" fmla="val 16667"/>
            </a:avLst>
          </a:prstGeom>
          <a:solidFill>
            <a:srgbClr val="C2561A"/>
          </a:solidFill>
          <a:ln w="12700">
            <a:solidFill>
              <a:srgbClr val="C2561A"/>
            </a:solidFill>
            <a:prstDash val="solid"/>
          </a:ln>
        </p:spPr>
      </p:sp>
      <p:sp>
        <p:nvSpPr>
          <p:cNvPr id="19" name="Text 17"/>
          <p:cNvSpPr txBox="1"/>
          <p:nvPr/>
        </p:nvSpPr>
        <p:spPr>
          <a:xfrm>
            <a:off x="4821174"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Limitations</a:t>
            </a:r>
            <a:endParaRPr lang="en-US" sz="1650"/>
          </a:p>
        </p:txBody>
      </p:sp>
      <p:sp>
        <p:nvSpPr>
          <p:cNvPr id="20" name="Shape 18"/>
          <p:cNvSpPr/>
          <p:nvPr/>
        </p:nvSpPr>
        <p:spPr>
          <a:xfrm>
            <a:off x="4649724" y="2606040"/>
            <a:ext cx="274320" cy="274320"/>
          </a:xfrm>
          <a:prstGeom prst="ellipse">
            <a:avLst/>
          </a:prstGeom>
          <a:solidFill>
            <a:srgbClr val="C2561A"/>
          </a:solidFill>
          <a:ln w="12700">
            <a:solidFill>
              <a:srgbClr val="C2561A"/>
            </a:solidFill>
            <a:prstDash val="solid"/>
          </a:ln>
        </p:spPr>
      </p:sp>
      <p:sp>
        <p:nvSpPr>
          <p:cNvPr id="21" name="Text 19"/>
          <p:cNvSpPr txBox="1"/>
          <p:nvPr/>
        </p:nvSpPr>
        <p:spPr>
          <a:xfrm>
            <a:off x="4649724" y="260604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22" name="Text 20"/>
          <p:cNvSpPr txBox="1"/>
          <p:nvPr/>
        </p:nvSpPr>
        <p:spPr>
          <a:xfrm>
            <a:off x="5061204" y="2585466"/>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It stores files, not structured care forms, so consistency needs shared templates; poor fit can cause workarounds (Snow et al., 2025).</a:t>
            </a:r>
            <a:endParaRPr lang="en-US" sz="1200"/>
          </a:p>
        </p:txBody>
      </p:sp>
      <p:sp>
        <p:nvSpPr>
          <p:cNvPr id="23" name="Shape 21"/>
          <p:cNvSpPr/>
          <p:nvPr/>
        </p:nvSpPr>
        <p:spPr>
          <a:xfrm>
            <a:off x="4649724" y="3278124"/>
            <a:ext cx="274320" cy="274320"/>
          </a:xfrm>
          <a:prstGeom prst="ellipse">
            <a:avLst/>
          </a:prstGeom>
          <a:solidFill>
            <a:srgbClr val="C2561A"/>
          </a:solidFill>
          <a:ln w="12700">
            <a:solidFill>
              <a:srgbClr val="C2561A"/>
            </a:solidFill>
            <a:prstDash val="solid"/>
          </a:ln>
        </p:spPr>
      </p:sp>
      <p:sp>
        <p:nvSpPr>
          <p:cNvPr id="24" name="Text 22"/>
          <p:cNvSpPr txBox="1"/>
          <p:nvPr/>
        </p:nvSpPr>
        <p:spPr>
          <a:xfrm>
            <a:off x="4649724" y="3278124"/>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25" name="Text 23"/>
          <p:cNvSpPr txBox="1"/>
          <p:nvPr/>
        </p:nvSpPr>
        <p:spPr>
          <a:xfrm>
            <a:off x="5061204" y="3257550"/>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Needs reliable internet; if access is disrupted, staff may lose access to records (NHS England Digital, 2022).</a:t>
            </a:r>
            <a:endParaRPr lang="en-US" sz="1200"/>
          </a:p>
        </p:txBody>
      </p:sp>
      <p:sp>
        <p:nvSpPr>
          <p:cNvPr id="26" name="Shape 24"/>
          <p:cNvSpPr/>
          <p:nvPr/>
        </p:nvSpPr>
        <p:spPr>
          <a:xfrm>
            <a:off x="4649724" y="3950208"/>
            <a:ext cx="274320" cy="274320"/>
          </a:xfrm>
          <a:prstGeom prst="ellipse">
            <a:avLst/>
          </a:prstGeom>
          <a:solidFill>
            <a:srgbClr val="C2561A"/>
          </a:solidFill>
          <a:ln w="12700">
            <a:solidFill>
              <a:srgbClr val="C2561A"/>
            </a:solidFill>
            <a:prstDash val="solid"/>
          </a:ln>
        </p:spPr>
      </p:sp>
      <p:sp>
        <p:nvSpPr>
          <p:cNvPr id="27" name="Text 25"/>
          <p:cNvSpPr txBox="1"/>
          <p:nvPr/>
        </p:nvSpPr>
        <p:spPr>
          <a:xfrm>
            <a:off x="4649724" y="3950208"/>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28" name="Text 26"/>
          <p:cNvSpPr txBox="1"/>
          <p:nvPr/>
        </p:nvSpPr>
        <p:spPr>
          <a:xfrm>
            <a:off x="5061204" y="3929634"/>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Administrators may switch off versioning, so Ashford must check it is on.</a:t>
            </a:r>
            <a:endParaRPr lang="en-US" sz="1200"/>
          </a:p>
        </p:txBody>
      </p:sp>
      <p:sp>
        <p:nvSpPr>
          <p:cNvPr id="29" name="Shape 27"/>
          <p:cNvSpPr/>
          <p:nvPr/>
        </p:nvSpPr>
        <p:spPr>
          <a:xfrm>
            <a:off x="4649724" y="4622292"/>
            <a:ext cx="274320" cy="274320"/>
          </a:xfrm>
          <a:prstGeom prst="ellipse">
            <a:avLst/>
          </a:prstGeom>
          <a:solidFill>
            <a:srgbClr val="C2561A"/>
          </a:solidFill>
          <a:ln w="12700">
            <a:solidFill>
              <a:srgbClr val="C2561A"/>
            </a:solidFill>
            <a:prstDash val="solid"/>
          </a:ln>
        </p:spPr>
      </p:sp>
      <p:sp>
        <p:nvSpPr>
          <p:cNvPr id="30" name="Text 28"/>
          <p:cNvSpPr txBox="1"/>
          <p:nvPr/>
        </p:nvSpPr>
        <p:spPr>
          <a:xfrm>
            <a:off x="4649724" y="4622292"/>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4</a:t>
            </a:r>
            <a:endParaRPr lang="en-US" sz="1050"/>
          </a:p>
        </p:txBody>
      </p:sp>
      <p:sp>
        <p:nvSpPr>
          <p:cNvPr id="31" name="Text 29"/>
          <p:cNvSpPr txBox="1"/>
          <p:nvPr/>
        </p:nvSpPr>
        <p:spPr>
          <a:xfrm>
            <a:off x="5061204" y="4601718"/>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Ashford stays responsible as data controller and needs staff skills to manage it safely (NHS England Digital, 2022).</a:t>
            </a:r>
            <a:endParaRPr lang="en-US" sz="1200"/>
          </a:p>
        </p:txBody>
      </p:sp>
      <p:sp>
        <p:nvSpPr>
          <p:cNvPr id="32" name="Shape 30"/>
          <p:cNvSpPr/>
          <p:nvPr/>
        </p:nvSpPr>
        <p:spPr>
          <a:xfrm>
            <a:off x="391342" y="5477510"/>
            <a:ext cx="8206812" cy="742972"/>
          </a:xfrm>
          <a:prstGeom prst="roundRect">
            <a:avLst>
              <a:gd name="adj" fmla="val 13333"/>
            </a:avLst>
          </a:prstGeom>
          <a:solidFill>
            <a:srgbClr val="D9F0EE"/>
          </a:solidFill>
          <a:ln w="12700">
            <a:solidFill>
              <a:srgbClr val="D9F0EE"/>
            </a:solidFill>
            <a:prstDash val="solid"/>
          </a:ln>
        </p:spPr>
      </p:sp>
      <p:sp>
        <p:nvSpPr>
          <p:cNvPr id="34" name="TextBox 33">
            <a:extLst>
              <a:ext uri="{FF2B5EF4-FFF2-40B4-BE49-F238E27FC236}">
                <a16:creationId xmlns:a16="http://schemas.microsoft.com/office/drawing/2014/main" id="{C327F002-47F0-F2D5-9F6A-21B91F9FCD6D}"/>
              </a:ext>
            </a:extLst>
          </p:cNvPr>
          <p:cNvSpPr txBox="1"/>
          <p:nvPr/>
        </p:nvSpPr>
        <p:spPr>
          <a:xfrm>
            <a:off x="584314" y="5479224"/>
            <a:ext cx="79753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a:solidFill>
                <a:srgbClr val="12343B"/>
              </a:solidFill>
              <a:latin typeface="Arial"/>
              <a:ea typeface="Segoe UI"/>
              <a:cs typeface="Segoe UI"/>
            </a:endParaRPr>
          </a:p>
          <a:p>
            <a:r>
              <a:rPr lang="en-US" sz="1200" b="1" baseline="0">
                <a:solidFill>
                  <a:srgbClr val="12343B"/>
                </a:solidFill>
                <a:latin typeface="Arial"/>
                <a:ea typeface="Segoe UI"/>
                <a:cs typeface="Segoe UI"/>
              </a:rPr>
              <a:t>Benefits outweigh limitations if Ashford sets templates, permissions and training, though evidence of time savings is mixed (Snow et al., 2025).</a:t>
            </a:r>
            <a:r>
              <a:rPr sz="1200">
                <a:latin typeface="Arial"/>
                <a:ea typeface="Arial"/>
                <a:cs typeface="Arial"/>
              </a:rPr>
              <a:t>​</a:t>
            </a:r>
            <a:endParaRPr lang="en-US"/>
          </a:p>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93CF939-D7B6-0634-7D6C-399A2B0B3E35}"/>
              </a:ext>
            </a:extLst>
          </p:cNvPr>
          <p:cNvSpPr>
            <a:spLocks noGrp="1"/>
          </p:cNvSpPr>
          <p:nvPr>
            <p:ph type="dt" sz="half" idx="10"/>
          </p:nvPr>
        </p:nvSpPr>
        <p:spPr/>
        <p:txBody>
          <a:bodyPr/>
          <a:lstStyle/>
          <a:p>
            <a:fld id="{20C2EF24-C218-4073-AAA4-3086A99AE54B}" type="datetime1">
              <a:rPr lang="en-US"/>
              <a:t>10/11/2026</a:t>
            </a:fld>
            <a:endParaRPr lang="en-US"/>
          </a:p>
        </p:txBody>
      </p:sp>
      <p:sp>
        <p:nvSpPr>
          <p:cNvPr id="6" name="Slide Number Placeholder 5">
            <a:extLst>
              <a:ext uri="{FF2B5EF4-FFF2-40B4-BE49-F238E27FC236}">
                <a16:creationId xmlns:a16="http://schemas.microsoft.com/office/drawing/2014/main" id="{9A509CAB-389E-9C9E-46A0-39D8A8F92779}"/>
              </a:ext>
            </a:extLst>
          </p:cNvPr>
          <p:cNvSpPr>
            <a:spLocks noGrp="1"/>
          </p:cNvSpPr>
          <p:nvPr>
            <p:ph type="sldNum" sz="quarter" idx="12"/>
          </p:nvPr>
        </p:nvSpPr>
        <p:spPr/>
        <p:txBody>
          <a:bodyPr/>
          <a:lstStyle/>
          <a:p>
            <a:fld id="{24578CCF-2EC4-44CB-A694-F6F6E59A3985}" type="slidenum">
              <a:rPr lang="en-US" dirty="0"/>
              <a:t>6</a:t>
            </a:fld>
            <a:endParaRPr lang="en-US"/>
          </a:p>
        </p:txBody>
      </p:sp>
      <p:sp>
        <p:nvSpPr>
          <p:cNvPr id="3" name="Rectangle: Rounded Corners 2">
            <a:extLst>
              <a:ext uri="{FF2B5EF4-FFF2-40B4-BE49-F238E27FC236}">
                <a16:creationId xmlns:a16="http://schemas.microsoft.com/office/drawing/2014/main" id="{BC03B1C9-1C1D-DD0D-FAFC-546A1D4E76C2}"/>
              </a:ext>
            </a:extLst>
          </p:cNvPr>
          <p:cNvSpPr/>
          <p:nvPr/>
        </p:nvSpPr>
        <p:spPr>
          <a:xfrm>
            <a:off x="1317682" y="389431"/>
            <a:ext cx="6515994" cy="401733"/>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350"/>
              <a:t>6. Recommendations on how Ashford can implement</a:t>
            </a:r>
          </a:p>
        </p:txBody>
      </p:sp>
      <p:sp>
        <p:nvSpPr>
          <p:cNvPr id="10" name="Rectangle: Rounded Corners 9">
            <a:extLst>
              <a:ext uri="{FF2B5EF4-FFF2-40B4-BE49-F238E27FC236}">
                <a16:creationId xmlns:a16="http://schemas.microsoft.com/office/drawing/2014/main" id="{1175C061-90A7-E455-9586-AD7934EE6A82}"/>
              </a:ext>
            </a:extLst>
          </p:cNvPr>
          <p:cNvSpPr/>
          <p:nvPr/>
        </p:nvSpPr>
        <p:spPr>
          <a:xfrm>
            <a:off x="672939" y="1184579"/>
            <a:ext cx="8229600" cy="1277325"/>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buFont typeface=""/>
              <a:buAutoNum type="arabicPeriod"/>
            </a:pPr>
            <a:r>
              <a:rPr lang="en-US" sz="1100" baseline="0">
                <a:solidFill>
                  <a:schemeClr val="tx1"/>
                </a:solidFill>
                <a:latin typeface="Corbel"/>
                <a:ea typeface="Arial"/>
                <a:cs typeface="Arial"/>
              </a:rPr>
              <a:t>We recommend Ashford Community Services to communicate with the Local Authority in their area to implement the new adaptation in relation of  recording and documentation within their care setting. The Government allocated a fund to the Local Authority at their area of responsibility </a:t>
            </a:r>
            <a:r>
              <a:rPr lang="en-US" sz="1100">
                <a:solidFill>
                  <a:schemeClr val="tx1"/>
                </a:solidFill>
                <a:latin typeface="Corbel"/>
                <a:ea typeface="Arial"/>
                <a:cs typeface="Arial"/>
              </a:rPr>
              <a:t>announced November</a:t>
            </a:r>
            <a:r>
              <a:rPr lang="en-US" sz="1100" baseline="0">
                <a:solidFill>
                  <a:schemeClr val="tx1"/>
                </a:solidFill>
                <a:latin typeface="Corbel"/>
                <a:ea typeface="Arial"/>
                <a:cs typeface="Arial"/>
              </a:rPr>
              <a:t> 2022</a:t>
            </a:r>
            <a:r>
              <a:rPr lang="en-US" sz="1100">
                <a:solidFill>
                  <a:schemeClr val="tx1"/>
                </a:solidFill>
                <a:latin typeface="Corbel"/>
                <a:ea typeface="Arial"/>
                <a:cs typeface="Arial"/>
              </a:rPr>
              <a:t> (DHSC, 2023),</a:t>
            </a:r>
            <a:r>
              <a:rPr lang="en-US" sz="1100" baseline="0">
                <a:solidFill>
                  <a:schemeClr val="tx1"/>
                </a:solidFill>
                <a:latin typeface="Corbel"/>
                <a:ea typeface="Arial"/>
                <a:cs typeface="Arial"/>
              </a:rPr>
              <a:t> to ensure the improvements of all </a:t>
            </a:r>
            <a:r>
              <a:rPr lang="en-US" sz="1100" i="1">
                <a:solidFill>
                  <a:schemeClr val="tx1"/>
                </a:solidFill>
                <a:latin typeface="Corbel"/>
                <a:ea typeface="Arial"/>
                <a:cs typeface="Arial"/>
              </a:rPr>
              <a:t>"</a:t>
            </a:r>
            <a:r>
              <a:rPr lang="en-US" sz="1100" i="1" baseline="0">
                <a:solidFill>
                  <a:schemeClr val="tx1"/>
                </a:solidFill>
                <a:latin typeface="Corbel"/>
                <a:ea typeface="Arial"/>
                <a:cs typeface="Arial"/>
              </a:rPr>
              <a:t>Adult Social Care Services</a:t>
            </a:r>
            <a:r>
              <a:rPr lang="en-US" sz="1100" i="1">
                <a:solidFill>
                  <a:schemeClr val="tx1"/>
                </a:solidFill>
                <a:latin typeface="Corbel"/>
                <a:ea typeface="Arial"/>
                <a:cs typeface="Arial"/>
              </a:rPr>
              <a:t>"</a:t>
            </a:r>
            <a:r>
              <a:rPr lang="en-US" sz="1100">
                <a:solidFill>
                  <a:schemeClr val="tx1"/>
                </a:solidFill>
                <a:latin typeface="Corbel"/>
                <a:ea typeface="Arial"/>
                <a:cs typeface="Arial"/>
              </a:rPr>
              <a:t>,</a:t>
            </a:r>
            <a:r>
              <a:rPr lang="en-US" sz="1100" baseline="0">
                <a:solidFill>
                  <a:schemeClr val="tx1"/>
                </a:solidFill>
                <a:latin typeface="Corbel"/>
                <a:ea typeface="Arial"/>
                <a:cs typeface="Arial"/>
              </a:rPr>
              <a:t> especially the</a:t>
            </a:r>
            <a:r>
              <a:rPr lang="en-US" sz="1100" i="1">
                <a:solidFill>
                  <a:schemeClr val="tx1"/>
                </a:solidFill>
                <a:latin typeface="Corbel"/>
                <a:ea typeface="Arial"/>
                <a:cs typeface="Arial"/>
              </a:rPr>
              <a:t> "</a:t>
            </a:r>
            <a:r>
              <a:rPr lang="en-US" sz="1100" i="1" baseline="0">
                <a:solidFill>
                  <a:schemeClr val="tx1"/>
                </a:solidFill>
                <a:latin typeface="Corbel"/>
                <a:ea typeface="Arial"/>
                <a:cs typeface="Arial"/>
              </a:rPr>
              <a:t>Market sustainability and Capacity</a:t>
            </a:r>
            <a:r>
              <a:rPr lang="en-US" sz="1100" baseline="0">
                <a:solidFill>
                  <a:schemeClr val="tx1"/>
                </a:solidFill>
                <a:latin typeface="Corbel"/>
                <a:ea typeface="Arial"/>
                <a:cs typeface="Arial"/>
              </a:rPr>
              <a:t> </a:t>
            </a:r>
            <a:r>
              <a:rPr lang="en-US" sz="1100">
                <a:solidFill>
                  <a:schemeClr val="tx1"/>
                </a:solidFill>
                <a:latin typeface="Corbel"/>
                <a:ea typeface="Arial"/>
                <a:cs typeface="Arial"/>
              </a:rPr>
              <a:t>"</a:t>
            </a:r>
            <a:r>
              <a:rPr lang="en-US" sz="1100" baseline="0">
                <a:solidFill>
                  <a:schemeClr val="tx1"/>
                </a:solidFill>
                <a:latin typeface="Corbel"/>
                <a:ea typeface="Arial"/>
                <a:cs typeface="Arial"/>
              </a:rPr>
              <a:t>of the care settings (Department of Health and Social Care 2023).</a:t>
            </a:r>
            <a:r>
              <a:rPr lang="en-US" sz="1100">
                <a:solidFill>
                  <a:schemeClr val="tx1"/>
                </a:solidFill>
                <a:latin typeface="Corbel"/>
                <a:ea typeface="Arial"/>
                <a:cs typeface="Arial"/>
              </a:rPr>
              <a:t>​</a:t>
            </a:r>
          </a:p>
          <a:p>
            <a:r>
              <a:rPr lang="en-US" sz="1100">
                <a:solidFill>
                  <a:schemeClr val="tx1"/>
                </a:solidFill>
                <a:latin typeface="Corbel"/>
                <a:ea typeface="Segoe UI"/>
                <a:cs typeface="Segoe UI"/>
              </a:rPr>
              <a:t>"</a:t>
            </a:r>
            <a:r>
              <a:rPr lang="en-US" sz="1100" i="1" baseline="0">
                <a:solidFill>
                  <a:schemeClr val="tx1"/>
                </a:solidFill>
                <a:latin typeface="Corbel"/>
                <a:ea typeface="Segoe UI"/>
                <a:cs typeface="Segoe UI"/>
              </a:rPr>
              <a:t>Under section 5 of the Care Act 2014</a:t>
            </a:r>
            <a:r>
              <a:rPr lang="en-US" sz="1100" i="1">
                <a:solidFill>
                  <a:schemeClr val="tx1"/>
                </a:solidFill>
                <a:latin typeface="Corbel"/>
                <a:ea typeface="Segoe UI"/>
                <a:cs typeface="Segoe UI"/>
              </a:rPr>
              <a:t>,</a:t>
            </a:r>
            <a:r>
              <a:rPr lang="en-US" sz="1100" i="1" baseline="0">
                <a:solidFill>
                  <a:schemeClr val="tx1"/>
                </a:solidFill>
                <a:latin typeface="Corbel"/>
                <a:ea typeface="Segoe UI"/>
                <a:cs typeface="Segoe UI"/>
              </a:rPr>
              <a:t> local authorities have a duty to promote the efficient and effective operation of the market for adult care and support as a whole" </a:t>
            </a:r>
            <a:r>
              <a:rPr lang="en-US" sz="1100" i="1">
                <a:solidFill>
                  <a:schemeClr val="tx1"/>
                </a:solidFill>
                <a:latin typeface="Corbel"/>
                <a:ea typeface="Segoe UI"/>
                <a:cs typeface="Segoe UI"/>
              </a:rPr>
              <a:t>(DHSC,2023;,1.2)</a:t>
            </a:r>
            <a:endParaRPr lang="en-US" sz="1100" i="1">
              <a:solidFill>
                <a:schemeClr val="tx1"/>
              </a:solidFill>
            </a:endParaRPr>
          </a:p>
        </p:txBody>
      </p:sp>
      <p:sp>
        <p:nvSpPr>
          <p:cNvPr id="12" name="Rectangle: Rounded Corners 11">
            <a:extLst>
              <a:ext uri="{FF2B5EF4-FFF2-40B4-BE49-F238E27FC236}">
                <a16:creationId xmlns:a16="http://schemas.microsoft.com/office/drawing/2014/main" id="{5AC9DEDB-91A0-7D33-793F-2286106B5F13}"/>
              </a:ext>
            </a:extLst>
          </p:cNvPr>
          <p:cNvSpPr/>
          <p:nvPr/>
        </p:nvSpPr>
        <p:spPr>
          <a:xfrm>
            <a:off x="688789" y="2691542"/>
            <a:ext cx="8231524" cy="906530"/>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a:solidFill>
                  <a:schemeClr val="tx1"/>
                </a:solidFill>
                <a:latin typeface="Corbel"/>
                <a:ea typeface="Segoe UI"/>
                <a:cs typeface="Segoe UI"/>
              </a:rPr>
              <a:t>2. The</a:t>
            </a:r>
            <a:r>
              <a:rPr lang="en-US" sz="1100" baseline="0">
                <a:solidFill>
                  <a:schemeClr val="tx1"/>
                </a:solidFill>
                <a:latin typeface="Corbel"/>
                <a:ea typeface="Segoe UI"/>
                <a:cs typeface="Segoe UI"/>
              </a:rPr>
              <a:t> Ashford Community Services need to coordinate with the government body that provides proper training for transitioning from paper-based to digital documentation and recording, such as the NHS; they are (NHS), offering digital training to enhance the digital competency of all healthcare workers</a:t>
            </a:r>
            <a:r>
              <a:rPr lang="en-US" sz="1100">
                <a:solidFill>
                  <a:schemeClr val="tx1"/>
                </a:solidFill>
                <a:latin typeface="Corbel"/>
                <a:ea typeface="Segoe UI"/>
                <a:cs typeface="Segoe UI"/>
              </a:rPr>
              <a:t> (NHS, 2026).</a:t>
            </a:r>
            <a:r>
              <a:rPr lang="en-US" sz="1100" baseline="0">
                <a:solidFill>
                  <a:schemeClr val="tx1"/>
                </a:solidFill>
                <a:latin typeface="Corbel"/>
                <a:ea typeface="Segoe UI"/>
                <a:cs typeface="Segoe UI"/>
              </a:rPr>
              <a:t> The NHS is launching a program called "</a:t>
            </a:r>
            <a:r>
              <a:rPr lang="en-US" sz="1100" i="1" baseline="0">
                <a:solidFill>
                  <a:schemeClr val="tx1"/>
                </a:solidFill>
                <a:latin typeface="Corbel"/>
                <a:ea typeface="Segoe UI"/>
                <a:cs typeface="Segoe UI"/>
              </a:rPr>
              <a:t>NHS Digital Academy Campus: New self-guided agile and product learning"</a:t>
            </a:r>
            <a:r>
              <a:rPr lang="en-US" sz="1100" i="1">
                <a:solidFill>
                  <a:schemeClr val="tx1"/>
                </a:solidFill>
                <a:latin typeface="Corbel"/>
                <a:ea typeface="Segoe UI"/>
                <a:cs typeface="Segoe UI"/>
              </a:rPr>
              <a:t> (NHS,</a:t>
            </a:r>
            <a:r>
              <a:rPr lang="en-US" sz="1100" i="1" baseline="0">
                <a:solidFill>
                  <a:schemeClr val="tx1"/>
                </a:solidFill>
                <a:latin typeface="Corbel"/>
                <a:ea typeface="Segoe UI"/>
                <a:cs typeface="Segoe UI"/>
              </a:rPr>
              <a:t> </a:t>
            </a:r>
            <a:r>
              <a:rPr lang="en-US" sz="1100" i="1">
                <a:solidFill>
                  <a:schemeClr val="tx1"/>
                </a:solidFill>
                <a:latin typeface="Corbel"/>
                <a:ea typeface="Segoe UI"/>
                <a:cs typeface="Segoe UI"/>
              </a:rPr>
              <a:t>2026),</a:t>
            </a:r>
            <a:r>
              <a:rPr lang="en-US" sz="1100">
                <a:solidFill>
                  <a:schemeClr val="tx1"/>
                </a:solidFill>
                <a:latin typeface="Corbel"/>
                <a:ea typeface="Segoe UI"/>
                <a:cs typeface="Segoe UI"/>
              </a:rPr>
              <a:t> </a:t>
            </a:r>
            <a:r>
              <a:rPr lang="en-US" sz="1100" baseline="0">
                <a:solidFill>
                  <a:schemeClr val="tx1"/>
                </a:solidFill>
                <a:latin typeface="Corbel"/>
                <a:ea typeface="Segoe UI"/>
                <a:cs typeface="Segoe UI"/>
              </a:rPr>
              <a:t>where you can develop your digital skills. </a:t>
            </a:r>
            <a:r>
              <a:rPr lang="en-US" sz="1100">
                <a:solidFill>
                  <a:schemeClr val="tx1"/>
                </a:solidFill>
                <a:latin typeface="Corbel"/>
                <a:ea typeface="Corbel"/>
                <a:cs typeface="Corbel"/>
              </a:rPr>
              <a:t>​</a:t>
            </a:r>
            <a:endParaRPr lang="en-US" sz="1100">
              <a:solidFill>
                <a:schemeClr val="tx1"/>
              </a:solidFill>
            </a:endParaRPr>
          </a:p>
        </p:txBody>
      </p:sp>
      <p:sp>
        <p:nvSpPr>
          <p:cNvPr id="13" name="Rectangle: Rounded Corners 12">
            <a:extLst>
              <a:ext uri="{FF2B5EF4-FFF2-40B4-BE49-F238E27FC236}">
                <a16:creationId xmlns:a16="http://schemas.microsoft.com/office/drawing/2014/main" id="{1C03F22A-D78B-9282-01D1-7FBE5AC17BA5}"/>
              </a:ext>
            </a:extLst>
          </p:cNvPr>
          <p:cNvSpPr/>
          <p:nvPr/>
        </p:nvSpPr>
        <p:spPr>
          <a:xfrm>
            <a:off x="691648" y="3899008"/>
            <a:ext cx="8217144" cy="783467"/>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100" dirty="0">
                <a:solidFill>
                  <a:schemeClr val="tx1"/>
                </a:solidFill>
                <a:latin typeface="Corbel"/>
                <a:ea typeface="Segoe UI"/>
                <a:cs typeface="Segoe UI"/>
              </a:rPr>
              <a:t>​</a:t>
            </a:r>
            <a:r>
              <a:rPr lang="en-US" sz="1100" b="1" baseline="0" dirty="0">
                <a:solidFill>
                  <a:schemeClr val="tx1"/>
                </a:solidFill>
                <a:latin typeface="Corbel"/>
                <a:ea typeface="Segoe UI"/>
                <a:cs typeface="Segoe UI"/>
              </a:rPr>
              <a:t>3.</a:t>
            </a:r>
            <a:r>
              <a:rPr lang="en-US" sz="1100" baseline="0" dirty="0">
                <a:solidFill>
                  <a:schemeClr val="tx1"/>
                </a:solidFill>
                <a:latin typeface="Corbel"/>
                <a:ea typeface="Segoe UI"/>
                <a:cs typeface="Segoe UI"/>
              </a:rPr>
              <a:t> We also recommend  to the Ashford Community Services to check on the Government official websites, about the UK Government programs  that will help all the staff members to enhance their knowledge and digital skills. The Government (UK) it  is</a:t>
            </a:r>
            <a:r>
              <a:rPr lang="en-US" sz="1100" i="1" dirty="0">
                <a:solidFill>
                  <a:schemeClr val="tx1"/>
                </a:solidFill>
                <a:latin typeface="Corbel"/>
                <a:ea typeface="Segoe UI"/>
                <a:cs typeface="Segoe UI"/>
              </a:rPr>
              <a:t> "conducting a comprehensive education or workshops, or career growth advance"</a:t>
            </a:r>
            <a:r>
              <a:rPr lang="en-US" sz="1100" baseline="0" dirty="0">
                <a:solidFill>
                  <a:schemeClr val="tx1"/>
                </a:solidFill>
                <a:latin typeface="Corbel"/>
                <a:ea typeface="Segoe UI"/>
                <a:cs typeface="Segoe UI"/>
              </a:rPr>
              <a:t> through </a:t>
            </a:r>
            <a:r>
              <a:rPr lang="en-US" sz="1100" dirty="0">
                <a:solidFill>
                  <a:schemeClr val="tx1"/>
                </a:solidFill>
                <a:latin typeface="Corbel"/>
                <a:ea typeface="Segoe UI"/>
                <a:cs typeface="Segoe UI"/>
              </a:rPr>
              <a:t>the</a:t>
            </a:r>
            <a:r>
              <a:rPr lang="en-US" sz="1100" baseline="0" dirty="0">
                <a:solidFill>
                  <a:schemeClr val="tx1"/>
                </a:solidFill>
                <a:latin typeface="Corbel"/>
                <a:ea typeface="Segoe UI"/>
                <a:cs typeface="Segoe UI"/>
              </a:rPr>
              <a:t> </a:t>
            </a:r>
            <a:r>
              <a:rPr lang="en-US" sz="1100">
                <a:solidFill>
                  <a:schemeClr val="tx1"/>
                </a:solidFill>
                <a:latin typeface="Corbel"/>
                <a:ea typeface="Segoe UI"/>
                <a:cs typeface="Segoe UI"/>
              </a:rPr>
              <a:t>official</a:t>
            </a:r>
            <a:r>
              <a:rPr lang="en-US" sz="1100" dirty="0">
                <a:solidFill>
                  <a:schemeClr val="tx1"/>
                </a:solidFill>
                <a:latin typeface="Corbel"/>
                <a:ea typeface="Segoe UI"/>
                <a:cs typeface="Segoe UI"/>
              </a:rPr>
              <a:t> website</a:t>
            </a:r>
            <a:r>
              <a:rPr lang="en-US" sz="1100" baseline="0" dirty="0">
                <a:solidFill>
                  <a:schemeClr val="tx1"/>
                </a:solidFill>
                <a:latin typeface="Corbel"/>
                <a:ea typeface="Segoe UI"/>
                <a:cs typeface="Segoe UI"/>
              </a:rPr>
              <a:t>  "</a:t>
            </a:r>
            <a:r>
              <a:rPr lang="en-US" sz="1100" i="1" baseline="0" dirty="0">
                <a:solidFill>
                  <a:schemeClr val="tx1"/>
                </a:solidFill>
                <a:latin typeface="Corbel"/>
                <a:ea typeface="Segoe UI"/>
                <a:cs typeface="Segoe UI"/>
              </a:rPr>
              <a:t>Skills for careers" by The Department of Education (DFE)</a:t>
            </a:r>
            <a:r>
              <a:rPr lang="en-US" sz="1100" baseline="0" dirty="0">
                <a:solidFill>
                  <a:schemeClr val="tx1"/>
                </a:solidFill>
                <a:latin typeface="Corbel"/>
                <a:ea typeface="Segoe UI"/>
                <a:cs typeface="Segoe UI"/>
              </a:rPr>
              <a:t> </a:t>
            </a:r>
            <a:r>
              <a:rPr lang="en-US" sz="1100" dirty="0">
                <a:solidFill>
                  <a:schemeClr val="tx1"/>
                </a:solidFill>
                <a:latin typeface="Corbel"/>
                <a:ea typeface="Segoe UI"/>
                <a:cs typeface="Segoe UI"/>
              </a:rPr>
              <a:t>​.</a:t>
            </a:r>
          </a:p>
        </p:txBody>
      </p:sp>
      <p:cxnSp>
        <p:nvCxnSpPr>
          <p:cNvPr id="16" name="Straight Arrow Connector 15">
            <a:extLst>
              <a:ext uri="{FF2B5EF4-FFF2-40B4-BE49-F238E27FC236}">
                <a16:creationId xmlns:a16="http://schemas.microsoft.com/office/drawing/2014/main" id="{2E5F10C5-E313-223A-CF6C-7A61CAECFC76}"/>
              </a:ext>
            </a:extLst>
          </p:cNvPr>
          <p:cNvCxnSpPr/>
          <p:nvPr/>
        </p:nvCxnSpPr>
        <p:spPr>
          <a:xfrm>
            <a:off x="111767" y="991243"/>
            <a:ext cx="577402" cy="80219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BD28570-FBB7-416D-DE94-6A9F09B725F6}"/>
              </a:ext>
            </a:extLst>
          </p:cNvPr>
          <p:cNvCxnSpPr/>
          <p:nvPr/>
        </p:nvCxnSpPr>
        <p:spPr>
          <a:xfrm>
            <a:off x="103532" y="2388821"/>
            <a:ext cx="585795" cy="60253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645E722-E83E-79ED-CF8A-710B06582BE6}"/>
              </a:ext>
            </a:extLst>
          </p:cNvPr>
          <p:cNvCxnSpPr/>
          <p:nvPr/>
        </p:nvCxnSpPr>
        <p:spPr>
          <a:xfrm>
            <a:off x="74155" y="3543263"/>
            <a:ext cx="602533" cy="46863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Rounded Corners 7">
            <a:extLst>
              <a:ext uri="{FF2B5EF4-FFF2-40B4-BE49-F238E27FC236}">
                <a16:creationId xmlns:a16="http://schemas.microsoft.com/office/drawing/2014/main" id="{0D0E9C4E-A598-77BC-4A17-72E9A1A40B38}"/>
              </a:ext>
            </a:extLst>
          </p:cNvPr>
          <p:cNvSpPr/>
          <p:nvPr/>
        </p:nvSpPr>
        <p:spPr>
          <a:xfrm>
            <a:off x="671561" y="4878732"/>
            <a:ext cx="8224373" cy="798418"/>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a:solidFill>
                  <a:srgbClr val="000000"/>
                </a:solidFill>
              </a:rPr>
              <a:t>4. Ashford Community Services needs to provide Good Strategy Plan to implement the new system and update the company's policy to make it mandatory for all their staff members, to undergo proper digital training. These will help ensuring all staff members will follow the new system's development. </a:t>
            </a:r>
          </a:p>
        </p:txBody>
      </p:sp>
      <p:cxnSp>
        <p:nvCxnSpPr>
          <p:cNvPr id="9" name="Straight Arrow Connector 8">
            <a:extLst>
              <a:ext uri="{FF2B5EF4-FFF2-40B4-BE49-F238E27FC236}">
                <a16:creationId xmlns:a16="http://schemas.microsoft.com/office/drawing/2014/main" id="{F8A8C656-8F7D-E308-64B3-9E8E1EA0FD92}"/>
              </a:ext>
            </a:extLst>
          </p:cNvPr>
          <p:cNvCxnSpPr/>
          <p:nvPr/>
        </p:nvCxnSpPr>
        <p:spPr>
          <a:xfrm>
            <a:off x="94702" y="4329580"/>
            <a:ext cx="569256" cy="70772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id="{1F7B0A64-2B82-3E3C-9A80-C5F46DA06388}"/>
              </a:ext>
            </a:extLst>
          </p:cNvPr>
          <p:cNvSpPr/>
          <p:nvPr/>
        </p:nvSpPr>
        <p:spPr>
          <a:xfrm>
            <a:off x="720354" y="5903177"/>
            <a:ext cx="8172240" cy="776909"/>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a:solidFill>
                  <a:schemeClr val="tx1"/>
                </a:solidFill>
              </a:rPr>
              <a:t>5. Proactive management and staff good coordination of adopting new changes to the care setting of Ashford Community Services is a key to success the transitioning system. </a:t>
            </a:r>
          </a:p>
        </p:txBody>
      </p:sp>
      <p:cxnSp>
        <p:nvCxnSpPr>
          <p:cNvPr id="19" name="Straight Arrow Connector 18">
            <a:extLst>
              <a:ext uri="{FF2B5EF4-FFF2-40B4-BE49-F238E27FC236}">
                <a16:creationId xmlns:a16="http://schemas.microsoft.com/office/drawing/2014/main" id="{E6B4A1AA-0D1C-CFE3-5C01-444E1AA230C9}"/>
              </a:ext>
            </a:extLst>
          </p:cNvPr>
          <p:cNvCxnSpPr/>
          <p:nvPr/>
        </p:nvCxnSpPr>
        <p:spPr>
          <a:xfrm>
            <a:off x="30770" y="5405683"/>
            <a:ext cx="692338" cy="55387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52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
    <p:bg>
      <p:bgPr>
        <a:solidFill>
          <a:srgbClr val="92D050"/>
        </a:solidFill>
        <a:effectLst/>
      </p:bgPr>
    </p:bg>
    <p:spTree>
      <p:nvGrpSpPr>
        <p:cNvPr id="1" name=""/>
        <p:cNvGrpSpPr/>
        <p:nvPr/>
      </p:nvGrpSpPr>
      <p:grpSpPr>
        <a:xfrm>
          <a:off x="0" y="0"/>
          <a:ext cx="0" cy="0"/>
          <a:chOff x="0" y="0"/>
          <a:chExt cx="0" cy="0"/>
        </a:xfrm>
      </p:grpSpPr>
      <p:sp>
        <p:nvSpPr>
          <p:cNvPr id="3" name="Text 1"/>
          <p:cNvSpPr txBox="1"/>
          <p:nvPr/>
        </p:nvSpPr>
        <p:spPr>
          <a:xfrm>
            <a:off x="1028998" y="516106"/>
            <a:ext cx="7093849" cy="336766"/>
          </a:xfrm>
          <a:prstGeom prst="rect">
            <a:avLst/>
          </a:prstGeom>
          <a:noFill/>
          <a:ln/>
        </p:spPr>
        <p:txBody>
          <a:bodyPr wrap="square" lIns="0" tIns="0" rIns="0" bIns="0" rtlCol="0" anchor="t"/>
          <a:lstStyle/>
          <a:p>
            <a:pPr marL="0" indent="0">
              <a:buNone/>
            </a:pPr>
            <a:r>
              <a:rPr lang="en-US" sz="1600" b="1">
                <a:solidFill>
                  <a:srgbClr val="12343B"/>
                </a:solidFill>
                <a:latin typeface="Arial"/>
                <a:ea typeface="Arial" pitchFamily="34" charset="-122"/>
                <a:cs typeface="Arial"/>
              </a:rPr>
              <a:t>Writing care records at Ashford Community Care</a:t>
            </a:r>
            <a:endParaRPr lang="en-US" sz="1600">
              <a:latin typeface="Arial"/>
              <a:cs typeface="Arial"/>
            </a:endParaRPr>
          </a:p>
        </p:txBody>
      </p:sp>
      <p:sp>
        <p:nvSpPr>
          <p:cNvPr id="5" name="Text 3"/>
          <p:cNvSpPr txBox="1"/>
          <p:nvPr/>
        </p:nvSpPr>
        <p:spPr>
          <a:xfrm>
            <a:off x="2520683" y="1049418"/>
            <a:ext cx="3669030" cy="342900"/>
          </a:xfrm>
          <a:prstGeom prst="rect">
            <a:avLst/>
          </a:prstGeom>
          <a:noFill/>
          <a:ln/>
        </p:spPr>
        <p:txBody>
          <a:bodyPr wrap="square" lIns="0" tIns="0" rIns="0" bIns="0" rtlCol="0" anchor="ctr"/>
          <a:lstStyle/>
          <a:p>
            <a:r>
              <a:rPr lang="en-US" sz="1400" b="1">
                <a:solidFill>
                  <a:srgbClr val="12343B"/>
                </a:solidFill>
                <a:latin typeface="Arial"/>
                <a:cs typeface="Arial"/>
              </a:rPr>
              <a:t>Outcomes of the researched</a:t>
            </a:r>
          </a:p>
        </p:txBody>
      </p:sp>
      <p:sp>
        <p:nvSpPr>
          <p:cNvPr id="9" name="TextBox 8">
            <a:extLst>
              <a:ext uri="{FF2B5EF4-FFF2-40B4-BE49-F238E27FC236}">
                <a16:creationId xmlns:a16="http://schemas.microsoft.com/office/drawing/2014/main" id="{57268B34-F1D8-5C91-77E1-D59E67A9932F}"/>
              </a:ext>
            </a:extLst>
          </p:cNvPr>
          <p:cNvSpPr txBox="1"/>
          <p:nvPr/>
        </p:nvSpPr>
        <p:spPr>
          <a:xfrm>
            <a:off x="733698" y="1970162"/>
            <a:ext cx="826468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p>
          <a:p>
            <a:pPr marL="228600" indent="-228600">
              <a:buFont typeface="Arial"/>
              <a:buChar char="•"/>
            </a:pPr>
            <a:r>
              <a:rPr lang="en-US" sz="1200"/>
              <a:t>Records must be accurate, complete and contemporaneous (UK Government, 2024)</a:t>
            </a:r>
            <a:endParaRPr lang="en-US" sz="1200" b="1">
              <a:solidFill>
                <a:srgbClr val="FFFFFF"/>
              </a:solidFill>
            </a:endParaRPr>
          </a:p>
          <a:p>
            <a:pPr marL="285750" indent="-285750">
              <a:buFont typeface="Arial"/>
              <a:buChar char="•"/>
            </a:pPr>
            <a:r>
              <a:rPr lang="en-US" sz="1200" i="1">
                <a:solidFill>
                  <a:srgbClr val="000000"/>
                </a:solidFill>
              </a:rPr>
              <a:t>-"A Good-quality recording captured the most  essential data that the individual wants to impart with their care provider and professional, including the 'About  Me Standard' (PRSB) by the Professional Records Standards Body" (CQC, 2024)</a:t>
            </a:r>
            <a:endParaRPr lang="en-US" sz="1200">
              <a:solidFill>
                <a:srgbClr val="000000"/>
              </a:solidFill>
            </a:endParaRPr>
          </a:p>
          <a:p>
            <a:pPr marL="285750" indent="-285750">
              <a:buFont typeface="Arial"/>
              <a:buChar char="•"/>
            </a:pPr>
            <a:r>
              <a:rPr lang="en-US" sz="1200" i="1">
                <a:solidFill>
                  <a:srgbClr val="000000"/>
                </a:solidFill>
              </a:rPr>
              <a:t>"Exceptional recording uphold secure, efficient, empathy, excellence care. They articulate the accurate information distinctly to the appropriate person whenever necessary. They are vital part of accomplishing beneficial effects for individuals who make use of the services" (CQC, 2024).</a:t>
            </a:r>
            <a:endParaRPr lang="en-US" sz="1200">
              <a:solidFill>
                <a:srgbClr val="000000"/>
              </a:solidFill>
            </a:endParaRPr>
          </a:p>
          <a:p>
            <a:pPr marL="285750" indent="-285750">
              <a:buFont typeface="Arial"/>
              <a:buChar char="•"/>
            </a:pPr>
            <a:r>
              <a:rPr lang="en-US" sz="1200">
                <a:solidFill>
                  <a:srgbClr val="000000"/>
                </a:solidFill>
              </a:rPr>
              <a:t>-With proper training and support from different Government Agencies and the company itself, transitioning to digital recording and documentation at Ashford Community Services is possible and could be successful. </a:t>
            </a:r>
          </a:p>
          <a:p>
            <a:pPr marL="285750" indent="-285750">
              <a:buFont typeface="Arial"/>
              <a:buChar char="•"/>
            </a:pPr>
            <a:r>
              <a:rPr lang="en-US" sz="1200">
                <a:solidFill>
                  <a:srgbClr val="000000"/>
                </a:solidFill>
              </a:rPr>
              <a:t>Good practice of recording and documentation in a Care setting at  Ashford Community Services using OneDrive is beneficial to all the service users under their care. It will also ensure smooth communications between the staff members and all the Healthcare Professionals who involves with their care and treatments. </a:t>
            </a:r>
          </a:p>
          <a:p>
            <a:pPr marL="285750" indent="-285750">
              <a:buFont typeface="Arial"/>
              <a:buChar char="•"/>
            </a:pPr>
            <a:r>
              <a:rPr lang="en-US" sz="1200">
                <a:solidFill>
                  <a:srgbClr val="000000"/>
                </a:solidFill>
              </a:rPr>
              <a:t>Good and Safe recording and documentation will elevate the Ashford Community Services the quality of services they can offer to their clients and help the Care setting to maintain a good rating standard from the CQC.</a:t>
            </a:r>
            <a:endParaRPr lang="en-US" sz="1200">
              <a:solidFill>
                <a:srgbClr val="000000"/>
              </a:solidFill>
              <a:ea typeface="Open Sans"/>
              <a:cs typeface="Open Sans"/>
            </a:endParaRPr>
          </a:p>
          <a:p>
            <a:pPr marL="228600" indent="-228600">
              <a:buFont typeface="Arial"/>
              <a:buChar char="•"/>
            </a:pPr>
            <a:r>
              <a:rPr lang="en-US" sz="1200">
                <a:solidFill>
                  <a:schemeClr val="tx1">
                    <a:lumMod val="95000"/>
                    <a:lumOff val="5000"/>
                  </a:schemeClr>
                </a:solidFill>
                <a:latin typeface="Open Sans"/>
                <a:ea typeface="Open Sans"/>
                <a:cs typeface="Open Sans"/>
              </a:rPr>
              <a:t>Employees responsible for authorizations should communicate more effectively with each other.</a:t>
            </a:r>
          </a:p>
          <a:p>
            <a:pPr marL="228600" indent="-228600">
              <a:buFont typeface="Arial"/>
              <a:buChar char="•"/>
            </a:pPr>
            <a:r>
              <a:rPr lang="en-US" sz="1200" dirty="0" err="1">
                <a:solidFill>
                  <a:schemeClr val="tx1">
                    <a:lumMod val="95000"/>
                    <a:lumOff val="5000"/>
                  </a:schemeClr>
                </a:solidFill>
                <a:latin typeface="Open Sans"/>
                <a:ea typeface="Open Sans"/>
                <a:cs typeface="Open Sans"/>
              </a:rPr>
              <a:t>Authorised</a:t>
            </a:r>
            <a:r>
              <a:rPr lang="en-US" sz="1200" dirty="0">
                <a:solidFill>
                  <a:schemeClr val="tx1">
                    <a:lumMod val="95000"/>
                    <a:lumOff val="5000"/>
                  </a:schemeClr>
                </a:solidFill>
                <a:latin typeface="Open Sans"/>
                <a:ea typeface="Open Sans"/>
                <a:cs typeface="Open Sans"/>
              </a:rPr>
              <a:t> staff should share information more effectively.</a:t>
            </a:r>
          </a:p>
          <a:p>
            <a:pPr marL="228600" indent="-228600">
              <a:buFont typeface="Arial"/>
              <a:buChar char="•"/>
            </a:pPr>
            <a:r>
              <a:rPr lang="en-US" sz="1200">
                <a:solidFill>
                  <a:schemeClr val="tx1">
                    <a:lumMod val="95000"/>
                    <a:lumOff val="5000"/>
                  </a:schemeClr>
                </a:solidFill>
                <a:latin typeface="Open Sans"/>
                <a:ea typeface="Open Sans"/>
                <a:cs typeface="Open Sans"/>
              </a:rPr>
              <a:t>There should be controls in place to ensure that access to securely stored personal information about service users is properly managed.</a:t>
            </a:r>
          </a:p>
          <a:p>
            <a:pPr marL="228600" indent="-228600">
              <a:buFont typeface="Arial"/>
              <a:buChar char="•"/>
            </a:pPr>
            <a:r>
              <a:rPr lang="en-US" sz="1200">
                <a:solidFill>
                  <a:schemeClr val="tx1">
                    <a:lumMod val="95000"/>
                    <a:lumOff val="5000"/>
                  </a:schemeClr>
                </a:solidFill>
                <a:latin typeface="Open Sans"/>
                <a:ea typeface="Open Sans"/>
                <a:cs typeface="Open Sans"/>
              </a:rPr>
              <a:t>Overall, these changes have led to positive results.</a:t>
            </a:r>
          </a:p>
          <a:p>
            <a:pPr marL="228600" indent="-228600">
              <a:buFont typeface="Arial"/>
              <a:buChar char="•"/>
            </a:pPr>
            <a:r>
              <a:rPr lang="en-US" sz="1200">
                <a:solidFill>
                  <a:schemeClr val="tx1">
                    <a:lumMod val="95000"/>
                    <a:lumOff val="5000"/>
                  </a:schemeClr>
                </a:solidFill>
                <a:latin typeface="Open Sans"/>
                <a:ea typeface="Open Sans"/>
                <a:cs typeface="Open Sans"/>
              </a:rPr>
              <a:t>With OneDrive, Ashford Community Care can now manage documents more effectively while maintaining security and confidentiality.</a:t>
            </a:r>
            <a:r>
              <a:rPr lang="en-US" sz="1200" dirty="0">
                <a:solidFill>
                  <a:srgbClr val="0070C0"/>
                </a:solidFill>
              </a:rPr>
              <a:t>                                                                                                                        </a:t>
            </a:r>
            <a:endParaRPr lang="en-US" sz="1200" dirty="0"/>
          </a:p>
          <a:p>
            <a:pPr marL="228600" indent="-228600">
              <a:buFont typeface="Arial"/>
              <a:buChar char="•"/>
            </a:pPr>
            <a:endParaRPr lang="en-US" sz="1200">
              <a:solidFill>
                <a:srgbClr val="0070C0"/>
              </a:solidFill>
              <a:latin typeface="Corbel" panose="020B0503020204020204"/>
              <a:ea typeface="Open Sans"/>
              <a:cs typeface="Open Sans"/>
            </a:endParaRPr>
          </a:p>
        </p:txBody>
      </p:sp>
      <p:sp>
        <p:nvSpPr>
          <p:cNvPr id="2" name="TextBox 1">
            <a:extLst>
              <a:ext uri="{FF2B5EF4-FFF2-40B4-BE49-F238E27FC236}">
                <a16:creationId xmlns:a16="http://schemas.microsoft.com/office/drawing/2014/main" id="{2871C358-8A61-3A68-7F0B-EE5501E00EAA}"/>
              </a:ext>
            </a:extLst>
          </p:cNvPr>
          <p:cNvSpPr txBox="1"/>
          <p:nvPr/>
        </p:nvSpPr>
        <p:spPr>
          <a:xfrm>
            <a:off x="2286000" y="3429000"/>
            <a:ext cx="6309893" cy="815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b="0"/>
            </a:br>
            <a:endParaRPr lang="en-US" sz="1100">
              <a:latin typeface="Arial"/>
              <a:cs typeface="Arial"/>
            </a:endParaRPr>
          </a:p>
          <a:p>
            <a:pPr algn="ctr"/>
            <a:endParaRPr lang="en-US"/>
          </a:p>
        </p:txBody>
      </p:sp>
    </p:spTree>
    <p:extLst>
      <p:ext uri="{BB962C8B-B14F-4D97-AF65-F5344CB8AC3E}">
        <p14:creationId xmlns:p14="http://schemas.microsoft.com/office/powerpoint/2010/main" val="3868732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CB7DAE-A5B1-A026-1914-13820504FF6A}"/>
              </a:ext>
            </a:extLst>
          </p:cNvPr>
          <p:cNvSpPr txBox="1"/>
          <p:nvPr/>
        </p:nvSpPr>
        <p:spPr>
          <a:xfrm>
            <a:off x="416560" y="645160"/>
            <a:ext cx="8727440" cy="64336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1569"/>
              </a:lnSpc>
              <a:buFont typeface="Arial,Sans-Serif"/>
              <a:buChar char="•"/>
            </a:pPr>
            <a:r>
              <a:rPr lang="en-US" sz="900">
                <a:latin typeface="Aptos"/>
                <a:ea typeface="Aptos"/>
                <a:cs typeface="Aptos"/>
              </a:rPr>
              <a:t>CARE QUALITY COMMISSION (2022) </a:t>
            </a:r>
            <a:r>
              <a:rPr lang="en-US" sz="900" i="1">
                <a:latin typeface="Aptos"/>
                <a:ea typeface="Aptos"/>
                <a:cs typeface="Aptos"/>
              </a:rPr>
              <a:t>Serious misconduct or mismanagement</a:t>
            </a:r>
            <a:r>
              <a:rPr lang="en-US" sz="900">
                <a:latin typeface="Aptos"/>
                <a:ea typeface="Aptos"/>
                <a:cs typeface="Aptos"/>
              </a:rPr>
              <a:t>. Available at: </a:t>
            </a:r>
            <a:r>
              <a:rPr lang="en-US" sz="900" u="sng" strike="noStrike" dirty="0">
                <a:latin typeface="Aptos"/>
                <a:ea typeface="Aptos"/>
                <a:cs typeface="Aptos"/>
                <a:hlinkClick r:id="rId2"/>
              </a:rPr>
              <a:t>https://www.cqc.org.uk/guidance-providers/regulations-enforcement/serious-misconduct-or-mismanagement</a:t>
            </a:r>
            <a:r>
              <a:rPr lang="en-US" sz="900">
                <a:latin typeface="Aptos"/>
                <a:ea typeface="Aptos"/>
                <a:cs typeface="Aptos"/>
              </a:rPr>
              <a:t> (Accessed: 03 October 2026). </a:t>
            </a:r>
          </a:p>
          <a:p>
            <a:pPr marL="228600" indent="-228600">
              <a:lnSpc>
                <a:spcPts val="1569"/>
              </a:lnSpc>
              <a:buFont typeface="Arial,Sans-Serif"/>
              <a:buChar char="•"/>
            </a:pPr>
            <a:r>
              <a:rPr lang="en-US" sz="900">
                <a:latin typeface="Aptos"/>
                <a:ea typeface="Aptos"/>
                <a:cs typeface="Aptos"/>
              </a:rPr>
              <a:t>Care Quality Commission (CQC) (2023) </a:t>
            </a:r>
            <a:r>
              <a:rPr lang="en-US" sz="900" i="1">
                <a:latin typeface="Aptos"/>
                <a:ea typeface="Aptos"/>
                <a:cs typeface="Aptos"/>
              </a:rPr>
              <a:t>Digital record systems: achieving good outcomes for people using adult social care services. Available at:  </a:t>
            </a:r>
            <a:r>
              <a:rPr lang="en-US" sz="900" u="sng" strike="noStrike" dirty="0">
                <a:latin typeface="Aptos"/>
                <a:ea typeface="Aptos"/>
                <a:cs typeface="Aptos"/>
                <a:hlinkClick r:id="rId3"/>
              </a:rPr>
              <a:t>https://www.cqc.org.uk/guidance-providers/adult-social-care/digital-record-systems-adult-social-care-services/benefits-good-digital-records-system</a:t>
            </a:r>
            <a:r>
              <a:rPr lang="en-US" sz="900">
                <a:latin typeface="Aptos"/>
                <a:ea typeface="Aptos"/>
                <a:cs typeface="Aptos"/>
              </a:rPr>
              <a:t>  (Accessed: 04 October 2026)</a:t>
            </a:r>
          </a:p>
          <a:p>
            <a:pPr marL="228600" lvl="0" indent="-228600" rtl="0">
              <a:lnSpc>
                <a:spcPts val="1569"/>
              </a:lnSpc>
              <a:buFont typeface="Arial,Sans-Serif"/>
              <a:buChar char="•"/>
            </a:pPr>
            <a:r>
              <a:rPr lang="en-US" sz="900">
                <a:latin typeface="Aptos"/>
                <a:ea typeface="Aptos"/>
                <a:cs typeface="Aptos"/>
              </a:rPr>
              <a:t>CQC (2024)</a:t>
            </a:r>
            <a:r>
              <a:rPr lang="en-US" sz="900" i="1">
                <a:latin typeface="Aptos"/>
                <a:ea typeface="Aptos"/>
                <a:cs typeface="Aptos"/>
              </a:rPr>
              <a:t> Digital record systems: achieving good outcomes for people using adult social care services (Sources of best practice and guidance).</a:t>
            </a:r>
            <a:r>
              <a:rPr lang="en-US" sz="900">
                <a:latin typeface="Aptos"/>
                <a:ea typeface="Aptos"/>
                <a:cs typeface="Aptos"/>
              </a:rPr>
              <a:t> Available at: </a:t>
            </a:r>
            <a:r>
              <a:rPr lang="en-US" sz="900" u="sng" strike="noStrike" dirty="0">
                <a:latin typeface="Aptos"/>
                <a:ea typeface="Aptos"/>
                <a:cs typeface="Aptos"/>
                <a:hlinkClick r:id="rId4"/>
              </a:rPr>
              <a:t>https://www.cqc.org.uk/guidance-providers/adult-social-care/digital-record-systems-adult-social-care-services/best-practice-guidance</a:t>
            </a:r>
            <a:r>
              <a:rPr lang="en-US" sz="900">
                <a:latin typeface="Aptos"/>
                <a:ea typeface="Aptos"/>
                <a:cs typeface="Aptos"/>
              </a:rPr>
              <a:t> (Accessed: 03 October 2026). </a:t>
            </a:r>
          </a:p>
          <a:p>
            <a:pPr marL="228600" lvl="0" indent="-228600" rtl="0">
              <a:lnSpc>
                <a:spcPts val="1569"/>
              </a:lnSpc>
              <a:buFont typeface="Arial,Sans-Serif"/>
              <a:buChar char="•"/>
            </a:pPr>
            <a:r>
              <a:rPr lang="en-US" sz="900" dirty="0">
                <a:latin typeface="Aptos"/>
                <a:ea typeface="Aptos"/>
                <a:cs typeface="Aptos"/>
              </a:rPr>
              <a:t>Daruka, A., Nigam, A., &amp; Kumar, S. (2026)</a:t>
            </a:r>
            <a:r>
              <a:rPr lang="en-US" sz="900" b="1" dirty="0">
                <a:latin typeface="Aptos"/>
                <a:ea typeface="Aptos"/>
                <a:cs typeface="Aptos"/>
              </a:rPr>
              <a:t>.</a:t>
            </a:r>
            <a:r>
              <a:rPr lang="en-US" sz="900" dirty="0">
                <a:latin typeface="Aptos"/>
                <a:ea typeface="Aptos"/>
                <a:cs typeface="Aptos"/>
              </a:rPr>
              <a:t> </a:t>
            </a:r>
            <a:r>
              <a:rPr lang="en-US" sz="900" dirty="0" err="1">
                <a:latin typeface="Aptos"/>
                <a:ea typeface="Aptos"/>
                <a:cs typeface="Aptos"/>
              </a:rPr>
              <a:t>Cyberbiosecurity</a:t>
            </a:r>
            <a:r>
              <a:rPr lang="en-US" sz="900" dirty="0">
                <a:latin typeface="Aptos"/>
                <a:ea typeface="Aptos"/>
                <a:cs typeface="Aptos"/>
              </a:rPr>
              <a:t> in Action: Securing the Biological Battlespace from Digital Subversion. International Conference on Cyber Warfare and Security, 726-734. Available at: </a:t>
            </a:r>
            <a:r>
              <a:rPr lang="en-US" sz="900" u="sng" strike="noStrike" dirty="0">
                <a:latin typeface="Aptos"/>
                <a:ea typeface="Aptos"/>
                <a:cs typeface="Aptos"/>
                <a:hlinkClick r:id="rId5"/>
              </a:rPr>
              <a:t>https://doi.org/10.34190/iccws.21.1.4526</a:t>
            </a:r>
            <a:r>
              <a:rPr lang="en-US" sz="900" dirty="0">
                <a:latin typeface="Aptos"/>
                <a:ea typeface="Aptos"/>
                <a:cs typeface="Aptos"/>
              </a:rPr>
              <a:t> (Accessed: 7 October 2026) </a:t>
            </a:r>
          </a:p>
          <a:p>
            <a:pPr marL="228600" lvl="0" indent="-228600" rtl="0">
              <a:lnSpc>
                <a:spcPts val="1569"/>
              </a:lnSpc>
              <a:buFont typeface="Arial,Sans-Serif"/>
              <a:buChar char="•"/>
            </a:pPr>
            <a:r>
              <a:rPr lang="en-US" sz="900">
                <a:latin typeface="Aptos"/>
                <a:ea typeface="Aptos"/>
                <a:cs typeface="Aptos"/>
              </a:rPr>
              <a:t>Gov.UK (Department of Health and Social Care) (2023) </a:t>
            </a:r>
            <a:r>
              <a:rPr lang="en-US" sz="900" i="1">
                <a:latin typeface="Aptos"/>
                <a:ea typeface="Aptos"/>
                <a:cs typeface="Aptos"/>
              </a:rPr>
              <a:t> Market Sustainability and Improvement Fund 2023 to 2024 </a:t>
            </a:r>
            <a:r>
              <a:rPr lang="en-US" sz="900">
                <a:latin typeface="Aptos"/>
                <a:ea typeface="Aptos"/>
                <a:cs typeface="Aptos"/>
              </a:rPr>
              <a:t>. Available at: </a:t>
            </a:r>
            <a:r>
              <a:rPr lang="en-US" sz="900" u="sng" strike="noStrike" dirty="0">
                <a:latin typeface="Aptos"/>
                <a:ea typeface="Aptos"/>
                <a:cs typeface="Aptos"/>
                <a:hlinkClick r:id="rId6">
                  <a:extLst>
                    <a:ext uri="{A12FA001-AC4F-418D-AE19-62706E023703}">
                      <ahyp:hlinkClr xmlns:ahyp="http://schemas.microsoft.com/office/drawing/2018/hyperlinkcolor" val="tx"/>
                    </a:ext>
                  </a:extLst>
                </a:hlinkClick>
              </a:rPr>
              <a:t>https://www.gov.uk/government/publications/market-sustainability-and-improvement-fund-2023-to-2024/</a:t>
            </a:r>
            <a:r>
              <a:rPr lang="en-US" sz="900" u="sng" dirty="0">
                <a:latin typeface="Aptos"/>
                <a:ea typeface="Aptos"/>
                <a:cs typeface="Aptos"/>
                <a:hlinkClick r:id="rId6">
                  <a:extLst>
                    <a:ext uri="{A12FA001-AC4F-418D-AE19-62706E023703}">
                      <ahyp:hlinkClr xmlns:ahyp="http://schemas.microsoft.com/office/drawing/2018/hyperlinkcolor" val="tx"/>
                    </a:ext>
                  </a:extLst>
                </a:hlinkClick>
              </a:rPr>
              <a:t>market-sustainability-and-improvement-fund-2023-to-2024</a:t>
            </a:r>
            <a:r>
              <a:rPr lang="en-US" sz="900">
                <a:latin typeface="Aptos"/>
                <a:ea typeface="Aptos"/>
                <a:cs typeface="Aptos"/>
              </a:rPr>
              <a:t>  (Accessed: 7 October 2026 ). </a:t>
            </a:r>
          </a:p>
          <a:p>
            <a:pPr marL="228600" lvl="0" indent="-228600" rtl="0">
              <a:lnSpc>
                <a:spcPts val="1569"/>
              </a:lnSpc>
              <a:buFont typeface="Arial,Sans-Serif"/>
              <a:buChar char="•"/>
            </a:pPr>
            <a:r>
              <a:rPr lang="en-US" sz="900" dirty="0">
                <a:latin typeface="Aptos"/>
                <a:ea typeface="Aptos"/>
                <a:cs typeface="Aptos"/>
              </a:rPr>
              <a:t>Kruse, C.S., Frederick, B., Jacobson, T. and </a:t>
            </a:r>
            <a:r>
              <a:rPr lang="en-US" sz="900" dirty="0" err="1">
                <a:latin typeface="Aptos"/>
                <a:ea typeface="Aptos"/>
                <a:cs typeface="Aptos"/>
              </a:rPr>
              <a:t>Monticone</a:t>
            </a:r>
            <a:r>
              <a:rPr lang="en-US" sz="900" dirty="0">
                <a:latin typeface="Aptos"/>
                <a:ea typeface="Aptos"/>
                <a:cs typeface="Aptos"/>
              </a:rPr>
              <a:t>, D.K. (2017) ‘Cybersecurity in healthcare: A systematic review of modern threats and trends’, </a:t>
            </a:r>
            <a:r>
              <a:rPr lang="en-US" sz="900" i="1" dirty="0">
                <a:latin typeface="Aptos"/>
                <a:ea typeface="Aptos"/>
                <a:cs typeface="Aptos"/>
              </a:rPr>
              <a:t>Technology and Health Care</a:t>
            </a:r>
            <a:r>
              <a:rPr lang="en-US" sz="900" dirty="0">
                <a:latin typeface="Aptos"/>
                <a:ea typeface="Aptos"/>
                <a:cs typeface="Aptos"/>
              </a:rPr>
              <a:t>, 25(1), pp. 1–10. Available at: </a:t>
            </a:r>
            <a:r>
              <a:rPr lang="en-US" sz="900" u="sng" strike="noStrike" dirty="0">
                <a:latin typeface="Aptos"/>
                <a:ea typeface="Aptos"/>
                <a:cs typeface="Aptos"/>
                <a:hlinkClick r:id="rId7"/>
              </a:rPr>
              <a:t>https://journals.sagepub.com/doi/abs/10.3233/THC-161263</a:t>
            </a:r>
            <a:r>
              <a:rPr lang="en-US" sz="900" dirty="0">
                <a:latin typeface="Aptos"/>
                <a:ea typeface="Aptos"/>
                <a:cs typeface="Aptos"/>
              </a:rPr>
              <a:t>  (Accessed: 7 October 2026). </a:t>
            </a:r>
          </a:p>
          <a:p>
            <a:pPr marL="228600" lvl="0" indent="-228600" rtl="0">
              <a:lnSpc>
                <a:spcPts val="1569"/>
              </a:lnSpc>
              <a:buFont typeface="Arial,Sans-Serif"/>
              <a:buChar char="•"/>
            </a:pPr>
            <a:r>
              <a:rPr lang="en-US" sz="900">
                <a:latin typeface="Aptos"/>
                <a:ea typeface="Aptos"/>
                <a:cs typeface="Aptos"/>
              </a:rPr>
              <a:t>Kuo, A.M.H. (2011</a:t>
            </a:r>
            <a:r>
              <a:rPr lang="en-US" sz="900" b="1">
                <a:latin typeface="Aptos"/>
                <a:ea typeface="Aptos"/>
                <a:cs typeface="Aptos"/>
              </a:rPr>
              <a:t>)</a:t>
            </a:r>
            <a:r>
              <a:rPr lang="en-US" sz="900">
                <a:latin typeface="Aptos"/>
                <a:ea typeface="Aptos"/>
                <a:cs typeface="Aptos"/>
              </a:rPr>
              <a:t> ‘Opportunities and challenges of cloud computing to improve health care services’, </a:t>
            </a:r>
            <a:r>
              <a:rPr lang="en-US" sz="900" i="1">
                <a:latin typeface="Aptos"/>
                <a:ea typeface="Aptos"/>
                <a:cs typeface="Aptos"/>
              </a:rPr>
              <a:t>Journal of Medical Internet Research</a:t>
            </a:r>
            <a:r>
              <a:rPr lang="en-US" sz="900">
                <a:latin typeface="Aptos"/>
                <a:ea typeface="Aptos"/>
                <a:cs typeface="Aptos"/>
              </a:rPr>
              <a:t>, 13(3), p. e67. Available at: </a:t>
            </a:r>
            <a:r>
              <a:rPr lang="en-US" sz="900" u="sng" strike="noStrike" dirty="0">
                <a:latin typeface="Aptos"/>
                <a:ea typeface="Aptos"/>
                <a:cs typeface="Aptos"/>
                <a:hlinkClick r:id="rId8"/>
              </a:rPr>
              <a:t>https://www.jmir.org/2011/3/e67/</a:t>
            </a:r>
            <a:r>
              <a:rPr lang="en-US" sz="900">
                <a:latin typeface="Aptos"/>
                <a:ea typeface="Aptos"/>
                <a:cs typeface="Aptos"/>
              </a:rPr>
              <a:t>  (Accessed: 7 October 2026). </a:t>
            </a:r>
          </a:p>
          <a:p>
            <a:pPr marL="228600" indent="-228600">
              <a:lnSpc>
                <a:spcPts val="1569"/>
              </a:lnSpc>
              <a:buFont typeface="Arial,Sans-Serif"/>
              <a:buChar char="•"/>
            </a:pPr>
            <a:r>
              <a:rPr lang="en-US" sz="900">
                <a:latin typeface="Corbel"/>
                <a:ea typeface="Aptos"/>
                <a:cs typeface="Aptos"/>
              </a:rPr>
              <a:t>NHS England Digital (2021) </a:t>
            </a:r>
            <a:r>
              <a:rPr lang="en-US" sz="900" i="1">
                <a:latin typeface="Corbel"/>
                <a:ea typeface="Aptos"/>
                <a:cs typeface="Aptos"/>
              </a:rPr>
              <a:t>Records Management Code of Practice. Available at: </a:t>
            </a:r>
            <a:r>
              <a:rPr lang="en-US" sz="900" dirty="0">
                <a:latin typeface="Corbel"/>
                <a:ea typeface="Aptos"/>
                <a:cs typeface="Aptos"/>
                <a:hlinkClick r:id="rId9"/>
              </a:rPr>
              <a:t>https://digital.nhs.uk/data-and-information/information-governance/guidance/records-management-code-of-practice</a:t>
            </a:r>
            <a:r>
              <a:rPr lang="en-US" sz="900" i="1" dirty="0">
                <a:latin typeface="Aptos"/>
                <a:ea typeface="Aptos"/>
                <a:cs typeface="Aptos"/>
              </a:rPr>
              <a:t> </a:t>
            </a:r>
            <a:r>
              <a:rPr lang="en-US" sz="900">
                <a:latin typeface="Corbel"/>
                <a:ea typeface="Aptos"/>
                <a:cs typeface="Aptos"/>
              </a:rPr>
              <a:t>(Accessed 10Oct 2026) </a:t>
            </a:r>
          </a:p>
          <a:p>
            <a:pPr marL="228600" indent="-228600">
              <a:lnSpc>
                <a:spcPts val="1569"/>
              </a:lnSpc>
              <a:buFont typeface="Arial,Sans-Serif"/>
              <a:buChar char="•"/>
            </a:pPr>
            <a:r>
              <a:rPr lang="en-US" sz="900">
                <a:latin typeface="Aptos"/>
                <a:ea typeface="Aptos"/>
                <a:cs typeface="Aptos"/>
              </a:rPr>
              <a:t>NHS England Digital (2022) </a:t>
            </a:r>
            <a:r>
              <a:rPr lang="en-US" sz="900" i="1">
                <a:latin typeface="Aptos"/>
                <a:ea typeface="Aptos"/>
                <a:cs typeface="Aptos"/>
              </a:rPr>
              <a:t>NHS and social care data: off-shoring and the use of public cloud services guidance. Available at:  </a:t>
            </a:r>
            <a:r>
              <a:rPr lang="en-US" sz="900" u="sng" dirty="0">
                <a:latin typeface="Aptos"/>
                <a:ea typeface="Aptos"/>
                <a:cs typeface="Aptos"/>
                <a:hlinkClick r:id="rId10">
                  <a:extLst>
                    <a:ext uri="{A12FA001-AC4F-418D-AE19-62706E023703}">
                      <ahyp:hlinkClr xmlns:ahyp="http://schemas.microsoft.com/office/drawing/2018/hyperlinkcolor" val="tx"/>
                    </a:ext>
                  </a:extLst>
                </a:hlinkClick>
              </a:rPr>
              <a:t>https</a:t>
            </a:r>
            <a:r>
              <a:rPr lang="en-US" sz="900" u="sng" strike="noStrike" dirty="0">
                <a:latin typeface="Aptos"/>
                <a:ea typeface="Aptos"/>
                <a:cs typeface="Aptos"/>
                <a:hlinkClick r:id="rId10">
                  <a:extLst>
                    <a:ext uri="{A12FA001-AC4F-418D-AE19-62706E023703}">
                      <ahyp:hlinkClr xmlns:ahyp="http://schemas.microsoft.com/office/drawing/2018/hyperlinkcolor" val="tx"/>
                    </a:ext>
                  </a:extLst>
                </a:hlinkClick>
              </a:rPr>
              <a:t>://digital.nhs.uk/data-and-information/looking-after-information/data-security-and-information-governance/nhs-and-social-care-data-off-shoring-and-the-use-of-public-cloud-services/guidance</a:t>
            </a:r>
            <a:r>
              <a:rPr lang="en-US" sz="900">
                <a:latin typeface="Aptos"/>
                <a:ea typeface="Aptos"/>
                <a:cs typeface="Aptos"/>
              </a:rPr>
              <a:t>  (Accessed: 07 October 2026).</a:t>
            </a:r>
          </a:p>
          <a:p>
            <a:pPr marL="228600" lvl="0" indent="-228600" rtl="0">
              <a:lnSpc>
                <a:spcPts val="1569"/>
              </a:lnSpc>
              <a:buFont typeface="Arial,Sans-Serif"/>
              <a:buChar char="•"/>
            </a:pPr>
            <a:r>
              <a:rPr lang="en-US" sz="900">
                <a:latin typeface="Aptos"/>
                <a:ea typeface="Aptos"/>
                <a:cs typeface="Aptos"/>
              </a:rPr>
              <a:t>NHS (2026) Workforce</a:t>
            </a:r>
            <a:r>
              <a:rPr lang="en-US" sz="900" i="1">
                <a:latin typeface="Aptos"/>
                <a:ea typeface="Aptos"/>
                <a:cs typeface="Aptos"/>
              </a:rPr>
              <a:t>, training and education (Digital Transformation).</a:t>
            </a:r>
            <a:r>
              <a:rPr lang="en-US" sz="900">
                <a:latin typeface="Aptos"/>
                <a:ea typeface="Aptos"/>
                <a:cs typeface="Aptos"/>
              </a:rPr>
              <a:t> Available at: </a:t>
            </a:r>
            <a:r>
              <a:rPr lang="en-US" sz="900" u="sng" strike="noStrike" dirty="0">
                <a:latin typeface="Aptos"/>
                <a:ea typeface="Aptos"/>
                <a:cs typeface="Aptos"/>
                <a:hlinkClick r:id="rId11"/>
              </a:rPr>
              <a:t>https://digital-transformation.hee.nhs.uk/news/nhs-digital-academy-campus-new-self-guided-agile-and-product-learning</a:t>
            </a:r>
            <a:r>
              <a:rPr lang="en-US" sz="900">
                <a:latin typeface="Aptos"/>
                <a:ea typeface="Aptos"/>
                <a:cs typeface="Aptos"/>
              </a:rPr>
              <a:t> (Accessed: 03 October 2026). </a:t>
            </a:r>
          </a:p>
          <a:p>
            <a:pPr marL="228600" lvl="0" indent="-228600" rtl="0">
              <a:lnSpc>
                <a:spcPts val="1569"/>
              </a:lnSpc>
              <a:buFont typeface="Arial,Sans-Serif"/>
              <a:buChar char="•"/>
            </a:pPr>
            <a:r>
              <a:rPr lang="en-US" sz="900">
                <a:latin typeface="Aptos"/>
                <a:ea typeface="Aptos"/>
                <a:cs typeface="Aptos"/>
              </a:rPr>
              <a:t>Skills for Careers (Department of Education) (No Date)</a:t>
            </a:r>
            <a:r>
              <a:rPr lang="en-US" sz="900" i="1">
                <a:latin typeface="Aptos"/>
                <a:ea typeface="Aptos"/>
                <a:cs typeface="Aptos"/>
              </a:rPr>
              <a:t> Digital record systems: Digital Skills.</a:t>
            </a:r>
            <a:r>
              <a:rPr lang="en-US" sz="900">
                <a:latin typeface="Aptos"/>
                <a:ea typeface="Aptos"/>
                <a:cs typeface="Aptos"/>
              </a:rPr>
              <a:t> Available at: </a:t>
            </a:r>
            <a:r>
              <a:rPr lang="en-US" sz="900" u="sng" strike="noStrike" dirty="0">
                <a:latin typeface="Aptos"/>
                <a:ea typeface="Aptos"/>
                <a:cs typeface="Aptos"/>
                <a:hlinkClick r:id="rId12"/>
              </a:rPr>
              <a:t>https://www.skillsforcareers.education.gov.uk/pages/skills-for-life/digital-skills</a:t>
            </a:r>
            <a:r>
              <a:rPr lang="en-US" sz="900">
                <a:latin typeface="Aptos"/>
                <a:ea typeface="Aptos"/>
                <a:cs typeface="Aptos"/>
              </a:rPr>
              <a:t>  (Accessed: 04 October 2026). </a:t>
            </a:r>
          </a:p>
          <a:p>
            <a:pPr marL="228600" indent="-228600">
              <a:lnSpc>
                <a:spcPts val="1569"/>
              </a:lnSpc>
              <a:buFont typeface="Arial,Sans-Serif"/>
              <a:buChar char="•"/>
            </a:pPr>
            <a:r>
              <a:rPr lang="en-US" sz="900" dirty="0">
                <a:latin typeface="Aptos"/>
                <a:ea typeface="Aptos"/>
                <a:cs typeface="Aptos"/>
              </a:rPr>
              <a:t>Snow, M., Ribeiro, W.S., </a:t>
            </a:r>
            <a:r>
              <a:rPr lang="en-US" sz="900" dirty="0" err="1">
                <a:latin typeface="Aptos"/>
                <a:ea typeface="Aptos"/>
                <a:cs typeface="Aptos"/>
              </a:rPr>
              <a:t>Baginsky</a:t>
            </a:r>
            <a:r>
              <a:rPr lang="en-US" sz="900" dirty="0">
                <a:latin typeface="Aptos"/>
                <a:ea typeface="Aptos"/>
                <a:cs typeface="Aptos"/>
              </a:rPr>
              <a:t>, M., Di Giorgio, S., Farrelly, N., Larkins, C., Poole, K., </a:t>
            </a:r>
            <a:r>
              <a:rPr lang="en-US" sz="900" dirty="0" err="1">
                <a:latin typeface="Aptos"/>
                <a:ea typeface="Aptos"/>
                <a:cs typeface="Aptos"/>
              </a:rPr>
              <a:t>Steils</a:t>
            </a:r>
            <a:r>
              <a:rPr lang="en-US" sz="900" dirty="0">
                <a:latin typeface="Aptos"/>
                <a:ea typeface="Aptos"/>
                <a:cs typeface="Aptos"/>
              </a:rPr>
              <a:t>, N., Westwood, J. and Malley, J. (2025) ‘Best practices for implementing electronic care records in adult social care: rapid scoping review’, </a:t>
            </a:r>
            <a:r>
              <a:rPr lang="en-US" sz="900" i="1" dirty="0">
                <a:latin typeface="Aptos"/>
                <a:ea typeface="Aptos"/>
                <a:cs typeface="Aptos"/>
              </a:rPr>
              <a:t>JMIR Aging, 8, e60107. </a:t>
            </a:r>
            <a:r>
              <a:rPr lang="en-US" sz="900" dirty="0" err="1">
                <a:latin typeface="Aptos"/>
                <a:ea typeface="Aptos"/>
                <a:cs typeface="Aptos"/>
              </a:rPr>
              <a:t>doi</a:t>
            </a:r>
            <a:r>
              <a:rPr lang="en-US" sz="900" dirty="0">
                <a:latin typeface="Aptos"/>
                <a:ea typeface="Aptos"/>
                <a:cs typeface="Aptos"/>
              </a:rPr>
              <a:t>: 10.2196/60107. Available at: </a:t>
            </a:r>
            <a:r>
              <a:rPr lang="en-US" sz="900" u="sng" strike="noStrike" dirty="0">
                <a:latin typeface="Aptos"/>
                <a:ea typeface="Aptos"/>
                <a:cs typeface="Aptos"/>
                <a:hlinkClick r:id="rId13"/>
              </a:rPr>
              <a:t>https://aging.jmir.org/2025/1/e60107</a:t>
            </a:r>
            <a:r>
              <a:rPr lang="en-US" sz="900" dirty="0">
                <a:latin typeface="Aptos"/>
                <a:ea typeface="Aptos"/>
                <a:cs typeface="Aptos"/>
              </a:rPr>
              <a:t> ( Accessed at: 07 October 2026).</a:t>
            </a:r>
          </a:p>
          <a:p>
            <a:pPr marL="228600" indent="-228600">
              <a:lnSpc>
                <a:spcPts val="1569"/>
              </a:lnSpc>
              <a:buFont typeface="Arial,Sans-Serif"/>
              <a:buChar char="•"/>
            </a:pPr>
            <a:r>
              <a:rPr lang="en-US" sz="900">
                <a:latin typeface="Aptos"/>
                <a:ea typeface="Aptos"/>
                <a:cs typeface="Aptos"/>
              </a:rPr>
              <a:t>UK Government (2014) </a:t>
            </a:r>
            <a:r>
              <a:rPr lang="en-US" sz="900" i="1">
                <a:latin typeface="Aptos"/>
                <a:ea typeface="Aptos"/>
                <a:cs typeface="Aptos"/>
              </a:rPr>
              <a:t>The Health and Social Care Act 2008 (Regulated Activities) Regulations 2014, SI 2014/2936, regulation 17: good governance. Available at: </a:t>
            </a:r>
            <a:r>
              <a:rPr lang="en-US" sz="900" dirty="0">
                <a:latin typeface="Aptos"/>
                <a:ea typeface="Aptos"/>
                <a:cs typeface="Aptos"/>
              </a:rPr>
              <a:t> </a:t>
            </a:r>
            <a:r>
              <a:rPr lang="en-US" sz="900" u="sng" strike="noStrike" dirty="0">
                <a:latin typeface="Aptos"/>
                <a:ea typeface="Aptos"/>
                <a:cs typeface="Aptos"/>
                <a:hlinkClick r:id="rId14"/>
              </a:rPr>
              <a:t>https://www.legislation.gov.uk/uksi/2014/2936/regulation/17</a:t>
            </a:r>
            <a:r>
              <a:rPr lang="en-US" sz="900">
                <a:latin typeface="Aptos"/>
                <a:ea typeface="Aptos"/>
                <a:cs typeface="Aptos"/>
              </a:rPr>
              <a:t> (07 October 2026).</a:t>
            </a:r>
          </a:p>
        </p:txBody>
      </p:sp>
      <p:sp>
        <p:nvSpPr>
          <p:cNvPr id="4" name="TextBox 3">
            <a:extLst>
              <a:ext uri="{FF2B5EF4-FFF2-40B4-BE49-F238E27FC236}">
                <a16:creationId xmlns:a16="http://schemas.microsoft.com/office/drawing/2014/main" id="{D4484FE4-3996-450C-431F-C9622798757E}"/>
              </a:ext>
            </a:extLst>
          </p:cNvPr>
          <p:cNvSpPr txBox="1"/>
          <p:nvPr/>
        </p:nvSpPr>
        <p:spPr>
          <a:xfrm>
            <a:off x="1444199" y="181005"/>
            <a:ext cx="1390602" cy="276999"/>
          </a:xfrm>
          <a:prstGeom prst="rect">
            <a:avLst/>
          </a:prstGeom>
          <a:solidFill>
            <a:srgbClr val="ED7D3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t>References:</a:t>
            </a:r>
          </a:p>
        </p:txBody>
      </p:sp>
    </p:spTree>
    <p:extLst>
      <p:ext uri="{BB962C8B-B14F-4D97-AF65-F5344CB8AC3E}">
        <p14:creationId xmlns:p14="http://schemas.microsoft.com/office/powerpoint/2010/main" val="34984295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8</Slides>
  <Notes>3</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DIGITAL SKILLS AND RESEARCH METHODS                               (LCHS4007_BIRM)</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97</cp:revision>
  <dcterms:created xsi:type="dcterms:W3CDTF">2026-09-18T10:50:22Z</dcterms:created>
  <dcterms:modified xsi:type="dcterms:W3CDTF">2026-10-11T12:19:39Z</dcterms:modified>
</cp:coreProperties>
</file>