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8" r:id="rId1"/>
  </p:sldMasterIdLst>
  <p:notesMasterIdLst>
    <p:notesMasterId r:id="rId31"/>
  </p:notesMasterIdLst>
  <p:sldIdLst>
    <p:sldId id="294" r:id="rId2"/>
    <p:sldId id="279" r:id="rId3"/>
    <p:sldId id="276" r:id="rId4"/>
    <p:sldId id="288" r:id="rId5"/>
    <p:sldId id="287" r:id="rId6"/>
    <p:sldId id="280" r:id="rId7"/>
    <p:sldId id="295" r:id="rId8"/>
    <p:sldId id="296" r:id="rId9"/>
    <p:sldId id="267" r:id="rId10"/>
    <p:sldId id="268" r:id="rId11"/>
    <p:sldId id="266" r:id="rId12"/>
    <p:sldId id="289" r:id="rId13"/>
    <p:sldId id="290" r:id="rId14"/>
    <p:sldId id="291" r:id="rId15"/>
    <p:sldId id="292" r:id="rId16"/>
    <p:sldId id="297" r:id="rId17"/>
    <p:sldId id="262" r:id="rId18"/>
    <p:sldId id="263" r:id="rId19"/>
    <p:sldId id="257" r:id="rId20"/>
    <p:sldId id="259" r:id="rId21"/>
    <p:sldId id="260" r:id="rId22"/>
    <p:sldId id="256" r:id="rId23"/>
    <p:sldId id="264" r:id="rId24"/>
    <p:sldId id="265" r:id="rId25"/>
    <p:sldId id="258" r:id="rId26"/>
    <p:sldId id="299" r:id="rId27"/>
    <p:sldId id="293" r:id="rId28"/>
    <p:sldId id="298" r:id="rId29"/>
    <p:sldId id="300"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4133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4660"/>
  </p:normalViewPr>
  <p:slideViewPr>
    <p:cSldViewPr snapToGrid="0">
      <p:cViewPr varScale="1">
        <p:scale>
          <a:sx n="112" d="100"/>
          <a:sy n="112" d="100"/>
        </p:scale>
        <p:origin x="60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7.jpeg"/><Relationship Id="rId1" Type="http://schemas.openxmlformats.org/officeDocument/2006/relationships/image" Target="../media/image18.jpeg"/></Relationships>
</file>

<file path=ppt/diagrams/_rels/data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5.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ata6.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7.jpeg"/><Relationship Id="rId1" Type="http://schemas.openxmlformats.org/officeDocument/2006/relationships/image" Target="../media/image18.jpeg"/></Relationships>
</file>

<file path=ppt/diagrams/_rels/drawing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rawing6.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4D3466-38C6-FF42-9F40-711EACD07DDE}" type="doc">
      <dgm:prSet loTypeId="urn:microsoft.com/office/officeart/2005/8/layout/vList4" loCatId="" qsTypeId="urn:microsoft.com/office/officeart/2005/8/quickstyle/3d3" qsCatId="3D" csTypeId="urn:microsoft.com/office/officeart/2005/8/colors/accent1_4" csCatId="accent1" phldr="1"/>
      <dgm:spPr/>
      <dgm:t>
        <a:bodyPr/>
        <a:lstStyle/>
        <a:p>
          <a:endParaRPr lang="en-GB"/>
        </a:p>
      </dgm:t>
    </dgm:pt>
    <dgm:pt modelId="{F739C566-A865-9E47-A393-D5E5AB014BFA}">
      <dgm:prSet phldrT="[Text]"/>
      <dgm:spPr>
        <a:solidFill>
          <a:schemeClr val="accent1">
            <a:lumMod val="40000"/>
            <a:lumOff val="60000"/>
            <a:alpha val="70000"/>
          </a:schemeClr>
        </a:solidFill>
      </dgm:spPr>
      <dgm:t>
        <a:bodyPr/>
        <a:lstStyle/>
        <a:p>
          <a:pPr>
            <a:lnSpc>
              <a:spcPct val="90000"/>
            </a:lnSpc>
            <a:buNone/>
          </a:pPr>
          <a:r>
            <a:rPr lang="en-GB" sz="2200" b="1" dirty="0">
              <a:solidFill>
                <a:schemeClr val="tx1">
                  <a:lumMod val="95000"/>
                  <a:lumOff val="5000"/>
                </a:schemeClr>
              </a:solidFill>
              <a:effectLst>
                <a:outerShdw blurRad="50800" dist="38100" dir="5400000" algn="t" rotWithShape="0">
                  <a:prstClr val="black">
                    <a:alpha val="40000"/>
                  </a:prstClr>
                </a:outerShdw>
              </a:effectLst>
            </a:rPr>
            <a:t>Action Oriented</a:t>
          </a:r>
        </a:p>
      </dgm:t>
    </dgm:pt>
    <dgm:pt modelId="{C7527D49-EB5D-0B41-94F3-62A49CE725BB}" type="parTrans" cxnId="{3EE8BDDE-5634-184A-B244-F6129EDF778B}">
      <dgm:prSet/>
      <dgm:spPr/>
      <dgm:t>
        <a:bodyPr/>
        <a:lstStyle/>
        <a:p>
          <a:endParaRPr lang="en-GB"/>
        </a:p>
      </dgm:t>
    </dgm:pt>
    <dgm:pt modelId="{7ABB057E-26F4-724B-9E38-FB9F8E86DD23}" type="sibTrans" cxnId="{3EE8BDDE-5634-184A-B244-F6129EDF778B}">
      <dgm:prSet/>
      <dgm:spPr/>
      <dgm:t>
        <a:bodyPr/>
        <a:lstStyle/>
        <a:p>
          <a:endParaRPr lang="en-GB"/>
        </a:p>
      </dgm:t>
    </dgm:pt>
    <dgm:pt modelId="{A7014026-06F6-DC43-ABDF-C97E9890FC33}">
      <dgm:prSet phldrT="[Text]" custT="1"/>
      <dgm:spPr>
        <a:solidFill>
          <a:schemeClr val="accent1">
            <a:lumMod val="40000"/>
            <a:lumOff val="60000"/>
            <a:alpha val="70000"/>
          </a:schemeClr>
        </a:solidFill>
      </dgm:spPr>
      <dgm:t>
        <a:bodyPr/>
        <a:lstStyle/>
        <a:p>
          <a:pPr>
            <a:lnSpc>
              <a:spcPct val="150000"/>
            </a:lnSpc>
            <a:buFont typeface="+mj-lt"/>
            <a:buAutoNum type="arabicPeriod"/>
          </a:pPr>
          <a:r>
            <a:rPr lang="en-GB" sz="1800" b="1" i="0" dirty="0">
              <a:solidFill>
                <a:schemeClr val="tx1">
                  <a:lumMod val="95000"/>
                  <a:lumOff val="5000"/>
                </a:schemeClr>
              </a:soli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Shaper</a:t>
          </a:r>
          <a:r>
            <a:rPr lang="en-GB" sz="1700" b="1" i="0" dirty="0">
              <a:solidFill>
                <a:schemeClr val="tx1">
                  <a:lumMod val="95000"/>
                  <a:lumOff val="5000"/>
                </a:schemeClr>
              </a:soli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 : An alternative to a coordinator. Gives coherence to team work.</a:t>
          </a:r>
        </a:p>
      </dgm:t>
    </dgm:pt>
    <dgm:pt modelId="{6F4D2593-564E-0B43-A960-F03FD746F791}" type="parTrans" cxnId="{58ACC45D-B5EB-D746-817F-8D5229AE5A26}">
      <dgm:prSet/>
      <dgm:spPr/>
      <dgm:t>
        <a:bodyPr/>
        <a:lstStyle/>
        <a:p>
          <a:endParaRPr lang="en-GB"/>
        </a:p>
      </dgm:t>
    </dgm:pt>
    <dgm:pt modelId="{EFE04048-1CDE-DE4A-9B98-567E3D908D25}" type="sibTrans" cxnId="{58ACC45D-B5EB-D746-817F-8D5229AE5A26}">
      <dgm:prSet/>
      <dgm:spPr/>
      <dgm:t>
        <a:bodyPr/>
        <a:lstStyle/>
        <a:p>
          <a:endParaRPr lang="en-GB"/>
        </a:p>
      </dgm:t>
    </dgm:pt>
    <dgm:pt modelId="{AE3EA147-1971-1A4C-AE0E-78AEB776FCAA}">
      <dgm:prSet phldrT="[Text]" custT="1"/>
      <dgm:spPr>
        <a:solidFill>
          <a:schemeClr val="accent1">
            <a:lumMod val="40000"/>
            <a:lumOff val="60000"/>
            <a:alpha val="70000"/>
          </a:schemeClr>
        </a:solidFill>
      </dgm:spPr>
      <dgm:t>
        <a:bodyPr/>
        <a:lstStyle/>
        <a:p>
          <a:pPr>
            <a:lnSpc>
              <a:spcPct val="150000"/>
            </a:lnSpc>
            <a:buFont typeface="+mj-lt"/>
            <a:buAutoNum type="arabicPeriod"/>
          </a:pPr>
          <a:r>
            <a:rPr lang="en-GB" sz="1800" b="1" i="0" dirty="0">
              <a:solidFill>
                <a:schemeClr val="tx1">
                  <a:lumMod val="95000"/>
                  <a:lumOff val="5000"/>
                </a:schemeClr>
              </a:soli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Completer/Finisher:  </a:t>
          </a:r>
          <a:r>
            <a:rPr lang="en-GB" sz="1700" b="1" i="0" dirty="0">
              <a:solidFill>
                <a:schemeClr val="tx1">
                  <a:lumMod val="95000"/>
                  <a:lumOff val="5000"/>
                </a:schemeClr>
              </a:soli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Searches for errors. Example: Tester, QA Manager</a:t>
          </a:r>
        </a:p>
      </dgm:t>
    </dgm:pt>
    <dgm:pt modelId="{D12CE2CD-DB15-9049-869E-1F78B20F3701}" type="parTrans" cxnId="{DA17F89C-C6E6-AA46-8A88-B4BFF105B8C9}">
      <dgm:prSet/>
      <dgm:spPr/>
      <dgm:t>
        <a:bodyPr/>
        <a:lstStyle/>
        <a:p>
          <a:endParaRPr lang="en-GB"/>
        </a:p>
      </dgm:t>
    </dgm:pt>
    <dgm:pt modelId="{341B1075-E707-994D-9CAC-952888819E63}" type="sibTrans" cxnId="{DA17F89C-C6E6-AA46-8A88-B4BFF105B8C9}">
      <dgm:prSet/>
      <dgm:spPr/>
      <dgm:t>
        <a:bodyPr/>
        <a:lstStyle/>
        <a:p>
          <a:endParaRPr lang="en-GB"/>
        </a:p>
      </dgm:t>
    </dgm:pt>
    <dgm:pt modelId="{F5C5D4F8-CB75-4749-BFBD-556E7F644AB5}">
      <dgm:prSet phldrT="[Text]" custT="1"/>
      <dgm:spPr>
        <a:ln>
          <a:gradFill>
            <a:gsLst>
              <a:gs pos="20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dgm:spPr>
      <dgm:t>
        <a:bodyPr/>
        <a:lstStyle/>
        <a:p>
          <a:pPr>
            <a:lnSpc>
              <a:spcPct val="90000"/>
            </a:lnSpc>
            <a:buNone/>
          </a:pPr>
          <a:r>
            <a:rPr lang="en-GB" sz="2400" b="1" dirty="0">
              <a:solidFill>
                <a:schemeClr val="tx1">
                  <a:lumMod val="95000"/>
                  <a:lumOff val="5000"/>
                </a:schemeClr>
              </a:solidFill>
              <a:effectLst>
                <a:outerShdw blurRad="50800" dist="38100" dir="2700000" algn="tl" rotWithShape="0">
                  <a:schemeClr val="bg1">
                    <a:alpha val="40000"/>
                  </a:schemeClr>
                </a:outerShdw>
              </a:effectLst>
            </a:rPr>
            <a:t>People Oriented</a:t>
          </a:r>
          <a:endParaRPr lang="en-GB" sz="2400" dirty="0">
            <a:effectLst>
              <a:outerShdw blurRad="50800" dist="38100" dir="2700000" algn="tl" rotWithShape="0">
                <a:schemeClr val="bg1">
                  <a:alpha val="40000"/>
                </a:schemeClr>
              </a:outerShdw>
            </a:effectLst>
          </a:endParaRPr>
        </a:p>
      </dgm:t>
    </dgm:pt>
    <dgm:pt modelId="{2AD7E5C4-BDC6-C64D-9BBE-E6EE22EA995E}" type="parTrans" cxnId="{050B69F6-A83F-284F-AF2B-B414838292E1}">
      <dgm:prSet/>
      <dgm:spPr/>
      <dgm:t>
        <a:bodyPr/>
        <a:lstStyle/>
        <a:p>
          <a:endParaRPr lang="en-GB"/>
        </a:p>
      </dgm:t>
    </dgm:pt>
    <dgm:pt modelId="{0CEFFA74-CA3E-3349-ACA3-B0255E685007}" type="sibTrans" cxnId="{050B69F6-A83F-284F-AF2B-B414838292E1}">
      <dgm:prSet/>
      <dgm:spPr/>
      <dgm:t>
        <a:bodyPr/>
        <a:lstStyle/>
        <a:p>
          <a:endParaRPr lang="en-GB"/>
        </a:p>
      </dgm:t>
    </dgm:pt>
    <dgm:pt modelId="{A59B3635-DDC8-A041-BAF6-D6A07EE6D18B}">
      <dgm:prSet phldrT="[Text]" custT="1"/>
      <dgm:spPr>
        <a:ln>
          <a:gradFill>
            <a:gsLst>
              <a:gs pos="20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dgm:spPr>
      <dgm:t>
        <a:bodyPr/>
        <a:lstStyle/>
        <a:p>
          <a:pPr>
            <a:lnSpc>
              <a:spcPct val="150000"/>
            </a:lnSpc>
            <a:buFont typeface="+mj-lt"/>
            <a:buAutoNum type="arabicPeriod"/>
          </a:pPr>
          <a:r>
            <a:rPr lang="en-GB" sz="1800" b="1" i="0" dirty="0">
              <a:solidFill>
                <a:schemeClr val="tx1">
                  <a:lumMod val="95000"/>
                  <a:lumOff val="5000"/>
                </a:schemeClr>
              </a:soli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Co-Ordinator/ Chairman: Clarifies goals, coordinates resources</a:t>
          </a:r>
          <a:endParaRPr lang="en-GB" sz="1800" dirty="0"/>
        </a:p>
      </dgm:t>
    </dgm:pt>
    <dgm:pt modelId="{90A04625-5198-CA47-845B-DA82EC39BBA1}" type="parTrans" cxnId="{701DF09D-580D-B342-9673-4D7F96751D14}">
      <dgm:prSet/>
      <dgm:spPr/>
      <dgm:t>
        <a:bodyPr/>
        <a:lstStyle/>
        <a:p>
          <a:endParaRPr lang="en-GB"/>
        </a:p>
      </dgm:t>
    </dgm:pt>
    <dgm:pt modelId="{D564C9FE-1818-5949-A4C2-110CDB738E19}" type="sibTrans" cxnId="{701DF09D-580D-B342-9673-4D7F96751D14}">
      <dgm:prSet/>
      <dgm:spPr/>
      <dgm:t>
        <a:bodyPr/>
        <a:lstStyle/>
        <a:p>
          <a:endParaRPr lang="en-GB"/>
        </a:p>
      </dgm:t>
    </dgm:pt>
    <dgm:pt modelId="{8460C85A-5BA3-B04D-B9A2-2EDED403857F}">
      <dgm:prSet phldrT="[Text]" custT="1"/>
      <dgm:spPr>
        <a:solidFill>
          <a:schemeClr val="accent1">
            <a:shade val="50000"/>
            <a:hueOff val="-121793"/>
            <a:satOff val="-1924"/>
            <a:lumOff val="26876"/>
            <a:alpha val="78512"/>
          </a:schemeClr>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dgm:spPr>
      <dgm:t>
        <a:bodyPr/>
        <a:lstStyle/>
        <a:p>
          <a:pPr>
            <a:lnSpc>
              <a:spcPct val="90000"/>
            </a:lnSpc>
            <a:buNone/>
          </a:pPr>
          <a:r>
            <a:rPr lang="en-GB" sz="2400" b="1" dirty="0">
              <a:solidFill>
                <a:schemeClr val="tx1">
                  <a:lumMod val="95000"/>
                  <a:lumOff val="5000"/>
                </a:schemeClr>
              </a:solidFill>
              <a:effectLst>
                <a:outerShdw blurRad="50800" dist="38100" dir="2700000" algn="tl" rotWithShape="0">
                  <a:schemeClr val="bg1">
                    <a:alpha val="40000"/>
                  </a:schemeClr>
                </a:outerShdw>
              </a:effectLst>
            </a:rPr>
            <a:t>Thinking Oriented</a:t>
          </a:r>
          <a:endParaRPr lang="en-GB" sz="2400" dirty="0"/>
        </a:p>
      </dgm:t>
    </dgm:pt>
    <dgm:pt modelId="{5DCF298A-CB3A-2A46-AAA1-131A977FE99B}" type="parTrans" cxnId="{ADE03565-31C6-1644-86B7-9326E217BD90}">
      <dgm:prSet/>
      <dgm:spPr/>
      <dgm:t>
        <a:bodyPr/>
        <a:lstStyle/>
        <a:p>
          <a:endParaRPr lang="en-GB"/>
        </a:p>
      </dgm:t>
    </dgm:pt>
    <dgm:pt modelId="{CDC8748B-20D5-984A-B9C6-97277E1A4861}" type="sibTrans" cxnId="{ADE03565-31C6-1644-86B7-9326E217BD90}">
      <dgm:prSet/>
      <dgm:spPr/>
      <dgm:t>
        <a:bodyPr/>
        <a:lstStyle/>
        <a:p>
          <a:endParaRPr lang="en-GB"/>
        </a:p>
      </dgm:t>
    </dgm:pt>
    <dgm:pt modelId="{E9431158-13A8-7241-9BDA-2576DAAE0666}">
      <dgm:prSet phldrT="[Text]" custT="1"/>
      <dgm:spPr>
        <a:solidFill>
          <a:schemeClr val="accent1">
            <a:shade val="50000"/>
            <a:hueOff val="-121793"/>
            <a:satOff val="-1924"/>
            <a:lumOff val="26876"/>
            <a:alpha val="78512"/>
          </a:schemeClr>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dgm:spPr>
      <dgm:t>
        <a:bodyPr/>
        <a:lstStyle/>
        <a:p>
          <a:pPr>
            <a:lnSpc>
              <a:spcPct val="150000"/>
            </a:lnSpc>
            <a:buFont typeface="+mj-lt"/>
            <a:buAutoNum type="arabicPeriod"/>
          </a:pPr>
          <a:r>
            <a:rPr lang="en-GB" sz="1800" b="1" i="0" dirty="0">
              <a:solidFill>
                <a:schemeClr val="tx1">
                  <a:lumMod val="95000"/>
                  <a:lumOff val="5000"/>
                </a:schemeClr>
              </a:solidFill>
              <a:effectLst>
                <a:outerShdw blurRad="50800" dist="50800" dir="5400000" algn="ctr" rotWithShape="0">
                  <a:schemeClr val="bg1">
                    <a:lumMod val="95000"/>
                  </a:schemeClr>
                </a:outerShdw>
              </a:effectLst>
              <a:latin typeface="Times New Roman" panose="02020603050405020304" pitchFamily="18" charset="0"/>
              <a:cs typeface="Times New Roman" panose="02020603050405020304" pitchFamily="18" charset="0"/>
            </a:rPr>
            <a:t>Monitor/Evaluator Evaluates ideas, looks for different perspectives.  </a:t>
          </a:r>
        </a:p>
      </dgm:t>
    </dgm:pt>
    <dgm:pt modelId="{F16FA366-8166-C248-83B2-EF43F51CAAE8}" type="parTrans" cxnId="{C6747522-1CC9-5644-A3C9-4491AE70BD0D}">
      <dgm:prSet/>
      <dgm:spPr/>
      <dgm:t>
        <a:bodyPr/>
        <a:lstStyle/>
        <a:p>
          <a:endParaRPr lang="en-GB"/>
        </a:p>
      </dgm:t>
    </dgm:pt>
    <dgm:pt modelId="{533208F7-7F2F-9349-BED5-5F35D96D3B69}" type="sibTrans" cxnId="{C6747522-1CC9-5644-A3C9-4491AE70BD0D}">
      <dgm:prSet/>
      <dgm:spPr/>
      <dgm:t>
        <a:bodyPr/>
        <a:lstStyle/>
        <a:p>
          <a:endParaRPr lang="en-GB"/>
        </a:p>
      </dgm:t>
    </dgm:pt>
    <dgm:pt modelId="{E1853AAA-09C9-F449-8E1C-F868AD619FB3}">
      <dgm:prSet custT="1"/>
      <dgm:spPr>
        <a:solidFill>
          <a:schemeClr val="accent1">
            <a:lumMod val="40000"/>
            <a:lumOff val="60000"/>
            <a:alpha val="70000"/>
          </a:schemeClr>
        </a:solidFill>
      </dgm:spPr>
      <dgm:t>
        <a:bodyPr/>
        <a:lstStyle/>
        <a:p>
          <a:pPr>
            <a:lnSpc>
              <a:spcPct val="150000"/>
            </a:lnSpc>
            <a:buFont typeface="+mj-lt"/>
            <a:buAutoNum type="arabicPeriod"/>
          </a:pPr>
          <a:r>
            <a:rPr lang="en-GB" sz="1800" b="1" i="0" dirty="0">
              <a:solidFill>
                <a:schemeClr val="tx1">
                  <a:lumMod val="95000"/>
                  <a:lumOff val="5000"/>
                </a:schemeClr>
              </a:soli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Implementer: </a:t>
          </a:r>
          <a:r>
            <a:rPr lang="en-GB" sz="1700" b="1" i="0" dirty="0">
              <a:solidFill>
                <a:schemeClr val="tx1">
                  <a:lumMod val="95000"/>
                  <a:lumOff val="5000"/>
                </a:schemeClr>
              </a:soli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Pursues the plans into practice. Example: Developer</a:t>
          </a:r>
          <a:endParaRPr lang="en-US" sz="1700" b="1" i="0" dirty="0">
            <a:solidFill>
              <a:schemeClr val="tx1">
                <a:lumMod val="95000"/>
                <a:lumOff val="5000"/>
              </a:schemeClr>
            </a:soli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endParaRPr>
        </a:p>
      </dgm:t>
    </dgm:pt>
    <dgm:pt modelId="{E6297B4D-4D16-D547-BA0F-918D89CBA585}" type="parTrans" cxnId="{F84A98F4-959A-7E41-8F4E-8242D020E80E}">
      <dgm:prSet/>
      <dgm:spPr/>
      <dgm:t>
        <a:bodyPr/>
        <a:lstStyle/>
        <a:p>
          <a:endParaRPr lang="en-GB"/>
        </a:p>
      </dgm:t>
    </dgm:pt>
    <dgm:pt modelId="{C0DAFBD1-FB3D-A045-B8DE-62BEF76325CA}" type="sibTrans" cxnId="{F84A98F4-959A-7E41-8F4E-8242D020E80E}">
      <dgm:prSet/>
      <dgm:spPr/>
      <dgm:t>
        <a:bodyPr/>
        <a:lstStyle/>
        <a:p>
          <a:endParaRPr lang="en-GB"/>
        </a:p>
      </dgm:t>
    </dgm:pt>
    <dgm:pt modelId="{5FA81F34-5FB3-6C43-9B51-180C7819276C}">
      <dgm:prSet phldrT="[Text]" custT="1"/>
      <dgm:spPr>
        <a:ln>
          <a:gradFill>
            <a:gsLst>
              <a:gs pos="20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dgm:spPr>
      <dgm:t>
        <a:bodyPr/>
        <a:lstStyle/>
        <a:p>
          <a:pPr>
            <a:lnSpc>
              <a:spcPct val="150000"/>
            </a:lnSpc>
            <a:buFont typeface="+mj-lt"/>
            <a:buAutoNum type="arabicPeriod"/>
          </a:pPr>
          <a:r>
            <a:rPr lang="en-GB" sz="1800" b="1" i="0" dirty="0">
              <a:solidFill>
                <a:schemeClr val="tx1">
                  <a:lumMod val="95000"/>
                  <a:lumOff val="5000"/>
                </a:schemeClr>
              </a:soli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Team Worker: Builds bridges, takes care of the team spirit.</a:t>
          </a:r>
          <a:endParaRPr lang="en-GB" sz="1800" dirty="0"/>
        </a:p>
      </dgm:t>
    </dgm:pt>
    <dgm:pt modelId="{E6AFE1DA-D8F5-9349-BDF4-3A52AB105050}" type="parTrans" cxnId="{4E2918D0-C773-9943-B5D7-558F8D6798AB}">
      <dgm:prSet/>
      <dgm:spPr/>
      <dgm:t>
        <a:bodyPr/>
        <a:lstStyle/>
        <a:p>
          <a:endParaRPr lang="en-GB"/>
        </a:p>
      </dgm:t>
    </dgm:pt>
    <dgm:pt modelId="{5BA30D74-E22F-6843-9EE2-7F0CF73FF260}" type="sibTrans" cxnId="{4E2918D0-C773-9943-B5D7-558F8D6798AB}">
      <dgm:prSet/>
      <dgm:spPr/>
      <dgm:t>
        <a:bodyPr/>
        <a:lstStyle/>
        <a:p>
          <a:endParaRPr lang="en-GB"/>
        </a:p>
      </dgm:t>
    </dgm:pt>
    <dgm:pt modelId="{5A9C70A3-9D44-6C4E-8612-54946965341B}">
      <dgm:prSet phldrT="[Text]" custT="1"/>
      <dgm:spPr>
        <a:ln>
          <a:gradFill>
            <a:gsLst>
              <a:gs pos="20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dgm:spPr>
      <dgm:t>
        <a:bodyPr/>
        <a:lstStyle/>
        <a:p>
          <a:pPr>
            <a:lnSpc>
              <a:spcPct val="150000"/>
            </a:lnSpc>
            <a:buFont typeface="+mj-lt"/>
            <a:buAutoNum type="arabicPeriod"/>
          </a:pPr>
          <a:r>
            <a:rPr lang="en-GB" sz="1800" b="1" i="0" dirty="0">
              <a:solidFill>
                <a:schemeClr val="tx1">
                  <a:lumMod val="95000"/>
                  <a:lumOff val="5000"/>
                </a:schemeClr>
              </a:soli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Resource Investigator Explores opportunities, handles external contact. </a:t>
          </a:r>
        </a:p>
      </dgm:t>
    </dgm:pt>
    <dgm:pt modelId="{3D0845A6-DC63-D943-8F86-7B2A88F18CF4}" type="parTrans" cxnId="{72941CA7-26E1-FE4F-84E1-E54EEF6BACC7}">
      <dgm:prSet/>
      <dgm:spPr/>
      <dgm:t>
        <a:bodyPr/>
        <a:lstStyle/>
        <a:p>
          <a:endParaRPr lang="en-GB"/>
        </a:p>
      </dgm:t>
    </dgm:pt>
    <dgm:pt modelId="{21CAF19E-A6A8-C84F-BFA4-70150CEDE76E}" type="sibTrans" cxnId="{72941CA7-26E1-FE4F-84E1-E54EEF6BACC7}">
      <dgm:prSet/>
      <dgm:spPr/>
      <dgm:t>
        <a:bodyPr/>
        <a:lstStyle/>
        <a:p>
          <a:endParaRPr lang="en-GB"/>
        </a:p>
      </dgm:t>
    </dgm:pt>
    <dgm:pt modelId="{1AAACF9B-87AA-8E42-A22B-1425F7F519BD}">
      <dgm:prSet phldrT="[Text]" custT="1"/>
      <dgm:spPr>
        <a:solidFill>
          <a:schemeClr val="accent1">
            <a:shade val="50000"/>
            <a:hueOff val="-121793"/>
            <a:satOff val="-1924"/>
            <a:lumOff val="26876"/>
            <a:alpha val="78512"/>
          </a:schemeClr>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dgm:spPr>
      <dgm:t>
        <a:bodyPr/>
        <a:lstStyle/>
        <a:p>
          <a:pPr>
            <a:lnSpc>
              <a:spcPct val="150000"/>
            </a:lnSpc>
            <a:buFont typeface="+mj-lt"/>
            <a:buAutoNum type="arabicPeriod"/>
          </a:pPr>
          <a:r>
            <a:rPr lang="en-GB" sz="1800" b="1" i="0" dirty="0">
              <a:solidFill>
                <a:schemeClr val="tx1">
                  <a:lumMod val="95000"/>
                  <a:lumOff val="5000"/>
                </a:schemeClr>
              </a:solidFill>
              <a:effectLst>
                <a:outerShdw blurRad="50800" dist="50800" dir="5400000" algn="ctr" rotWithShape="0">
                  <a:schemeClr val="bg1">
                    <a:lumMod val="95000"/>
                  </a:schemeClr>
                </a:outerShdw>
              </a:effectLst>
              <a:latin typeface="Times New Roman" panose="02020603050405020304" pitchFamily="18" charset="0"/>
              <a:cs typeface="Times New Roman" panose="02020603050405020304" pitchFamily="18" charset="0"/>
            </a:rPr>
            <a:t>Plant Proposes new ideas and solves difficult problems. Example: Director</a:t>
          </a:r>
        </a:p>
      </dgm:t>
    </dgm:pt>
    <dgm:pt modelId="{DF87E05E-B8CF-D444-AB82-2856742FA706}" type="parTrans" cxnId="{F87C33B3-E13C-B94A-BAD4-FE9B80DC7979}">
      <dgm:prSet/>
      <dgm:spPr/>
      <dgm:t>
        <a:bodyPr/>
        <a:lstStyle/>
        <a:p>
          <a:endParaRPr lang="en-GB"/>
        </a:p>
      </dgm:t>
    </dgm:pt>
    <dgm:pt modelId="{34170183-3C5C-AE45-B389-3244F0797A8B}" type="sibTrans" cxnId="{F87C33B3-E13C-B94A-BAD4-FE9B80DC7979}">
      <dgm:prSet/>
      <dgm:spPr/>
      <dgm:t>
        <a:bodyPr/>
        <a:lstStyle/>
        <a:p>
          <a:endParaRPr lang="en-GB"/>
        </a:p>
      </dgm:t>
    </dgm:pt>
    <dgm:pt modelId="{DC9977BB-9706-134A-844F-00CC975278F9}">
      <dgm:prSet phldrT="[Text]" custT="1"/>
      <dgm:spPr>
        <a:solidFill>
          <a:schemeClr val="accent1">
            <a:shade val="50000"/>
            <a:hueOff val="-121793"/>
            <a:satOff val="-1924"/>
            <a:lumOff val="26876"/>
            <a:alpha val="78512"/>
          </a:schemeClr>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dgm:spPr>
      <dgm:t>
        <a:bodyPr/>
        <a:lstStyle/>
        <a:p>
          <a:pPr>
            <a:lnSpc>
              <a:spcPct val="150000"/>
            </a:lnSpc>
            <a:buFont typeface="+mj-lt"/>
            <a:buAutoNum type="arabicPeriod"/>
          </a:pPr>
          <a:r>
            <a:rPr lang="en-GB" sz="1800" b="1" i="0" dirty="0">
              <a:solidFill>
                <a:schemeClr val="tx1">
                  <a:lumMod val="95000"/>
                  <a:lumOff val="5000"/>
                </a:schemeClr>
              </a:solidFill>
              <a:effectLst>
                <a:outerShdw blurRad="50800" dist="50800" dir="5400000" algn="ctr" rotWithShape="0">
                  <a:schemeClr val="bg1">
                    <a:lumMod val="95000"/>
                  </a:schemeClr>
                </a:outerShdw>
              </a:effectLst>
              <a:latin typeface="Times New Roman" panose="02020603050405020304" pitchFamily="18" charset="0"/>
              <a:cs typeface="Times New Roman" panose="02020603050405020304" pitchFamily="18" charset="0"/>
            </a:rPr>
            <a:t> Specialist Provides scarce knowledge and skills. Example: Senior Developer</a:t>
          </a:r>
        </a:p>
      </dgm:t>
    </dgm:pt>
    <dgm:pt modelId="{8504EAF0-D78A-C943-A524-40F47419B733}" type="parTrans" cxnId="{8CCC1BF5-CEC2-9F47-BACA-90008DEF4C84}">
      <dgm:prSet/>
      <dgm:spPr/>
      <dgm:t>
        <a:bodyPr/>
        <a:lstStyle/>
        <a:p>
          <a:endParaRPr lang="en-GB"/>
        </a:p>
      </dgm:t>
    </dgm:pt>
    <dgm:pt modelId="{6CA42A0A-D9E4-2A4A-8897-DF05B9288772}" type="sibTrans" cxnId="{8CCC1BF5-CEC2-9F47-BACA-90008DEF4C84}">
      <dgm:prSet/>
      <dgm:spPr/>
      <dgm:t>
        <a:bodyPr/>
        <a:lstStyle/>
        <a:p>
          <a:endParaRPr lang="en-GB"/>
        </a:p>
      </dgm:t>
    </dgm:pt>
    <dgm:pt modelId="{436E874D-E425-B74F-919E-F3C9564E275C}" type="pres">
      <dgm:prSet presAssocID="{204D3466-38C6-FF42-9F40-711EACD07DDE}" presName="linear" presStyleCnt="0">
        <dgm:presLayoutVars>
          <dgm:dir/>
          <dgm:resizeHandles val="exact"/>
        </dgm:presLayoutVars>
      </dgm:prSet>
      <dgm:spPr/>
    </dgm:pt>
    <dgm:pt modelId="{2C6C9D4B-035A-8E45-B451-055BDED9F3CE}" type="pres">
      <dgm:prSet presAssocID="{F739C566-A865-9E47-A393-D5E5AB014BFA}" presName="comp" presStyleCnt="0"/>
      <dgm:spPr/>
    </dgm:pt>
    <dgm:pt modelId="{A33A9C2F-C86E-AB46-ADBD-101CC1372151}" type="pres">
      <dgm:prSet presAssocID="{F739C566-A865-9E47-A393-D5E5AB014BFA}" presName="box" presStyleLbl="node1" presStyleIdx="0" presStyleCnt="3"/>
      <dgm:spPr/>
    </dgm:pt>
    <dgm:pt modelId="{A46D817C-9326-1542-B5D4-E98BED407437}" type="pres">
      <dgm:prSet presAssocID="{F739C566-A865-9E47-A393-D5E5AB014BFA}" presName="img" presStyleLbl="fgImgPlace1" presStyleIdx="0" presStyleCnt="3"/>
      <dgm:spPr>
        <a:blipFill dpi="0" rotWithShape="1">
          <a:blip xmlns:r="http://schemas.openxmlformats.org/officeDocument/2006/relationships" r:embed="rId1">
            <a:alphaModFix amt="83000"/>
            <a:extLst>
              <a:ext uri="{28A0092B-C50C-407E-A947-70E740481C1C}">
                <a14:useLocalDpi xmlns:a14="http://schemas.microsoft.com/office/drawing/2010/main" val="0"/>
              </a:ext>
            </a:extLst>
          </a:blip>
          <a:srcRect/>
          <a:stretch>
            <a:fillRect l="-1000" r="-1000"/>
          </a:stretch>
        </a:blipFill>
        <a:effectLst>
          <a:softEdge rad="660817"/>
        </a:effectLst>
      </dgm:spPr>
    </dgm:pt>
    <dgm:pt modelId="{F538A8BA-D5CE-5348-8D8F-656F0F4A0523}" type="pres">
      <dgm:prSet presAssocID="{F739C566-A865-9E47-A393-D5E5AB014BFA}" presName="text" presStyleLbl="node1" presStyleIdx="0" presStyleCnt="3">
        <dgm:presLayoutVars>
          <dgm:bulletEnabled val="1"/>
        </dgm:presLayoutVars>
      </dgm:prSet>
      <dgm:spPr/>
    </dgm:pt>
    <dgm:pt modelId="{2257E305-B89D-9541-AAA2-7076C41A30CE}" type="pres">
      <dgm:prSet presAssocID="{7ABB057E-26F4-724B-9E38-FB9F8E86DD23}" presName="spacer" presStyleCnt="0"/>
      <dgm:spPr/>
    </dgm:pt>
    <dgm:pt modelId="{795600D3-C5B8-E44E-BBFB-72C84B48AD09}" type="pres">
      <dgm:prSet presAssocID="{F5C5D4F8-CB75-4749-BFBD-556E7F644AB5}" presName="comp" presStyleCnt="0"/>
      <dgm:spPr/>
    </dgm:pt>
    <dgm:pt modelId="{3FE2D7AC-3296-3F42-8B2B-C017712956D4}" type="pres">
      <dgm:prSet presAssocID="{F5C5D4F8-CB75-4749-BFBD-556E7F644AB5}" presName="box" presStyleLbl="node1" presStyleIdx="1" presStyleCnt="3" custScaleY="112711"/>
      <dgm:spPr/>
    </dgm:pt>
    <dgm:pt modelId="{0135C922-3C0A-144C-9AF4-9E8A290953C6}" type="pres">
      <dgm:prSet presAssocID="{F5C5D4F8-CB75-4749-BFBD-556E7F644AB5}" presName="img" presStyleLbl="fgImgPlace1" presStyleIdx="1" presStyleCnt="3"/>
      <dgm:spPr>
        <a:blipFill dpi="0" rotWithShape="1">
          <a:blip xmlns:r="http://schemas.openxmlformats.org/officeDocument/2006/relationships" r:embed="rId2">
            <a:alphaModFix amt="66000"/>
            <a:extLst>
              <a:ext uri="{28A0092B-C50C-407E-A947-70E740481C1C}">
                <a14:useLocalDpi xmlns:a14="http://schemas.microsoft.com/office/drawing/2010/main" val="0"/>
              </a:ext>
            </a:extLst>
          </a:blip>
          <a:srcRect/>
          <a:stretch>
            <a:fillRect l="-17000" r="-17000"/>
          </a:stretch>
        </a:blipFill>
        <a:effectLst/>
      </dgm:spPr>
    </dgm:pt>
    <dgm:pt modelId="{748BCA76-E3EF-7149-8803-E40C2087C60B}" type="pres">
      <dgm:prSet presAssocID="{F5C5D4F8-CB75-4749-BFBD-556E7F644AB5}" presName="text" presStyleLbl="node1" presStyleIdx="1" presStyleCnt="3">
        <dgm:presLayoutVars>
          <dgm:bulletEnabled val="1"/>
        </dgm:presLayoutVars>
      </dgm:prSet>
      <dgm:spPr/>
    </dgm:pt>
    <dgm:pt modelId="{BE56B9FB-B8C5-554B-BAF0-F71E6A8636AC}" type="pres">
      <dgm:prSet presAssocID="{0CEFFA74-CA3E-3349-ACA3-B0255E685007}" presName="spacer" presStyleCnt="0"/>
      <dgm:spPr/>
    </dgm:pt>
    <dgm:pt modelId="{8ABA4688-E47E-8D42-8921-750703BC524E}" type="pres">
      <dgm:prSet presAssocID="{8460C85A-5BA3-B04D-B9A2-2EDED403857F}" presName="comp" presStyleCnt="0"/>
      <dgm:spPr/>
    </dgm:pt>
    <dgm:pt modelId="{1B99597D-5FB2-FD4A-A50E-754E87B30BC7}" type="pres">
      <dgm:prSet presAssocID="{8460C85A-5BA3-B04D-B9A2-2EDED403857F}" presName="box" presStyleLbl="node1" presStyleIdx="2" presStyleCnt="3"/>
      <dgm:spPr/>
    </dgm:pt>
    <dgm:pt modelId="{E779B3F7-9EF1-EB4A-804E-916A4B3785D6}" type="pres">
      <dgm:prSet presAssocID="{8460C85A-5BA3-B04D-B9A2-2EDED403857F}" presName="img" presStyleLbl="fgImgPlace1" presStyleIdx="2" presStyleCnt="3"/>
      <dgm:spPr>
        <a:blipFill dpi="0" rotWithShape="1">
          <a:blip xmlns:r="http://schemas.openxmlformats.org/officeDocument/2006/relationships" r:embed="rId3">
            <a:alphaModFix amt="63000"/>
            <a:extLst>
              <a:ext uri="{28A0092B-C50C-407E-A947-70E740481C1C}">
                <a14:useLocalDpi xmlns:a14="http://schemas.microsoft.com/office/drawing/2010/main" val="0"/>
              </a:ext>
            </a:extLst>
          </a:blip>
          <a:srcRect/>
          <a:stretch>
            <a:fillRect l="-12000" r="-12000"/>
          </a:stretch>
        </a:blipFill>
        <a:effectLst>
          <a:outerShdw blurRad="50800" dist="50800" dir="5400000" algn="ctr" rotWithShape="0">
            <a:srgbClr val="000000">
              <a:alpha val="3819"/>
            </a:srgbClr>
          </a:outerShdw>
        </a:effectLst>
      </dgm:spPr>
    </dgm:pt>
    <dgm:pt modelId="{B6040478-3823-6E4A-A81C-B053B136FD30}" type="pres">
      <dgm:prSet presAssocID="{8460C85A-5BA3-B04D-B9A2-2EDED403857F}" presName="text" presStyleLbl="node1" presStyleIdx="2" presStyleCnt="3">
        <dgm:presLayoutVars>
          <dgm:bulletEnabled val="1"/>
        </dgm:presLayoutVars>
      </dgm:prSet>
      <dgm:spPr/>
    </dgm:pt>
  </dgm:ptLst>
  <dgm:cxnLst>
    <dgm:cxn modelId="{1B69D900-C725-3248-9960-C9C83755075A}" type="presOf" srcId="{E1853AAA-09C9-F449-8E1C-F868AD619FB3}" destId="{F538A8BA-D5CE-5348-8D8F-656F0F4A0523}" srcOrd="1" destOrd="2" presId="urn:microsoft.com/office/officeart/2005/8/layout/vList4"/>
    <dgm:cxn modelId="{520D5911-D903-2448-B8EA-2FC42E78214B}" type="presOf" srcId="{A7014026-06F6-DC43-ABDF-C97E9890FC33}" destId="{A33A9C2F-C86E-AB46-ADBD-101CC1372151}" srcOrd="0" destOrd="1" presId="urn:microsoft.com/office/officeart/2005/8/layout/vList4"/>
    <dgm:cxn modelId="{26D46D13-C37C-3D49-B58C-893F3867DB7D}" type="presOf" srcId="{DC9977BB-9706-134A-844F-00CC975278F9}" destId="{1B99597D-5FB2-FD4A-A50E-754E87B30BC7}" srcOrd="0" destOrd="2" presId="urn:microsoft.com/office/officeart/2005/8/layout/vList4"/>
    <dgm:cxn modelId="{DE67F321-4793-AE49-817F-12AF9EE8D5B3}" type="presOf" srcId="{AE3EA147-1971-1A4C-AE0E-78AEB776FCAA}" destId="{A33A9C2F-C86E-AB46-ADBD-101CC1372151}" srcOrd="0" destOrd="3" presId="urn:microsoft.com/office/officeart/2005/8/layout/vList4"/>
    <dgm:cxn modelId="{C6747522-1CC9-5644-A3C9-4491AE70BD0D}" srcId="{8460C85A-5BA3-B04D-B9A2-2EDED403857F}" destId="{E9431158-13A8-7241-9BDA-2576DAAE0666}" srcOrd="0" destOrd="0" parTransId="{F16FA366-8166-C248-83B2-EF43F51CAAE8}" sibTransId="{533208F7-7F2F-9349-BED5-5F35D96D3B69}"/>
    <dgm:cxn modelId="{7D38D732-3EB2-C142-967E-E6AAF1566497}" type="presOf" srcId="{E9431158-13A8-7241-9BDA-2576DAAE0666}" destId="{B6040478-3823-6E4A-A81C-B053B136FD30}" srcOrd="1" destOrd="1" presId="urn:microsoft.com/office/officeart/2005/8/layout/vList4"/>
    <dgm:cxn modelId="{DC359034-E738-5E44-8EDE-F193011D6BCF}" type="presOf" srcId="{5A9C70A3-9D44-6C4E-8612-54946965341B}" destId="{748BCA76-E3EF-7149-8803-E40C2087C60B}" srcOrd="1" destOrd="3" presId="urn:microsoft.com/office/officeart/2005/8/layout/vList4"/>
    <dgm:cxn modelId="{E021744B-C36C-C44E-A378-B77EBC811C4F}" type="presOf" srcId="{A7014026-06F6-DC43-ABDF-C97E9890FC33}" destId="{F538A8BA-D5CE-5348-8D8F-656F0F4A0523}" srcOrd="1" destOrd="1" presId="urn:microsoft.com/office/officeart/2005/8/layout/vList4"/>
    <dgm:cxn modelId="{58ACC45D-B5EB-D746-817F-8D5229AE5A26}" srcId="{F739C566-A865-9E47-A393-D5E5AB014BFA}" destId="{A7014026-06F6-DC43-ABDF-C97E9890FC33}" srcOrd="0" destOrd="0" parTransId="{6F4D2593-564E-0B43-A960-F03FD746F791}" sibTransId="{EFE04048-1CDE-DE4A-9B98-567E3D908D25}"/>
    <dgm:cxn modelId="{ADE03565-31C6-1644-86B7-9326E217BD90}" srcId="{204D3466-38C6-FF42-9F40-711EACD07DDE}" destId="{8460C85A-5BA3-B04D-B9A2-2EDED403857F}" srcOrd="2" destOrd="0" parTransId="{5DCF298A-CB3A-2A46-AAA1-131A977FE99B}" sibTransId="{CDC8748B-20D5-984A-B9C6-97277E1A4861}"/>
    <dgm:cxn modelId="{E6CDCD70-EA1F-3A43-B308-717EF9F5E3CB}" type="presOf" srcId="{A59B3635-DDC8-A041-BAF6-D6A07EE6D18B}" destId="{3FE2D7AC-3296-3F42-8B2B-C017712956D4}" srcOrd="0" destOrd="1" presId="urn:microsoft.com/office/officeart/2005/8/layout/vList4"/>
    <dgm:cxn modelId="{721E5A7E-20AA-634F-9BA1-37337790402E}" type="presOf" srcId="{8460C85A-5BA3-B04D-B9A2-2EDED403857F}" destId="{1B99597D-5FB2-FD4A-A50E-754E87B30BC7}" srcOrd="0" destOrd="0" presId="urn:microsoft.com/office/officeart/2005/8/layout/vList4"/>
    <dgm:cxn modelId="{C9AB707E-0309-0544-96FA-35547A16EF23}" type="presOf" srcId="{5FA81F34-5FB3-6C43-9B51-180C7819276C}" destId="{748BCA76-E3EF-7149-8803-E40C2087C60B}" srcOrd="1" destOrd="2" presId="urn:microsoft.com/office/officeart/2005/8/layout/vList4"/>
    <dgm:cxn modelId="{DB8F3581-C856-864A-8E0F-7869A91F688E}" type="presOf" srcId="{AE3EA147-1971-1A4C-AE0E-78AEB776FCAA}" destId="{F538A8BA-D5CE-5348-8D8F-656F0F4A0523}" srcOrd="1" destOrd="3" presId="urn:microsoft.com/office/officeart/2005/8/layout/vList4"/>
    <dgm:cxn modelId="{51DF6789-9F69-FE44-B972-8F1C5A463272}" type="presOf" srcId="{1AAACF9B-87AA-8E42-A22B-1425F7F519BD}" destId="{B6040478-3823-6E4A-A81C-B053B136FD30}" srcOrd="1" destOrd="3" presId="urn:microsoft.com/office/officeart/2005/8/layout/vList4"/>
    <dgm:cxn modelId="{72AEE28E-837E-A34B-9BBC-93A20DAAB510}" type="presOf" srcId="{1AAACF9B-87AA-8E42-A22B-1425F7F519BD}" destId="{1B99597D-5FB2-FD4A-A50E-754E87B30BC7}" srcOrd="0" destOrd="3" presId="urn:microsoft.com/office/officeart/2005/8/layout/vList4"/>
    <dgm:cxn modelId="{DA17F89C-C6E6-AA46-8A88-B4BFF105B8C9}" srcId="{F739C566-A865-9E47-A393-D5E5AB014BFA}" destId="{AE3EA147-1971-1A4C-AE0E-78AEB776FCAA}" srcOrd="2" destOrd="0" parTransId="{D12CE2CD-DB15-9049-869E-1F78B20F3701}" sibTransId="{341B1075-E707-994D-9CAC-952888819E63}"/>
    <dgm:cxn modelId="{701DF09D-580D-B342-9673-4D7F96751D14}" srcId="{F5C5D4F8-CB75-4749-BFBD-556E7F644AB5}" destId="{A59B3635-DDC8-A041-BAF6-D6A07EE6D18B}" srcOrd="0" destOrd="0" parTransId="{90A04625-5198-CA47-845B-DA82EC39BBA1}" sibTransId="{D564C9FE-1818-5949-A4C2-110CDB738E19}"/>
    <dgm:cxn modelId="{C418DEA0-39C2-0D4C-A2C4-9FA8CF366F83}" type="presOf" srcId="{A59B3635-DDC8-A041-BAF6-D6A07EE6D18B}" destId="{748BCA76-E3EF-7149-8803-E40C2087C60B}" srcOrd="1" destOrd="1" presId="urn:microsoft.com/office/officeart/2005/8/layout/vList4"/>
    <dgm:cxn modelId="{72941CA7-26E1-FE4F-84E1-E54EEF6BACC7}" srcId="{F5C5D4F8-CB75-4749-BFBD-556E7F644AB5}" destId="{5A9C70A3-9D44-6C4E-8612-54946965341B}" srcOrd="2" destOrd="0" parTransId="{3D0845A6-DC63-D943-8F86-7B2A88F18CF4}" sibTransId="{21CAF19E-A6A8-C84F-BFA4-70150CEDE76E}"/>
    <dgm:cxn modelId="{6214B0AD-B7AC-CE43-A40F-57493511B5E0}" type="presOf" srcId="{E9431158-13A8-7241-9BDA-2576DAAE0666}" destId="{1B99597D-5FB2-FD4A-A50E-754E87B30BC7}" srcOrd="0" destOrd="1" presId="urn:microsoft.com/office/officeart/2005/8/layout/vList4"/>
    <dgm:cxn modelId="{A0B7F3B2-6D05-0C4A-8DF5-D6C70BFF3EC4}" type="presOf" srcId="{204D3466-38C6-FF42-9F40-711EACD07DDE}" destId="{436E874D-E425-B74F-919E-F3C9564E275C}" srcOrd="0" destOrd="0" presId="urn:microsoft.com/office/officeart/2005/8/layout/vList4"/>
    <dgm:cxn modelId="{F87C33B3-E13C-B94A-BAD4-FE9B80DC7979}" srcId="{8460C85A-5BA3-B04D-B9A2-2EDED403857F}" destId="{1AAACF9B-87AA-8E42-A22B-1425F7F519BD}" srcOrd="2" destOrd="0" parTransId="{DF87E05E-B8CF-D444-AB82-2856742FA706}" sibTransId="{34170183-3C5C-AE45-B389-3244F0797A8B}"/>
    <dgm:cxn modelId="{E322DEB4-E2E8-534B-B03F-270471BD8F31}" type="presOf" srcId="{5FA81F34-5FB3-6C43-9B51-180C7819276C}" destId="{3FE2D7AC-3296-3F42-8B2B-C017712956D4}" srcOrd="0" destOrd="2" presId="urn:microsoft.com/office/officeart/2005/8/layout/vList4"/>
    <dgm:cxn modelId="{6EEA21B6-5A61-344B-986F-C379CC4EAC36}" type="presOf" srcId="{F5C5D4F8-CB75-4749-BFBD-556E7F644AB5}" destId="{3FE2D7AC-3296-3F42-8B2B-C017712956D4}" srcOrd="0" destOrd="0" presId="urn:microsoft.com/office/officeart/2005/8/layout/vList4"/>
    <dgm:cxn modelId="{3F7719C2-A99A-5040-8423-B42481DA7276}" type="presOf" srcId="{E1853AAA-09C9-F449-8E1C-F868AD619FB3}" destId="{A33A9C2F-C86E-AB46-ADBD-101CC1372151}" srcOrd="0" destOrd="2" presId="urn:microsoft.com/office/officeart/2005/8/layout/vList4"/>
    <dgm:cxn modelId="{FF8288CD-A0EE-F04E-92D0-C4DF10914ED8}" type="presOf" srcId="{F739C566-A865-9E47-A393-D5E5AB014BFA}" destId="{A33A9C2F-C86E-AB46-ADBD-101CC1372151}" srcOrd="0" destOrd="0" presId="urn:microsoft.com/office/officeart/2005/8/layout/vList4"/>
    <dgm:cxn modelId="{4E2918D0-C773-9943-B5D7-558F8D6798AB}" srcId="{F5C5D4F8-CB75-4749-BFBD-556E7F644AB5}" destId="{5FA81F34-5FB3-6C43-9B51-180C7819276C}" srcOrd="1" destOrd="0" parTransId="{E6AFE1DA-D8F5-9349-BDF4-3A52AB105050}" sibTransId="{5BA30D74-E22F-6843-9EE2-7F0CF73FF260}"/>
    <dgm:cxn modelId="{12BDB5D3-CABC-F047-9B6D-7DF09F47CDB9}" type="presOf" srcId="{5A9C70A3-9D44-6C4E-8612-54946965341B}" destId="{3FE2D7AC-3296-3F42-8B2B-C017712956D4}" srcOrd="0" destOrd="3" presId="urn:microsoft.com/office/officeart/2005/8/layout/vList4"/>
    <dgm:cxn modelId="{540157D4-D0C8-C44A-A9AD-F610B722AF11}" type="presOf" srcId="{F739C566-A865-9E47-A393-D5E5AB014BFA}" destId="{F538A8BA-D5CE-5348-8D8F-656F0F4A0523}" srcOrd="1" destOrd="0" presId="urn:microsoft.com/office/officeart/2005/8/layout/vList4"/>
    <dgm:cxn modelId="{D6D456DE-9B13-9949-9B65-6F306430B91F}" type="presOf" srcId="{8460C85A-5BA3-B04D-B9A2-2EDED403857F}" destId="{B6040478-3823-6E4A-A81C-B053B136FD30}" srcOrd="1" destOrd="0" presId="urn:microsoft.com/office/officeart/2005/8/layout/vList4"/>
    <dgm:cxn modelId="{3EE8BDDE-5634-184A-B244-F6129EDF778B}" srcId="{204D3466-38C6-FF42-9F40-711EACD07DDE}" destId="{F739C566-A865-9E47-A393-D5E5AB014BFA}" srcOrd="0" destOrd="0" parTransId="{C7527D49-EB5D-0B41-94F3-62A49CE725BB}" sibTransId="{7ABB057E-26F4-724B-9E38-FB9F8E86DD23}"/>
    <dgm:cxn modelId="{7ABC5DEB-F8D4-7140-9235-BDC5908918F5}" type="presOf" srcId="{DC9977BB-9706-134A-844F-00CC975278F9}" destId="{B6040478-3823-6E4A-A81C-B053B136FD30}" srcOrd="1" destOrd="2" presId="urn:microsoft.com/office/officeart/2005/8/layout/vList4"/>
    <dgm:cxn modelId="{F84A98F4-959A-7E41-8F4E-8242D020E80E}" srcId="{F739C566-A865-9E47-A393-D5E5AB014BFA}" destId="{E1853AAA-09C9-F449-8E1C-F868AD619FB3}" srcOrd="1" destOrd="0" parTransId="{E6297B4D-4D16-D547-BA0F-918D89CBA585}" sibTransId="{C0DAFBD1-FB3D-A045-B8DE-62BEF76325CA}"/>
    <dgm:cxn modelId="{8CCC1BF5-CEC2-9F47-BACA-90008DEF4C84}" srcId="{8460C85A-5BA3-B04D-B9A2-2EDED403857F}" destId="{DC9977BB-9706-134A-844F-00CC975278F9}" srcOrd="1" destOrd="0" parTransId="{8504EAF0-D78A-C943-A524-40F47419B733}" sibTransId="{6CA42A0A-D9E4-2A4A-8897-DF05B9288772}"/>
    <dgm:cxn modelId="{050B69F6-A83F-284F-AF2B-B414838292E1}" srcId="{204D3466-38C6-FF42-9F40-711EACD07DDE}" destId="{F5C5D4F8-CB75-4749-BFBD-556E7F644AB5}" srcOrd="1" destOrd="0" parTransId="{2AD7E5C4-BDC6-C64D-9BBE-E6EE22EA995E}" sibTransId="{0CEFFA74-CA3E-3349-ACA3-B0255E685007}"/>
    <dgm:cxn modelId="{4BCAFCF6-EA34-044E-ACD0-A0AC8D20721E}" type="presOf" srcId="{F5C5D4F8-CB75-4749-BFBD-556E7F644AB5}" destId="{748BCA76-E3EF-7149-8803-E40C2087C60B}" srcOrd="1" destOrd="0" presId="urn:microsoft.com/office/officeart/2005/8/layout/vList4"/>
    <dgm:cxn modelId="{461B3A50-872A-AE4C-90D7-592995B80592}" type="presParOf" srcId="{436E874D-E425-B74F-919E-F3C9564E275C}" destId="{2C6C9D4B-035A-8E45-B451-055BDED9F3CE}" srcOrd="0" destOrd="0" presId="urn:microsoft.com/office/officeart/2005/8/layout/vList4"/>
    <dgm:cxn modelId="{4C88CC1C-BABF-9D40-B2F4-9A3850AA4458}" type="presParOf" srcId="{2C6C9D4B-035A-8E45-B451-055BDED9F3CE}" destId="{A33A9C2F-C86E-AB46-ADBD-101CC1372151}" srcOrd="0" destOrd="0" presId="urn:microsoft.com/office/officeart/2005/8/layout/vList4"/>
    <dgm:cxn modelId="{3236ABD4-2871-6F44-9A5D-14CCB8C4D7CD}" type="presParOf" srcId="{2C6C9D4B-035A-8E45-B451-055BDED9F3CE}" destId="{A46D817C-9326-1542-B5D4-E98BED407437}" srcOrd="1" destOrd="0" presId="urn:microsoft.com/office/officeart/2005/8/layout/vList4"/>
    <dgm:cxn modelId="{D12652FA-1F20-7C47-AD88-62ABC068DC4C}" type="presParOf" srcId="{2C6C9D4B-035A-8E45-B451-055BDED9F3CE}" destId="{F538A8BA-D5CE-5348-8D8F-656F0F4A0523}" srcOrd="2" destOrd="0" presId="urn:microsoft.com/office/officeart/2005/8/layout/vList4"/>
    <dgm:cxn modelId="{C7488AF7-D8DF-AE40-8918-74730A10CA78}" type="presParOf" srcId="{436E874D-E425-B74F-919E-F3C9564E275C}" destId="{2257E305-B89D-9541-AAA2-7076C41A30CE}" srcOrd="1" destOrd="0" presId="urn:microsoft.com/office/officeart/2005/8/layout/vList4"/>
    <dgm:cxn modelId="{F4514E58-8096-D946-A669-2A1EA6E2D4E9}" type="presParOf" srcId="{436E874D-E425-B74F-919E-F3C9564E275C}" destId="{795600D3-C5B8-E44E-BBFB-72C84B48AD09}" srcOrd="2" destOrd="0" presId="urn:microsoft.com/office/officeart/2005/8/layout/vList4"/>
    <dgm:cxn modelId="{E56459AB-6A55-E341-A116-48166B03C547}" type="presParOf" srcId="{795600D3-C5B8-E44E-BBFB-72C84B48AD09}" destId="{3FE2D7AC-3296-3F42-8B2B-C017712956D4}" srcOrd="0" destOrd="0" presId="urn:microsoft.com/office/officeart/2005/8/layout/vList4"/>
    <dgm:cxn modelId="{D89AC31F-25F2-BD4B-99DA-ADE93567E1B5}" type="presParOf" srcId="{795600D3-C5B8-E44E-BBFB-72C84B48AD09}" destId="{0135C922-3C0A-144C-9AF4-9E8A290953C6}" srcOrd="1" destOrd="0" presId="urn:microsoft.com/office/officeart/2005/8/layout/vList4"/>
    <dgm:cxn modelId="{80A31ECE-2770-CD42-9A4F-78C49FCB953C}" type="presParOf" srcId="{795600D3-C5B8-E44E-BBFB-72C84B48AD09}" destId="{748BCA76-E3EF-7149-8803-E40C2087C60B}" srcOrd="2" destOrd="0" presId="urn:microsoft.com/office/officeart/2005/8/layout/vList4"/>
    <dgm:cxn modelId="{C1645D8F-3799-404A-9A4F-1B0664A375D7}" type="presParOf" srcId="{436E874D-E425-B74F-919E-F3C9564E275C}" destId="{BE56B9FB-B8C5-554B-BAF0-F71E6A8636AC}" srcOrd="3" destOrd="0" presId="urn:microsoft.com/office/officeart/2005/8/layout/vList4"/>
    <dgm:cxn modelId="{DC79C869-5E0B-6342-826C-1CB9C129D0E1}" type="presParOf" srcId="{436E874D-E425-B74F-919E-F3C9564E275C}" destId="{8ABA4688-E47E-8D42-8921-750703BC524E}" srcOrd="4" destOrd="0" presId="urn:microsoft.com/office/officeart/2005/8/layout/vList4"/>
    <dgm:cxn modelId="{6CE82CD7-EBE6-A84E-9BCE-E4BA44FCE3FF}" type="presParOf" srcId="{8ABA4688-E47E-8D42-8921-750703BC524E}" destId="{1B99597D-5FB2-FD4A-A50E-754E87B30BC7}" srcOrd="0" destOrd="0" presId="urn:microsoft.com/office/officeart/2005/8/layout/vList4"/>
    <dgm:cxn modelId="{DFE7E4E7-6A64-DA4E-B59A-27C8FC7B69A2}" type="presParOf" srcId="{8ABA4688-E47E-8D42-8921-750703BC524E}" destId="{E779B3F7-9EF1-EB4A-804E-916A4B3785D6}" srcOrd="1" destOrd="0" presId="urn:microsoft.com/office/officeart/2005/8/layout/vList4"/>
    <dgm:cxn modelId="{70B0760D-168A-2F4E-8D11-5773C734A306}" type="presParOf" srcId="{8ABA4688-E47E-8D42-8921-750703BC524E}" destId="{B6040478-3823-6E4A-A81C-B053B136FD30}" srcOrd="2" destOrd="0" presId="urn:microsoft.com/office/officeart/2005/8/layout/vList4"/>
  </dgm:cxnLst>
  <dgm:bg>
    <a:gradFill>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path path="circle">
        <a:fillToRect l="100000" t="100000"/>
      </a:path>
    </a:gra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8A89C1-B0B5-8540-9487-B88122DD564F}" type="doc">
      <dgm:prSet loTypeId="urn:microsoft.com/office/officeart/2005/8/layout/cycle6" loCatId="" qsTypeId="urn:microsoft.com/office/officeart/2005/8/quickstyle/simple1" qsCatId="simple" csTypeId="urn:microsoft.com/office/officeart/2005/8/colors/accent1_2" csCatId="accent1" phldr="1"/>
      <dgm:spPr/>
      <dgm:t>
        <a:bodyPr/>
        <a:lstStyle/>
        <a:p>
          <a:endParaRPr lang="en-GB"/>
        </a:p>
      </dgm:t>
    </dgm:pt>
    <dgm:pt modelId="{B76C568E-7B62-724D-A85B-849360D84037}">
      <dgm:prSet phldrT="[Text]"/>
      <dgm:spPr>
        <a:gradFill flip="none" rotWithShape="1">
          <a:gsLst>
            <a:gs pos="0">
              <a:schemeClr val="accent5">
                <a:lumMod val="67000"/>
              </a:schemeClr>
            </a:gs>
            <a:gs pos="48000">
              <a:schemeClr val="accent6">
                <a:lumMod val="75000"/>
              </a:schemeClr>
            </a:gs>
            <a:gs pos="80000">
              <a:schemeClr val="accent2">
                <a:lumMod val="75000"/>
              </a:schemeClr>
            </a:gs>
          </a:gsLst>
          <a:lin ang="16200000" scaled="1"/>
          <a:tileRect/>
        </a:gradFill>
      </dgm:spPr>
      <dgm:t>
        <a:bodyPr/>
        <a:lstStyle/>
        <a:p>
          <a:r>
            <a:rPr lang="en-GB" b="1" i="0" dirty="0">
              <a:effectLst>
                <a:outerShdw blurRad="50800" dist="38100" dir="2700000" algn="tl" rotWithShape="0">
                  <a:schemeClr val="tx1">
                    <a:alpha val="40000"/>
                  </a:schemeClr>
                </a:outerShdw>
              </a:effectLst>
              <a:latin typeface="Times New Roman" panose="02020603050405020304" pitchFamily="18" charset="0"/>
              <a:cs typeface="Times New Roman" panose="02020603050405020304" pitchFamily="18" charset="0"/>
            </a:rPr>
            <a:t>The Visionary </a:t>
          </a:r>
        </a:p>
      </dgm:t>
    </dgm:pt>
    <dgm:pt modelId="{3843611A-E657-A548-B03D-7166C687D362}" type="parTrans" cxnId="{B66815A8-25CB-374B-81A4-247750A705FD}">
      <dgm:prSet/>
      <dgm:spPr/>
      <dgm:t>
        <a:bodyPr/>
        <a:lstStyle/>
        <a:p>
          <a:endParaRPr lang="en-GB"/>
        </a:p>
      </dgm:t>
    </dgm:pt>
    <dgm:pt modelId="{D33F0444-7615-C342-A468-0139D6B9BB4A}" type="sibTrans" cxnId="{B66815A8-25CB-374B-81A4-247750A705FD}">
      <dgm:prSet/>
      <dgm:spPr>
        <a:ln>
          <a:solidFill>
            <a:srgbClr val="002060"/>
          </a:solidFill>
        </a:ln>
      </dgm:spPr>
      <dgm:t>
        <a:bodyPr/>
        <a:lstStyle/>
        <a:p>
          <a:endParaRPr lang="en-GB"/>
        </a:p>
      </dgm:t>
    </dgm:pt>
    <dgm:pt modelId="{83061374-9778-9742-811A-55BB1187146C}">
      <dgm:prSet phldrT="[Text]"/>
      <dgm:spPr>
        <a:gradFill rotWithShape="0">
          <a:gsLst>
            <a:gs pos="0">
              <a:schemeClr val="accent5">
                <a:lumMod val="67000"/>
              </a:schemeClr>
            </a:gs>
            <a:gs pos="48000">
              <a:schemeClr val="accent6">
                <a:lumMod val="75000"/>
              </a:schemeClr>
            </a:gs>
            <a:gs pos="80000">
              <a:schemeClr val="accent2">
                <a:lumMod val="75000"/>
              </a:schemeClr>
            </a:gs>
          </a:gsLst>
          <a:lin ang="16200000" scaled="1"/>
        </a:gradFill>
      </dgm:spPr>
      <dgm:t>
        <a:bodyPr/>
        <a:lstStyle/>
        <a:p>
          <a:r>
            <a:rPr lang="en-GB" b="1" i="0" dirty="0">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Be An Effective Role Model</a:t>
          </a:r>
        </a:p>
      </dgm:t>
    </dgm:pt>
    <dgm:pt modelId="{8A0103E7-040C-1044-9E95-938B40DD8383}" type="parTrans" cxnId="{420D34A6-F3C6-3544-8013-974879FBD570}">
      <dgm:prSet/>
      <dgm:spPr/>
      <dgm:t>
        <a:bodyPr/>
        <a:lstStyle/>
        <a:p>
          <a:endParaRPr lang="en-GB"/>
        </a:p>
      </dgm:t>
    </dgm:pt>
    <dgm:pt modelId="{0277F474-900A-F94C-8A71-ABCA801EE0FF}" type="sibTrans" cxnId="{420D34A6-F3C6-3544-8013-974879FBD570}">
      <dgm:prSet/>
      <dgm:spPr/>
      <dgm:t>
        <a:bodyPr/>
        <a:lstStyle/>
        <a:p>
          <a:endParaRPr lang="en-GB"/>
        </a:p>
      </dgm:t>
    </dgm:pt>
    <dgm:pt modelId="{3E975C32-7E52-784F-8C99-0B19D53609CE}">
      <dgm:prSet phldrT="[Text]"/>
      <dgm:spPr>
        <a:gradFill rotWithShape="0">
          <a:gsLst>
            <a:gs pos="0">
              <a:schemeClr val="accent5">
                <a:lumMod val="67000"/>
              </a:schemeClr>
            </a:gs>
            <a:gs pos="48000">
              <a:schemeClr val="accent6">
                <a:lumMod val="75000"/>
              </a:schemeClr>
            </a:gs>
            <a:gs pos="80000">
              <a:schemeClr val="accent2">
                <a:lumMod val="75000"/>
              </a:schemeClr>
            </a:gs>
          </a:gsLst>
          <a:lin ang="16200000" scaled="1"/>
        </a:gradFill>
      </dgm:spPr>
      <dgm:t>
        <a:bodyPr/>
        <a:lstStyle/>
        <a:p>
          <a:r>
            <a:rPr lang="en-GB" b="1" dirty="0">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The</a:t>
          </a:r>
          <a:r>
            <a:rPr lang="en-GB" b="1" baseline="0" dirty="0">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 Strategist </a:t>
          </a:r>
          <a:endParaRPr lang="en-GB" b="1" dirty="0">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endParaRPr>
        </a:p>
      </dgm:t>
    </dgm:pt>
    <dgm:pt modelId="{B9724E41-7730-A646-8C4B-C7E025DB86B4}" type="parTrans" cxnId="{99198182-CC2E-2A4C-99DE-ECE8E1B15832}">
      <dgm:prSet/>
      <dgm:spPr/>
      <dgm:t>
        <a:bodyPr/>
        <a:lstStyle/>
        <a:p>
          <a:endParaRPr lang="en-GB"/>
        </a:p>
      </dgm:t>
    </dgm:pt>
    <dgm:pt modelId="{B6F63B78-5399-7E4B-806F-C229B7FB8183}" type="sibTrans" cxnId="{99198182-CC2E-2A4C-99DE-ECE8E1B15832}">
      <dgm:prSet/>
      <dgm:spPr/>
      <dgm:t>
        <a:bodyPr/>
        <a:lstStyle/>
        <a:p>
          <a:endParaRPr lang="en-GB"/>
        </a:p>
      </dgm:t>
    </dgm:pt>
    <dgm:pt modelId="{69D28918-1C7D-1B42-B864-941BE56A4B8F}">
      <dgm:prSet phldrT="[Text]"/>
      <dgm:spPr>
        <a:gradFill rotWithShape="0">
          <a:gsLst>
            <a:gs pos="0">
              <a:schemeClr val="accent5">
                <a:lumMod val="67000"/>
              </a:schemeClr>
            </a:gs>
            <a:gs pos="48000">
              <a:schemeClr val="accent6">
                <a:lumMod val="75000"/>
              </a:schemeClr>
            </a:gs>
            <a:gs pos="80000">
              <a:schemeClr val="accent2">
                <a:lumMod val="75000"/>
              </a:schemeClr>
            </a:gs>
          </a:gsLst>
          <a:lin ang="16200000" scaled="1"/>
        </a:gradFill>
      </dgm:spPr>
      <dgm:t>
        <a:bodyPr/>
        <a:lstStyle/>
        <a:p>
          <a:r>
            <a:rPr lang="en-GB" b="1" i="0" dirty="0">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Inspiration And Motivation</a:t>
          </a:r>
        </a:p>
      </dgm:t>
    </dgm:pt>
    <dgm:pt modelId="{00FC994A-3D73-E341-AE47-4FB6E599CC9C}" type="parTrans" cxnId="{4FE9F744-B18F-924D-A94B-E0992A695468}">
      <dgm:prSet/>
      <dgm:spPr/>
      <dgm:t>
        <a:bodyPr/>
        <a:lstStyle/>
        <a:p>
          <a:endParaRPr lang="en-GB"/>
        </a:p>
      </dgm:t>
    </dgm:pt>
    <dgm:pt modelId="{484526DD-2E3A-FB4E-82F2-2C9918A22629}" type="sibTrans" cxnId="{4FE9F744-B18F-924D-A94B-E0992A695468}">
      <dgm:prSet/>
      <dgm:spPr/>
      <dgm:t>
        <a:bodyPr/>
        <a:lstStyle/>
        <a:p>
          <a:endParaRPr lang="en-GB"/>
        </a:p>
      </dgm:t>
    </dgm:pt>
    <dgm:pt modelId="{FDBA855F-45B4-3948-9643-89053212FFB3}">
      <dgm:prSet phldrT="[Text]" custT="1"/>
      <dgm:spPr>
        <a:gradFill rotWithShape="0">
          <a:gsLst>
            <a:gs pos="0">
              <a:schemeClr val="accent5">
                <a:lumMod val="67000"/>
              </a:schemeClr>
            </a:gs>
            <a:gs pos="48000">
              <a:schemeClr val="accent6">
                <a:lumMod val="75000"/>
              </a:schemeClr>
            </a:gs>
            <a:gs pos="80000">
              <a:schemeClr val="accent2">
                <a:lumMod val="75000"/>
              </a:schemeClr>
            </a:gs>
          </a:gsLst>
          <a:lin ang="16200000" scaled="1"/>
        </a:gradFill>
      </dgm:spPr>
      <dgm:t>
        <a:bodyPr/>
        <a:lstStyle/>
        <a:p>
          <a:r>
            <a:rPr lang="en-GB" sz="2000" b="1" i="0" dirty="0">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Establish Effective Communication Protocols </a:t>
          </a:r>
        </a:p>
      </dgm:t>
    </dgm:pt>
    <dgm:pt modelId="{E2538B21-AD62-8249-AF5E-396900E05B8E}" type="parTrans" cxnId="{7C64B59E-F40B-A64D-80E0-BC95C902C3A5}">
      <dgm:prSet/>
      <dgm:spPr/>
      <dgm:t>
        <a:bodyPr/>
        <a:lstStyle/>
        <a:p>
          <a:endParaRPr lang="en-GB"/>
        </a:p>
      </dgm:t>
    </dgm:pt>
    <dgm:pt modelId="{81128017-12FB-974D-B8BE-60479F16AD57}" type="sibTrans" cxnId="{7C64B59E-F40B-A64D-80E0-BC95C902C3A5}">
      <dgm:prSet/>
      <dgm:spPr/>
      <dgm:t>
        <a:bodyPr/>
        <a:lstStyle/>
        <a:p>
          <a:endParaRPr lang="en-GB"/>
        </a:p>
      </dgm:t>
    </dgm:pt>
    <dgm:pt modelId="{EF3B9E0D-10A8-4F49-9A39-734AEF10A774}" type="pres">
      <dgm:prSet presAssocID="{418A89C1-B0B5-8540-9487-B88122DD564F}" presName="cycle" presStyleCnt="0">
        <dgm:presLayoutVars>
          <dgm:dir/>
          <dgm:resizeHandles val="exact"/>
        </dgm:presLayoutVars>
      </dgm:prSet>
      <dgm:spPr/>
    </dgm:pt>
    <dgm:pt modelId="{33212750-4F86-E243-B88A-72B9597E9FAD}" type="pres">
      <dgm:prSet presAssocID="{B76C568E-7B62-724D-A85B-849360D84037}" presName="node" presStyleLbl="node1" presStyleIdx="0" presStyleCnt="5" custScaleX="160420">
        <dgm:presLayoutVars>
          <dgm:bulletEnabled val="1"/>
        </dgm:presLayoutVars>
      </dgm:prSet>
      <dgm:spPr/>
    </dgm:pt>
    <dgm:pt modelId="{68B969CD-9893-0E4E-B79C-39A4235E89CA}" type="pres">
      <dgm:prSet presAssocID="{B76C568E-7B62-724D-A85B-849360D84037}" presName="spNode" presStyleCnt="0"/>
      <dgm:spPr/>
    </dgm:pt>
    <dgm:pt modelId="{FA547EE5-F683-B044-9606-4E508D7E6FAC}" type="pres">
      <dgm:prSet presAssocID="{D33F0444-7615-C342-A468-0139D6B9BB4A}" presName="sibTrans" presStyleLbl="sibTrans1D1" presStyleIdx="0" presStyleCnt="5"/>
      <dgm:spPr/>
    </dgm:pt>
    <dgm:pt modelId="{3A031ADF-D317-3645-BA90-74D8A385C397}" type="pres">
      <dgm:prSet presAssocID="{83061374-9778-9742-811A-55BB1187146C}" presName="node" presStyleLbl="node1" presStyleIdx="1" presStyleCnt="5" custScaleX="137699">
        <dgm:presLayoutVars>
          <dgm:bulletEnabled val="1"/>
        </dgm:presLayoutVars>
      </dgm:prSet>
      <dgm:spPr/>
    </dgm:pt>
    <dgm:pt modelId="{B38AE441-A02C-BB47-B2DC-01F47F6C68B1}" type="pres">
      <dgm:prSet presAssocID="{83061374-9778-9742-811A-55BB1187146C}" presName="spNode" presStyleCnt="0"/>
      <dgm:spPr/>
    </dgm:pt>
    <dgm:pt modelId="{8D742F11-28A0-954C-A8D1-2F3D64E175A2}" type="pres">
      <dgm:prSet presAssocID="{0277F474-900A-F94C-8A71-ABCA801EE0FF}" presName="sibTrans" presStyleLbl="sibTrans1D1" presStyleIdx="1" presStyleCnt="5"/>
      <dgm:spPr/>
    </dgm:pt>
    <dgm:pt modelId="{2F456865-9A17-6747-950C-4204B1BCDBE3}" type="pres">
      <dgm:prSet presAssocID="{3E975C32-7E52-784F-8C99-0B19D53609CE}" presName="node" presStyleLbl="node1" presStyleIdx="2" presStyleCnt="5" custScaleX="123818" custScaleY="85989">
        <dgm:presLayoutVars>
          <dgm:bulletEnabled val="1"/>
        </dgm:presLayoutVars>
      </dgm:prSet>
      <dgm:spPr/>
    </dgm:pt>
    <dgm:pt modelId="{5A0EBFC4-D61E-2E44-8020-AE31F089D198}" type="pres">
      <dgm:prSet presAssocID="{3E975C32-7E52-784F-8C99-0B19D53609CE}" presName="spNode" presStyleCnt="0"/>
      <dgm:spPr/>
    </dgm:pt>
    <dgm:pt modelId="{7DCAD852-AD4D-B24B-A798-4F379AF7E11D}" type="pres">
      <dgm:prSet presAssocID="{B6F63B78-5399-7E4B-806F-C229B7FB8183}" presName="sibTrans" presStyleLbl="sibTrans1D1" presStyleIdx="2" presStyleCnt="5"/>
      <dgm:spPr/>
    </dgm:pt>
    <dgm:pt modelId="{1E113053-6F86-D049-9FB6-71532A5EE2BE}" type="pres">
      <dgm:prSet presAssocID="{69D28918-1C7D-1B42-B864-941BE56A4B8F}" presName="node" presStyleLbl="node1" presStyleIdx="3" presStyleCnt="5" custScaleX="132140" custScaleY="85989">
        <dgm:presLayoutVars>
          <dgm:bulletEnabled val="1"/>
        </dgm:presLayoutVars>
      </dgm:prSet>
      <dgm:spPr/>
    </dgm:pt>
    <dgm:pt modelId="{3A03DB83-CF4C-AB43-A489-0317EC0C48FD}" type="pres">
      <dgm:prSet presAssocID="{69D28918-1C7D-1B42-B864-941BE56A4B8F}" presName="spNode" presStyleCnt="0"/>
      <dgm:spPr/>
    </dgm:pt>
    <dgm:pt modelId="{FD56E257-EED8-1C4E-AF52-5D1CEDB2AE0C}" type="pres">
      <dgm:prSet presAssocID="{484526DD-2E3A-FB4E-82F2-2C9918A22629}" presName="sibTrans" presStyleLbl="sibTrans1D1" presStyleIdx="3" presStyleCnt="5"/>
      <dgm:spPr/>
    </dgm:pt>
    <dgm:pt modelId="{3AAEDF10-7955-8944-A5BA-9137E7C5A610}" type="pres">
      <dgm:prSet presAssocID="{FDBA855F-45B4-3948-9643-89053212FFB3}" presName="node" presStyleLbl="node1" presStyleIdx="4" presStyleCnt="5" custScaleX="156568" custScaleY="96195">
        <dgm:presLayoutVars>
          <dgm:bulletEnabled val="1"/>
        </dgm:presLayoutVars>
      </dgm:prSet>
      <dgm:spPr/>
    </dgm:pt>
    <dgm:pt modelId="{424161AF-2779-B549-893E-EE4804CD1975}" type="pres">
      <dgm:prSet presAssocID="{FDBA855F-45B4-3948-9643-89053212FFB3}" presName="spNode" presStyleCnt="0"/>
      <dgm:spPr/>
    </dgm:pt>
    <dgm:pt modelId="{123C8F9E-B9DD-E447-BD07-408F08DA7505}" type="pres">
      <dgm:prSet presAssocID="{81128017-12FB-974D-B8BE-60479F16AD57}" presName="sibTrans" presStyleLbl="sibTrans1D1" presStyleIdx="4" presStyleCnt="5"/>
      <dgm:spPr/>
    </dgm:pt>
  </dgm:ptLst>
  <dgm:cxnLst>
    <dgm:cxn modelId="{9E13C400-8AA8-AC49-971A-2515C08AE5D8}" type="presOf" srcId="{484526DD-2E3A-FB4E-82F2-2C9918A22629}" destId="{FD56E257-EED8-1C4E-AF52-5D1CEDB2AE0C}" srcOrd="0" destOrd="0" presId="urn:microsoft.com/office/officeart/2005/8/layout/cycle6"/>
    <dgm:cxn modelId="{68F7D30A-6F59-3945-813E-3DE15281217B}" type="presOf" srcId="{81128017-12FB-974D-B8BE-60479F16AD57}" destId="{123C8F9E-B9DD-E447-BD07-408F08DA7505}" srcOrd="0" destOrd="0" presId="urn:microsoft.com/office/officeart/2005/8/layout/cycle6"/>
    <dgm:cxn modelId="{5F5C0D29-D8F4-884B-9BDC-278A19171D4C}" type="presOf" srcId="{D33F0444-7615-C342-A468-0139D6B9BB4A}" destId="{FA547EE5-F683-B044-9606-4E508D7E6FAC}" srcOrd="0" destOrd="0" presId="urn:microsoft.com/office/officeart/2005/8/layout/cycle6"/>
    <dgm:cxn modelId="{8F28533E-BD24-AF46-9036-B0685C0E8CE4}" type="presOf" srcId="{FDBA855F-45B4-3948-9643-89053212FFB3}" destId="{3AAEDF10-7955-8944-A5BA-9137E7C5A610}" srcOrd="0" destOrd="0" presId="urn:microsoft.com/office/officeart/2005/8/layout/cycle6"/>
    <dgm:cxn modelId="{4FE9F744-B18F-924D-A94B-E0992A695468}" srcId="{418A89C1-B0B5-8540-9487-B88122DD564F}" destId="{69D28918-1C7D-1B42-B864-941BE56A4B8F}" srcOrd="3" destOrd="0" parTransId="{00FC994A-3D73-E341-AE47-4FB6E599CC9C}" sibTransId="{484526DD-2E3A-FB4E-82F2-2C9918A22629}"/>
    <dgm:cxn modelId="{BE89F45B-657F-4D4E-9F10-2FD22A26F1FF}" type="presOf" srcId="{B76C568E-7B62-724D-A85B-849360D84037}" destId="{33212750-4F86-E243-B88A-72B9597E9FAD}" srcOrd="0" destOrd="0" presId="urn:microsoft.com/office/officeart/2005/8/layout/cycle6"/>
    <dgm:cxn modelId="{D79C4471-9D20-4744-B5E0-520D0CD4E677}" type="presOf" srcId="{69D28918-1C7D-1B42-B864-941BE56A4B8F}" destId="{1E113053-6F86-D049-9FB6-71532A5EE2BE}" srcOrd="0" destOrd="0" presId="urn:microsoft.com/office/officeart/2005/8/layout/cycle6"/>
    <dgm:cxn modelId="{99198182-CC2E-2A4C-99DE-ECE8E1B15832}" srcId="{418A89C1-B0B5-8540-9487-B88122DD564F}" destId="{3E975C32-7E52-784F-8C99-0B19D53609CE}" srcOrd="2" destOrd="0" parTransId="{B9724E41-7730-A646-8C4B-C7E025DB86B4}" sibTransId="{B6F63B78-5399-7E4B-806F-C229B7FB8183}"/>
    <dgm:cxn modelId="{E86CB484-F30D-0842-AB2B-233869C75BCA}" type="presOf" srcId="{83061374-9778-9742-811A-55BB1187146C}" destId="{3A031ADF-D317-3645-BA90-74D8A385C397}" srcOrd="0" destOrd="0" presId="urn:microsoft.com/office/officeart/2005/8/layout/cycle6"/>
    <dgm:cxn modelId="{01F4C19A-AE19-954F-8233-C663C39D65CA}" type="presOf" srcId="{418A89C1-B0B5-8540-9487-B88122DD564F}" destId="{EF3B9E0D-10A8-4F49-9A39-734AEF10A774}" srcOrd="0" destOrd="0" presId="urn:microsoft.com/office/officeart/2005/8/layout/cycle6"/>
    <dgm:cxn modelId="{7C64B59E-F40B-A64D-80E0-BC95C902C3A5}" srcId="{418A89C1-B0B5-8540-9487-B88122DD564F}" destId="{FDBA855F-45B4-3948-9643-89053212FFB3}" srcOrd="4" destOrd="0" parTransId="{E2538B21-AD62-8249-AF5E-396900E05B8E}" sibTransId="{81128017-12FB-974D-B8BE-60479F16AD57}"/>
    <dgm:cxn modelId="{420D34A6-F3C6-3544-8013-974879FBD570}" srcId="{418A89C1-B0B5-8540-9487-B88122DD564F}" destId="{83061374-9778-9742-811A-55BB1187146C}" srcOrd="1" destOrd="0" parTransId="{8A0103E7-040C-1044-9E95-938B40DD8383}" sibTransId="{0277F474-900A-F94C-8A71-ABCA801EE0FF}"/>
    <dgm:cxn modelId="{B66815A8-25CB-374B-81A4-247750A705FD}" srcId="{418A89C1-B0B5-8540-9487-B88122DD564F}" destId="{B76C568E-7B62-724D-A85B-849360D84037}" srcOrd="0" destOrd="0" parTransId="{3843611A-E657-A548-B03D-7166C687D362}" sibTransId="{D33F0444-7615-C342-A468-0139D6B9BB4A}"/>
    <dgm:cxn modelId="{36DC7FB3-4321-B342-A2C2-452B12418630}" type="presOf" srcId="{B6F63B78-5399-7E4B-806F-C229B7FB8183}" destId="{7DCAD852-AD4D-B24B-A798-4F379AF7E11D}" srcOrd="0" destOrd="0" presId="urn:microsoft.com/office/officeart/2005/8/layout/cycle6"/>
    <dgm:cxn modelId="{34161FEC-8D4D-0247-A4AA-C03EDD267583}" type="presOf" srcId="{0277F474-900A-F94C-8A71-ABCA801EE0FF}" destId="{8D742F11-28A0-954C-A8D1-2F3D64E175A2}" srcOrd="0" destOrd="0" presId="urn:microsoft.com/office/officeart/2005/8/layout/cycle6"/>
    <dgm:cxn modelId="{7F9C3BF7-878D-3B4D-8140-DB444E836831}" type="presOf" srcId="{3E975C32-7E52-784F-8C99-0B19D53609CE}" destId="{2F456865-9A17-6747-950C-4204B1BCDBE3}" srcOrd="0" destOrd="0" presId="urn:microsoft.com/office/officeart/2005/8/layout/cycle6"/>
    <dgm:cxn modelId="{8465249C-88D1-9E40-8DF6-71A156BF346E}" type="presParOf" srcId="{EF3B9E0D-10A8-4F49-9A39-734AEF10A774}" destId="{33212750-4F86-E243-B88A-72B9597E9FAD}" srcOrd="0" destOrd="0" presId="urn:microsoft.com/office/officeart/2005/8/layout/cycle6"/>
    <dgm:cxn modelId="{4ECC2EA0-D975-CE4F-BA3F-08CE33AD261D}" type="presParOf" srcId="{EF3B9E0D-10A8-4F49-9A39-734AEF10A774}" destId="{68B969CD-9893-0E4E-B79C-39A4235E89CA}" srcOrd="1" destOrd="0" presId="urn:microsoft.com/office/officeart/2005/8/layout/cycle6"/>
    <dgm:cxn modelId="{8A446075-D840-714D-B362-586C86A67F30}" type="presParOf" srcId="{EF3B9E0D-10A8-4F49-9A39-734AEF10A774}" destId="{FA547EE5-F683-B044-9606-4E508D7E6FAC}" srcOrd="2" destOrd="0" presId="urn:microsoft.com/office/officeart/2005/8/layout/cycle6"/>
    <dgm:cxn modelId="{E1E05AB1-C1D2-1C45-BB63-698DCCCF17CB}" type="presParOf" srcId="{EF3B9E0D-10A8-4F49-9A39-734AEF10A774}" destId="{3A031ADF-D317-3645-BA90-74D8A385C397}" srcOrd="3" destOrd="0" presId="urn:microsoft.com/office/officeart/2005/8/layout/cycle6"/>
    <dgm:cxn modelId="{2E663D94-D10E-4A44-B095-A957C3E3C2E8}" type="presParOf" srcId="{EF3B9E0D-10A8-4F49-9A39-734AEF10A774}" destId="{B38AE441-A02C-BB47-B2DC-01F47F6C68B1}" srcOrd="4" destOrd="0" presId="urn:microsoft.com/office/officeart/2005/8/layout/cycle6"/>
    <dgm:cxn modelId="{4A1FE419-0D54-464A-B844-5820C61037EF}" type="presParOf" srcId="{EF3B9E0D-10A8-4F49-9A39-734AEF10A774}" destId="{8D742F11-28A0-954C-A8D1-2F3D64E175A2}" srcOrd="5" destOrd="0" presId="urn:microsoft.com/office/officeart/2005/8/layout/cycle6"/>
    <dgm:cxn modelId="{7BDA7276-E63C-5646-877D-41AF34FF76B6}" type="presParOf" srcId="{EF3B9E0D-10A8-4F49-9A39-734AEF10A774}" destId="{2F456865-9A17-6747-950C-4204B1BCDBE3}" srcOrd="6" destOrd="0" presId="urn:microsoft.com/office/officeart/2005/8/layout/cycle6"/>
    <dgm:cxn modelId="{D4465B78-E53E-DC4B-A554-AB6FD3BFE759}" type="presParOf" srcId="{EF3B9E0D-10A8-4F49-9A39-734AEF10A774}" destId="{5A0EBFC4-D61E-2E44-8020-AE31F089D198}" srcOrd="7" destOrd="0" presId="urn:microsoft.com/office/officeart/2005/8/layout/cycle6"/>
    <dgm:cxn modelId="{195D3682-BEB8-0A41-88CB-4D872958864D}" type="presParOf" srcId="{EF3B9E0D-10A8-4F49-9A39-734AEF10A774}" destId="{7DCAD852-AD4D-B24B-A798-4F379AF7E11D}" srcOrd="8" destOrd="0" presId="urn:microsoft.com/office/officeart/2005/8/layout/cycle6"/>
    <dgm:cxn modelId="{112EB777-57D6-5A47-B297-FCC992812163}" type="presParOf" srcId="{EF3B9E0D-10A8-4F49-9A39-734AEF10A774}" destId="{1E113053-6F86-D049-9FB6-71532A5EE2BE}" srcOrd="9" destOrd="0" presId="urn:microsoft.com/office/officeart/2005/8/layout/cycle6"/>
    <dgm:cxn modelId="{6F386C08-EDA9-344F-B17D-14D3487157E7}" type="presParOf" srcId="{EF3B9E0D-10A8-4F49-9A39-734AEF10A774}" destId="{3A03DB83-CF4C-AB43-A489-0317EC0C48FD}" srcOrd="10" destOrd="0" presId="urn:microsoft.com/office/officeart/2005/8/layout/cycle6"/>
    <dgm:cxn modelId="{2A26ED13-39A2-4148-ACEF-77F86ECC825E}" type="presParOf" srcId="{EF3B9E0D-10A8-4F49-9A39-734AEF10A774}" destId="{FD56E257-EED8-1C4E-AF52-5D1CEDB2AE0C}" srcOrd="11" destOrd="0" presId="urn:microsoft.com/office/officeart/2005/8/layout/cycle6"/>
    <dgm:cxn modelId="{0C2CED2B-FBBD-C54D-82C2-86ABF04B17F6}" type="presParOf" srcId="{EF3B9E0D-10A8-4F49-9A39-734AEF10A774}" destId="{3AAEDF10-7955-8944-A5BA-9137E7C5A610}" srcOrd="12" destOrd="0" presId="urn:microsoft.com/office/officeart/2005/8/layout/cycle6"/>
    <dgm:cxn modelId="{F2AB6D03-BA1B-4A4D-8016-3834E17C0B0C}" type="presParOf" srcId="{EF3B9E0D-10A8-4F49-9A39-734AEF10A774}" destId="{424161AF-2779-B549-893E-EE4804CD1975}" srcOrd="13" destOrd="0" presId="urn:microsoft.com/office/officeart/2005/8/layout/cycle6"/>
    <dgm:cxn modelId="{9A9BC5C3-A94F-6C43-B1DD-6D9C89771DC7}" type="presParOf" srcId="{EF3B9E0D-10A8-4F49-9A39-734AEF10A774}" destId="{123C8F9E-B9DD-E447-BD07-408F08DA7505}"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202857C-E908-4E41-BC6F-4C414BE4D0F9}" type="doc">
      <dgm:prSet loTypeId="urn:microsoft.com/office/officeart/2005/8/layout/default" loCatId="" qsTypeId="urn:microsoft.com/office/officeart/2005/8/quickstyle/simple1" qsCatId="simple" csTypeId="urn:microsoft.com/office/officeart/2005/8/colors/accent1_2" csCatId="accent1" phldr="1"/>
      <dgm:spPr/>
      <dgm:t>
        <a:bodyPr/>
        <a:lstStyle/>
        <a:p>
          <a:endParaRPr lang="en-GB"/>
        </a:p>
      </dgm:t>
    </dgm:pt>
    <dgm:pt modelId="{B030675E-BF97-8442-B98C-252D5A087551}">
      <dgm:prSet phldrT="[Text]" custT="1"/>
      <dgm:spPr>
        <a:gradFill rotWithShape="0">
          <a:gsLst>
            <a:gs pos="13000">
              <a:schemeClr val="accent5">
                <a:lumMod val="75000"/>
              </a:schemeClr>
            </a:gs>
            <a:gs pos="48000">
              <a:schemeClr val="accent1">
                <a:lumMod val="97000"/>
                <a:lumOff val="3000"/>
              </a:schemeClr>
            </a:gs>
            <a:gs pos="100000">
              <a:schemeClr val="accent1">
                <a:lumMod val="60000"/>
                <a:lumOff val="40000"/>
              </a:schemeClr>
            </a:gs>
          </a:gsLst>
          <a:lin ang="16200000" scaled="1"/>
        </a:gradFill>
      </dgm:spPr>
      <dgm:t>
        <a:bodyPr/>
        <a:lstStyle/>
        <a:p>
          <a:r>
            <a:rPr lang="en-GB" sz="3200" b="1" dirty="0">
              <a:effectLst>
                <a:outerShdw blurRad="50800" dist="38100" dir="2700000" algn="tl" rotWithShape="0">
                  <a:prstClr val="black">
                    <a:alpha val="40000"/>
                  </a:prstClr>
                </a:outerShdw>
              </a:effectLst>
            </a:rPr>
            <a:t>Delegating </a:t>
          </a:r>
        </a:p>
      </dgm:t>
    </dgm:pt>
    <dgm:pt modelId="{E360F3FB-47E2-4B43-B531-FF3FC376EFDD}" type="parTrans" cxnId="{70BFE000-845F-C84C-B94E-08EA49932726}">
      <dgm:prSet/>
      <dgm:spPr/>
      <dgm:t>
        <a:bodyPr/>
        <a:lstStyle/>
        <a:p>
          <a:endParaRPr lang="en-GB"/>
        </a:p>
      </dgm:t>
    </dgm:pt>
    <dgm:pt modelId="{29ABE0CA-755F-9E4D-A029-41533AD309DF}" type="sibTrans" cxnId="{70BFE000-845F-C84C-B94E-08EA49932726}">
      <dgm:prSet/>
      <dgm:spPr/>
      <dgm:t>
        <a:bodyPr/>
        <a:lstStyle/>
        <a:p>
          <a:endParaRPr lang="en-GB"/>
        </a:p>
      </dgm:t>
    </dgm:pt>
    <dgm:pt modelId="{2ADB50A8-DC19-F24F-BB6A-4C1D6BA81168}">
      <dgm:prSet phldrT="[Text]" custT="1"/>
      <dgm:spPr>
        <a:gradFill flip="none" rotWithShape="1">
          <a:gsLst>
            <a:gs pos="13000">
              <a:schemeClr val="accent5">
                <a:lumMod val="75000"/>
              </a:schemeClr>
            </a:gs>
            <a:gs pos="48000">
              <a:schemeClr val="accent1">
                <a:lumMod val="97000"/>
                <a:lumOff val="3000"/>
              </a:schemeClr>
            </a:gs>
            <a:gs pos="100000">
              <a:schemeClr val="accent1">
                <a:lumMod val="60000"/>
                <a:lumOff val="40000"/>
              </a:schemeClr>
            </a:gs>
          </a:gsLst>
          <a:lin ang="16200000" scaled="1"/>
          <a:tileRect/>
        </a:gradFill>
      </dgm:spPr>
      <dgm:t>
        <a:bodyPr/>
        <a:lstStyle/>
        <a:p>
          <a:r>
            <a:rPr lang="en-GB" sz="3200" b="1" dirty="0">
              <a:effectLst>
                <a:outerShdw blurRad="50800" dist="38100" dir="2700000" algn="tl" rotWithShape="0">
                  <a:prstClr val="black">
                    <a:alpha val="40000"/>
                  </a:prstClr>
                </a:outerShdw>
              </a:effectLst>
            </a:rPr>
            <a:t>Supporting</a:t>
          </a:r>
        </a:p>
      </dgm:t>
    </dgm:pt>
    <dgm:pt modelId="{ECEAEA50-0463-DA48-A8E4-10FE1A29A25F}" type="parTrans" cxnId="{E18AB68E-AAF6-EB46-B95B-4A9975029E4F}">
      <dgm:prSet/>
      <dgm:spPr/>
      <dgm:t>
        <a:bodyPr/>
        <a:lstStyle/>
        <a:p>
          <a:endParaRPr lang="en-GB"/>
        </a:p>
      </dgm:t>
    </dgm:pt>
    <dgm:pt modelId="{2817E4DA-CBF0-0E49-8AB1-94423CBD844D}" type="sibTrans" cxnId="{E18AB68E-AAF6-EB46-B95B-4A9975029E4F}">
      <dgm:prSet/>
      <dgm:spPr/>
      <dgm:t>
        <a:bodyPr/>
        <a:lstStyle/>
        <a:p>
          <a:endParaRPr lang="en-GB"/>
        </a:p>
      </dgm:t>
    </dgm:pt>
    <dgm:pt modelId="{2CA25370-A04C-314E-83B2-01362BD5439E}">
      <dgm:prSet phldrT="[Text]" custT="1"/>
      <dgm:spPr>
        <a:gradFill rotWithShape="0">
          <a:gsLst>
            <a:gs pos="13000">
              <a:schemeClr val="accent5">
                <a:lumMod val="75000"/>
              </a:schemeClr>
            </a:gs>
            <a:gs pos="48000">
              <a:schemeClr val="accent1">
                <a:lumMod val="97000"/>
                <a:lumOff val="3000"/>
              </a:schemeClr>
            </a:gs>
            <a:gs pos="100000">
              <a:schemeClr val="accent1">
                <a:lumMod val="60000"/>
                <a:lumOff val="40000"/>
              </a:schemeClr>
            </a:gs>
          </a:gsLst>
          <a:lin ang="16200000" scaled="1"/>
        </a:gradFill>
      </dgm:spPr>
      <dgm:t>
        <a:bodyPr/>
        <a:lstStyle/>
        <a:p>
          <a:r>
            <a:rPr lang="en-GB" sz="3200" b="1" dirty="0">
              <a:effectLst>
                <a:outerShdw blurRad="50800" dist="38100" dir="2700000" algn="tl" rotWithShape="0">
                  <a:prstClr val="black">
                    <a:alpha val="40000"/>
                  </a:prstClr>
                </a:outerShdw>
              </a:effectLst>
            </a:rPr>
            <a:t>Coaching</a:t>
          </a:r>
        </a:p>
      </dgm:t>
    </dgm:pt>
    <dgm:pt modelId="{A440C7F4-A01A-CE4F-BBED-4FD684A9999A}" type="parTrans" cxnId="{3C1DFDCA-8833-844B-A73F-33C350187578}">
      <dgm:prSet/>
      <dgm:spPr/>
      <dgm:t>
        <a:bodyPr/>
        <a:lstStyle/>
        <a:p>
          <a:endParaRPr lang="en-GB"/>
        </a:p>
      </dgm:t>
    </dgm:pt>
    <dgm:pt modelId="{336B6762-C676-3243-9A5A-0BF2EC7D6881}" type="sibTrans" cxnId="{3C1DFDCA-8833-844B-A73F-33C350187578}">
      <dgm:prSet/>
      <dgm:spPr/>
      <dgm:t>
        <a:bodyPr/>
        <a:lstStyle/>
        <a:p>
          <a:endParaRPr lang="en-GB"/>
        </a:p>
      </dgm:t>
    </dgm:pt>
    <dgm:pt modelId="{F4FBF4B3-303D-CB45-BAB8-7F33B4242449}">
      <dgm:prSet phldrT="[Text]" custT="1"/>
      <dgm:spPr>
        <a:gradFill rotWithShape="0">
          <a:gsLst>
            <a:gs pos="13000">
              <a:schemeClr val="accent5">
                <a:lumMod val="75000"/>
              </a:schemeClr>
            </a:gs>
            <a:gs pos="48000">
              <a:schemeClr val="accent1">
                <a:lumMod val="97000"/>
                <a:lumOff val="3000"/>
              </a:schemeClr>
            </a:gs>
            <a:gs pos="100000">
              <a:schemeClr val="accent1">
                <a:lumMod val="60000"/>
                <a:lumOff val="40000"/>
              </a:schemeClr>
            </a:gs>
          </a:gsLst>
          <a:lin ang="16200000" scaled="1"/>
        </a:gradFill>
      </dgm:spPr>
      <dgm:t>
        <a:bodyPr/>
        <a:lstStyle/>
        <a:p>
          <a:r>
            <a:rPr lang="en-GB" sz="3200" b="1" dirty="0">
              <a:effectLst>
                <a:outerShdw blurRad="50800" dist="38100" dir="2700000" algn="tl" rotWithShape="0">
                  <a:prstClr val="black">
                    <a:alpha val="40000"/>
                  </a:prstClr>
                </a:outerShdw>
              </a:effectLst>
            </a:rPr>
            <a:t>Directing</a:t>
          </a:r>
        </a:p>
      </dgm:t>
    </dgm:pt>
    <dgm:pt modelId="{389A10C5-95F7-9A4E-9B29-86469CA405DA}" type="parTrans" cxnId="{B752FFD7-A46B-F542-924B-40AF557446D6}">
      <dgm:prSet/>
      <dgm:spPr/>
      <dgm:t>
        <a:bodyPr/>
        <a:lstStyle/>
        <a:p>
          <a:endParaRPr lang="en-GB"/>
        </a:p>
      </dgm:t>
    </dgm:pt>
    <dgm:pt modelId="{4942C321-5FDF-F048-9572-70069D282E0F}" type="sibTrans" cxnId="{B752FFD7-A46B-F542-924B-40AF557446D6}">
      <dgm:prSet/>
      <dgm:spPr/>
      <dgm:t>
        <a:bodyPr/>
        <a:lstStyle/>
        <a:p>
          <a:endParaRPr lang="en-GB"/>
        </a:p>
      </dgm:t>
    </dgm:pt>
    <dgm:pt modelId="{F9D209FF-0A18-A44B-8A57-3F031ABAB31C}" type="pres">
      <dgm:prSet presAssocID="{B202857C-E908-4E41-BC6F-4C414BE4D0F9}" presName="diagram" presStyleCnt="0">
        <dgm:presLayoutVars>
          <dgm:dir/>
          <dgm:resizeHandles val="exact"/>
        </dgm:presLayoutVars>
      </dgm:prSet>
      <dgm:spPr/>
    </dgm:pt>
    <dgm:pt modelId="{50D6CFA5-16F5-F241-BA46-E6C9DCAB521B}" type="pres">
      <dgm:prSet presAssocID="{B030675E-BF97-8442-B98C-252D5A087551}" presName="node" presStyleLbl="node1" presStyleIdx="0" presStyleCnt="4">
        <dgm:presLayoutVars>
          <dgm:bulletEnabled val="1"/>
        </dgm:presLayoutVars>
      </dgm:prSet>
      <dgm:spPr/>
    </dgm:pt>
    <dgm:pt modelId="{27D914D1-8A30-B84B-942F-C16D1C2E32D1}" type="pres">
      <dgm:prSet presAssocID="{29ABE0CA-755F-9E4D-A029-41533AD309DF}" presName="sibTrans" presStyleCnt="0"/>
      <dgm:spPr/>
    </dgm:pt>
    <dgm:pt modelId="{206C5D3A-1FCB-C848-8A71-A3F90994C83D}" type="pres">
      <dgm:prSet presAssocID="{2ADB50A8-DC19-F24F-BB6A-4C1D6BA81168}" presName="node" presStyleLbl="node1" presStyleIdx="1" presStyleCnt="4">
        <dgm:presLayoutVars>
          <dgm:bulletEnabled val="1"/>
        </dgm:presLayoutVars>
      </dgm:prSet>
      <dgm:spPr/>
    </dgm:pt>
    <dgm:pt modelId="{FD6DFBBA-E73C-184B-B62D-FACCDE7BB360}" type="pres">
      <dgm:prSet presAssocID="{2817E4DA-CBF0-0E49-8AB1-94423CBD844D}" presName="sibTrans" presStyleCnt="0"/>
      <dgm:spPr/>
    </dgm:pt>
    <dgm:pt modelId="{8B2D0872-D7F8-B54A-BC87-B09CFC71E3CE}" type="pres">
      <dgm:prSet presAssocID="{2CA25370-A04C-314E-83B2-01362BD5439E}" presName="node" presStyleLbl="node1" presStyleIdx="2" presStyleCnt="4" custLinFactNeighborY="-7038">
        <dgm:presLayoutVars>
          <dgm:bulletEnabled val="1"/>
        </dgm:presLayoutVars>
      </dgm:prSet>
      <dgm:spPr/>
    </dgm:pt>
    <dgm:pt modelId="{31B104A6-4DBB-724C-8D94-91B5B41720F0}" type="pres">
      <dgm:prSet presAssocID="{336B6762-C676-3243-9A5A-0BF2EC7D6881}" presName="sibTrans" presStyleCnt="0"/>
      <dgm:spPr/>
    </dgm:pt>
    <dgm:pt modelId="{50539B85-463F-E74F-A2B3-99FE783C6456}" type="pres">
      <dgm:prSet presAssocID="{F4FBF4B3-303D-CB45-BAB8-7F33B4242449}" presName="node" presStyleLbl="node1" presStyleIdx="3" presStyleCnt="4" custLinFactNeighborY="-7038">
        <dgm:presLayoutVars>
          <dgm:bulletEnabled val="1"/>
        </dgm:presLayoutVars>
      </dgm:prSet>
      <dgm:spPr/>
    </dgm:pt>
  </dgm:ptLst>
  <dgm:cxnLst>
    <dgm:cxn modelId="{70BFE000-845F-C84C-B94E-08EA49932726}" srcId="{B202857C-E908-4E41-BC6F-4C414BE4D0F9}" destId="{B030675E-BF97-8442-B98C-252D5A087551}" srcOrd="0" destOrd="0" parTransId="{E360F3FB-47E2-4B43-B531-FF3FC376EFDD}" sibTransId="{29ABE0CA-755F-9E4D-A029-41533AD309DF}"/>
    <dgm:cxn modelId="{538D094E-EF45-6548-901C-028D50C82A45}" type="presOf" srcId="{2CA25370-A04C-314E-83B2-01362BD5439E}" destId="{8B2D0872-D7F8-B54A-BC87-B09CFC71E3CE}" srcOrd="0" destOrd="0" presId="urn:microsoft.com/office/officeart/2005/8/layout/default"/>
    <dgm:cxn modelId="{64F1E280-9E9F-654C-B488-68F0776E3579}" type="presOf" srcId="{2ADB50A8-DC19-F24F-BB6A-4C1D6BA81168}" destId="{206C5D3A-1FCB-C848-8A71-A3F90994C83D}" srcOrd="0" destOrd="0" presId="urn:microsoft.com/office/officeart/2005/8/layout/default"/>
    <dgm:cxn modelId="{E18AB68E-AAF6-EB46-B95B-4A9975029E4F}" srcId="{B202857C-E908-4E41-BC6F-4C414BE4D0F9}" destId="{2ADB50A8-DC19-F24F-BB6A-4C1D6BA81168}" srcOrd="1" destOrd="0" parTransId="{ECEAEA50-0463-DA48-A8E4-10FE1A29A25F}" sibTransId="{2817E4DA-CBF0-0E49-8AB1-94423CBD844D}"/>
    <dgm:cxn modelId="{95EE18BF-F8E4-6548-81E1-09C146B7D06F}" type="presOf" srcId="{B030675E-BF97-8442-B98C-252D5A087551}" destId="{50D6CFA5-16F5-F241-BA46-E6C9DCAB521B}" srcOrd="0" destOrd="0" presId="urn:microsoft.com/office/officeart/2005/8/layout/default"/>
    <dgm:cxn modelId="{3C1DFDCA-8833-844B-A73F-33C350187578}" srcId="{B202857C-E908-4E41-BC6F-4C414BE4D0F9}" destId="{2CA25370-A04C-314E-83B2-01362BD5439E}" srcOrd="2" destOrd="0" parTransId="{A440C7F4-A01A-CE4F-BBED-4FD684A9999A}" sibTransId="{336B6762-C676-3243-9A5A-0BF2EC7D6881}"/>
    <dgm:cxn modelId="{B752FFD7-A46B-F542-924B-40AF557446D6}" srcId="{B202857C-E908-4E41-BC6F-4C414BE4D0F9}" destId="{F4FBF4B3-303D-CB45-BAB8-7F33B4242449}" srcOrd="3" destOrd="0" parTransId="{389A10C5-95F7-9A4E-9B29-86469CA405DA}" sibTransId="{4942C321-5FDF-F048-9572-70069D282E0F}"/>
    <dgm:cxn modelId="{F60EC6EE-43DD-304D-B8BC-149EE58C7AE4}" type="presOf" srcId="{F4FBF4B3-303D-CB45-BAB8-7F33B4242449}" destId="{50539B85-463F-E74F-A2B3-99FE783C6456}" srcOrd="0" destOrd="0" presId="urn:microsoft.com/office/officeart/2005/8/layout/default"/>
    <dgm:cxn modelId="{AEC0FFEF-C721-7140-937A-DF23B0F380DA}" type="presOf" srcId="{B202857C-E908-4E41-BC6F-4C414BE4D0F9}" destId="{F9D209FF-0A18-A44B-8A57-3F031ABAB31C}" srcOrd="0" destOrd="0" presId="urn:microsoft.com/office/officeart/2005/8/layout/default"/>
    <dgm:cxn modelId="{BD9E6ACC-692E-CA47-94AC-9E000E5545B9}" type="presParOf" srcId="{F9D209FF-0A18-A44B-8A57-3F031ABAB31C}" destId="{50D6CFA5-16F5-F241-BA46-E6C9DCAB521B}" srcOrd="0" destOrd="0" presId="urn:microsoft.com/office/officeart/2005/8/layout/default"/>
    <dgm:cxn modelId="{0654597D-2F4B-7246-888D-16DE2D906D48}" type="presParOf" srcId="{F9D209FF-0A18-A44B-8A57-3F031ABAB31C}" destId="{27D914D1-8A30-B84B-942F-C16D1C2E32D1}" srcOrd="1" destOrd="0" presId="urn:microsoft.com/office/officeart/2005/8/layout/default"/>
    <dgm:cxn modelId="{859C136B-32F3-C44F-8698-F4E1962AC643}" type="presParOf" srcId="{F9D209FF-0A18-A44B-8A57-3F031ABAB31C}" destId="{206C5D3A-1FCB-C848-8A71-A3F90994C83D}" srcOrd="2" destOrd="0" presId="urn:microsoft.com/office/officeart/2005/8/layout/default"/>
    <dgm:cxn modelId="{CD760B8B-D708-A44B-88CF-147DD10DEDA1}" type="presParOf" srcId="{F9D209FF-0A18-A44B-8A57-3F031ABAB31C}" destId="{FD6DFBBA-E73C-184B-B62D-FACCDE7BB360}" srcOrd="3" destOrd="0" presId="urn:microsoft.com/office/officeart/2005/8/layout/default"/>
    <dgm:cxn modelId="{6222CBB0-E25B-4549-B801-42494EDCA37B}" type="presParOf" srcId="{F9D209FF-0A18-A44B-8A57-3F031ABAB31C}" destId="{8B2D0872-D7F8-B54A-BC87-B09CFC71E3CE}" srcOrd="4" destOrd="0" presId="urn:microsoft.com/office/officeart/2005/8/layout/default"/>
    <dgm:cxn modelId="{AAE11A8E-1256-744F-9285-2C5CCFC00E15}" type="presParOf" srcId="{F9D209FF-0A18-A44B-8A57-3F031ABAB31C}" destId="{31B104A6-4DBB-724C-8D94-91B5B41720F0}" srcOrd="5" destOrd="0" presId="urn:microsoft.com/office/officeart/2005/8/layout/default"/>
    <dgm:cxn modelId="{A7E9DC66-9991-3542-AA80-E1815B724A82}" type="presParOf" srcId="{F9D209FF-0A18-A44B-8A57-3F031ABAB31C}" destId="{50539B85-463F-E74F-A2B3-99FE783C6456}" srcOrd="6" destOrd="0" presId="urn:microsoft.com/office/officeart/2005/8/layout/default"/>
  </dgm:cxnLst>
  <dgm:bg>
    <a:gradFill>
      <a:gsLst>
        <a:gs pos="0">
          <a:schemeClr val="accent4">
            <a:lumMod val="40000"/>
            <a:lumOff val="60000"/>
          </a:schemeClr>
        </a:gs>
        <a:gs pos="46000">
          <a:schemeClr val="accent4">
            <a:lumMod val="95000"/>
            <a:lumOff val="5000"/>
          </a:schemeClr>
        </a:gs>
        <a:gs pos="100000">
          <a:schemeClr val="accent4">
            <a:lumMod val="60000"/>
          </a:schemeClr>
        </a:gs>
      </a:gsLst>
      <a:path path="circle">
        <a:fillToRect l="50000" t="130000" r="50000" b="-30000"/>
      </a:path>
    </a:gra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F516D4-4C72-4257-BD61-2B9E655E437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CF3C43C-7EEF-4AB0-A7CD-C9C96861E045}">
      <dgm:prSet/>
      <dgm:spPr/>
      <dgm:t>
        <a:bodyPr/>
        <a:lstStyle/>
        <a:p>
          <a:r>
            <a:rPr lang="en-GB" dirty="0"/>
            <a:t>Communication factor ( Poor listening, lack of information given)</a:t>
          </a:r>
          <a:endParaRPr lang="en-US" dirty="0"/>
        </a:p>
      </dgm:t>
    </dgm:pt>
    <dgm:pt modelId="{B3705A97-7A30-471B-984D-9323605ED1EF}" type="parTrans" cxnId="{AA98B0ED-A3E2-4FE6-8D34-1E7EEA58F33C}">
      <dgm:prSet/>
      <dgm:spPr/>
      <dgm:t>
        <a:bodyPr/>
        <a:lstStyle/>
        <a:p>
          <a:endParaRPr lang="en-US"/>
        </a:p>
      </dgm:t>
    </dgm:pt>
    <dgm:pt modelId="{9B49FC0B-009C-4029-82BE-6AC22C2BF22F}" type="sibTrans" cxnId="{AA98B0ED-A3E2-4FE6-8D34-1E7EEA58F33C}">
      <dgm:prSet/>
      <dgm:spPr/>
      <dgm:t>
        <a:bodyPr/>
        <a:lstStyle/>
        <a:p>
          <a:endParaRPr lang="en-US"/>
        </a:p>
      </dgm:t>
    </dgm:pt>
    <dgm:pt modelId="{99E16531-801B-4774-80D5-07ED22FC5DA4}">
      <dgm:prSet/>
      <dgm:spPr/>
      <dgm:t>
        <a:bodyPr/>
        <a:lstStyle/>
        <a:p>
          <a:r>
            <a:rPr lang="en-GB" dirty="0"/>
            <a:t>Structural factor ( Size of the team)</a:t>
          </a:r>
          <a:endParaRPr lang="en-US" dirty="0"/>
        </a:p>
      </dgm:t>
    </dgm:pt>
    <dgm:pt modelId="{D80232C7-42A8-4D1C-9145-C28C7388F674}" type="parTrans" cxnId="{503FE802-6A4C-4CB2-A6F0-15BE41AE0A89}">
      <dgm:prSet/>
      <dgm:spPr/>
      <dgm:t>
        <a:bodyPr/>
        <a:lstStyle/>
        <a:p>
          <a:endParaRPr lang="en-US"/>
        </a:p>
      </dgm:t>
    </dgm:pt>
    <dgm:pt modelId="{43904B9E-A63E-4B0F-9FBC-C675CD4F6E61}" type="sibTrans" cxnId="{503FE802-6A4C-4CB2-A6F0-15BE41AE0A89}">
      <dgm:prSet/>
      <dgm:spPr/>
      <dgm:t>
        <a:bodyPr/>
        <a:lstStyle/>
        <a:p>
          <a:endParaRPr lang="en-US"/>
        </a:p>
      </dgm:t>
    </dgm:pt>
    <dgm:pt modelId="{D19717DA-9B09-4AD5-8091-436145045D24}">
      <dgm:prSet/>
      <dgm:spPr/>
      <dgm:t>
        <a:bodyPr/>
        <a:lstStyle/>
        <a:p>
          <a:r>
            <a:rPr lang="en-GB" dirty="0"/>
            <a:t>Personal factors ( Personal goals and needs)</a:t>
          </a:r>
          <a:endParaRPr lang="en-US" dirty="0"/>
        </a:p>
      </dgm:t>
    </dgm:pt>
    <dgm:pt modelId="{E65E6A1E-A91A-44FF-8439-926BCDA69135}" type="parTrans" cxnId="{3DD574FB-28C7-46F4-A1A6-97F72C9296BE}">
      <dgm:prSet/>
      <dgm:spPr/>
      <dgm:t>
        <a:bodyPr/>
        <a:lstStyle/>
        <a:p>
          <a:endParaRPr lang="en-US"/>
        </a:p>
      </dgm:t>
    </dgm:pt>
    <dgm:pt modelId="{A8B199F8-479D-43A1-8EAA-80B649FA9412}" type="sibTrans" cxnId="{3DD574FB-28C7-46F4-A1A6-97F72C9296BE}">
      <dgm:prSet/>
      <dgm:spPr/>
      <dgm:t>
        <a:bodyPr/>
        <a:lstStyle/>
        <a:p>
          <a:endParaRPr lang="en-US"/>
        </a:p>
      </dgm:t>
    </dgm:pt>
    <dgm:pt modelId="{F3D53ADF-9809-4085-A9D8-E3C16174786F}" type="pres">
      <dgm:prSet presAssocID="{8FF516D4-4C72-4257-BD61-2B9E655E4372}" presName="root" presStyleCnt="0">
        <dgm:presLayoutVars>
          <dgm:dir/>
          <dgm:resizeHandles val="exact"/>
        </dgm:presLayoutVars>
      </dgm:prSet>
      <dgm:spPr/>
    </dgm:pt>
    <dgm:pt modelId="{EDD78B0A-805D-4138-AA24-C391411BCB1D}" type="pres">
      <dgm:prSet presAssocID="{7CF3C43C-7EEF-4AB0-A7CD-C9C96861E045}" presName="compNode" presStyleCnt="0"/>
      <dgm:spPr/>
    </dgm:pt>
    <dgm:pt modelId="{D0406B43-E06E-4161-AB5E-431592EF9D0D}" type="pres">
      <dgm:prSet presAssocID="{7CF3C43C-7EEF-4AB0-A7CD-C9C96861E045}" presName="bgRect" presStyleLbl="bgShp" presStyleIdx="0" presStyleCnt="3"/>
      <dgm:spPr/>
    </dgm:pt>
    <dgm:pt modelId="{09782013-47E2-4736-A841-26B2F00B896A}" type="pres">
      <dgm:prSet presAssocID="{7CF3C43C-7EEF-4AB0-A7CD-C9C96861E04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munications"/>
        </a:ext>
      </dgm:extLst>
    </dgm:pt>
    <dgm:pt modelId="{B215038A-A5C0-4C8F-9F0D-4721AF05B98D}" type="pres">
      <dgm:prSet presAssocID="{7CF3C43C-7EEF-4AB0-A7CD-C9C96861E045}" presName="spaceRect" presStyleCnt="0"/>
      <dgm:spPr/>
    </dgm:pt>
    <dgm:pt modelId="{5E685A23-FB22-4F4A-81F5-91A85AB8B19A}" type="pres">
      <dgm:prSet presAssocID="{7CF3C43C-7EEF-4AB0-A7CD-C9C96861E045}" presName="parTx" presStyleLbl="revTx" presStyleIdx="0" presStyleCnt="3">
        <dgm:presLayoutVars>
          <dgm:chMax val="0"/>
          <dgm:chPref val="0"/>
        </dgm:presLayoutVars>
      </dgm:prSet>
      <dgm:spPr/>
    </dgm:pt>
    <dgm:pt modelId="{53C4C96D-7770-4AE1-A61C-C37C97248C5A}" type="pres">
      <dgm:prSet presAssocID="{9B49FC0B-009C-4029-82BE-6AC22C2BF22F}" presName="sibTrans" presStyleCnt="0"/>
      <dgm:spPr/>
    </dgm:pt>
    <dgm:pt modelId="{C0009A30-29EA-43E1-B13F-67EA394CBDB9}" type="pres">
      <dgm:prSet presAssocID="{99E16531-801B-4774-80D5-07ED22FC5DA4}" presName="compNode" presStyleCnt="0"/>
      <dgm:spPr/>
    </dgm:pt>
    <dgm:pt modelId="{D96C7D31-CEC5-4123-BF77-1D2549558EC7}" type="pres">
      <dgm:prSet presAssocID="{99E16531-801B-4774-80D5-07ED22FC5DA4}" presName="bgRect" presStyleLbl="bgShp" presStyleIdx="1" presStyleCnt="3"/>
      <dgm:spPr/>
    </dgm:pt>
    <dgm:pt modelId="{E16F939E-E691-4188-9072-FB8FCE8446BA}" type="pres">
      <dgm:prSet presAssocID="{99E16531-801B-4774-80D5-07ED22FC5DA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pes"/>
        </a:ext>
      </dgm:extLst>
    </dgm:pt>
    <dgm:pt modelId="{28159EF3-0157-4DCB-A9F6-DE6909E68834}" type="pres">
      <dgm:prSet presAssocID="{99E16531-801B-4774-80D5-07ED22FC5DA4}" presName="spaceRect" presStyleCnt="0"/>
      <dgm:spPr/>
    </dgm:pt>
    <dgm:pt modelId="{02130529-E53F-4467-BEFB-2D57261036F5}" type="pres">
      <dgm:prSet presAssocID="{99E16531-801B-4774-80D5-07ED22FC5DA4}" presName="parTx" presStyleLbl="revTx" presStyleIdx="1" presStyleCnt="3">
        <dgm:presLayoutVars>
          <dgm:chMax val="0"/>
          <dgm:chPref val="0"/>
        </dgm:presLayoutVars>
      </dgm:prSet>
      <dgm:spPr/>
    </dgm:pt>
    <dgm:pt modelId="{300B2457-D0E4-4F83-9190-FACAFFF068EC}" type="pres">
      <dgm:prSet presAssocID="{43904B9E-A63E-4B0F-9FBC-C675CD4F6E61}" presName="sibTrans" presStyleCnt="0"/>
      <dgm:spPr/>
    </dgm:pt>
    <dgm:pt modelId="{23A4D767-D445-4A14-9AA7-E11818F0054D}" type="pres">
      <dgm:prSet presAssocID="{D19717DA-9B09-4AD5-8091-436145045D24}" presName="compNode" presStyleCnt="0"/>
      <dgm:spPr/>
    </dgm:pt>
    <dgm:pt modelId="{07AB1DB0-D9F4-4A10-B824-3E9BE9496148}" type="pres">
      <dgm:prSet presAssocID="{D19717DA-9B09-4AD5-8091-436145045D24}" presName="bgRect" presStyleLbl="bgShp" presStyleIdx="2" presStyleCnt="3"/>
      <dgm:spPr/>
    </dgm:pt>
    <dgm:pt modelId="{C356FDD5-99A2-4DE7-8954-510E627BC3FE}" type="pres">
      <dgm:prSet presAssocID="{D19717DA-9B09-4AD5-8091-436145045D2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nboarding"/>
        </a:ext>
      </dgm:extLst>
    </dgm:pt>
    <dgm:pt modelId="{C17B8D37-99C3-484B-938B-421EC6E5A0E3}" type="pres">
      <dgm:prSet presAssocID="{D19717DA-9B09-4AD5-8091-436145045D24}" presName="spaceRect" presStyleCnt="0"/>
      <dgm:spPr/>
    </dgm:pt>
    <dgm:pt modelId="{7D89F002-55DE-4EDF-A9FE-259EF1F98433}" type="pres">
      <dgm:prSet presAssocID="{D19717DA-9B09-4AD5-8091-436145045D24}" presName="parTx" presStyleLbl="revTx" presStyleIdx="2" presStyleCnt="3">
        <dgm:presLayoutVars>
          <dgm:chMax val="0"/>
          <dgm:chPref val="0"/>
        </dgm:presLayoutVars>
      </dgm:prSet>
      <dgm:spPr/>
    </dgm:pt>
  </dgm:ptLst>
  <dgm:cxnLst>
    <dgm:cxn modelId="{274D5E00-E1E8-4634-AD7E-CA988876C549}" type="presOf" srcId="{99E16531-801B-4774-80D5-07ED22FC5DA4}" destId="{02130529-E53F-4467-BEFB-2D57261036F5}" srcOrd="0" destOrd="0" presId="urn:microsoft.com/office/officeart/2018/2/layout/IconVerticalSolidList"/>
    <dgm:cxn modelId="{503FE802-6A4C-4CB2-A6F0-15BE41AE0A89}" srcId="{8FF516D4-4C72-4257-BD61-2B9E655E4372}" destId="{99E16531-801B-4774-80D5-07ED22FC5DA4}" srcOrd="1" destOrd="0" parTransId="{D80232C7-42A8-4D1C-9145-C28C7388F674}" sibTransId="{43904B9E-A63E-4B0F-9FBC-C675CD4F6E61}"/>
    <dgm:cxn modelId="{776E4906-1568-4E4D-9344-54DAFA8EE26D}" type="presOf" srcId="{8FF516D4-4C72-4257-BD61-2B9E655E4372}" destId="{F3D53ADF-9809-4085-A9D8-E3C16174786F}" srcOrd="0" destOrd="0" presId="urn:microsoft.com/office/officeart/2018/2/layout/IconVerticalSolidList"/>
    <dgm:cxn modelId="{238B2B30-77B2-45FE-B1BB-BD392F3D0266}" type="presOf" srcId="{7CF3C43C-7EEF-4AB0-A7CD-C9C96861E045}" destId="{5E685A23-FB22-4F4A-81F5-91A85AB8B19A}" srcOrd="0" destOrd="0" presId="urn:microsoft.com/office/officeart/2018/2/layout/IconVerticalSolidList"/>
    <dgm:cxn modelId="{AA98B0ED-A3E2-4FE6-8D34-1E7EEA58F33C}" srcId="{8FF516D4-4C72-4257-BD61-2B9E655E4372}" destId="{7CF3C43C-7EEF-4AB0-A7CD-C9C96861E045}" srcOrd="0" destOrd="0" parTransId="{B3705A97-7A30-471B-984D-9323605ED1EF}" sibTransId="{9B49FC0B-009C-4029-82BE-6AC22C2BF22F}"/>
    <dgm:cxn modelId="{3DD574FB-28C7-46F4-A1A6-97F72C9296BE}" srcId="{8FF516D4-4C72-4257-BD61-2B9E655E4372}" destId="{D19717DA-9B09-4AD5-8091-436145045D24}" srcOrd="2" destOrd="0" parTransId="{E65E6A1E-A91A-44FF-8439-926BCDA69135}" sibTransId="{A8B199F8-479D-43A1-8EAA-80B649FA9412}"/>
    <dgm:cxn modelId="{3F86EEFE-BBDB-4361-B2CD-E2954E21543E}" type="presOf" srcId="{D19717DA-9B09-4AD5-8091-436145045D24}" destId="{7D89F002-55DE-4EDF-A9FE-259EF1F98433}" srcOrd="0" destOrd="0" presId="urn:microsoft.com/office/officeart/2018/2/layout/IconVerticalSolidList"/>
    <dgm:cxn modelId="{1F0FDAEB-AAB6-4501-A7B9-093B37169647}" type="presParOf" srcId="{F3D53ADF-9809-4085-A9D8-E3C16174786F}" destId="{EDD78B0A-805D-4138-AA24-C391411BCB1D}" srcOrd="0" destOrd="0" presId="urn:microsoft.com/office/officeart/2018/2/layout/IconVerticalSolidList"/>
    <dgm:cxn modelId="{47E01B9B-795C-4FE9-8604-D78337B01F8F}" type="presParOf" srcId="{EDD78B0A-805D-4138-AA24-C391411BCB1D}" destId="{D0406B43-E06E-4161-AB5E-431592EF9D0D}" srcOrd="0" destOrd="0" presId="urn:microsoft.com/office/officeart/2018/2/layout/IconVerticalSolidList"/>
    <dgm:cxn modelId="{1536217C-0C20-4FE0-8F93-18BBDE1B7C68}" type="presParOf" srcId="{EDD78B0A-805D-4138-AA24-C391411BCB1D}" destId="{09782013-47E2-4736-A841-26B2F00B896A}" srcOrd="1" destOrd="0" presId="urn:microsoft.com/office/officeart/2018/2/layout/IconVerticalSolidList"/>
    <dgm:cxn modelId="{041B237A-41CC-4C8B-B402-4412B3AF51F2}" type="presParOf" srcId="{EDD78B0A-805D-4138-AA24-C391411BCB1D}" destId="{B215038A-A5C0-4C8F-9F0D-4721AF05B98D}" srcOrd="2" destOrd="0" presId="urn:microsoft.com/office/officeart/2018/2/layout/IconVerticalSolidList"/>
    <dgm:cxn modelId="{B286D9AC-2C48-4902-850A-E2AB18CB7DF2}" type="presParOf" srcId="{EDD78B0A-805D-4138-AA24-C391411BCB1D}" destId="{5E685A23-FB22-4F4A-81F5-91A85AB8B19A}" srcOrd="3" destOrd="0" presId="urn:microsoft.com/office/officeart/2018/2/layout/IconVerticalSolidList"/>
    <dgm:cxn modelId="{032EF391-CC52-4739-BECE-12E7ABE48AE8}" type="presParOf" srcId="{F3D53ADF-9809-4085-A9D8-E3C16174786F}" destId="{53C4C96D-7770-4AE1-A61C-C37C97248C5A}" srcOrd="1" destOrd="0" presId="urn:microsoft.com/office/officeart/2018/2/layout/IconVerticalSolidList"/>
    <dgm:cxn modelId="{0206A877-C932-4996-ABC8-8BC192406052}" type="presParOf" srcId="{F3D53ADF-9809-4085-A9D8-E3C16174786F}" destId="{C0009A30-29EA-43E1-B13F-67EA394CBDB9}" srcOrd="2" destOrd="0" presId="urn:microsoft.com/office/officeart/2018/2/layout/IconVerticalSolidList"/>
    <dgm:cxn modelId="{480C8B63-60B9-4898-BDDC-7B4E2629E1CC}" type="presParOf" srcId="{C0009A30-29EA-43E1-B13F-67EA394CBDB9}" destId="{D96C7D31-CEC5-4123-BF77-1D2549558EC7}" srcOrd="0" destOrd="0" presId="urn:microsoft.com/office/officeart/2018/2/layout/IconVerticalSolidList"/>
    <dgm:cxn modelId="{C0785E8E-5F22-4C84-9FCF-61B93AB1A004}" type="presParOf" srcId="{C0009A30-29EA-43E1-B13F-67EA394CBDB9}" destId="{E16F939E-E691-4188-9072-FB8FCE8446BA}" srcOrd="1" destOrd="0" presId="urn:microsoft.com/office/officeart/2018/2/layout/IconVerticalSolidList"/>
    <dgm:cxn modelId="{D0FF5B2E-60E1-401E-B2D5-82B8B11E5901}" type="presParOf" srcId="{C0009A30-29EA-43E1-B13F-67EA394CBDB9}" destId="{28159EF3-0157-4DCB-A9F6-DE6909E68834}" srcOrd="2" destOrd="0" presId="urn:microsoft.com/office/officeart/2018/2/layout/IconVerticalSolidList"/>
    <dgm:cxn modelId="{4826178B-C66B-4790-9774-146D75F43558}" type="presParOf" srcId="{C0009A30-29EA-43E1-B13F-67EA394CBDB9}" destId="{02130529-E53F-4467-BEFB-2D57261036F5}" srcOrd="3" destOrd="0" presId="urn:microsoft.com/office/officeart/2018/2/layout/IconVerticalSolidList"/>
    <dgm:cxn modelId="{4F32B440-ADC3-4233-9B77-7EFFBE7AD31F}" type="presParOf" srcId="{F3D53ADF-9809-4085-A9D8-E3C16174786F}" destId="{300B2457-D0E4-4F83-9190-FACAFFF068EC}" srcOrd="3" destOrd="0" presId="urn:microsoft.com/office/officeart/2018/2/layout/IconVerticalSolidList"/>
    <dgm:cxn modelId="{B2453FD0-9AF6-4FC8-8D4F-B8DF553F6458}" type="presParOf" srcId="{F3D53ADF-9809-4085-A9D8-E3C16174786F}" destId="{23A4D767-D445-4A14-9AA7-E11818F0054D}" srcOrd="4" destOrd="0" presId="urn:microsoft.com/office/officeart/2018/2/layout/IconVerticalSolidList"/>
    <dgm:cxn modelId="{76E46109-0D8F-49C7-997A-8B0DBE96DDF3}" type="presParOf" srcId="{23A4D767-D445-4A14-9AA7-E11818F0054D}" destId="{07AB1DB0-D9F4-4A10-B824-3E9BE9496148}" srcOrd="0" destOrd="0" presId="urn:microsoft.com/office/officeart/2018/2/layout/IconVerticalSolidList"/>
    <dgm:cxn modelId="{25070721-C8C5-4A54-8A4E-1F811B69D311}" type="presParOf" srcId="{23A4D767-D445-4A14-9AA7-E11818F0054D}" destId="{C356FDD5-99A2-4DE7-8954-510E627BC3FE}" srcOrd="1" destOrd="0" presId="urn:microsoft.com/office/officeart/2018/2/layout/IconVerticalSolidList"/>
    <dgm:cxn modelId="{F909F045-1756-490A-AE51-110E5636D8F3}" type="presParOf" srcId="{23A4D767-D445-4A14-9AA7-E11818F0054D}" destId="{C17B8D37-99C3-484B-938B-421EC6E5A0E3}" srcOrd="2" destOrd="0" presId="urn:microsoft.com/office/officeart/2018/2/layout/IconVerticalSolidList"/>
    <dgm:cxn modelId="{364CB665-EC5D-429B-B054-BBAA5385398C}" type="presParOf" srcId="{23A4D767-D445-4A14-9AA7-E11818F0054D}" destId="{7D89F002-55DE-4EDF-A9FE-259EF1F9843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5F7EC2B-7398-458F-84DC-F5BFC652CCFE}" type="doc">
      <dgm:prSet loTypeId="urn:microsoft.com/office/officeart/2018/2/layout/IconVerticalSolidList" loCatId="icon" qsTypeId="urn:microsoft.com/office/officeart/2005/8/quickstyle/simple2" qsCatId="simple" csTypeId="urn:microsoft.com/office/officeart/2005/8/colors/accent2_2" csCatId="accent2" phldr="1"/>
      <dgm:spPr/>
      <dgm:t>
        <a:bodyPr/>
        <a:lstStyle/>
        <a:p>
          <a:endParaRPr lang="en-US"/>
        </a:p>
      </dgm:t>
    </dgm:pt>
    <dgm:pt modelId="{3137DA8C-E25E-4DA1-912E-00C15DEEB098}">
      <dgm:prSet custT="1"/>
      <dgm:spPr/>
      <dgm:t>
        <a:bodyPr/>
        <a:lstStyle/>
        <a:p>
          <a:pPr>
            <a:lnSpc>
              <a:spcPct val="100000"/>
            </a:lnSpc>
          </a:pPr>
          <a:r>
            <a:rPr lang="en-US" sz="2400" dirty="0">
              <a:latin typeface="Arial" panose="020B0604020202020204" pitchFamily="34" charset="0"/>
              <a:cs typeface="Arial" panose="020B0604020202020204" pitchFamily="34" charset="0"/>
            </a:rPr>
            <a:t>Competing</a:t>
          </a:r>
        </a:p>
      </dgm:t>
    </dgm:pt>
    <dgm:pt modelId="{38F830F3-8E37-4B3C-BD35-E7851AE7FBF8}" type="parTrans" cxnId="{74166B9F-07B0-4989-B31C-6C8878A81A88}">
      <dgm:prSet/>
      <dgm:spPr/>
      <dgm:t>
        <a:bodyPr/>
        <a:lstStyle/>
        <a:p>
          <a:endParaRPr lang="en-US">
            <a:latin typeface="Arial" panose="020B0604020202020204" pitchFamily="34" charset="0"/>
            <a:cs typeface="Arial" panose="020B0604020202020204" pitchFamily="34" charset="0"/>
          </a:endParaRPr>
        </a:p>
      </dgm:t>
    </dgm:pt>
    <dgm:pt modelId="{62784A24-6F63-4BC5-8191-6B95F92DCB87}" type="sibTrans" cxnId="{74166B9F-07B0-4989-B31C-6C8878A81A88}">
      <dgm:prSet/>
      <dgm:spPr/>
      <dgm:t>
        <a:bodyPr/>
        <a:lstStyle/>
        <a:p>
          <a:endParaRPr lang="en-US">
            <a:latin typeface="Arial" panose="020B0604020202020204" pitchFamily="34" charset="0"/>
            <a:cs typeface="Arial" panose="020B0604020202020204" pitchFamily="34" charset="0"/>
          </a:endParaRPr>
        </a:p>
      </dgm:t>
    </dgm:pt>
    <dgm:pt modelId="{BA0AA97E-F361-4343-B0E2-5DE48039A90C}">
      <dgm:prSet custT="1"/>
      <dgm:spPr/>
      <dgm:t>
        <a:bodyPr/>
        <a:lstStyle/>
        <a:p>
          <a:pPr>
            <a:lnSpc>
              <a:spcPct val="100000"/>
            </a:lnSpc>
          </a:pPr>
          <a:r>
            <a:rPr lang="en-US" sz="2000" dirty="0">
              <a:latin typeface="Arial" panose="020B0604020202020204" pitchFamily="34" charset="0"/>
              <a:cs typeface="Arial" panose="020B0604020202020204" pitchFamily="34" charset="0"/>
            </a:rPr>
            <a:t>- trying to prove your rights, showing, that someone is not correct</a:t>
          </a:r>
        </a:p>
      </dgm:t>
    </dgm:pt>
    <dgm:pt modelId="{EFC090FF-8DAA-4B36-8A2C-535C4CB2C907}" type="parTrans" cxnId="{193D48E2-9373-4DCC-B98A-0CA040552078}">
      <dgm:prSet/>
      <dgm:spPr/>
      <dgm:t>
        <a:bodyPr/>
        <a:lstStyle/>
        <a:p>
          <a:endParaRPr lang="en-US">
            <a:latin typeface="Arial" panose="020B0604020202020204" pitchFamily="34" charset="0"/>
            <a:cs typeface="Arial" panose="020B0604020202020204" pitchFamily="34" charset="0"/>
          </a:endParaRPr>
        </a:p>
      </dgm:t>
    </dgm:pt>
    <dgm:pt modelId="{F853F258-D954-403F-82CC-77F600BC7ECF}" type="sibTrans" cxnId="{193D48E2-9373-4DCC-B98A-0CA040552078}">
      <dgm:prSet/>
      <dgm:spPr/>
      <dgm:t>
        <a:bodyPr/>
        <a:lstStyle/>
        <a:p>
          <a:endParaRPr lang="en-US">
            <a:latin typeface="Arial" panose="020B0604020202020204" pitchFamily="34" charset="0"/>
            <a:cs typeface="Arial" panose="020B0604020202020204" pitchFamily="34" charset="0"/>
          </a:endParaRPr>
        </a:p>
      </dgm:t>
    </dgm:pt>
    <dgm:pt modelId="{798AED0C-F157-44DC-957C-E2D2245FB54B}">
      <dgm:prSet custT="1"/>
      <dgm:spPr/>
      <dgm:t>
        <a:bodyPr/>
        <a:lstStyle/>
        <a:p>
          <a:pPr>
            <a:lnSpc>
              <a:spcPct val="100000"/>
            </a:lnSpc>
          </a:pPr>
          <a:r>
            <a:rPr lang="en-US" sz="2400">
              <a:latin typeface="Arial" panose="020B0604020202020204" pitchFamily="34" charset="0"/>
              <a:cs typeface="Arial" panose="020B0604020202020204" pitchFamily="34" charset="0"/>
            </a:rPr>
            <a:t>Compromising</a:t>
          </a:r>
        </a:p>
      </dgm:t>
    </dgm:pt>
    <dgm:pt modelId="{CC239F81-A75F-4F91-8D44-A87D91275D86}" type="parTrans" cxnId="{1F00020C-C5D9-4040-B1B0-10BC92219C64}">
      <dgm:prSet/>
      <dgm:spPr/>
      <dgm:t>
        <a:bodyPr/>
        <a:lstStyle/>
        <a:p>
          <a:endParaRPr lang="en-US">
            <a:latin typeface="Arial" panose="020B0604020202020204" pitchFamily="34" charset="0"/>
            <a:cs typeface="Arial" panose="020B0604020202020204" pitchFamily="34" charset="0"/>
          </a:endParaRPr>
        </a:p>
      </dgm:t>
    </dgm:pt>
    <dgm:pt modelId="{63C2421C-AB6E-4A37-BBAB-D9CB6EE7EC60}" type="sibTrans" cxnId="{1F00020C-C5D9-4040-B1B0-10BC92219C64}">
      <dgm:prSet/>
      <dgm:spPr/>
      <dgm:t>
        <a:bodyPr/>
        <a:lstStyle/>
        <a:p>
          <a:endParaRPr lang="en-US">
            <a:latin typeface="Arial" panose="020B0604020202020204" pitchFamily="34" charset="0"/>
            <a:cs typeface="Arial" panose="020B0604020202020204" pitchFamily="34" charset="0"/>
          </a:endParaRPr>
        </a:p>
      </dgm:t>
    </dgm:pt>
    <dgm:pt modelId="{E3DC10E7-E2D4-447E-8084-0F0231E2D61F}">
      <dgm:prSet custT="1"/>
      <dgm:spPr/>
      <dgm:t>
        <a:bodyPr/>
        <a:lstStyle/>
        <a:p>
          <a:pPr>
            <a:lnSpc>
              <a:spcPct val="100000"/>
            </a:lnSpc>
          </a:pPr>
          <a:r>
            <a:rPr lang="en-US" sz="2000" dirty="0">
              <a:latin typeface="Arial" panose="020B0604020202020204" pitchFamily="34" charset="0"/>
              <a:cs typeface="Arial" panose="020B0604020202020204" pitchFamily="34" charset="0"/>
            </a:rPr>
            <a:t>- agreeing to someone else’s idea</a:t>
          </a:r>
        </a:p>
      </dgm:t>
    </dgm:pt>
    <dgm:pt modelId="{D5AFEE22-073E-43F2-8880-CAF26403BA41}" type="parTrans" cxnId="{6290469A-981E-4F96-8865-D845F581C574}">
      <dgm:prSet/>
      <dgm:spPr/>
      <dgm:t>
        <a:bodyPr/>
        <a:lstStyle/>
        <a:p>
          <a:endParaRPr lang="en-US">
            <a:latin typeface="Arial" panose="020B0604020202020204" pitchFamily="34" charset="0"/>
            <a:cs typeface="Arial" panose="020B0604020202020204" pitchFamily="34" charset="0"/>
          </a:endParaRPr>
        </a:p>
      </dgm:t>
    </dgm:pt>
    <dgm:pt modelId="{96D2F9D4-3E46-4704-A81E-EB891F74C462}" type="sibTrans" cxnId="{6290469A-981E-4F96-8865-D845F581C574}">
      <dgm:prSet/>
      <dgm:spPr/>
      <dgm:t>
        <a:bodyPr/>
        <a:lstStyle/>
        <a:p>
          <a:endParaRPr lang="en-US">
            <a:latin typeface="Arial" panose="020B0604020202020204" pitchFamily="34" charset="0"/>
            <a:cs typeface="Arial" panose="020B0604020202020204" pitchFamily="34" charset="0"/>
          </a:endParaRPr>
        </a:p>
      </dgm:t>
    </dgm:pt>
    <dgm:pt modelId="{77D97C1E-CF38-409E-813D-71FE8ADEE4A7}">
      <dgm:prSet custT="1"/>
      <dgm:spPr/>
      <dgm:t>
        <a:bodyPr/>
        <a:lstStyle/>
        <a:p>
          <a:pPr>
            <a:lnSpc>
              <a:spcPct val="100000"/>
            </a:lnSpc>
          </a:pPr>
          <a:r>
            <a:rPr lang="en-US" sz="2400">
              <a:latin typeface="Arial" panose="020B0604020202020204" pitchFamily="34" charset="0"/>
              <a:cs typeface="Arial" panose="020B0604020202020204" pitchFamily="34" charset="0"/>
            </a:rPr>
            <a:t>Collaborating</a:t>
          </a:r>
        </a:p>
      </dgm:t>
    </dgm:pt>
    <dgm:pt modelId="{93D3BC4B-FA81-40C0-B81D-25BBD1FD066A}" type="parTrans" cxnId="{F135748E-65C3-47A8-A9B3-FA5F69B02FAC}">
      <dgm:prSet/>
      <dgm:spPr/>
      <dgm:t>
        <a:bodyPr/>
        <a:lstStyle/>
        <a:p>
          <a:endParaRPr lang="en-US">
            <a:latin typeface="Arial" panose="020B0604020202020204" pitchFamily="34" charset="0"/>
            <a:cs typeface="Arial" panose="020B0604020202020204" pitchFamily="34" charset="0"/>
          </a:endParaRPr>
        </a:p>
      </dgm:t>
    </dgm:pt>
    <dgm:pt modelId="{1D49EDDE-8FD0-408B-8DA6-50C9EC347EBB}" type="sibTrans" cxnId="{F135748E-65C3-47A8-A9B3-FA5F69B02FAC}">
      <dgm:prSet/>
      <dgm:spPr/>
      <dgm:t>
        <a:bodyPr/>
        <a:lstStyle/>
        <a:p>
          <a:endParaRPr lang="en-US">
            <a:latin typeface="Arial" panose="020B0604020202020204" pitchFamily="34" charset="0"/>
            <a:cs typeface="Arial" panose="020B0604020202020204" pitchFamily="34" charset="0"/>
          </a:endParaRPr>
        </a:p>
      </dgm:t>
    </dgm:pt>
    <dgm:pt modelId="{444B8B0A-BE48-4090-B531-12075FE8B031}">
      <dgm:prSet custT="1"/>
      <dgm:spPr/>
      <dgm:t>
        <a:bodyPr/>
        <a:lstStyle/>
        <a:p>
          <a:pPr>
            <a:lnSpc>
              <a:spcPct val="100000"/>
            </a:lnSpc>
          </a:pPr>
          <a:r>
            <a:rPr lang="en-US" sz="2000" dirty="0">
              <a:latin typeface="Arial" panose="020B0604020202020204" pitchFamily="34" charset="0"/>
              <a:cs typeface="Arial" panose="020B0604020202020204" pitchFamily="34" charset="0"/>
            </a:rPr>
            <a:t>- trying to find a solution for both parties</a:t>
          </a:r>
        </a:p>
      </dgm:t>
    </dgm:pt>
    <dgm:pt modelId="{E4410C5A-15DD-42A6-8B23-46EB897E84FF}" type="parTrans" cxnId="{50EFAA12-102D-4359-8B6F-7B0CA4A2CA41}">
      <dgm:prSet/>
      <dgm:spPr/>
      <dgm:t>
        <a:bodyPr/>
        <a:lstStyle/>
        <a:p>
          <a:endParaRPr lang="en-US">
            <a:latin typeface="Arial" panose="020B0604020202020204" pitchFamily="34" charset="0"/>
            <a:cs typeface="Arial" panose="020B0604020202020204" pitchFamily="34" charset="0"/>
          </a:endParaRPr>
        </a:p>
      </dgm:t>
    </dgm:pt>
    <dgm:pt modelId="{67BB946F-69F6-4C93-97DB-FA3444D4C529}" type="sibTrans" cxnId="{50EFAA12-102D-4359-8B6F-7B0CA4A2CA41}">
      <dgm:prSet/>
      <dgm:spPr/>
      <dgm:t>
        <a:bodyPr/>
        <a:lstStyle/>
        <a:p>
          <a:endParaRPr lang="en-US">
            <a:latin typeface="Arial" panose="020B0604020202020204" pitchFamily="34" charset="0"/>
            <a:cs typeface="Arial" panose="020B0604020202020204" pitchFamily="34" charset="0"/>
          </a:endParaRPr>
        </a:p>
      </dgm:t>
    </dgm:pt>
    <dgm:pt modelId="{827CE62F-DCC7-40A6-86C0-D706DE2D7729}">
      <dgm:prSet custT="1"/>
      <dgm:spPr/>
      <dgm:t>
        <a:bodyPr/>
        <a:lstStyle/>
        <a:p>
          <a:pPr>
            <a:lnSpc>
              <a:spcPct val="100000"/>
            </a:lnSpc>
          </a:pPr>
          <a:r>
            <a:rPr lang="en-US" sz="2400">
              <a:latin typeface="Arial" panose="020B0604020202020204" pitchFamily="34" charset="0"/>
              <a:cs typeface="Arial" panose="020B0604020202020204" pitchFamily="34" charset="0"/>
            </a:rPr>
            <a:t>Avoiding</a:t>
          </a:r>
        </a:p>
      </dgm:t>
    </dgm:pt>
    <dgm:pt modelId="{07AE3FE0-04EB-4D87-9CA3-23BAB3F9129E}" type="parTrans" cxnId="{258CF165-DD02-40C1-9E47-36E3E6B00F33}">
      <dgm:prSet/>
      <dgm:spPr/>
      <dgm:t>
        <a:bodyPr/>
        <a:lstStyle/>
        <a:p>
          <a:endParaRPr lang="en-US">
            <a:latin typeface="Arial" panose="020B0604020202020204" pitchFamily="34" charset="0"/>
            <a:cs typeface="Arial" panose="020B0604020202020204" pitchFamily="34" charset="0"/>
          </a:endParaRPr>
        </a:p>
      </dgm:t>
    </dgm:pt>
    <dgm:pt modelId="{AFAFB47D-C3B6-43BB-AF4C-6217955C595C}" type="sibTrans" cxnId="{258CF165-DD02-40C1-9E47-36E3E6B00F33}">
      <dgm:prSet/>
      <dgm:spPr/>
      <dgm:t>
        <a:bodyPr/>
        <a:lstStyle/>
        <a:p>
          <a:endParaRPr lang="en-US">
            <a:latin typeface="Arial" panose="020B0604020202020204" pitchFamily="34" charset="0"/>
            <a:cs typeface="Arial" panose="020B0604020202020204" pitchFamily="34" charset="0"/>
          </a:endParaRPr>
        </a:p>
      </dgm:t>
    </dgm:pt>
    <dgm:pt modelId="{164ECBB8-3C7B-4D8C-8DDB-E3E903668A9D}">
      <dgm:prSet custT="1"/>
      <dgm:spPr/>
      <dgm:t>
        <a:bodyPr/>
        <a:lstStyle/>
        <a:p>
          <a:pPr>
            <a:lnSpc>
              <a:spcPct val="100000"/>
            </a:lnSpc>
          </a:pPr>
          <a:r>
            <a:rPr lang="en-US" sz="2000" dirty="0">
              <a:latin typeface="Arial" panose="020B0604020202020204" pitchFamily="34" charset="0"/>
              <a:cs typeface="Arial" panose="020B0604020202020204" pitchFamily="34" charset="0"/>
            </a:rPr>
            <a:t>- moving back from an unwanted situation </a:t>
          </a:r>
        </a:p>
      </dgm:t>
    </dgm:pt>
    <dgm:pt modelId="{79822DBB-DFB8-46FD-9C1A-63A49D945CF0}" type="parTrans" cxnId="{765C516B-D6F3-4973-9CCA-07811650461B}">
      <dgm:prSet/>
      <dgm:spPr/>
      <dgm:t>
        <a:bodyPr/>
        <a:lstStyle/>
        <a:p>
          <a:endParaRPr lang="en-US">
            <a:latin typeface="Arial" panose="020B0604020202020204" pitchFamily="34" charset="0"/>
            <a:cs typeface="Arial" panose="020B0604020202020204" pitchFamily="34" charset="0"/>
          </a:endParaRPr>
        </a:p>
      </dgm:t>
    </dgm:pt>
    <dgm:pt modelId="{D36A9D29-1B80-47BE-B748-0A9C61945862}" type="sibTrans" cxnId="{765C516B-D6F3-4973-9CCA-07811650461B}">
      <dgm:prSet/>
      <dgm:spPr/>
      <dgm:t>
        <a:bodyPr/>
        <a:lstStyle/>
        <a:p>
          <a:endParaRPr lang="en-US">
            <a:latin typeface="Arial" panose="020B0604020202020204" pitchFamily="34" charset="0"/>
            <a:cs typeface="Arial" panose="020B0604020202020204" pitchFamily="34" charset="0"/>
          </a:endParaRPr>
        </a:p>
      </dgm:t>
    </dgm:pt>
    <dgm:pt modelId="{C7AAEC5F-E816-44D9-9B49-8E84C443086B}">
      <dgm:prSet custT="1"/>
      <dgm:spPr/>
      <dgm:t>
        <a:bodyPr/>
        <a:lstStyle/>
        <a:p>
          <a:pPr>
            <a:lnSpc>
              <a:spcPct val="100000"/>
            </a:lnSpc>
          </a:pPr>
          <a:r>
            <a:rPr lang="en-US" sz="2400" dirty="0">
              <a:latin typeface="Arial" panose="020B0604020202020204" pitchFamily="34" charset="0"/>
              <a:cs typeface="Arial" panose="020B0604020202020204" pitchFamily="34" charset="0"/>
            </a:rPr>
            <a:t>Accommodating</a:t>
          </a:r>
        </a:p>
      </dgm:t>
    </dgm:pt>
    <dgm:pt modelId="{5BFC3100-868E-4EB6-BAA3-F8F59CDAB729}" type="parTrans" cxnId="{B7D3E9A5-348E-4D23-B145-B9EB8C12763C}">
      <dgm:prSet/>
      <dgm:spPr/>
      <dgm:t>
        <a:bodyPr/>
        <a:lstStyle/>
        <a:p>
          <a:endParaRPr lang="en-US">
            <a:latin typeface="Arial" panose="020B0604020202020204" pitchFamily="34" charset="0"/>
            <a:cs typeface="Arial" panose="020B0604020202020204" pitchFamily="34" charset="0"/>
          </a:endParaRPr>
        </a:p>
      </dgm:t>
    </dgm:pt>
    <dgm:pt modelId="{E3418796-0F0F-4875-8310-1053C6D4366D}" type="sibTrans" cxnId="{B7D3E9A5-348E-4D23-B145-B9EB8C12763C}">
      <dgm:prSet/>
      <dgm:spPr/>
      <dgm:t>
        <a:bodyPr/>
        <a:lstStyle/>
        <a:p>
          <a:endParaRPr lang="en-US">
            <a:latin typeface="Arial" panose="020B0604020202020204" pitchFamily="34" charset="0"/>
            <a:cs typeface="Arial" panose="020B0604020202020204" pitchFamily="34" charset="0"/>
          </a:endParaRPr>
        </a:p>
      </dgm:t>
    </dgm:pt>
    <dgm:pt modelId="{682EC580-BB19-4BEB-B6E4-2D706FD91583}">
      <dgm:prSet custT="1"/>
      <dgm:spPr/>
      <dgm:t>
        <a:bodyPr/>
        <a:lstStyle/>
        <a:p>
          <a:pPr>
            <a:lnSpc>
              <a:spcPct val="100000"/>
            </a:lnSpc>
          </a:pPr>
          <a:r>
            <a:rPr lang="en-US" sz="2000" dirty="0">
              <a:latin typeface="Arial" panose="020B0604020202020204" pitchFamily="34" charset="0"/>
              <a:cs typeface="Arial" panose="020B0604020202020204" pitchFamily="34" charset="0"/>
            </a:rPr>
            <a:t>- trying to please someone; willing to help</a:t>
          </a:r>
        </a:p>
      </dgm:t>
    </dgm:pt>
    <dgm:pt modelId="{C0961827-28CE-4C32-80F9-7ECD6093A775}" type="parTrans" cxnId="{E63389FB-AC1A-420A-979C-C4E9D469A9B1}">
      <dgm:prSet/>
      <dgm:spPr/>
      <dgm:t>
        <a:bodyPr/>
        <a:lstStyle/>
        <a:p>
          <a:endParaRPr lang="en-US">
            <a:latin typeface="Arial" panose="020B0604020202020204" pitchFamily="34" charset="0"/>
            <a:cs typeface="Arial" panose="020B0604020202020204" pitchFamily="34" charset="0"/>
          </a:endParaRPr>
        </a:p>
      </dgm:t>
    </dgm:pt>
    <dgm:pt modelId="{868DCD33-9E21-49D8-8C4E-355AD3037A10}" type="sibTrans" cxnId="{E63389FB-AC1A-420A-979C-C4E9D469A9B1}">
      <dgm:prSet/>
      <dgm:spPr/>
      <dgm:t>
        <a:bodyPr/>
        <a:lstStyle/>
        <a:p>
          <a:endParaRPr lang="en-US">
            <a:latin typeface="Arial" panose="020B0604020202020204" pitchFamily="34" charset="0"/>
            <a:cs typeface="Arial" panose="020B0604020202020204" pitchFamily="34" charset="0"/>
          </a:endParaRPr>
        </a:p>
      </dgm:t>
    </dgm:pt>
    <dgm:pt modelId="{8501B957-6342-4D8E-977A-5EA2B6F9B74B}" type="pres">
      <dgm:prSet presAssocID="{75F7EC2B-7398-458F-84DC-F5BFC652CCFE}" presName="root" presStyleCnt="0">
        <dgm:presLayoutVars>
          <dgm:dir/>
          <dgm:resizeHandles val="exact"/>
        </dgm:presLayoutVars>
      </dgm:prSet>
      <dgm:spPr/>
    </dgm:pt>
    <dgm:pt modelId="{C0305DB8-5CEA-4E03-9C5D-1626066EA210}" type="pres">
      <dgm:prSet presAssocID="{3137DA8C-E25E-4DA1-912E-00C15DEEB098}" presName="compNode" presStyleCnt="0"/>
      <dgm:spPr/>
    </dgm:pt>
    <dgm:pt modelId="{AD1341F3-E405-4A91-AEE0-D32FCEFD3F14}" type="pres">
      <dgm:prSet presAssocID="{3137DA8C-E25E-4DA1-912E-00C15DEEB098}" presName="bgRect" presStyleLbl="bgShp" presStyleIdx="0" presStyleCnt="5"/>
      <dgm:spPr/>
    </dgm:pt>
    <dgm:pt modelId="{EF94EA15-70EB-4CF8-89E7-FAA454938FB3}" type="pres">
      <dgm:prSet presAssocID="{3137DA8C-E25E-4DA1-912E-00C15DEEB09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ales of Justice"/>
        </a:ext>
      </dgm:extLst>
    </dgm:pt>
    <dgm:pt modelId="{495C6A3C-2F32-4863-BDC4-2D598785D334}" type="pres">
      <dgm:prSet presAssocID="{3137DA8C-E25E-4DA1-912E-00C15DEEB098}" presName="spaceRect" presStyleCnt="0"/>
      <dgm:spPr/>
    </dgm:pt>
    <dgm:pt modelId="{2100827E-03C5-47C6-A173-EA3EEE5AEEC7}" type="pres">
      <dgm:prSet presAssocID="{3137DA8C-E25E-4DA1-912E-00C15DEEB098}" presName="parTx" presStyleLbl="revTx" presStyleIdx="0" presStyleCnt="10">
        <dgm:presLayoutVars>
          <dgm:chMax val="0"/>
          <dgm:chPref val="0"/>
        </dgm:presLayoutVars>
      </dgm:prSet>
      <dgm:spPr/>
    </dgm:pt>
    <dgm:pt modelId="{A9707989-4470-4A72-8205-1FB90886F766}" type="pres">
      <dgm:prSet presAssocID="{3137DA8C-E25E-4DA1-912E-00C15DEEB098}" presName="desTx" presStyleLbl="revTx" presStyleIdx="1" presStyleCnt="10">
        <dgm:presLayoutVars/>
      </dgm:prSet>
      <dgm:spPr/>
    </dgm:pt>
    <dgm:pt modelId="{36F689AD-3512-46FD-BA63-00A99BC8993A}" type="pres">
      <dgm:prSet presAssocID="{62784A24-6F63-4BC5-8191-6B95F92DCB87}" presName="sibTrans" presStyleCnt="0"/>
      <dgm:spPr/>
    </dgm:pt>
    <dgm:pt modelId="{D692229D-D525-4D56-8063-2F6B9933C648}" type="pres">
      <dgm:prSet presAssocID="{798AED0C-F157-44DC-957C-E2D2245FB54B}" presName="compNode" presStyleCnt="0"/>
      <dgm:spPr/>
    </dgm:pt>
    <dgm:pt modelId="{D09D59A0-0ECE-450C-988D-953AADBD314D}" type="pres">
      <dgm:prSet presAssocID="{798AED0C-F157-44DC-957C-E2D2245FB54B}" presName="bgRect" presStyleLbl="bgShp" presStyleIdx="1" presStyleCnt="5"/>
      <dgm:spPr/>
    </dgm:pt>
    <dgm:pt modelId="{B51D9F5E-6E3E-494C-A3AD-0EB88090768E}" type="pres">
      <dgm:prSet presAssocID="{798AED0C-F157-44DC-957C-E2D2245FB54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CA5D0D00-CE69-470F-9376-8CF66CFEC61B}" type="pres">
      <dgm:prSet presAssocID="{798AED0C-F157-44DC-957C-E2D2245FB54B}" presName="spaceRect" presStyleCnt="0"/>
      <dgm:spPr/>
    </dgm:pt>
    <dgm:pt modelId="{76D7BF10-DB6C-44CD-9172-D5BAD58400D6}" type="pres">
      <dgm:prSet presAssocID="{798AED0C-F157-44DC-957C-E2D2245FB54B}" presName="parTx" presStyleLbl="revTx" presStyleIdx="2" presStyleCnt="10">
        <dgm:presLayoutVars>
          <dgm:chMax val="0"/>
          <dgm:chPref val="0"/>
        </dgm:presLayoutVars>
      </dgm:prSet>
      <dgm:spPr/>
    </dgm:pt>
    <dgm:pt modelId="{F7D07F96-9D98-48FD-8883-D36F569AB857}" type="pres">
      <dgm:prSet presAssocID="{798AED0C-F157-44DC-957C-E2D2245FB54B}" presName="desTx" presStyleLbl="revTx" presStyleIdx="3" presStyleCnt="10">
        <dgm:presLayoutVars/>
      </dgm:prSet>
      <dgm:spPr/>
    </dgm:pt>
    <dgm:pt modelId="{EDBE01E8-D692-400F-AFF7-F091424C932A}" type="pres">
      <dgm:prSet presAssocID="{63C2421C-AB6E-4A37-BBAB-D9CB6EE7EC60}" presName="sibTrans" presStyleCnt="0"/>
      <dgm:spPr/>
    </dgm:pt>
    <dgm:pt modelId="{4B72C341-C7A1-4695-BC00-762B7045857C}" type="pres">
      <dgm:prSet presAssocID="{77D97C1E-CF38-409E-813D-71FE8ADEE4A7}" presName="compNode" presStyleCnt="0"/>
      <dgm:spPr/>
    </dgm:pt>
    <dgm:pt modelId="{237988BF-49F0-4E09-A74C-0AED9A75DBAB}" type="pres">
      <dgm:prSet presAssocID="{77D97C1E-CF38-409E-813D-71FE8ADEE4A7}" presName="bgRect" presStyleLbl="bgShp" presStyleIdx="2" presStyleCnt="5"/>
      <dgm:spPr/>
    </dgm:pt>
    <dgm:pt modelId="{287AF35D-1BEB-47C9-A219-04274D3443B1}" type="pres">
      <dgm:prSet presAssocID="{77D97C1E-CF38-409E-813D-71FE8ADEE4A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24DBB0A2-C738-4780-B9A6-D5DB468D1129}" type="pres">
      <dgm:prSet presAssocID="{77D97C1E-CF38-409E-813D-71FE8ADEE4A7}" presName="spaceRect" presStyleCnt="0"/>
      <dgm:spPr/>
    </dgm:pt>
    <dgm:pt modelId="{48085427-308D-49CE-A712-FDFFAF2529E6}" type="pres">
      <dgm:prSet presAssocID="{77D97C1E-CF38-409E-813D-71FE8ADEE4A7}" presName="parTx" presStyleLbl="revTx" presStyleIdx="4" presStyleCnt="10">
        <dgm:presLayoutVars>
          <dgm:chMax val="0"/>
          <dgm:chPref val="0"/>
        </dgm:presLayoutVars>
      </dgm:prSet>
      <dgm:spPr/>
    </dgm:pt>
    <dgm:pt modelId="{89359514-AFE6-4718-92AC-197B5ACBF343}" type="pres">
      <dgm:prSet presAssocID="{77D97C1E-CF38-409E-813D-71FE8ADEE4A7}" presName="desTx" presStyleLbl="revTx" presStyleIdx="5" presStyleCnt="10">
        <dgm:presLayoutVars/>
      </dgm:prSet>
      <dgm:spPr/>
    </dgm:pt>
    <dgm:pt modelId="{8C6938E8-A119-46C4-97C0-62C215E2E000}" type="pres">
      <dgm:prSet presAssocID="{1D49EDDE-8FD0-408B-8DA6-50C9EC347EBB}" presName="sibTrans" presStyleCnt="0"/>
      <dgm:spPr/>
    </dgm:pt>
    <dgm:pt modelId="{FD2BD311-11D7-4482-AF94-DEE4AD3F2620}" type="pres">
      <dgm:prSet presAssocID="{827CE62F-DCC7-40A6-86C0-D706DE2D7729}" presName="compNode" presStyleCnt="0"/>
      <dgm:spPr/>
    </dgm:pt>
    <dgm:pt modelId="{43FEFA3D-926D-479A-84A5-80BEF68C4499}" type="pres">
      <dgm:prSet presAssocID="{827CE62F-DCC7-40A6-86C0-D706DE2D7729}" presName="bgRect" presStyleLbl="bgShp" presStyleIdx="3" presStyleCnt="5"/>
      <dgm:spPr/>
    </dgm:pt>
    <dgm:pt modelId="{9C42E38C-F304-4A5A-AE4F-592151C718DD}" type="pres">
      <dgm:prSet presAssocID="{827CE62F-DCC7-40A6-86C0-D706DE2D772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railer"/>
        </a:ext>
      </dgm:extLst>
    </dgm:pt>
    <dgm:pt modelId="{40F6D5ED-C31C-4A11-AD17-B56A91A0AF63}" type="pres">
      <dgm:prSet presAssocID="{827CE62F-DCC7-40A6-86C0-D706DE2D7729}" presName="spaceRect" presStyleCnt="0"/>
      <dgm:spPr/>
    </dgm:pt>
    <dgm:pt modelId="{925D9E02-30CA-4F3D-8CE1-D0D119772698}" type="pres">
      <dgm:prSet presAssocID="{827CE62F-DCC7-40A6-86C0-D706DE2D7729}" presName="parTx" presStyleLbl="revTx" presStyleIdx="6" presStyleCnt="10">
        <dgm:presLayoutVars>
          <dgm:chMax val="0"/>
          <dgm:chPref val="0"/>
        </dgm:presLayoutVars>
      </dgm:prSet>
      <dgm:spPr/>
    </dgm:pt>
    <dgm:pt modelId="{D21210E8-B57E-4F65-9084-912E126D6D60}" type="pres">
      <dgm:prSet presAssocID="{827CE62F-DCC7-40A6-86C0-D706DE2D7729}" presName="desTx" presStyleLbl="revTx" presStyleIdx="7" presStyleCnt="10">
        <dgm:presLayoutVars/>
      </dgm:prSet>
      <dgm:spPr/>
    </dgm:pt>
    <dgm:pt modelId="{233E5CA1-4F55-46C2-8C54-0A891773D4AD}" type="pres">
      <dgm:prSet presAssocID="{AFAFB47D-C3B6-43BB-AF4C-6217955C595C}" presName="sibTrans" presStyleCnt="0"/>
      <dgm:spPr/>
    </dgm:pt>
    <dgm:pt modelId="{322AF527-840F-483E-BCBB-60FC2A8497DC}" type="pres">
      <dgm:prSet presAssocID="{C7AAEC5F-E816-44D9-9B49-8E84C443086B}" presName="compNode" presStyleCnt="0"/>
      <dgm:spPr/>
    </dgm:pt>
    <dgm:pt modelId="{82C268DF-2208-4BAC-AFFE-3486E0012975}" type="pres">
      <dgm:prSet presAssocID="{C7AAEC5F-E816-44D9-9B49-8E84C443086B}" presName="bgRect" presStyleLbl="bgShp" presStyleIdx="4" presStyleCnt="5"/>
      <dgm:spPr/>
    </dgm:pt>
    <dgm:pt modelId="{044C76E1-B340-478D-B1F4-ABAD313509B6}" type="pres">
      <dgm:prSet presAssocID="{C7AAEC5F-E816-44D9-9B49-8E84C443086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Irritant"/>
        </a:ext>
      </dgm:extLst>
    </dgm:pt>
    <dgm:pt modelId="{DAAA5CB1-E223-4242-B625-1FBACE823DFD}" type="pres">
      <dgm:prSet presAssocID="{C7AAEC5F-E816-44D9-9B49-8E84C443086B}" presName="spaceRect" presStyleCnt="0"/>
      <dgm:spPr/>
    </dgm:pt>
    <dgm:pt modelId="{CB8E458B-3076-4BFB-87F1-053BD6D553F3}" type="pres">
      <dgm:prSet presAssocID="{C7AAEC5F-E816-44D9-9B49-8E84C443086B}" presName="parTx" presStyleLbl="revTx" presStyleIdx="8" presStyleCnt="10">
        <dgm:presLayoutVars>
          <dgm:chMax val="0"/>
          <dgm:chPref val="0"/>
        </dgm:presLayoutVars>
      </dgm:prSet>
      <dgm:spPr/>
    </dgm:pt>
    <dgm:pt modelId="{08EF6DD3-9AAA-4FC7-818E-3A1B24D787E4}" type="pres">
      <dgm:prSet presAssocID="{C7AAEC5F-E816-44D9-9B49-8E84C443086B}" presName="desTx" presStyleLbl="revTx" presStyleIdx="9" presStyleCnt="10">
        <dgm:presLayoutVars/>
      </dgm:prSet>
      <dgm:spPr/>
    </dgm:pt>
  </dgm:ptLst>
  <dgm:cxnLst>
    <dgm:cxn modelId="{593B7A09-6316-4E29-B99B-FA14855B91D5}" type="presOf" srcId="{75F7EC2B-7398-458F-84DC-F5BFC652CCFE}" destId="{8501B957-6342-4D8E-977A-5EA2B6F9B74B}" srcOrd="0" destOrd="0" presId="urn:microsoft.com/office/officeart/2018/2/layout/IconVerticalSolidList"/>
    <dgm:cxn modelId="{1F00020C-C5D9-4040-B1B0-10BC92219C64}" srcId="{75F7EC2B-7398-458F-84DC-F5BFC652CCFE}" destId="{798AED0C-F157-44DC-957C-E2D2245FB54B}" srcOrd="1" destOrd="0" parTransId="{CC239F81-A75F-4F91-8D44-A87D91275D86}" sibTransId="{63C2421C-AB6E-4A37-BBAB-D9CB6EE7EC60}"/>
    <dgm:cxn modelId="{50EFAA12-102D-4359-8B6F-7B0CA4A2CA41}" srcId="{77D97C1E-CF38-409E-813D-71FE8ADEE4A7}" destId="{444B8B0A-BE48-4090-B531-12075FE8B031}" srcOrd="0" destOrd="0" parTransId="{E4410C5A-15DD-42A6-8B23-46EB897E84FF}" sibTransId="{67BB946F-69F6-4C93-97DB-FA3444D4C529}"/>
    <dgm:cxn modelId="{5F334F28-3859-4EF0-9827-82AAC92FDBB2}" type="presOf" srcId="{444B8B0A-BE48-4090-B531-12075FE8B031}" destId="{89359514-AFE6-4718-92AC-197B5ACBF343}" srcOrd="0" destOrd="0" presId="urn:microsoft.com/office/officeart/2018/2/layout/IconVerticalSolidList"/>
    <dgm:cxn modelId="{91473636-9512-451A-BE31-B21E547D760D}" type="presOf" srcId="{77D97C1E-CF38-409E-813D-71FE8ADEE4A7}" destId="{48085427-308D-49CE-A712-FDFFAF2529E6}" srcOrd="0" destOrd="0" presId="urn:microsoft.com/office/officeart/2018/2/layout/IconVerticalSolidList"/>
    <dgm:cxn modelId="{5EE9FD43-2632-43D5-AD7C-B130691200CA}" type="presOf" srcId="{3137DA8C-E25E-4DA1-912E-00C15DEEB098}" destId="{2100827E-03C5-47C6-A173-EA3EEE5AEEC7}" srcOrd="0" destOrd="0" presId="urn:microsoft.com/office/officeart/2018/2/layout/IconVerticalSolidList"/>
    <dgm:cxn modelId="{5DE48556-9A07-413F-A8A9-74B52C5A13CA}" type="presOf" srcId="{798AED0C-F157-44DC-957C-E2D2245FB54B}" destId="{76D7BF10-DB6C-44CD-9172-D5BAD58400D6}" srcOrd="0" destOrd="0" presId="urn:microsoft.com/office/officeart/2018/2/layout/IconVerticalSolidList"/>
    <dgm:cxn modelId="{C1714261-FA76-41FB-BAC8-1CC6D149AAB5}" type="presOf" srcId="{164ECBB8-3C7B-4D8C-8DDB-E3E903668A9D}" destId="{D21210E8-B57E-4F65-9084-912E126D6D60}" srcOrd="0" destOrd="0" presId="urn:microsoft.com/office/officeart/2018/2/layout/IconVerticalSolidList"/>
    <dgm:cxn modelId="{258CF165-DD02-40C1-9E47-36E3E6B00F33}" srcId="{75F7EC2B-7398-458F-84DC-F5BFC652CCFE}" destId="{827CE62F-DCC7-40A6-86C0-D706DE2D7729}" srcOrd="3" destOrd="0" parTransId="{07AE3FE0-04EB-4D87-9CA3-23BAB3F9129E}" sibTransId="{AFAFB47D-C3B6-43BB-AF4C-6217955C595C}"/>
    <dgm:cxn modelId="{765C516B-D6F3-4973-9CCA-07811650461B}" srcId="{827CE62F-DCC7-40A6-86C0-D706DE2D7729}" destId="{164ECBB8-3C7B-4D8C-8DDB-E3E903668A9D}" srcOrd="0" destOrd="0" parTransId="{79822DBB-DFB8-46FD-9C1A-63A49D945CF0}" sibTransId="{D36A9D29-1B80-47BE-B748-0A9C61945862}"/>
    <dgm:cxn modelId="{F135748E-65C3-47A8-A9B3-FA5F69B02FAC}" srcId="{75F7EC2B-7398-458F-84DC-F5BFC652CCFE}" destId="{77D97C1E-CF38-409E-813D-71FE8ADEE4A7}" srcOrd="2" destOrd="0" parTransId="{93D3BC4B-FA81-40C0-B81D-25BBD1FD066A}" sibTransId="{1D49EDDE-8FD0-408B-8DA6-50C9EC347EBB}"/>
    <dgm:cxn modelId="{340D0191-126E-48CF-BFCE-9C092855FB79}" type="presOf" srcId="{C7AAEC5F-E816-44D9-9B49-8E84C443086B}" destId="{CB8E458B-3076-4BFB-87F1-053BD6D553F3}" srcOrd="0" destOrd="0" presId="urn:microsoft.com/office/officeart/2018/2/layout/IconVerticalSolidList"/>
    <dgm:cxn modelId="{8E344397-B73E-470E-A004-DE17F3AAF53D}" type="presOf" srcId="{BA0AA97E-F361-4343-B0E2-5DE48039A90C}" destId="{A9707989-4470-4A72-8205-1FB90886F766}" srcOrd="0" destOrd="0" presId="urn:microsoft.com/office/officeart/2018/2/layout/IconVerticalSolidList"/>
    <dgm:cxn modelId="{6290469A-981E-4F96-8865-D845F581C574}" srcId="{798AED0C-F157-44DC-957C-E2D2245FB54B}" destId="{E3DC10E7-E2D4-447E-8084-0F0231E2D61F}" srcOrd="0" destOrd="0" parTransId="{D5AFEE22-073E-43F2-8880-CAF26403BA41}" sibTransId="{96D2F9D4-3E46-4704-A81E-EB891F74C462}"/>
    <dgm:cxn modelId="{74166B9F-07B0-4989-B31C-6C8878A81A88}" srcId="{75F7EC2B-7398-458F-84DC-F5BFC652CCFE}" destId="{3137DA8C-E25E-4DA1-912E-00C15DEEB098}" srcOrd="0" destOrd="0" parTransId="{38F830F3-8E37-4B3C-BD35-E7851AE7FBF8}" sibTransId="{62784A24-6F63-4BC5-8191-6B95F92DCB87}"/>
    <dgm:cxn modelId="{B7D3E9A5-348E-4D23-B145-B9EB8C12763C}" srcId="{75F7EC2B-7398-458F-84DC-F5BFC652CCFE}" destId="{C7AAEC5F-E816-44D9-9B49-8E84C443086B}" srcOrd="4" destOrd="0" parTransId="{5BFC3100-868E-4EB6-BAA3-F8F59CDAB729}" sibTransId="{E3418796-0F0F-4875-8310-1053C6D4366D}"/>
    <dgm:cxn modelId="{BF975FDA-C199-4A5E-B6EF-5D22CC8A76AF}" type="presOf" srcId="{E3DC10E7-E2D4-447E-8084-0F0231E2D61F}" destId="{F7D07F96-9D98-48FD-8883-D36F569AB857}" srcOrd="0" destOrd="0" presId="urn:microsoft.com/office/officeart/2018/2/layout/IconVerticalSolidList"/>
    <dgm:cxn modelId="{193D48E2-9373-4DCC-B98A-0CA040552078}" srcId="{3137DA8C-E25E-4DA1-912E-00C15DEEB098}" destId="{BA0AA97E-F361-4343-B0E2-5DE48039A90C}" srcOrd="0" destOrd="0" parTransId="{EFC090FF-8DAA-4B36-8A2C-535C4CB2C907}" sibTransId="{F853F258-D954-403F-82CC-77F600BC7ECF}"/>
    <dgm:cxn modelId="{2E7E51E7-0A3E-4CF9-B2FF-7B4C3FBAD240}" type="presOf" srcId="{827CE62F-DCC7-40A6-86C0-D706DE2D7729}" destId="{925D9E02-30CA-4F3D-8CE1-D0D119772698}" srcOrd="0" destOrd="0" presId="urn:microsoft.com/office/officeart/2018/2/layout/IconVerticalSolidList"/>
    <dgm:cxn modelId="{667618F7-0CAF-41E6-9470-53199FB1A2E7}" type="presOf" srcId="{682EC580-BB19-4BEB-B6E4-2D706FD91583}" destId="{08EF6DD3-9AAA-4FC7-818E-3A1B24D787E4}" srcOrd="0" destOrd="0" presId="urn:microsoft.com/office/officeart/2018/2/layout/IconVerticalSolidList"/>
    <dgm:cxn modelId="{E63389FB-AC1A-420A-979C-C4E9D469A9B1}" srcId="{C7AAEC5F-E816-44D9-9B49-8E84C443086B}" destId="{682EC580-BB19-4BEB-B6E4-2D706FD91583}" srcOrd="0" destOrd="0" parTransId="{C0961827-28CE-4C32-80F9-7ECD6093A775}" sibTransId="{868DCD33-9E21-49D8-8C4E-355AD3037A10}"/>
    <dgm:cxn modelId="{F2385471-2444-4A7E-9B9D-42DDC2C009D9}" type="presParOf" srcId="{8501B957-6342-4D8E-977A-5EA2B6F9B74B}" destId="{C0305DB8-5CEA-4E03-9C5D-1626066EA210}" srcOrd="0" destOrd="0" presId="urn:microsoft.com/office/officeart/2018/2/layout/IconVerticalSolidList"/>
    <dgm:cxn modelId="{E97259E2-D9EF-4EF1-A3DA-6DD9967BAF07}" type="presParOf" srcId="{C0305DB8-5CEA-4E03-9C5D-1626066EA210}" destId="{AD1341F3-E405-4A91-AEE0-D32FCEFD3F14}" srcOrd="0" destOrd="0" presId="urn:microsoft.com/office/officeart/2018/2/layout/IconVerticalSolidList"/>
    <dgm:cxn modelId="{57F52283-751C-4A9F-83B5-EC6D60EF9897}" type="presParOf" srcId="{C0305DB8-5CEA-4E03-9C5D-1626066EA210}" destId="{EF94EA15-70EB-4CF8-89E7-FAA454938FB3}" srcOrd="1" destOrd="0" presId="urn:microsoft.com/office/officeart/2018/2/layout/IconVerticalSolidList"/>
    <dgm:cxn modelId="{DE216A83-B8F2-4287-AEC1-D0CD0C10B86D}" type="presParOf" srcId="{C0305DB8-5CEA-4E03-9C5D-1626066EA210}" destId="{495C6A3C-2F32-4863-BDC4-2D598785D334}" srcOrd="2" destOrd="0" presId="urn:microsoft.com/office/officeart/2018/2/layout/IconVerticalSolidList"/>
    <dgm:cxn modelId="{AC023B3B-D666-4DDE-A590-DABC2A8AE6CD}" type="presParOf" srcId="{C0305DB8-5CEA-4E03-9C5D-1626066EA210}" destId="{2100827E-03C5-47C6-A173-EA3EEE5AEEC7}" srcOrd="3" destOrd="0" presId="urn:microsoft.com/office/officeart/2018/2/layout/IconVerticalSolidList"/>
    <dgm:cxn modelId="{C92EE696-356B-473A-9D6A-71CBE587E9B5}" type="presParOf" srcId="{C0305DB8-5CEA-4E03-9C5D-1626066EA210}" destId="{A9707989-4470-4A72-8205-1FB90886F766}" srcOrd="4" destOrd="0" presId="urn:microsoft.com/office/officeart/2018/2/layout/IconVerticalSolidList"/>
    <dgm:cxn modelId="{9B705838-7C6F-4EF8-91C6-DC8F0A960166}" type="presParOf" srcId="{8501B957-6342-4D8E-977A-5EA2B6F9B74B}" destId="{36F689AD-3512-46FD-BA63-00A99BC8993A}" srcOrd="1" destOrd="0" presId="urn:microsoft.com/office/officeart/2018/2/layout/IconVerticalSolidList"/>
    <dgm:cxn modelId="{3080C346-8CDB-4FFB-B7F6-8AFA9950E027}" type="presParOf" srcId="{8501B957-6342-4D8E-977A-5EA2B6F9B74B}" destId="{D692229D-D525-4D56-8063-2F6B9933C648}" srcOrd="2" destOrd="0" presId="urn:microsoft.com/office/officeart/2018/2/layout/IconVerticalSolidList"/>
    <dgm:cxn modelId="{9F3F92B5-F016-4F14-AF85-6DFBC17652B9}" type="presParOf" srcId="{D692229D-D525-4D56-8063-2F6B9933C648}" destId="{D09D59A0-0ECE-450C-988D-953AADBD314D}" srcOrd="0" destOrd="0" presId="urn:microsoft.com/office/officeart/2018/2/layout/IconVerticalSolidList"/>
    <dgm:cxn modelId="{0ED9D553-028E-4960-9A7B-6E0895C57813}" type="presParOf" srcId="{D692229D-D525-4D56-8063-2F6B9933C648}" destId="{B51D9F5E-6E3E-494C-A3AD-0EB88090768E}" srcOrd="1" destOrd="0" presId="urn:microsoft.com/office/officeart/2018/2/layout/IconVerticalSolidList"/>
    <dgm:cxn modelId="{AB6F0DFD-C715-413F-8BFB-7D95F5AB987C}" type="presParOf" srcId="{D692229D-D525-4D56-8063-2F6B9933C648}" destId="{CA5D0D00-CE69-470F-9376-8CF66CFEC61B}" srcOrd="2" destOrd="0" presId="urn:microsoft.com/office/officeart/2018/2/layout/IconVerticalSolidList"/>
    <dgm:cxn modelId="{41B7C759-2A3C-422A-8610-FB50CD0FBFE6}" type="presParOf" srcId="{D692229D-D525-4D56-8063-2F6B9933C648}" destId="{76D7BF10-DB6C-44CD-9172-D5BAD58400D6}" srcOrd="3" destOrd="0" presId="urn:microsoft.com/office/officeart/2018/2/layout/IconVerticalSolidList"/>
    <dgm:cxn modelId="{F3789112-2414-41A9-BF03-0C38B09CBC74}" type="presParOf" srcId="{D692229D-D525-4D56-8063-2F6B9933C648}" destId="{F7D07F96-9D98-48FD-8883-D36F569AB857}" srcOrd="4" destOrd="0" presId="urn:microsoft.com/office/officeart/2018/2/layout/IconVerticalSolidList"/>
    <dgm:cxn modelId="{2CDA9DE9-D036-4740-908A-A097983E03A1}" type="presParOf" srcId="{8501B957-6342-4D8E-977A-5EA2B6F9B74B}" destId="{EDBE01E8-D692-400F-AFF7-F091424C932A}" srcOrd="3" destOrd="0" presId="urn:microsoft.com/office/officeart/2018/2/layout/IconVerticalSolidList"/>
    <dgm:cxn modelId="{3EDD95F5-54F4-42D6-8520-7B7360548666}" type="presParOf" srcId="{8501B957-6342-4D8E-977A-5EA2B6F9B74B}" destId="{4B72C341-C7A1-4695-BC00-762B7045857C}" srcOrd="4" destOrd="0" presId="urn:microsoft.com/office/officeart/2018/2/layout/IconVerticalSolidList"/>
    <dgm:cxn modelId="{C5EC1ECA-F187-46A5-B410-D8737678CE2A}" type="presParOf" srcId="{4B72C341-C7A1-4695-BC00-762B7045857C}" destId="{237988BF-49F0-4E09-A74C-0AED9A75DBAB}" srcOrd="0" destOrd="0" presId="urn:microsoft.com/office/officeart/2018/2/layout/IconVerticalSolidList"/>
    <dgm:cxn modelId="{4D5DE884-A801-4959-BC68-201CC5BBA1C6}" type="presParOf" srcId="{4B72C341-C7A1-4695-BC00-762B7045857C}" destId="{287AF35D-1BEB-47C9-A219-04274D3443B1}" srcOrd="1" destOrd="0" presId="urn:microsoft.com/office/officeart/2018/2/layout/IconVerticalSolidList"/>
    <dgm:cxn modelId="{DCC7F90E-F83A-4CBA-B801-CBB9BF787269}" type="presParOf" srcId="{4B72C341-C7A1-4695-BC00-762B7045857C}" destId="{24DBB0A2-C738-4780-B9A6-D5DB468D1129}" srcOrd="2" destOrd="0" presId="urn:microsoft.com/office/officeart/2018/2/layout/IconVerticalSolidList"/>
    <dgm:cxn modelId="{DAF54133-459F-4CD8-A3CF-0C87A2208389}" type="presParOf" srcId="{4B72C341-C7A1-4695-BC00-762B7045857C}" destId="{48085427-308D-49CE-A712-FDFFAF2529E6}" srcOrd="3" destOrd="0" presId="urn:microsoft.com/office/officeart/2018/2/layout/IconVerticalSolidList"/>
    <dgm:cxn modelId="{1FA74423-5C8B-4A4D-B835-29D2ED22037D}" type="presParOf" srcId="{4B72C341-C7A1-4695-BC00-762B7045857C}" destId="{89359514-AFE6-4718-92AC-197B5ACBF343}" srcOrd="4" destOrd="0" presId="urn:microsoft.com/office/officeart/2018/2/layout/IconVerticalSolidList"/>
    <dgm:cxn modelId="{8F0F5C84-CD1E-43E0-9045-432FA0EDD028}" type="presParOf" srcId="{8501B957-6342-4D8E-977A-5EA2B6F9B74B}" destId="{8C6938E8-A119-46C4-97C0-62C215E2E000}" srcOrd="5" destOrd="0" presId="urn:microsoft.com/office/officeart/2018/2/layout/IconVerticalSolidList"/>
    <dgm:cxn modelId="{0C45C42F-B01C-41E3-9FB7-9FC484C04C1B}" type="presParOf" srcId="{8501B957-6342-4D8E-977A-5EA2B6F9B74B}" destId="{FD2BD311-11D7-4482-AF94-DEE4AD3F2620}" srcOrd="6" destOrd="0" presId="urn:microsoft.com/office/officeart/2018/2/layout/IconVerticalSolidList"/>
    <dgm:cxn modelId="{08F29BA4-6459-4E0A-8CFB-199E8901A502}" type="presParOf" srcId="{FD2BD311-11D7-4482-AF94-DEE4AD3F2620}" destId="{43FEFA3D-926D-479A-84A5-80BEF68C4499}" srcOrd="0" destOrd="0" presId="urn:microsoft.com/office/officeart/2018/2/layout/IconVerticalSolidList"/>
    <dgm:cxn modelId="{1CA62967-EF0B-4BB7-84F2-CB1D640CEA25}" type="presParOf" srcId="{FD2BD311-11D7-4482-AF94-DEE4AD3F2620}" destId="{9C42E38C-F304-4A5A-AE4F-592151C718DD}" srcOrd="1" destOrd="0" presId="urn:microsoft.com/office/officeart/2018/2/layout/IconVerticalSolidList"/>
    <dgm:cxn modelId="{2C2277D9-1CA7-4A85-B46C-BE51B4102F44}" type="presParOf" srcId="{FD2BD311-11D7-4482-AF94-DEE4AD3F2620}" destId="{40F6D5ED-C31C-4A11-AD17-B56A91A0AF63}" srcOrd="2" destOrd="0" presId="urn:microsoft.com/office/officeart/2018/2/layout/IconVerticalSolidList"/>
    <dgm:cxn modelId="{551E92C1-00BD-413F-9367-367A7AAACD62}" type="presParOf" srcId="{FD2BD311-11D7-4482-AF94-DEE4AD3F2620}" destId="{925D9E02-30CA-4F3D-8CE1-D0D119772698}" srcOrd="3" destOrd="0" presId="urn:microsoft.com/office/officeart/2018/2/layout/IconVerticalSolidList"/>
    <dgm:cxn modelId="{89A0A5DA-E5A4-41AF-861B-D45DDCE2A786}" type="presParOf" srcId="{FD2BD311-11D7-4482-AF94-DEE4AD3F2620}" destId="{D21210E8-B57E-4F65-9084-912E126D6D60}" srcOrd="4" destOrd="0" presId="urn:microsoft.com/office/officeart/2018/2/layout/IconVerticalSolidList"/>
    <dgm:cxn modelId="{22709471-1D81-48B2-B583-C0CBE297B59A}" type="presParOf" srcId="{8501B957-6342-4D8E-977A-5EA2B6F9B74B}" destId="{233E5CA1-4F55-46C2-8C54-0A891773D4AD}" srcOrd="7" destOrd="0" presId="urn:microsoft.com/office/officeart/2018/2/layout/IconVerticalSolidList"/>
    <dgm:cxn modelId="{22242833-923F-4161-B4B5-929CFBED09E8}" type="presParOf" srcId="{8501B957-6342-4D8E-977A-5EA2B6F9B74B}" destId="{322AF527-840F-483E-BCBB-60FC2A8497DC}" srcOrd="8" destOrd="0" presId="urn:microsoft.com/office/officeart/2018/2/layout/IconVerticalSolidList"/>
    <dgm:cxn modelId="{87F9B190-9D09-4D74-929E-36C8B60EB171}" type="presParOf" srcId="{322AF527-840F-483E-BCBB-60FC2A8497DC}" destId="{82C268DF-2208-4BAC-AFFE-3486E0012975}" srcOrd="0" destOrd="0" presId="urn:microsoft.com/office/officeart/2018/2/layout/IconVerticalSolidList"/>
    <dgm:cxn modelId="{EB317C9E-9C08-48A6-BBD1-BD56E6ECB7F1}" type="presParOf" srcId="{322AF527-840F-483E-BCBB-60FC2A8497DC}" destId="{044C76E1-B340-478D-B1F4-ABAD313509B6}" srcOrd="1" destOrd="0" presId="urn:microsoft.com/office/officeart/2018/2/layout/IconVerticalSolidList"/>
    <dgm:cxn modelId="{8838932F-8F46-4257-85B0-91DF28182F10}" type="presParOf" srcId="{322AF527-840F-483E-BCBB-60FC2A8497DC}" destId="{DAAA5CB1-E223-4242-B625-1FBACE823DFD}" srcOrd="2" destOrd="0" presId="urn:microsoft.com/office/officeart/2018/2/layout/IconVerticalSolidList"/>
    <dgm:cxn modelId="{0B202D52-33DA-4D62-9720-6EF946EBB76D}" type="presParOf" srcId="{322AF527-840F-483E-BCBB-60FC2A8497DC}" destId="{CB8E458B-3076-4BFB-87F1-053BD6D553F3}" srcOrd="3" destOrd="0" presId="urn:microsoft.com/office/officeart/2018/2/layout/IconVerticalSolidList"/>
    <dgm:cxn modelId="{ECAAC133-1487-4897-8E1E-F506A2FDEE34}" type="presParOf" srcId="{322AF527-840F-483E-BCBB-60FC2A8497DC}" destId="{08EF6DD3-9AAA-4FC7-818E-3A1B24D787E4}" srcOrd="4"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77C15DE-2BE8-49CC-84AC-BF6DC5708E0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D5FA0C0-7159-49DD-BF28-2C842AE4BF5E}">
      <dgm:prSet custT="1"/>
      <dgm:spPr/>
      <dgm:t>
        <a:bodyPr/>
        <a:lstStyle/>
        <a:p>
          <a:pPr>
            <a:lnSpc>
              <a:spcPct val="100000"/>
            </a:lnSpc>
          </a:pPr>
          <a:r>
            <a:rPr lang="en-GB" sz="1800" dirty="0">
              <a:latin typeface="Arial" panose="020B0604020202020204" pitchFamily="34" charset="0"/>
              <a:cs typeface="Arial" panose="020B0604020202020204" pitchFamily="34" charset="0"/>
            </a:rPr>
            <a:t>Listen – hear what the other person is trying to say</a:t>
          </a:r>
          <a:endParaRPr lang="en-US" sz="1800" dirty="0">
            <a:latin typeface="Arial" panose="020B0604020202020204" pitchFamily="34" charset="0"/>
            <a:cs typeface="Arial" panose="020B0604020202020204" pitchFamily="34" charset="0"/>
          </a:endParaRPr>
        </a:p>
      </dgm:t>
    </dgm:pt>
    <dgm:pt modelId="{CEBFF69D-5C51-4FED-BBA3-260913DE2BBE}" type="parTrans" cxnId="{8023591B-B9E7-43F1-B431-A981F0E5FF4D}">
      <dgm:prSet/>
      <dgm:spPr/>
      <dgm:t>
        <a:bodyPr/>
        <a:lstStyle/>
        <a:p>
          <a:endParaRPr lang="en-US" sz="1800"/>
        </a:p>
      </dgm:t>
    </dgm:pt>
    <dgm:pt modelId="{E9203D87-BE30-4C18-9250-6FC42D4AF36F}" type="sibTrans" cxnId="{8023591B-B9E7-43F1-B431-A981F0E5FF4D}">
      <dgm:prSet/>
      <dgm:spPr/>
      <dgm:t>
        <a:bodyPr/>
        <a:lstStyle/>
        <a:p>
          <a:endParaRPr lang="en-US" sz="1800"/>
        </a:p>
      </dgm:t>
    </dgm:pt>
    <dgm:pt modelId="{198F7674-F22E-48D4-8481-301C50D6376D}">
      <dgm:prSet custT="1"/>
      <dgm:spPr/>
      <dgm:t>
        <a:bodyPr/>
        <a:lstStyle/>
        <a:p>
          <a:pPr>
            <a:lnSpc>
              <a:spcPct val="100000"/>
            </a:lnSpc>
          </a:pPr>
          <a:r>
            <a:rPr lang="en-GB" sz="1800" dirty="0">
              <a:latin typeface="Arial" panose="020B0604020202020204" pitchFamily="34" charset="0"/>
              <a:cs typeface="Arial" panose="020B0604020202020204" pitchFamily="34" charset="0"/>
            </a:rPr>
            <a:t>Acknowledge – Show, that you have listened</a:t>
          </a:r>
          <a:endParaRPr lang="en-US" sz="1800" dirty="0">
            <a:latin typeface="Arial" panose="020B0604020202020204" pitchFamily="34" charset="0"/>
            <a:cs typeface="Arial" panose="020B0604020202020204" pitchFamily="34" charset="0"/>
          </a:endParaRPr>
        </a:p>
      </dgm:t>
    </dgm:pt>
    <dgm:pt modelId="{DEB68BF7-F1BF-47F7-8C14-DB802F686D6E}" type="parTrans" cxnId="{8CBC968B-153E-4B04-9E21-446E23E67B19}">
      <dgm:prSet/>
      <dgm:spPr/>
      <dgm:t>
        <a:bodyPr/>
        <a:lstStyle/>
        <a:p>
          <a:endParaRPr lang="en-US" sz="1800"/>
        </a:p>
      </dgm:t>
    </dgm:pt>
    <dgm:pt modelId="{E410711E-E479-4FFB-B991-F0C78A92BAFF}" type="sibTrans" cxnId="{8CBC968B-153E-4B04-9E21-446E23E67B19}">
      <dgm:prSet/>
      <dgm:spPr/>
      <dgm:t>
        <a:bodyPr/>
        <a:lstStyle/>
        <a:p>
          <a:endParaRPr lang="en-US" sz="1800"/>
        </a:p>
      </dgm:t>
    </dgm:pt>
    <dgm:pt modelId="{1C15A8FC-1D53-4A41-9998-E2E1E0CB4DA3}">
      <dgm:prSet custT="1"/>
      <dgm:spPr/>
      <dgm:t>
        <a:bodyPr/>
        <a:lstStyle/>
        <a:p>
          <a:pPr>
            <a:lnSpc>
              <a:spcPct val="100000"/>
            </a:lnSpc>
          </a:pPr>
          <a:r>
            <a:rPr lang="en-GB" sz="1800" dirty="0">
              <a:latin typeface="Arial" panose="020B0604020202020204" pitchFamily="34" charset="0"/>
              <a:cs typeface="Arial" panose="020B0604020202020204" pitchFamily="34" charset="0"/>
            </a:rPr>
            <a:t>Respond to their needs and problems with your own idea</a:t>
          </a:r>
          <a:endParaRPr lang="en-US" sz="1800" dirty="0">
            <a:latin typeface="Arial" panose="020B0604020202020204" pitchFamily="34" charset="0"/>
            <a:cs typeface="Arial" panose="020B0604020202020204" pitchFamily="34" charset="0"/>
          </a:endParaRPr>
        </a:p>
      </dgm:t>
    </dgm:pt>
    <dgm:pt modelId="{73212305-BBC9-4557-B5B0-C2BB01724D29}" type="parTrans" cxnId="{DBD18A82-1C97-4B2A-86AA-A9B17157612C}">
      <dgm:prSet/>
      <dgm:spPr/>
      <dgm:t>
        <a:bodyPr/>
        <a:lstStyle/>
        <a:p>
          <a:endParaRPr lang="en-US" sz="1800"/>
        </a:p>
      </dgm:t>
    </dgm:pt>
    <dgm:pt modelId="{63FE3BA2-AA29-4DCC-AA24-F984FA1E99E9}" type="sibTrans" cxnId="{DBD18A82-1C97-4B2A-86AA-A9B17157612C}">
      <dgm:prSet/>
      <dgm:spPr/>
      <dgm:t>
        <a:bodyPr/>
        <a:lstStyle/>
        <a:p>
          <a:endParaRPr lang="en-US" sz="1800"/>
        </a:p>
      </dgm:t>
    </dgm:pt>
    <dgm:pt modelId="{65EAD6BD-A023-43E3-ACFE-09623FFF211A}">
      <dgm:prSet custT="1"/>
      <dgm:spPr/>
      <dgm:t>
        <a:bodyPr/>
        <a:lstStyle/>
        <a:p>
          <a:pPr>
            <a:lnSpc>
              <a:spcPct val="100000"/>
            </a:lnSpc>
          </a:pPr>
          <a:r>
            <a:rPr lang="en-GB" sz="1800" dirty="0">
              <a:latin typeface="Arial" panose="020B0604020202020204" pitchFamily="34" charset="0"/>
              <a:cs typeface="Arial" panose="020B0604020202020204" pitchFamily="34" charset="0"/>
            </a:rPr>
            <a:t>Resolve differences – give a solution to the issue</a:t>
          </a:r>
          <a:endParaRPr lang="en-US" sz="1800" dirty="0">
            <a:latin typeface="Arial" panose="020B0604020202020204" pitchFamily="34" charset="0"/>
            <a:cs typeface="Arial" panose="020B0604020202020204" pitchFamily="34" charset="0"/>
          </a:endParaRPr>
        </a:p>
      </dgm:t>
    </dgm:pt>
    <dgm:pt modelId="{62965A41-24AD-44A3-AD63-0FDB9471F3CE}" type="parTrans" cxnId="{F70520D5-A6B0-420F-B1C4-A9397291B836}">
      <dgm:prSet/>
      <dgm:spPr/>
      <dgm:t>
        <a:bodyPr/>
        <a:lstStyle/>
        <a:p>
          <a:endParaRPr lang="en-US" sz="1800"/>
        </a:p>
      </dgm:t>
    </dgm:pt>
    <dgm:pt modelId="{60AE836B-10C6-480E-9E13-87D9C586251C}" type="sibTrans" cxnId="{F70520D5-A6B0-420F-B1C4-A9397291B836}">
      <dgm:prSet/>
      <dgm:spPr/>
      <dgm:t>
        <a:bodyPr/>
        <a:lstStyle/>
        <a:p>
          <a:endParaRPr lang="en-US" sz="1800"/>
        </a:p>
      </dgm:t>
    </dgm:pt>
    <dgm:pt modelId="{0E75465A-2A5D-4645-9FE6-B625FF2FFBCC}" type="pres">
      <dgm:prSet presAssocID="{677C15DE-2BE8-49CC-84AC-BF6DC5708E00}" presName="root" presStyleCnt="0">
        <dgm:presLayoutVars>
          <dgm:dir/>
          <dgm:resizeHandles val="exact"/>
        </dgm:presLayoutVars>
      </dgm:prSet>
      <dgm:spPr/>
    </dgm:pt>
    <dgm:pt modelId="{4CBE362F-CE0E-4E42-95B6-12C4C786C47B}" type="pres">
      <dgm:prSet presAssocID="{8D5FA0C0-7159-49DD-BF28-2C842AE4BF5E}" presName="compNode" presStyleCnt="0"/>
      <dgm:spPr/>
    </dgm:pt>
    <dgm:pt modelId="{B1E3EA01-A1B1-4978-A808-67B2B7D54673}" type="pres">
      <dgm:prSet presAssocID="{8D5FA0C0-7159-49DD-BF28-2C842AE4BF5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phones"/>
        </a:ext>
      </dgm:extLst>
    </dgm:pt>
    <dgm:pt modelId="{EB900566-EADE-4F5A-B60C-3869303FEA2D}" type="pres">
      <dgm:prSet presAssocID="{8D5FA0C0-7159-49DD-BF28-2C842AE4BF5E}" presName="spaceRect" presStyleCnt="0"/>
      <dgm:spPr/>
    </dgm:pt>
    <dgm:pt modelId="{E434F99A-AD55-4A0E-BE58-B626AC617847}" type="pres">
      <dgm:prSet presAssocID="{8D5FA0C0-7159-49DD-BF28-2C842AE4BF5E}" presName="textRect" presStyleLbl="revTx" presStyleIdx="0" presStyleCnt="4">
        <dgm:presLayoutVars>
          <dgm:chMax val="1"/>
          <dgm:chPref val="1"/>
        </dgm:presLayoutVars>
      </dgm:prSet>
      <dgm:spPr/>
    </dgm:pt>
    <dgm:pt modelId="{89938359-63DB-47B0-9352-729FE225C14B}" type="pres">
      <dgm:prSet presAssocID="{E9203D87-BE30-4C18-9250-6FC42D4AF36F}" presName="sibTrans" presStyleCnt="0"/>
      <dgm:spPr/>
    </dgm:pt>
    <dgm:pt modelId="{B3849EB3-7297-4CA2-8160-4231AB7E4BE9}" type="pres">
      <dgm:prSet presAssocID="{198F7674-F22E-48D4-8481-301C50D6376D}" presName="compNode" presStyleCnt="0"/>
      <dgm:spPr/>
    </dgm:pt>
    <dgm:pt modelId="{F9681C4F-5DAC-4131-9090-0BBF14461C9E}" type="pres">
      <dgm:prSet presAssocID="{198F7674-F22E-48D4-8481-301C50D6376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
        </a:ext>
      </dgm:extLst>
    </dgm:pt>
    <dgm:pt modelId="{F1BB5888-695F-468F-8722-F01F2B15A797}" type="pres">
      <dgm:prSet presAssocID="{198F7674-F22E-48D4-8481-301C50D6376D}" presName="spaceRect" presStyleCnt="0"/>
      <dgm:spPr/>
    </dgm:pt>
    <dgm:pt modelId="{C5505B01-4603-492F-8AC9-04B490901600}" type="pres">
      <dgm:prSet presAssocID="{198F7674-F22E-48D4-8481-301C50D6376D}" presName="textRect" presStyleLbl="revTx" presStyleIdx="1" presStyleCnt="4">
        <dgm:presLayoutVars>
          <dgm:chMax val="1"/>
          <dgm:chPref val="1"/>
        </dgm:presLayoutVars>
      </dgm:prSet>
      <dgm:spPr/>
    </dgm:pt>
    <dgm:pt modelId="{3AE52D41-09A6-4B30-BD71-819C99904CC0}" type="pres">
      <dgm:prSet presAssocID="{E410711E-E479-4FFB-B991-F0C78A92BAFF}" presName="sibTrans" presStyleCnt="0"/>
      <dgm:spPr/>
    </dgm:pt>
    <dgm:pt modelId="{14F0E89D-8F0E-4457-A81F-0B39B655C554}" type="pres">
      <dgm:prSet presAssocID="{1C15A8FC-1D53-4A41-9998-E2E1E0CB4DA3}" presName="compNode" presStyleCnt="0"/>
      <dgm:spPr/>
    </dgm:pt>
    <dgm:pt modelId="{0ED1BB1A-DCDA-4495-8CAF-DF083382E938}" type="pres">
      <dgm:prSet presAssocID="{1C15A8FC-1D53-4A41-9998-E2E1E0CB4DA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0EF8532C-642A-463C-B22E-C9A6A9A43F55}" type="pres">
      <dgm:prSet presAssocID="{1C15A8FC-1D53-4A41-9998-E2E1E0CB4DA3}" presName="spaceRect" presStyleCnt="0"/>
      <dgm:spPr/>
    </dgm:pt>
    <dgm:pt modelId="{7B212C7B-4ECE-4352-8DEE-77E547DFF6DD}" type="pres">
      <dgm:prSet presAssocID="{1C15A8FC-1D53-4A41-9998-E2E1E0CB4DA3}" presName="textRect" presStyleLbl="revTx" presStyleIdx="2" presStyleCnt="4">
        <dgm:presLayoutVars>
          <dgm:chMax val="1"/>
          <dgm:chPref val="1"/>
        </dgm:presLayoutVars>
      </dgm:prSet>
      <dgm:spPr/>
    </dgm:pt>
    <dgm:pt modelId="{064554A2-0616-4373-909F-55F54B5F9B6A}" type="pres">
      <dgm:prSet presAssocID="{63FE3BA2-AA29-4DCC-AA24-F984FA1E99E9}" presName="sibTrans" presStyleCnt="0"/>
      <dgm:spPr/>
    </dgm:pt>
    <dgm:pt modelId="{0D58AD0F-D6FE-4E97-AB4B-DDBA8EF80534}" type="pres">
      <dgm:prSet presAssocID="{65EAD6BD-A023-43E3-ACFE-09623FFF211A}" presName="compNode" presStyleCnt="0"/>
      <dgm:spPr/>
    </dgm:pt>
    <dgm:pt modelId="{86D73F5A-CD69-4979-82C1-ABE56E8D6852}" type="pres">
      <dgm:prSet presAssocID="{65EAD6BD-A023-43E3-ACFE-09623FFF211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0EDE1D08-791E-4F22-90B7-4DFF22B21695}" type="pres">
      <dgm:prSet presAssocID="{65EAD6BD-A023-43E3-ACFE-09623FFF211A}" presName="spaceRect" presStyleCnt="0"/>
      <dgm:spPr/>
    </dgm:pt>
    <dgm:pt modelId="{6CC36E7D-91B1-4571-848C-134AD41A02FE}" type="pres">
      <dgm:prSet presAssocID="{65EAD6BD-A023-43E3-ACFE-09623FFF211A}" presName="textRect" presStyleLbl="revTx" presStyleIdx="3" presStyleCnt="4">
        <dgm:presLayoutVars>
          <dgm:chMax val="1"/>
          <dgm:chPref val="1"/>
        </dgm:presLayoutVars>
      </dgm:prSet>
      <dgm:spPr/>
    </dgm:pt>
  </dgm:ptLst>
  <dgm:cxnLst>
    <dgm:cxn modelId="{E3B88E10-CAA3-4DA4-A991-55004E75A838}" type="presOf" srcId="{1C15A8FC-1D53-4A41-9998-E2E1E0CB4DA3}" destId="{7B212C7B-4ECE-4352-8DEE-77E547DFF6DD}" srcOrd="0" destOrd="0" presId="urn:microsoft.com/office/officeart/2018/2/layout/IconLabelList"/>
    <dgm:cxn modelId="{8023591B-B9E7-43F1-B431-A981F0E5FF4D}" srcId="{677C15DE-2BE8-49CC-84AC-BF6DC5708E00}" destId="{8D5FA0C0-7159-49DD-BF28-2C842AE4BF5E}" srcOrd="0" destOrd="0" parTransId="{CEBFF69D-5C51-4FED-BBA3-260913DE2BBE}" sibTransId="{E9203D87-BE30-4C18-9250-6FC42D4AF36F}"/>
    <dgm:cxn modelId="{15DDA62F-AAA7-486A-AD0E-1FF4CAC257A3}" type="presOf" srcId="{677C15DE-2BE8-49CC-84AC-BF6DC5708E00}" destId="{0E75465A-2A5D-4645-9FE6-B625FF2FFBCC}" srcOrd="0" destOrd="0" presId="urn:microsoft.com/office/officeart/2018/2/layout/IconLabelList"/>
    <dgm:cxn modelId="{CF4EB247-1924-4F5C-8AB9-EF68D5968F20}" type="presOf" srcId="{8D5FA0C0-7159-49DD-BF28-2C842AE4BF5E}" destId="{E434F99A-AD55-4A0E-BE58-B626AC617847}" srcOrd="0" destOrd="0" presId="urn:microsoft.com/office/officeart/2018/2/layout/IconLabelList"/>
    <dgm:cxn modelId="{99923C48-1045-41F9-B4E7-8C31DEAA21E3}" type="presOf" srcId="{65EAD6BD-A023-43E3-ACFE-09623FFF211A}" destId="{6CC36E7D-91B1-4571-848C-134AD41A02FE}" srcOrd="0" destOrd="0" presId="urn:microsoft.com/office/officeart/2018/2/layout/IconLabelList"/>
    <dgm:cxn modelId="{DBD18A82-1C97-4B2A-86AA-A9B17157612C}" srcId="{677C15DE-2BE8-49CC-84AC-BF6DC5708E00}" destId="{1C15A8FC-1D53-4A41-9998-E2E1E0CB4DA3}" srcOrd="2" destOrd="0" parTransId="{73212305-BBC9-4557-B5B0-C2BB01724D29}" sibTransId="{63FE3BA2-AA29-4DCC-AA24-F984FA1E99E9}"/>
    <dgm:cxn modelId="{8CBC968B-153E-4B04-9E21-446E23E67B19}" srcId="{677C15DE-2BE8-49CC-84AC-BF6DC5708E00}" destId="{198F7674-F22E-48D4-8481-301C50D6376D}" srcOrd="1" destOrd="0" parTransId="{DEB68BF7-F1BF-47F7-8C14-DB802F686D6E}" sibTransId="{E410711E-E479-4FFB-B991-F0C78A92BAFF}"/>
    <dgm:cxn modelId="{A270A6BA-1004-482F-AD2B-273ACED807D5}" type="presOf" srcId="{198F7674-F22E-48D4-8481-301C50D6376D}" destId="{C5505B01-4603-492F-8AC9-04B490901600}" srcOrd="0" destOrd="0" presId="urn:microsoft.com/office/officeart/2018/2/layout/IconLabelList"/>
    <dgm:cxn modelId="{F70520D5-A6B0-420F-B1C4-A9397291B836}" srcId="{677C15DE-2BE8-49CC-84AC-BF6DC5708E00}" destId="{65EAD6BD-A023-43E3-ACFE-09623FFF211A}" srcOrd="3" destOrd="0" parTransId="{62965A41-24AD-44A3-AD63-0FDB9471F3CE}" sibTransId="{60AE836B-10C6-480E-9E13-87D9C586251C}"/>
    <dgm:cxn modelId="{48C6D3B1-31C5-4A4E-B189-83900A6E5AFF}" type="presParOf" srcId="{0E75465A-2A5D-4645-9FE6-B625FF2FFBCC}" destId="{4CBE362F-CE0E-4E42-95B6-12C4C786C47B}" srcOrd="0" destOrd="0" presId="urn:microsoft.com/office/officeart/2018/2/layout/IconLabelList"/>
    <dgm:cxn modelId="{52B4E072-8107-4059-8C88-41335167458C}" type="presParOf" srcId="{4CBE362F-CE0E-4E42-95B6-12C4C786C47B}" destId="{B1E3EA01-A1B1-4978-A808-67B2B7D54673}" srcOrd="0" destOrd="0" presId="urn:microsoft.com/office/officeart/2018/2/layout/IconLabelList"/>
    <dgm:cxn modelId="{22115238-E5A3-4A5E-908C-DF98F35B27CE}" type="presParOf" srcId="{4CBE362F-CE0E-4E42-95B6-12C4C786C47B}" destId="{EB900566-EADE-4F5A-B60C-3869303FEA2D}" srcOrd="1" destOrd="0" presId="urn:microsoft.com/office/officeart/2018/2/layout/IconLabelList"/>
    <dgm:cxn modelId="{A4AEB376-1485-4905-835D-480D3A915BEF}" type="presParOf" srcId="{4CBE362F-CE0E-4E42-95B6-12C4C786C47B}" destId="{E434F99A-AD55-4A0E-BE58-B626AC617847}" srcOrd="2" destOrd="0" presId="urn:microsoft.com/office/officeart/2018/2/layout/IconLabelList"/>
    <dgm:cxn modelId="{7E992227-5986-4F54-B422-EF6CD432B2C3}" type="presParOf" srcId="{0E75465A-2A5D-4645-9FE6-B625FF2FFBCC}" destId="{89938359-63DB-47B0-9352-729FE225C14B}" srcOrd="1" destOrd="0" presId="urn:microsoft.com/office/officeart/2018/2/layout/IconLabelList"/>
    <dgm:cxn modelId="{ACB97FC8-7286-4F1E-B03B-ABD80911EADF}" type="presParOf" srcId="{0E75465A-2A5D-4645-9FE6-B625FF2FFBCC}" destId="{B3849EB3-7297-4CA2-8160-4231AB7E4BE9}" srcOrd="2" destOrd="0" presId="urn:microsoft.com/office/officeart/2018/2/layout/IconLabelList"/>
    <dgm:cxn modelId="{B8BFB5F0-0ADC-425E-A022-25AC41F1EE89}" type="presParOf" srcId="{B3849EB3-7297-4CA2-8160-4231AB7E4BE9}" destId="{F9681C4F-5DAC-4131-9090-0BBF14461C9E}" srcOrd="0" destOrd="0" presId="urn:microsoft.com/office/officeart/2018/2/layout/IconLabelList"/>
    <dgm:cxn modelId="{9F3D9CA1-36F9-419A-A596-48A2988A0363}" type="presParOf" srcId="{B3849EB3-7297-4CA2-8160-4231AB7E4BE9}" destId="{F1BB5888-695F-468F-8722-F01F2B15A797}" srcOrd="1" destOrd="0" presId="urn:microsoft.com/office/officeart/2018/2/layout/IconLabelList"/>
    <dgm:cxn modelId="{E80D1DFA-5F97-4587-BDBD-6B3EEC1C5575}" type="presParOf" srcId="{B3849EB3-7297-4CA2-8160-4231AB7E4BE9}" destId="{C5505B01-4603-492F-8AC9-04B490901600}" srcOrd="2" destOrd="0" presId="urn:microsoft.com/office/officeart/2018/2/layout/IconLabelList"/>
    <dgm:cxn modelId="{B8614E60-3081-4AC6-ABA9-A3284D1CF879}" type="presParOf" srcId="{0E75465A-2A5D-4645-9FE6-B625FF2FFBCC}" destId="{3AE52D41-09A6-4B30-BD71-819C99904CC0}" srcOrd="3" destOrd="0" presId="urn:microsoft.com/office/officeart/2018/2/layout/IconLabelList"/>
    <dgm:cxn modelId="{B1BA02C0-42AA-4536-B032-7964FA80F0F7}" type="presParOf" srcId="{0E75465A-2A5D-4645-9FE6-B625FF2FFBCC}" destId="{14F0E89D-8F0E-4457-A81F-0B39B655C554}" srcOrd="4" destOrd="0" presId="urn:microsoft.com/office/officeart/2018/2/layout/IconLabelList"/>
    <dgm:cxn modelId="{406D8469-C124-4CF7-BFBA-CB143D92E303}" type="presParOf" srcId="{14F0E89D-8F0E-4457-A81F-0B39B655C554}" destId="{0ED1BB1A-DCDA-4495-8CAF-DF083382E938}" srcOrd="0" destOrd="0" presId="urn:microsoft.com/office/officeart/2018/2/layout/IconLabelList"/>
    <dgm:cxn modelId="{96B37C58-CD47-41A9-A863-8D687E0A0AF1}" type="presParOf" srcId="{14F0E89D-8F0E-4457-A81F-0B39B655C554}" destId="{0EF8532C-642A-463C-B22E-C9A6A9A43F55}" srcOrd="1" destOrd="0" presId="urn:microsoft.com/office/officeart/2018/2/layout/IconLabelList"/>
    <dgm:cxn modelId="{5CFFBA49-ED5E-4625-943D-09D52DD0ADD5}" type="presParOf" srcId="{14F0E89D-8F0E-4457-A81F-0B39B655C554}" destId="{7B212C7B-4ECE-4352-8DEE-77E547DFF6DD}" srcOrd="2" destOrd="0" presId="urn:microsoft.com/office/officeart/2018/2/layout/IconLabelList"/>
    <dgm:cxn modelId="{D7180364-51CF-4E30-B066-ABA40691EB87}" type="presParOf" srcId="{0E75465A-2A5D-4645-9FE6-B625FF2FFBCC}" destId="{064554A2-0616-4373-909F-55F54B5F9B6A}" srcOrd="5" destOrd="0" presId="urn:microsoft.com/office/officeart/2018/2/layout/IconLabelList"/>
    <dgm:cxn modelId="{62E7BC5A-AE21-44CA-9E5A-C4D80B5D584D}" type="presParOf" srcId="{0E75465A-2A5D-4645-9FE6-B625FF2FFBCC}" destId="{0D58AD0F-D6FE-4E97-AB4B-DDBA8EF80534}" srcOrd="6" destOrd="0" presId="urn:microsoft.com/office/officeart/2018/2/layout/IconLabelList"/>
    <dgm:cxn modelId="{6CD27C3F-B729-420C-BF9D-6FDD38684F3F}" type="presParOf" srcId="{0D58AD0F-D6FE-4E97-AB4B-DDBA8EF80534}" destId="{86D73F5A-CD69-4979-82C1-ABE56E8D6852}" srcOrd="0" destOrd="0" presId="urn:microsoft.com/office/officeart/2018/2/layout/IconLabelList"/>
    <dgm:cxn modelId="{04A71155-BB0E-444E-B8E6-D2B0FC2D8DF2}" type="presParOf" srcId="{0D58AD0F-D6FE-4E97-AB4B-DDBA8EF80534}" destId="{0EDE1D08-791E-4F22-90B7-4DFF22B21695}" srcOrd="1" destOrd="0" presId="urn:microsoft.com/office/officeart/2018/2/layout/IconLabelList"/>
    <dgm:cxn modelId="{4B1C72D8-5722-412E-94E8-E05E277FA561}" type="presParOf" srcId="{0D58AD0F-D6FE-4E97-AB4B-DDBA8EF80534}" destId="{6CC36E7D-91B1-4571-848C-134AD41A02F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3A9C2F-C86E-AB46-ADBD-101CC1372151}">
      <dsp:nvSpPr>
        <dsp:cNvPr id="0" name=""/>
        <dsp:cNvSpPr/>
      </dsp:nvSpPr>
      <dsp:spPr>
        <a:xfrm>
          <a:off x="0" y="0"/>
          <a:ext cx="10466363" cy="1693996"/>
        </a:xfrm>
        <a:prstGeom prst="roundRect">
          <a:avLst>
            <a:gd name="adj" fmla="val 10000"/>
          </a:avLst>
        </a:prstGeom>
        <a:solidFill>
          <a:schemeClr val="accent1">
            <a:lumMod val="40000"/>
            <a:lumOff val="60000"/>
            <a:alpha val="70000"/>
          </a:schemeClr>
        </a:solidFill>
        <a:ln>
          <a:noFill/>
        </a:ln>
        <a:effectLst>
          <a:innerShdw blurRad="25400" dist="12700" dir="13500000">
            <a:srgbClr val="000000">
              <a:alpha val="45000"/>
            </a:srgbClr>
          </a:inn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977900">
            <a:lnSpc>
              <a:spcPct val="90000"/>
            </a:lnSpc>
            <a:spcBef>
              <a:spcPct val="0"/>
            </a:spcBef>
            <a:spcAft>
              <a:spcPct val="35000"/>
            </a:spcAft>
            <a:buNone/>
          </a:pPr>
          <a:r>
            <a:rPr lang="en-GB" sz="2200" b="1" kern="1200" dirty="0">
              <a:solidFill>
                <a:schemeClr val="tx1">
                  <a:lumMod val="95000"/>
                  <a:lumOff val="5000"/>
                </a:schemeClr>
              </a:solidFill>
              <a:effectLst>
                <a:outerShdw blurRad="50800" dist="38100" dir="5400000" algn="t" rotWithShape="0">
                  <a:prstClr val="black">
                    <a:alpha val="40000"/>
                  </a:prstClr>
                </a:outerShdw>
              </a:effectLst>
            </a:rPr>
            <a:t>Action Oriented</a:t>
          </a:r>
        </a:p>
        <a:p>
          <a:pPr marL="171450" lvl="1" indent="-171450" algn="l" defTabSz="800100">
            <a:lnSpc>
              <a:spcPct val="150000"/>
            </a:lnSpc>
            <a:spcBef>
              <a:spcPct val="0"/>
            </a:spcBef>
            <a:spcAft>
              <a:spcPct val="15000"/>
            </a:spcAft>
            <a:buFont typeface="+mj-lt"/>
            <a:buAutoNum type="arabicPeriod"/>
          </a:pPr>
          <a:r>
            <a:rPr lang="en-GB" sz="1800" b="1" i="0" kern="1200" dirty="0">
              <a:solidFill>
                <a:schemeClr val="tx1">
                  <a:lumMod val="95000"/>
                  <a:lumOff val="5000"/>
                </a:schemeClr>
              </a:soli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Shaper</a:t>
          </a:r>
          <a:r>
            <a:rPr lang="en-GB" sz="1700" b="1" i="0" kern="1200" dirty="0">
              <a:solidFill>
                <a:schemeClr val="tx1">
                  <a:lumMod val="95000"/>
                  <a:lumOff val="5000"/>
                </a:schemeClr>
              </a:soli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 : An alternative to a coordinator. Gives coherence to team work.</a:t>
          </a:r>
        </a:p>
        <a:p>
          <a:pPr marL="171450" lvl="1" indent="-171450" algn="l" defTabSz="800100">
            <a:lnSpc>
              <a:spcPct val="150000"/>
            </a:lnSpc>
            <a:spcBef>
              <a:spcPct val="0"/>
            </a:spcBef>
            <a:spcAft>
              <a:spcPct val="15000"/>
            </a:spcAft>
            <a:buFont typeface="+mj-lt"/>
            <a:buAutoNum type="arabicPeriod"/>
          </a:pPr>
          <a:r>
            <a:rPr lang="en-GB" sz="1800" b="1" i="0" kern="1200" dirty="0">
              <a:solidFill>
                <a:schemeClr val="tx1">
                  <a:lumMod val="95000"/>
                  <a:lumOff val="5000"/>
                </a:schemeClr>
              </a:soli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Implementer: </a:t>
          </a:r>
          <a:r>
            <a:rPr lang="en-GB" sz="1700" b="1" i="0" kern="1200" dirty="0">
              <a:solidFill>
                <a:schemeClr val="tx1">
                  <a:lumMod val="95000"/>
                  <a:lumOff val="5000"/>
                </a:schemeClr>
              </a:soli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Pursues the plans into practice. Example: Developer</a:t>
          </a:r>
          <a:endParaRPr lang="en-US" sz="1700" b="1" i="0" kern="1200" dirty="0">
            <a:solidFill>
              <a:schemeClr val="tx1">
                <a:lumMod val="95000"/>
                <a:lumOff val="5000"/>
              </a:schemeClr>
            </a:soli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endParaRPr>
        </a:p>
        <a:p>
          <a:pPr marL="171450" lvl="1" indent="-171450" algn="l" defTabSz="800100">
            <a:lnSpc>
              <a:spcPct val="150000"/>
            </a:lnSpc>
            <a:spcBef>
              <a:spcPct val="0"/>
            </a:spcBef>
            <a:spcAft>
              <a:spcPct val="15000"/>
            </a:spcAft>
            <a:buFont typeface="+mj-lt"/>
            <a:buAutoNum type="arabicPeriod"/>
          </a:pPr>
          <a:r>
            <a:rPr lang="en-GB" sz="1800" b="1" i="0" kern="1200" dirty="0">
              <a:solidFill>
                <a:schemeClr val="tx1">
                  <a:lumMod val="95000"/>
                  <a:lumOff val="5000"/>
                </a:schemeClr>
              </a:soli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Completer/Finisher:  </a:t>
          </a:r>
          <a:r>
            <a:rPr lang="en-GB" sz="1700" b="1" i="0" kern="1200" dirty="0">
              <a:solidFill>
                <a:schemeClr val="tx1">
                  <a:lumMod val="95000"/>
                  <a:lumOff val="5000"/>
                </a:schemeClr>
              </a:soli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Searches for errors. Example: Tester, QA Manager</a:t>
          </a:r>
        </a:p>
      </dsp:txBody>
      <dsp:txXfrm>
        <a:off x="2262672" y="0"/>
        <a:ext cx="8203690" cy="1693996"/>
      </dsp:txXfrm>
    </dsp:sp>
    <dsp:sp modelId="{A46D817C-9326-1542-B5D4-E98BED407437}">
      <dsp:nvSpPr>
        <dsp:cNvPr id="0" name=""/>
        <dsp:cNvSpPr/>
      </dsp:nvSpPr>
      <dsp:spPr>
        <a:xfrm>
          <a:off x="169399" y="169399"/>
          <a:ext cx="2093272" cy="1355196"/>
        </a:xfrm>
        <a:prstGeom prst="roundRect">
          <a:avLst>
            <a:gd name="adj" fmla="val 10000"/>
          </a:avLst>
        </a:prstGeom>
        <a:blipFill dpi="0" rotWithShape="1">
          <a:blip xmlns:r="http://schemas.openxmlformats.org/officeDocument/2006/relationships" r:embed="rId1">
            <a:alphaModFix amt="83000"/>
            <a:extLst>
              <a:ext uri="{28A0092B-C50C-407E-A947-70E740481C1C}">
                <a14:useLocalDpi xmlns:a14="http://schemas.microsoft.com/office/drawing/2010/main" val="0"/>
              </a:ext>
            </a:extLst>
          </a:blip>
          <a:srcRect/>
          <a:stretch>
            <a:fillRect l="-1000" r="-1000"/>
          </a:stretch>
        </a:blipFill>
        <a:ln>
          <a:noFill/>
        </a:ln>
        <a:effectLst>
          <a:softEdge rad="660817"/>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3FE2D7AC-3296-3F42-8B2B-C017712956D4}">
      <dsp:nvSpPr>
        <dsp:cNvPr id="0" name=""/>
        <dsp:cNvSpPr/>
      </dsp:nvSpPr>
      <dsp:spPr>
        <a:xfrm>
          <a:off x="0" y="1863395"/>
          <a:ext cx="10466363" cy="1909320"/>
        </a:xfrm>
        <a:prstGeom prst="roundRect">
          <a:avLst>
            <a:gd name="adj" fmla="val 10000"/>
          </a:avLst>
        </a:prstGeom>
        <a:solidFill>
          <a:schemeClr val="accent1">
            <a:shade val="50000"/>
            <a:hueOff val="-121793"/>
            <a:satOff val="-1924"/>
            <a:lumOff val="26876"/>
            <a:alphaOff val="0"/>
          </a:schemeClr>
        </a:solidFill>
        <a:ln>
          <a:gradFill>
            <a:gsLst>
              <a:gs pos="20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effectLst>
          <a:innerShdw blurRad="25400" dist="12700" dir="13500000">
            <a:srgbClr val="000000">
              <a:alpha val="45000"/>
            </a:srgbClr>
          </a:inn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solidFill>
                <a:schemeClr val="tx1">
                  <a:lumMod val="95000"/>
                  <a:lumOff val="5000"/>
                </a:schemeClr>
              </a:solidFill>
              <a:effectLst>
                <a:outerShdw blurRad="50800" dist="38100" dir="2700000" algn="tl" rotWithShape="0">
                  <a:schemeClr val="bg1">
                    <a:alpha val="40000"/>
                  </a:schemeClr>
                </a:outerShdw>
              </a:effectLst>
            </a:rPr>
            <a:t>People Oriented</a:t>
          </a:r>
          <a:endParaRPr lang="en-GB" sz="2400" kern="1200" dirty="0">
            <a:effectLst>
              <a:outerShdw blurRad="50800" dist="38100" dir="2700000" algn="tl" rotWithShape="0">
                <a:schemeClr val="bg1">
                  <a:alpha val="40000"/>
                </a:schemeClr>
              </a:outerShdw>
            </a:effectLst>
          </a:endParaRPr>
        </a:p>
        <a:p>
          <a:pPr marL="171450" lvl="1" indent="-171450" algn="l" defTabSz="800100">
            <a:lnSpc>
              <a:spcPct val="150000"/>
            </a:lnSpc>
            <a:spcBef>
              <a:spcPct val="0"/>
            </a:spcBef>
            <a:spcAft>
              <a:spcPct val="15000"/>
            </a:spcAft>
            <a:buFont typeface="+mj-lt"/>
            <a:buAutoNum type="arabicPeriod"/>
          </a:pPr>
          <a:r>
            <a:rPr lang="en-GB" sz="1800" b="1" i="0" kern="1200" dirty="0">
              <a:solidFill>
                <a:schemeClr val="tx1">
                  <a:lumMod val="95000"/>
                  <a:lumOff val="5000"/>
                </a:schemeClr>
              </a:soli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Co-Ordinator/ Chairman: Clarifies goals, coordinates resources</a:t>
          </a:r>
          <a:endParaRPr lang="en-GB" sz="1800" kern="1200" dirty="0"/>
        </a:p>
        <a:p>
          <a:pPr marL="171450" lvl="1" indent="-171450" algn="l" defTabSz="800100">
            <a:lnSpc>
              <a:spcPct val="150000"/>
            </a:lnSpc>
            <a:spcBef>
              <a:spcPct val="0"/>
            </a:spcBef>
            <a:spcAft>
              <a:spcPct val="15000"/>
            </a:spcAft>
            <a:buFont typeface="+mj-lt"/>
            <a:buAutoNum type="arabicPeriod"/>
          </a:pPr>
          <a:r>
            <a:rPr lang="en-GB" sz="1800" b="1" i="0" kern="1200" dirty="0">
              <a:solidFill>
                <a:schemeClr val="tx1">
                  <a:lumMod val="95000"/>
                  <a:lumOff val="5000"/>
                </a:schemeClr>
              </a:soli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Team Worker: Builds bridges, takes care of the team spirit.</a:t>
          </a:r>
          <a:endParaRPr lang="en-GB" sz="1800" kern="1200" dirty="0"/>
        </a:p>
        <a:p>
          <a:pPr marL="171450" lvl="1" indent="-171450" algn="l" defTabSz="800100">
            <a:lnSpc>
              <a:spcPct val="150000"/>
            </a:lnSpc>
            <a:spcBef>
              <a:spcPct val="0"/>
            </a:spcBef>
            <a:spcAft>
              <a:spcPct val="15000"/>
            </a:spcAft>
            <a:buFont typeface="+mj-lt"/>
            <a:buAutoNum type="arabicPeriod"/>
          </a:pPr>
          <a:r>
            <a:rPr lang="en-GB" sz="1800" b="1" i="0" kern="1200" dirty="0">
              <a:solidFill>
                <a:schemeClr val="tx1">
                  <a:lumMod val="95000"/>
                  <a:lumOff val="5000"/>
                </a:schemeClr>
              </a:soli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Resource Investigator Explores opportunities, handles external contact. </a:t>
          </a:r>
        </a:p>
      </dsp:txBody>
      <dsp:txXfrm>
        <a:off x="2262672" y="1863395"/>
        <a:ext cx="8203690" cy="1909320"/>
      </dsp:txXfrm>
    </dsp:sp>
    <dsp:sp modelId="{0135C922-3C0A-144C-9AF4-9E8A290953C6}">
      <dsp:nvSpPr>
        <dsp:cNvPr id="0" name=""/>
        <dsp:cNvSpPr/>
      </dsp:nvSpPr>
      <dsp:spPr>
        <a:xfrm>
          <a:off x="169399" y="2140457"/>
          <a:ext cx="2093272" cy="1355196"/>
        </a:xfrm>
        <a:prstGeom prst="roundRect">
          <a:avLst>
            <a:gd name="adj" fmla="val 10000"/>
          </a:avLst>
        </a:prstGeom>
        <a:blipFill dpi="0" rotWithShape="1">
          <a:blip xmlns:r="http://schemas.openxmlformats.org/officeDocument/2006/relationships" r:embed="rId2">
            <a:alphaModFix amt="66000"/>
            <a:extLst>
              <a:ext uri="{28A0092B-C50C-407E-A947-70E740481C1C}">
                <a14:useLocalDpi xmlns:a14="http://schemas.microsoft.com/office/drawing/2010/main" val="0"/>
              </a:ext>
            </a:extLst>
          </a:blip>
          <a:srcRect/>
          <a:stretch>
            <a:fillRect l="-17000" r="-17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1B99597D-5FB2-FD4A-A50E-754E87B30BC7}">
      <dsp:nvSpPr>
        <dsp:cNvPr id="0" name=""/>
        <dsp:cNvSpPr/>
      </dsp:nvSpPr>
      <dsp:spPr>
        <a:xfrm>
          <a:off x="0" y="3942115"/>
          <a:ext cx="10466363" cy="1693996"/>
        </a:xfrm>
        <a:prstGeom prst="roundRect">
          <a:avLst>
            <a:gd name="adj" fmla="val 10000"/>
          </a:avLst>
        </a:prstGeom>
        <a:solidFill>
          <a:schemeClr val="accent1">
            <a:shade val="50000"/>
            <a:hueOff val="-121793"/>
            <a:satOff val="-1924"/>
            <a:lumOff val="26876"/>
            <a:alpha val="78512"/>
          </a:schemeClr>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effectLst>
          <a:innerShdw blurRad="25400" dist="12700" dir="13500000">
            <a:srgbClr val="000000">
              <a:alpha val="45000"/>
            </a:srgbClr>
          </a:inn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solidFill>
                <a:schemeClr val="tx1">
                  <a:lumMod val="95000"/>
                  <a:lumOff val="5000"/>
                </a:schemeClr>
              </a:solidFill>
              <a:effectLst>
                <a:outerShdw blurRad="50800" dist="38100" dir="2700000" algn="tl" rotWithShape="0">
                  <a:schemeClr val="bg1">
                    <a:alpha val="40000"/>
                  </a:schemeClr>
                </a:outerShdw>
              </a:effectLst>
            </a:rPr>
            <a:t>Thinking Oriented</a:t>
          </a:r>
          <a:endParaRPr lang="en-GB" sz="2400" kern="1200" dirty="0"/>
        </a:p>
        <a:p>
          <a:pPr marL="171450" lvl="1" indent="-171450" algn="l" defTabSz="800100">
            <a:lnSpc>
              <a:spcPct val="150000"/>
            </a:lnSpc>
            <a:spcBef>
              <a:spcPct val="0"/>
            </a:spcBef>
            <a:spcAft>
              <a:spcPct val="15000"/>
            </a:spcAft>
            <a:buFont typeface="+mj-lt"/>
            <a:buAutoNum type="arabicPeriod"/>
          </a:pPr>
          <a:r>
            <a:rPr lang="en-GB" sz="1800" b="1" i="0" kern="1200" dirty="0">
              <a:solidFill>
                <a:schemeClr val="tx1">
                  <a:lumMod val="95000"/>
                  <a:lumOff val="5000"/>
                </a:schemeClr>
              </a:solidFill>
              <a:effectLst>
                <a:outerShdw blurRad="50800" dist="50800" dir="5400000" algn="ctr" rotWithShape="0">
                  <a:schemeClr val="bg1">
                    <a:lumMod val="95000"/>
                  </a:schemeClr>
                </a:outerShdw>
              </a:effectLst>
              <a:latin typeface="Times New Roman" panose="02020603050405020304" pitchFamily="18" charset="0"/>
              <a:cs typeface="Times New Roman" panose="02020603050405020304" pitchFamily="18" charset="0"/>
            </a:rPr>
            <a:t>Monitor/Evaluator Evaluates ideas, looks for different perspectives.  </a:t>
          </a:r>
        </a:p>
        <a:p>
          <a:pPr marL="171450" lvl="1" indent="-171450" algn="l" defTabSz="800100">
            <a:lnSpc>
              <a:spcPct val="150000"/>
            </a:lnSpc>
            <a:spcBef>
              <a:spcPct val="0"/>
            </a:spcBef>
            <a:spcAft>
              <a:spcPct val="15000"/>
            </a:spcAft>
            <a:buFont typeface="+mj-lt"/>
            <a:buAutoNum type="arabicPeriod"/>
          </a:pPr>
          <a:r>
            <a:rPr lang="en-GB" sz="1800" b="1" i="0" kern="1200" dirty="0">
              <a:solidFill>
                <a:schemeClr val="tx1">
                  <a:lumMod val="95000"/>
                  <a:lumOff val="5000"/>
                </a:schemeClr>
              </a:solidFill>
              <a:effectLst>
                <a:outerShdw blurRad="50800" dist="50800" dir="5400000" algn="ctr" rotWithShape="0">
                  <a:schemeClr val="bg1">
                    <a:lumMod val="95000"/>
                  </a:schemeClr>
                </a:outerShdw>
              </a:effectLst>
              <a:latin typeface="Times New Roman" panose="02020603050405020304" pitchFamily="18" charset="0"/>
              <a:cs typeface="Times New Roman" panose="02020603050405020304" pitchFamily="18" charset="0"/>
            </a:rPr>
            <a:t> Specialist Provides scarce knowledge and skills. Example: Senior Developer</a:t>
          </a:r>
        </a:p>
        <a:p>
          <a:pPr marL="171450" lvl="1" indent="-171450" algn="l" defTabSz="800100">
            <a:lnSpc>
              <a:spcPct val="150000"/>
            </a:lnSpc>
            <a:spcBef>
              <a:spcPct val="0"/>
            </a:spcBef>
            <a:spcAft>
              <a:spcPct val="15000"/>
            </a:spcAft>
            <a:buFont typeface="+mj-lt"/>
            <a:buAutoNum type="arabicPeriod"/>
          </a:pPr>
          <a:r>
            <a:rPr lang="en-GB" sz="1800" b="1" i="0" kern="1200" dirty="0">
              <a:solidFill>
                <a:schemeClr val="tx1">
                  <a:lumMod val="95000"/>
                  <a:lumOff val="5000"/>
                </a:schemeClr>
              </a:solidFill>
              <a:effectLst>
                <a:outerShdw blurRad="50800" dist="50800" dir="5400000" algn="ctr" rotWithShape="0">
                  <a:schemeClr val="bg1">
                    <a:lumMod val="95000"/>
                  </a:schemeClr>
                </a:outerShdw>
              </a:effectLst>
              <a:latin typeface="Times New Roman" panose="02020603050405020304" pitchFamily="18" charset="0"/>
              <a:cs typeface="Times New Roman" panose="02020603050405020304" pitchFamily="18" charset="0"/>
            </a:rPr>
            <a:t>Plant Proposes new ideas and solves difficult problems. Example: Director</a:t>
          </a:r>
        </a:p>
      </dsp:txBody>
      <dsp:txXfrm>
        <a:off x="2262672" y="3942115"/>
        <a:ext cx="8203690" cy="1693996"/>
      </dsp:txXfrm>
    </dsp:sp>
    <dsp:sp modelId="{E779B3F7-9EF1-EB4A-804E-916A4B3785D6}">
      <dsp:nvSpPr>
        <dsp:cNvPr id="0" name=""/>
        <dsp:cNvSpPr/>
      </dsp:nvSpPr>
      <dsp:spPr>
        <a:xfrm>
          <a:off x="169399" y="4111515"/>
          <a:ext cx="2093272" cy="1355196"/>
        </a:xfrm>
        <a:prstGeom prst="roundRect">
          <a:avLst>
            <a:gd name="adj" fmla="val 10000"/>
          </a:avLst>
        </a:prstGeom>
        <a:blipFill dpi="0" rotWithShape="1">
          <a:blip xmlns:r="http://schemas.openxmlformats.org/officeDocument/2006/relationships" r:embed="rId3">
            <a:alphaModFix amt="63000"/>
            <a:extLst>
              <a:ext uri="{28A0092B-C50C-407E-A947-70E740481C1C}">
                <a14:useLocalDpi xmlns:a14="http://schemas.microsoft.com/office/drawing/2010/main" val="0"/>
              </a:ext>
            </a:extLst>
          </a:blip>
          <a:srcRect/>
          <a:stretch>
            <a:fillRect l="-12000" r="-12000"/>
          </a:stretch>
        </a:blipFill>
        <a:ln>
          <a:noFill/>
        </a:ln>
        <a:effectLst>
          <a:outerShdw blurRad="50800" dist="50800" dir="5400000" algn="ctr" rotWithShape="0">
            <a:srgbClr val="000000">
              <a:alpha val="3819"/>
            </a:srgbClr>
          </a:outerShdw>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212750-4F86-E243-B88A-72B9597E9FAD}">
      <dsp:nvSpPr>
        <dsp:cNvPr id="0" name=""/>
        <dsp:cNvSpPr/>
      </dsp:nvSpPr>
      <dsp:spPr>
        <a:xfrm>
          <a:off x="2994979" y="1253"/>
          <a:ext cx="2343050" cy="949372"/>
        </a:xfrm>
        <a:prstGeom prst="roundRect">
          <a:avLst/>
        </a:prstGeom>
        <a:gradFill flip="none" rotWithShape="1">
          <a:gsLst>
            <a:gs pos="0">
              <a:schemeClr val="accent5">
                <a:lumMod val="67000"/>
              </a:schemeClr>
            </a:gs>
            <a:gs pos="48000">
              <a:schemeClr val="accent6">
                <a:lumMod val="75000"/>
              </a:schemeClr>
            </a:gs>
            <a:gs pos="80000">
              <a:schemeClr val="accent2">
                <a:lumMod val="75000"/>
              </a:schemeClr>
            </a:gs>
          </a:gsLst>
          <a:lin ang="16200000" scaled="1"/>
          <a:tileRect/>
        </a:gra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effectLst>
                <a:outerShdw blurRad="50800" dist="38100" dir="2700000" algn="tl" rotWithShape="0">
                  <a:schemeClr val="tx1">
                    <a:alpha val="40000"/>
                  </a:schemeClr>
                </a:outerShdw>
              </a:effectLst>
              <a:latin typeface="Times New Roman" panose="02020603050405020304" pitchFamily="18" charset="0"/>
              <a:cs typeface="Times New Roman" panose="02020603050405020304" pitchFamily="18" charset="0"/>
            </a:rPr>
            <a:t>The Visionary </a:t>
          </a:r>
        </a:p>
      </dsp:txBody>
      <dsp:txXfrm>
        <a:off x="3041324" y="47598"/>
        <a:ext cx="2250360" cy="856682"/>
      </dsp:txXfrm>
    </dsp:sp>
    <dsp:sp modelId="{FA547EE5-F683-B044-9606-4E508D7E6FAC}">
      <dsp:nvSpPr>
        <dsp:cNvPr id="0" name=""/>
        <dsp:cNvSpPr/>
      </dsp:nvSpPr>
      <dsp:spPr>
        <a:xfrm>
          <a:off x="2267631" y="475939"/>
          <a:ext cx="3797747" cy="3797747"/>
        </a:xfrm>
        <a:custGeom>
          <a:avLst/>
          <a:gdLst/>
          <a:ahLst/>
          <a:cxnLst/>
          <a:rect l="0" t="0" r="0" b="0"/>
          <a:pathLst>
            <a:path>
              <a:moveTo>
                <a:pt x="3075047" y="408123"/>
              </a:moveTo>
              <a:arcTo wR="1898873" hR="1898873" stAng="18496367" swAng="1053726"/>
            </a:path>
          </a:pathLst>
        </a:custGeom>
        <a:noFill/>
        <a:ln w="9525" cap="flat" cmpd="sng" algn="ctr">
          <a:solidFill>
            <a:srgbClr val="002060"/>
          </a:solidFill>
          <a:prstDash val="solid"/>
        </a:ln>
        <a:effectLst/>
      </dsp:spPr>
      <dsp:style>
        <a:lnRef idx="1">
          <a:scrgbClr r="0" g="0" b="0"/>
        </a:lnRef>
        <a:fillRef idx="0">
          <a:scrgbClr r="0" g="0" b="0"/>
        </a:fillRef>
        <a:effectRef idx="0">
          <a:scrgbClr r="0" g="0" b="0"/>
        </a:effectRef>
        <a:fontRef idx="minor"/>
      </dsp:style>
    </dsp:sp>
    <dsp:sp modelId="{3A031ADF-D317-3645-BA90-74D8A385C397}">
      <dsp:nvSpPr>
        <dsp:cNvPr id="0" name=""/>
        <dsp:cNvSpPr/>
      </dsp:nvSpPr>
      <dsp:spPr>
        <a:xfrm>
          <a:off x="4966844" y="1313343"/>
          <a:ext cx="2011193" cy="949372"/>
        </a:xfrm>
        <a:prstGeom prst="roundRect">
          <a:avLst/>
        </a:prstGeom>
        <a:gradFill rotWithShape="0">
          <a:gsLst>
            <a:gs pos="0">
              <a:schemeClr val="accent5">
                <a:lumMod val="67000"/>
              </a:schemeClr>
            </a:gs>
            <a:gs pos="48000">
              <a:schemeClr val="accent6">
                <a:lumMod val="75000"/>
              </a:schemeClr>
            </a:gs>
            <a:gs pos="80000">
              <a:schemeClr val="accent2">
                <a:lumMod val="75000"/>
              </a:schemeClr>
            </a:gs>
          </a:gsLst>
          <a:lin ang="16200000" scaled="1"/>
        </a:gra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Be An Effective Role Model</a:t>
          </a:r>
        </a:p>
      </dsp:txBody>
      <dsp:txXfrm>
        <a:off x="5013189" y="1359688"/>
        <a:ext cx="1918503" cy="856682"/>
      </dsp:txXfrm>
    </dsp:sp>
    <dsp:sp modelId="{8D742F11-28A0-954C-A8D1-2F3D64E175A2}">
      <dsp:nvSpPr>
        <dsp:cNvPr id="0" name=""/>
        <dsp:cNvSpPr/>
      </dsp:nvSpPr>
      <dsp:spPr>
        <a:xfrm>
          <a:off x="2267631" y="475939"/>
          <a:ext cx="3797747" cy="3797747"/>
        </a:xfrm>
        <a:custGeom>
          <a:avLst/>
          <a:gdLst/>
          <a:ahLst/>
          <a:cxnLst/>
          <a:rect l="0" t="0" r="0" b="0"/>
          <a:pathLst>
            <a:path>
              <a:moveTo>
                <a:pt x="3795155" y="1799691"/>
              </a:moveTo>
              <a:arcTo wR="1898873" hR="1898873" stAng="21420357" swAng="2342958"/>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F456865-9A17-6747-950C-4204B1BCDBE3}">
      <dsp:nvSpPr>
        <dsp:cNvPr id="0" name=""/>
        <dsp:cNvSpPr/>
      </dsp:nvSpPr>
      <dsp:spPr>
        <a:xfrm>
          <a:off x="4378409" y="3502857"/>
          <a:ext cx="1808451" cy="816355"/>
        </a:xfrm>
        <a:prstGeom prst="roundRect">
          <a:avLst/>
        </a:prstGeom>
        <a:gradFill rotWithShape="0">
          <a:gsLst>
            <a:gs pos="0">
              <a:schemeClr val="accent5">
                <a:lumMod val="67000"/>
              </a:schemeClr>
            </a:gs>
            <a:gs pos="48000">
              <a:schemeClr val="accent6">
                <a:lumMod val="75000"/>
              </a:schemeClr>
            </a:gs>
            <a:gs pos="80000">
              <a:schemeClr val="accent2">
                <a:lumMod val="75000"/>
              </a:schemeClr>
            </a:gs>
          </a:gsLst>
          <a:lin ang="16200000" scaled="1"/>
        </a:gra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The</a:t>
          </a:r>
          <a:r>
            <a:rPr lang="en-GB" sz="1900" b="1" kern="1200" baseline="0" dirty="0">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 Strategist </a:t>
          </a:r>
          <a:endParaRPr lang="en-GB" sz="1900" b="1" kern="1200" dirty="0">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endParaRPr>
        </a:p>
      </dsp:txBody>
      <dsp:txXfrm>
        <a:off x="4418260" y="3542708"/>
        <a:ext cx="1728749" cy="736653"/>
      </dsp:txXfrm>
    </dsp:sp>
    <dsp:sp modelId="{7DCAD852-AD4D-B24B-A798-4F379AF7E11D}">
      <dsp:nvSpPr>
        <dsp:cNvPr id="0" name=""/>
        <dsp:cNvSpPr/>
      </dsp:nvSpPr>
      <dsp:spPr>
        <a:xfrm>
          <a:off x="2267631" y="475939"/>
          <a:ext cx="3797747" cy="3797747"/>
        </a:xfrm>
        <a:custGeom>
          <a:avLst/>
          <a:gdLst/>
          <a:ahLst/>
          <a:cxnLst/>
          <a:rect l="0" t="0" r="0" b="0"/>
          <a:pathLst>
            <a:path>
              <a:moveTo>
                <a:pt x="2107169" y="3786288"/>
              </a:moveTo>
              <a:arcTo wR="1898873" hR="1898873" stAng="5022138" swAng="645186"/>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E113053-6F86-D049-9FB6-71532A5EE2BE}">
      <dsp:nvSpPr>
        <dsp:cNvPr id="0" name=""/>
        <dsp:cNvSpPr/>
      </dsp:nvSpPr>
      <dsp:spPr>
        <a:xfrm>
          <a:off x="2085374" y="3502857"/>
          <a:ext cx="1930000" cy="816355"/>
        </a:xfrm>
        <a:prstGeom prst="roundRect">
          <a:avLst/>
        </a:prstGeom>
        <a:gradFill rotWithShape="0">
          <a:gsLst>
            <a:gs pos="0">
              <a:schemeClr val="accent5">
                <a:lumMod val="67000"/>
              </a:schemeClr>
            </a:gs>
            <a:gs pos="48000">
              <a:schemeClr val="accent6">
                <a:lumMod val="75000"/>
              </a:schemeClr>
            </a:gs>
            <a:gs pos="80000">
              <a:schemeClr val="accent2">
                <a:lumMod val="75000"/>
              </a:schemeClr>
            </a:gs>
          </a:gsLst>
          <a:lin ang="16200000" scaled="1"/>
        </a:gra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Inspiration And Motivation</a:t>
          </a:r>
        </a:p>
      </dsp:txBody>
      <dsp:txXfrm>
        <a:off x="2125225" y="3542708"/>
        <a:ext cx="1850298" cy="736653"/>
      </dsp:txXfrm>
    </dsp:sp>
    <dsp:sp modelId="{FD56E257-EED8-1C4E-AF52-5D1CEDB2AE0C}">
      <dsp:nvSpPr>
        <dsp:cNvPr id="0" name=""/>
        <dsp:cNvSpPr/>
      </dsp:nvSpPr>
      <dsp:spPr>
        <a:xfrm>
          <a:off x="2267631" y="475939"/>
          <a:ext cx="3797747" cy="3797747"/>
        </a:xfrm>
        <a:custGeom>
          <a:avLst/>
          <a:gdLst/>
          <a:ahLst/>
          <a:cxnLst/>
          <a:rect l="0" t="0" r="0" b="0"/>
          <a:pathLst>
            <a:path>
              <a:moveTo>
                <a:pt x="363629" y="3016347"/>
              </a:moveTo>
              <a:arcTo wR="1898873" hR="1898873" stAng="8636992" swAng="2375109"/>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AAEDF10-7955-8944-A5BA-9137E7C5A610}">
      <dsp:nvSpPr>
        <dsp:cNvPr id="0" name=""/>
        <dsp:cNvSpPr/>
      </dsp:nvSpPr>
      <dsp:spPr>
        <a:xfrm>
          <a:off x="1217174" y="1331405"/>
          <a:ext cx="2286789" cy="913248"/>
        </a:xfrm>
        <a:prstGeom prst="roundRect">
          <a:avLst/>
        </a:prstGeom>
        <a:gradFill rotWithShape="0">
          <a:gsLst>
            <a:gs pos="0">
              <a:schemeClr val="accent5">
                <a:lumMod val="67000"/>
              </a:schemeClr>
            </a:gs>
            <a:gs pos="48000">
              <a:schemeClr val="accent6">
                <a:lumMod val="75000"/>
              </a:schemeClr>
            </a:gs>
            <a:gs pos="80000">
              <a:schemeClr val="accent2">
                <a:lumMod val="75000"/>
              </a:schemeClr>
            </a:gs>
          </a:gsLst>
          <a:lin ang="16200000" scaled="1"/>
        </a:gra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kern="1200" dirty="0">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Establish Effective Communication Protocols </a:t>
          </a:r>
        </a:p>
      </dsp:txBody>
      <dsp:txXfrm>
        <a:off x="1261755" y="1375986"/>
        <a:ext cx="2197627" cy="824086"/>
      </dsp:txXfrm>
    </dsp:sp>
    <dsp:sp modelId="{123C8F9E-B9DD-E447-BD07-408F08DA7505}">
      <dsp:nvSpPr>
        <dsp:cNvPr id="0" name=""/>
        <dsp:cNvSpPr/>
      </dsp:nvSpPr>
      <dsp:spPr>
        <a:xfrm>
          <a:off x="2267631" y="475939"/>
          <a:ext cx="3797747" cy="3797747"/>
        </a:xfrm>
        <a:custGeom>
          <a:avLst/>
          <a:gdLst/>
          <a:ahLst/>
          <a:cxnLst/>
          <a:rect l="0" t="0" r="0" b="0"/>
          <a:pathLst>
            <a:path>
              <a:moveTo>
                <a:pt x="315737" y="850350"/>
              </a:moveTo>
              <a:arcTo wR="1898873" hR="1898873" stAng="12811010" swAng="1092236"/>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D6CFA5-16F5-F241-BA46-E6C9DCAB521B}">
      <dsp:nvSpPr>
        <dsp:cNvPr id="0" name=""/>
        <dsp:cNvSpPr/>
      </dsp:nvSpPr>
      <dsp:spPr>
        <a:xfrm>
          <a:off x="301581" y="1458"/>
          <a:ext cx="2998963" cy="1799377"/>
        </a:xfrm>
        <a:prstGeom prst="rect">
          <a:avLst/>
        </a:prstGeom>
        <a:gradFill rotWithShape="0">
          <a:gsLst>
            <a:gs pos="13000">
              <a:schemeClr val="accent5">
                <a:lumMod val="75000"/>
              </a:schemeClr>
            </a:gs>
            <a:gs pos="48000">
              <a:schemeClr val="accent1">
                <a:lumMod val="97000"/>
                <a:lumOff val="3000"/>
              </a:schemeClr>
            </a:gs>
            <a:gs pos="100000">
              <a:schemeClr val="accent1">
                <a:lumMod val="60000"/>
                <a:lumOff val="40000"/>
              </a:schemeClr>
            </a:gs>
          </a:gsLst>
          <a:lin ang="16200000" scaled="1"/>
        </a:gra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effectLst>
                <a:outerShdw blurRad="50800" dist="38100" dir="2700000" algn="tl" rotWithShape="0">
                  <a:prstClr val="black">
                    <a:alpha val="40000"/>
                  </a:prstClr>
                </a:outerShdw>
              </a:effectLst>
            </a:rPr>
            <a:t>Delegating </a:t>
          </a:r>
        </a:p>
      </dsp:txBody>
      <dsp:txXfrm>
        <a:off x="301581" y="1458"/>
        <a:ext cx="2998963" cy="1799377"/>
      </dsp:txXfrm>
    </dsp:sp>
    <dsp:sp modelId="{206C5D3A-1FCB-C848-8A71-A3F90994C83D}">
      <dsp:nvSpPr>
        <dsp:cNvPr id="0" name=""/>
        <dsp:cNvSpPr/>
      </dsp:nvSpPr>
      <dsp:spPr>
        <a:xfrm>
          <a:off x="3600440" y="1458"/>
          <a:ext cx="2998963" cy="1799377"/>
        </a:xfrm>
        <a:prstGeom prst="rect">
          <a:avLst/>
        </a:prstGeom>
        <a:gradFill flip="none" rotWithShape="1">
          <a:gsLst>
            <a:gs pos="13000">
              <a:schemeClr val="accent5">
                <a:lumMod val="75000"/>
              </a:schemeClr>
            </a:gs>
            <a:gs pos="48000">
              <a:schemeClr val="accent1">
                <a:lumMod val="97000"/>
                <a:lumOff val="3000"/>
              </a:schemeClr>
            </a:gs>
            <a:gs pos="100000">
              <a:schemeClr val="accent1">
                <a:lumMod val="60000"/>
                <a:lumOff val="40000"/>
              </a:schemeClr>
            </a:gs>
          </a:gsLst>
          <a:lin ang="16200000" scaled="1"/>
          <a:tileRect/>
        </a:gra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effectLst>
                <a:outerShdw blurRad="50800" dist="38100" dir="2700000" algn="tl" rotWithShape="0">
                  <a:prstClr val="black">
                    <a:alpha val="40000"/>
                  </a:prstClr>
                </a:outerShdw>
              </a:effectLst>
            </a:rPr>
            <a:t>Supporting</a:t>
          </a:r>
        </a:p>
      </dsp:txBody>
      <dsp:txXfrm>
        <a:off x="3600440" y="1458"/>
        <a:ext cx="2998963" cy="1799377"/>
      </dsp:txXfrm>
    </dsp:sp>
    <dsp:sp modelId="{8B2D0872-D7F8-B54A-BC87-B09CFC71E3CE}">
      <dsp:nvSpPr>
        <dsp:cNvPr id="0" name=""/>
        <dsp:cNvSpPr/>
      </dsp:nvSpPr>
      <dsp:spPr>
        <a:xfrm>
          <a:off x="301581" y="1974092"/>
          <a:ext cx="2998963" cy="1799377"/>
        </a:xfrm>
        <a:prstGeom prst="rect">
          <a:avLst/>
        </a:prstGeom>
        <a:gradFill rotWithShape="0">
          <a:gsLst>
            <a:gs pos="13000">
              <a:schemeClr val="accent5">
                <a:lumMod val="75000"/>
              </a:schemeClr>
            </a:gs>
            <a:gs pos="48000">
              <a:schemeClr val="accent1">
                <a:lumMod val="97000"/>
                <a:lumOff val="3000"/>
              </a:schemeClr>
            </a:gs>
            <a:gs pos="100000">
              <a:schemeClr val="accent1">
                <a:lumMod val="60000"/>
                <a:lumOff val="40000"/>
              </a:schemeClr>
            </a:gs>
          </a:gsLst>
          <a:lin ang="16200000" scaled="1"/>
        </a:gra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effectLst>
                <a:outerShdw blurRad="50800" dist="38100" dir="2700000" algn="tl" rotWithShape="0">
                  <a:prstClr val="black">
                    <a:alpha val="40000"/>
                  </a:prstClr>
                </a:outerShdw>
              </a:effectLst>
            </a:rPr>
            <a:t>Coaching</a:t>
          </a:r>
        </a:p>
      </dsp:txBody>
      <dsp:txXfrm>
        <a:off x="301581" y="1974092"/>
        <a:ext cx="2998963" cy="1799377"/>
      </dsp:txXfrm>
    </dsp:sp>
    <dsp:sp modelId="{50539B85-463F-E74F-A2B3-99FE783C6456}">
      <dsp:nvSpPr>
        <dsp:cNvPr id="0" name=""/>
        <dsp:cNvSpPr/>
      </dsp:nvSpPr>
      <dsp:spPr>
        <a:xfrm>
          <a:off x="3600440" y="1974092"/>
          <a:ext cx="2998963" cy="1799377"/>
        </a:xfrm>
        <a:prstGeom prst="rect">
          <a:avLst/>
        </a:prstGeom>
        <a:gradFill rotWithShape="0">
          <a:gsLst>
            <a:gs pos="13000">
              <a:schemeClr val="accent5">
                <a:lumMod val="75000"/>
              </a:schemeClr>
            </a:gs>
            <a:gs pos="48000">
              <a:schemeClr val="accent1">
                <a:lumMod val="97000"/>
                <a:lumOff val="3000"/>
              </a:schemeClr>
            </a:gs>
            <a:gs pos="100000">
              <a:schemeClr val="accent1">
                <a:lumMod val="60000"/>
                <a:lumOff val="40000"/>
              </a:schemeClr>
            </a:gs>
          </a:gsLst>
          <a:lin ang="16200000" scaled="1"/>
        </a:gra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effectLst>
                <a:outerShdw blurRad="50800" dist="38100" dir="2700000" algn="tl" rotWithShape="0">
                  <a:prstClr val="black">
                    <a:alpha val="40000"/>
                  </a:prstClr>
                </a:outerShdw>
              </a:effectLst>
            </a:rPr>
            <a:t>Directing</a:t>
          </a:r>
        </a:p>
      </dsp:txBody>
      <dsp:txXfrm>
        <a:off x="3600440" y="1974092"/>
        <a:ext cx="2998963" cy="17993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406B43-E06E-4161-AB5E-431592EF9D0D}">
      <dsp:nvSpPr>
        <dsp:cNvPr id="0" name=""/>
        <dsp:cNvSpPr/>
      </dsp:nvSpPr>
      <dsp:spPr>
        <a:xfrm>
          <a:off x="0" y="640"/>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782013-47E2-4736-A841-26B2F00B896A}">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685A23-FB22-4F4A-81F5-91A85AB8B19A}">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dirty="0"/>
            <a:t>Communication factor ( Poor listening, lack of information given)</a:t>
          </a:r>
          <a:endParaRPr lang="en-US" sz="2500" kern="1200" dirty="0"/>
        </a:p>
      </dsp:txBody>
      <dsp:txXfrm>
        <a:off x="1731633" y="640"/>
        <a:ext cx="4182575" cy="1499250"/>
      </dsp:txXfrm>
    </dsp:sp>
    <dsp:sp modelId="{D96C7D31-CEC5-4123-BF77-1D2549558EC7}">
      <dsp:nvSpPr>
        <dsp:cNvPr id="0" name=""/>
        <dsp:cNvSpPr/>
      </dsp:nvSpPr>
      <dsp:spPr>
        <a:xfrm>
          <a:off x="0" y="1874703"/>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6F939E-E691-4188-9072-FB8FCE8446BA}">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2130529-E53F-4467-BEFB-2D57261036F5}">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dirty="0"/>
            <a:t>Structural factor ( Size of the team)</a:t>
          </a:r>
          <a:endParaRPr lang="en-US" sz="2500" kern="1200" dirty="0"/>
        </a:p>
      </dsp:txBody>
      <dsp:txXfrm>
        <a:off x="1731633" y="1874703"/>
        <a:ext cx="4182575" cy="1499250"/>
      </dsp:txXfrm>
    </dsp:sp>
    <dsp:sp modelId="{07AB1DB0-D9F4-4A10-B824-3E9BE9496148}">
      <dsp:nvSpPr>
        <dsp:cNvPr id="0" name=""/>
        <dsp:cNvSpPr/>
      </dsp:nvSpPr>
      <dsp:spPr>
        <a:xfrm>
          <a:off x="0" y="3748766"/>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56FDD5-99A2-4DE7-8954-510E627BC3FE}">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D89F002-55DE-4EDF-A9FE-259EF1F98433}">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dirty="0"/>
            <a:t>Personal factors ( Personal goals and needs)</a:t>
          </a:r>
          <a:endParaRPr lang="en-US" sz="2500" kern="1200" dirty="0"/>
        </a:p>
      </dsp:txBody>
      <dsp:txXfrm>
        <a:off x="1731633" y="3748766"/>
        <a:ext cx="4182575" cy="14992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1341F3-E405-4A91-AEE0-D32FCEFD3F14}">
      <dsp:nvSpPr>
        <dsp:cNvPr id="0" name=""/>
        <dsp:cNvSpPr/>
      </dsp:nvSpPr>
      <dsp:spPr>
        <a:xfrm>
          <a:off x="0" y="4210"/>
          <a:ext cx="10080911" cy="55175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94EA15-70EB-4CF8-89E7-FAA454938FB3}">
      <dsp:nvSpPr>
        <dsp:cNvPr id="0" name=""/>
        <dsp:cNvSpPr/>
      </dsp:nvSpPr>
      <dsp:spPr>
        <a:xfrm>
          <a:off x="166904" y="128355"/>
          <a:ext cx="303463" cy="3034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100827E-03C5-47C6-A173-EA3EEE5AEEC7}">
      <dsp:nvSpPr>
        <dsp:cNvPr id="0" name=""/>
        <dsp:cNvSpPr/>
      </dsp:nvSpPr>
      <dsp:spPr>
        <a:xfrm>
          <a:off x="637273" y="4210"/>
          <a:ext cx="4536409" cy="551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394" tIns="58394" rIns="58394" bIns="58394" numCol="1" spcCol="1270" anchor="ctr" anchorCtr="0">
          <a:noAutofit/>
        </a:bodyPr>
        <a:lstStyle/>
        <a:p>
          <a:pPr marL="0" lvl="0" indent="0" algn="l" defTabSz="1066800">
            <a:lnSpc>
              <a:spcPct val="100000"/>
            </a:lnSpc>
            <a:spcBef>
              <a:spcPct val="0"/>
            </a:spcBef>
            <a:spcAft>
              <a:spcPct val="35000"/>
            </a:spcAft>
            <a:buNone/>
          </a:pPr>
          <a:r>
            <a:rPr lang="en-US" sz="2400" kern="1200" dirty="0">
              <a:latin typeface="Arial" panose="020B0604020202020204" pitchFamily="34" charset="0"/>
              <a:cs typeface="Arial" panose="020B0604020202020204" pitchFamily="34" charset="0"/>
            </a:rPr>
            <a:t>Competing</a:t>
          </a:r>
        </a:p>
      </dsp:txBody>
      <dsp:txXfrm>
        <a:off x="637273" y="4210"/>
        <a:ext cx="4536409" cy="551752"/>
      </dsp:txXfrm>
    </dsp:sp>
    <dsp:sp modelId="{A9707989-4470-4A72-8205-1FB90886F766}">
      <dsp:nvSpPr>
        <dsp:cNvPr id="0" name=""/>
        <dsp:cNvSpPr/>
      </dsp:nvSpPr>
      <dsp:spPr>
        <a:xfrm>
          <a:off x="5173683" y="4210"/>
          <a:ext cx="4906604" cy="551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394" tIns="58394" rIns="58394" bIns="58394" numCol="1" spcCol="1270" anchor="ctr"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 trying to prove your rights, showing, that someone is not correct</a:t>
          </a:r>
        </a:p>
      </dsp:txBody>
      <dsp:txXfrm>
        <a:off x="5173683" y="4210"/>
        <a:ext cx="4906604" cy="551752"/>
      </dsp:txXfrm>
    </dsp:sp>
    <dsp:sp modelId="{D09D59A0-0ECE-450C-988D-953AADBD314D}">
      <dsp:nvSpPr>
        <dsp:cNvPr id="0" name=""/>
        <dsp:cNvSpPr/>
      </dsp:nvSpPr>
      <dsp:spPr>
        <a:xfrm>
          <a:off x="0" y="693900"/>
          <a:ext cx="10080911" cy="55175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1D9F5E-6E3E-494C-A3AD-0EB88090768E}">
      <dsp:nvSpPr>
        <dsp:cNvPr id="0" name=""/>
        <dsp:cNvSpPr/>
      </dsp:nvSpPr>
      <dsp:spPr>
        <a:xfrm>
          <a:off x="166904" y="818045"/>
          <a:ext cx="303463" cy="3034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76D7BF10-DB6C-44CD-9172-D5BAD58400D6}">
      <dsp:nvSpPr>
        <dsp:cNvPr id="0" name=""/>
        <dsp:cNvSpPr/>
      </dsp:nvSpPr>
      <dsp:spPr>
        <a:xfrm>
          <a:off x="637273" y="693900"/>
          <a:ext cx="4536409" cy="551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394" tIns="58394" rIns="58394" bIns="58394" numCol="1" spcCol="1270" anchor="ctr" anchorCtr="0">
          <a:noAutofit/>
        </a:bodyPr>
        <a:lstStyle/>
        <a:p>
          <a:pPr marL="0" lvl="0" indent="0" algn="l" defTabSz="1066800">
            <a:lnSpc>
              <a:spcPct val="100000"/>
            </a:lnSpc>
            <a:spcBef>
              <a:spcPct val="0"/>
            </a:spcBef>
            <a:spcAft>
              <a:spcPct val="35000"/>
            </a:spcAft>
            <a:buNone/>
          </a:pPr>
          <a:r>
            <a:rPr lang="en-US" sz="2400" kern="1200">
              <a:latin typeface="Arial" panose="020B0604020202020204" pitchFamily="34" charset="0"/>
              <a:cs typeface="Arial" panose="020B0604020202020204" pitchFamily="34" charset="0"/>
            </a:rPr>
            <a:t>Compromising</a:t>
          </a:r>
        </a:p>
      </dsp:txBody>
      <dsp:txXfrm>
        <a:off x="637273" y="693900"/>
        <a:ext cx="4536409" cy="551752"/>
      </dsp:txXfrm>
    </dsp:sp>
    <dsp:sp modelId="{F7D07F96-9D98-48FD-8883-D36F569AB857}">
      <dsp:nvSpPr>
        <dsp:cNvPr id="0" name=""/>
        <dsp:cNvSpPr/>
      </dsp:nvSpPr>
      <dsp:spPr>
        <a:xfrm>
          <a:off x="5173683" y="693900"/>
          <a:ext cx="4906604" cy="551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394" tIns="58394" rIns="58394" bIns="58394" numCol="1" spcCol="1270" anchor="ctr"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 agreeing to someone else’s idea</a:t>
          </a:r>
        </a:p>
      </dsp:txBody>
      <dsp:txXfrm>
        <a:off x="5173683" y="693900"/>
        <a:ext cx="4906604" cy="551752"/>
      </dsp:txXfrm>
    </dsp:sp>
    <dsp:sp modelId="{237988BF-49F0-4E09-A74C-0AED9A75DBAB}">
      <dsp:nvSpPr>
        <dsp:cNvPr id="0" name=""/>
        <dsp:cNvSpPr/>
      </dsp:nvSpPr>
      <dsp:spPr>
        <a:xfrm>
          <a:off x="0" y="1383590"/>
          <a:ext cx="10080911" cy="55175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7AF35D-1BEB-47C9-A219-04274D3443B1}">
      <dsp:nvSpPr>
        <dsp:cNvPr id="0" name=""/>
        <dsp:cNvSpPr/>
      </dsp:nvSpPr>
      <dsp:spPr>
        <a:xfrm>
          <a:off x="166904" y="1507735"/>
          <a:ext cx="303463" cy="3034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48085427-308D-49CE-A712-FDFFAF2529E6}">
      <dsp:nvSpPr>
        <dsp:cNvPr id="0" name=""/>
        <dsp:cNvSpPr/>
      </dsp:nvSpPr>
      <dsp:spPr>
        <a:xfrm>
          <a:off x="637273" y="1383590"/>
          <a:ext cx="4536409" cy="551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394" tIns="58394" rIns="58394" bIns="58394" numCol="1" spcCol="1270" anchor="ctr" anchorCtr="0">
          <a:noAutofit/>
        </a:bodyPr>
        <a:lstStyle/>
        <a:p>
          <a:pPr marL="0" lvl="0" indent="0" algn="l" defTabSz="1066800">
            <a:lnSpc>
              <a:spcPct val="100000"/>
            </a:lnSpc>
            <a:spcBef>
              <a:spcPct val="0"/>
            </a:spcBef>
            <a:spcAft>
              <a:spcPct val="35000"/>
            </a:spcAft>
            <a:buNone/>
          </a:pPr>
          <a:r>
            <a:rPr lang="en-US" sz="2400" kern="1200">
              <a:latin typeface="Arial" panose="020B0604020202020204" pitchFamily="34" charset="0"/>
              <a:cs typeface="Arial" panose="020B0604020202020204" pitchFamily="34" charset="0"/>
            </a:rPr>
            <a:t>Collaborating</a:t>
          </a:r>
        </a:p>
      </dsp:txBody>
      <dsp:txXfrm>
        <a:off x="637273" y="1383590"/>
        <a:ext cx="4536409" cy="551752"/>
      </dsp:txXfrm>
    </dsp:sp>
    <dsp:sp modelId="{89359514-AFE6-4718-92AC-197B5ACBF343}">
      <dsp:nvSpPr>
        <dsp:cNvPr id="0" name=""/>
        <dsp:cNvSpPr/>
      </dsp:nvSpPr>
      <dsp:spPr>
        <a:xfrm>
          <a:off x="5173683" y="1383590"/>
          <a:ext cx="4906604" cy="551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394" tIns="58394" rIns="58394" bIns="58394" numCol="1" spcCol="1270" anchor="ctr"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 trying to find a solution for both parties</a:t>
          </a:r>
        </a:p>
      </dsp:txBody>
      <dsp:txXfrm>
        <a:off x="5173683" y="1383590"/>
        <a:ext cx="4906604" cy="551752"/>
      </dsp:txXfrm>
    </dsp:sp>
    <dsp:sp modelId="{43FEFA3D-926D-479A-84A5-80BEF68C4499}">
      <dsp:nvSpPr>
        <dsp:cNvPr id="0" name=""/>
        <dsp:cNvSpPr/>
      </dsp:nvSpPr>
      <dsp:spPr>
        <a:xfrm>
          <a:off x="0" y="2073281"/>
          <a:ext cx="10080911" cy="55175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42E38C-F304-4A5A-AE4F-592151C718DD}">
      <dsp:nvSpPr>
        <dsp:cNvPr id="0" name=""/>
        <dsp:cNvSpPr/>
      </dsp:nvSpPr>
      <dsp:spPr>
        <a:xfrm>
          <a:off x="166904" y="2197425"/>
          <a:ext cx="303463" cy="3034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925D9E02-30CA-4F3D-8CE1-D0D119772698}">
      <dsp:nvSpPr>
        <dsp:cNvPr id="0" name=""/>
        <dsp:cNvSpPr/>
      </dsp:nvSpPr>
      <dsp:spPr>
        <a:xfrm>
          <a:off x="637273" y="2073281"/>
          <a:ext cx="4536409" cy="551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394" tIns="58394" rIns="58394" bIns="58394" numCol="1" spcCol="1270" anchor="ctr" anchorCtr="0">
          <a:noAutofit/>
        </a:bodyPr>
        <a:lstStyle/>
        <a:p>
          <a:pPr marL="0" lvl="0" indent="0" algn="l" defTabSz="1066800">
            <a:lnSpc>
              <a:spcPct val="100000"/>
            </a:lnSpc>
            <a:spcBef>
              <a:spcPct val="0"/>
            </a:spcBef>
            <a:spcAft>
              <a:spcPct val="35000"/>
            </a:spcAft>
            <a:buNone/>
          </a:pPr>
          <a:r>
            <a:rPr lang="en-US" sz="2400" kern="1200">
              <a:latin typeface="Arial" panose="020B0604020202020204" pitchFamily="34" charset="0"/>
              <a:cs typeface="Arial" panose="020B0604020202020204" pitchFamily="34" charset="0"/>
            </a:rPr>
            <a:t>Avoiding</a:t>
          </a:r>
        </a:p>
      </dsp:txBody>
      <dsp:txXfrm>
        <a:off x="637273" y="2073281"/>
        <a:ext cx="4536409" cy="551752"/>
      </dsp:txXfrm>
    </dsp:sp>
    <dsp:sp modelId="{D21210E8-B57E-4F65-9084-912E126D6D60}">
      <dsp:nvSpPr>
        <dsp:cNvPr id="0" name=""/>
        <dsp:cNvSpPr/>
      </dsp:nvSpPr>
      <dsp:spPr>
        <a:xfrm>
          <a:off x="5173683" y="2073281"/>
          <a:ext cx="4906604" cy="551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394" tIns="58394" rIns="58394" bIns="58394" numCol="1" spcCol="1270" anchor="ctr"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 moving back from an unwanted situation </a:t>
          </a:r>
        </a:p>
      </dsp:txBody>
      <dsp:txXfrm>
        <a:off x="5173683" y="2073281"/>
        <a:ext cx="4906604" cy="551752"/>
      </dsp:txXfrm>
    </dsp:sp>
    <dsp:sp modelId="{82C268DF-2208-4BAC-AFFE-3486E0012975}">
      <dsp:nvSpPr>
        <dsp:cNvPr id="0" name=""/>
        <dsp:cNvSpPr/>
      </dsp:nvSpPr>
      <dsp:spPr>
        <a:xfrm>
          <a:off x="0" y="2762971"/>
          <a:ext cx="10080911" cy="55175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4C76E1-B340-478D-B1F4-ABAD313509B6}">
      <dsp:nvSpPr>
        <dsp:cNvPr id="0" name=""/>
        <dsp:cNvSpPr/>
      </dsp:nvSpPr>
      <dsp:spPr>
        <a:xfrm>
          <a:off x="166904" y="2887115"/>
          <a:ext cx="303463" cy="3034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CB8E458B-3076-4BFB-87F1-053BD6D553F3}">
      <dsp:nvSpPr>
        <dsp:cNvPr id="0" name=""/>
        <dsp:cNvSpPr/>
      </dsp:nvSpPr>
      <dsp:spPr>
        <a:xfrm>
          <a:off x="637273" y="2762971"/>
          <a:ext cx="4536409" cy="551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394" tIns="58394" rIns="58394" bIns="58394" numCol="1" spcCol="1270" anchor="ctr" anchorCtr="0">
          <a:noAutofit/>
        </a:bodyPr>
        <a:lstStyle/>
        <a:p>
          <a:pPr marL="0" lvl="0" indent="0" algn="l" defTabSz="1066800">
            <a:lnSpc>
              <a:spcPct val="100000"/>
            </a:lnSpc>
            <a:spcBef>
              <a:spcPct val="0"/>
            </a:spcBef>
            <a:spcAft>
              <a:spcPct val="35000"/>
            </a:spcAft>
            <a:buNone/>
          </a:pPr>
          <a:r>
            <a:rPr lang="en-US" sz="2400" kern="1200" dirty="0">
              <a:latin typeface="Arial" panose="020B0604020202020204" pitchFamily="34" charset="0"/>
              <a:cs typeface="Arial" panose="020B0604020202020204" pitchFamily="34" charset="0"/>
            </a:rPr>
            <a:t>Accommodating</a:t>
          </a:r>
        </a:p>
      </dsp:txBody>
      <dsp:txXfrm>
        <a:off x="637273" y="2762971"/>
        <a:ext cx="4536409" cy="551752"/>
      </dsp:txXfrm>
    </dsp:sp>
    <dsp:sp modelId="{08EF6DD3-9AAA-4FC7-818E-3A1B24D787E4}">
      <dsp:nvSpPr>
        <dsp:cNvPr id="0" name=""/>
        <dsp:cNvSpPr/>
      </dsp:nvSpPr>
      <dsp:spPr>
        <a:xfrm>
          <a:off x="5173683" y="2762971"/>
          <a:ext cx="4906604" cy="551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394" tIns="58394" rIns="58394" bIns="58394" numCol="1" spcCol="1270" anchor="ctr"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 trying to please someone; willing to help</a:t>
          </a:r>
        </a:p>
      </dsp:txBody>
      <dsp:txXfrm>
        <a:off x="5173683" y="2762971"/>
        <a:ext cx="4906604" cy="5517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E3EA01-A1B1-4978-A808-67B2B7D54673}">
      <dsp:nvSpPr>
        <dsp:cNvPr id="0" name=""/>
        <dsp:cNvSpPr/>
      </dsp:nvSpPr>
      <dsp:spPr>
        <a:xfrm>
          <a:off x="738571" y="275584"/>
          <a:ext cx="919704" cy="9197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34F99A-AD55-4A0E-BE58-B626AC617847}">
      <dsp:nvSpPr>
        <dsp:cNvPr id="0" name=""/>
        <dsp:cNvSpPr/>
      </dsp:nvSpPr>
      <dsp:spPr>
        <a:xfrm>
          <a:off x="176529" y="1544083"/>
          <a:ext cx="2043787" cy="1055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Listen – hear what the other person is trying to say</a:t>
          </a:r>
          <a:endParaRPr lang="en-US" sz="1800" kern="1200" dirty="0">
            <a:latin typeface="Arial" panose="020B0604020202020204" pitchFamily="34" charset="0"/>
            <a:cs typeface="Arial" panose="020B0604020202020204" pitchFamily="34" charset="0"/>
          </a:endParaRPr>
        </a:p>
      </dsp:txBody>
      <dsp:txXfrm>
        <a:off x="176529" y="1544083"/>
        <a:ext cx="2043787" cy="1055214"/>
      </dsp:txXfrm>
    </dsp:sp>
    <dsp:sp modelId="{F9681C4F-5DAC-4131-9090-0BBF14461C9E}">
      <dsp:nvSpPr>
        <dsp:cNvPr id="0" name=""/>
        <dsp:cNvSpPr/>
      </dsp:nvSpPr>
      <dsp:spPr>
        <a:xfrm>
          <a:off x="3140021" y="275584"/>
          <a:ext cx="919704" cy="9197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505B01-4603-492F-8AC9-04B490901600}">
      <dsp:nvSpPr>
        <dsp:cNvPr id="0" name=""/>
        <dsp:cNvSpPr/>
      </dsp:nvSpPr>
      <dsp:spPr>
        <a:xfrm>
          <a:off x="2577979" y="1544083"/>
          <a:ext cx="2043787" cy="1055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Acknowledge – Show, that you have listened</a:t>
          </a:r>
          <a:endParaRPr lang="en-US" sz="1800" kern="1200" dirty="0">
            <a:latin typeface="Arial" panose="020B0604020202020204" pitchFamily="34" charset="0"/>
            <a:cs typeface="Arial" panose="020B0604020202020204" pitchFamily="34" charset="0"/>
          </a:endParaRPr>
        </a:p>
      </dsp:txBody>
      <dsp:txXfrm>
        <a:off x="2577979" y="1544083"/>
        <a:ext cx="2043787" cy="1055214"/>
      </dsp:txXfrm>
    </dsp:sp>
    <dsp:sp modelId="{0ED1BB1A-DCDA-4495-8CAF-DF083382E938}">
      <dsp:nvSpPr>
        <dsp:cNvPr id="0" name=""/>
        <dsp:cNvSpPr/>
      </dsp:nvSpPr>
      <dsp:spPr>
        <a:xfrm>
          <a:off x="5541471" y="275584"/>
          <a:ext cx="919704" cy="9197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212C7B-4ECE-4352-8DEE-77E547DFF6DD}">
      <dsp:nvSpPr>
        <dsp:cNvPr id="0" name=""/>
        <dsp:cNvSpPr/>
      </dsp:nvSpPr>
      <dsp:spPr>
        <a:xfrm>
          <a:off x="4979429" y="1544083"/>
          <a:ext cx="2043787" cy="1055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Respond to their needs and problems with your own idea</a:t>
          </a:r>
          <a:endParaRPr lang="en-US" sz="1800" kern="1200" dirty="0">
            <a:latin typeface="Arial" panose="020B0604020202020204" pitchFamily="34" charset="0"/>
            <a:cs typeface="Arial" panose="020B0604020202020204" pitchFamily="34" charset="0"/>
          </a:endParaRPr>
        </a:p>
      </dsp:txBody>
      <dsp:txXfrm>
        <a:off x="4979429" y="1544083"/>
        <a:ext cx="2043787" cy="1055214"/>
      </dsp:txXfrm>
    </dsp:sp>
    <dsp:sp modelId="{86D73F5A-CD69-4979-82C1-ABE56E8D6852}">
      <dsp:nvSpPr>
        <dsp:cNvPr id="0" name=""/>
        <dsp:cNvSpPr/>
      </dsp:nvSpPr>
      <dsp:spPr>
        <a:xfrm>
          <a:off x="7942921" y="275584"/>
          <a:ext cx="919704" cy="9197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C36E7D-91B1-4571-848C-134AD41A02FE}">
      <dsp:nvSpPr>
        <dsp:cNvPr id="0" name=""/>
        <dsp:cNvSpPr/>
      </dsp:nvSpPr>
      <dsp:spPr>
        <a:xfrm>
          <a:off x="7380880" y="1544083"/>
          <a:ext cx="2043787" cy="10552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Resolve differences – give a solution to the issue</a:t>
          </a:r>
          <a:endParaRPr lang="en-US" sz="1800" kern="1200" dirty="0">
            <a:latin typeface="Arial" panose="020B0604020202020204" pitchFamily="34" charset="0"/>
            <a:cs typeface="Arial" panose="020B0604020202020204" pitchFamily="34" charset="0"/>
          </a:endParaRPr>
        </a:p>
      </dsp:txBody>
      <dsp:txXfrm>
        <a:off x="7380880" y="1544083"/>
        <a:ext cx="2043787" cy="1055214"/>
      </dsp:txXfrm>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70EC15-366D-6743-AD28-42AF4138A75D}" type="datetimeFigureOut">
              <a:rPr lang="en-US" smtClean="0"/>
              <a:t>12/9/22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8C421A-2780-A741-82A9-57488E86F700}" type="slidenum">
              <a:rPr lang="en-US" smtClean="0"/>
              <a:t>‹#›</a:t>
            </a:fld>
            <a:endParaRPr lang="en-US"/>
          </a:p>
        </p:txBody>
      </p:sp>
    </p:spTree>
    <p:extLst>
      <p:ext uri="{BB962C8B-B14F-4D97-AF65-F5344CB8AC3E}">
        <p14:creationId xmlns:p14="http://schemas.microsoft.com/office/powerpoint/2010/main" val="2245302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a:t>
            </a:fld>
            <a:endParaRPr lang="en-US" dirty="0"/>
          </a:p>
        </p:txBody>
      </p:sp>
    </p:spTree>
    <p:extLst>
      <p:ext uri="{BB962C8B-B14F-4D97-AF65-F5344CB8AC3E}">
        <p14:creationId xmlns:p14="http://schemas.microsoft.com/office/powerpoint/2010/main" val="11715460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3</a:t>
            </a:fld>
            <a:endParaRPr lang="en-US" dirty="0"/>
          </a:p>
        </p:txBody>
      </p:sp>
    </p:spTree>
    <p:extLst>
      <p:ext uri="{BB962C8B-B14F-4D97-AF65-F5344CB8AC3E}">
        <p14:creationId xmlns:p14="http://schemas.microsoft.com/office/powerpoint/2010/main" val="2268654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5</a:t>
            </a:fld>
            <a:endParaRPr lang="en-US" dirty="0"/>
          </a:p>
        </p:txBody>
      </p:sp>
    </p:spTree>
    <p:extLst>
      <p:ext uri="{BB962C8B-B14F-4D97-AF65-F5344CB8AC3E}">
        <p14:creationId xmlns:p14="http://schemas.microsoft.com/office/powerpoint/2010/main" val="40857126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6</a:t>
            </a:fld>
            <a:endParaRPr lang="en-US" dirty="0"/>
          </a:p>
        </p:txBody>
      </p:sp>
    </p:spTree>
    <p:extLst>
      <p:ext uri="{BB962C8B-B14F-4D97-AF65-F5344CB8AC3E}">
        <p14:creationId xmlns:p14="http://schemas.microsoft.com/office/powerpoint/2010/main" val="37285692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CADBD16-5BFB-4D9F-9646-C75D1B53BBB6}" type="datetimeFigureOut">
              <a:rPr lang="en-US" smtClean="0"/>
              <a:t>12/9/22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C0722274-0FAA-4649-AA4E-4210F4F32167}"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67188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ADBD16-5BFB-4D9F-9646-C75D1B53BBB6}" type="datetimeFigureOut">
              <a:rPr lang="en-US" smtClean="0"/>
              <a:t>12/9/22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11449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ADBD16-5BFB-4D9F-9646-C75D1B53BBB6}" type="datetimeFigureOut">
              <a:rPr lang="en-US" smtClean="0"/>
              <a:t>12/9/22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722274-0FAA-4649-AA4E-4210F4F32167}"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1143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ADBD16-5BFB-4D9F-9646-C75D1B53BBB6}" type="datetimeFigureOut">
              <a:rPr lang="en-US" smtClean="0"/>
              <a:t>12/9/22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94837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ADBD16-5BFB-4D9F-9646-C75D1B53BBB6}" type="datetimeFigureOut">
              <a:rPr lang="en-US" smtClean="0"/>
              <a:t>12/9/22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722274-0FAA-4649-AA4E-4210F4F32167}"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70530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ADBD16-5BFB-4D9F-9646-C75D1B53BBB6}" type="datetimeFigureOut">
              <a:rPr lang="en-US" smtClean="0"/>
              <a:t>12/9/22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0722274-0FAA-4649-AA4E-4210F4F32167}"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9893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ADBD16-5BFB-4D9F-9646-C75D1B53BBB6}" type="datetimeFigureOut">
              <a:rPr lang="en-US" smtClean="0"/>
              <a:t>12/9/22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449081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ADBD16-5BFB-4D9F-9646-C75D1B53BBB6}" type="datetimeFigureOut">
              <a:rPr lang="en-US" smtClean="0"/>
              <a:t>12/9/22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722274-0FAA-4649-AA4E-4210F4F32167}"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02097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ADBD16-5BFB-4D9F-9646-C75D1B53BBB6}" type="datetimeFigureOut">
              <a:rPr lang="en-US" smtClean="0"/>
              <a:t>12/9/22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03910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ADBD16-5BFB-4D9F-9646-C75D1B53BBB6}" type="datetimeFigureOut">
              <a:rPr lang="en-US" smtClean="0"/>
              <a:pPr/>
              <a:t>12/9/22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2615288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ADBD16-5BFB-4D9F-9646-C75D1B53BBB6}" type="datetimeFigureOut">
              <a:rPr lang="en-US" smtClean="0"/>
              <a:pPr/>
              <a:t>12/9/22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722274-0FAA-4649-AA4E-4210F4F32167}"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95264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ADBD16-5BFB-4D9F-9646-C75D1B53BBB6}" type="datetimeFigureOut">
              <a:rPr lang="en-US" smtClean="0"/>
              <a:pPr/>
              <a:t>12/9/22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722274-0FAA-4649-AA4E-4210F4F32167}"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311377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ADBD16-5BFB-4D9F-9646-C75D1B53BBB6}" type="datetimeFigureOut">
              <a:rPr lang="en-US" smtClean="0"/>
              <a:pPr/>
              <a:t>12/9/22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12189213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ADBD16-5BFB-4D9F-9646-C75D1B53BBB6}" type="datetimeFigureOut">
              <a:rPr lang="en-US" smtClean="0"/>
              <a:pPr/>
              <a:t>12/9/22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722274-0FAA-4649-AA4E-4210F4F32167}"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151447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ADBD16-5BFB-4D9F-9646-C75D1B53BBB6}" type="datetimeFigureOut">
              <a:rPr lang="en-US" smtClean="0"/>
              <a:pPr/>
              <a:t>12/9/22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722274-0FAA-4649-AA4E-4210F4F32167}"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971943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ADBD16-5BFB-4D9F-9646-C75D1B53BBB6}" type="datetimeFigureOut">
              <a:rPr lang="en-US" smtClean="0"/>
              <a:t>12/9/22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722274-0FAA-4649-AA4E-4210F4F32167}"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706487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ADBD16-5BFB-4D9F-9646-C75D1B53BBB6}" type="datetimeFigureOut">
              <a:rPr lang="en-US" smtClean="0"/>
              <a:t>12/9/22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722274-0FAA-4649-AA4E-4210F4F32167}"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1374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CADBD16-5BFB-4D9F-9646-C75D1B53BBB6}" type="datetimeFigureOut">
              <a:rPr lang="en-US" smtClean="0"/>
              <a:pPr/>
              <a:t>12/9/22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3583846928"/>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 id="2147483820" r:id="rId12"/>
    <p:sldLayoutId id="2147483821" r:id="rId13"/>
    <p:sldLayoutId id="2147483822" r:id="rId14"/>
    <p:sldLayoutId id="2147483823" r:id="rId15"/>
    <p:sldLayoutId id="2147483824" r:id="rId16"/>
    <p:sldLayoutId id="214748382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www.philippinesbasiceducation.us/2016/03/together-everyone-achieves-more.html"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profslusos.blogspot.com/2012/05/liderancas.html" TargetMode="External"/><Relationship Id="rId3" Type="http://schemas.openxmlformats.org/officeDocument/2006/relationships/image" Target="../media/image7.png"/><Relationship Id="rId7"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https://www.rawpixel.com/image/456089/business-teamwork" TargetMode="External"/><Relationship Id="rId5" Type="http://schemas.openxmlformats.org/officeDocument/2006/relationships/image" Target="../media/image8.png"/><Relationship Id="rId4" Type="http://schemas.openxmlformats.org/officeDocument/2006/relationships/hyperlink" Target="https://pixabay.com/illustrations/thumbs-up-smiley-face-emoji-happy-4007573/"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pixabay.com/en/team-teamwork-motivation-strategy-3242301/" TargetMode="External"/><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hyperlink" Target="https://technofaq.org/posts/2020/03/how-to-motivate-your-teams-with-rewards-and-recognition/" TargetMode="Externa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hyperlink" Target="https://leadershipfreak.blog/2021/07/31/week-highlights-7-26-to-7-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5.pn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8.jpeg"/><Relationship Id="rId7" Type="http://schemas.openxmlformats.org/officeDocument/2006/relationships/diagramColors" Target="../diagrams/colors5.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2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eveloperexperience.io/practices/team-roles-definition" TargetMode="External"/><Relationship Id="rId2" Type="http://schemas.openxmlformats.org/officeDocument/2006/relationships/hyperlink" Target="https://eur01.safelinks.protection.outlook.com/?url=https%3A%2F%2Fasana.com%2Fresources%2Fteamwork-in-the-workplace&amp;data=05%7C01%7C2131467%40student.uwtsd.ac.uk%7C0f3dd40a9c1147ca342b08dad7aa9b48%7C4e0f11f9046e45059cb8db2152311e21%7C0%7C0%7C638059425122953325%7CUnknown%7CTWFpbGZsb3d8eyJWIjoiMC4wLjAwMDAiLCJQIjoiV2luMzIiLCJBTiI6Ik1haWwiLCJXVCI6Mn0%3D%7C2000%7C%7C%7C&amp;sdata=9Rpp%2BI6kFNrzPhlo3xPtWAwQ3FXWLhI%2Bcd7c%2B6ZtMoU%3D&amp;reserved=0" TargetMode="External"/><Relationship Id="rId1" Type="http://schemas.openxmlformats.org/officeDocument/2006/relationships/slideLayout" Target="../slideLayouts/slideLayout7.xml"/><Relationship Id="rId4" Type="http://schemas.openxmlformats.org/officeDocument/2006/relationships/hyperlink" Target="https://www.qualitygurus.com/the-9-belbin-team-roles-and-what-they-accomplish/"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dictionary.cambridge.org/dictionary/english/conflict" TargetMode="External"/><Relationship Id="rId2" Type="http://schemas.openxmlformats.org/officeDocument/2006/relationships/hyperlink" Target="http://repository.futminna.edu.ng:8080/xmlui/bitstream/handle/123456789/5326/JOSTMED%202009.pdf?sequence=1&amp;isAllowed=y" TargetMode="External"/><Relationship Id="rId1" Type="http://schemas.openxmlformats.org/officeDocument/2006/relationships/slideLayout" Target="../slideLayouts/slideLayout7.xml"/><Relationship Id="rId4" Type="http://schemas.openxmlformats.org/officeDocument/2006/relationships/hyperlink" Target="https://www.entrepreneur.com/living/the-10-benefits-of-conflict/279778"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salesoutcomes.com/use-laer-for-objection-handling/" TargetMode="External"/><Relationship Id="rId2" Type="http://schemas.openxmlformats.org/officeDocument/2006/relationships/hyperlink" Target="https://kilmanndiagnostics.com/wp-content/uploads/2018/07/Kilmann-Thomas-Validating-TKI.pdf"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3080"/>
            <a:lum/>
          </a:blip>
          <a:srcRect/>
          <a:stretch>
            <a:fillRect/>
          </a:stretch>
        </a:blip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E4CEC408-33F1-BBA9-B158-EB9D00B091F9}"/>
              </a:ext>
            </a:extLst>
          </p:cNvPr>
          <p:cNvSpPr>
            <a:spLocks noGrp="1"/>
          </p:cNvSpPr>
          <p:nvPr>
            <p:ph type="title"/>
          </p:nvPr>
        </p:nvSpPr>
        <p:spPr>
          <a:xfrm>
            <a:off x="1295402" y="1508438"/>
            <a:ext cx="9601196" cy="1760542"/>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p:spPr>
        <p:txBody>
          <a:bodyPr>
            <a:normAutofit fontScale="90000"/>
          </a:bodyPr>
          <a:lstStyle/>
          <a:p>
            <a:br>
              <a:rPr lang="en-US" b="1" dirty="0"/>
            </a:br>
            <a:r>
              <a:rPr lang="en-US" b="1" dirty="0">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effectLst>
                  <a:outerShdw blurRad="50800" dist="38100" dir="2700000" algn="tl" rotWithShape="0">
                    <a:schemeClr val="bg1">
                      <a:alpha val="40000"/>
                    </a:schemeClr>
                  </a:outerShdw>
                </a:effectLst>
              </a:rPr>
              <a:t>Effective Team Work And Communication</a:t>
            </a:r>
            <a:br>
              <a:rPr lang="en-US" dirty="0">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effectLst>
                  <a:outerShdw blurRad="50800" dist="38100" dir="2700000" algn="tl" rotWithShape="0">
                    <a:schemeClr val="bg1">
                      <a:alpha val="40000"/>
                    </a:schemeClr>
                  </a:outerShdw>
                </a:effectLst>
              </a:rPr>
            </a:br>
            <a:r>
              <a:rPr lang="en-US" sz="4000" b="1" i="1" u="sng" dirty="0">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BMSW4002_LON</a:t>
            </a:r>
            <a:br>
              <a:rPr lang="en-US" sz="4000" b="1" i="1" u="sng" dirty="0">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br>
            <a:r>
              <a:rPr lang="en-US" sz="4000" b="1" i="1" u="sng" dirty="0">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Lecturer: Anita Nan</a:t>
            </a:r>
            <a:br>
              <a:rPr lang="en-GB" dirty="0"/>
            </a:br>
            <a:endParaRPr lang="en-US" dirty="0"/>
          </a:p>
        </p:txBody>
      </p:sp>
      <p:graphicFrame>
        <p:nvGraphicFramePr>
          <p:cNvPr id="12" name="Table 12">
            <a:extLst>
              <a:ext uri="{FF2B5EF4-FFF2-40B4-BE49-F238E27FC236}">
                <a16:creationId xmlns:a16="http://schemas.microsoft.com/office/drawing/2014/main" id="{AE192786-67A1-77DF-2698-BB7F7506347E}"/>
              </a:ext>
            </a:extLst>
          </p:cNvPr>
          <p:cNvGraphicFramePr>
            <a:graphicFrameLocks noGrp="1"/>
          </p:cNvGraphicFramePr>
          <p:nvPr>
            <p:extLst>
              <p:ext uri="{D42A27DB-BD31-4B8C-83A1-F6EECF244321}">
                <p14:modId xmlns:p14="http://schemas.microsoft.com/office/powerpoint/2010/main" val="1830857078"/>
              </p:ext>
            </p:extLst>
          </p:nvPr>
        </p:nvGraphicFramePr>
        <p:xfrm>
          <a:off x="1295402" y="3716084"/>
          <a:ext cx="9601196" cy="2286000"/>
        </p:xfrm>
        <a:graphic>
          <a:graphicData uri="http://schemas.openxmlformats.org/drawingml/2006/table">
            <a:tbl>
              <a:tblPr firstRow="1" bandRow="1">
                <a:tableStyleId>{69CF1AB2-1976-4502-BF36-3FF5EA218861}</a:tableStyleId>
              </a:tblPr>
              <a:tblGrid>
                <a:gridCol w="4956808">
                  <a:extLst>
                    <a:ext uri="{9D8B030D-6E8A-4147-A177-3AD203B41FA5}">
                      <a16:colId xmlns:a16="http://schemas.microsoft.com/office/drawing/2014/main" val="2789197362"/>
                    </a:ext>
                  </a:extLst>
                </a:gridCol>
                <a:gridCol w="4644388">
                  <a:extLst>
                    <a:ext uri="{9D8B030D-6E8A-4147-A177-3AD203B41FA5}">
                      <a16:colId xmlns:a16="http://schemas.microsoft.com/office/drawing/2014/main" val="3528582328"/>
                    </a:ext>
                  </a:extLst>
                </a:gridCol>
              </a:tblGrid>
              <a:tr h="370840">
                <a:tc>
                  <a:txBody>
                    <a:bodyPr/>
                    <a:lstStyle/>
                    <a:p>
                      <a:r>
                        <a:rPr lang="en-US" sz="2400" b="1" i="0" dirty="0">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Anamaria-Madalina </a:t>
                      </a:r>
                      <a:r>
                        <a:rPr lang="en-US" sz="2400" b="1" i="0" dirty="0" err="1">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Ilie</a:t>
                      </a:r>
                      <a:r>
                        <a:rPr lang="en-US" sz="2400" b="1" i="0" dirty="0">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  (2131468)</a:t>
                      </a:r>
                    </a:p>
                  </a:txBody>
                  <a:tcPr/>
                </a:tc>
                <a:tc>
                  <a:txBody>
                    <a:bodyPr/>
                    <a:lstStyle/>
                    <a:p>
                      <a:r>
                        <a:rPr lang="en-US" sz="2400" b="1" i="0" dirty="0">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 Benefits Of Team Working</a:t>
                      </a:r>
                    </a:p>
                  </a:txBody>
                  <a:tcPr/>
                </a:tc>
                <a:extLst>
                  <a:ext uri="{0D108BD9-81ED-4DB2-BD59-A6C34878D82A}">
                    <a16:rowId xmlns:a16="http://schemas.microsoft.com/office/drawing/2014/main" val="3413180654"/>
                  </a:ext>
                </a:extLst>
              </a:tr>
              <a:tr h="370840">
                <a:tc>
                  <a:txBody>
                    <a:bodyPr/>
                    <a:lstStyle/>
                    <a:p>
                      <a:r>
                        <a:rPr lang="en-US" sz="2400" b="1" i="0" dirty="0">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Ovidiu Julian </a:t>
                      </a:r>
                      <a:r>
                        <a:rPr lang="en-US" sz="2400" b="1" i="0" dirty="0" err="1">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Loradache</a:t>
                      </a:r>
                      <a:r>
                        <a:rPr lang="en-US" sz="2400" b="1" i="0" dirty="0">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  (2129631)</a:t>
                      </a:r>
                    </a:p>
                  </a:txBody>
                  <a:tcPr/>
                </a:tc>
                <a:tc>
                  <a:txBody>
                    <a:bodyPr/>
                    <a:lstStyle/>
                    <a:p>
                      <a:r>
                        <a:rPr lang="en-US" sz="2400" b="1" i="0" dirty="0">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 Stages Of  Development </a:t>
                      </a:r>
                    </a:p>
                  </a:txBody>
                  <a:tcPr/>
                </a:tc>
                <a:extLst>
                  <a:ext uri="{0D108BD9-81ED-4DB2-BD59-A6C34878D82A}">
                    <a16:rowId xmlns:a16="http://schemas.microsoft.com/office/drawing/2014/main" val="863152773"/>
                  </a:ext>
                </a:extLst>
              </a:tr>
              <a:tr h="370840">
                <a:tc>
                  <a:txBody>
                    <a:bodyPr/>
                    <a:lstStyle/>
                    <a:p>
                      <a:r>
                        <a:rPr lang="en-US" sz="2400" b="1" i="0" dirty="0">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Md </a:t>
                      </a:r>
                      <a:r>
                        <a:rPr lang="en-US" sz="2400" b="1" i="0" dirty="0" err="1">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Aminul</a:t>
                      </a:r>
                      <a:r>
                        <a:rPr lang="en-US" sz="2400" b="1" i="0" dirty="0">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 Islam Shihan (2131467)</a:t>
                      </a:r>
                    </a:p>
                  </a:txBody>
                  <a:tcPr/>
                </a:tc>
                <a:tc>
                  <a:txBody>
                    <a:bodyPr/>
                    <a:lstStyle/>
                    <a:p>
                      <a:r>
                        <a:rPr lang="en-US" sz="2400" b="1" i="0" dirty="0">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 Team Roles / Leadership Roles</a:t>
                      </a:r>
                    </a:p>
                  </a:txBody>
                  <a:tcPr/>
                </a:tc>
                <a:extLst>
                  <a:ext uri="{0D108BD9-81ED-4DB2-BD59-A6C34878D82A}">
                    <a16:rowId xmlns:a16="http://schemas.microsoft.com/office/drawing/2014/main" val="1608636369"/>
                  </a:ext>
                </a:extLst>
              </a:tr>
              <a:tr h="370840">
                <a:tc>
                  <a:txBody>
                    <a:bodyPr/>
                    <a:lstStyle/>
                    <a:p>
                      <a:r>
                        <a:rPr lang="en-US" sz="2400" b="1" i="0" dirty="0">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Evelina </a:t>
                      </a:r>
                      <a:r>
                        <a:rPr lang="en-US" sz="2400" b="1" i="0" dirty="0" err="1">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Gajauskyte</a:t>
                      </a:r>
                      <a:r>
                        <a:rPr lang="en-US" sz="2400" b="1" i="0" dirty="0">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           (2125731)</a:t>
                      </a:r>
                    </a:p>
                  </a:txBody>
                  <a:tcPr>
                    <a:solidFill>
                      <a:schemeClr val="accent1">
                        <a:tint val="40000"/>
                        <a:alpha val="83813"/>
                      </a:schemeClr>
                    </a:solidFill>
                  </a:tcPr>
                </a:tc>
                <a:tc>
                  <a:txBody>
                    <a:bodyPr/>
                    <a:lstStyle/>
                    <a:p>
                      <a:r>
                        <a:rPr lang="en-US" sz="2400" b="1" i="0" dirty="0">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Managing Conflict </a:t>
                      </a:r>
                    </a:p>
                  </a:txBody>
                  <a:tcPr/>
                </a:tc>
                <a:extLst>
                  <a:ext uri="{0D108BD9-81ED-4DB2-BD59-A6C34878D82A}">
                    <a16:rowId xmlns:a16="http://schemas.microsoft.com/office/drawing/2014/main" val="905705051"/>
                  </a:ext>
                </a:extLst>
              </a:tr>
              <a:tr h="370840">
                <a:tc>
                  <a:txBody>
                    <a:bodyPr/>
                    <a:lstStyle/>
                    <a:p>
                      <a:r>
                        <a:rPr lang="en-US" sz="2400" b="1" i="0" dirty="0" err="1">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Suhaas</a:t>
                      </a:r>
                      <a:r>
                        <a:rPr lang="en-US" sz="2400" b="1" i="0" dirty="0">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 </a:t>
                      </a:r>
                      <a:r>
                        <a:rPr lang="en-US" sz="2400" b="1" i="0" dirty="0" err="1">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Mohanarasa</a:t>
                      </a:r>
                      <a:r>
                        <a:rPr lang="en-US" sz="2400" b="1" i="0" dirty="0">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          (2134160)</a:t>
                      </a:r>
                    </a:p>
                  </a:txBody>
                  <a:tcPr/>
                </a:tc>
                <a:tc>
                  <a:txBody>
                    <a:bodyPr/>
                    <a:lstStyle/>
                    <a:p>
                      <a:r>
                        <a:rPr lang="en-US" sz="2400" b="1" i="0" dirty="0">
                          <a:gradFill>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gradFill>
                          <a:effectLst>
                            <a:outerShdw blurRad="50800" dist="38100" dir="2700000" algn="tl" rotWithShape="0">
                              <a:schemeClr val="bg1">
                                <a:alpha val="40000"/>
                              </a:schemeClr>
                            </a:outerShdw>
                          </a:effectLst>
                          <a:latin typeface="Times New Roman" panose="02020603050405020304" pitchFamily="18" charset="0"/>
                          <a:cs typeface="Times New Roman" panose="02020603050405020304" pitchFamily="18" charset="0"/>
                        </a:rPr>
                        <a:t>Successful Team Development </a:t>
                      </a:r>
                    </a:p>
                  </a:txBody>
                  <a:tcPr/>
                </a:tc>
                <a:extLst>
                  <a:ext uri="{0D108BD9-81ED-4DB2-BD59-A6C34878D82A}">
                    <a16:rowId xmlns:a16="http://schemas.microsoft.com/office/drawing/2014/main" val="3086085590"/>
                  </a:ext>
                </a:extLst>
              </a:tr>
            </a:tbl>
          </a:graphicData>
        </a:graphic>
      </p:graphicFrame>
      <p:pic>
        <p:nvPicPr>
          <p:cNvPr id="16" name="Picture 15">
            <a:extLst>
              <a:ext uri="{FF2B5EF4-FFF2-40B4-BE49-F238E27FC236}">
                <a16:creationId xmlns:a16="http://schemas.microsoft.com/office/drawing/2014/main" id="{0C6DCE12-620C-6E50-5DF1-A371B4F0D2FA}"/>
              </a:ext>
            </a:extLst>
          </p:cNvPr>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a:off x="4545624" y="27003"/>
            <a:ext cx="3100752" cy="1303866"/>
          </a:xfrm>
          <a:prstGeom prst="rect">
            <a:avLst/>
          </a:prstGeom>
          <a:effectLst>
            <a:outerShdw blurRad="50800" dist="38100" dir="5400000" algn="t" rotWithShape="0">
              <a:prstClr val="black"/>
            </a:outerShdw>
            <a:reflection stA="45000" endPos="0" dist="50800" dir="5400000" sy="-100000" algn="bl" rotWithShape="0"/>
            <a:softEdge rad="0"/>
          </a:effectLst>
        </p:spPr>
      </p:pic>
    </p:spTree>
    <p:extLst>
      <p:ext uri="{BB962C8B-B14F-4D97-AF65-F5344CB8AC3E}">
        <p14:creationId xmlns:p14="http://schemas.microsoft.com/office/powerpoint/2010/main" val="18300804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2AC0C949-7A02-4C95-8017-D82E7E71C4F7}"/>
              </a:ext>
            </a:extLst>
          </p:cNvPr>
          <p:cNvSpPr>
            <a:spLocks noGrp="1"/>
          </p:cNvSpPr>
          <p:nvPr>
            <p:ph type="title" idx="4294967295"/>
          </p:nvPr>
        </p:nvSpPr>
        <p:spPr>
          <a:xfrm>
            <a:off x="0" y="365125"/>
            <a:ext cx="10515600" cy="1325563"/>
          </a:xfrm>
        </p:spPr>
        <p:txBody>
          <a:bodyPr/>
          <a:lstStyle/>
          <a:p>
            <a:r>
              <a:rPr lang="en-US" dirty="0"/>
              <a:t>Project analysis slide 5</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572209"/>
            <a:ext cx="11734800" cy="997196"/>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solidFill>
                  <a:schemeClr val="tx1">
                    <a:lumMod val="75000"/>
                    <a:lumOff val="25000"/>
                  </a:schemeClr>
                </a:solidFill>
              </a:rPr>
              <a:t>DEFINITION</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9E94D760-0AA0-B3CB-F4B6-2BC2683970FB}"/>
              </a:ext>
            </a:extLst>
          </p:cNvPr>
          <p:cNvSpPr txBox="1"/>
          <p:nvPr/>
        </p:nvSpPr>
        <p:spPr>
          <a:xfrm>
            <a:off x="4892040" y="2136646"/>
            <a:ext cx="6583392" cy="2585323"/>
          </a:xfrm>
          <a:prstGeom prst="rect">
            <a:avLst/>
          </a:prstGeom>
          <a:noFill/>
        </p:spPr>
        <p:txBody>
          <a:bodyPr wrap="square" rtlCol="0">
            <a:spAutoFit/>
          </a:bodyPr>
          <a:lstStyle/>
          <a:p>
            <a:pPr marL="285750" indent="-285750">
              <a:buFont typeface="Wingdings" panose="05000000000000000000" pitchFamily="2" charset="2"/>
              <a:buChar char="v"/>
            </a:pPr>
            <a:r>
              <a:rPr lang="en-GB" b="1" dirty="0">
                <a:latin typeface="Arial" panose="020B0604020202020204" pitchFamily="34" charset="0"/>
                <a:cs typeface="Arial" panose="020B0604020202020204" pitchFamily="34" charset="0"/>
              </a:rPr>
              <a:t>Teamwork is the process of collaboration in a group to achieve a common goal</a:t>
            </a:r>
          </a:p>
          <a:p>
            <a:pPr marL="285750" indent="-285750">
              <a:buFont typeface="Wingdings" panose="05000000000000000000" pitchFamily="2" charset="2"/>
              <a:buChar char="v"/>
            </a:pPr>
            <a:endParaRPr lang="en-GB"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endParaRPr lang="en-GB"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endParaRPr lang="en-GB"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endParaRPr lang="en-GB" b="1"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b="1" dirty="0">
                <a:latin typeface="Arial" panose="020B0604020202020204" pitchFamily="34" charset="0"/>
                <a:cs typeface="Arial" panose="020B0604020202020204" pitchFamily="34" charset="0"/>
              </a:rPr>
              <a:t>When a group of people work together and combine their ideas and strengths, the team's performance increases.</a:t>
            </a: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C202816-C69A-7324-9467-BBB70EFDBA6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28452" y="2136646"/>
            <a:ext cx="4293618" cy="2915369"/>
          </a:xfrm>
          <a:prstGeom prst="rect">
            <a:avLst/>
          </a:prstGeom>
        </p:spPr>
      </p:pic>
      <p:sp>
        <p:nvSpPr>
          <p:cNvPr id="10" name="TextBox 9">
            <a:extLst>
              <a:ext uri="{FF2B5EF4-FFF2-40B4-BE49-F238E27FC236}">
                <a16:creationId xmlns:a16="http://schemas.microsoft.com/office/drawing/2014/main" id="{6E5FF07A-48B6-0C52-2418-6BE082A6F047}"/>
              </a:ext>
            </a:extLst>
          </p:cNvPr>
          <p:cNvSpPr txBox="1"/>
          <p:nvPr/>
        </p:nvSpPr>
        <p:spPr>
          <a:xfrm>
            <a:off x="4722495" y="1102930"/>
            <a:ext cx="4493895"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Benefits of teamwork</a:t>
            </a:r>
          </a:p>
        </p:txBody>
      </p:sp>
      <p:cxnSp>
        <p:nvCxnSpPr>
          <p:cNvPr id="9" name="Straight Connector 8">
            <a:extLst>
              <a:ext uri="{FF2B5EF4-FFF2-40B4-BE49-F238E27FC236}">
                <a16:creationId xmlns:a16="http://schemas.microsoft.com/office/drawing/2014/main" id="{D5B1C339-1309-355E-A85A-13497312E07B}"/>
              </a:ext>
            </a:extLst>
          </p:cNvPr>
          <p:cNvCxnSpPr>
            <a:cxnSpLocks/>
          </p:cNvCxnSpPr>
          <p:nvPr/>
        </p:nvCxnSpPr>
        <p:spPr>
          <a:xfrm>
            <a:off x="4825365" y="1480512"/>
            <a:ext cx="2369820" cy="0"/>
          </a:xfrm>
          <a:prstGeom prst="line">
            <a:avLst/>
          </a:prstGeom>
        </p:spPr>
        <p:style>
          <a:lnRef idx="1">
            <a:schemeClr val="dk1"/>
          </a:lnRef>
          <a:fillRef idx="0">
            <a:schemeClr val="dk1"/>
          </a:fillRef>
          <a:effectRef idx="0">
            <a:schemeClr val="dk1"/>
          </a:effectRef>
          <a:fontRef idx="minor">
            <a:schemeClr val="tx1"/>
          </a:fontRef>
        </p:style>
      </p:cxnSp>
      <p:sp>
        <p:nvSpPr>
          <p:cNvPr id="15" name="TextBox 14">
            <a:extLst>
              <a:ext uri="{FF2B5EF4-FFF2-40B4-BE49-F238E27FC236}">
                <a16:creationId xmlns:a16="http://schemas.microsoft.com/office/drawing/2014/main" id="{E514B1C6-9BFE-2D9C-488F-C64B8B5FBA16}"/>
              </a:ext>
            </a:extLst>
          </p:cNvPr>
          <p:cNvSpPr txBox="1"/>
          <p:nvPr/>
        </p:nvSpPr>
        <p:spPr>
          <a:xfrm>
            <a:off x="8862060" y="5052015"/>
            <a:ext cx="3001488" cy="369332"/>
          </a:xfrm>
          <a:prstGeom prst="rect">
            <a:avLst/>
          </a:prstGeom>
          <a:noFill/>
        </p:spPr>
        <p:txBody>
          <a:bodyPr wrap="square" rtlCol="0">
            <a:spAutoFit/>
          </a:bodyPr>
          <a:lstStyle/>
          <a:p>
            <a:r>
              <a:rPr lang="en-GB" dirty="0"/>
              <a:t>(</a:t>
            </a:r>
            <a:r>
              <a:rPr lang="en-GB" sz="1400" dirty="0">
                <a:latin typeface="Arial" panose="020B0604020202020204" pitchFamily="34" charset="0"/>
                <a:cs typeface="Arial" panose="020B0604020202020204" pitchFamily="34" charset="0"/>
              </a:rPr>
              <a:t>Middleton, T. 2022</a:t>
            </a:r>
            <a:r>
              <a:rPr lang="en-GB" dirty="0"/>
              <a:t>)</a:t>
            </a:r>
          </a:p>
        </p:txBody>
      </p:sp>
    </p:spTree>
    <p:extLst>
      <p:ext uri="{BB962C8B-B14F-4D97-AF65-F5344CB8AC3E}">
        <p14:creationId xmlns:p14="http://schemas.microsoft.com/office/powerpoint/2010/main" val="1212140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Oval 22">
            <a:extLst>
              <a:ext uri="{FF2B5EF4-FFF2-40B4-BE49-F238E27FC236}">
                <a16:creationId xmlns:a16="http://schemas.microsoft.com/office/drawing/2014/main" id="{364CFD90-D0E1-4BC3-9D8B-7503E2632C39}"/>
              </a:ext>
              <a:ext uri="{C183D7F6-B498-43B3-948B-1728B52AA6E4}">
                <adec:decorative xmlns:adec="http://schemas.microsoft.com/office/drawing/2017/decorative" val="1"/>
              </a:ext>
            </a:extLst>
          </p:cNvPr>
          <p:cNvSpPr/>
          <p:nvPr/>
        </p:nvSpPr>
        <p:spPr>
          <a:xfrm>
            <a:off x="4111626" y="1720850"/>
            <a:ext cx="3968750" cy="3968750"/>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131763" y="722784"/>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Benefits of  teamwork</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E3ECCC05-FF78-40FA-84FF-172821D8B58A}"/>
              </a:ext>
              <a:ext uri="{C183D7F6-B498-43B3-948B-1728B52AA6E4}">
                <adec:decorative xmlns:adec="http://schemas.microsoft.com/office/drawing/2017/decorative" val="1"/>
              </a:ext>
            </a:extLst>
          </p:cNvPr>
          <p:cNvSpPr/>
          <p:nvPr/>
        </p:nvSpPr>
        <p:spPr>
          <a:xfrm>
            <a:off x="5248275" y="2857500"/>
            <a:ext cx="1695450" cy="169545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Benefits</a:t>
            </a:r>
          </a:p>
        </p:txBody>
      </p:sp>
      <p:sp>
        <p:nvSpPr>
          <p:cNvPr id="16" name="Rectangle: Rounded Corners 15">
            <a:extLst>
              <a:ext uri="{FF2B5EF4-FFF2-40B4-BE49-F238E27FC236}">
                <a16:creationId xmlns:a16="http://schemas.microsoft.com/office/drawing/2014/main" id="{D6178536-4D8A-4FF2-BBDC-4B3E7E0FCF26}"/>
              </a:ext>
              <a:ext uri="{C183D7F6-B498-43B3-948B-1728B52AA6E4}">
                <adec:decorative xmlns:adec="http://schemas.microsoft.com/office/drawing/2017/decorative" val="1"/>
              </a:ext>
            </a:extLst>
          </p:cNvPr>
          <p:cNvSpPr/>
          <p:nvPr/>
        </p:nvSpPr>
        <p:spPr>
          <a:xfrm>
            <a:off x="7417550" y="1591190"/>
            <a:ext cx="366077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A team makes you happier</a:t>
            </a:r>
          </a:p>
        </p:txBody>
      </p:sp>
      <p:sp>
        <p:nvSpPr>
          <p:cNvPr id="15" name="Oval 14">
            <a:extLst>
              <a:ext uri="{FF2B5EF4-FFF2-40B4-BE49-F238E27FC236}">
                <a16:creationId xmlns:a16="http://schemas.microsoft.com/office/drawing/2014/main" id="{416F1356-9015-4B5C-9C64-3C1D963E5F59}"/>
              </a:ext>
              <a:ext uri="{C183D7F6-B498-43B3-948B-1728B52AA6E4}">
                <adec:decorative xmlns:adec="http://schemas.microsoft.com/office/drawing/2017/decorative" val="1"/>
              </a:ext>
            </a:extLst>
          </p:cNvPr>
          <p:cNvSpPr/>
          <p:nvPr/>
        </p:nvSpPr>
        <p:spPr>
          <a:xfrm>
            <a:off x="6832600" y="1514475"/>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Rounded Corners 18">
            <a:extLst>
              <a:ext uri="{FF2B5EF4-FFF2-40B4-BE49-F238E27FC236}">
                <a16:creationId xmlns:a16="http://schemas.microsoft.com/office/drawing/2014/main" id="{EB7F2E37-0ACF-4E8A-9C1D-EC5B65BA2906}"/>
              </a:ext>
              <a:ext uri="{C183D7F6-B498-43B3-948B-1728B52AA6E4}">
                <adec:decorative xmlns:adec="http://schemas.microsoft.com/office/drawing/2017/decorative" val="1"/>
              </a:ext>
            </a:extLst>
          </p:cNvPr>
          <p:cNvSpPr/>
          <p:nvPr/>
        </p:nvSpPr>
        <p:spPr>
          <a:xfrm>
            <a:off x="8302625" y="3445271"/>
            <a:ext cx="3660775" cy="74099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Teamwork facilitates the expression of ideas and creativity</a:t>
            </a:r>
            <a:endParaRPr lang="en-US" sz="1600" dirty="0"/>
          </a:p>
        </p:txBody>
      </p:sp>
      <p:sp>
        <p:nvSpPr>
          <p:cNvPr id="20" name="Oval 19">
            <a:extLst>
              <a:ext uri="{FF2B5EF4-FFF2-40B4-BE49-F238E27FC236}">
                <a16:creationId xmlns:a16="http://schemas.microsoft.com/office/drawing/2014/main" id="{88F812F5-70AF-4FBD-80D9-D59B3C456D5E}"/>
              </a:ext>
              <a:ext uri="{C183D7F6-B498-43B3-948B-1728B52AA6E4}">
                <adec:decorative xmlns:adec="http://schemas.microsoft.com/office/drawing/2017/decorative" val="1"/>
              </a:ext>
            </a:extLst>
          </p:cNvPr>
          <p:cNvSpPr/>
          <p:nvPr/>
        </p:nvSpPr>
        <p:spPr>
          <a:xfrm>
            <a:off x="7490264" y="3235325"/>
            <a:ext cx="939800" cy="939800"/>
          </a:xfrm>
          <a:prstGeom prst="ellips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Rounded Corners 20">
            <a:extLst>
              <a:ext uri="{FF2B5EF4-FFF2-40B4-BE49-F238E27FC236}">
                <a16:creationId xmlns:a16="http://schemas.microsoft.com/office/drawing/2014/main" id="{952C5002-7E64-4069-ACA0-6876E54A9B46}"/>
              </a:ext>
              <a:ext uri="{C183D7F6-B498-43B3-948B-1728B52AA6E4}">
                <adec:decorative xmlns:adec="http://schemas.microsoft.com/office/drawing/2017/decorative" val="1"/>
              </a:ext>
            </a:extLst>
          </p:cNvPr>
          <p:cNvSpPr/>
          <p:nvPr/>
        </p:nvSpPr>
        <p:spPr>
          <a:xfrm>
            <a:off x="7312105" y="5150940"/>
            <a:ext cx="366077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More opportunities for growth </a:t>
            </a:r>
          </a:p>
        </p:txBody>
      </p:sp>
      <p:sp>
        <p:nvSpPr>
          <p:cNvPr id="22" name="Oval 21">
            <a:extLst>
              <a:ext uri="{FF2B5EF4-FFF2-40B4-BE49-F238E27FC236}">
                <a16:creationId xmlns:a16="http://schemas.microsoft.com/office/drawing/2014/main" id="{A49C5F3A-6F0D-4A0F-AE6E-92F342C22ACD}"/>
              </a:ext>
              <a:ext uri="{C183D7F6-B498-43B3-948B-1728B52AA6E4}">
                <adec:decorative xmlns:adec="http://schemas.microsoft.com/office/drawing/2017/decorative" val="1"/>
              </a:ext>
            </a:extLst>
          </p:cNvPr>
          <p:cNvSpPr/>
          <p:nvPr/>
        </p:nvSpPr>
        <p:spPr>
          <a:xfrm>
            <a:off x="6832600" y="5055576"/>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94A75A79-A67A-4A23-8588-7FC5EB9A5183}"/>
              </a:ext>
              <a:ext uri="{C183D7F6-B498-43B3-948B-1728B52AA6E4}">
                <adec:decorative xmlns:adec="http://schemas.microsoft.com/office/drawing/2017/decorative" val="1"/>
              </a:ext>
            </a:extLst>
          </p:cNvPr>
          <p:cNvSpPr/>
          <p:nvPr/>
        </p:nvSpPr>
        <p:spPr>
          <a:xfrm>
            <a:off x="960528" y="1598008"/>
            <a:ext cx="3660775" cy="74099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Teamwork improves productivity</a:t>
            </a:r>
          </a:p>
        </p:txBody>
      </p:sp>
      <p:sp>
        <p:nvSpPr>
          <p:cNvPr id="26" name="Oval 25">
            <a:extLst>
              <a:ext uri="{FF2B5EF4-FFF2-40B4-BE49-F238E27FC236}">
                <a16:creationId xmlns:a16="http://schemas.microsoft.com/office/drawing/2014/main" id="{BBC62739-FA35-49F8-8929-743B31F55A69}"/>
              </a:ext>
              <a:ext uri="{C183D7F6-B498-43B3-948B-1728B52AA6E4}">
                <adec:decorative xmlns:adec="http://schemas.microsoft.com/office/drawing/2017/decorative" val="1"/>
              </a:ext>
            </a:extLst>
          </p:cNvPr>
          <p:cNvSpPr/>
          <p:nvPr/>
        </p:nvSpPr>
        <p:spPr>
          <a:xfrm>
            <a:off x="4419600" y="1514475"/>
            <a:ext cx="939800" cy="939800"/>
          </a:xfrm>
          <a:prstGeom prst="ellips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Rounded Corners 26">
            <a:extLst>
              <a:ext uri="{FF2B5EF4-FFF2-40B4-BE49-F238E27FC236}">
                <a16:creationId xmlns:a16="http://schemas.microsoft.com/office/drawing/2014/main" id="{71BB375D-5EE6-4428-9817-2C7DB6B94332}"/>
              </a:ext>
              <a:ext uri="{C183D7F6-B498-43B3-948B-1728B52AA6E4}">
                <adec:decorative xmlns:adec="http://schemas.microsoft.com/office/drawing/2017/decorative" val="1"/>
              </a:ext>
            </a:extLst>
          </p:cNvPr>
          <p:cNvSpPr/>
          <p:nvPr/>
        </p:nvSpPr>
        <p:spPr>
          <a:xfrm>
            <a:off x="131763" y="3314545"/>
            <a:ext cx="366077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Teamwork increases motivation</a:t>
            </a:r>
          </a:p>
        </p:txBody>
      </p:sp>
      <p:sp>
        <p:nvSpPr>
          <p:cNvPr id="28" name="Oval 27">
            <a:extLst>
              <a:ext uri="{FF2B5EF4-FFF2-40B4-BE49-F238E27FC236}">
                <a16:creationId xmlns:a16="http://schemas.microsoft.com/office/drawing/2014/main" id="{B3A511B7-C7F3-4107-9962-1E10D2E087DD}"/>
              </a:ext>
              <a:ext uri="{C183D7F6-B498-43B3-948B-1728B52AA6E4}">
                <adec:decorative xmlns:adec="http://schemas.microsoft.com/office/drawing/2017/decorative" val="1"/>
              </a:ext>
            </a:extLst>
          </p:cNvPr>
          <p:cNvSpPr/>
          <p:nvPr/>
        </p:nvSpPr>
        <p:spPr>
          <a:xfrm>
            <a:off x="3670300" y="3235325"/>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Rounded Corners 28">
            <a:extLst>
              <a:ext uri="{FF2B5EF4-FFF2-40B4-BE49-F238E27FC236}">
                <a16:creationId xmlns:a16="http://schemas.microsoft.com/office/drawing/2014/main" id="{D4D7D4B6-62C2-45AB-89A5-3A41DA021FD2}"/>
              </a:ext>
              <a:ext uri="{C183D7F6-B498-43B3-948B-1728B52AA6E4}">
                <adec:decorative xmlns:adec="http://schemas.microsoft.com/office/drawing/2017/decorative" val="1"/>
              </a:ext>
            </a:extLst>
          </p:cNvPr>
          <p:cNvSpPr/>
          <p:nvPr/>
        </p:nvSpPr>
        <p:spPr>
          <a:xfrm>
            <a:off x="967424" y="5163621"/>
            <a:ext cx="3660775" cy="74099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Problems solved more easily</a:t>
            </a:r>
          </a:p>
        </p:txBody>
      </p:sp>
      <p:sp>
        <p:nvSpPr>
          <p:cNvPr id="30" name="Oval 29">
            <a:extLst>
              <a:ext uri="{FF2B5EF4-FFF2-40B4-BE49-F238E27FC236}">
                <a16:creationId xmlns:a16="http://schemas.microsoft.com/office/drawing/2014/main" id="{83902602-D4BC-4D44-AC14-BB55A86C5D06}"/>
              </a:ext>
              <a:ext uri="{C183D7F6-B498-43B3-948B-1728B52AA6E4}">
                <adec:decorative xmlns:adec="http://schemas.microsoft.com/office/drawing/2017/decorative" val="1"/>
              </a:ext>
            </a:extLst>
          </p:cNvPr>
          <p:cNvSpPr/>
          <p:nvPr/>
        </p:nvSpPr>
        <p:spPr>
          <a:xfrm>
            <a:off x="4419600" y="5055576"/>
            <a:ext cx="939800" cy="939800"/>
          </a:xfrm>
          <a:prstGeom prst="ellips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5661" y="1810536"/>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36" name="Group 35" descr="Icon of human being and gear. ">
            <a:extLst>
              <a:ext uri="{FF2B5EF4-FFF2-40B4-BE49-F238E27FC236}">
                <a16:creationId xmlns:a16="http://schemas.microsoft.com/office/drawing/2014/main" id="{ECC5F635-1712-4572-A9EC-F94E2199DDBD}"/>
              </a:ext>
            </a:extLst>
          </p:cNvPr>
          <p:cNvGrpSpPr/>
          <p:nvPr/>
        </p:nvGrpSpPr>
        <p:grpSpPr>
          <a:xfrm>
            <a:off x="7133464" y="5355478"/>
            <a:ext cx="338073" cy="339996"/>
            <a:chOff x="6450013" y="5349875"/>
            <a:chExt cx="279399" cy="280988"/>
          </a:xfrm>
          <a:solidFill>
            <a:schemeClr val="bg1"/>
          </a:solidFill>
        </p:grpSpPr>
        <p:sp>
          <p:nvSpPr>
            <p:cNvPr id="37" name="Freeform 3673">
              <a:extLst>
                <a:ext uri="{FF2B5EF4-FFF2-40B4-BE49-F238E27FC236}">
                  <a16:creationId xmlns:a16="http://schemas.microsoft.com/office/drawing/2014/main" id="{D1391604-D4EC-48A8-AE57-EDF194392FB1}"/>
                </a:ext>
              </a:extLst>
            </p:cNvPr>
            <p:cNvSpPr>
              <a:spLocks/>
            </p:cNvSpPr>
            <p:nvPr/>
          </p:nvSpPr>
          <p:spPr bwMode="auto">
            <a:xfrm>
              <a:off x="6450013" y="5349875"/>
              <a:ext cx="182562" cy="238125"/>
            </a:xfrm>
            <a:custGeom>
              <a:avLst/>
              <a:gdLst>
                <a:gd name="T0" fmla="*/ 379 w 459"/>
                <a:gd name="T1" fmla="*/ 550 h 602"/>
                <a:gd name="T2" fmla="*/ 380 w 459"/>
                <a:gd name="T3" fmla="*/ 519 h 602"/>
                <a:gd name="T4" fmla="*/ 345 w 459"/>
                <a:gd name="T5" fmla="*/ 495 h 602"/>
                <a:gd name="T6" fmla="*/ 397 w 459"/>
                <a:gd name="T7" fmla="*/ 400 h 602"/>
                <a:gd name="T8" fmla="*/ 408 w 459"/>
                <a:gd name="T9" fmla="*/ 395 h 602"/>
                <a:gd name="T10" fmla="*/ 450 w 459"/>
                <a:gd name="T11" fmla="*/ 406 h 602"/>
                <a:gd name="T12" fmla="*/ 412 w 459"/>
                <a:gd name="T13" fmla="*/ 384 h 602"/>
                <a:gd name="T14" fmla="*/ 376 w 459"/>
                <a:gd name="T15" fmla="*/ 370 h 602"/>
                <a:gd name="T16" fmla="*/ 361 w 459"/>
                <a:gd name="T17" fmla="*/ 307 h 602"/>
                <a:gd name="T18" fmla="*/ 379 w 459"/>
                <a:gd name="T19" fmla="*/ 288 h 602"/>
                <a:gd name="T20" fmla="*/ 397 w 459"/>
                <a:gd name="T21" fmla="*/ 252 h 602"/>
                <a:gd name="T22" fmla="*/ 406 w 459"/>
                <a:gd name="T23" fmla="*/ 214 h 602"/>
                <a:gd name="T24" fmla="*/ 415 w 459"/>
                <a:gd name="T25" fmla="*/ 202 h 602"/>
                <a:gd name="T26" fmla="*/ 420 w 459"/>
                <a:gd name="T27" fmla="*/ 183 h 602"/>
                <a:gd name="T28" fmla="*/ 416 w 459"/>
                <a:gd name="T29" fmla="*/ 152 h 602"/>
                <a:gd name="T30" fmla="*/ 412 w 459"/>
                <a:gd name="T31" fmla="*/ 121 h 602"/>
                <a:gd name="T32" fmla="*/ 420 w 459"/>
                <a:gd name="T33" fmla="*/ 78 h 602"/>
                <a:gd name="T34" fmla="*/ 415 w 459"/>
                <a:gd name="T35" fmla="*/ 45 h 602"/>
                <a:gd name="T36" fmla="*/ 403 w 459"/>
                <a:gd name="T37" fmla="*/ 27 h 602"/>
                <a:gd name="T38" fmla="*/ 382 w 459"/>
                <a:gd name="T39" fmla="*/ 15 h 602"/>
                <a:gd name="T40" fmla="*/ 341 w 459"/>
                <a:gd name="T41" fmla="*/ 3 h 602"/>
                <a:gd name="T42" fmla="*/ 291 w 459"/>
                <a:gd name="T43" fmla="*/ 0 h 602"/>
                <a:gd name="T44" fmla="*/ 245 w 459"/>
                <a:gd name="T45" fmla="*/ 9 h 602"/>
                <a:gd name="T46" fmla="*/ 213 w 459"/>
                <a:gd name="T47" fmla="*/ 27 h 602"/>
                <a:gd name="T48" fmla="*/ 201 w 459"/>
                <a:gd name="T49" fmla="*/ 42 h 602"/>
                <a:gd name="T50" fmla="*/ 181 w 459"/>
                <a:gd name="T51" fmla="*/ 44 h 602"/>
                <a:gd name="T52" fmla="*/ 163 w 459"/>
                <a:gd name="T53" fmla="*/ 56 h 602"/>
                <a:gd name="T54" fmla="*/ 155 w 459"/>
                <a:gd name="T55" fmla="*/ 87 h 602"/>
                <a:gd name="T56" fmla="*/ 164 w 459"/>
                <a:gd name="T57" fmla="*/ 138 h 602"/>
                <a:gd name="T58" fmla="*/ 159 w 459"/>
                <a:gd name="T59" fmla="*/ 144 h 602"/>
                <a:gd name="T60" fmla="*/ 150 w 459"/>
                <a:gd name="T61" fmla="*/ 162 h 602"/>
                <a:gd name="T62" fmla="*/ 149 w 459"/>
                <a:gd name="T63" fmla="*/ 184 h 602"/>
                <a:gd name="T64" fmla="*/ 154 w 459"/>
                <a:gd name="T65" fmla="*/ 201 h 602"/>
                <a:gd name="T66" fmla="*/ 163 w 459"/>
                <a:gd name="T67" fmla="*/ 214 h 602"/>
                <a:gd name="T68" fmla="*/ 169 w 459"/>
                <a:gd name="T69" fmla="*/ 237 h 602"/>
                <a:gd name="T70" fmla="*/ 179 w 459"/>
                <a:gd name="T71" fmla="*/ 271 h 602"/>
                <a:gd name="T72" fmla="*/ 203 w 459"/>
                <a:gd name="T73" fmla="*/ 306 h 602"/>
                <a:gd name="T74" fmla="*/ 215 w 459"/>
                <a:gd name="T75" fmla="*/ 364 h 602"/>
                <a:gd name="T76" fmla="*/ 171 w 459"/>
                <a:gd name="T77" fmla="*/ 381 h 602"/>
                <a:gd name="T78" fmla="*/ 106 w 459"/>
                <a:gd name="T79" fmla="*/ 401 h 602"/>
                <a:gd name="T80" fmla="*/ 46 w 459"/>
                <a:gd name="T81" fmla="*/ 428 h 602"/>
                <a:gd name="T82" fmla="*/ 22 w 459"/>
                <a:gd name="T83" fmla="*/ 449 h 602"/>
                <a:gd name="T84" fmla="*/ 10 w 459"/>
                <a:gd name="T85" fmla="*/ 479 h 602"/>
                <a:gd name="T86" fmla="*/ 2 w 459"/>
                <a:gd name="T87" fmla="*/ 540 h 602"/>
                <a:gd name="T88" fmla="*/ 1 w 459"/>
                <a:gd name="T89" fmla="*/ 594 h 602"/>
                <a:gd name="T90" fmla="*/ 11 w 459"/>
                <a:gd name="T91" fmla="*/ 602 h 602"/>
                <a:gd name="T92" fmla="*/ 345 w 459"/>
                <a:gd name="T93" fmla="*/ 589 h 602"/>
                <a:gd name="T94" fmla="*/ 352 w 459"/>
                <a:gd name="T95" fmla="*/ 577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459" h="602">
                  <a:moveTo>
                    <a:pt x="352" y="577"/>
                  </a:moveTo>
                  <a:lnTo>
                    <a:pt x="380" y="560"/>
                  </a:lnTo>
                  <a:lnTo>
                    <a:pt x="379" y="550"/>
                  </a:lnTo>
                  <a:lnTo>
                    <a:pt x="379" y="540"/>
                  </a:lnTo>
                  <a:lnTo>
                    <a:pt x="379" y="530"/>
                  </a:lnTo>
                  <a:lnTo>
                    <a:pt x="380" y="519"/>
                  </a:lnTo>
                  <a:lnTo>
                    <a:pt x="352" y="503"/>
                  </a:lnTo>
                  <a:lnTo>
                    <a:pt x="348" y="499"/>
                  </a:lnTo>
                  <a:lnTo>
                    <a:pt x="345" y="495"/>
                  </a:lnTo>
                  <a:lnTo>
                    <a:pt x="345" y="490"/>
                  </a:lnTo>
                  <a:lnTo>
                    <a:pt x="346" y="486"/>
                  </a:lnTo>
                  <a:lnTo>
                    <a:pt x="397" y="400"/>
                  </a:lnTo>
                  <a:lnTo>
                    <a:pt x="399" y="397"/>
                  </a:lnTo>
                  <a:lnTo>
                    <a:pt x="403" y="395"/>
                  </a:lnTo>
                  <a:lnTo>
                    <a:pt x="408" y="395"/>
                  </a:lnTo>
                  <a:lnTo>
                    <a:pt x="413" y="396"/>
                  </a:lnTo>
                  <a:lnTo>
                    <a:pt x="441" y="413"/>
                  </a:lnTo>
                  <a:lnTo>
                    <a:pt x="450" y="406"/>
                  </a:lnTo>
                  <a:lnTo>
                    <a:pt x="459" y="401"/>
                  </a:lnTo>
                  <a:lnTo>
                    <a:pt x="424" y="388"/>
                  </a:lnTo>
                  <a:lnTo>
                    <a:pt x="412" y="384"/>
                  </a:lnTo>
                  <a:lnTo>
                    <a:pt x="400" y="379"/>
                  </a:lnTo>
                  <a:lnTo>
                    <a:pt x="389" y="375"/>
                  </a:lnTo>
                  <a:lnTo>
                    <a:pt x="376" y="370"/>
                  </a:lnTo>
                  <a:lnTo>
                    <a:pt x="368" y="368"/>
                  </a:lnTo>
                  <a:lnTo>
                    <a:pt x="361" y="364"/>
                  </a:lnTo>
                  <a:lnTo>
                    <a:pt x="361" y="307"/>
                  </a:lnTo>
                  <a:lnTo>
                    <a:pt x="366" y="302"/>
                  </a:lnTo>
                  <a:lnTo>
                    <a:pt x="372" y="297"/>
                  </a:lnTo>
                  <a:lnTo>
                    <a:pt x="379" y="288"/>
                  </a:lnTo>
                  <a:lnTo>
                    <a:pt x="385" y="279"/>
                  </a:lnTo>
                  <a:lnTo>
                    <a:pt x="391" y="266"/>
                  </a:lnTo>
                  <a:lnTo>
                    <a:pt x="397" y="252"/>
                  </a:lnTo>
                  <a:lnTo>
                    <a:pt x="400" y="235"/>
                  </a:lnTo>
                  <a:lnTo>
                    <a:pt x="402" y="216"/>
                  </a:lnTo>
                  <a:lnTo>
                    <a:pt x="406" y="214"/>
                  </a:lnTo>
                  <a:lnTo>
                    <a:pt x="409" y="211"/>
                  </a:lnTo>
                  <a:lnTo>
                    <a:pt x="412" y="207"/>
                  </a:lnTo>
                  <a:lnTo>
                    <a:pt x="415" y="202"/>
                  </a:lnTo>
                  <a:lnTo>
                    <a:pt x="417" y="197"/>
                  </a:lnTo>
                  <a:lnTo>
                    <a:pt x="418" y="191"/>
                  </a:lnTo>
                  <a:lnTo>
                    <a:pt x="420" y="183"/>
                  </a:lnTo>
                  <a:lnTo>
                    <a:pt x="420" y="175"/>
                  </a:lnTo>
                  <a:lnTo>
                    <a:pt x="420" y="164"/>
                  </a:lnTo>
                  <a:lnTo>
                    <a:pt x="416" y="152"/>
                  </a:lnTo>
                  <a:lnTo>
                    <a:pt x="412" y="144"/>
                  </a:lnTo>
                  <a:lnTo>
                    <a:pt x="406" y="137"/>
                  </a:lnTo>
                  <a:lnTo>
                    <a:pt x="412" y="121"/>
                  </a:lnTo>
                  <a:lnTo>
                    <a:pt x="417" y="101"/>
                  </a:lnTo>
                  <a:lnTo>
                    <a:pt x="420" y="89"/>
                  </a:lnTo>
                  <a:lnTo>
                    <a:pt x="420" y="78"/>
                  </a:lnTo>
                  <a:lnTo>
                    <a:pt x="420" y="65"/>
                  </a:lnTo>
                  <a:lnTo>
                    <a:pt x="417" y="53"/>
                  </a:lnTo>
                  <a:lnTo>
                    <a:pt x="415" y="45"/>
                  </a:lnTo>
                  <a:lnTo>
                    <a:pt x="412" y="39"/>
                  </a:lnTo>
                  <a:lnTo>
                    <a:pt x="407" y="34"/>
                  </a:lnTo>
                  <a:lnTo>
                    <a:pt x="403" y="27"/>
                  </a:lnTo>
                  <a:lnTo>
                    <a:pt x="397" y="24"/>
                  </a:lnTo>
                  <a:lnTo>
                    <a:pt x="390" y="18"/>
                  </a:lnTo>
                  <a:lnTo>
                    <a:pt x="382" y="15"/>
                  </a:lnTo>
                  <a:lnTo>
                    <a:pt x="376" y="12"/>
                  </a:lnTo>
                  <a:lnTo>
                    <a:pt x="359" y="7"/>
                  </a:lnTo>
                  <a:lnTo>
                    <a:pt x="341" y="3"/>
                  </a:lnTo>
                  <a:lnTo>
                    <a:pt x="325" y="0"/>
                  </a:lnTo>
                  <a:lnTo>
                    <a:pt x="307" y="0"/>
                  </a:lnTo>
                  <a:lnTo>
                    <a:pt x="291" y="0"/>
                  </a:lnTo>
                  <a:lnTo>
                    <a:pt x="276" y="2"/>
                  </a:lnTo>
                  <a:lnTo>
                    <a:pt x="260" y="6"/>
                  </a:lnTo>
                  <a:lnTo>
                    <a:pt x="245" y="9"/>
                  </a:lnTo>
                  <a:lnTo>
                    <a:pt x="231" y="16"/>
                  </a:lnTo>
                  <a:lnTo>
                    <a:pt x="218" y="22"/>
                  </a:lnTo>
                  <a:lnTo>
                    <a:pt x="213" y="27"/>
                  </a:lnTo>
                  <a:lnTo>
                    <a:pt x="209" y="31"/>
                  </a:lnTo>
                  <a:lnTo>
                    <a:pt x="204" y="36"/>
                  </a:lnTo>
                  <a:lnTo>
                    <a:pt x="201" y="42"/>
                  </a:lnTo>
                  <a:lnTo>
                    <a:pt x="194" y="42"/>
                  </a:lnTo>
                  <a:lnTo>
                    <a:pt x="187" y="43"/>
                  </a:lnTo>
                  <a:lnTo>
                    <a:pt x="181" y="44"/>
                  </a:lnTo>
                  <a:lnTo>
                    <a:pt x="176" y="45"/>
                  </a:lnTo>
                  <a:lnTo>
                    <a:pt x="168" y="51"/>
                  </a:lnTo>
                  <a:lnTo>
                    <a:pt x="163" y="56"/>
                  </a:lnTo>
                  <a:lnTo>
                    <a:pt x="158" y="65"/>
                  </a:lnTo>
                  <a:lnTo>
                    <a:pt x="155" y="75"/>
                  </a:lnTo>
                  <a:lnTo>
                    <a:pt x="155" y="87"/>
                  </a:lnTo>
                  <a:lnTo>
                    <a:pt x="155" y="98"/>
                  </a:lnTo>
                  <a:lnTo>
                    <a:pt x="159" y="120"/>
                  </a:lnTo>
                  <a:lnTo>
                    <a:pt x="164" y="138"/>
                  </a:lnTo>
                  <a:lnTo>
                    <a:pt x="164" y="139"/>
                  </a:lnTo>
                  <a:lnTo>
                    <a:pt x="164" y="139"/>
                  </a:lnTo>
                  <a:lnTo>
                    <a:pt x="159" y="144"/>
                  </a:lnTo>
                  <a:lnTo>
                    <a:pt x="154" y="151"/>
                  </a:lnTo>
                  <a:lnTo>
                    <a:pt x="151" y="156"/>
                  </a:lnTo>
                  <a:lnTo>
                    <a:pt x="150" y="162"/>
                  </a:lnTo>
                  <a:lnTo>
                    <a:pt x="149" y="170"/>
                  </a:lnTo>
                  <a:lnTo>
                    <a:pt x="149" y="176"/>
                  </a:lnTo>
                  <a:lnTo>
                    <a:pt x="149" y="184"/>
                  </a:lnTo>
                  <a:lnTo>
                    <a:pt x="150" y="191"/>
                  </a:lnTo>
                  <a:lnTo>
                    <a:pt x="151" y="196"/>
                  </a:lnTo>
                  <a:lnTo>
                    <a:pt x="154" y="201"/>
                  </a:lnTo>
                  <a:lnTo>
                    <a:pt x="156" y="206"/>
                  </a:lnTo>
                  <a:lnTo>
                    <a:pt x="159" y="210"/>
                  </a:lnTo>
                  <a:lnTo>
                    <a:pt x="163" y="214"/>
                  </a:lnTo>
                  <a:lnTo>
                    <a:pt x="167" y="216"/>
                  </a:lnTo>
                  <a:lnTo>
                    <a:pt x="168" y="227"/>
                  </a:lnTo>
                  <a:lnTo>
                    <a:pt x="169" y="237"/>
                  </a:lnTo>
                  <a:lnTo>
                    <a:pt x="172" y="246"/>
                  </a:lnTo>
                  <a:lnTo>
                    <a:pt x="174" y="255"/>
                  </a:lnTo>
                  <a:lnTo>
                    <a:pt x="179" y="271"/>
                  </a:lnTo>
                  <a:lnTo>
                    <a:pt x="187" y="286"/>
                  </a:lnTo>
                  <a:lnTo>
                    <a:pt x="195" y="297"/>
                  </a:lnTo>
                  <a:lnTo>
                    <a:pt x="203" y="306"/>
                  </a:lnTo>
                  <a:lnTo>
                    <a:pt x="210" y="314"/>
                  </a:lnTo>
                  <a:lnTo>
                    <a:pt x="215" y="319"/>
                  </a:lnTo>
                  <a:lnTo>
                    <a:pt x="215" y="364"/>
                  </a:lnTo>
                  <a:lnTo>
                    <a:pt x="201" y="369"/>
                  </a:lnTo>
                  <a:lnTo>
                    <a:pt x="186" y="375"/>
                  </a:lnTo>
                  <a:lnTo>
                    <a:pt x="171" y="381"/>
                  </a:lnTo>
                  <a:lnTo>
                    <a:pt x="155" y="384"/>
                  </a:lnTo>
                  <a:lnTo>
                    <a:pt x="129" y="393"/>
                  </a:lnTo>
                  <a:lnTo>
                    <a:pt x="106" y="401"/>
                  </a:lnTo>
                  <a:lnTo>
                    <a:pt x="83" y="410"/>
                  </a:lnTo>
                  <a:lnTo>
                    <a:pt x="64" y="419"/>
                  </a:lnTo>
                  <a:lnTo>
                    <a:pt x="46" y="428"/>
                  </a:lnTo>
                  <a:lnTo>
                    <a:pt x="32" y="438"/>
                  </a:lnTo>
                  <a:lnTo>
                    <a:pt x="27" y="444"/>
                  </a:lnTo>
                  <a:lnTo>
                    <a:pt x="22" y="449"/>
                  </a:lnTo>
                  <a:lnTo>
                    <a:pt x="18" y="455"/>
                  </a:lnTo>
                  <a:lnTo>
                    <a:pt x="15" y="460"/>
                  </a:lnTo>
                  <a:lnTo>
                    <a:pt x="10" y="479"/>
                  </a:lnTo>
                  <a:lnTo>
                    <a:pt x="6" y="499"/>
                  </a:lnTo>
                  <a:lnTo>
                    <a:pt x="4" y="521"/>
                  </a:lnTo>
                  <a:lnTo>
                    <a:pt x="2" y="540"/>
                  </a:lnTo>
                  <a:lnTo>
                    <a:pt x="0" y="573"/>
                  </a:lnTo>
                  <a:lnTo>
                    <a:pt x="0" y="589"/>
                  </a:lnTo>
                  <a:lnTo>
                    <a:pt x="1" y="594"/>
                  </a:lnTo>
                  <a:lnTo>
                    <a:pt x="4" y="598"/>
                  </a:lnTo>
                  <a:lnTo>
                    <a:pt x="7" y="600"/>
                  </a:lnTo>
                  <a:lnTo>
                    <a:pt x="11" y="602"/>
                  </a:lnTo>
                  <a:lnTo>
                    <a:pt x="350" y="602"/>
                  </a:lnTo>
                  <a:lnTo>
                    <a:pt x="346" y="594"/>
                  </a:lnTo>
                  <a:lnTo>
                    <a:pt x="345" y="589"/>
                  </a:lnTo>
                  <a:lnTo>
                    <a:pt x="345" y="585"/>
                  </a:lnTo>
                  <a:lnTo>
                    <a:pt x="348" y="581"/>
                  </a:lnTo>
                  <a:lnTo>
                    <a:pt x="352" y="57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8" name="Freeform 3674">
              <a:extLst>
                <a:ext uri="{FF2B5EF4-FFF2-40B4-BE49-F238E27FC236}">
                  <a16:creationId xmlns:a16="http://schemas.microsoft.com/office/drawing/2014/main" id="{44A4D0F8-0767-41BC-BE62-0AED99EC8B25}"/>
                </a:ext>
              </a:extLst>
            </p:cNvPr>
            <p:cNvSpPr>
              <a:spLocks noEditPoints="1"/>
            </p:cNvSpPr>
            <p:nvPr/>
          </p:nvSpPr>
          <p:spPr bwMode="auto">
            <a:xfrm>
              <a:off x="6597650" y="5497513"/>
              <a:ext cx="131762" cy="133350"/>
            </a:xfrm>
            <a:custGeom>
              <a:avLst/>
              <a:gdLst>
                <a:gd name="T0" fmla="*/ 151 w 332"/>
                <a:gd name="T1" fmla="*/ 243 h 336"/>
                <a:gd name="T2" fmla="*/ 129 w 332"/>
                <a:gd name="T3" fmla="*/ 235 h 336"/>
                <a:gd name="T4" fmla="*/ 111 w 332"/>
                <a:gd name="T5" fmla="*/ 222 h 336"/>
                <a:gd name="T6" fmla="*/ 97 w 332"/>
                <a:gd name="T7" fmla="*/ 204 h 336"/>
                <a:gd name="T8" fmla="*/ 89 w 332"/>
                <a:gd name="T9" fmla="*/ 182 h 336"/>
                <a:gd name="T10" fmla="*/ 88 w 332"/>
                <a:gd name="T11" fmla="*/ 159 h 336"/>
                <a:gd name="T12" fmla="*/ 94 w 332"/>
                <a:gd name="T13" fmla="*/ 136 h 336"/>
                <a:gd name="T14" fmla="*/ 106 w 332"/>
                <a:gd name="T15" fmla="*/ 117 h 336"/>
                <a:gd name="T16" fmla="*/ 122 w 332"/>
                <a:gd name="T17" fmla="*/ 103 h 336"/>
                <a:gd name="T18" fmla="*/ 143 w 332"/>
                <a:gd name="T19" fmla="*/ 92 h 336"/>
                <a:gd name="T20" fmla="*/ 166 w 332"/>
                <a:gd name="T21" fmla="*/ 89 h 336"/>
                <a:gd name="T22" fmla="*/ 189 w 332"/>
                <a:gd name="T23" fmla="*/ 92 h 336"/>
                <a:gd name="T24" fmla="*/ 210 w 332"/>
                <a:gd name="T25" fmla="*/ 103 h 336"/>
                <a:gd name="T26" fmla="*/ 226 w 332"/>
                <a:gd name="T27" fmla="*/ 117 h 336"/>
                <a:gd name="T28" fmla="*/ 238 w 332"/>
                <a:gd name="T29" fmla="*/ 136 h 336"/>
                <a:gd name="T30" fmla="*/ 243 w 332"/>
                <a:gd name="T31" fmla="*/ 159 h 336"/>
                <a:gd name="T32" fmla="*/ 242 w 332"/>
                <a:gd name="T33" fmla="*/ 182 h 336"/>
                <a:gd name="T34" fmla="*/ 234 w 332"/>
                <a:gd name="T35" fmla="*/ 204 h 336"/>
                <a:gd name="T36" fmla="*/ 221 w 332"/>
                <a:gd name="T37" fmla="*/ 222 h 336"/>
                <a:gd name="T38" fmla="*/ 203 w 332"/>
                <a:gd name="T39" fmla="*/ 235 h 336"/>
                <a:gd name="T40" fmla="*/ 181 w 332"/>
                <a:gd name="T41" fmla="*/ 243 h 336"/>
                <a:gd name="T42" fmla="*/ 306 w 332"/>
                <a:gd name="T43" fmla="*/ 204 h 336"/>
                <a:gd name="T44" fmla="*/ 300 w 332"/>
                <a:gd name="T45" fmla="*/ 195 h 336"/>
                <a:gd name="T46" fmla="*/ 302 w 332"/>
                <a:gd name="T47" fmla="*/ 167 h 336"/>
                <a:gd name="T48" fmla="*/ 300 w 332"/>
                <a:gd name="T49" fmla="*/ 139 h 336"/>
                <a:gd name="T50" fmla="*/ 306 w 332"/>
                <a:gd name="T51" fmla="*/ 130 h 336"/>
                <a:gd name="T52" fmla="*/ 269 w 332"/>
                <a:gd name="T53" fmla="*/ 64 h 336"/>
                <a:gd name="T54" fmla="*/ 257 w 332"/>
                <a:gd name="T55" fmla="*/ 65 h 336"/>
                <a:gd name="T56" fmla="*/ 242 w 332"/>
                <a:gd name="T57" fmla="*/ 53 h 336"/>
                <a:gd name="T58" fmla="*/ 215 w 332"/>
                <a:gd name="T59" fmla="*/ 35 h 336"/>
                <a:gd name="T60" fmla="*/ 207 w 332"/>
                <a:gd name="T61" fmla="*/ 27 h 336"/>
                <a:gd name="T62" fmla="*/ 135 w 332"/>
                <a:gd name="T63" fmla="*/ 0 h 336"/>
                <a:gd name="T64" fmla="*/ 133 w 332"/>
                <a:gd name="T65" fmla="*/ 31 h 336"/>
                <a:gd name="T66" fmla="*/ 113 w 332"/>
                <a:gd name="T67" fmla="*/ 41 h 336"/>
                <a:gd name="T68" fmla="*/ 77 w 332"/>
                <a:gd name="T69" fmla="*/ 63 h 336"/>
                <a:gd name="T70" fmla="*/ 67 w 332"/>
                <a:gd name="T71" fmla="*/ 65 h 336"/>
                <a:gd name="T72" fmla="*/ 0 w 332"/>
                <a:gd name="T73" fmla="*/ 114 h 336"/>
                <a:gd name="T74" fmla="*/ 31 w 332"/>
                <a:gd name="T75" fmla="*/ 135 h 336"/>
                <a:gd name="T76" fmla="*/ 30 w 332"/>
                <a:gd name="T77" fmla="*/ 154 h 336"/>
                <a:gd name="T78" fmla="*/ 31 w 332"/>
                <a:gd name="T79" fmla="*/ 191 h 336"/>
                <a:gd name="T80" fmla="*/ 29 w 332"/>
                <a:gd name="T81" fmla="*/ 202 h 336"/>
                <a:gd name="T82" fmla="*/ 38 w 332"/>
                <a:gd name="T83" fmla="*/ 284 h 336"/>
                <a:gd name="T84" fmla="*/ 71 w 332"/>
                <a:gd name="T85" fmla="*/ 267 h 336"/>
                <a:gd name="T86" fmla="*/ 89 w 332"/>
                <a:gd name="T87" fmla="*/ 279 h 336"/>
                <a:gd name="T88" fmla="*/ 139 w 332"/>
                <a:gd name="T89" fmla="*/ 300 h 336"/>
                <a:gd name="T90" fmla="*/ 146 w 332"/>
                <a:gd name="T91" fmla="*/ 308 h 336"/>
                <a:gd name="T92" fmla="*/ 207 w 332"/>
                <a:gd name="T93" fmla="*/ 336 h 336"/>
                <a:gd name="T94" fmla="*/ 208 w 332"/>
                <a:gd name="T95" fmla="*/ 306 h 336"/>
                <a:gd name="T96" fmla="*/ 223 w 332"/>
                <a:gd name="T97" fmla="*/ 297 h 336"/>
                <a:gd name="T98" fmla="*/ 246 w 332"/>
                <a:gd name="T99" fmla="*/ 279 h 336"/>
                <a:gd name="T100" fmla="*/ 257 w 332"/>
                <a:gd name="T101" fmla="*/ 268 h 336"/>
                <a:gd name="T102" fmla="*/ 269 w 332"/>
                <a:gd name="T103" fmla="*/ 270 h 336"/>
                <a:gd name="T104" fmla="*/ 306 w 332"/>
                <a:gd name="T105" fmla="*/ 204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32" h="336">
                  <a:moveTo>
                    <a:pt x="166" y="245"/>
                  </a:moveTo>
                  <a:lnTo>
                    <a:pt x="158" y="244"/>
                  </a:lnTo>
                  <a:lnTo>
                    <a:pt x="151" y="243"/>
                  </a:lnTo>
                  <a:lnTo>
                    <a:pt x="143" y="241"/>
                  </a:lnTo>
                  <a:lnTo>
                    <a:pt x="135" y="239"/>
                  </a:lnTo>
                  <a:lnTo>
                    <a:pt x="129" y="235"/>
                  </a:lnTo>
                  <a:lnTo>
                    <a:pt x="122" y="231"/>
                  </a:lnTo>
                  <a:lnTo>
                    <a:pt x="116" y="227"/>
                  </a:lnTo>
                  <a:lnTo>
                    <a:pt x="111" y="222"/>
                  </a:lnTo>
                  <a:lnTo>
                    <a:pt x="106" y="217"/>
                  </a:lnTo>
                  <a:lnTo>
                    <a:pt x="101" y="211"/>
                  </a:lnTo>
                  <a:lnTo>
                    <a:pt x="97" y="204"/>
                  </a:lnTo>
                  <a:lnTo>
                    <a:pt x="94" y="198"/>
                  </a:lnTo>
                  <a:lnTo>
                    <a:pt x="92" y="190"/>
                  </a:lnTo>
                  <a:lnTo>
                    <a:pt x="89" y="182"/>
                  </a:lnTo>
                  <a:lnTo>
                    <a:pt x="88" y="175"/>
                  </a:lnTo>
                  <a:lnTo>
                    <a:pt x="88" y="167"/>
                  </a:lnTo>
                  <a:lnTo>
                    <a:pt x="88" y="159"/>
                  </a:lnTo>
                  <a:lnTo>
                    <a:pt x="89" y="151"/>
                  </a:lnTo>
                  <a:lnTo>
                    <a:pt x="92" y="144"/>
                  </a:lnTo>
                  <a:lnTo>
                    <a:pt x="94" y="136"/>
                  </a:lnTo>
                  <a:lnTo>
                    <a:pt x="97" y="130"/>
                  </a:lnTo>
                  <a:lnTo>
                    <a:pt x="101" y="123"/>
                  </a:lnTo>
                  <a:lnTo>
                    <a:pt x="106" y="117"/>
                  </a:lnTo>
                  <a:lnTo>
                    <a:pt x="111" y="112"/>
                  </a:lnTo>
                  <a:lnTo>
                    <a:pt x="116" y="106"/>
                  </a:lnTo>
                  <a:lnTo>
                    <a:pt x="122" y="103"/>
                  </a:lnTo>
                  <a:lnTo>
                    <a:pt x="129" y="99"/>
                  </a:lnTo>
                  <a:lnTo>
                    <a:pt x="135" y="95"/>
                  </a:lnTo>
                  <a:lnTo>
                    <a:pt x="143" y="92"/>
                  </a:lnTo>
                  <a:lnTo>
                    <a:pt x="151" y="90"/>
                  </a:lnTo>
                  <a:lnTo>
                    <a:pt x="158" y="90"/>
                  </a:lnTo>
                  <a:lnTo>
                    <a:pt x="166" y="89"/>
                  </a:lnTo>
                  <a:lnTo>
                    <a:pt x="174" y="90"/>
                  </a:lnTo>
                  <a:lnTo>
                    <a:pt x="181" y="90"/>
                  </a:lnTo>
                  <a:lnTo>
                    <a:pt x="189" y="92"/>
                  </a:lnTo>
                  <a:lnTo>
                    <a:pt x="196" y="95"/>
                  </a:lnTo>
                  <a:lnTo>
                    <a:pt x="203" y="99"/>
                  </a:lnTo>
                  <a:lnTo>
                    <a:pt x="210" y="103"/>
                  </a:lnTo>
                  <a:lnTo>
                    <a:pt x="215" y="106"/>
                  </a:lnTo>
                  <a:lnTo>
                    <a:pt x="221" y="112"/>
                  </a:lnTo>
                  <a:lnTo>
                    <a:pt x="226" y="117"/>
                  </a:lnTo>
                  <a:lnTo>
                    <a:pt x="230" y="123"/>
                  </a:lnTo>
                  <a:lnTo>
                    <a:pt x="234" y="130"/>
                  </a:lnTo>
                  <a:lnTo>
                    <a:pt x="238" y="136"/>
                  </a:lnTo>
                  <a:lnTo>
                    <a:pt x="241" y="144"/>
                  </a:lnTo>
                  <a:lnTo>
                    <a:pt x="242" y="151"/>
                  </a:lnTo>
                  <a:lnTo>
                    <a:pt x="243" y="159"/>
                  </a:lnTo>
                  <a:lnTo>
                    <a:pt x="244" y="167"/>
                  </a:lnTo>
                  <a:lnTo>
                    <a:pt x="243" y="175"/>
                  </a:lnTo>
                  <a:lnTo>
                    <a:pt x="242" y="182"/>
                  </a:lnTo>
                  <a:lnTo>
                    <a:pt x="241" y="190"/>
                  </a:lnTo>
                  <a:lnTo>
                    <a:pt x="238" y="198"/>
                  </a:lnTo>
                  <a:lnTo>
                    <a:pt x="234" y="204"/>
                  </a:lnTo>
                  <a:lnTo>
                    <a:pt x="230" y="211"/>
                  </a:lnTo>
                  <a:lnTo>
                    <a:pt x="226" y="217"/>
                  </a:lnTo>
                  <a:lnTo>
                    <a:pt x="221" y="222"/>
                  </a:lnTo>
                  <a:lnTo>
                    <a:pt x="215" y="227"/>
                  </a:lnTo>
                  <a:lnTo>
                    <a:pt x="210" y="231"/>
                  </a:lnTo>
                  <a:lnTo>
                    <a:pt x="203" y="235"/>
                  </a:lnTo>
                  <a:lnTo>
                    <a:pt x="196" y="239"/>
                  </a:lnTo>
                  <a:lnTo>
                    <a:pt x="189" y="241"/>
                  </a:lnTo>
                  <a:lnTo>
                    <a:pt x="181" y="243"/>
                  </a:lnTo>
                  <a:lnTo>
                    <a:pt x="174" y="244"/>
                  </a:lnTo>
                  <a:lnTo>
                    <a:pt x="166" y="245"/>
                  </a:lnTo>
                  <a:close/>
                  <a:moveTo>
                    <a:pt x="306" y="204"/>
                  </a:moveTo>
                  <a:lnTo>
                    <a:pt x="302" y="202"/>
                  </a:lnTo>
                  <a:lnTo>
                    <a:pt x="301" y="199"/>
                  </a:lnTo>
                  <a:lnTo>
                    <a:pt x="300" y="195"/>
                  </a:lnTo>
                  <a:lnTo>
                    <a:pt x="300" y="191"/>
                  </a:lnTo>
                  <a:lnTo>
                    <a:pt x="302" y="180"/>
                  </a:lnTo>
                  <a:lnTo>
                    <a:pt x="302" y="167"/>
                  </a:lnTo>
                  <a:lnTo>
                    <a:pt x="302" y="154"/>
                  </a:lnTo>
                  <a:lnTo>
                    <a:pt x="300" y="142"/>
                  </a:lnTo>
                  <a:lnTo>
                    <a:pt x="300" y="139"/>
                  </a:lnTo>
                  <a:lnTo>
                    <a:pt x="301" y="135"/>
                  </a:lnTo>
                  <a:lnTo>
                    <a:pt x="302" y="132"/>
                  </a:lnTo>
                  <a:lnTo>
                    <a:pt x="306" y="130"/>
                  </a:lnTo>
                  <a:lnTo>
                    <a:pt x="332" y="114"/>
                  </a:lnTo>
                  <a:lnTo>
                    <a:pt x="293" y="50"/>
                  </a:lnTo>
                  <a:lnTo>
                    <a:pt x="269" y="64"/>
                  </a:lnTo>
                  <a:lnTo>
                    <a:pt x="265" y="65"/>
                  </a:lnTo>
                  <a:lnTo>
                    <a:pt x="261" y="65"/>
                  </a:lnTo>
                  <a:lnTo>
                    <a:pt x="257" y="65"/>
                  </a:lnTo>
                  <a:lnTo>
                    <a:pt x="255" y="63"/>
                  </a:lnTo>
                  <a:lnTo>
                    <a:pt x="251" y="59"/>
                  </a:lnTo>
                  <a:lnTo>
                    <a:pt x="242" y="53"/>
                  </a:lnTo>
                  <a:lnTo>
                    <a:pt x="233" y="45"/>
                  </a:lnTo>
                  <a:lnTo>
                    <a:pt x="224" y="40"/>
                  </a:lnTo>
                  <a:lnTo>
                    <a:pt x="215" y="35"/>
                  </a:lnTo>
                  <a:lnTo>
                    <a:pt x="211" y="33"/>
                  </a:lnTo>
                  <a:lnTo>
                    <a:pt x="208" y="31"/>
                  </a:lnTo>
                  <a:lnTo>
                    <a:pt x="207" y="27"/>
                  </a:lnTo>
                  <a:lnTo>
                    <a:pt x="207" y="24"/>
                  </a:lnTo>
                  <a:lnTo>
                    <a:pt x="207" y="0"/>
                  </a:lnTo>
                  <a:lnTo>
                    <a:pt x="135" y="0"/>
                  </a:lnTo>
                  <a:lnTo>
                    <a:pt x="135" y="24"/>
                  </a:lnTo>
                  <a:lnTo>
                    <a:pt x="134" y="27"/>
                  </a:lnTo>
                  <a:lnTo>
                    <a:pt x="133" y="31"/>
                  </a:lnTo>
                  <a:lnTo>
                    <a:pt x="130" y="33"/>
                  </a:lnTo>
                  <a:lnTo>
                    <a:pt x="126" y="35"/>
                  </a:lnTo>
                  <a:lnTo>
                    <a:pt x="113" y="41"/>
                  </a:lnTo>
                  <a:lnTo>
                    <a:pt x="101" y="47"/>
                  </a:lnTo>
                  <a:lnTo>
                    <a:pt x="88" y="55"/>
                  </a:lnTo>
                  <a:lnTo>
                    <a:pt x="77" y="63"/>
                  </a:lnTo>
                  <a:lnTo>
                    <a:pt x="75" y="65"/>
                  </a:lnTo>
                  <a:lnTo>
                    <a:pt x="71" y="65"/>
                  </a:lnTo>
                  <a:lnTo>
                    <a:pt x="67" y="65"/>
                  </a:lnTo>
                  <a:lnTo>
                    <a:pt x="63" y="64"/>
                  </a:lnTo>
                  <a:lnTo>
                    <a:pt x="38" y="50"/>
                  </a:lnTo>
                  <a:lnTo>
                    <a:pt x="0" y="114"/>
                  </a:lnTo>
                  <a:lnTo>
                    <a:pt x="26" y="130"/>
                  </a:lnTo>
                  <a:lnTo>
                    <a:pt x="29" y="132"/>
                  </a:lnTo>
                  <a:lnTo>
                    <a:pt x="31" y="135"/>
                  </a:lnTo>
                  <a:lnTo>
                    <a:pt x="33" y="139"/>
                  </a:lnTo>
                  <a:lnTo>
                    <a:pt x="31" y="142"/>
                  </a:lnTo>
                  <a:lnTo>
                    <a:pt x="30" y="154"/>
                  </a:lnTo>
                  <a:lnTo>
                    <a:pt x="30" y="167"/>
                  </a:lnTo>
                  <a:lnTo>
                    <a:pt x="30" y="178"/>
                  </a:lnTo>
                  <a:lnTo>
                    <a:pt x="31" y="191"/>
                  </a:lnTo>
                  <a:lnTo>
                    <a:pt x="33" y="195"/>
                  </a:lnTo>
                  <a:lnTo>
                    <a:pt x="31" y="199"/>
                  </a:lnTo>
                  <a:lnTo>
                    <a:pt x="29" y="202"/>
                  </a:lnTo>
                  <a:lnTo>
                    <a:pt x="26" y="204"/>
                  </a:lnTo>
                  <a:lnTo>
                    <a:pt x="0" y="220"/>
                  </a:lnTo>
                  <a:lnTo>
                    <a:pt x="38" y="284"/>
                  </a:lnTo>
                  <a:lnTo>
                    <a:pt x="63" y="270"/>
                  </a:lnTo>
                  <a:lnTo>
                    <a:pt x="67" y="268"/>
                  </a:lnTo>
                  <a:lnTo>
                    <a:pt x="71" y="267"/>
                  </a:lnTo>
                  <a:lnTo>
                    <a:pt x="75" y="268"/>
                  </a:lnTo>
                  <a:lnTo>
                    <a:pt x="77" y="271"/>
                  </a:lnTo>
                  <a:lnTo>
                    <a:pt x="89" y="279"/>
                  </a:lnTo>
                  <a:lnTo>
                    <a:pt x="106" y="286"/>
                  </a:lnTo>
                  <a:lnTo>
                    <a:pt x="124" y="295"/>
                  </a:lnTo>
                  <a:lnTo>
                    <a:pt x="139" y="300"/>
                  </a:lnTo>
                  <a:lnTo>
                    <a:pt x="142" y="303"/>
                  </a:lnTo>
                  <a:lnTo>
                    <a:pt x="144" y="306"/>
                  </a:lnTo>
                  <a:lnTo>
                    <a:pt x="146" y="308"/>
                  </a:lnTo>
                  <a:lnTo>
                    <a:pt x="147" y="312"/>
                  </a:lnTo>
                  <a:lnTo>
                    <a:pt x="147" y="336"/>
                  </a:lnTo>
                  <a:lnTo>
                    <a:pt x="207" y="336"/>
                  </a:lnTo>
                  <a:lnTo>
                    <a:pt x="207" y="312"/>
                  </a:lnTo>
                  <a:lnTo>
                    <a:pt x="207" y="308"/>
                  </a:lnTo>
                  <a:lnTo>
                    <a:pt x="208" y="306"/>
                  </a:lnTo>
                  <a:lnTo>
                    <a:pt x="211" y="303"/>
                  </a:lnTo>
                  <a:lnTo>
                    <a:pt x="215" y="300"/>
                  </a:lnTo>
                  <a:lnTo>
                    <a:pt x="223" y="297"/>
                  </a:lnTo>
                  <a:lnTo>
                    <a:pt x="230" y="291"/>
                  </a:lnTo>
                  <a:lnTo>
                    <a:pt x="238" y="285"/>
                  </a:lnTo>
                  <a:lnTo>
                    <a:pt x="246" y="279"/>
                  </a:lnTo>
                  <a:lnTo>
                    <a:pt x="250" y="275"/>
                  </a:lnTo>
                  <a:lnTo>
                    <a:pt x="255" y="271"/>
                  </a:lnTo>
                  <a:lnTo>
                    <a:pt x="257" y="268"/>
                  </a:lnTo>
                  <a:lnTo>
                    <a:pt x="261" y="267"/>
                  </a:lnTo>
                  <a:lnTo>
                    <a:pt x="265" y="268"/>
                  </a:lnTo>
                  <a:lnTo>
                    <a:pt x="269" y="270"/>
                  </a:lnTo>
                  <a:lnTo>
                    <a:pt x="295" y="284"/>
                  </a:lnTo>
                  <a:lnTo>
                    <a:pt x="332" y="220"/>
                  </a:lnTo>
                  <a:lnTo>
                    <a:pt x="306" y="20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2" y="5353558"/>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pic>
        <p:nvPicPr>
          <p:cNvPr id="7" name="Picture 6">
            <a:extLst>
              <a:ext uri="{FF2B5EF4-FFF2-40B4-BE49-F238E27FC236}">
                <a16:creationId xmlns:a16="http://schemas.microsoft.com/office/drawing/2014/main" id="{644487EC-DB54-851F-2466-B958ED73EB2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23749" y="1678197"/>
            <a:ext cx="861229" cy="612355"/>
          </a:xfrm>
          <a:prstGeom prst="rect">
            <a:avLst/>
          </a:prstGeom>
        </p:spPr>
      </p:pic>
      <p:pic>
        <p:nvPicPr>
          <p:cNvPr id="43" name="Picture 42">
            <a:extLst>
              <a:ext uri="{FF2B5EF4-FFF2-40B4-BE49-F238E27FC236}">
                <a16:creationId xmlns:a16="http://schemas.microsoft.com/office/drawing/2014/main" id="{8AF0D997-AC5A-1BA6-1DAC-5427DCA4189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490264" y="3241374"/>
            <a:ext cx="939800" cy="941180"/>
          </a:xfrm>
          <a:prstGeom prst="ellipse">
            <a:avLst/>
          </a:prstGeom>
          <a:ln>
            <a:noFill/>
          </a:ln>
          <a:effectLst>
            <a:softEdge rad="112500"/>
          </a:effectLst>
        </p:spPr>
      </p:pic>
      <p:pic>
        <p:nvPicPr>
          <p:cNvPr id="45" name="Picture 44">
            <a:extLst>
              <a:ext uri="{FF2B5EF4-FFF2-40B4-BE49-F238E27FC236}">
                <a16:creationId xmlns:a16="http://schemas.microsoft.com/office/drawing/2014/main" id="{5B82A30D-68D8-AD82-A398-A527FBDCD2CE}"/>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639473" y="3219456"/>
            <a:ext cx="1040478" cy="963097"/>
          </a:xfrm>
          <a:prstGeom prst="ellipse">
            <a:avLst/>
          </a:prstGeom>
          <a:ln>
            <a:noFill/>
          </a:ln>
          <a:effectLst>
            <a:softEdge rad="112500"/>
          </a:effectLst>
        </p:spPr>
      </p:pic>
      <p:sp>
        <p:nvSpPr>
          <p:cNvPr id="3" name="TextBox 2">
            <a:extLst>
              <a:ext uri="{FF2B5EF4-FFF2-40B4-BE49-F238E27FC236}">
                <a16:creationId xmlns:a16="http://schemas.microsoft.com/office/drawing/2014/main" id="{3B05B2A0-3B3D-28A4-EF48-1D992B4C1C62}"/>
              </a:ext>
            </a:extLst>
          </p:cNvPr>
          <p:cNvSpPr txBox="1"/>
          <p:nvPr/>
        </p:nvSpPr>
        <p:spPr>
          <a:xfrm>
            <a:off x="9593580" y="6435090"/>
            <a:ext cx="259842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(Middleton, T. 2022)</a:t>
            </a:r>
          </a:p>
        </p:txBody>
      </p:sp>
    </p:spTree>
    <p:extLst>
      <p:ext uri="{BB962C8B-B14F-4D97-AF65-F5344CB8AC3E}">
        <p14:creationId xmlns:p14="http://schemas.microsoft.com/office/powerpoint/2010/main" val="3299715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61E6D4-33D8-72EC-D527-DD75D9AA8B0B}"/>
              </a:ext>
            </a:extLst>
          </p:cNvPr>
          <p:cNvSpPr txBox="1"/>
          <p:nvPr/>
        </p:nvSpPr>
        <p:spPr>
          <a:xfrm>
            <a:off x="4648200" y="1524000"/>
            <a:ext cx="6941820" cy="707886"/>
          </a:xfrm>
          <a:prstGeom prst="rect">
            <a:avLst/>
          </a:prstGeom>
          <a:noFill/>
        </p:spPr>
        <p:txBody>
          <a:bodyPr wrap="square" rtlCol="0">
            <a:spAutoFit/>
          </a:bodyPr>
          <a:lstStyle/>
          <a:p>
            <a:r>
              <a:rPr lang="en-GB" sz="4000" dirty="0">
                <a:latin typeface="Algerian" panose="04020705040A02060702" pitchFamily="82" charset="0"/>
                <a:cs typeface="Arial" panose="020B0604020202020204" pitchFamily="34" charset="0"/>
              </a:rPr>
              <a:t>BENEFITS</a:t>
            </a:r>
          </a:p>
        </p:txBody>
      </p:sp>
      <p:pic>
        <p:nvPicPr>
          <p:cNvPr id="4" name="Picture 3" descr="Logo, company name&#10;&#10;Description automatically generated">
            <a:extLst>
              <a:ext uri="{FF2B5EF4-FFF2-40B4-BE49-F238E27FC236}">
                <a16:creationId xmlns:a16="http://schemas.microsoft.com/office/drawing/2014/main" id="{79FB1585-8062-9EF9-1616-D6BE61FF2F7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781300" y="112022"/>
            <a:ext cx="5494020" cy="1501914"/>
          </a:xfrm>
          <a:prstGeom prst="rect">
            <a:avLst/>
          </a:prstGeom>
        </p:spPr>
      </p:pic>
      <p:sp>
        <p:nvSpPr>
          <p:cNvPr id="5" name="TextBox 4">
            <a:extLst>
              <a:ext uri="{FF2B5EF4-FFF2-40B4-BE49-F238E27FC236}">
                <a16:creationId xmlns:a16="http://schemas.microsoft.com/office/drawing/2014/main" id="{0B6595CB-C521-EF17-1483-E3CBC0E4AF2F}"/>
              </a:ext>
            </a:extLst>
          </p:cNvPr>
          <p:cNvSpPr txBox="1"/>
          <p:nvPr/>
        </p:nvSpPr>
        <p:spPr>
          <a:xfrm>
            <a:off x="499110" y="2445678"/>
            <a:ext cx="4564380" cy="677108"/>
          </a:xfrm>
          <a:prstGeom prst="rect">
            <a:avLst/>
          </a:prstGeom>
          <a:noFill/>
        </p:spPr>
        <p:txBody>
          <a:bodyPr wrap="square" rtlCol="0">
            <a:spAutoFit/>
          </a:bodyPr>
          <a:lstStyle/>
          <a:p>
            <a:pPr marL="285750" indent="-285750">
              <a:buFont typeface="Wingdings" panose="05000000000000000000" pitchFamily="2" charset="2"/>
              <a:buChar char="v"/>
            </a:pPr>
            <a:r>
              <a:rPr lang="en-US" sz="2000" dirty="0">
                <a:solidFill>
                  <a:schemeClr val="accent5">
                    <a:lumMod val="75000"/>
                  </a:schemeClr>
                </a:solidFill>
                <a:latin typeface="Arial" panose="020B0604020202020204" pitchFamily="34" charset="0"/>
                <a:cs typeface="Arial" panose="020B0604020202020204" pitchFamily="34" charset="0"/>
              </a:rPr>
              <a:t>Teamwork improves productivity</a:t>
            </a:r>
          </a:p>
          <a:p>
            <a:pPr marL="285750" indent="-285750">
              <a:buFont typeface="Wingdings" panose="05000000000000000000" pitchFamily="2" charset="2"/>
              <a:buChar char="v"/>
            </a:pPr>
            <a:endParaRPr lang="en-GB" dirty="0"/>
          </a:p>
        </p:txBody>
      </p:sp>
      <p:sp>
        <p:nvSpPr>
          <p:cNvPr id="6" name="TextBox 5">
            <a:extLst>
              <a:ext uri="{FF2B5EF4-FFF2-40B4-BE49-F238E27FC236}">
                <a16:creationId xmlns:a16="http://schemas.microsoft.com/office/drawing/2014/main" id="{E03FEF9A-3E09-59CA-D4F9-F6D30DC61181}"/>
              </a:ext>
            </a:extLst>
          </p:cNvPr>
          <p:cNvSpPr txBox="1"/>
          <p:nvPr/>
        </p:nvSpPr>
        <p:spPr>
          <a:xfrm>
            <a:off x="533400" y="3605972"/>
            <a:ext cx="6263640" cy="1261884"/>
          </a:xfrm>
          <a:prstGeom prst="rect">
            <a:avLst/>
          </a:prstGeom>
          <a:noFill/>
        </p:spPr>
        <p:txBody>
          <a:bodyPr wrap="square" rtlCol="0">
            <a:spAutoFit/>
          </a:bodyPr>
          <a:lstStyle/>
          <a:p>
            <a:pPr marL="285750" indent="-285750">
              <a:buFont typeface="Wingdings" panose="05000000000000000000" pitchFamily="2" charset="2"/>
              <a:buChar char="v"/>
            </a:pPr>
            <a:r>
              <a:rPr lang="en-GB" sz="2000" dirty="0">
                <a:solidFill>
                  <a:schemeClr val="accent5">
                    <a:lumMod val="75000"/>
                  </a:schemeClr>
                </a:solidFill>
                <a:latin typeface="Arial" panose="020B0604020202020204" pitchFamily="34" charset="0"/>
                <a:cs typeface="Arial" panose="020B0604020202020204" pitchFamily="34" charset="0"/>
              </a:rPr>
              <a:t>Teamwork facilitates the expression of ideas and creativity</a:t>
            </a:r>
          </a:p>
          <a:p>
            <a:pPr marL="285750" indent="-285750">
              <a:buFont typeface="Wingdings" panose="05000000000000000000" pitchFamily="2" charset="2"/>
              <a:buChar char="v"/>
            </a:pPr>
            <a:endParaRPr lang="en-GB" sz="1800" dirty="0">
              <a:latin typeface="Arial" panose="020B0604020202020204" pitchFamily="34" charset="0"/>
              <a:cs typeface="Arial" panose="020B0604020202020204" pitchFamily="34" charset="0"/>
            </a:endParaRPr>
          </a:p>
          <a:p>
            <a:endParaRPr lang="en-GB" dirty="0"/>
          </a:p>
        </p:txBody>
      </p:sp>
      <p:sp>
        <p:nvSpPr>
          <p:cNvPr id="7" name="TextBox 6">
            <a:extLst>
              <a:ext uri="{FF2B5EF4-FFF2-40B4-BE49-F238E27FC236}">
                <a16:creationId xmlns:a16="http://schemas.microsoft.com/office/drawing/2014/main" id="{E60FB9BB-4782-CCBF-F6B0-D8F516A63F10}"/>
              </a:ext>
            </a:extLst>
          </p:cNvPr>
          <p:cNvSpPr txBox="1"/>
          <p:nvPr/>
        </p:nvSpPr>
        <p:spPr>
          <a:xfrm>
            <a:off x="742180" y="4462060"/>
            <a:ext cx="6671310"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 positive atmosphere will encourage team members to take part in the discussion by expressing ideas and be creative</a:t>
            </a:r>
            <a:endParaRPr lang="en-US" sz="1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03A04D3-7879-A7FC-A9E9-4EEF5C54CB1E}"/>
              </a:ext>
            </a:extLst>
          </p:cNvPr>
          <p:cNvSpPr txBox="1"/>
          <p:nvPr/>
        </p:nvSpPr>
        <p:spPr>
          <a:xfrm>
            <a:off x="742180" y="3041214"/>
            <a:ext cx="4747260"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Putting more of a mind to the task, provides quality results and productivity </a:t>
            </a:r>
          </a:p>
        </p:txBody>
      </p:sp>
      <p:sp>
        <p:nvSpPr>
          <p:cNvPr id="9" name="TextBox 8">
            <a:extLst>
              <a:ext uri="{FF2B5EF4-FFF2-40B4-BE49-F238E27FC236}">
                <a16:creationId xmlns:a16="http://schemas.microsoft.com/office/drawing/2014/main" id="{270DBD5E-C895-8561-37BD-A167B9CD33BA}"/>
              </a:ext>
            </a:extLst>
          </p:cNvPr>
          <p:cNvSpPr txBox="1"/>
          <p:nvPr/>
        </p:nvSpPr>
        <p:spPr>
          <a:xfrm>
            <a:off x="237355" y="5129616"/>
            <a:ext cx="4373880" cy="400110"/>
          </a:xfrm>
          <a:prstGeom prst="rect">
            <a:avLst/>
          </a:prstGeom>
          <a:noFill/>
        </p:spPr>
        <p:txBody>
          <a:bodyPr wrap="square" rtlCol="0">
            <a:spAutoFit/>
          </a:bodyPr>
          <a:lstStyle/>
          <a:p>
            <a:pPr marL="285750" indent="-285750" algn="ctr">
              <a:buFont typeface="Wingdings" panose="05000000000000000000" pitchFamily="2" charset="2"/>
              <a:buChar char="v"/>
            </a:pPr>
            <a:r>
              <a:rPr lang="en-US" sz="2000" dirty="0">
                <a:solidFill>
                  <a:schemeClr val="accent5">
                    <a:lumMod val="75000"/>
                  </a:schemeClr>
                </a:solidFill>
                <a:latin typeface="Arial" panose="020B0604020202020204" pitchFamily="34" charset="0"/>
                <a:cs typeface="Arial" panose="020B0604020202020204" pitchFamily="34" charset="0"/>
              </a:rPr>
              <a:t>Problems solved more easily</a:t>
            </a:r>
          </a:p>
        </p:txBody>
      </p:sp>
      <p:sp>
        <p:nvSpPr>
          <p:cNvPr id="10" name="TextBox 9">
            <a:extLst>
              <a:ext uri="{FF2B5EF4-FFF2-40B4-BE49-F238E27FC236}">
                <a16:creationId xmlns:a16="http://schemas.microsoft.com/office/drawing/2014/main" id="{4A0FA086-BF4D-B835-62FD-3D5F5F25A0C4}"/>
              </a:ext>
            </a:extLst>
          </p:cNvPr>
          <p:cNvSpPr txBox="1"/>
          <p:nvPr/>
        </p:nvSpPr>
        <p:spPr>
          <a:xfrm>
            <a:off x="766762" y="5529726"/>
            <a:ext cx="8593455" cy="1815882"/>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Problems can be difficult to solve on your own. That is why teamwork offers faster and more efficient</a:t>
            </a:r>
          </a:p>
          <a:p>
            <a:r>
              <a:rPr lang="en-GB" sz="1400" dirty="0">
                <a:latin typeface="Arial" panose="020B0604020202020204" pitchFamily="34" charset="0"/>
                <a:cs typeface="Arial" panose="020B0604020202020204" pitchFamily="34" charset="0"/>
              </a:rPr>
              <a:t>solutions , teamwork helps to create an efficient process of solving problems, the use of teamwork creates common goals.</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E87E5080-8B0C-5F0A-028F-ED31507B9C35}"/>
              </a:ext>
            </a:extLst>
          </p:cNvPr>
          <p:cNvSpPr txBox="1"/>
          <p:nvPr/>
        </p:nvSpPr>
        <p:spPr>
          <a:xfrm>
            <a:off x="9166860" y="6362700"/>
            <a:ext cx="242316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Assana</a:t>
            </a:r>
            <a:r>
              <a:rPr lang="en-GB" sz="1400" dirty="0">
                <a:latin typeface="Arial" panose="020B0604020202020204" pitchFamily="34" charset="0"/>
                <a:cs typeface="Arial" panose="020B0604020202020204" pitchFamily="34" charset="0"/>
              </a:rPr>
              <a:t>, 2021)</a:t>
            </a:r>
          </a:p>
        </p:txBody>
      </p:sp>
      <p:pic>
        <p:nvPicPr>
          <p:cNvPr id="14" name="Picture 13" descr="A picture containing LEGO, toy&#10;&#10;Description automatically generated">
            <a:extLst>
              <a:ext uri="{FF2B5EF4-FFF2-40B4-BE49-F238E27FC236}">
                <a16:creationId xmlns:a16="http://schemas.microsoft.com/office/drawing/2014/main" id="{93B3E6F2-A1C3-B96F-1ED9-D2219830157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487421" y="2134136"/>
            <a:ext cx="4102599" cy="2193484"/>
          </a:xfrm>
          <a:prstGeom prst="rect">
            <a:avLst/>
          </a:prstGeom>
        </p:spPr>
      </p:pic>
    </p:spTree>
    <p:extLst>
      <p:ext uri="{BB962C8B-B14F-4D97-AF65-F5344CB8AC3E}">
        <p14:creationId xmlns:p14="http://schemas.microsoft.com/office/powerpoint/2010/main" val="2672992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36195" y="-10114"/>
            <a:ext cx="11734800" cy="609398"/>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solidFill>
                  <a:schemeClr val="tx1">
                    <a:lumMod val="75000"/>
                    <a:lumOff val="25000"/>
                  </a:schemeClr>
                </a:solidFill>
              </a:rPr>
              <a:t>DEFINITION</a:t>
            </a: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Title 1" hidden="1">
            <a:extLst>
              <a:ext uri="{FF2B5EF4-FFF2-40B4-BE49-F238E27FC236}">
                <a16:creationId xmlns:a16="http://schemas.microsoft.com/office/drawing/2014/main" id="{09C05F0C-382F-476A-A0D2-932E111A7F9A}"/>
              </a:ext>
            </a:extLst>
          </p:cNvPr>
          <p:cNvSpPr>
            <a:spLocks noGrp="1"/>
          </p:cNvSpPr>
          <p:nvPr>
            <p:ph type="title" idx="4294967295"/>
          </p:nvPr>
        </p:nvSpPr>
        <p:spPr>
          <a:xfrm>
            <a:off x="0" y="365125"/>
            <a:ext cx="10515600" cy="1325563"/>
          </a:xfrm>
        </p:spPr>
        <p:txBody>
          <a:bodyPr/>
          <a:lstStyle/>
          <a:p>
            <a:r>
              <a:rPr lang="en-US" dirty="0"/>
              <a:t>Project analysis slide 11</a:t>
            </a:r>
          </a:p>
        </p:txBody>
      </p:sp>
      <p:sp>
        <p:nvSpPr>
          <p:cNvPr id="5" name="TextBox 4">
            <a:extLst>
              <a:ext uri="{FF2B5EF4-FFF2-40B4-BE49-F238E27FC236}">
                <a16:creationId xmlns:a16="http://schemas.microsoft.com/office/drawing/2014/main" id="{0ECF3E00-94C6-5CF0-3FF3-B119F2C79F93}"/>
              </a:ext>
            </a:extLst>
          </p:cNvPr>
          <p:cNvSpPr txBox="1"/>
          <p:nvPr/>
        </p:nvSpPr>
        <p:spPr>
          <a:xfrm>
            <a:off x="4419600" y="799898"/>
            <a:ext cx="3981450"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Disadvantages of teamwork</a:t>
            </a:r>
          </a:p>
        </p:txBody>
      </p:sp>
      <p:sp>
        <p:nvSpPr>
          <p:cNvPr id="3" name="TextBox 2">
            <a:extLst>
              <a:ext uri="{FF2B5EF4-FFF2-40B4-BE49-F238E27FC236}">
                <a16:creationId xmlns:a16="http://schemas.microsoft.com/office/drawing/2014/main" id="{E1554E05-87CB-F992-D631-A0EE11E24B9D}"/>
              </a:ext>
            </a:extLst>
          </p:cNvPr>
          <p:cNvSpPr txBox="1"/>
          <p:nvPr/>
        </p:nvSpPr>
        <p:spPr>
          <a:xfrm>
            <a:off x="661460" y="3899942"/>
            <a:ext cx="6488430" cy="1200329"/>
          </a:xfrm>
          <a:prstGeom prst="rect">
            <a:avLst/>
          </a:prstGeom>
          <a:noFill/>
        </p:spPr>
        <p:txBody>
          <a:bodyPr wrap="square" rtlCol="0">
            <a:spAutoFit/>
          </a:bodyPr>
          <a:lstStyle/>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The disadvantages of a team include the potential for conflict between team members, some members who are not compatible with others and the division of work can be too time consuming</a:t>
            </a:r>
            <a:r>
              <a:rPr lang="en-GB" dirty="0"/>
              <a:t>. </a:t>
            </a:r>
          </a:p>
        </p:txBody>
      </p:sp>
      <p:sp>
        <p:nvSpPr>
          <p:cNvPr id="4" name="TextBox 3">
            <a:extLst>
              <a:ext uri="{FF2B5EF4-FFF2-40B4-BE49-F238E27FC236}">
                <a16:creationId xmlns:a16="http://schemas.microsoft.com/office/drawing/2014/main" id="{CBFB0FB6-AB54-7C44-3B6D-BBDE33C35AD6}"/>
              </a:ext>
            </a:extLst>
          </p:cNvPr>
          <p:cNvSpPr txBox="1"/>
          <p:nvPr/>
        </p:nvSpPr>
        <p:spPr>
          <a:xfrm>
            <a:off x="5172075" y="1711563"/>
            <a:ext cx="7019925" cy="646331"/>
          </a:xfrm>
          <a:prstGeom prst="rect">
            <a:avLst/>
          </a:prstGeom>
          <a:noFill/>
        </p:spPr>
        <p:txBody>
          <a:bodyPr wrap="square" rtlCol="0">
            <a:spAutoFit/>
          </a:bodyPr>
          <a:lstStyle/>
          <a:p>
            <a:pPr marL="285750" indent="-285750">
              <a:buFont typeface="Wingdings" panose="05000000000000000000" pitchFamily="2" charset="2"/>
              <a:buChar char="v"/>
            </a:pPr>
            <a:r>
              <a:rPr lang="en-GB" dirty="0">
                <a:latin typeface="Arial" panose="020B0604020202020204" pitchFamily="34" charset="0"/>
                <a:cs typeface="Arial" panose="020B0604020202020204" pitchFamily="34" charset="0"/>
              </a:rPr>
              <a:t>While generally teamwork in a company is perceived as a positive thing, there are times when it can be non-productive.</a:t>
            </a:r>
          </a:p>
        </p:txBody>
      </p:sp>
      <p:cxnSp>
        <p:nvCxnSpPr>
          <p:cNvPr id="7" name="Straight Connector 6">
            <a:extLst>
              <a:ext uri="{FF2B5EF4-FFF2-40B4-BE49-F238E27FC236}">
                <a16:creationId xmlns:a16="http://schemas.microsoft.com/office/drawing/2014/main" id="{1BD98EE3-CAD0-ABC7-E517-1007D11551B6}"/>
              </a:ext>
            </a:extLst>
          </p:cNvPr>
          <p:cNvCxnSpPr>
            <a:cxnSpLocks/>
          </p:cNvCxnSpPr>
          <p:nvPr/>
        </p:nvCxnSpPr>
        <p:spPr>
          <a:xfrm>
            <a:off x="4505325" y="1095233"/>
            <a:ext cx="3181350" cy="0"/>
          </a:xfrm>
          <a:prstGeom prst="line">
            <a:avLst/>
          </a:prstGeom>
        </p:spPr>
        <p:style>
          <a:lnRef idx="1">
            <a:schemeClr val="dk1"/>
          </a:lnRef>
          <a:fillRef idx="0">
            <a:schemeClr val="dk1"/>
          </a:fillRef>
          <a:effectRef idx="0">
            <a:schemeClr val="dk1"/>
          </a:effectRef>
          <a:fontRef idx="minor">
            <a:schemeClr val="tx1"/>
          </a:fontRef>
        </p:style>
      </p:cxnSp>
      <p:pic>
        <p:nvPicPr>
          <p:cNvPr id="1026" name="Picture 2" descr="Image result for oicture disadvantages teamwork">
            <a:extLst>
              <a:ext uri="{FF2B5EF4-FFF2-40B4-BE49-F238E27FC236}">
                <a16:creationId xmlns:a16="http://schemas.microsoft.com/office/drawing/2014/main" id="{5AFC8481-4555-83E3-D0C5-450E3959E9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900" y="1533525"/>
            <a:ext cx="2990850"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ACB172D4-9EF0-F209-A8D4-3D4848581A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96150" y="3781886"/>
            <a:ext cx="4741970" cy="1980881"/>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74A64DB0-0D1B-3992-99E5-F6123096E36D}"/>
              </a:ext>
            </a:extLst>
          </p:cNvPr>
          <p:cNvSpPr txBox="1"/>
          <p:nvPr/>
        </p:nvSpPr>
        <p:spPr>
          <a:xfrm>
            <a:off x="448114" y="6364017"/>
            <a:ext cx="2389517" cy="369332"/>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Gaille</a:t>
            </a:r>
            <a:r>
              <a:rPr lang="en-GB" sz="1400" dirty="0">
                <a:latin typeface="Arial" panose="020B0604020202020204" pitchFamily="34" charset="0"/>
                <a:cs typeface="Arial" panose="020B0604020202020204" pitchFamily="34" charset="0"/>
              </a:rPr>
              <a:t>, L</a:t>
            </a:r>
            <a:r>
              <a:rPr lang="en-GB" dirty="0"/>
              <a:t>. </a:t>
            </a:r>
            <a:r>
              <a:rPr lang="en-GB" sz="1400" dirty="0">
                <a:latin typeface="Arial" panose="020B0604020202020204" pitchFamily="34" charset="0"/>
                <a:cs typeface="Arial" panose="020B0604020202020204" pitchFamily="34" charset="0"/>
              </a:rPr>
              <a:t>2022)</a:t>
            </a:r>
          </a:p>
        </p:txBody>
      </p:sp>
    </p:spTree>
    <p:extLst>
      <p:ext uri="{BB962C8B-B14F-4D97-AF65-F5344CB8AC3E}">
        <p14:creationId xmlns:p14="http://schemas.microsoft.com/office/powerpoint/2010/main" val="2275478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166BC32C-2E11-43D3-963B-9766918E0FE5}"/>
              </a:ext>
            </a:extLst>
          </p:cNvPr>
          <p:cNvSpPr>
            <a:spLocks noGrp="1"/>
          </p:cNvSpPr>
          <p:nvPr>
            <p:ph type="title" idx="4294967295"/>
          </p:nvPr>
        </p:nvSpPr>
        <p:spPr>
          <a:xfrm>
            <a:off x="0" y="365125"/>
            <a:ext cx="10515600" cy="1325563"/>
          </a:xfrm>
        </p:spPr>
        <p:txBody>
          <a:bodyPr/>
          <a:lstStyle/>
          <a:p>
            <a:r>
              <a:rPr lang="en-US" dirty="0"/>
              <a:t>Project analysis slide 6</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618220" y="522898"/>
            <a:ext cx="3573780"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1850114" y="744651"/>
            <a:ext cx="6349365" cy="890821"/>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200" b="1" u="sng" dirty="0">
                <a:solidFill>
                  <a:schemeClr val="tx1">
                    <a:lumMod val="75000"/>
                    <a:lumOff val="25000"/>
                  </a:schemeClr>
                </a:solidFill>
              </a:rPr>
              <a:t>Disadvantages of teamwork</a:t>
            </a:r>
            <a:br>
              <a:rPr lang="en-US" sz="3200" u="sng" dirty="0">
                <a:solidFill>
                  <a:schemeClr val="tx1">
                    <a:lumMod val="75000"/>
                    <a:lumOff val="25000"/>
                  </a:schemeClr>
                </a:solidFill>
              </a:rPr>
            </a:br>
            <a:endParaRPr lang="en-US" sz="3200" u="sng"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3634740"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A860033-54E6-DB08-D300-AEB2FC0E0D04}"/>
              </a:ext>
            </a:extLst>
          </p:cNvPr>
          <p:cNvSpPr txBox="1"/>
          <p:nvPr/>
        </p:nvSpPr>
        <p:spPr>
          <a:xfrm>
            <a:off x="678539" y="1848782"/>
            <a:ext cx="6896100" cy="3785652"/>
          </a:xfrm>
          <a:prstGeom prst="rect">
            <a:avLst/>
          </a:prstGeom>
          <a:noFill/>
        </p:spPr>
        <p:txBody>
          <a:bodyPr wrap="square" rtlCol="0">
            <a:spAutoFit/>
          </a:bodyPr>
          <a:lstStyle/>
          <a:p>
            <a:pPr marL="342900" indent="-342900">
              <a:buFont typeface="Wingdings" panose="05000000000000000000" pitchFamily="2" charset="2"/>
              <a:buChar char="v"/>
            </a:pPr>
            <a:r>
              <a:rPr lang="en-GB" sz="2400" dirty="0">
                <a:solidFill>
                  <a:schemeClr val="accent3">
                    <a:lumMod val="50000"/>
                  </a:schemeClr>
                </a:solidFill>
                <a:latin typeface="Arial" panose="020B0604020202020204" pitchFamily="34" charset="0"/>
                <a:cs typeface="Arial" panose="020B0604020202020204" pitchFamily="34" charset="0"/>
              </a:rPr>
              <a:t> Communication breakdown</a:t>
            </a:r>
          </a:p>
          <a:p>
            <a:pPr marL="285750" indent="-285750">
              <a:buFont typeface="Wingdings" panose="05000000000000000000" pitchFamily="2" charset="2"/>
              <a:buChar char="v"/>
            </a:pPr>
            <a:endParaRPr lang="en-GB" sz="2400" dirty="0">
              <a:solidFill>
                <a:schemeClr val="accent3">
                  <a:lumMod val="50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endParaRPr lang="en-GB" sz="2400" dirty="0">
              <a:solidFill>
                <a:schemeClr val="accent3">
                  <a:lumMod val="50000"/>
                </a:schemeClr>
              </a:solidFill>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400" dirty="0">
                <a:solidFill>
                  <a:schemeClr val="accent3">
                    <a:lumMod val="50000"/>
                  </a:schemeClr>
                </a:solidFill>
                <a:latin typeface="Arial" panose="020B0604020202020204" pitchFamily="34" charset="0"/>
                <a:cs typeface="Arial" panose="020B0604020202020204" pitchFamily="34" charset="0"/>
              </a:rPr>
              <a:t> Organizational challenges</a:t>
            </a:r>
          </a:p>
          <a:p>
            <a:pPr marL="285750" indent="-285750">
              <a:buFont typeface="Wingdings" panose="05000000000000000000" pitchFamily="2" charset="2"/>
              <a:buChar char="v"/>
            </a:pPr>
            <a:endParaRPr lang="en-GB" sz="2400" dirty="0">
              <a:solidFill>
                <a:schemeClr val="accent3">
                  <a:lumMod val="50000"/>
                </a:schemeClr>
              </a:solidFill>
              <a:latin typeface="Arial" panose="020B0604020202020204" pitchFamily="34" charset="0"/>
              <a:cs typeface="Arial" panose="020B0604020202020204" pitchFamily="34" charset="0"/>
            </a:endParaRPr>
          </a:p>
          <a:p>
            <a:endParaRPr lang="en-GB" sz="2400" dirty="0">
              <a:solidFill>
                <a:schemeClr val="accent3">
                  <a:lumMod val="50000"/>
                </a:schemeClr>
              </a:solidFill>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2400" dirty="0">
                <a:solidFill>
                  <a:schemeClr val="accent3">
                    <a:lumMod val="50000"/>
                  </a:schemeClr>
                </a:solidFill>
                <a:latin typeface="Arial" panose="020B0604020202020204" pitchFamily="34" charset="0"/>
                <a:cs typeface="Arial" panose="020B0604020202020204" pitchFamily="34" charset="0"/>
              </a:rPr>
              <a:t> Leadership issues </a:t>
            </a:r>
          </a:p>
          <a:p>
            <a:pPr marL="285750" indent="-285750">
              <a:buFont typeface="Wingdings" panose="05000000000000000000" pitchFamily="2" charset="2"/>
              <a:buChar char="v"/>
            </a:pPr>
            <a:endParaRPr lang="en-GB" sz="2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90F2FF71-2435-5C99-A5C7-2737EE92B82B}"/>
              </a:ext>
            </a:extLst>
          </p:cNvPr>
          <p:cNvSpPr txBox="1"/>
          <p:nvPr/>
        </p:nvSpPr>
        <p:spPr>
          <a:xfrm>
            <a:off x="678539" y="2460379"/>
            <a:ext cx="7520940" cy="646331"/>
          </a:xfrm>
          <a:prstGeom prst="rect">
            <a:avLst/>
          </a:prstGeom>
          <a:noFill/>
        </p:spPr>
        <p:txBody>
          <a:bodyPr wrap="square" rtlCol="0">
            <a:spAutoFit/>
          </a:bodyPr>
          <a:lstStyle/>
          <a:p>
            <a:r>
              <a:rPr lang="en-GB" dirty="0">
                <a:solidFill>
                  <a:srgbClr val="333333"/>
                </a:solidFill>
                <a:latin typeface="Arial" panose="020B0604020202020204" pitchFamily="34" charset="0"/>
                <a:cs typeface="Arial" panose="020B0604020202020204" pitchFamily="34" charset="0"/>
              </a:rPr>
              <a:t>B</a:t>
            </a:r>
            <a:r>
              <a:rPr lang="en-GB" sz="1800" b="0" i="0" dirty="0">
                <a:solidFill>
                  <a:srgbClr val="333333"/>
                </a:solidFill>
                <a:effectLst/>
                <a:latin typeface="Arial" panose="020B0604020202020204" pitchFamily="34" charset="0"/>
                <a:cs typeface="Arial" panose="020B0604020202020204" pitchFamily="34" charset="0"/>
              </a:rPr>
              <a:t>reakdowns are common and often result in inefficiency and a lack of trust between team members</a:t>
            </a:r>
          </a:p>
        </p:txBody>
      </p:sp>
      <p:sp>
        <p:nvSpPr>
          <p:cNvPr id="17" name="TextBox 16">
            <a:extLst>
              <a:ext uri="{FF2B5EF4-FFF2-40B4-BE49-F238E27FC236}">
                <a16:creationId xmlns:a16="http://schemas.microsoft.com/office/drawing/2014/main" id="{679033BE-1D77-943F-0B51-6DEC091444F8}"/>
              </a:ext>
            </a:extLst>
          </p:cNvPr>
          <p:cNvSpPr txBox="1"/>
          <p:nvPr/>
        </p:nvSpPr>
        <p:spPr>
          <a:xfrm>
            <a:off x="678539" y="3844705"/>
            <a:ext cx="9638071"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a:t>
            </a:r>
            <a:r>
              <a:rPr lang="en-GB" sz="1800" dirty="0">
                <a:latin typeface="Arial" panose="020B0604020202020204" pitchFamily="34" charset="0"/>
                <a:cs typeface="Arial" panose="020B0604020202020204" pitchFamily="34" charset="0"/>
              </a:rPr>
              <a:t> single person can work much more efficiently alone than a new group because some members need more explanations to fulfil their roles</a:t>
            </a:r>
          </a:p>
          <a:p>
            <a:endParaRPr lang="en-GB"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endParaRPr lang="en-GB" dirty="0"/>
          </a:p>
        </p:txBody>
      </p:sp>
      <p:sp>
        <p:nvSpPr>
          <p:cNvPr id="19" name="TextBox 18">
            <a:extLst>
              <a:ext uri="{FF2B5EF4-FFF2-40B4-BE49-F238E27FC236}">
                <a16:creationId xmlns:a16="http://schemas.microsoft.com/office/drawing/2014/main" id="{A154AD4D-5C57-60CB-1852-291028B2ACBE}"/>
              </a:ext>
            </a:extLst>
          </p:cNvPr>
          <p:cNvSpPr txBox="1"/>
          <p:nvPr/>
        </p:nvSpPr>
        <p:spPr>
          <a:xfrm>
            <a:off x="692445" y="5320615"/>
            <a:ext cx="8253179"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Leaders play an important role in the success or failure of the team. The wrong leadership can make the whole team fail.</a:t>
            </a:r>
          </a:p>
        </p:txBody>
      </p:sp>
      <p:pic>
        <p:nvPicPr>
          <p:cNvPr id="9" name="Picture 8" descr="Graphical user interface, application&#10;&#10;Description automatically generated with medium confidence">
            <a:extLst>
              <a:ext uri="{FF2B5EF4-FFF2-40B4-BE49-F238E27FC236}">
                <a16:creationId xmlns:a16="http://schemas.microsoft.com/office/drawing/2014/main" id="{0D30715E-48C3-EB1A-91C3-51C1F27A180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86725" y="829909"/>
            <a:ext cx="3652604" cy="2170397"/>
          </a:xfrm>
          <a:prstGeom prst="rect">
            <a:avLst/>
          </a:prstGeom>
        </p:spPr>
      </p:pic>
      <p:sp>
        <p:nvSpPr>
          <p:cNvPr id="15" name="TextBox 14">
            <a:extLst>
              <a:ext uri="{FF2B5EF4-FFF2-40B4-BE49-F238E27FC236}">
                <a16:creationId xmlns:a16="http://schemas.microsoft.com/office/drawing/2014/main" id="{645CC435-257F-E9FA-8E8C-516BCD62F932}"/>
              </a:ext>
            </a:extLst>
          </p:cNvPr>
          <p:cNvSpPr txBox="1"/>
          <p:nvPr/>
        </p:nvSpPr>
        <p:spPr>
          <a:xfrm>
            <a:off x="9283541" y="6475150"/>
            <a:ext cx="6196012"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Gaille</a:t>
            </a:r>
            <a:r>
              <a:rPr lang="en-GB" sz="1800" dirty="0">
                <a:latin typeface="Arial" panose="020B0604020202020204" pitchFamily="34" charset="0"/>
                <a:cs typeface="Arial" panose="020B0604020202020204" pitchFamily="34" charset="0"/>
              </a:rPr>
              <a:t>, L</a:t>
            </a:r>
            <a:r>
              <a:rPr lang="en-GB" dirty="0"/>
              <a:t>. </a:t>
            </a:r>
            <a:r>
              <a:rPr lang="en-GB" sz="1800" dirty="0">
                <a:latin typeface="Arial" panose="020B0604020202020204" pitchFamily="34" charset="0"/>
                <a:cs typeface="Arial" panose="020B0604020202020204" pitchFamily="34" charset="0"/>
              </a:rPr>
              <a:t>2022)</a:t>
            </a:r>
            <a:endParaRPr lang="en-GB" dirty="0"/>
          </a:p>
        </p:txBody>
      </p:sp>
    </p:spTree>
    <p:extLst>
      <p:ext uri="{BB962C8B-B14F-4D97-AF65-F5344CB8AC3E}">
        <p14:creationId xmlns:p14="http://schemas.microsoft.com/office/powerpoint/2010/main" val="3887579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BF2221AC-85D2-3F19-8073-4072037E6FCF}"/>
              </a:ext>
            </a:extLst>
          </p:cNvPr>
          <p:cNvSpPr txBox="1"/>
          <p:nvPr/>
        </p:nvSpPr>
        <p:spPr>
          <a:xfrm>
            <a:off x="3035559" y="634482"/>
            <a:ext cx="6120881" cy="1631216"/>
          </a:xfrm>
          <a:prstGeom prst="rect">
            <a:avLst/>
          </a:prstGeom>
          <a:noFill/>
        </p:spPr>
        <p:txBody>
          <a:bodyPr wrap="square" rtlCol="0">
            <a:spAutoFit/>
          </a:bodyPr>
          <a:lstStyle/>
          <a:p>
            <a:r>
              <a:rPr lang="en-GB" sz="5000" b="1" dirty="0"/>
              <a:t>    STAGES OF DEVELOPMENT</a:t>
            </a:r>
          </a:p>
        </p:txBody>
      </p:sp>
      <p:sp>
        <p:nvSpPr>
          <p:cNvPr id="16" name="Rectangle: Diagonal Corners Snipped 15">
            <a:extLst>
              <a:ext uri="{FF2B5EF4-FFF2-40B4-BE49-F238E27FC236}">
                <a16:creationId xmlns:a16="http://schemas.microsoft.com/office/drawing/2014/main" id="{5E38DBDD-C6F7-1FD3-C004-47B2692ABD1D}"/>
              </a:ext>
            </a:extLst>
          </p:cNvPr>
          <p:cNvSpPr/>
          <p:nvPr/>
        </p:nvSpPr>
        <p:spPr>
          <a:xfrm>
            <a:off x="1099455" y="3108260"/>
            <a:ext cx="9731829" cy="2771192"/>
          </a:xfrm>
          <a:prstGeom prst="snip2Diag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lowchart: Sequential Access Storage 20">
            <a:extLst>
              <a:ext uri="{FF2B5EF4-FFF2-40B4-BE49-F238E27FC236}">
                <a16:creationId xmlns:a16="http://schemas.microsoft.com/office/drawing/2014/main" id="{08897C5C-D2DF-7286-984E-7CCFA3143749}"/>
              </a:ext>
            </a:extLst>
          </p:cNvPr>
          <p:cNvSpPr/>
          <p:nvPr/>
        </p:nvSpPr>
        <p:spPr>
          <a:xfrm>
            <a:off x="1099455" y="3247023"/>
            <a:ext cx="3676650" cy="2093556"/>
          </a:xfrm>
          <a:prstGeom prst="flowChartMagneticTap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D7F7207B-D4B6-D43E-B13B-4589EA688EEE}"/>
              </a:ext>
            </a:extLst>
          </p:cNvPr>
          <p:cNvSpPr txBox="1"/>
          <p:nvPr/>
        </p:nvSpPr>
        <p:spPr>
          <a:xfrm>
            <a:off x="1835409" y="3939858"/>
            <a:ext cx="2400300" cy="707886"/>
          </a:xfrm>
          <a:prstGeom prst="rect">
            <a:avLst/>
          </a:prstGeom>
          <a:noFill/>
        </p:spPr>
        <p:txBody>
          <a:bodyPr wrap="square" rtlCol="0">
            <a:spAutoFit/>
          </a:bodyPr>
          <a:lstStyle/>
          <a:p>
            <a:r>
              <a:rPr lang="en-GB" sz="4000" b="1" dirty="0"/>
              <a:t>Forming</a:t>
            </a:r>
          </a:p>
        </p:txBody>
      </p:sp>
      <p:sp>
        <p:nvSpPr>
          <p:cNvPr id="23" name="TextBox 22">
            <a:extLst>
              <a:ext uri="{FF2B5EF4-FFF2-40B4-BE49-F238E27FC236}">
                <a16:creationId xmlns:a16="http://schemas.microsoft.com/office/drawing/2014/main" id="{D1889B8D-81A7-BF56-4477-BD5A5375D2B7}"/>
              </a:ext>
            </a:extLst>
          </p:cNvPr>
          <p:cNvSpPr txBox="1"/>
          <p:nvPr/>
        </p:nvSpPr>
        <p:spPr>
          <a:xfrm>
            <a:off x="4905375" y="3495675"/>
            <a:ext cx="5451216" cy="830997"/>
          </a:xfrm>
          <a:prstGeom prst="rect">
            <a:avLst/>
          </a:prstGeom>
          <a:noFill/>
        </p:spPr>
        <p:txBody>
          <a:bodyPr wrap="square" rtlCol="0">
            <a:spAutoFit/>
          </a:bodyPr>
          <a:lstStyle/>
          <a:p>
            <a:r>
              <a:rPr lang="en-GB" sz="2400" dirty="0"/>
              <a:t>Members know each other and struggle for status in the group</a:t>
            </a:r>
          </a:p>
        </p:txBody>
      </p:sp>
      <p:sp>
        <p:nvSpPr>
          <p:cNvPr id="24" name="TextBox 23">
            <a:extLst>
              <a:ext uri="{FF2B5EF4-FFF2-40B4-BE49-F238E27FC236}">
                <a16:creationId xmlns:a16="http://schemas.microsoft.com/office/drawing/2014/main" id="{3681CC1A-6164-211E-C1FB-35226F67F95E}"/>
              </a:ext>
            </a:extLst>
          </p:cNvPr>
          <p:cNvSpPr txBox="1"/>
          <p:nvPr/>
        </p:nvSpPr>
        <p:spPr>
          <a:xfrm>
            <a:off x="4981575" y="4429125"/>
            <a:ext cx="5953125" cy="1200329"/>
          </a:xfrm>
          <a:prstGeom prst="rect">
            <a:avLst/>
          </a:prstGeom>
          <a:noFill/>
        </p:spPr>
        <p:txBody>
          <a:bodyPr wrap="square" rtlCol="0">
            <a:spAutoFit/>
          </a:bodyPr>
          <a:lstStyle/>
          <a:p>
            <a:r>
              <a:rPr lang="en-GB" dirty="0">
                <a:solidFill>
                  <a:srgbClr val="202124"/>
                </a:solidFill>
                <a:latin typeface="arial" panose="020B0604020202020204" pitchFamily="34" charset="0"/>
              </a:rPr>
              <a:t>During the forming stage of team development ,team members are usually excited to be part of the team.</a:t>
            </a:r>
          </a:p>
          <a:p>
            <a:r>
              <a:rPr lang="en-GB" dirty="0">
                <a:solidFill>
                  <a:srgbClr val="202124"/>
                </a:solidFill>
                <a:latin typeface="arial" panose="020B0604020202020204" pitchFamily="34" charset="0"/>
              </a:rPr>
              <a:t>Members have high positive expectations for the team experience.</a:t>
            </a:r>
            <a:endParaRPr lang="en-GB" dirty="0"/>
          </a:p>
        </p:txBody>
      </p:sp>
    </p:spTree>
    <p:extLst>
      <p:ext uri="{BB962C8B-B14F-4D97-AF65-F5344CB8AC3E}">
        <p14:creationId xmlns:p14="http://schemas.microsoft.com/office/powerpoint/2010/main" val="619596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BF2221AC-85D2-3F19-8073-4072037E6FCF}"/>
              </a:ext>
            </a:extLst>
          </p:cNvPr>
          <p:cNvSpPr txBox="1"/>
          <p:nvPr/>
        </p:nvSpPr>
        <p:spPr>
          <a:xfrm>
            <a:off x="3035559" y="634482"/>
            <a:ext cx="6120881" cy="1631216"/>
          </a:xfrm>
          <a:prstGeom prst="rect">
            <a:avLst/>
          </a:prstGeom>
          <a:noFill/>
        </p:spPr>
        <p:txBody>
          <a:bodyPr wrap="square" rtlCol="0">
            <a:spAutoFit/>
          </a:bodyPr>
          <a:lstStyle/>
          <a:p>
            <a:r>
              <a:rPr lang="en-GB" sz="5000" b="1" dirty="0"/>
              <a:t>    STAGES OF DEVELOPMENT</a:t>
            </a:r>
          </a:p>
        </p:txBody>
      </p:sp>
      <p:sp>
        <p:nvSpPr>
          <p:cNvPr id="16" name="Rectangle: Diagonal Corners Snipped 15">
            <a:extLst>
              <a:ext uri="{FF2B5EF4-FFF2-40B4-BE49-F238E27FC236}">
                <a16:creationId xmlns:a16="http://schemas.microsoft.com/office/drawing/2014/main" id="{5E38DBDD-C6F7-1FD3-C004-47B2692ABD1D}"/>
              </a:ext>
            </a:extLst>
          </p:cNvPr>
          <p:cNvSpPr/>
          <p:nvPr/>
        </p:nvSpPr>
        <p:spPr>
          <a:xfrm>
            <a:off x="1099455" y="3100679"/>
            <a:ext cx="9731829" cy="2771192"/>
          </a:xfrm>
          <a:prstGeom prst="snip2Diag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lowchart: Sequential Access Storage 20">
            <a:extLst>
              <a:ext uri="{FF2B5EF4-FFF2-40B4-BE49-F238E27FC236}">
                <a16:creationId xmlns:a16="http://schemas.microsoft.com/office/drawing/2014/main" id="{08897C5C-D2DF-7286-984E-7CCFA3143749}"/>
              </a:ext>
            </a:extLst>
          </p:cNvPr>
          <p:cNvSpPr/>
          <p:nvPr/>
        </p:nvSpPr>
        <p:spPr>
          <a:xfrm>
            <a:off x="1099455" y="3247023"/>
            <a:ext cx="3676650" cy="2093556"/>
          </a:xfrm>
          <a:prstGeom prst="flowChartMagneticTap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B7E1AE69-2DAD-6EBF-6A89-BB018A838ADE}"/>
              </a:ext>
            </a:extLst>
          </p:cNvPr>
          <p:cNvSpPr txBox="1"/>
          <p:nvPr/>
        </p:nvSpPr>
        <p:spPr>
          <a:xfrm>
            <a:off x="1537605" y="4016802"/>
            <a:ext cx="2800350" cy="553998"/>
          </a:xfrm>
          <a:prstGeom prst="rect">
            <a:avLst/>
          </a:prstGeom>
          <a:noFill/>
        </p:spPr>
        <p:txBody>
          <a:bodyPr wrap="square" rtlCol="0">
            <a:spAutoFit/>
          </a:bodyPr>
          <a:lstStyle/>
          <a:p>
            <a:r>
              <a:rPr lang="en-GB" sz="3000" b="1" dirty="0"/>
              <a:t>STORMING</a:t>
            </a:r>
          </a:p>
        </p:txBody>
      </p:sp>
      <p:sp>
        <p:nvSpPr>
          <p:cNvPr id="27" name="TextBox 26">
            <a:extLst>
              <a:ext uri="{FF2B5EF4-FFF2-40B4-BE49-F238E27FC236}">
                <a16:creationId xmlns:a16="http://schemas.microsoft.com/office/drawing/2014/main" id="{1CFC319E-5257-1B98-C785-6059C7C71271}"/>
              </a:ext>
            </a:extLst>
          </p:cNvPr>
          <p:cNvSpPr txBox="1"/>
          <p:nvPr/>
        </p:nvSpPr>
        <p:spPr>
          <a:xfrm>
            <a:off x="4933950" y="3505200"/>
            <a:ext cx="5219700" cy="830997"/>
          </a:xfrm>
          <a:prstGeom prst="rect">
            <a:avLst/>
          </a:prstGeom>
          <a:noFill/>
        </p:spPr>
        <p:txBody>
          <a:bodyPr wrap="square" rtlCol="0">
            <a:spAutoFit/>
          </a:bodyPr>
          <a:lstStyle/>
          <a:p>
            <a:r>
              <a:rPr lang="en-GB" sz="2400" dirty="0"/>
              <a:t>Group members start working and engage each other for the status in group</a:t>
            </a:r>
          </a:p>
        </p:txBody>
      </p:sp>
      <p:sp>
        <p:nvSpPr>
          <p:cNvPr id="28" name="TextBox 27">
            <a:extLst>
              <a:ext uri="{FF2B5EF4-FFF2-40B4-BE49-F238E27FC236}">
                <a16:creationId xmlns:a16="http://schemas.microsoft.com/office/drawing/2014/main" id="{18092F97-7D8E-7576-668B-4BEDFE088EB2}"/>
              </a:ext>
            </a:extLst>
          </p:cNvPr>
          <p:cNvSpPr txBox="1"/>
          <p:nvPr/>
        </p:nvSpPr>
        <p:spPr>
          <a:xfrm>
            <a:off x="4900611" y="4365370"/>
            <a:ext cx="5972175" cy="1477328"/>
          </a:xfrm>
          <a:prstGeom prst="rect">
            <a:avLst/>
          </a:prstGeom>
          <a:noFill/>
        </p:spPr>
        <p:txBody>
          <a:bodyPr wrap="square" rtlCol="0">
            <a:spAutoFit/>
          </a:bodyPr>
          <a:lstStyle/>
          <a:p>
            <a:r>
              <a:rPr lang="en-GB" b="0" i="0" dirty="0">
                <a:solidFill>
                  <a:srgbClr val="202124"/>
                </a:solidFill>
                <a:effectLst/>
                <a:latin typeface="arial" panose="020B0604020202020204" pitchFamily="34" charset="0"/>
              </a:rPr>
              <a:t>As the team begins to move towards its goals, members discover that the team can't live up to all of their early excitement and expectations. Their focus may shift from the tasks at hand to feelings of frustration or anger with the team's progress or process.</a:t>
            </a:r>
            <a:endParaRPr lang="en-GB" dirty="0"/>
          </a:p>
        </p:txBody>
      </p:sp>
    </p:spTree>
    <p:extLst>
      <p:ext uri="{BB962C8B-B14F-4D97-AF65-F5344CB8AC3E}">
        <p14:creationId xmlns:p14="http://schemas.microsoft.com/office/powerpoint/2010/main" val="12614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BF2221AC-85D2-3F19-8073-4072037E6FCF}"/>
              </a:ext>
            </a:extLst>
          </p:cNvPr>
          <p:cNvSpPr txBox="1"/>
          <p:nvPr/>
        </p:nvSpPr>
        <p:spPr>
          <a:xfrm>
            <a:off x="3035559" y="634482"/>
            <a:ext cx="6120881" cy="1631216"/>
          </a:xfrm>
          <a:prstGeom prst="rect">
            <a:avLst/>
          </a:prstGeom>
          <a:noFill/>
        </p:spPr>
        <p:txBody>
          <a:bodyPr wrap="square" rtlCol="0">
            <a:spAutoFit/>
          </a:bodyPr>
          <a:lstStyle/>
          <a:p>
            <a:r>
              <a:rPr lang="en-GB" sz="5000" b="1" dirty="0"/>
              <a:t>    STAGES OF DEVELOPMENT</a:t>
            </a:r>
          </a:p>
        </p:txBody>
      </p:sp>
      <p:sp>
        <p:nvSpPr>
          <p:cNvPr id="16" name="Rectangle: Diagonal Corners Snipped 15">
            <a:extLst>
              <a:ext uri="{FF2B5EF4-FFF2-40B4-BE49-F238E27FC236}">
                <a16:creationId xmlns:a16="http://schemas.microsoft.com/office/drawing/2014/main" id="{5E38DBDD-C6F7-1FD3-C004-47B2692ABD1D}"/>
              </a:ext>
            </a:extLst>
          </p:cNvPr>
          <p:cNvSpPr/>
          <p:nvPr/>
        </p:nvSpPr>
        <p:spPr>
          <a:xfrm>
            <a:off x="1099454" y="3108260"/>
            <a:ext cx="9731829" cy="2771192"/>
          </a:xfrm>
          <a:prstGeom prst="snip2Diag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lowchart: Sequential Access Storage 20">
            <a:extLst>
              <a:ext uri="{FF2B5EF4-FFF2-40B4-BE49-F238E27FC236}">
                <a16:creationId xmlns:a16="http://schemas.microsoft.com/office/drawing/2014/main" id="{08897C5C-D2DF-7286-984E-7CCFA3143749}"/>
              </a:ext>
            </a:extLst>
          </p:cNvPr>
          <p:cNvSpPr/>
          <p:nvPr/>
        </p:nvSpPr>
        <p:spPr>
          <a:xfrm>
            <a:off x="1099455" y="3247023"/>
            <a:ext cx="3676650" cy="2093556"/>
          </a:xfrm>
          <a:prstGeom prst="flowChartMagneticTap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69D91DE4-A1D3-ECC8-738A-7C329DFF779B}"/>
              </a:ext>
            </a:extLst>
          </p:cNvPr>
          <p:cNvSpPr txBox="1"/>
          <p:nvPr/>
        </p:nvSpPr>
        <p:spPr>
          <a:xfrm>
            <a:off x="1819275" y="3939858"/>
            <a:ext cx="2867025" cy="707886"/>
          </a:xfrm>
          <a:prstGeom prst="rect">
            <a:avLst/>
          </a:prstGeom>
          <a:noFill/>
        </p:spPr>
        <p:txBody>
          <a:bodyPr wrap="square" rtlCol="0">
            <a:spAutoFit/>
          </a:bodyPr>
          <a:lstStyle/>
          <a:p>
            <a:r>
              <a:rPr lang="en-GB" sz="4000" b="1" dirty="0"/>
              <a:t>Norming</a:t>
            </a:r>
          </a:p>
        </p:txBody>
      </p:sp>
      <p:sp>
        <p:nvSpPr>
          <p:cNvPr id="3" name="TextBox 2">
            <a:extLst>
              <a:ext uri="{FF2B5EF4-FFF2-40B4-BE49-F238E27FC236}">
                <a16:creationId xmlns:a16="http://schemas.microsoft.com/office/drawing/2014/main" id="{A85EDF7B-513F-9B1C-CF45-10FA2C8C08E2}"/>
              </a:ext>
            </a:extLst>
          </p:cNvPr>
          <p:cNvSpPr txBox="1"/>
          <p:nvPr/>
        </p:nvSpPr>
        <p:spPr>
          <a:xfrm>
            <a:off x="4776105" y="3352800"/>
            <a:ext cx="5829300" cy="830997"/>
          </a:xfrm>
          <a:prstGeom prst="rect">
            <a:avLst/>
          </a:prstGeom>
          <a:noFill/>
        </p:spPr>
        <p:txBody>
          <a:bodyPr wrap="square" rtlCol="0">
            <a:spAutoFit/>
          </a:bodyPr>
          <a:lstStyle/>
          <a:p>
            <a:r>
              <a:rPr lang="en-GB" sz="2400" dirty="0"/>
              <a:t>Members of the </a:t>
            </a:r>
            <a:r>
              <a:rPr lang="en-GB" sz="2400" dirty="0" err="1"/>
              <a:t>grup</a:t>
            </a:r>
            <a:r>
              <a:rPr lang="en-GB" sz="2400" dirty="0"/>
              <a:t> establish rules about how they will </a:t>
            </a:r>
            <a:r>
              <a:rPr lang="en-GB" sz="2400" dirty="0" err="1"/>
              <a:t>achive</a:t>
            </a:r>
            <a:r>
              <a:rPr lang="en-GB" sz="2400" dirty="0"/>
              <a:t> their goals</a:t>
            </a:r>
          </a:p>
        </p:txBody>
      </p:sp>
      <p:sp>
        <p:nvSpPr>
          <p:cNvPr id="4" name="TextBox 3">
            <a:extLst>
              <a:ext uri="{FF2B5EF4-FFF2-40B4-BE49-F238E27FC236}">
                <a16:creationId xmlns:a16="http://schemas.microsoft.com/office/drawing/2014/main" id="{86EBB4F2-54F7-2312-64DA-FE74225457B2}"/>
              </a:ext>
            </a:extLst>
          </p:cNvPr>
          <p:cNvSpPr txBox="1"/>
          <p:nvPr/>
        </p:nvSpPr>
        <p:spPr>
          <a:xfrm>
            <a:off x="4788348" y="4318963"/>
            <a:ext cx="5350331" cy="1569660"/>
          </a:xfrm>
          <a:prstGeom prst="rect">
            <a:avLst/>
          </a:prstGeom>
          <a:noFill/>
        </p:spPr>
        <p:txBody>
          <a:bodyPr wrap="square" rtlCol="0">
            <a:spAutoFit/>
          </a:bodyPr>
          <a:lstStyle/>
          <a:p>
            <a:r>
              <a:rPr lang="en-GB" sz="2400" dirty="0"/>
              <a:t>During the normal stage , members shift their energy to team s goals and show increase in productivity , in both individual and collective work</a:t>
            </a:r>
          </a:p>
        </p:txBody>
      </p:sp>
    </p:spTree>
    <p:extLst>
      <p:ext uri="{BB962C8B-B14F-4D97-AF65-F5344CB8AC3E}">
        <p14:creationId xmlns:p14="http://schemas.microsoft.com/office/powerpoint/2010/main" val="819187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BF2221AC-85D2-3F19-8073-4072037E6FCF}"/>
              </a:ext>
            </a:extLst>
          </p:cNvPr>
          <p:cNvSpPr txBox="1"/>
          <p:nvPr/>
        </p:nvSpPr>
        <p:spPr>
          <a:xfrm>
            <a:off x="3035559" y="634482"/>
            <a:ext cx="6120881" cy="1631216"/>
          </a:xfrm>
          <a:prstGeom prst="rect">
            <a:avLst/>
          </a:prstGeom>
          <a:noFill/>
        </p:spPr>
        <p:txBody>
          <a:bodyPr wrap="square" rtlCol="0">
            <a:spAutoFit/>
          </a:bodyPr>
          <a:lstStyle/>
          <a:p>
            <a:r>
              <a:rPr lang="en-GB" sz="5000" b="1" dirty="0"/>
              <a:t>    STAGES OF DEVELOPMENT</a:t>
            </a:r>
          </a:p>
        </p:txBody>
      </p:sp>
      <p:sp>
        <p:nvSpPr>
          <p:cNvPr id="16" name="Rectangle: Diagonal Corners Snipped 15">
            <a:extLst>
              <a:ext uri="{FF2B5EF4-FFF2-40B4-BE49-F238E27FC236}">
                <a16:creationId xmlns:a16="http://schemas.microsoft.com/office/drawing/2014/main" id="{5E38DBDD-C6F7-1FD3-C004-47B2692ABD1D}"/>
              </a:ext>
            </a:extLst>
          </p:cNvPr>
          <p:cNvSpPr/>
          <p:nvPr/>
        </p:nvSpPr>
        <p:spPr>
          <a:xfrm>
            <a:off x="1099455" y="3108260"/>
            <a:ext cx="9731829" cy="2771192"/>
          </a:xfrm>
          <a:prstGeom prst="snip2Diag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lowchart: Sequential Access Storage 20">
            <a:extLst>
              <a:ext uri="{FF2B5EF4-FFF2-40B4-BE49-F238E27FC236}">
                <a16:creationId xmlns:a16="http://schemas.microsoft.com/office/drawing/2014/main" id="{08897C5C-D2DF-7286-984E-7CCFA3143749}"/>
              </a:ext>
            </a:extLst>
          </p:cNvPr>
          <p:cNvSpPr/>
          <p:nvPr/>
        </p:nvSpPr>
        <p:spPr>
          <a:xfrm>
            <a:off x="1099455" y="3247023"/>
            <a:ext cx="3676650" cy="2093556"/>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DF368FC7-C82B-3DFC-A5A4-ED596298BF20}"/>
              </a:ext>
            </a:extLst>
          </p:cNvPr>
          <p:cNvSpPr txBox="1"/>
          <p:nvPr/>
        </p:nvSpPr>
        <p:spPr>
          <a:xfrm>
            <a:off x="1609042" y="3939858"/>
            <a:ext cx="2657475" cy="707886"/>
          </a:xfrm>
          <a:prstGeom prst="rect">
            <a:avLst/>
          </a:prstGeom>
          <a:noFill/>
        </p:spPr>
        <p:txBody>
          <a:bodyPr wrap="square" rtlCol="0">
            <a:spAutoFit/>
          </a:bodyPr>
          <a:lstStyle/>
          <a:p>
            <a:r>
              <a:rPr lang="en-GB" sz="4000" b="1" dirty="0"/>
              <a:t>Performing</a:t>
            </a:r>
          </a:p>
        </p:txBody>
      </p:sp>
      <p:sp>
        <p:nvSpPr>
          <p:cNvPr id="3" name="TextBox 2">
            <a:extLst>
              <a:ext uri="{FF2B5EF4-FFF2-40B4-BE49-F238E27FC236}">
                <a16:creationId xmlns:a16="http://schemas.microsoft.com/office/drawing/2014/main" id="{4BE03CE6-14C2-052B-7EF3-C3952D3866BE}"/>
              </a:ext>
            </a:extLst>
          </p:cNvPr>
          <p:cNvSpPr txBox="1"/>
          <p:nvPr/>
        </p:nvSpPr>
        <p:spPr>
          <a:xfrm>
            <a:off x="4810125" y="2981327"/>
            <a:ext cx="5200650" cy="1200329"/>
          </a:xfrm>
          <a:prstGeom prst="rect">
            <a:avLst/>
          </a:prstGeom>
          <a:noFill/>
        </p:spPr>
        <p:txBody>
          <a:bodyPr wrap="square" rtlCol="0">
            <a:spAutoFit/>
          </a:bodyPr>
          <a:lstStyle/>
          <a:p>
            <a:r>
              <a:rPr lang="en-GB" sz="2400" dirty="0"/>
              <a:t>Group members read the decision and decide to implement the plan and to </a:t>
            </a:r>
            <a:r>
              <a:rPr lang="en-GB" sz="2400" dirty="0" err="1"/>
              <a:t>achive</a:t>
            </a:r>
            <a:r>
              <a:rPr lang="en-GB" sz="2400" dirty="0"/>
              <a:t> the objective</a:t>
            </a:r>
          </a:p>
        </p:txBody>
      </p:sp>
      <p:sp>
        <p:nvSpPr>
          <p:cNvPr id="4" name="TextBox 3">
            <a:extLst>
              <a:ext uri="{FF2B5EF4-FFF2-40B4-BE49-F238E27FC236}">
                <a16:creationId xmlns:a16="http://schemas.microsoft.com/office/drawing/2014/main" id="{13433D64-6809-EE4C-888D-88B044036256}"/>
              </a:ext>
            </a:extLst>
          </p:cNvPr>
          <p:cNvSpPr txBox="1"/>
          <p:nvPr/>
        </p:nvSpPr>
        <p:spPr>
          <a:xfrm>
            <a:off x="4791075" y="4047643"/>
            <a:ext cx="5857875" cy="1938992"/>
          </a:xfrm>
          <a:prstGeom prst="rect">
            <a:avLst/>
          </a:prstGeom>
          <a:noFill/>
        </p:spPr>
        <p:txBody>
          <a:bodyPr wrap="square" rtlCol="0">
            <a:spAutoFit/>
          </a:bodyPr>
          <a:lstStyle/>
          <a:p>
            <a:r>
              <a:rPr lang="en-GB" sz="2400" dirty="0"/>
              <a:t>In the performing stage, the team makes significant progress towards its goals.</a:t>
            </a:r>
          </a:p>
          <a:p>
            <a:r>
              <a:rPr lang="en-GB" sz="2400" dirty="0"/>
              <a:t>Teams members should continue to deepen their knowledge and skills, including working to continuously improving team development</a:t>
            </a:r>
          </a:p>
        </p:txBody>
      </p:sp>
    </p:spTree>
    <p:extLst>
      <p:ext uri="{BB962C8B-B14F-4D97-AF65-F5344CB8AC3E}">
        <p14:creationId xmlns:p14="http://schemas.microsoft.com/office/powerpoint/2010/main" val="903404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BF2221AC-85D2-3F19-8073-4072037E6FCF}"/>
              </a:ext>
            </a:extLst>
          </p:cNvPr>
          <p:cNvSpPr txBox="1"/>
          <p:nvPr/>
        </p:nvSpPr>
        <p:spPr>
          <a:xfrm>
            <a:off x="3035559" y="634482"/>
            <a:ext cx="6120881" cy="1631216"/>
          </a:xfrm>
          <a:prstGeom prst="rect">
            <a:avLst/>
          </a:prstGeom>
          <a:noFill/>
        </p:spPr>
        <p:txBody>
          <a:bodyPr wrap="square" rtlCol="0">
            <a:spAutoFit/>
          </a:bodyPr>
          <a:lstStyle/>
          <a:p>
            <a:r>
              <a:rPr lang="en-GB" sz="5000" b="1" dirty="0"/>
              <a:t>    STAGES OF DEVELOPMENT</a:t>
            </a:r>
          </a:p>
        </p:txBody>
      </p:sp>
      <p:sp>
        <p:nvSpPr>
          <p:cNvPr id="16" name="Rectangle: Diagonal Corners Snipped 15">
            <a:extLst>
              <a:ext uri="{FF2B5EF4-FFF2-40B4-BE49-F238E27FC236}">
                <a16:creationId xmlns:a16="http://schemas.microsoft.com/office/drawing/2014/main" id="{5E38DBDD-C6F7-1FD3-C004-47B2692ABD1D}"/>
              </a:ext>
            </a:extLst>
          </p:cNvPr>
          <p:cNvSpPr/>
          <p:nvPr/>
        </p:nvSpPr>
        <p:spPr>
          <a:xfrm>
            <a:off x="1099455" y="3108260"/>
            <a:ext cx="9731829" cy="2771192"/>
          </a:xfrm>
          <a:prstGeom prst="snip2Diag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lowchart: Sequential Access Storage 20">
            <a:extLst>
              <a:ext uri="{FF2B5EF4-FFF2-40B4-BE49-F238E27FC236}">
                <a16:creationId xmlns:a16="http://schemas.microsoft.com/office/drawing/2014/main" id="{08897C5C-D2DF-7286-984E-7CCFA3143749}"/>
              </a:ext>
            </a:extLst>
          </p:cNvPr>
          <p:cNvSpPr/>
          <p:nvPr/>
        </p:nvSpPr>
        <p:spPr>
          <a:xfrm>
            <a:off x="1099455" y="3247023"/>
            <a:ext cx="3676650" cy="2093556"/>
          </a:xfrm>
          <a:prstGeom prst="flowChartMagneticTap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262E4E0F-1D1A-2E90-22F1-B0BA0B8BB1FD}"/>
              </a:ext>
            </a:extLst>
          </p:cNvPr>
          <p:cNvSpPr txBox="1"/>
          <p:nvPr/>
        </p:nvSpPr>
        <p:spPr>
          <a:xfrm>
            <a:off x="1447800" y="3939858"/>
            <a:ext cx="2800350" cy="707886"/>
          </a:xfrm>
          <a:prstGeom prst="rect">
            <a:avLst/>
          </a:prstGeom>
          <a:noFill/>
        </p:spPr>
        <p:txBody>
          <a:bodyPr wrap="square" rtlCol="0">
            <a:spAutoFit/>
          </a:bodyPr>
          <a:lstStyle/>
          <a:p>
            <a:r>
              <a:rPr lang="en-GB" sz="4000" b="1" dirty="0"/>
              <a:t>Adjourning</a:t>
            </a:r>
          </a:p>
        </p:txBody>
      </p:sp>
      <p:sp>
        <p:nvSpPr>
          <p:cNvPr id="3" name="TextBox 2">
            <a:extLst>
              <a:ext uri="{FF2B5EF4-FFF2-40B4-BE49-F238E27FC236}">
                <a16:creationId xmlns:a16="http://schemas.microsoft.com/office/drawing/2014/main" id="{109B5730-3329-1C5E-60F9-27F4CFCEBCF0}"/>
              </a:ext>
            </a:extLst>
          </p:cNvPr>
          <p:cNvSpPr txBox="1"/>
          <p:nvPr/>
        </p:nvSpPr>
        <p:spPr>
          <a:xfrm>
            <a:off x="4776105" y="3247023"/>
            <a:ext cx="5463270" cy="830997"/>
          </a:xfrm>
          <a:prstGeom prst="rect">
            <a:avLst/>
          </a:prstGeom>
          <a:noFill/>
        </p:spPr>
        <p:txBody>
          <a:bodyPr wrap="square" rtlCol="0">
            <a:spAutoFit/>
          </a:bodyPr>
          <a:lstStyle/>
          <a:p>
            <a:r>
              <a:rPr lang="en-GB" sz="2400" dirty="0"/>
              <a:t>As the group project ends, the group dissolves in this phase</a:t>
            </a:r>
          </a:p>
        </p:txBody>
      </p:sp>
      <p:sp>
        <p:nvSpPr>
          <p:cNvPr id="4" name="TextBox 3">
            <a:extLst>
              <a:ext uri="{FF2B5EF4-FFF2-40B4-BE49-F238E27FC236}">
                <a16:creationId xmlns:a16="http://schemas.microsoft.com/office/drawing/2014/main" id="{E2F8D98F-ECA2-1079-7C9F-83FC22B35147}"/>
              </a:ext>
            </a:extLst>
          </p:cNvPr>
          <p:cNvSpPr txBox="1"/>
          <p:nvPr/>
        </p:nvSpPr>
        <p:spPr>
          <a:xfrm>
            <a:off x="4829859" y="4156242"/>
            <a:ext cx="5172075" cy="1569660"/>
          </a:xfrm>
          <a:prstGeom prst="rect">
            <a:avLst/>
          </a:prstGeom>
          <a:noFill/>
        </p:spPr>
        <p:txBody>
          <a:bodyPr wrap="square" rtlCol="0">
            <a:spAutoFit/>
          </a:bodyPr>
          <a:lstStyle/>
          <a:p>
            <a:r>
              <a:rPr lang="en-GB" sz="2400" dirty="0"/>
              <a:t>In this final stage of group development, members prepare to say goodbye.</a:t>
            </a:r>
          </a:p>
          <a:p>
            <a:r>
              <a:rPr lang="en-GB" sz="2400" dirty="0"/>
              <a:t>Group members need time to reflect on their individual participation and growth</a:t>
            </a:r>
          </a:p>
        </p:txBody>
      </p:sp>
    </p:spTree>
    <p:extLst>
      <p:ext uri="{BB962C8B-B14F-4D97-AF65-F5344CB8AC3E}">
        <p14:creationId xmlns:p14="http://schemas.microsoft.com/office/powerpoint/2010/main" val="31107159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9E0A64-3F0B-1700-9FE3-AC326CF6DAD7}"/>
              </a:ext>
            </a:extLst>
          </p:cNvPr>
          <p:cNvSpPr>
            <a:spLocks noGrp="1"/>
          </p:cNvSpPr>
          <p:nvPr>
            <p:ph type="ctrTitle"/>
          </p:nvPr>
        </p:nvSpPr>
        <p:sp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ln>
            <a:solidFill>
              <a:srgbClr val="00B050"/>
            </a:solidFill>
          </a:ln>
          <a:effectLst>
            <a:outerShdw blurRad="50800" dist="38100" dir="2700000" algn="tl" rotWithShape="0">
              <a:prstClr val="black">
                <a:alpha val="40000"/>
              </a:prstClr>
            </a:outerShdw>
          </a:effectLst>
        </p:spPr>
        <p:txBody>
          <a:bodyPr/>
          <a:lstStyle/>
          <a:p>
            <a:r>
              <a:rPr lang="en-US" sz="4800" b="1" dirty="0"/>
              <a:t>Team Roles And Leadership</a:t>
            </a:r>
          </a:p>
        </p:txBody>
      </p:sp>
      <p:sp>
        <p:nvSpPr>
          <p:cNvPr id="5" name="Subtitle 4">
            <a:extLst>
              <a:ext uri="{FF2B5EF4-FFF2-40B4-BE49-F238E27FC236}">
                <a16:creationId xmlns:a16="http://schemas.microsoft.com/office/drawing/2014/main" id="{2EE64A2A-4949-7BC4-72AB-D3646791EC57}"/>
              </a:ext>
            </a:extLst>
          </p:cNvPr>
          <p:cNvSpPr>
            <a:spLocks noGrp="1"/>
          </p:cNvSpPr>
          <p:nvPr>
            <p:ph type="subTitle" idx="1"/>
          </p:nvPr>
        </p:nvSpPr>
        <p:spPr/>
        <p:txBody>
          <a:bodyPr/>
          <a:lstStyle/>
          <a:p>
            <a:r>
              <a:rPr lang="en-GB" b="0" i="0" dirty="0">
                <a:solidFill>
                  <a:srgbClr val="555555"/>
                </a:solidFill>
                <a:effectLst>
                  <a:outerShdw blurRad="50800" dist="38100" dir="2700000" algn="tl" rotWithShape="0">
                    <a:prstClr val="black">
                      <a:alpha val="40000"/>
                    </a:prstClr>
                  </a:outerShdw>
                </a:effectLst>
                <a:latin typeface="Open Sans" panose="020B0606030504020204" pitchFamily="34" charset="0"/>
              </a:rPr>
              <a:t>A </a:t>
            </a:r>
            <a:r>
              <a:rPr lang="en-GB" b="1" i="0" dirty="0">
                <a:solidFill>
                  <a:srgbClr val="555555"/>
                </a:solidFill>
                <a:effectLst>
                  <a:outerShdw blurRad="50800" dist="38100" dir="2700000" algn="tl" rotWithShape="0">
                    <a:prstClr val="black">
                      <a:alpha val="40000"/>
                    </a:prstClr>
                  </a:outerShdw>
                </a:effectLst>
                <a:latin typeface="Open Sans" panose="020B0606030504020204" pitchFamily="34" charset="0"/>
              </a:rPr>
              <a:t>team leader</a:t>
            </a:r>
            <a:r>
              <a:rPr lang="en-GB" b="0" i="0" dirty="0">
                <a:solidFill>
                  <a:srgbClr val="555555"/>
                </a:solidFill>
                <a:effectLst>
                  <a:outerShdw blurRad="50800" dist="38100" dir="2700000" algn="tl" rotWithShape="0">
                    <a:prstClr val="black">
                      <a:alpha val="40000"/>
                    </a:prstClr>
                  </a:outerShdw>
                </a:effectLst>
                <a:latin typeface="Open Sans" panose="020B0606030504020204" pitchFamily="34" charset="0"/>
              </a:rPr>
              <a:t> is an individual who directs, instructs, and guides a group of people who are working together as a team.</a:t>
            </a:r>
            <a:endParaRPr lang="en-US" dirty="0">
              <a:effectLst>
                <a:outerShdw blurRad="50800" dist="38100" dir="2700000" algn="tl" rotWithShape="0">
                  <a:prstClr val="black">
                    <a:alpha val="40000"/>
                  </a:prstClr>
                </a:outerShdw>
              </a:effectLst>
            </a:endParaRPr>
          </a:p>
        </p:txBody>
      </p:sp>
      <p:sp>
        <p:nvSpPr>
          <p:cNvPr id="7" name="TextBox 6">
            <a:extLst>
              <a:ext uri="{FF2B5EF4-FFF2-40B4-BE49-F238E27FC236}">
                <a16:creationId xmlns:a16="http://schemas.microsoft.com/office/drawing/2014/main" id="{50F4482D-33FA-D6D9-F61A-693232E339A3}"/>
              </a:ext>
            </a:extLst>
          </p:cNvPr>
          <p:cNvSpPr txBox="1"/>
          <p:nvPr/>
        </p:nvSpPr>
        <p:spPr>
          <a:xfrm>
            <a:off x="6386731" y="5064666"/>
            <a:ext cx="3427861" cy="369332"/>
          </a:xfrm>
          <a:prstGeom prst="rect">
            <a:avLst/>
          </a:prstGeom>
          <a:noFill/>
          <a:ln>
            <a:solidFill>
              <a:schemeClr val="tx1"/>
            </a:solidFill>
          </a:ln>
        </p:spPr>
        <p:txBody>
          <a:bodyPr wrap="none" rtlCol="0">
            <a:spAutoFit/>
          </a:bodyPr>
          <a:lstStyle/>
          <a:p>
            <a:r>
              <a:rPr lang="en-US" dirty="0">
                <a:effectLst>
                  <a:outerShdw blurRad="50800" dist="38100" dir="2700000" algn="tl" rotWithShape="0">
                    <a:schemeClr val="bg1">
                      <a:alpha val="40000"/>
                    </a:schemeClr>
                  </a:outerShdw>
                </a:effectLst>
              </a:rPr>
              <a:t>(</a:t>
            </a:r>
            <a:r>
              <a:rPr lang="en-US" dirty="0" err="1">
                <a:effectLst>
                  <a:outerShdw blurRad="50800" dist="38100" dir="2700000" algn="tl" rotWithShape="0">
                    <a:schemeClr val="bg1">
                      <a:alpha val="40000"/>
                    </a:schemeClr>
                  </a:outerShdw>
                </a:effectLst>
              </a:rPr>
              <a:t>Study.com</a:t>
            </a:r>
            <a:r>
              <a:rPr lang="en-US" dirty="0">
                <a:effectLst>
                  <a:outerShdw blurRad="50800" dist="38100" dir="2700000" algn="tl" rotWithShape="0">
                    <a:schemeClr val="bg1">
                      <a:alpha val="40000"/>
                    </a:schemeClr>
                  </a:outerShdw>
                </a:effectLst>
              </a:rPr>
              <a:t> ; </a:t>
            </a:r>
            <a:r>
              <a:rPr lang="en-US" dirty="0" err="1">
                <a:effectLst>
                  <a:outerShdw blurRad="50800" dist="38100" dir="2700000" algn="tl" rotWithShape="0">
                    <a:schemeClr val="bg1">
                      <a:alpha val="40000"/>
                    </a:schemeClr>
                  </a:outerShdw>
                </a:effectLst>
              </a:rPr>
              <a:t>Zimmerbaum</a:t>
            </a:r>
            <a:r>
              <a:rPr lang="en-US" dirty="0">
                <a:effectLst>
                  <a:outerShdw blurRad="50800" dist="38100" dir="2700000" algn="tl" rotWithShape="0">
                    <a:schemeClr val="bg1">
                      <a:alpha val="40000"/>
                    </a:schemeClr>
                  </a:outerShdw>
                </a:effectLst>
              </a:rPr>
              <a:t> H, 2021)</a:t>
            </a:r>
          </a:p>
        </p:txBody>
      </p:sp>
    </p:spTree>
    <p:extLst>
      <p:ext uri="{BB962C8B-B14F-4D97-AF65-F5344CB8AC3E}">
        <p14:creationId xmlns:p14="http://schemas.microsoft.com/office/powerpoint/2010/main" val="1052116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9809F-EF87-87FA-A89F-A0153A6962FE}"/>
              </a:ext>
            </a:extLst>
          </p:cNvPr>
          <p:cNvSpPr>
            <a:spLocks noGrp="1"/>
          </p:cNvSpPr>
          <p:nvPr>
            <p:ph type="title"/>
          </p:nvPr>
        </p:nvSpPr>
        <p:spPr>
          <a:xfrm>
            <a:off x="1647041" y="1170977"/>
            <a:ext cx="8897918" cy="1123656"/>
          </a:xfrm>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tileRect/>
          </a:gradFill>
        </p:spPr>
        <p:txBody>
          <a:bodyPr/>
          <a:lstStyle/>
          <a:p>
            <a:r>
              <a:rPr lang="en-US" b="1" dirty="0" err="1">
                <a:solidFill>
                  <a:schemeClr val="accent2">
                    <a:lumMod val="75000"/>
                  </a:schemeClr>
                </a:solidFill>
                <a:latin typeface="Times New Roman" panose="02020603050405020304" pitchFamily="18" charset="0"/>
                <a:cs typeface="Times New Roman" panose="02020603050405020304" pitchFamily="18" charset="0"/>
              </a:rPr>
              <a:t>Belbins</a:t>
            </a:r>
            <a:r>
              <a:rPr lang="en-US" b="1" dirty="0">
                <a:solidFill>
                  <a:schemeClr val="accent2">
                    <a:lumMod val="75000"/>
                  </a:schemeClr>
                </a:solidFill>
                <a:latin typeface="Times New Roman" panose="02020603050405020304" pitchFamily="18" charset="0"/>
                <a:cs typeface="Times New Roman" panose="02020603050405020304" pitchFamily="18" charset="0"/>
              </a:rPr>
              <a:t> Team Roles </a:t>
            </a:r>
          </a:p>
        </p:txBody>
      </p:sp>
      <p:sp>
        <p:nvSpPr>
          <p:cNvPr id="6" name="TextBox 5">
            <a:extLst>
              <a:ext uri="{FF2B5EF4-FFF2-40B4-BE49-F238E27FC236}">
                <a16:creationId xmlns:a16="http://schemas.microsoft.com/office/drawing/2014/main" id="{141273F7-F1F4-A81E-388E-E82C89A27430}"/>
              </a:ext>
            </a:extLst>
          </p:cNvPr>
          <p:cNvSpPr txBox="1"/>
          <p:nvPr/>
        </p:nvSpPr>
        <p:spPr>
          <a:xfrm>
            <a:off x="1425683" y="4063579"/>
            <a:ext cx="2775119" cy="1692771"/>
          </a:xfrm>
          <a:prstGeom prst="rect">
            <a:avLst/>
          </a:prstGeom>
          <a:gradFill>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path path="circle">
              <a:fillToRect l="100000" t="100000"/>
            </a:path>
          </a:gradFill>
        </p:spPr>
        <p:txBody>
          <a:bodyPr wrap="none" rtlCol="0">
            <a:spAutoFit/>
          </a:bodyPr>
          <a:lstStyle/>
          <a:p>
            <a:r>
              <a:rPr lang="en-US" sz="2400" b="1" dirty="0">
                <a:effectLst>
                  <a:outerShdw blurRad="50800" dist="38100" dir="2700000" algn="tl" rotWithShape="0">
                    <a:schemeClr val="bg1">
                      <a:alpha val="40000"/>
                    </a:schemeClr>
                  </a:outerShdw>
                </a:effectLst>
              </a:rPr>
              <a:t>Action Oriented </a:t>
            </a:r>
          </a:p>
          <a:p>
            <a:endParaRPr lang="en-US" sz="2000" b="1" dirty="0"/>
          </a:p>
          <a:p>
            <a:pPr marL="285750" indent="-285750">
              <a:buFont typeface="Wingdings" pitchFamily="2" charset="2"/>
              <a:buChar char="Ø"/>
            </a:pPr>
            <a:r>
              <a:rPr lang="en-US" sz="2000" b="1" dirty="0"/>
              <a:t>Shaper </a:t>
            </a:r>
          </a:p>
          <a:p>
            <a:pPr marL="285750" indent="-285750">
              <a:buFont typeface="Wingdings" pitchFamily="2" charset="2"/>
              <a:buChar char="Ø"/>
            </a:pPr>
            <a:r>
              <a:rPr lang="en-US" sz="2000" b="1" dirty="0"/>
              <a:t>Implementer </a:t>
            </a:r>
          </a:p>
          <a:p>
            <a:pPr marL="285750" indent="-285750">
              <a:buFont typeface="Wingdings" pitchFamily="2" charset="2"/>
              <a:buChar char="Ø"/>
            </a:pPr>
            <a:r>
              <a:rPr lang="en-US" sz="2000" b="1" dirty="0"/>
              <a:t>Completer/Finisher </a:t>
            </a:r>
            <a:r>
              <a:rPr lang="en-US" dirty="0"/>
              <a:t> </a:t>
            </a:r>
          </a:p>
        </p:txBody>
      </p:sp>
      <p:sp>
        <p:nvSpPr>
          <p:cNvPr id="7" name="TextBox 6">
            <a:extLst>
              <a:ext uri="{FF2B5EF4-FFF2-40B4-BE49-F238E27FC236}">
                <a16:creationId xmlns:a16="http://schemas.microsoft.com/office/drawing/2014/main" id="{EAEAC575-E727-98E7-4291-5D08499FBBC2}"/>
              </a:ext>
            </a:extLst>
          </p:cNvPr>
          <p:cNvSpPr txBox="1"/>
          <p:nvPr/>
        </p:nvSpPr>
        <p:spPr>
          <a:xfrm>
            <a:off x="5138986" y="4037145"/>
            <a:ext cx="2443500" cy="1719205"/>
          </a:xfrm>
          <a:prstGeom prst="rect">
            <a:avLst/>
          </a:prstGeom>
          <a:gradFill>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path path="circle">
              <a:fillToRect l="100000" t="100000"/>
            </a:path>
          </a:gradFill>
        </p:spPr>
        <p:txBody>
          <a:bodyPr wrap="square" rtlCol="0">
            <a:spAutoFit/>
          </a:bodyPr>
          <a:lstStyle/>
          <a:p>
            <a:r>
              <a:rPr lang="en-US" sz="2400" b="1" dirty="0">
                <a:effectLst>
                  <a:outerShdw blurRad="50800" dist="38100" dir="2700000" algn="tl" rotWithShape="0">
                    <a:schemeClr val="bg1">
                      <a:alpha val="40000"/>
                    </a:schemeClr>
                  </a:outerShdw>
                </a:effectLst>
              </a:rPr>
              <a:t>People Oriented </a:t>
            </a:r>
          </a:p>
          <a:p>
            <a:endParaRPr lang="en-US" sz="2000" b="1" dirty="0"/>
          </a:p>
          <a:p>
            <a:pPr marL="342900" indent="-342900">
              <a:buFont typeface="Wingdings" pitchFamily="2" charset="2"/>
              <a:buChar char="Ø"/>
            </a:pPr>
            <a:r>
              <a:rPr lang="en-US" sz="2000" b="1" dirty="0"/>
              <a:t>Co-Ordinator </a:t>
            </a:r>
          </a:p>
          <a:p>
            <a:pPr marL="342900" indent="-342900">
              <a:buFont typeface="Wingdings" pitchFamily="2" charset="2"/>
              <a:buChar char="Ø"/>
            </a:pPr>
            <a:r>
              <a:rPr lang="en-US" sz="2000" b="1" dirty="0" err="1"/>
              <a:t>Teamworker</a:t>
            </a:r>
            <a:r>
              <a:rPr lang="en-US" sz="2000" b="1" dirty="0"/>
              <a:t> </a:t>
            </a:r>
          </a:p>
          <a:p>
            <a:pPr marL="342900" indent="-342900">
              <a:buFont typeface="Wingdings" pitchFamily="2" charset="2"/>
              <a:buChar char="Ø"/>
            </a:pPr>
            <a:r>
              <a:rPr lang="en-US" sz="2000" b="1" dirty="0"/>
              <a:t>Resource </a:t>
            </a:r>
          </a:p>
        </p:txBody>
      </p:sp>
      <p:sp>
        <p:nvSpPr>
          <p:cNvPr id="8" name="TextBox 7">
            <a:extLst>
              <a:ext uri="{FF2B5EF4-FFF2-40B4-BE49-F238E27FC236}">
                <a16:creationId xmlns:a16="http://schemas.microsoft.com/office/drawing/2014/main" id="{7BD9E536-C68C-93F8-8495-383D424AE949}"/>
              </a:ext>
            </a:extLst>
          </p:cNvPr>
          <p:cNvSpPr txBox="1"/>
          <p:nvPr/>
        </p:nvSpPr>
        <p:spPr>
          <a:xfrm>
            <a:off x="8458528" y="4037145"/>
            <a:ext cx="2726837" cy="1692771"/>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path path="circle">
              <a:fillToRect l="100000" t="100000"/>
            </a:path>
            <a:tileRect r="-100000" b="-100000"/>
          </a:gradFill>
          <a:ln>
            <a:solidFill>
              <a:schemeClr val="tx1"/>
            </a:solidFill>
          </a:ln>
          <a:effectLst>
            <a:outerShdw blurRad="50800" dist="50800" dir="5400000" algn="ctr" rotWithShape="0">
              <a:schemeClr val="bg1"/>
            </a:outerShdw>
          </a:effectLst>
        </p:spPr>
        <p:txBody>
          <a:bodyPr wrap="square" rtlCol="0">
            <a:spAutoFit/>
          </a:bodyPr>
          <a:lstStyle/>
          <a:p>
            <a:r>
              <a:rPr lang="en-US" sz="2400" b="1" dirty="0"/>
              <a:t>Thinking Oriented </a:t>
            </a:r>
          </a:p>
          <a:p>
            <a:endParaRPr lang="en-US" sz="2000" b="1" dirty="0"/>
          </a:p>
          <a:p>
            <a:pPr marL="342900" indent="-342900">
              <a:buFont typeface="Wingdings" pitchFamily="2" charset="2"/>
              <a:buChar char="Ø"/>
            </a:pPr>
            <a:r>
              <a:rPr lang="en-US" sz="2000" b="1" dirty="0"/>
              <a:t>Monitor Evaluator</a:t>
            </a:r>
          </a:p>
          <a:p>
            <a:pPr marL="342900" indent="-342900">
              <a:buFont typeface="Wingdings" pitchFamily="2" charset="2"/>
              <a:buChar char="Ø"/>
            </a:pPr>
            <a:r>
              <a:rPr lang="en-US" sz="2000" b="1" dirty="0"/>
              <a:t>Specialist </a:t>
            </a:r>
          </a:p>
          <a:p>
            <a:pPr marL="342900" indent="-342900">
              <a:buFont typeface="Wingdings" pitchFamily="2" charset="2"/>
              <a:buChar char="Ø"/>
            </a:pPr>
            <a:r>
              <a:rPr lang="en-US" sz="2000" b="1" dirty="0"/>
              <a:t>Plant </a:t>
            </a:r>
          </a:p>
        </p:txBody>
      </p:sp>
      <p:pic>
        <p:nvPicPr>
          <p:cNvPr id="19" name="Picture 18">
            <a:extLst>
              <a:ext uri="{FF2B5EF4-FFF2-40B4-BE49-F238E27FC236}">
                <a16:creationId xmlns:a16="http://schemas.microsoft.com/office/drawing/2014/main" id="{F38665D8-3D08-2D4B-B2DB-AFE3492A44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24347" y="2431951"/>
            <a:ext cx="2021902" cy="1547231"/>
          </a:xfrm>
          <a:prstGeom prst="rect">
            <a:avLst/>
          </a:prstGeom>
          <a:effectLst>
            <a:softEdge rad="242124"/>
          </a:effectLst>
        </p:spPr>
      </p:pic>
      <p:pic>
        <p:nvPicPr>
          <p:cNvPr id="21" name="Picture 20">
            <a:extLst>
              <a:ext uri="{FF2B5EF4-FFF2-40B4-BE49-F238E27FC236}">
                <a16:creationId xmlns:a16="http://schemas.microsoft.com/office/drawing/2014/main" id="{97F679F3-E5CC-1C3D-74AE-ED8C2502AD3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85420" y="2460932"/>
            <a:ext cx="2750632" cy="1547231"/>
          </a:xfrm>
          <a:prstGeom prst="rect">
            <a:avLst/>
          </a:prstGeom>
          <a:effectLst>
            <a:softEdge rad="282457"/>
          </a:effectLst>
        </p:spPr>
      </p:pic>
      <p:pic>
        <p:nvPicPr>
          <p:cNvPr id="23" name="Picture 22">
            <a:extLst>
              <a:ext uri="{FF2B5EF4-FFF2-40B4-BE49-F238E27FC236}">
                <a16:creationId xmlns:a16="http://schemas.microsoft.com/office/drawing/2014/main" id="{AE0B96C7-50C2-125D-EACA-FD698B52860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47041" y="2294633"/>
            <a:ext cx="2350083" cy="1761187"/>
          </a:xfrm>
          <a:prstGeom prst="rect">
            <a:avLst/>
          </a:prstGeom>
          <a:effectLst>
            <a:softEdge rad="345392"/>
          </a:effectLst>
        </p:spPr>
      </p:pic>
      <p:sp>
        <p:nvSpPr>
          <p:cNvPr id="24" name="TextBox 23">
            <a:extLst>
              <a:ext uri="{FF2B5EF4-FFF2-40B4-BE49-F238E27FC236}">
                <a16:creationId xmlns:a16="http://schemas.microsoft.com/office/drawing/2014/main" id="{B580DAE2-84C1-4920-2093-EFD0806DC593}"/>
              </a:ext>
            </a:extLst>
          </p:cNvPr>
          <p:cNvSpPr txBox="1"/>
          <p:nvPr/>
        </p:nvSpPr>
        <p:spPr>
          <a:xfrm>
            <a:off x="8625871" y="6432396"/>
            <a:ext cx="3467653" cy="369332"/>
          </a:xfrm>
          <a:prstGeom prst="rect">
            <a:avLst/>
          </a:prstGeom>
          <a:noFill/>
          <a:ln>
            <a:solidFill>
              <a:schemeClr val="bg1"/>
            </a:solidFill>
          </a:ln>
          <a:effectLst>
            <a:outerShdw blurRad="50800" dist="38100" dir="5400000" algn="t" rotWithShape="0">
              <a:prstClr val="black">
                <a:alpha val="40000"/>
              </a:prstClr>
            </a:outerShdw>
          </a:effectLst>
        </p:spPr>
        <p:txBody>
          <a:bodyPr wrap="square" rtlCol="0">
            <a:spAutoFit/>
          </a:bodyPr>
          <a:lstStyle/>
          <a:p>
            <a:r>
              <a:rPr lang="en-GB" b="1" i="1" dirty="0">
                <a:solidFill>
                  <a:schemeClr val="bg1"/>
                </a:solidFill>
                <a:effectLst>
                  <a:outerShdw blurRad="50800" dist="38100" dir="2700000" algn="tl" rotWithShape="0">
                    <a:prstClr val="black">
                      <a:alpha val="40000"/>
                    </a:prstClr>
                  </a:outerShdw>
                  <a:reflection stA="92873" endPos="13836" dist="50800" dir="5400000" sy="-100000" algn="bl" rotWithShape="0"/>
                </a:effectLst>
                <a:latin typeface="Times New Roman" panose="02020603050405020304" pitchFamily="18" charset="0"/>
                <a:cs typeface="Times New Roman" panose="02020603050405020304" pitchFamily="18" charset="0"/>
              </a:rPr>
              <a:t>(Team </a:t>
            </a:r>
            <a:r>
              <a:rPr lang="en-GB" b="1" i="1" dirty="0" err="1">
                <a:solidFill>
                  <a:schemeClr val="bg1"/>
                </a:solidFill>
                <a:effectLst>
                  <a:outerShdw blurRad="50800" dist="38100" dir="2700000" algn="tl" rotWithShape="0">
                    <a:prstClr val="black">
                      <a:alpha val="40000"/>
                    </a:prstClr>
                  </a:outerShdw>
                  <a:reflection stA="92873" endPos="13836" dist="50800" dir="5400000" sy="-100000" algn="bl" rotWithShape="0"/>
                </a:effectLst>
                <a:latin typeface="Times New Roman" panose="02020603050405020304" pitchFamily="18" charset="0"/>
                <a:cs typeface="Times New Roman" panose="02020603050405020304" pitchFamily="18" charset="0"/>
              </a:rPr>
              <a:t>Asana•August</a:t>
            </a:r>
            <a:r>
              <a:rPr lang="en-GB" b="1" i="1" dirty="0">
                <a:solidFill>
                  <a:schemeClr val="bg1"/>
                </a:solidFill>
                <a:effectLst>
                  <a:outerShdw blurRad="50800" dist="38100" dir="2700000" algn="tl" rotWithShape="0">
                    <a:prstClr val="black">
                      <a:alpha val="40000"/>
                    </a:prstClr>
                  </a:outerShdw>
                  <a:reflection stA="92873" endPos="13836" dist="50800" dir="5400000" sy="-100000" algn="bl" rotWithShape="0"/>
                </a:effectLst>
                <a:latin typeface="Times New Roman" panose="02020603050405020304" pitchFamily="18" charset="0"/>
                <a:cs typeface="Times New Roman" panose="02020603050405020304" pitchFamily="18" charset="0"/>
              </a:rPr>
              <a:t> 16th, 2021)</a:t>
            </a:r>
            <a:endParaRPr lang="en-US" b="1" i="1" dirty="0">
              <a:solidFill>
                <a:schemeClr val="bg1"/>
              </a:solidFill>
              <a:effectLst>
                <a:outerShdw blurRad="50800" dist="38100" dir="2700000" algn="tl" rotWithShape="0">
                  <a:prstClr val="black">
                    <a:alpha val="40000"/>
                  </a:prstClr>
                </a:outerShdw>
                <a:reflection stA="92873" endPos="13836" dist="50800" dir="5400000" sy="-100000" algn="bl" rotWithShape="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65609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5012AB4C-7F4D-B549-7421-9F6A22A7A50B}"/>
              </a:ext>
            </a:extLst>
          </p:cNvPr>
          <p:cNvGraphicFramePr/>
          <p:nvPr>
            <p:extLst>
              <p:ext uri="{D42A27DB-BD31-4B8C-83A1-F6EECF244321}">
                <p14:modId xmlns:p14="http://schemas.microsoft.com/office/powerpoint/2010/main" val="1989403990"/>
              </p:ext>
            </p:extLst>
          </p:nvPr>
        </p:nvGraphicFramePr>
        <p:xfrm>
          <a:off x="862818" y="608427"/>
          <a:ext cx="10466363" cy="56411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B8A22467-78E5-0BCD-751B-8AB5FA93D387}"/>
              </a:ext>
            </a:extLst>
          </p:cNvPr>
          <p:cNvSpPr txBox="1"/>
          <p:nvPr/>
        </p:nvSpPr>
        <p:spPr>
          <a:xfrm>
            <a:off x="8289805" y="6425420"/>
            <a:ext cx="3856569" cy="369332"/>
          </a:xfrm>
          <a:prstGeom prst="rect">
            <a:avLst/>
          </a:prstGeom>
          <a:noFill/>
          <a:ln>
            <a:solidFill>
              <a:schemeClr val="bg1"/>
            </a:solidFill>
          </a:ln>
          <a:effectLst>
            <a:outerShdw blurRad="50800" dist="38100" dir="2700000" algn="tl" rotWithShape="0">
              <a:prstClr val="black">
                <a:alpha val="40000"/>
              </a:prstClr>
            </a:outerShdw>
          </a:effectLst>
        </p:spPr>
        <p:txBody>
          <a:bodyPr wrap="none" rtlCol="0">
            <a:spAutoFit/>
          </a:bodyPr>
          <a:lstStyle/>
          <a:p>
            <a:r>
              <a:rPr lang="en-US" b="1" i="1" dirty="0">
                <a:solidFill>
                  <a:schemeClr val="bg1"/>
                </a:solidFill>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(Developer Experience TL ; DR, 2022)</a:t>
            </a:r>
          </a:p>
        </p:txBody>
      </p:sp>
    </p:spTree>
    <p:extLst>
      <p:ext uri="{BB962C8B-B14F-4D97-AF65-F5344CB8AC3E}">
        <p14:creationId xmlns:p14="http://schemas.microsoft.com/office/powerpoint/2010/main" val="5309686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51900CB-2898-4328-4A15-FD5DEA0136F7}"/>
              </a:ext>
            </a:extLst>
          </p:cNvPr>
          <p:cNvSpPr>
            <a:spLocks noGrp="1"/>
          </p:cNvSpPr>
          <p:nvPr>
            <p:ph type="title" idx="4294967295"/>
          </p:nvPr>
        </p:nvSpPr>
        <p:spPr>
          <a:xfrm>
            <a:off x="3545059" y="519650"/>
            <a:ext cx="5508625" cy="1020763"/>
          </a:xfr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p:spPr>
        <p:txBody>
          <a:bodyPr/>
          <a:lstStyle/>
          <a:p>
            <a:r>
              <a:rPr lang="en-US" b="1" dirty="0">
                <a:solidFill>
                  <a:schemeClr val="accent6">
                    <a:lumMod val="50000"/>
                  </a:schemeClr>
                </a:solidFill>
                <a:effectLst>
                  <a:outerShdw blurRad="50800" dist="38100" dir="2700000" algn="tl" rotWithShape="0">
                    <a:schemeClr val="bg1">
                      <a:alpha val="40000"/>
                    </a:schemeClr>
                  </a:outerShdw>
                </a:effectLst>
              </a:rPr>
              <a:t>Leadership Roles </a:t>
            </a:r>
          </a:p>
        </p:txBody>
      </p:sp>
      <p:graphicFrame>
        <p:nvGraphicFramePr>
          <p:cNvPr id="9" name="Diagram 8">
            <a:extLst>
              <a:ext uri="{FF2B5EF4-FFF2-40B4-BE49-F238E27FC236}">
                <a16:creationId xmlns:a16="http://schemas.microsoft.com/office/drawing/2014/main" id="{0CFAACE3-10D1-348F-A965-0E7E76CE49B6}"/>
              </a:ext>
            </a:extLst>
          </p:cNvPr>
          <p:cNvGraphicFramePr/>
          <p:nvPr>
            <p:extLst>
              <p:ext uri="{D42A27DB-BD31-4B8C-83A1-F6EECF244321}">
                <p14:modId xmlns:p14="http://schemas.microsoft.com/office/powerpoint/2010/main" val="2431046441"/>
              </p:ext>
            </p:extLst>
          </p:nvPr>
        </p:nvGraphicFramePr>
        <p:xfrm>
          <a:off x="1998394" y="1688713"/>
          <a:ext cx="8195212" cy="44502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a:extLst>
              <a:ext uri="{FF2B5EF4-FFF2-40B4-BE49-F238E27FC236}">
                <a16:creationId xmlns:a16="http://schemas.microsoft.com/office/drawing/2014/main" id="{14DF00EE-1858-1D24-097A-AEB6DDA058E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26794" y="1945861"/>
            <a:ext cx="2724369" cy="4686022"/>
          </a:xfrm>
          <a:prstGeom prst="rect">
            <a:avLst/>
          </a:prstGeom>
          <a:effectLst>
            <a:softEdge rad="395356"/>
          </a:effectLst>
        </p:spPr>
      </p:pic>
      <p:sp>
        <p:nvSpPr>
          <p:cNvPr id="13" name="TextBox 12">
            <a:extLst>
              <a:ext uri="{FF2B5EF4-FFF2-40B4-BE49-F238E27FC236}">
                <a16:creationId xmlns:a16="http://schemas.microsoft.com/office/drawing/2014/main" id="{B3BA09AA-6A77-69FB-4728-40E8FB13313F}"/>
              </a:ext>
            </a:extLst>
          </p:cNvPr>
          <p:cNvSpPr txBox="1"/>
          <p:nvPr/>
        </p:nvSpPr>
        <p:spPr>
          <a:xfrm>
            <a:off x="8477847" y="6447217"/>
            <a:ext cx="3608680" cy="369332"/>
          </a:xfrm>
          <a:prstGeom prst="rect">
            <a:avLst/>
          </a:prstGeom>
          <a:noFill/>
          <a:ln>
            <a:solidFill>
              <a:schemeClr val="bg1"/>
            </a:solidFill>
          </a:ln>
          <a:effectLst>
            <a:outerShdw blurRad="50800" dist="38100" dir="5400000" algn="t" rotWithShape="0">
              <a:prstClr val="black">
                <a:alpha val="40000"/>
              </a:prstClr>
            </a:outerShdw>
          </a:effectLst>
        </p:spPr>
        <p:txBody>
          <a:bodyPr wrap="none" rtlCol="0">
            <a:spAutoFit/>
          </a:bodyPr>
          <a:lstStyle/>
          <a:p>
            <a:r>
              <a:rPr lang="en-US" b="1" i="1" dirty="0">
                <a:solidFill>
                  <a:schemeClr val="bg1"/>
                </a:solidFill>
                <a:latin typeface="Times New Roman" panose="02020603050405020304" pitchFamily="18" charset="0"/>
                <a:cs typeface="Times New Roman" panose="02020603050405020304" pitchFamily="18" charset="0"/>
              </a:rPr>
              <a:t>(Great Learning ; </a:t>
            </a:r>
            <a:r>
              <a:rPr lang="en-US" b="1" i="1" dirty="0" err="1">
                <a:solidFill>
                  <a:schemeClr val="bg1"/>
                </a:solidFill>
                <a:latin typeface="Times New Roman" panose="02020603050405020304" pitchFamily="18" charset="0"/>
                <a:cs typeface="Times New Roman" panose="02020603050405020304" pitchFamily="18" charset="0"/>
              </a:rPr>
              <a:t>Ranjitha</a:t>
            </a:r>
            <a:r>
              <a:rPr lang="en-US" b="1" i="1" dirty="0">
                <a:solidFill>
                  <a:schemeClr val="bg1"/>
                </a:solidFill>
                <a:latin typeface="Times New Roman" panose="02020603050405020304" pitchFamily="18" charset="0"/>
                <a:cs typeface="Times New Roman" panose="02020603050405020304" pitchFamily="18" charset="0"/>
              </a:rPr>
              <a:t> S, 2022)</a:t>
            </a:r>
          </a:p>
        </p:txBody>
      </p:sp>
    </p:spTree>
    <p:extLst>
      <p:ext uri="{BB962C8B-B14F-4D97-AF65-F5344CB8AC3E}">
        <p14:creationId xmlns:p14="http://schemas.microsoft.com/office/powerpoint/2010/main" val="113837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9E0A64-3F0B-1700-9FE3-AC326CF6DAD7}"/>
              </a:ext>
            </a:extLst>
          </p:cNvPr>
          <p:cNvSpPr>
            <a:spLocks noGrp="1"/>
          </p:cNvSpPr>
          <p:nvPr>
            <p:ph type="ctrTitle" idx="4294967295"/>
          </p:nvPr>
        </p:nvSpPr>
        <p:spPr>
          <a:xfrm>
            <a:off x="2249988" y="651289"/>
            <a:ext cx="7692023" cy="1121240"/>
          </a:xfrm>
          <a:gradFill flip="none" rotWithShape="1">
            <a:gsLst>
              <a:gs pos="0">
                <a:schemeClr val="accent4">
                  <a:lumMod val="40000"/>
                  <a:lumOff val="60000"/>
                </a:schemeClr>
              </a:gs>
              <a:gs pos="46000">
                <a:schemeClr val="accent4">
                  <a:lumMod val="95000"/>
                  <a:lumOff val="5000"/>
                </a:schemeClr>
              </a:gs>
              <a:gs pos="100000">
                <a:schemeClr val="accent4">
                  <a:lumMod val="60000"/>
                </a:schemeClr>
              </a:gs>
            </a:gsLst>
            <a:path path="circle">
              <a:fillToRect l="50000" t="130000" r="50000" b="-30000"/>
            </a:path>
            <a:tileRect/>
          </a:gradFill>
          <a:ln>
            <a:solidFill>
              <a:srgbClr val="00B050"/>
            </a:solidFill>
          </a:ln>
          <a:effectLst>
            <a:outerShdw blurRad="50800" dist="38100" dir="5400000" algn="t" rotWithShape="0">
              <a:schemeClr val="bg2">
                <a:lumMod val="90000"/>
                <a:alpha val="47827"/>
              </a:schemeClr>
            </a:outerShdw>
          </a:effectLst>
        </p:spPr>
        <p:txBody>
          <a:bodyPr>
            <a:normAutofit fontScale="90000"/>
          </a:bodyPr>
          <a:lstStyle/>
          <a:p>
            <a:r>
              <a:rPr lang="en-US" sz="4800" b="1" dirty="0">
                <a:solidFill>
                  <a:schemeClr val="bg1"/>
                </a:solidFill>
                <a:effectLst>
                  <a:outerShdw blurRad="50800" dist="50800" dir="5400000" algn="ctr" rotWithShape="0">
                    <a:schemeClr val="tx2"/>
                  </a:outerShdw>
                </a:effectLst>
                <a:latin typeface="Times New Roman" panose="02020603050405020304" pitchFamily="18" charset="0"/>
                <a:cs typeface="Times New Roman" panose="02020603050405020304" pitchFamily="18" charset="0"/>
              </a:rPr>
              <a:t>Situational Leadership Theory</a:t>
            </a:r>
          </a:p>
        </p:txBody>
      </p:sp>
      <p:graphicFrame>
        <p:nvGraphicFramePr>
          <p:cNvPr id="3" name="Diagram 2">
            <a:extLst>
              <a:ext uri="{FF2B5EF4-FFF2-40B4-BE49-F238E27FC236}">
                <a16:creationId xmlns:a16="http://schemas.microsoft.com/office/drawing/2014/main" id="{82AFEB67-8DA6-9C05-9957-B7ADEA6DA847}"/>
              </a:ext>
            </a:extLst>
          </p:cNvPr>
          <p:cNvGraphicFramePr/>
          <p:nvPr>
            <p:extLst>
              <p:ext uri="{D42A27DB-BD31-4B8C-83A1-F6EECF244321}">
                <p14:modId xmlns:p14="http://schemas.microsoft.com/office/powerpoint/2010/main" val="1792734355"/>
              </p:ext>
            </p:extLst>
          </p:nvPr>
        </p:nvGraphicFramePr>
        <p:xfrm>
          <a:off x="2645506" y="2053883"/>
          <a:ext cx="6900985" cy="39015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D46897FD-8F01-A2E5-25A4-496598621D82}"/>
              </a:ext>
            </a:extLst>
          </p:cNvPr>
          <p:cNvSpPr txBox="1"/>
          <p:nvPr/>
        </p:nvSpPr>
        <p:spPr>
          <a:xfrm>
            <a:off x="9692639" y="6397228"/>
            <a:ext cx="2371355" cy="369332"/>
          </a:xfrm>
          <a:prstGeom prst="rect">
            <a:avLst/>
          </a:prstGeom>
          <a:noFill/>
          <a:ln>
            <a:solidFill>
              <a:schemeClr val="bg1"/>
            </a:solidFill>
          </a:ln>
        </p:spPr>
        <p:txBody>
          <a:bodyPr wrap="none" rtlCol="0">
            <a:spAutoFit/>
          </a:bodyPr>
          <a:lstStyle/>
          <a:p>
            <a:r>
              <a:rPr lang="en-US" dirty="0" err="1">
                <a:solidFill>
                  <a:schemeClr val="bg1">
                    <a:lumMod val="95000"/>
                  </a:schemeClr>
                </a:solidFill>
                <a:effectLst>
                  <a:outerShdw blurRad="50800" dist="50800" dir="5400000" algn="ctr" rotWithShape="0">
                    <a:schemeClr val="tx1">
                      <a:lumMod val="95000"/>
                      <a:lumOff val="5000"/>
                    </a:schemeClr>
                  </a:outerShdw>
                </a:effectLst>
              </a:rPr>
              <a:t>Unacademy</a:t>
            </a:r>
            <a:r>
              <a:rPr lang="en-US" dirty="0">
                <a:solidFill>
                  <a:schemeClr val="bg1">
                    <a:lumMod val="95000"/>
                  </a:schemeClr>
                </a:solidFill>
                <a:effectLst>
                  <a:outerShdw blurRad="50800" dist="50800" dir="5400000" algn="ctr" rotWithShape="0">
                    <a:schemeClr val="tx1">
                      <a:lumMod val="95000"/>
                      <a:lumOff val="5000"/>
                    </a:schemeClr>
                  </a:outerShdw>
                </a:effectLst>
              </a:rPr>
              <a:t> , Not Dated</a:t>
            </a:r>
          </a:p>
        </p:txBody>
      </p:sp>
    </p:spTree>
    <p:extLst>
      <p:ext uri="{BB962C8B-B14F-4D97-AF65-F5344CB8AC3E}">
        <p14:creationId xmlns:p14="http://schemas.microsoft.com/office/powerpoint/2010/main" val="22676672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4DB5A-4E27-BC17-14D2-72D74B841BC2}"/>
              </a:ext>
            </a:extLst>
          </p:cNvPr>
          <p:cNvSpPr>
            <a:spLocks noGrp="1"/>
          </p:cNvSpPr>
          <p:nvPr>
            <p:ph type="ctrTitle"/>
          </p:nvPr>
        </p:nvSpPr>
        <p:spPr/>
        <p:txBody>
          <a:bodyPr/>
          <a:lstStyle/>
          <a:p>
            <a:r>
              <a:rPr lang="en-GB" dirty="0"/>
              <a:t>What is a conflict?</a:t>
            </a:r>
          </a:p>
        </p:txBody>
      </p:sp>
      <p:sp>
        <p:nvSpPr>
          <p:cNvPr id="3" name="Subtitle 2">
            <a:extLst>
              <a:ext uri="{FF2B5EF4-FFF2-40B4-BE49-F238E27FC236}">
                <a16:creationId xmlns:a16="http://schemas.microsoft.com/office/drawing/2014/main" id="{E067DE7D-1481-F117-DCA0-CADD438B07B7}"/>
              </a:ext>
            </a:extLst>
          </p:cNvPr>
          <p:cNvSpPr>
            <a:spLocks noGrp="1"/>
          </p:cNvSpPr>
          <p:nvPr>
            <p:ph type="subTitle" idx="1"/>
          </p:nvPr>
        </p:nvSpPr>
        <p:spPr/>
        <p:txBody>
          <a:bodyPr/>
          <a:lstStyle/>
          <a:p>
            <a:r>
              <a:rPr lang="en-GB" dirty="0"/>
              <a:t>- A disagreement and argument between people with different ideas.</a:t>
            </a:r>
          </a:p>
        </p:txBody>
      </p:sp>
      <p:sp>
        <p:nvSpPr>
          <p:cNvPr id="4" name="TextBox 3">
            <a:extLst>
              <a:ext uri="{FF2B5EF4-FFF2-40B4-BE49-F238E27FC236}">
                <a16:creationId xmlns:a16="http://schemas.microsoft.com/office/drawing/2014/main" id="{F680FAD1-EFD1-084D-960F-ECC39941924F}"/>
              </a:ext>
            </a:extLst>
          </p:cNvPr>
          <p:cNvSpPr txBox="1"/>
          <p:nvPr/>
        </p:nvSpPr>
        <p:spPr>
          <a:xfrm flipH="1">
            <a:off x="2683933" y="4978399"/>
            <a:ext cx="5113135" cy="369332"/>
          </a:xfrm>
          <a:prstGeom prst="rect">
            <a:avLst/>
          </a:prstGeom>
          <a:noFill/>
        </p:spPr>
        <p:txBody>
          <a:bodyPr wrap="square" rtlCol="0">
            <a:spAutoFit/>
          </a:bodyPr>
          <a:lstStyle/>
          <a:p>
            <a:r>
              <a:rPr lang="en-GB" dirty="0"/>
              <a:t>(Merriam-webster, 2022)</a:t>
            </a:r>
          </a:p>
        </p:txBody>
      </p:sp>
    </p:spTree>
    <p:extLst>
      <p:ext uri="{BB962C8B-B14F-4D97-AF65-F5344CB8AC3E}">
        <p14:creationId xmlns:p14="http://schemas.microsoft.com/office/powerpoint/2010/main" val="33859169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44707075-25D1-495F-9D67-1D706D7A76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7540CD5-A20B-4B7C-822A-C9C9A7245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B665D7-E7D2-E00B-1B9B-B5503959F368}"/>
              </a:ext>
            </a:extLst>
          </p:cNvPr>
          <p:cNvSpPr>
            <a:spLocks noGrp="1"/>
          </p:cNvSpPr>
          <p:nvPr>
            <p:ph type="title"/>
          </p:nvPr>
        </p:nvSpPr>
        <p:spPr>
          <a:xfrm>
            <a:off x="1055599" y="1055077"/>
            <a:ext cx="2532909" cy="4794578"/>
          </a:xfrm>
        </p:spPr>
        <p:txBody>
          <a:bodyPr>
            <a:normAutofit/>
          </a:bodyPr>
          <a:lstStyle/>
          <a:p>
            <a:r>
              <a:rPr lang="en-GB" dirty="0">
                <a:solidFill>
                  <a:srgbClr val="262626"/>
                </a:solidFill>
              </a:rPr>
              <a:t>Conflict categories</a:t>
            </a:r>
          </a:p>
        </p:txBody>
      </p:sp>
      <p:sp useBgFill="1">
        <p:nvSpPr>
          <p:cNvPr id="31" name="Rectangle 30">
            <a:extLst>
              <a:ext uri="{FF2B5EF4-FFF2-40B4-BE49-F238E27FC236}">
                <a16:creationId xmlns:a16="http://schemas.microsoft.com/office/drawing/2014/main" id="{65A3E01E-7BC8-4D86-8005-AB7C3F960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D97FC912-160E-0F23-B877-1E80C1A5996A}"/>
              </a:ext>
            </a:extLst>
          </p:cNvPr>
          <p:cNvGraphicFramePr>
            <a:graphicFrameLocks noGrp="1"/>
          </p:cNvGraphicFramePr>
          <p:nvPr>
            <p:ph idx="1"/>
            <p:extLst>
              <p:ext uri="{D42A27DB-BD31-4B8C-83A1-F6EECF244321}">
                <p14:modId xmlns:p14="http://schemas.microsoft.com/office/powerpoint/2010/main" val="972872024"/>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55C9BB5-1684-291C-4311-9A5C03FFE946}"/>
              </a:ext>
            </a:extLst>
          </p:cNvPr>
          <p:cNvSpPr txBox="1"/>
          <p:nvPr/>
        </p:nvSpPr>
        <p:spPr>
          <a:xfrm>
            <a:off x="5650173" y="6379383"/>
            <a:ext cx="5734108" cy="369332"/>
          </a:xfrm>
          <a:prstGeom prst="rect">
            <a:avLst/>
          </a:prstGeom>
          <a:noFill/>
        </p:spPr>
        <p:txBody>
          <a:bodyPr wrap="square" rtlCol="0">
            <a:spAutoFit/>
          </a:bodyPr>
          <a:lstStyle/>
          <a:p>
            <a:r>
              <a:rPr lang="en-GB" dirty="0"/>
              <a:t>(</a:t>
            </a:r>
            <a:r>
              <a:rPr lang="en-GB" dirty="0" err="1"/>
              <a:t>Atsumbe</a:t>
            </a:r>
            <a:r>
              <a:rPr lang="en-GB" dirty="0"/>
              <a:t>, B.N. and Saba, T.M, 2009, p.173)</a:t>
            </a:r>
          </a:p>
        </p:txBody>
      </p:sp>
    </p:spTree>
    <p:extLst>
      <p:ext uri="{BB962C8B-B14F-4D97-AF65-F5344CB8AC3E}">
        <p14:creationId xmlns:p14="http://schemas.microsoft.com/office/powerpoint/2010/main" val="31877884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4" name="Freeform 16">
            <a:extLst>
              <a:ext uri="{FF2B5EF4-FFF2-40B4-BE49-F238E27FC236}">
                <a16:creationId xmlns:a16="http://schemas.microsoft.com/office/drawing/2014/main" id="{549F74E8-F042-4726-8D21-ADFDAC51F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691" y="486459"/>
            <a:ext cx="11227442" cy="5883295"/>
          </a:xfrm>
          <a:custGeom>
            <a:avLst/>
            <a:gdLst>
              <a:gd name="connsiteX0" fmla="*/ 11005446 w 11227442"/>
              <a:gd name="connsiteY0" fmla="*/ 5592355 h 5883295"/>
              <a:gd name="connsiteX1" fmla="*/ 10923594 w 11227442"/>
              <a:gd name="connsiteY1" fmla="*/ 5674207 h 5883295"/>
              <a:gd name="connsiteX2" fmla="*/ 11005446 w 11227442"/>
              <a:gd name="connsiteY2" fmla="*/ 5756059 h 5883295"/>
              <a:gd name="connsiteX3" fmla="*/ 11087298 w 11227442"/>
              <a:gd name="connsiteY3" fmla="*/ 5674207 h 5883295"/>
              <a:gd name="connsiteX4" fmla="*/ 11005446 w 11227442"/>
              <a:gd name="connsiteY4" fmla="*/ 5592355 h 5883295"/>
              <a:gd name="connsiteX5" fmla="*/ 211551 w 11227442"/>
              <a:gd name="connsiteY5" fmla="*/ 5592355 h 5883295"/>
              <a:gd name="connsiteX6" fmla="*/ 129698 w 11227442"/>
              <a:gd name="connsiteY6" fmla="*/ 5674207 h 5883295"/>
              <a:gd name="connsiteX7" fmla="*/ 211551 w 11227442"/>
              <a:gd name="connsiteY7" fmla="*/ 5756059 h 5883295"/>
              <a:gd name="connsiteX8" fmla="*/ 293402 w 11227442"/>
              <a:gd name="connsiteY8" fmla="*/ 5674207 h 5883295"/>
              <a:gd name="connsiteX9" fmla="*/ 211551 w 11227442"/>
              <a:gd name="connsiteY9" fmla="*/ 5592355 h 5883295"/>
              <a:gd name="connsiteX10" fmla="*/ 211551 w 11227442"/>
              <a:gd name="connsiteY10" fmla="*/ 128350 h 5883295"/>
              <a:gd name="connsiteX11" fmla="*/ 138754 w 11227442"/>
              <a:gd name="connsiteY11" fmla="*/ 201147 h 5883295"/>
              <a:gd name="connsiteX12" fmla="*/ 211551 w 11227442"/>
              <a:gd name="connsiteY12" fmla="*/ 273944 h 5883295"/>
              <a:gd name="connsiteX13" fmla="*/ 284348 w 11227442"/>
              <a:gd name="connsiteY13" fmla="*/ 201147 h 5883295"/>
              <a:gd name="connsiteX14" fmla="*/ 211551 w 11227442"/>
              <a:gd name="connsiteY14" fmla="*/ 128350 h 5883295"/>
              <a:gd name="connsiteX15" fmla="*/ 11005446 w 11227442"/>
              <a:gd name="connsiteY15" fmla="*/ 110367 h 5883295"/>
              <a:gd name="connsiteX16" fmla="*/ 10923594 w 11227442"/>
              <a:gd name="connsiteY16" fmla="*/ 192219 h 5883295"/>
              <a:gd name="connsiteX17" fmla="*/ 11005446 w 11227442"/>
              <a:gd name="connsiteY17" fmla="*/ 274071 h 5883295"/>
              <a:gd name="connsiteX18" fmla="*/ 11087298 w 11227442"/>
              <a:gd name="connsiteY18" fmla="*/ 192219 h 5883295"/>
              <a:gd name="connsiteX19" fmla="*/ 11005446 w 11227442"/>
              <a:gd name="connsiteY19" fmla="*/ 110367 h 5883295"/>
              <a:gd name="connsiteX20" fmla="*/ 0 w 11227442"/>
              <a:gd name="connsiteY20" fmla="*/ 0 h 5883295"/>
              <a:gd name="connsiteX21" fmla="*/ 11227442 w 11227442"/>
              <a:gd name="connsiteY21" fmla="*/ 0 h 5883295"/>
              <a:gd name="connsiteX22" fmla="*/ 11227442 w 11227442"/>
              <a:gd name="connsiteY22" fmla="*/ 5883295 h 5883295"/>
              <a:gd name="connsiteX23" fmla="*/ 0 w 11227442"/>
              <a:gd name="connsiteY23" fmla="*/ 5883295 h 5883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1227442" h="5883295">
                <a:moveTo>
                  <a:pt x="11005446" y="5592355"/>
                </a:moveTo>
                <a:cubicBezTo>
                  <a:pt x="10960240" y="5592355"/>
                  <a:pt x="10923594" y="5629001"/>
                  <a:pt x="10923594" y="5674207"/>
                </a:cubicBezTo>
                <a:cubicBezTo>
                  <a:pt x="10923594" y="5719413"/>
                  <a:pt x="10960240" y="5756059"/>
                  <a:pt x="11005446" y="5756059"/>
                </a:cubicBezTo>
                <a:cubicBezTo>
                  <a:pt x="11050652" y="5756059"/>
                  <a:pt x="11087298" y="5719413"/>
                  <a:pt x="11087298" y="5674207"/>
                </a:cubicBezTo>
                <a:cubicBezTo>
                  <a:pt x="11087298" y="5629001"/>
                  <a:pt x="11050652" y="5592355"/>
                  <a:pt x="11005446" y="5592355"/>
                </a:cubicBezTo>
                <a:close/>
                <a:moveTo>
                  <a:pt x="211551" y="5592355"/>
                </a:moveTo>
                <a:cubicBezTo>
                  <a:pt x="166344" y="5592355"/>
                  <a:pt x="129698" y="5629001"/>
                  <a:pt x="129698" y="5674207"/>
                </a:cubicBezTo>
                <a:cubicBezTo>
                  <a:pt x="129698" y="5719413"/>
                  <a:pt x="166344" y="5756059"/>
                  <a:pt x="211551" y="5756059"/>
                </a:cubicBezTo>
                <a:cubicBezTo>
                  <a:pt x="256756" y="5756059"/>
                  <a:pt x="293402" y="5719413"/>
                  <a:pt x="293402" y="5674207"/>
                </a:cubicBezTo>
                <a:cubicBezTo>
                  <a:pt x="293402" y="5629001"/>
                  <a:pt x="256756" y="5592355"/>
                  <a:pt x="211551" y="5592355"/>
                </a:cubicBezTo>
                <a:close/>
                <a:moveTo>
                  <a:pt x="211551" y="128350"/>
                </a:moveTo>
                <a:cubicBezTo>
                  <a:pt x="171346" y="128350"/>
                  <a:pt x="138754" y="160942"/>
                  <a:pt x="138754" y="201147"/>
                </a:cubicBezTo>
                <a:cubicBezTo>
                  <a:pt x="138754" y="241352"/>
                  <a:pt x="171346" y="273944"/>
                  <a:pt x="211551" y="273944"/>
                </a:cubicBezTo>
                <a:cubicBezTo>
                  <a:pt x="251756" y="273944"/>
                  <a:pt x="284348" y="241352"/>
                  <a:pt x="284348" y="201147"/>
                </a:cubicBezTo>
                <a:cubicBezTo>
                  <a:pt x="284348" y="160942"/>
                  <a:pt x="251756" y="128350"/>
                  <a:pt x="211551" y="128350"/>
                </a:cubicBezTo>
                <a:close/>
                <a:moveTo>
                  <a:pt x="11005446" y="110367"/>
                </a:moveTo>
                <a:cubicBezTo>
                  <a:pt x="10960240" y="110367"/>
                  <a:pt x="10923594" y="147013"/>
                  <a:pt x="10923594" y="192219"/>
                </a:cubicBezTo>
                <a:cubicBezTo>
                  <a:pt x="10923594" y="237425"/>
                  <a:pt x="10960240" y="274071"/>
                  <a:pt x="11005446" y="274071"/>
                </a:cubicBezTo>
                <a:cubicBezTo>
                  <a:pt x="11050652" y="274071"/>
                  <a:pt x="11087298" y="237425"/>
                  <a:pt x="11087298" y="192219"/>
                </a:cubicBezTo>
                <a:cubicBezTo>
                  <a:pt x="11087298" y="147013"/>
                  <a:pt x="11050652" y="110367"/>
                  <a:pt x="11005446" y="110367"/>
                </a:cubicBezTo>
                <a:close/>
                <a:moveTo>
                  <a:pt x="0" y="0"/>
                </a:moveTo>
                <a:lnTo>
                  <a:pt x="11227442" y="0"/>
                </a:lnTo>
                <a:lnTo>
                  <a:pt x="11227442" y="5883295"/>
                </a:lnTo>
                <a:lnTo>
                  <a:pt x="0" y="5883295"/>
                </a:lnTo>
                <a:close/>
              </a:path>
            </a:pathLst>
          </a:custGeom>
          <a:blipFill dpi="0" rotWithShape="1">
            <a:blip r:embed="rId3">
              <a:alphaModFix amt="83000"/>
              <a:duotone>
                <a:schemeClr val="bg2">
                  <a:shade val="45000"/>
                  <a:satMod val="135000"/>
                </a:schemeClr>
                <a:prstClr val="white"/>
              </a:duotone>
            </a:blip>
            <a:srcRect/>
            <a:tile tx="0" ty="0" sx="90000" sy="100000" flip="none" algn="ctr"/>
          </a:blipFill>
          <a:ln w="6350">
            <a:gradFill>
              <a:gsLst>
                <a:gs pos="0">
                  <a:schemeClr val="bg1">
                    <a:alpha val="55000"/>
                  </a:schemeClr>
                </a:gs>
                <a:gs pos="74000">
                  <a:schemeClr val="bg1">
                    <a:alpha val="40000"/>
                  </a:schemeClr>
                </a:gs>
                <a:gs pos="82000">
                  <a:schemeClr val="bg1">
                    <a:alpha val="88000"/>
                  </a:schemeClr>
                </a:gs>
                <a:gs pos="100000">
                  <a:schemeClr val="bg1">
                    <a:alpha val="0"/>
                  </a:schemeClr>
                </a:gs>
              </a:gsLst>
              <a:lin ang="5400000" scaled="1"/>
            </a:gradFill>
          </a:ln>
          <a:effectLst>
            <a:outerShdw blurRad="114300" dist="127000" dir="5400000" sx="99000" sy="99000" algn="t" rotWithShape="0">
              <a:prstClr val="black">
                <a:alpha val="40000"/>
              </a:prstClr>
            </a:outerShdw>
          </a:effectLst>
          <a:scene3d>
            <a:camera prst="orthographicFront"/>
            <a:lightRig rig="twoPt" dir="t"/>
          </a:scene3d>
          <a:sp3d>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25">
            <a:extLst>
              <a:ext uri="{FF2B5EF4-FFF2-40B4-BE49-F238E27FC236}">
                <a16:creationId xmlns:a16="http://schemas.microsoft.com/office/drawing/2014/main" id="{D6F470FB-C708-4957-912B-860D896FCB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8797" y="564162"/>
            <a:ext cx="11040784" cy="5728876"/>
            <a:chOff x="568797" y="564162"/>
            <a:chExt cx="11040784" cy="5728876"/>
          </a:xfrm>
        </p:grpSpPr>
        <p:sp>
          <p:nvSpPr>
            <p:cNvPr id="68" name="Donut 20">
              <a:extLst>
                <a:ext uri="{FF2B5EF4-FFF2-40B4-BE49-F238E27FC236}">
                  <a16:creationId xmlns:a16="http://schemas.microsoft.com/office/drawing/2014/main" id="{8F381EF2-298F-48CA-9B48-495BBCE1B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8797" y="56416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9" name="Donut 21">
              <a:extLst>
                <a:ext uri="{FF2B5EF4-FFF2-40B4-BE49-F238E27FC236}">
                  <a16:creationId xmlns:a16="http://schemas.microsoft.com/office/drawing/2014/main" id="{E922F88D-5E3F-47CD-9122-DB13A6C00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2693" y="56416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0" name="Donut 22">
              <a:extLst>
                <a:ext uri="{FF2B5EF4-FFF2-40B4-BE49-F238E27FC236}">
                  <a16:creationId xmlns:a16="http://schemas.microsoft.com/office/drawing/2014/main" id="{DB0E66D0-C5DB-4356-9A02-3EF30C5DF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8797" y="6046150"/>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1" name="Donut 23">
              <a:extLst>
                <a:ext uri="{FF2B5EF4-FFF2-40B4-BE49-F238E27FC236}">
                  <a16:creationId xmlns:a16="http://schemas.microsoft.com/office/drawing/2014/main" id="{EFED4CDE-021C-4275-A82A-E41FF5276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2693" y="6046150"/>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95335803-32E7-B917-835C-B1F6ACC20CD6}"/>
              </a:ext>
            </a:extLst>
          </p:cNvPr>
          <p:cNvSpPr>
            <a:spLocks noGrp="1"/>
          </p:cNvSpPr>
          <p:nvPr>
            <p:ph type="title"/>
          </p:nvPr>
        </p:nvSpPr>
        <p:spPr>
          <a:xfrm>
            <a:off x="1295402" y="982132"/>
            <a:ext cx="9601196" cy="1303867"/>
          </a:xfrm>
        </p:spPr>
        <p:txBody>
          <a:bodyPr>
            <a:normAutofit/>
          </a:bodyPr>
          <a:lstStyle/>
          <a:p>
            <a:r>
              <a:rPr lang="en-GB" dirty="0">
                <a:solidFill>
                  <a:srgbClr val="373737"/>
                </a:solidFill>
                <a:latin typeface="Arial" panose="020B0604020202020204" pitchFamily="34" charset="0"/>
                <a:cs typeface="Arial" panose="020B0604020202020204" pitchFamily="34" charset="0"/>
              </a:rPr>
              <a:t>Thomas, K. W., and Kilmann’s theory</a:t>
            </a:r>
            <a:endParaRPr lang="en-GB" dirty="0">
              <a:latin typeface="Arial" panose="020B0604020202020204" pitchFamily="34" charset="0"/>
              <a:cs typeface="Arial" panose="020B0604020202020204" pitchFamily="34" charset="0"/>
            </a:endParaRPr>
          </a:p>
        </p:txBody>
      </p:sp>
      <p:cxnSp>
        <p:nvCxnSpPr>
          <p:cNvPr id="32" name="Straight Connector 31">
            <a:extLst>
              <a:ext uri="{FF2B5EF4-FFF2-40B4-BE49-F238E27FC236}">
                <a16:creationId xmlns:a16="http://schemas.microsoft.com/office/drawing/2014/main" id="{DCCD18DB-504D-410B-B5EA-0B24828482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graphicFrame>
        <p:nvGraphicFramePr>
          <p:cNvPr id="20" name="Content Placeholder 2">
            <a:extLst>
              <a:ext uri="{FF2B5EF4-FFF2-40B4-BE49-F238E27FC236}">
                <a16:creationId xmlns:a16="http://schemas.microsoft.com/office/drawing/2014/main" id="{12410BA5-0DF5-A5E0-4719-5EEE61106F56}"/>
              </a:ext>
            </a:extLst>
          </p:cNvPr>
          <p:cNvGraphicFramePr/>
          <p:nvPr>
            <p:extLst>
              <p:ext uri="{D42A27DB-BD31-4B8C-83A1-F6EECF244321}">
                <p14:modId xmlns:p14="http://schemas.microsoft.com/office/powerpoint/2010/main" val="2323397633"/>
              </p:ext>
            </p:extLst>
          </p:nvPr>
        </p:nvGraphicFramePr>
        <p:xfrm>
          <a:off x="815685" y="2556934"/>
          <a:ext cx="10080911" cy="33189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161090F3-7ADA-EC2B-3E41-B5E4E2077074}"/>
              </a:ext>
            </a:extLst>
          </p:cNvPr>
          <p:cNvSpPr txBox="1"/>
          <p:nvPr/>
        </p:nvSpPr>
        <p:spPr>
          <a:xfrm>
            <a:off x="1396169" y="5951224"/>
            <a:ext cx="6441743" cy="369332"/>
          </a:xfrm>
          <a:prstGeom prst="rect">
            <a:avLst/>
          </a:prstGeom>
          <a:noFill/>
        </p:spPr>
        <p:txBody>
          <a:bodyPr wrap="square" rtlCol="0">
            <a:spAutoFit/>
          </a:bodyPr>
          <a:lstStyle/>
          <a:p>
            <a:r>
              <a:rPr lang="en-GB" dirty="0"/>
              <a:t>(Kilmann, R.H. and Thomas, K.W, 1977, p.309-310) </a:t>
            </a:r>
          </a:p>
        </p:txBody>
      </p:sp>
    </p:spTree>
    <p:extLst>
      <p:ext uri="{BB962C8B-B14F-4D97-AF65-F5344CB8AC3E}">
        <p14:creationId xmlns:p14="http://schemas.microsoft.com/office/powerpoint/2010/main" val="34107648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9" name="Picture 4" descr="Chess checkmate">
            <a:extLst>
              <a:ext uri="{FF2B5EF4-FFF2-40B4-BE49-F238E27FC236}">
                <a16:creationId xmlns:a16="http://schemas.microsoft.com/office/drawing/2014/main" id="{2C084F54-5002-AFE0-866B-5D6170243CE5}"/>
              </a:ext>
            </a:extLst>
          </p:cNvPr>
          <p:cNvPicPr>
            <a:picLocks noChangeAspect="1"/>
          </p:cNvPicPr>
          <p:nvPr/>
        </p:nvPicPr>
        <p:blipFill rotWithShape="1">
          <a:blip r:embed="rId3">
            <a:alphaModFix amt="75000"/>
          </a:blip>
          <a:srcRect t="8597" b="7134"/>
          <a:stretch/>
        </p:blipFill>
        <p:spPr>
          <a:xfrm>
            <a:off x="20" y="10"/>
            <a:ext cx="12191980" cy="6857990"/>
          </a:xfrm>
          <a:prstGeom prst="rect">
            <a:avLst/>
          </a:prstGeom>
        </p:spPr>
      </p:pic>
      <p:sp>
        <p:nvSpPr>
          <p:cNvPr id="39" name="Freeform 16">
            <a:extLst>
              <a:ext uri="{FF2B5EF4-FFF2-40B4-BE49-F238E27FC236}">
                <a16:creationId xmlns:a16="http://schemas.microsoft.com/office/drawing/2014/main" id="{9F199BD9-9CC4-4B0F-9620-74BCAFC9F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691" y="486459"/>
            <a:ext cx="11227442" cy="5883295"/>
          </a:xfrm>
          <a:custGeom>
            <a:avLst/>
            <a:gdLst>
              <a:gd name="connsiteX0" fmla="*/ 11005446 w 11227442"/>
              <a:gd name="connsiteY0" fmla="*/ 5592355 h 5883295"/>
              <a:gd name="connsiteX1" fmla="*/ 10923594 w 11227442"/>
              <a:gd name="connsiteY1" fmla="*/ 5674207 h 5883295"/>
              <a:gd name="connsiteX2" fmla="*/ 11005446 w 11227442"/>
              <a:gd name="connsiteY2" fmla="*/ 5756059 h 5883295"/>
              <a:gd name="connsiteX3" fmla="*/ 11087298 w 11227442"/>
              <a:gd name="connsiteY3" fmla="*/ 5674207 h 5883295"/>
              <a:gd name="connsiteX4" fmla="*/ 11005446 w 11227442"/>
              <a:gd name="connsiteY4" fmla="*/ 5592355 h 5883295"/>
              <a:gd name="connsiteX5" fmla="*/ 211551 w 11227442"/>
              <a:gd name="connsiteY5" fmla="*/ 5592355 h 5883295"/>
              <a:gd name="connsiteX6" fmla="*/ 129698 w 11227442"/>
              <a:gd name="connsiteY6" fmla="*/ 5674207 h 5883295"/>
              <a:gd name="connsiteX7" fmla="*/ 211551 w 11227442"/>
              <a:gd name="connsiteY7" fmla="*/ 5756059 h 5883295"/>
              <a:gd name="connsiteX8" fmla="*/ 293402 w 11227442"/>
              <a:gd name="connsiteY8" fmla="*/ 5674207 h 5883295"/>
              <a:gd name="connsiteX9" fmla="*/ 211551 w 11227442"/>
              <a:gd name="connsiteY9" fmla="*/ 5592355 h 5883295"/>
              <a:gd name="connsiteX10" fmla="*/ 211551 w 11227442"/>
              <a:gd name="connsiteY10" fmla="*/ 128350 h 5883295"/>
              <a:gd name="connsiteX11" fmla="*/ 138754 w 11227442"/>
              <a:gd name="connsiteY11" fmla="*/ 201147 h 5883295"/>
              <a:gd name="connsiteX12" fmla="*/ 211551 w 11227442"/>
              <a:gd name="connsiteY12" fmla="*/ 273944 h 5883295"/>
              <a:gd name="connsiteX13" fmla="*/ 284348 w 11227442"/>
              <a:gd name="connsiteY13" fmla="*/ 201147 h 5883295"/>
              <a:gd name="connsiteX14" fmla="*/ 211551 w 11227442"/>
              <a:gd name="connsiteY14" fmla="*/ 128350 h 5883295"/>
              <a:gd name="connsiteX15" fmla="*/ 11005446 w 11227442"/>
              <a:gd name="connsiteY15" fmla="*/ 110367 h 5883295"/>
              <a:gd name="connsiteX16" fmla="*/ 10923594 w 11227442"/>
              <a:gd name="connsiteY16" fmla="*/ 192219 h 5883295"/>
              <a:gd name="connsiteX17" fmla="*/ 11005446 w 11227442"/>
              <a:gd name="connsiteY17" fmla="*/ 274071 h 5883295"/>
              <a:gd name="connsiteX18" fmla="*/ 11087298 w 11227442"/>
              <a:gd name="connsiteY18" fmla="*/ 192219 h 5883295"/>
              <a:gd name="connsiteX19" fmla="*/ 11005446 w 11227442"/>
              <a:gd name="connsiteY19" fmla="*/ 110367 h 5883295"/>
              <a:gd name="connsiteX20" fmla="*/ 0 w 11227442"/>
              <a:gd name="connsiteY20" fmla="*/ 0 h 5883295"/>
              <a:gd name="connsiteX21" fmla="*/ 11227442 w 11227442"/>
              <a:gd name="connsiteY21" fmla="*/ 0 h 5883295"/>
              <a:gd name="connsiteX22" fmla="*/ 11227442 w 11227442"/>
              <a:gd name="connsiteY22" fmla="*/ 5883295 h 5883295"/>
              <a:gd name="connsiteX23" fmla="*/ 0 w 11227442"/>
              <a:gd name="connsiteY23" fmla="*/ 5883295 h 5883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1227442" h="5883295">
                <a:moveTo>
                  <a:pt x="11005446" y="5592355"/>
                </a:moveTo>
                <a:cubicBezTo>
                  <a:pt x="10960240" y="5592355"/>
                  <a:pt x="10923594" y="5629001"/>
                  <a:pt x="10923594" y="5674207"/>
                </a:cubicBezTo>
                <a:cubicBezTo>
                  <a:pt x="10923594" y="5719413"/>
                  <a:pt x="10960240" y="5756059"/>
                  <a:pt x="11005446" y="5756059"/>
                </a:cubicBezTo>
                <a:cubicBezTo>
                  <a:pt x="11050652" y="5756059"/>
                  <a:pt x="11087298" y="5719413"/>
                  <a:pt x="11087298" y="5674207"/>
                </a:cubicBezTo>
                <a:cubicBezTo>
                  <a:pt x="11087298" y="5629001"/>
                  <a:pt x="11050652" y="5592355"/>
                  <a:pt x="11005446" y="5592355"/>
                </a:cubicBezTo>
                <a:close/>
                <a:moveTo>
                  <a:pt x="211551" y="5592355"/>
                </a:moveTo>
                <a:cubicBezTo>
                  <a:pt x="166344" y="5592355"/>
                  <a:pt x="129698" y="5629001"/>
                  <a:pt x="129698" y="5674207"/>
                </a:cubicBezTo>
                <a:cubicBezTo>
                  <a:pt x="129698" y="5719413"/>
                  <a:pt x="166344" y="5756059"/>
                  <a:pt x="211551" y="5756059"/>
                </a:cubicBezTo>
                <a:cubicBezTo>
                  <a:pt x="256756" y="5756059"/>
                  <a:pt x="293402" y="5719413"/>
                  <a:pt x="293402" y="5674207"/>
                </a:cubicBezTo>
                <a:cubicBezTo>
                  <a:pt x="293402" y="5629001"/>
                  <a:pt x="256756" y="5592355"/>
                  <a:pt x="211551" y="5592355"/>
                </a:cubicBezTo>
                <a:close/>
                <a:moveTo>
                  <a:pt x="211551" y="128350"/>
                </a:moveTo>
                <a:cubicBezTo>
                  <a:pt x="171346" y="128350"/>
                  <a:pt x="138754" y="160942"/>
                  <a:pt x="138754" y="201147"/>
                </a:cubicBezTo>
                <a:cubicBezTo>
                  <a:pt x="138754" y="241352"/>
                  <a:pt x="171346" y="273944"/>
                  <a:pt x="211551" y="273944"/>
                </a:cubicBezTo>
                <a:cubicBezTo>
                  <a:pt x="251756" y="273944"/>
                  <a:pt x="284348" y="241352"/>
                  <a:pt x="284348" y="201147"/>
                </a:cubicBezTo>
                <a:cubicBezTo>
                  <a:pt x="284348" y="160942"/>
                  <a:pt x="251756" y="128350"/>
                  <a:pt x="211551" y="128350"/>
                </a:cubicBezTo>
                <a:close/>
                <a:moveTo>
                  <a:pt x="11005446" y="110367"/>
                </a:moveTo>
                <a:cubicBezTo>
                  <a:pt x="10960240" y="110367"/>
                  <a:pt x="10923594" y="147013"/>
                  <a:pt x="10923594" y="192219"/>
                </a:cubicBezTo>
                <a:cubicBezTo>
                  <a:pt x="10923594" y="237425"/>
                  <a:pt x="10960240" y="274071"/>
                  <a:pt x="11005446" y="274071"/>
                </a:cubicBezTo>
                <a:cubicBezTo>
                  <a:pt x="11050652" y="274071"/>
                  <a:pt x="11087298" y="237425"/>
                  <a:pt x="11087298" y="192219"/>
                </a:cubicBezTo>
                <a:cubicBezTo>
                  <a:pt x="11087298" y="147013"/>
                  <a:pt x="11050652" y="110367"/>
                  <a:pt x="11005446" y="110367"/>
                </a:cubicBezTo>
                <a:close/>
                <a:moveTo>
                  <a:pt x="0" y="0"/>
                </a:moveTo>
                <a:lnTo>
                  <a:pt x="11227442" y="0"/>
                </a:lnTo>
                <a:lnTo>
                  <a:pt x="11227442" y="5883295"/>
                </a:lnTo>
                <a:lnTo>
                  <a:pt x="0" y="5883295"/>
                </a:lnTo>
                <a:close/>
              </a:path>
            </a:pathLst>
          </a:custGeom>
          <a:blipFill dpi="0" rotWithShape="1">
            <a:blip r:embed="rId4">
              <a:alphaModFix amt="86000"/>
              <a:duotone>
                <a:schemeClr val="bg2">
                  <a:shade val="45000"/>
                  <a:satMod val="135000"/>
                </a:schemeClr>
                <a:prstClr val="white"/>
              </a:duotone>
            </a:blip>
            <a:srcRect/>
            <a:tile tx="0" ty="0" sx="90000" sy="100000" flip="none" algn="ctr"/>
          </a:blipFill>
          <a:ln w="6350">
            <a:gradFill>
              <a:gsLst>
                <a:gs pos="0">
                  <a:schemeClr val="bg1">
                    <a:alpha val="55000"/>
                  </a:schemeClr>
                </a:gs>
                <a:gs pos="74000">
                  <a:schemeClr val="bg1">
                    <a:alpha val="40000"/>
                  </a:schemeClr>
                </a:gs>
                <a:gs pos="82000">
                  <a:schemeClr val="bg1">
                    <a:alpha val="88000"/>
                  </a:schemeClr>
                </a:gs>
                <a:gs pos="100000">
                  <a:schemeClr val="bg1">
                    <a:alpha val="0"/>
                  </a:schemeClr>
                </a:gs>
              </a:gsLst>
              <a:lin ang="5400000" scaled="1"/>
            </a:gradFill>
          </a:ln>
          <a:effectLst>
            <a:outerShdw blurRad="114300" dist="127000" dir="5400000" sx="99000" sy="99000" algn="t" rotWithShape="0">
              <a:prstClr val="black">
                <a:alpha val="40000"/>
              </a:prstClr>
            </a:outerShdw>
          </a:effectLst>
          <a:scene3d>
            <a:camera prst="orthographicFront"/>
            <a:lightRig rig="twoPt" dir="t"/>
          </a:scene3d>
          <a:sp3d>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5F79AD72-D7F9-447F-8319-0CD06D3937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8797" y="564162"/>
            <a:ext cx="11040784" cy="5728876"/>
            <a:chOff x="568797" y="564162"/>
            <a:chExt cx="11040784" cy="5728876"/>
          </a:xfrm>
        </p:grpSpPr>
        <p:sp>
          <p:nvSpPr>
            <p:cNvPr id="42" name="Donut 20">
              <a:extLst>
                <a:ext uri="{FF2B5EF4-FFF2-40B4-BE49-F238E27FC236}">
                  <a16:creationId xmlns:a16="http://schemas.microsoft.com/office/drawing/2014/main" id="{CBD35041-A658-481E-9DE1-81F9647B83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8797" y="56416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3" name="Donut 26">
              <a:extLst>
                <a:ext uri="{FF2B5EF4-FFF2-40B4-BE49-F238E27FC236}">
                  <a16:creationId xmlns:a16="http://schemas.microsoft.com/office/drawing/2014/main" id="{29E65BD7-9348-48B1-9F61-5FE048F43C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2693" y="564162"/>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4" name="Donut 27">
              <a:extLst>
                <a:ext uri="{FF2B5EF4-FFF2-40B4-BE49-F238E27FC236}">
                  <a16:creationId xmlns:a16="http://schemas.microsoft.com/office/drawing/2014/main" id="{9A22153D-C655-4F9A-84E6-042F3CF3DF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8797" y="6046150"/>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5" name="Donut 28">
              <a:extLst>
                <a:ext uri="{FF2B5EF4-FFF2-40B4-BE49-F238E27FC236}">
                  <a16:creationId xmlns:a16="http://schemas.microsoft.com/office/drawing/2014/main" id="{A51A1B2A-98EF-44B2-8DB4-E39FDF2FEE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2693" y="6046150"/>
              <a:ext cx="246888" cy="246888"/>
            </a:xfrm>
            <a:prstGeom prst="donut">
              <a:avLst>
                <a:gd name="adj" fmla="val 26304"/>
              </a:avLst>
            </a:prstGeom>
            <a:gradFill>
              <a:gsLst>
                <a:gs pos="20000">
                  <a:srgbClr val="949494"/>
                </a:gs>
                <a:gs pos="30000">
                  <a:srgbClr val="B2B2B2"/>
                </a:gs>
                <a:gs pos="51000">
                  <a:srgbClr val="E0DEDE">
                    <a:lumMod val="92000"/>
                  </a:srgbClr>
                </a:gs>
                <a:gs pos="8000">
                  <a:schemeClr val="bg1">
                    <a:lumMod val="41000"/>
                    <a:lumOff val="59000"/>
                  </a:schemeClr>
                </a:gs>
                <a:gs pos="89000">
                  <a:srgbClr val="7A7A7A"/>
                </a:gs>
              </a:gsLst>
              <a:lin ang="3600000" scaled="0"/>
            </a:gradFill>
            <a:ln>
              <a:noFill/>
            </a:ln>
            <a:effectLst>
              <a:outerShdw blurRad="63500" sx="101000" sy="101000" algn="ctr" rotWithShape="0">
                <a:prstClr val="black">
                  <a:alpha val="48000"/>
                </a:prstClr>
              </a:outerShdw>
            </a:effectLst>
            <a:scene3d>
              <a:camera prst="orthographicFront"/>
              <a:lightRig rig="threePt" dir="t">
                <a:rot lat="0" lon="0" rev="21360000"/>
              </a:lightRig>
            </a:scene3d>
            <a:sp3d>
              <a:bevelT w="19050" h="31750"/>
              <a:contourClr>
                <a:srgbClr val="F1F1F1"/>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442CC1FF-2A0C-0D3C-C09E-A55867086F99}"/>
              </a:ext>
            </a:extLst>
          </p:cNvPr>
          <p:cNvSpPr>
            <a:spLocks noGrp="1"/>
          </p:cNvSpPr>
          <p:nvPr>
            <p:ph type="title"/>
          </p:nvPr>
        </p:nvSpPr>
        <p:spPr>
          <a:xfrm>
            <a:off x="1295402" y="982132"/>
            <a:ext cx="9601196" cy="1303867"/>
          </a:xfrm>
        </p:spPr>
        <p:txBody>
          <a:bodyPr>
            <a:normAutofit/>
          </a:bodyPr>
          <a:lstStyle/>
          <a:p>
            <a:r>
              <a:rPr lang="en-GB" dirty="0">
                <a:latin typeface="Arial" panose="020B0604020202020204" pitchFamily="34" charset="0"/>
                <a:cs typeface="Arial" panose="020B0604020202020204" pitchFamily="34" charset="0"/>
              </a:rPr>
              <a:t>Advantages of the conflicts</a:t>
            </a:r>
          </a:p>
        </p:txBody>
      </p:sp>
      <p:cxnSp>
        <p:nvCxnSpPr>
          <p:cNvPr id="47" name="Straight Connector 46">
            <a:extLst>
              <a:ext uri="{FF2B5EF4-FFF2-40B4-BE49-F238E27FC236}">
                <a16:creationId xmlns:a16="http://schemas.microsoft.com/office/drawing/2014/main" id="{10747161-D3DE-4C9A-B2B1-642EF72857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56" name="Content Placeholder 2">
            <a:extLst>
              <a:ext uri="{FF2B5EF4-FFF2-40B4-BE49-F238E27FC236}">
                <a16:creationId xmlns:a16="http://schemas.microsoft.com/office/drawing/2014/main" id="{3165D137-8F78-EBA4-BE9F-7B4DC7E8CB1D}"/>
              </a:ext>
            </a:extLst>
          </p:cNvPr>
          <p:cNvSpPr>
            <a:spLocks noGrp="1"/>
          </p:cNvSpPr>
          <p:nvPr>
            <p:ph idx="1"/>
          </p:nvPr>
        </p:nvSpPr>
        <p:spPr>
          <a:xfrm>
            <a:off x="1295401" y="2556932"/>
            <a:ext cx="9601196" cy="3318936"/>
          </a:xfrm>
        </p:spPr>
        <p:txBody>
          <a:bodyPr>
            <a:normAutofit/>
          </a:bodyPr>
          <a:lstStyle/>
          <a:p>
            <a:r>
              <a:rPr lang="en-GB" dirty="0">
                <a:latin typeface="Arial" panose="020B0604020202020204" pitchFamily="34" charset="0"/>
                <a:cs typeface="Arial" panose="020B0604020202020204" pitchFamily="34" charset="0"/>
              </a:rPr>
              <a:t>New ideas, alternatives to your idea</a:t>
            </a:r>
          </a:p>
          <a:p>
            <a:r>
              <a:rPr lang="en-GB" dirty="0">
                <a:latin typeface="Arial" panose="020B0604020202020204" pitchFamily="34" charset="0"/>
                <a:cs typeface="Arial" panose="020B0604020202020204" pitchFamily="34" charset="0"/>
              </a:rPr>
              <a:t>Solving problems at work</a:t>
            </a:r>
          </a:p>
          <a:p>
            <a:r>
              <a:rPr lang="en-GB" dirty="0">
                <a:latin typeface="Arial" panose="020B0604020202020204" pitchFamily="34" charset="0"/>
                <a:cs typeface="Arial" panose="020B0604020202020204" pitchFamily="34" charset="0"/>
              </a:rPr>
              <a:t>Making better decisions by finding out the reason of the conflict </a:t>
            </a:r>
          </a:p>
          <a:p>
            <a:r>
              <a:rPr lang="en-GB" dirty="0">
                <a:latin typeface="Arial" panose="020B0604020202020204" pitchFamily="34" charset="0"/>
                <a:cs typeface="Arial" panose="020B0604020202020204" pitchFamily="34" charset="0"/>
              </a:rPr>
              <a:t>Everyone can make their point about the situation</a:t>
            </a:r>
          </a:p>
          <a:p>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7E5FD2DD-23B2-6A52-7E09-7D65BC838AF3}"/>
              </a:ext>
            </a:extLst>
          </p:cNvPr>
          <p:cNvSpPr txBox="1"/>
          <p:nvPr/>
        </p:nvSpPr>
        <p:spPr>
          <a:xfrm>
            <a:off x="1787857" y="5158854"/>
            <a:ext cx="7301552" cy="369332"/>
          </a:xfrm>
          <a:prstGeom prst="rect">
            <a:avLst/>
          </a:prstGeom>
          <a:noFill/>
        </p:spPr>
        <p:txBody>
          <a:bodyPr wrap="square" rtlCol="0">
            <a:spAutoFit/>
          </a:bodyPr>
          <a:lstStyle/>
          <a:p>
            <a:r>
              <a:rPr lang="en-GB" dirty="0"/>
              <a:t>(Sherrie </a:t>
            </a:r>
            <a:r>
              <a:rPr lang="en-GB" dirty="0" err="1"/>
              <a:t>Campbel</a:t>
            </a:r>
            <a:r>
              <a:rPr lang="en-GB" dirty="0"/>
              <a:t>, 2016)</a:t>
            </a:r>
          </a:p>
        </p:txBody>
      </p:sp>
    </p:spTree>
    <p:extLst>
      <p:ext uri="{BB962C8B-B14F-4D97-AF65-F5344CB8AC3E}">
        <p14:creationId xmlns:p14="http://schemas.microsoft.com/office/powerpoint/2010/main" val="41744883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955C7-E7E3-3DA7-3431-3863FDEA5B40}"/>
              </a:ext>
            </a:extLst>
          </p:cNvPr>
          <p:cNvSpPr>
            <a:spLocks noGrp="1"/>
          </p:cNvSpPr>
          <p:nvPr>
            <p:ph type="title"/>
          </p:nvPr>
        </p:nvSpPr>
        <p:spPr>
          <a:xfrm>
            <a:off x="1295402" y="982132"/>
            <a:ext cx="9601196" cy="1303867"/>
          </a:xfrm>
        </p:spPr>
        <p:txBody>
          <a:bodyPr>
            <a:normAutofit/>
          </a:bodyPr>
          <a:lstStyle/>
          <a:p>
            <a:r>
              <a:rPr lang="en-GB" dirty="0">
                <a:solidFill>
                  <a:srgbClr val="262626"/>
                </a:solidFill>
                <a:latin typeface="Arial" panose="020B0604020202020204" pitchFamily="34" charset="0"/>
                <a:cs typeface="Arial" panose="020B0604020202020204" pitchFamily="34" charset="0"/>
              </a:rPr>
              <a:t>Steps to take</a:t>
            </a:r>
          </a:p>
        </p:txBody>
      </p:sp>
      <p:graphicFrame>
        <p:nvGraphicFramePr>
          <p:cNvPr id="7" name="Content Placeholder 2">
            <a:extLst>
              <a:ext uri="{FF2B5EF4-FFF2-40B4-BE49-F238E27FC236}">
                <a16:creationId xmlns:a16="http://schemas.microsoft.com/office/drawing/2014/main" id="{0105110A-8904-E916-6DDD-96FE09879601}"/>
              </a:ext>
            </a:extLst>
          </p:cNvPr>
          <p:cNvGraphicFramePr>
            <a:graphicFrameLocks noGrp="1"/>
          </p:cNvGraphicFramePr>
          <p:nvPr>
            <p:ph idx="1"/>
            <p:extLst>
              <p:ext uri="{D42A27DB-BD31-4B8C-83A1-F6EECF244321}">
                <p14:modId xmlns:p14="http://schemas.microsoft.com/office/powerpoint/2010/main" val="1410117480"/>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C02922D4-4C10-7B44-0E4C-C9D672A9464E}"/>
              </a:ext>
            </a:extLst>
          </p:cNvPr>
          <p:cNvSpPr txBox="1"/>
          <p:nvPr/>
        </p:nvSpPr>
        <p:spPr>
          <a:xfrm>
            <a:off x="1446663" y="5909481"/>
            <a:ext cx="4817659" cy="369332"/>
          </a:xfrm>
          <a:prstGeom prst="rect">
            <a:avLst/>
          </a:prstGeom>
          <a:noFill/>
        </p:spPr>
        <p:txBody>
          <a:bodyPr wrap="square" rtlCol="0">
            <a:spAutoFit/>
          </a:bodyPr>
          <a:lstStyle/>
          <a:p>
            <a:r>
              <a:rPr lang="en-GB"/>
              <a:t>(Vera, H., 2022)</a:t>
            </a:r>
          </a:p>
        </p:txBody>
      </p:sp>
    </p:spTree>
    <p:extLst>
      <p:ext uri="{BB962C8B-B14F-4D97-AF65-F5344CB8AC3E}">
        <p14:creationId xmlns:p14="http://schemas.microsoft.com/office/powerpoint/2010/main" val="6467501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D83519B-884C-4B2A-D751-0FAB3757E468}"/>
              </a:ext>
            </a:extLst>
          </p:cNvPr>
          <p:cNvSpPr>
            <a:spLocks noGrp="1"/>
          </p:cNvSpPr>
          <p:nvPr>
            <p:ph type="subTitle" idx="1"/>
          </p:nvPr>
        </p:nvSpPr>
        <p:spPr>
          <a:xfrm>
            <a:off x="8629652" y="6478396"/>
            <a:ext cx="4678086" cy="1148885"/>
          </a:xfrm>
        </p:spPr>
        <p:txBody>
          <a:bodyPr anchor="t">
            <a:normAutofit/>
          </a:bodyPr>
          <a:lstStyle/>
          <a:p>
            <a:r>
              <a:rPr lang="en-US" sz="1800" dirty="0">
                <a:solidFill>
                  <a:schemeClr val="tx1">
                    <a:lumMod val="85000"/>
                    <a:lumOff val="15000"/>
                  </a:schemeClr>
                </a:solidFill>
              </a:rPr>
              <a:t>Suhaas Mohanarasa</a:t>
            </a:r>
          </a:p>
        </p:txBody>
      </p:sp>
      <p:pic>
        <p:nvPicPr>
          <p:cNvPr id="25" name="Picture 24" descr="A colourful light bulb with business icons">
            <a:extLst>
              <a:ext uri="{FF2B5EF4-FFF2-40B4-BE49-F238E27FC236}">
                <a16:creationId xmlns:a16="http://schemas.microsoft.com/office/drawing/2014/main" id="{840072BA-DA70-7E35-8A48-51F9F79C0C4C}"/>
              </a:ext>
            </a:extLst>
          </p:cNvPr>
          <p:cNvPicPr>
            <a:picLocks noChangeAspect="1"/>
          </p:cNvPicPr>
          <p:nvPr/>
        </p:nvPicPr>
        <p:blipFill rotWithShape="1">
          <a:blip r:embed="rId2"/>
          <a:srcRect l="27690" r="35875" b="1"/>
          <a:stretch/>
        </p:blipFill>
        <p:spPr>
          <a:xfrm>
            <a:off x="-293017" y="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
        <p:nvSpPr>
          <p:cNvPr id="4" name="Rectangle 3">
            <a:extLst>
              <a:ext uri="{FF2B5EF4-FFF2-40B4-BE49-F238E27FC236}">
                <a16:creationId xmlns:a16="http://schemas.microsoft.com/office/drawing/2014/main" id="{692DB1C6-88E7-2E7E-86AE-D2B2EE177498}"/>
              </a:ext>
            </a:extLst>
          </p:cNvPr>
          <p:cNvSpPr/>
          <p:nvPr/>
        </p:nvSpPr>
        <p:spPr>
          <a:xfrm>
            <a:off x="3124561" y="1965446"/>
            <a:ext cx="6248039" cy="2585323"/>
          </a:xfrm>
          <a:prstGeom prst="rect">
            <a:avLst/>
          </a:prstGeom>
          <a:noFill/>
        </p:spPr>
        <p:txBody>
          <a:bodyPr wrap="square" lIns="91440" tIns="45720" rIns="91440" bIns="45720">
            <a:spAutoFit/>
          </a:bodyPr>
          <a:lstStyle/>
          <a:p>
            <a:pPr algn="ctr"/>
            <a:r>
              <a:rPr lang="en-GB" sz="5400" b="0" u="sng" cap="none" spc="0" dirty="0">
                <a:ln w="0"/>
                <a:solidFill>
                  <a:schemeClr val="accent1"/>
                </a:solidFill>
                <a:effectLst>
                  <a:outerShdw blurRad="38100" dist="25400" dir="5400000" algn="ctr" rotWithShape="0">
                    <a:srgbClr val="6E747A">
                      <a:alpha val="43000"/>
                    </a:srgbClr>
                  </a:outerShdw>
                </a:effectLst>
              </a:rPr>
              <a:t>Successful Teamwork And </a:t>
            </a:r>
          </a:p>
          <a:p>
            <a:pPr algn="ctr"/>
            <a:r>
              <a:rPr lang="en-GB" sz="5400" b="0" u="sng" cap="none" spc="0" dirty="0">
                <a:ln w="0"/>
                <a:solidFill>
                  <a:schemeClr val="accent1"/>
                </a:solidFill>
                <a:effectLst>
                  <a:outerShdw blurRad="38100" dist="25400" dir="5400000" algn="ctr" rotWithShape="0">
                    <a:srgbClr val="6E747A">
                      <a:alpha val="43000"/>
                    </a:srgbClr>
                  </a:outerShdw>
                </a:effectLst>
              </a:rPr>
              <a:t>Development</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2822875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Content Placeholder 2">
            <a:extLst>
              <a:ext uri="{FF2B5EF4-FFF2-40B4-BE49-F238E27FC236}">
                <a16:creationId xmlns:a16="http://schemas.microsoft.com/office/drawing/2014/main" id="{46967FF4-09A6-8C3D-0F57-3CD6AB616321}"/>
              </a:ext>
            </a:extLst>
          </p:cNvPr>
          <p:cNvSpPr>
            <a:spLocks noGrp="1"/>
          </p:cNvSpPr>
          <p:nvPr>
            <p:ph idx="1"/>
          </p:nvPr>
        </p:nvSpPr>
        <p:spPr>
          <a:xfrm>
            <a:off x="1262155" y="2519882"/>
            <a:ext cx="3518141" cy="3344461"/>
          </a:xfrm>
        </p:spPr>
        <p:txBody>
          <a:bodyPr vert="horz" lIns="91440" tIns="45720" rIns="91440" bIns="45720" rtlCol="0" anchor="t">
            <a:normAutofit fontScale="85000" lnSpcReduction="20000"/>
          </a:bodyPr>
          <a:lstStyle/>
          <a:p>
            <a:pPr marL="0" indent="0">
              <a:buNone/>
            </a:pPr>
            <a:r>
              <a:rPr lang="en-US" sz="2200" b="1" u="sng" dirty="0"/>
              <a:t>What makes a successful team?</a:t>
            </a:r>
          </a:p>
          <a:p>
            <a:r>
              <a:rPr lang="en-US" sz="2200" b="1" dirty="0"/>
              <a:t>Communication</a:t>
            </a:r>
          </a:p>
          <a:p>
            <a:r>
              <a:rPr lang="en-US" sz="2200" b="1" dirty="0"/>
              <a:t>Leadership skills </a:t>
            </a:r>
          </a:p>
          <a:p>
            <a:r>
              <a:rPr lang="en-US" sz="2200" b="1" dirty="0"/>
              <a:t>Meaning and Purpose </a:t>
            </a:r>
          </a:p>
          <a:p>
            <a:r>
              <a:rPr lang="en-US" sz="2200" b="1" dirty="0"/>
              <a:t>Impact </a:t>
            </a:r>
          </a:p>
          <a:p>
            <a:r>
              <a:rPr lang="en-US" sz="2200" b="1" dirty="0"/>
              <a:t>Trust</a:t>
            </a:r>
          </a:p>
          <a:p>
            <a:r>
              <a:rPr lang="en-US" sz="2200" b="1" dirty="0"/>
              <a:t>Encouragement </a:t>
            </a:r>
          </a:p>
          <a:p>
            <a:r>
              <a:rPr lang="en-US" sz="2200" b="1" dirty="0"/>
              <a:t>Sharing ideas</a:t>
            </a:r>
          </a:p>
          <a:p>
            <a:r>
              <a:rPr lang="en-US" sz="2200" b="1" dirty="0"/>
              <a:t>Commitment </a:t>
            </a:r>
          </a:p>
          <a:p>
            <a:pPr marL="0"/>
            <a:endParaRPr lang="en-US" sz="1700" dirty="0"/>
          </a:p>
          <a:p>
            <a:endParaRPr lang="en-US" sz="1700" dirty="0"/>
          </a:p>
          <a:p>
            <a:endParaRPr lang="en-US" sz="1700" dirty="0"/>
          </a:p>
          <a:p>
            <a:endParaRPr lang="en-US" sz="1700" dirty="0"/>
          </a:p>
          <a:p>
            <a:endParaRPr lang="en-US" sz="1700" dirty="0"/>
          </a:p>
          <a:p>
            <a:endParaRPr lang="en-US" sz="1700" dirty="0"/>
          </a:p>
          <a:p>
            <a:endParaRPr lang="en-US" sz="1700" dirty="0"/>
          </a:p>
          <a:p>
            <a:endParaRPr lang="en-US" sz="1700" dirty="0"/>
          </a:p>
        </p:txBody>
      </p:sp>
      <p:pic>
        <p:nvPicPr>
          <p:cNvPr id="1026" name="Picture 2" descr="Teamwork - Step by Step Guide for Effective Team Building - Potential.com">
            <a:extLst>
              <a:ext uri="{FF2B5EF4-FFF2-40B4-BE49-F238E27FC236}">
                <a16:creationId xmlns:a16="http://schemas.microsoft.com/office/drawing/2014/main" id="{60CA67E3-01A5-0CB0-6149-D66AAFDF16D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170" r="2998"/>
          <a:stretch/>
        </p:blipFill>
        <p:spPr bwMode="auto">
          <a:xfrm>
            <a:off x="6224821" y="2519882"/>
            <a:ext cx="4554746" cy="223230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C13CADEA-9EBF-2A29-AA92-4A9BF9A38AE5}"/>
              </a:ext>
            </a:extLst>
          </p:cNvPr>
          <p:cNvSpPr/>
          <p:nvPr/>
        </p:nvSpPr>
        <p:spPr>
          <a:xfrm>
            <a:off x="395416" y="936360"/>
            <a:ext cx="5251621" cy="923330"/>
          </a:xfrm>
          <a:prstGeom prst="rect">
            <a:avLst/>
          </a:prstGeom>
          <a:noFill/>
        </p:spPr>
        <p:txBody>
          <a:bodyPr wrap="square" lIns="91440" tIns="45720" rIns="91440" bIns="45720">
            <a:spAutoFit/>
          </a:bodyPr>
          <a:lstStyle/>
          <a:p>
            <a:pPr algn="ctr"/>
            <a:r>
              <a:rPr lang="en-US" sz="5400" b="0" kern="1200" cap="none" spc="0" dirty="0">
                <a:ln w="0"/>
                <a:solidFill>
                  <a:schemeClr val="accent1"/>
                </a:solidFill>
                <a:effectLst>
                  <a:outerShdw blurRad="38100" dist="25400" dir="5400000" algn="ctr" rotWithShape="0">
                    <a:srgbClr val="6E747A">
                      <a:alpha val="43000"/>
                    </a:srgbClr>
                  </a:outerShdw>
                </a:effectLst>
                <a:latin typeface="+mj-lt"/>
                <a:ea typeface="+mj-ea"/>
                <a:cs typeface="+mj-cs"/>
              </a:rPr>
              <a:t>Successful Team </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11502504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4 Pillars of Teamwork | Grant Herbert">
            <a:extLst>
              <a:ext uri="{FF2B5EF4-FFF2-40B4-BE49-F238E27FC236}">
                <a16:creationId xmlns:a16="http://schemas.microsoft.com/office/drawing/2014/main" id="{2795E45C-0A80-5B24-A281-223E1C36BE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1349" b="32661"/>
          <a:stretch/>
        </p:blipFill>
        <p:spPr bwMode="auto">
          <a:xfrm>
            <a:off x="2" y="10"/>
            <a:ext cx="12191999" cy="3154014"/>
          </a:xfrm>
          <a:custGeom>
            <a:avLst/>
            <a:gdLst/>
            <a:ahLst/>
            <a:cxnLst/>
            <a:rect l="l" t="t" r="r" b="b"/>
            <a:pathLst>
              <a:path w="12191999" h="3428999">
                <a:moveTo>
                  <a:pt x="0" y="0"/>
                </a:moveTo>
                <a:lnTo>
                  <a:pt x="12191999" y="0"/>
                </a:lnTo>
                <a:lnTo>
                  <a:pt x="12191999" y="920893"/>
                </a:lnTo>
                <a:lnTo>
                  <a:pt x="12191999" y="1514929"/>
                </a:lnTo>
                <a:lnTo>
                  <a:pt x="12191999" y="3130902"/>
                </a:lnTo>
                <a:lnTo>
                  <a:pt x="12188051" y="3131476"/>
                </a:lnTo>
                <a:cubicBezTo>
                  <a:pt x="12153000" y="3135813"/>
                  <a:pt x="12133655" y="3136025"/>
                  <a:pt x="12112012" y="3138906"/>
                </a:cubicBezTo>
                <a:cubicBezTo>
                  <a:pt x="12076970" y="3145595"/>
                  <a:pt x="12039899" y="3160769"/>
                  <a:pt x="12018752" y="3165642"/>
                </a:cubicBezTo>
                <a:lnTo>
                  <a:pt x="11985122" y="3168147"/>
                </a:lnTo>
                <a:lnTo>
                  <a:pt x="11986344" y="3172878"/>
                </a:lnTo>
                <a:lnTo>
                  <a:pt x="11973852" y="3173226"/>
                </a:lnTo>
                <a:lnTo>
                  <a:pt x="11945968" y="3173341"/>
                </a:lnTo>
                <a:cubicBezTo>
                  <a:pt x="11928568" y="3174057"/>
                  <a:pt x="11880184" y="3172923"/>
                  <a:pt x="11862470" y="3174654"/>
                </a:cubicBezTo>
                <a:cubicBezTo>
                  <a:pt x="11857360" y="3179700"/>
                  <a:pt x="11849473" y="3182451"/>
                  <a:pt x="11839688" y="3183726"/>
                </a:cubicBezTo>
                <a:lnTo>
                  <a:pt x="11818138" y="3183868"/>
                </a:lnTo>
                <a:lnTo>
                  <a:pt x="11693161" y="3196027"/>
                </a:lnTo>
                <a:lnTo>
                  <a:pt x="11675978" y="3196936"/>
                </a:lnTo>
                <a:lnTo>
                  <a:pt x="11666672" y="3201013"/>
                </a:lnTo>
                <a:cubicBezTo>
                  <a:pt x="11659568" y="3201827"/>
                  <a:pt x="11639160" y="3201301"/>
                  <a:pt x="11633348" y="3201823"/>
                </a:cubicBezTo>
                <a:lnTo>
                  <a:pt x="11631806" y="3204144"/>
                </a:lnTo>
                <a:cubicBezTo>
                  <a:pt x="11613292" y="3207852"/>
                  <a:pt x="11543654" y="3220200"/>
                  <a:pt x="11522270" y="3224070"/>
                </a:cubicBezTo>
                <a:cubicBezTo>
                  <a:pt x="11517998" y="3220503"/>
                  <a:pt x="11508432" y="3226137"/>
                  <a:pt x="11503503" y="3227361"/>
                </a:cubicBezTo>
                <a:cubicBezTo>
                  <a:pt x="11502740" y="3224959"/>
                  <a:pt x="11490808" y="3224226"/>
                  <a:pt x="11487288" y="3226364"/>
                </a:cubicBezTo>
                <a:cubicBezTo>
                  <a:pt x="11403406" y="3238085"/>
                  <a:pt x="11445394" y="3213864"/>
                  <a:pt x="11397514" y="3229209"/>
                </a:cubicBezTo>
                <a:cubicBezTo>
                  <a:pt x="11389044" y="3230225"/>
                  <a:pt x="11382180" y="3229256"/>
                  <a:pt x="11376160" y="3227461"/>
                </a:cubicBezTo>
                <a:lnTo>
                  <a:pt x="11367180" y="3223774"/>
                </a:lnTo>
                <a:lnTo>
                  <a:pt x="11332420" y="3230742"/>
                </a:lnTo>
                <a:cubicBezTo>
                  <a:pt x="11315298" y="3233171"/>
                  <a:pt x="11297277" y="3234781"/>
                  <a:pt x="11278786" y="3235517"/>
                </a:cubicBezTo>
                <a:cubicBezTo>
                  <a:pt x="11274637" y="3230607"/>
                  <a:pt x="11260123" y="3237582"/>
                  <a:pt x="11253295" y="3238964"/>
                </a:cubicBezTo>
                <a:cubicBezTo>
                  <a:pt x="11253224" y="3235757"/>
                  <a:pt x="11238096" y="3234220"/>
                  <a:pt x="11232727" y="3236871"/>
                </a:cubicBezTo>
                <a:cubicBezTo>
                  <a:pt x="11119903" y="3248332"/>
                  <a:pt x="11183388" y="3218382"/>
                  <a:pt x="11115682" y="3236341"/>
                </a:cubicBezTo>
                <a:cubicBezTo>
                  <a:pt x="11104356" y="3237278"/>
                  <a:pt x="11095858" y="3235671"/>
                  <a:pt x="11088768" y="3233017"/>
                </a:cubicBezTo>
                <a:lnTo>
                  <a:pt x="11076012" y="3226390"/>
                </a:lnTo>
                <a:lnTo>
                  <a:pt x="11066016" y="3228753"/>
                </a:lnTo>
                <a:cubicBezTo>
                  <a:pt x="11028292" y="3228939"/>
                  <a:pt x="11017169" y="3222147"/>
                  <a:pt x="10995221" y="3228989"/>
                </a:cubicBezTo>
                <a:cubicBezTo>
                  <a:pt x="10962786" y="3214768"/>
                  <a:pt x="10973708" y="3227571"/>
                  <a:pt x="10949038" y="3229747"/>
                </a:cubicBezTo>
                <a:cubicBezTo>
                  <a:pt x="10929576" y="3232582"/>
                  <a:pt x="10965306" y="3238039"/>
                  <a:pt x="10946231" y="3238844"/>
                </a:cubicBezTo>
                <a:cubicBezTo>
                  <a:pt x="10925596" y="3235173"/>
                  <a:pt x="10926566" y="3246575"/>
                  <a:pt x="10905107" y="3242085"/>
                </a:cubicBezTo>
                <a:cubicBezTo>
                  <a:pt x="10910320" y="3233495"/>
                  <a:pt x="10862761" y="3243750"/>
                  <a:pt x="10861282" y="3236246"/>
                </a:cubicBezTo>
                <a:cubicBezTo>
                  <a:pt x="10843055" y="3246977"/>
                  <a:pt x="10833897" y="3233757"/>
                  <a:pt x="10809627" y="3237064"/>
                </a:cubicBezTo>
                <a:cubicBezTo>
                  <a:pt x="10798198" y="3241124"/>
                  <a:pt x="10789952" y="3241821"/>
                  <a:pt x="10778718" y="3237455"/>
                </a:cubicBezTo>
                <a:cubicBezTo>
                  <a:pt x="10726069" y="3257219"/>
                  <a:pt x="10746866" y="3238339"/>
                  <a:pt x="10697595" y="3245939"/>
                </a:cubicBezTo>
                <a:cubicBezTo>
                  <a:pt x="10655146" y="3253933"/>
                  <a:pt x="10607026" y="3259119"/>
                  <a:pt x="10565970" y="3278201"/>
                </a:cubicBezTo>
                <a:cubicBezTo>
                  <a:pt x="10558434" y="3283608"/>
                  <a:pt x="10539930" y="3285654"/>
                  <a:pt x="10524645" y="3282773"/>
                </a:cubicBezTo>
                <a:cubicBezTo>
                  <a:pt x="10522018" y="3282276"/>
                  <a:pt x="10519582" y="3281649"/>
                  <a:pt x="10517421" y="3280913"/>
                </a:cubicBezTo>
                <a:cubicBezTo>
                  <a:pt x="10481928" y="3283832"/>
                  <a:pt x="10352108" y="3296870"/>
                  <a:pt x="10311683" y="3300288"/>
                </a:cubicBezTo>
                <a:cubicBezTo>
                  <a:pt x="10308410" y="3293342"/>
                  <a:pt x="10287968" y="3305875"/>
                  <a:pt x="10274873" y="3301423"/>
                </a:cubicBezTo>
                <a:cubicBezTo>
                  <a:pt x="10265494" y="3297516"/>
                  <a:pt x="10257104" y="3300407"/>
                  <a:pt x="10247307" y="3300714"/>
                </a:cubicBezTo>
                <a:cubicBezTo>
                  <a:pt x="10234401" y="3297643"/>
                  <a:pt x="10192308" y="3303190"/>
                  <a:pt x="10181334" y="3307168"/>
                </a:cubicBezTo>
                <a:cubicBezTo>
                  <a:pt x="10155109" y="3320992"/>
                  <a:pt x="10095518" y="3310726"/>
                  <a:pt x="10073729" y="3321318"/>
                </a:cubicBezTo>
                <a:cubicBezTo>
                  <a:pt x="10065823" y="3322872"/>
                  <a:pt x="10058087" y="3323501"/>
                  <a:pt x="10050495" y="3323554"/>
                </a:cubicBezTo>
                <a:lnTo>
                  <a:pt x="10029247" y="3322387"/>
                </a:lnTo>
                <a:lnTo>
                  <a:pt x="10023206" y="3319426"/>
                </a:lnTo>
                <a:lnTo>
                  <a:pt x="10010221" y="3320159"/>
                </a:lnTo>
                <a:lnTo>
                  <a:pt x="10006500" y="3319709"/>
                </a:lnTo>
                <a:cubicBezTo>
                  <a:pt x="9999392" y="3318836"/>
                  <a:pt x="9992376" y="3318075"/>
                  <a:pt x="9985433" y="3317775"/>
                </a:cubicBezTo>
                <a:cubicBezTo>
                  <a:pt x="9994564" y="3332623"/>
                  <a:pt x="9927872" y="3317665"/>
                  <a:pt x="9947096" y="3329673"/>
                </a:cubicBezTo>
                <a:cubicBezTo>
                  <a:pt x="9910530" y="3330603"/>
                  <a:pt x="9938422" y="3341787"/>
                  <a:pt x="9894468" y="3331125"/>
                </a:cubicBezTo>
                <a:cubicBezTo>
                  <a:pt x="9837697" y="3343266"/>
                  <a:pt x="9748207" y="3338748"/>
                  <a:pt x="9703741" y="3357170"/>
                </a:cubicBezTo>
                <a:cubicBezTo>
                  <a:pt x="9709264" y="3350136"/>
                  <a:pt x="9685337" y="3344679"/>
                  <a:pt x="9668763" y="3348169"/>
                </a:cubicBezTo>
                <a:cubicBezTo>
                  <a:pt x="9688139" y="3320571"/>
                  <a:pt x="9603232" y="3373038"/>
                  <a:pt x="9588644" y="3354205"/>
                </a:cubicBezTo>
                <a:cubicBezTo>
                  <a:pt x="9587925" y="3371689"/>
                  <a:pt x="9513642" y="3401336"/>
                  <a:pt x="9478680" y="3386990"/>
                </a:cubicBezTo>
                <a:cubicBezTo>
                  <a:pt x="9425416" y="3390492"/>
                  <a:pt x="9387699" y="3404944"/>
                  <a:pt x="9331856" y="3399166"/>
                </a:cubicBezTo>
                <a:cubicBezTo>
                  <a:pt x="9330123" y="3401505"/>
                  <a:pt x="9327283" y="3403463"/>
                  <a:pt x="9323679" y="3405145"/>
                </a:cubicBezTo>
                <a:lnTo>
                  <a:pt x="9311620" y="3409223"/>
                </a:lnTo>
                <a:lnTo>
                  <a:pt x="9309289" y="3408926"/>
                </a:lnTo>
                <a:cubicBezTo>
                  <a:pt x="9300131" y="3408873"/>
                  <a:pt x="9295442" y="3409859"/>
                  <a:pt x="9292731" y="3411301"/>
                </a:cubicBezTo>
                <a:lnTo>
                  <a:pt x="9290814" y="3413412"/>
                </a:lnTo>
                <a:lnTo>
                  <a:pt x="9279990" y="3415541"/>
                </a:lnTo>
                <a:lnTo>
                  <a:pt x="9260104" y="3421077"/>
                </a:lnTo>
                <a:lnTo>
                  <a:pt x="9255034" y="3420853"/>
                </a:lnTo>
                <a:lnTo>
                  <a:pt x="9222941" y="3427242"/>
                </a:lnTo>
                <a:lnTo>
                  <a:pt x="9221858" y="3426731"/>
                </a:lnTo>
                <a:cubicBezTo>
                  <a:pt x="9218700" y="3425733"/>
                  <a:pt x="9214983" y="3425271"/>
                  <a:pt x="9210014" y="3425917"/>
                </a:cubicBezTo>
                <a:cubicBezTo>
                  <a:pt x="9208256" y="3416158"/>
                  <a:pt x="9203342" y="3422957"/>
                  <a:pt x="9188839" y="3425728"/>
                </a:cubicBezTo>
                <a:cubicBezTo>
                  <a:pt x="9182870" y="3411188"/>
                  <a:pt x="9147335" y="3424352"/>
                  <a:pt x="9132080" y="3417886"/>
                </a:cubicBezTo>
                <a:cubicBezTo>
                  <a:pt x="9121557" y="3420249"/>
                  <a:pt x="9110321" y="3422482"/>
                  <a:pt x="9098549" y="3424480"/>
                </a:cubicBezTo>
                <a:lnTo>
                  <a:pt x="9003970" y="3425484"/>
                </a:lnTo>
                <a:lnTo>
                  <a:pt x="8904921" y="3413774"/>
                </a:lnTo>
                <a:cubicBezTo>
                  <a:pt x="8868284" y="3413519"/>
                  <a:pt x="8836559" y="3409171"/>
                  <a:pt x="8805551" y="3412237"/>
                </a:cubicBezTo>
                <a:cubicBezTo>
                  <a:pt x="8792955" y="3408854"/>
                  <a:pt x="8781083" y="3407488"/>
                  <a:pt x="8769572" y="3412551"/>
                </a:cubicBezTo>
                <a:cubicBezTo>
                  <a:pt x="8735382" y="3410862"/>
                  <a:pt x="8727105" y="3403632"/>
                  <a:pt x="8705440" y="3409271"/>
                </a:cubicBezTo>
                <a:cubicBezTo>
                  <a:pt x="8686231" y="3397576"/>
                  <a:pt x="8685094" y="3402040"/>
                  <a:pt x="8676067" y="3405389"/>
                </a:cubicBezTo>
                <a:lnTo>
                  <a:pt x="8674779" y="3405628"/>
                </a:lnTo>
                <a:lnTo>
                  <a:pt x="8672154" y="3403956"/>
                </a:lnTo>
                <a:lnTo>
                  <a:pt x="8666720" y="3403182"/>
                </a:lnTo>
                <a:lnTo>
                  <a:pt x="8651886" y="3403680"/>
                </a:lnTo>
                <a:lnTo>
                  <a:pt x="8646307" y="3404298"/>
                </a:lnTo>
                <a:cubicBezTo>
                  <a:pt x="8642465" y="3404565"/>
                  <a:pt x="8639912" y="3404534"/>
                  <a:pt x="8638145" y="3404287"/>
                </a:cubicBezTo>
                <a:lnTo>
                  <a:pt x="8637941" y="3404149"/>
                </a:lnTo>
                <a:lnTo>
                  <a:pt x="8630296" y="3404406"/>
                </a:lnTo>
                <a:cubicBezTo>
                  <a:pt x="8617394" y="3405155"/>
                  <a:pt x="8604838" y="3406180"/>
                  <a:pt x="8592887" y="3407398"/>
                </a:cubicBezTo>
                <a:cubicBezTo>
                  <a:pt x="8582781" y="3399722"/>
                  <a:pt x="8538622" y="3408789"/>
                  <a:pt x="8543455" y="3394319"/>
                </a:cubicBezTo>
                <a:cubicBezTo>
                  <a:pt x="8527334" y="3395534"/>
                  <a:pt x="8517583" y="3401542"/>
                  <a:pt x="8523012" y="3392051"/>
                </a:cubicBezTo>
                <a:cubicBezTo>
                  <a:pt x="8517705" y="3392178"/>
                  <a:pt x="8514435" y="3391372"/>
                  <a:pt x="8512093" y="3390108"/>
                </a:cubicBezTo>
                <a:lnTo>
                  <a:pt x="8511416" y="3389513"/>
                </a:lnTo>
                <a:lnTo>
                  <a:pt x="8475551" y="3392450"/>
                </a:lnTo>
                <a:lnTo>
                  <a:pt x="8470789" y="3391736"/>
                </a:lnTo>
                <a:lnTo>
                  <a:pt x="8447414" y="3395064"/>
                </a:lnTo>
                <a:lnTo>
                  <a:pt x="8435335" y="3396028"/>
                </a:lnTo>
                <a:lnTo>
                  <a:pt x="8431923" y="3397855"/>
                </a:lnTo>
                <a:cubicBezTo>
                  <a:pt x="8428239" y="3398965"/>
                  <a:pt x="8422959" y="3399444"/>
                  <a:pt x="8414099" y="3398491"/>
                </a:cubicBezTo>
                <a:lnTo>
                  <a:pt x="8412049" y="3397978"/>
                </a:lnTo>
                <a:lnTo>
                  <a:pt x="8397349" y="3400683"/>
                </a:lnTo>
                <a:cubicBezTo>
                  <a:pt x="8392615" y="3401933"/>
                  <a:pt x="8388424" y="3403524"/>
                  <a:pt x="8385030" y="3405585"/>
                </a:cubicBezTo>
                <a:cubicBezTo>
                  <a:pt x="8334977" y="3394568"/>
                  <a:pt x="8287750" y="3404648"/>
                  <a:pt x="8233422" y="3402742"/>
                </a:cubicBezTo>
                <a:cubicBezTo>
                  <a:pt x="8209936" y="3385601"/>
                  <a:pt x="8116056" y="3406588"/>
                  <a:pt x="8102569" y="3423208"/>
                </a:cubicBezTo>
                <a:cubicBezTo>
                  <a:pt x="8102264" y="3408645"/>
                  <a:pt x="8034186" y="3428475"/>
                  <a:pt x="8016625" y="3428989"/>
                </a:cubicBezTo>
                <a:cubicBezTo>
                  <a:pt x="8010771" y="3429161"/>
                  <a:pt x="8010530" y="3427186"/>
                  <a:pt x="8020284" y="3421076"/>
                </a:cubicBezTo>
                <a:cubicBezTo>
                  <a:pt x="8001623" y="3422777"/>
                  <a:pt x="7982361" y="3415208"/>
                  <a:pt x="7992871" y="3409037"/>
                </a:cubicBezTo>
                <a:cubicBezTo>
                  <a:pt x="7936181" y="3422244"/>
                  <a:pt x="7852511" y="3409112"/>
                  <a:pt x="7788452" y="3415110"/>
                </a:cubicBezTo>
                <a:cubicBezTo>
                  <a:pt x="7753529" y="3400598"/>
                  <a:pt x="7772461" y="3414025"/>
                  <a:pt x="7736237" y="3411311"/>
                </a:cubicBezTo>
                <a:cubicBezTo>
                  <a:pt x="7746145" y="3424670"/>
                  <a:pt x="7692261" y="3403816"/>
                  <a:pt x="7690279" y="3418893"/>
                </a:cubicBezTo>
                <a:cubicBezTo>
                  <a:pt x="7683750" y="3417921"/>
                  <a:pt x="7677487" y="3416505"/>
                  <a:pt x="7671219" y="3414970"/>
                </a:cubicBezTo>
                <a:lnTo>
                  <a:pt x="7667928" y="3414173"/>
                </a:lnTo>
                <a:lnTo>
                  <a:pt x="7654774" y="3413595"/>
                </a:lnTo>
                <a:lnTo>
                  <a:pt x="7651067" y="3410171"/>
                </a:lnTo>
                <a:lnTo>
                  <a:pt x="7631267" y="3406963"/>
                </a:lnTo>
                <a:cubicBezTo>
                  <a:pt x="7623851" y="3406267"/>
                  <a:pt x="7615871" y="3406106"/>
                  <a:pt x="7607053" y="3406809"/>
                </a:cubicBezTo>
                <a:cubicBezTo>
                  <a:pt x="7585359" y="3412784"/>
                  <a:pt x="7551579" y="3405461"/>
                  <a:pt x="7521027" y="3405904"/>
                </a:cubicBezTo>
                <a:lnTo>
                  <a:pt x="7506997" y="3407754"/>
                </a:lnTo>
                <a:lnTo>
                  <a:pt x="7461204" y="3404669"/>
                </a:lnTo>
                <a:cubicBezTo>
                  <a:pt x="7448169" y="3404071"/>
                  <a:pt x="7434640" y="3403756"/>
                  <a:pt x="7420396" y="3403975"/>
                </a:cubicBezTo>
                <a:lnTo>
                  <a:pt x="7393955" y="3405447"/>
                </a:lnTo>
                <a:lnTo>
                  <a:pt x="7387024" y="3404227"/>
                </a:lnTo>
                <a:cubicBezTo>
                  <a:pt x="7374952" y="3404363"/>
                  <a:pt x="7358975" y="3408656"/>
                  <a:pt x="7360398" y="3403441"/>
                </a:cubicBezTo>
                <a:lnTo>
                  <a:pt x="7346837" y="3405249"/>
                </a:lnTo>
                <a:lnTo>
                  <a:pt x="7333451" y="3401087"/>
                </a:lnTo>
                <a:cubicBezTo>
                  <a:pt x="7331985" y="3400120"/>
                  <a:pt x="7330882" y="3399091"/>
                  <a:pt x="7330179" y="3398037"/>
                </a:cubicBezTo>
                <a:lnTo>
                  <a:pt x="7311232" y="3399406"/>
                </a:lnTo>
                <a:lnTo>
                  <a:pt x="7295699" y="3396426"/>
                </a:lnTo>
                <a:lnTo>
                  <a:pt x="7282158" y="3398374"/>
                </a:lnTo>
                <a:lnTo>
                  <a:pt x="7276538" y="3397935"/>
                </a:lnTo>
                <a:lnTo>
                  <a:pt x="7262569" y="3396460"/>
                </a:lnTo>
                <a:cubicBezTo>
                  <a:pt x="7255407" y="3395426"/>
                  <a:pt x="7247392" y="3394180"/>
                  <a:pt x="7238468" y="3393183"/>
                </a:cubicBezTo>
                <a:lnTo>
                  <a:pt x="7230949" y="3392727"/>
                </a:lnTo>
                <a:lnTo>
                  <a:pt x="7214580" y="3387715"/>
                </a:lnTo>
                <a:cubicBezTo>
                  <a:pt x="7202670" y="3383926"/>
                  <a:pt x="7193296" y="3381373"/>
                  <a:pt x="7182893" y="3383429"/>
                </a:cubicBezTo>
                <a:cubicBezTo>
                  <a:pt x="7165160" y="3378534"/>
                  <a:pt x="7152772" y="3364815"/>
                  <a:pt x="7127104" y="3368475"/>
                </a:cubicBezTo>
                <a:cubicBezTo>
                  <a:pt x="7134894" y="3362260"/>
                  <a:pt x="7098599" y="3367723"/>
                  <a:pt x="7094311" y="3361339"/>
                </a:cubicBezTo>
                <a:cubicBezTo>
                  <a:pt x="7092331" y="3356198"/>
                  <a:pt x="7080860" y="3356657"/>
                  <a:pt x="7072124" y="3354762"/>
                </a:cubicBezTo>
                <a:cubicBezTo>
                  <a:pt x="7065898" y="3349511"/>
                  <a:pt x="7021942" y="3344717"/>
                  <a:pt x="7006638" y="3345473"/>
                </a:cubicBezTo>
                <a:cubicBezTo>
                  <a:pt x="6963504" y="3350697"/>
                  <a:pt x="6928807" y="3329559"/>
                  <a:pt x="6894320" y="3333192"/>
                </a:cubicBezTo>
                <a:cubicBezTo>
                  <a:pt x="6885290" y="3332697"/>
                  <a:pt x="6877803" y="3331507"/>
                  <a:pt x="6871318" y="3329892"/>
                </a:cubicBezTo>
                <a:lnTo>
                  <a:pt x="6855157" y="3324330"/>
                </a:lnTo>
                <a:cubicBezTo>
                  <a:pt x="6854956" y="3323109"/>
                  <a:pt x="6854755" y="3321887"/>
                  <a:pt x="6854555" y="3320665"/>
                </a:cubicBezTo>
                <a:lnTo>
                  <a:pt x="6842483" y="3318413"/>
                </a:lnTo>
                <a:lnTo>
                  <a:pt x="6840027" y="3317245"/>
                </a:lnTo>
                <a:cubicBezTo>
                  <a:pt x="6835354" y="3315001"/>
                  <a:pt x="6830588" y="3312868"/>
                  <a:pt x="6825185" y="3311114"/>
                </a:cubicBezTo>
                <a:cubicBezTo>
                  <a:pt x="6810331" y="3324866"/>
                  <a:pt x="6776772" y="3298463"/>
                  <a:pt x="6774755" y="3312168"/>
                </a:cubicBezTo>
                <a:cubicBezTo>
                  <a:pt x="6742477" y="3304924"/>
                  <a:pt x="6749024" y="3319870"/>
                  <a:pt x="6728129" y="3301832"/>
                </a:cubicBezTo>
                <a:cubicBezTo>
                  <a:pt x="6661764" y="3299056"/>
                  <a:pt x="6593104" y="3275946"/>
                  <a:pt x="6527587" y="3280829"/>
                </a:cubicBezTo>
                <a:cubicBezTo>
                  <a:pt x="6542935" y="3276465"/>
                  <a:pt x="6531033" y="3266920"/>
                  <a:pt x="6511742" y="3266067"/>
                </a:cubicBezTo>
                <a:cubicBezTo>
                  <a:pt x="6570025" y="3248440"/>
                  <a:pt x="6418649" y="3271458"/>
                  <a:pt x="6434953" y="3253360"/>
                </a:cubicBezTo>
                <a:cubicBezTo>
                  <a:pt x="6407781" y="3267048"/>
                  <a:pt x="6300040" y="3274313"/>
                  <a:pt x="6292331" y="3255322"/>
                </a:cubicBezTo>
                <a:cubicBezTo>
                  <a:pt x="6242057" y="3246469"/>
                  <a:pt x="6188266" y="3249680"/>
                  <a:pt x="6149913" y="3232917"/>
                </a:cubicBezTo>
                <a:cubicBezTo>
                  <a:pt x="6144898" y="3234391"/>
                  <a:pt x="6139526" y="3235322"/>
                  <a:pt x="6133930" y="3235867"/>
                </a:cubicBezTo>
                <a:lnTo>
                  <a:pt x="6117554" y="3236464"/>
                </a:lnTo>
                <a:lnTo>
                  <a:pt x="6116039" y="3235720"/>
                </a:lnTo>
                <a:cubicBezTo>
                  <a:pt x="6108393" y="3233681"/>
                  <a:pt x="6102936" y="3233437"/>
                  <a:pt x="6098459" y="3233988"/>
                </a:cubicBezTo>
                <a:lnTo>
                  <a:pt x="6093630" y="3235240"/>
                </a:lnTo>
                <a:lnTo>
                  <a:pt x="6081261" y="3234563"/>
                </a:lnTo>
                <a:lnTo>
                  <a:pt x="6056067" y="3234608"/>
                </a:lnTo>
                <a:lnTo>
                  <a:pt x="6052129" y="3233324"/>
                </a:lnTo>
                <a:lnTo>
                  <a:pt x="6015338" y="3231378"/>
                </a:lnTo>
                <a:cubicBezTo>
                  <a:pt x="6015291" y="3231165"/>
                  <a:pt x="6015245" y="3230951"/>
                  <a:pt x="6015198" y="3230737"/>
                </a:cubicBezTo>
                <a:cubicBezTo>
                  <a:pt x="6014048" y="3229257"/>
                  <a:pt x="6011617" y="3228081"/>
                  <a:pt x="6006436" y="3227508"/>
                </a:cubicBezTo>
                <a:cubicBezTo>
                  <a:pt x="6019781" y="3219395"/>
                  <a:pt x="6005305" y="3223709"/>
                  <a:pt x="5988851" y="3222735"/>
                </a:cubicBezTo>
                <a:cubicBezTo>
                  <a:pt x="6005907" y="3209918"/>
                  <a:pt x="5955918" y="3212588"/>
                  <a:pt x="5952863" y="3204137"/>
                </a:cubicBezTo>
                <a:cubicBezTo>
                  <a:pt x="5940395" y="3203711"/>
                  <a:pt x="5927517" y="3203028"/>
                  <a:pt x="5914548" y="3202041"/>
                </a:cubicBezTo>
                <a:lnTo>
                  <a:pt x="5907020" y="3201283"/>
                </a:lnTo>
                <a:cubicBezTo>
                  <a:pt x="5906995" y="3201231"/>
                  <a:pt x="5906969" y="3201180"/>
                  <a:pt x="5906944" y="3201129"/>
                </a:cubicBezTo>
                <a:cubicBezTo>
                  <a:pt x="5905471" y="3200668"/>
                  <a:pt x="5903056" y="3200308"/>
                  <a:pt x="5899155" y="3200053"/>
                </a:cubicBezTo>
                <a:lnTo>
                  <a:pt x="5893294" y="3199901"/>
                </a:lnTo>
                <a:lnTo>
                  <a:pt x="5878691" y="3198431"/>
                </a:lnTo>
                <a:lnTo>
                  <a:pt x="5874165" y="3197003"/>
                </a:lnTo>
                <a:lnTo>
                  <a:pt x="5873092" y="3195108"/>
                </a:lnTo>
                <a:lnTo>
                  <a:pt x="5871658" y="3195162"/>
                </a:lnTo>
                <a:cubicBezTo>
                  <a:pt x="5860152" y="3197097"/>
                  <a:pt x="5855231" y="3201097"/>
                  <a:pt x="5846928" y="3187725"/>
                </a:cubicBezTo>
                <a:cubicBezTo>
                  <a:pt x="5821379" y="3190142"/>
                  <a:pt x="5819686" y="3182343"/>
                  <a:pt x="5788468" y="3176316"/>
                </a:cubicBezTo>
                <a:cubicBezTo>
                  <a:pt x="5773119" y="3179521"/>
                  <a:pt x="5762947" y="3176704"/>
                  <a:pt x="5753823" y="3171919"/>
                </a:cubicBezTo>
                <a:cubicBezTo>
                  <a:pt x="5721557" y="3170726"/>
                  <a:pt x="5694983" y="3162549"/>
                  <a:pt x="5660194" y="3157536"/>
                </a:cubicBezTo>
                <a:cubicBezTo>
                  <a:pt x="5619608" y="3159495"/>
                  <a:pt x="5604384" y="3146636"/>
                  <a:pt x="5567188" y="3141325"/>
                </a:cubicBezTo>
                <a:cubicBezTo>
                  <a:pt x="5530345" y="3148235"/>
                  <a:pt x="5543868" y="3129416"/>
                  <a:pt x="5526178" y="3123274"/>
                </a:cubicBezTo>
                <a:lnTo>
                  <a:pt x="5520866" y="3122322"/>
                </a:lnTo>
                <a:lnTo>
                  <a:pt x="5506009" y="3122332"/>
                </a:lnTo>
                <a:lnTo>
                  <a:pt x="5500363" y="3122766"/>
                </a:lnTo>
                <a:cubicBezTo>
                  <a:pt x="5496497" y="3122905"/>
                  <a:pt x="5493953" y="3122792"/>
                  <a:pt x="5492228" y="3122486"/>
                </a:cubicBezTo>
                <a:lnTo>
                  <a:pt x="5492044" y="3122342"/>
                </a:lnTo>
                <a:lnTo>
                  <a:pt x="5484386" y="3122347"/>
                </a:lnTo>
                <a:cubicBezTo>
                  <a:pt x="5471420" y="3122670"/>
                  <a:pt x="5458764" y="3123280"/>
                  <a:pt x="5446679" y="3124105"/>
                </a:cubicBezTo>
                <a:cubicBezTo>
                  <a:pt x="5437659" y="3116107"/>
                  <a:pt x="5392392" y="3123709"/>
                  <a:pt x="5399188" y="3109418"/>
                </a:cubicBezTo>
                <a:cubicBezTo>
                  <a:pt x="5382948" y="3110102"/>
                  <a:pt x="5372407" y="3115781"/>
                  <a:pt x="5379117" y="3106482"/>
                </a:cubicBezTo>
                <a:cubicBezTo>
                  <a:pt x="5373809" y="3106435"/>
                  <a:pt x="5370660" y="3105521"/>
                  <a:pt x="5368499" y="3104181"/>
                </a:cubicBezTo>
                <a:lnTo>
                  <a:pt x="5367902" y="3103566"/>
                </a:lnTo>
                <a:lnTo>
                  <a:pt x="5331747" y="3105319"/>
                </a:lnTo>
                <a:lnTo>
                  <a:pt x="5327095" y="3104450"/>
                </a:lnTo>
                <a:lnTo>
                  <a:pt x="5303337" y="3107003"/>
                </a:lnTo>
                <a:lnTo>
                  <a:pt x="5291164" y="3107570"/>
                </a:lnTo>
                <a:lnTo>
                  <a:pt x="5287515" y="3109282"/>
                </a:lnTo>
                <a:cubicBezTo>
                  <a:pt x="5283689" y="3110269"/>
                  <a:pt x="5278356" y="3110573"/>
                  <a:pt x="5269654" y="3109330"/>
                </a:cubicBezTo>
                <a:lnTo>
                  <a:pt x="5267681" y="3108752"/>
                </a:lnTo>
                <a:lnTo>
                  <a:pt x="5252655" y="3110969"/>
                </a:lnTo>
                <a:cubicBezTo>
                  <a:pt x="5247766" y="3112062"/>
                  <a:pt x="5243369" y="3113511"/>
                  <a:pt x="5239703" y="3115460"/>
                </a:cubicBezTo>
                <a:cubicBezTo>
                  <a:pt x="5191311" y="3102811"/>
                  <a:pt x="5142849" y="3111324"/>
                  <a:pt x="5088947" y="3107634"/>
                </a:cubicBezTo>
                <a:cubicBezTo>
                  <a:pt x="5027989" y="3108214"/>
                  <a:pt x="4985627" y="3110432"/>
                  <a:pt x="4945514" y="3110162"/>
                </a:cubicBezTo>
                <a:cubicBezTo>
                  <a:pt x="4926678" y="3111245"/>
                  <a:pt x="4789238" y="3111826"/>
                  <a:pt x="4800559" y="3106010"/>
                </a:cubicBezTo>
                <a:cubicBezTo>
                  <a:pt x="4742239" y="3117333"/>
                  <a:pt x="4708324" y="3101468"/>
                  <a:pt x="4643642" y="3105351"/>
                </a:cubicBezTo>
                <a:cubicBezTo>
                  <a:pt x="4610808" y="3089712"/>
                  <a:pt x="4627845" y="3103743"/>
                  <a:pt x="4592107" y="3099840"/>
                </a:cubicBezTo>
                <a:cubicBezTo>
                  <a:pt x="4600157" y="3113506"/>
                  <a:pt x="4549287" y="3090911"/>
                  <a:pt x="4545249" y="3105899"/>
                </a:cubicBezTo>
                <a:cubicBezTo>
                  <a:pt x="4538872" y="3104716"/>
                  <a:pt x="4532825" y="3103094"/>
                  <a:pt x="4526782" y="3101355"/>
                </a:cubicBezTo>
                <a:lnTo>
                  <a:pt x="4523614" y="3100453"/>
                </a:lnTo>
                <a:lnTo>
                  <a:pt x="4510579" y="3099442"/>
                </a:lnTo>
                <a:lnTo>
                  <a:pt x="4507348" y="3095901"/>
                </a:lnTo>
                <a:lnTo>
                  <a:pt x="4348949" y="3090220"/>
                </a:lnTo>
                <a:cubicBezTo>
                  <a:pt x="4335046" y="3092487"/>
                  <a:pt x="4290056" y="3092155"/>
                  <a:pt x="4280362" y="3087618"/>
                </a:cubicBezTo>
                <a:cubicBezTo>
                  <a:pt x="4270739" y="3086627"/>
                  <a:pt x="4260237" y="3088220"/>
                  <a:pt x="4254634" y="3083366"/>
                </a:cubicBezTo>
                <a:cubicBezTo>
                  <a:pt x="4233731" y="3080512"/>
                  <a:pt x="4185859" y="3073948"/>
                  <a:pt x="4154942" y="3070490"/>
                </a:cubicBezTo>
                <a:cubicBezTo>
                  <a:pt x="4138280" y="3076599"/>
                  <a:pt x="4112117" y="3064194"/>
                  <a:pt x="4069131" y="3062612"/>
                </a:cubicBezTo>
                <a:cubicBezTo>
                  <a:pt x="4050897" y="3069679"/>
                  <a:pt x="4040160" y="3061449"/>
                  <a:pt x="4005249" y="3070810"/>
                </a:cubicBezTo>
                <a:cubicBezTo>
                  <a:pt x="4003818" y="3069842"/>
                  <a:pt x="4002032" y="3068943"/>
                  <a:pt x="3999945" y="3068139"/>
                </a:cubicBezTo>
                <a:cubicBezTo>
                  <a:pt x="3987818" y="3063468"/>
                  <a:pt x="3968381" y="3062958"/>
                  <a:pt x="3956529" y="3067000"/>
                </a:cubicBezTo>
                <a:cubicBezTo>
                  <a:pt x="3900898" y="3079382"/>
                  <a:pt x="3850463" y="3077929"/>
                  <a:pt x="3803031" y="3079823"/>
                </a:cubicBezTo>
                <a:cubicBezTo>
                  <a:pt x="3749421" y="3080464"/>
                  <a:pt x="3785521" y="3065630"/>
                  <a:pt x="3718229" y="3077134"/>
                </a:cubicBezTo>
                <a:cubicBezTo>
                  <a:pt x="3711244" y="3071611"/>
                  <a:pt x="3702770" y="3071184"/>
                  <a:pt x="3688357" y="3073468"/>
                </a:cubicBezTo>
                <a:cubicBezTo>
                  <a:pt x="3662326" y="3073378"/>
                  <a:pt x="3664937" y="3059899"/>
                  <a:pt x="3638298" y="3067494"/>
                </a:cubicBezTo>
                <a:cubicBezTo>
                  <a:pt x="3643333" y="3060328"/>
                  <a:pt x="3589079" y="3063658"/>
                  <a:pt x="3601443" y="3056355"/>
                </a:cubicBezTo>
                <a:cubicBezTo>
                  <a:pt x="3584797" y="3049384"/>
                  <a:pt x="3575923" y="3060108"/>
                  <a:pt x="3559361" y="3054005"/>
                </a:cubicBezTo>
                <a:cubicBezTo>
                  <a:pt x="3540444" y="3052269"/>
                  <a:pt x="3569896" y="3061996"/>
                  <a:pt x="3548859" y="3062094"/>
                </a:cubicBezTo>
                <a:cubicBezTo>
                  <a:pt x="3523419" y="3060901"/>
                  <a:pt x="3522848" y="3074222"/>
                  <a:pt x="3504082" y="3056779"/>
                </a:cubicBezTo>
                <a:lnTo>
                  <a:pt x="3436234" y="3047769"/>
                </a:lnTo>
                <a:cubicBezTo>
                  <a:pt x="3420764" y="3051629"/>
                  <a:pt x="3408644" y="3049227"/>
                  <a:pt x="3396914" y="3044803"/>
                </a:cubicBezTo>
                <a:cubicBezTo>
                  <a:pt x="3361398" y="3044955"/>
                  <a:pt x="3329425" y="3037856"/>
                  <a:pt x="3289720" y="3034278"/>
                </a:cubicBezTo>
                <a:cubicBezTo>
                  <a:pt x="3246348" y="3037943"/>
                  <a:pt x="3224942" y="3025667"/>
                  <a:pt x="3182509" y="3021890"/>
                </a:cubicBezTo>
                <a:cubicBezTo>
                  <a:pt x="3139731" y="3031583"/>
                  <a:pt x="3155749" y="3004773"/>
                  <a:pt x="3119879" y="3004134"/>
                </a:cubicBezTo>
                <a:cubicBezTo>
                  <a:pt x="3060941" y="3012153"/>
                  <a:pt x="3121880" y="2995117"/>
                  <a:pt x="3031656" y="2995077"/>
                </a:cubicBezTo>
                <a:cubicBezTo>
                  <a:pt x="3026453" y="2996603"/>
                  <a:pt x="3015685" y="2994367"/>
                  <a:pt x="3017018" y="2992034"/>
                </a:cubicBezTo>
                <a:cubicBezTo>
                  <a:pt x="2997245" y="2992118"/>
                  <a:pt x="2941342" y="2976346"/>
                  <a:pt x="2913012" y="2978042"/>
                </a:cubicBezTo>
                <a:cubicBezTo>
                  <a:pt x="2858481" y="2969139"/>
                  <a:pt x="2831094" y="2979433"/>
                  <a:pt x="2791382" y="2975899"/>
                </a:cubicBezTo>
                <a:cubicBezTo>
                  <a:pt x="2745836" y="2966063"/>
                  <a:pt x="2719288" y="2957529"/>
                  <a:pt x="2639738" y="2936567"/>
                </a:cubicBezTo>
                <a:lnTo>
                  <a:pt x="2369741" y="2876435"/>
                </a:lnTo>
                <a:cubicBezTo>
                  <a:pt x="2269614" y="2832081"/>
                  <a:pt x="2140023" y="2856176"/>
                  <a:pt x="2078755" y="2852909"/>
                </a:cubicBezTo>
                <a:cubicBezTo>
                  <a:pt x="2053362" y="2866100"/>
                  <a:pt x="2032778" y="2851474"/>
                  <a:pt x="2002128" y="2856835"/>
                </a:cubicBezTo>
                <a:cubicBezTo>
                  <a:pt x="1933939" y="2859736"/>
                  <a:pt x="1866254" y="2874726"/>
                  <a:pt x="1777746" y="2864566"/>
                </a:cubicBezTo>
                <a:cubicBezTo>
                  <a:pt x="1737851" y="2905864"/>
                  <a:pt x="1634115" y="2880970"/>
                  <a:pt x="1549425" y="2904556"/>
                </a:cubicBezTo>
                <a:cubicBezTo>
                  <a:pt x="1500265" y="2909373"/>
                  <a:pt x="1423030" y="2888862"/>
                  <a:pt x="1405992" y="2911144"/>
                </a:cubicBezTo>
                <a:cubicBezTo>
                  <a:pt x="1383494" y="2897507"/>
                  <a:pt x="1362438" y="2919536"/>
                  <a:pt x="1337848" y="2921491"/>
                </a:cubicBezTo>
                <a:cubicBezTo>
                  <a:pt x="1318218" y="2912820"/>
                  <a:pt x="1308478" y="2920319"/>
                  <a:pt x="1290645" y="2921985"/>
                </a:cubicBezTo>
                <a:cubicBezTo>
                  <a:pt x="1282569" y="2916637"/>
                  <a:pt x="1267476" y="2916916"/>
                  <a:pt x="1262341" y="2923190"/>
                </a:cubicBezTo>
                <a:cubicBezTo>
                  <a:pt x="1269627" y="2937654"/>
                  <a:pt x="1217209" y="2930439"/>
                  <a:pt x="1213314" y="2940415"/>
                </a:cubicBezTo>
                <a:cubicBezTo>
                  <a:pt x="1182890" y="2942495"/>
                  <a:pt x="1050782" y="2929830"/>
                  <a:pt x="1028405" y="2945799"/>
                </a:cubicBezTo>
                <a:cubicBezTo>
                  <a:pt x="966896" y="2953381"/>
                  <a:pt x="877997" y="2927977"/>
                  <a:pt x="851857" y="2928423"/>
                </a:cubicBezTo>
                <a:cubicBezTo>
                  <a:pt x="825919" y="2899251"/>
                  <a:pt x="699677" y="2976135"/>
                  <a:pt x="588681" y="2977769"/>
                </a:cubicBezTo>
                <a:cubicBezTo>
                  <a:pt x="573724" y="2974953"/>
                  <a:pt x="565729" y="2974991"/>
                  <a:pt x="561717" y="2981641"/>
                </a:cubicBezTo>
                <a:cubicBezTo>
                  <a:pt x="532860" y="2985482"/>
                  <a:pt x="475932" y="2991762"/>
                  <a:pt x="415541" y="3000819"/>
                </a:cubicBezTo>
                <a:cubicBezTo>
                  <a:pt x="370154" y="3008289"/>
                  <a:pt x="146634" y="3001788"/>
                  <a:pt x="86183" y="3009699"/>
                </a:cubicBezTo>
                <a:lnTo>
                  <a:pt x="0" y="3044978"/>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A609C85-EF3F-AC7C-AAE6-35AA1CC4064C}"/>
              </a:ext>
            </a:extLst>
          </p:cNvPr>
          <p:cNvSpPr txBox="1"/>
          <p:nvPr/>
        </p:nvSpPr>
        <p:spPr>
          <a:xfrm>
            <a:off x="6096000" y="3703975"/>
            <a:ext cx="5257800" cy="2398713"/>
          </a:xfrm>
          <a:prstGeom prst="rect">
            <a:avLst/>
          </a:prstGeom>
        </p:spPr>
        <p:txBody>
          <a:bodyPr vert="horz" lIns="91440" tIns="45720" rIns="91440" bIns="45720" rtlCol="0" anchor="ctr">
            <a:normAutofit fontScale="25000" lnSpcReduction="20000"/>
          </a:bodyPr>
          <a:lstStyle/>
          <a:p>
            <a:pPr defTabSz="914400">
              <a:lnSpc>
                <a:spcPct val="90000"/>
              </a:lnSpc>
              <a:spcAft>
                <a:spcPts val="600"/>
              </a:spcAft>
            </a:pPr>
            <a:endParaRPr lang="en-US" sz="8000" dirty="0"/>
          </a:p>
          <a:p>
            <a:pPr defTabSz="914400">
              <a:lnSpc>
                <a:spcPct val="90000"/>
              </a:lnSpc>
              <a:spcAft>
                <a:spcPts val="600"/>
              </a:spcAft>
            </a:pPr>
            <a:r>
              <a:rPr lang="en-US" sz="8000" dirty="0"/>
              <a:t>Working together means sharing your priorities, when working in a team you are not loaded with a lot of work it’s a set part, a particle area where you focus on which means you don’t have to stress too much.</a:t>
            </a:r>
          </a:p>
          <a:p>
            <a:pPr indent="-228600" defTabSz="914400">
              <a:lnSpc>
                <a:spcPct val="90000"/>
              </a:lnSpc>
              <a:spcAft>
                <a:spcPts val="600"/>
              </a:spcAft>
              <a:buFont typeface="Arial" panose="020B0604020202020204" pitchFamily="34" charset="0"/>
              <a:buChar char="•"/>
            </a:pPr>
            <a:endParaRPr lang="en-US" sz="8000" dirty="0"/>
          </a:p>
          <a:p>
            <a:pPr marL="285750" indent="-228600" defTabSz="914400">
              <a:lnSpc>
                <a:spcPct val="90000"/>
              </a:lnSpc>
              <a:spcAft>
                <a:spcPts val="600"/>
              </a:spcAft>
              <a:buFont typeface="Arial" panose="020B0604020202020204" pitchFamily="34" charset="0"/>
              <a:buChar char="•"/>
            </a:pPr>
            <a:r>
              <a:rPr lang="en-US" sz="8000" dirty="0"/>
              <a:t>Teamwork improves productivity </a:t>
            </a:r>
          </a:p>
          <a:p>
            <a:pPr marL="285750" indent="-228600" defTabSz="914400">
              <a:lnSpc>
                <a:spcPct val="90000"/>
              </a:lnSpc>
              <a:spcAft>
                <a:spcPts val="600"/>
              </a:spcAft>
              <a:buFont typeface="Arial" panose="020B0604020202020204" pitchFamily="34" charset="0"/>
              <a:buChar char="•"/>
            </a:pPr>
            <a:r>
              <a:rPr lang="en-US" sz="8000" dirty="0"/>
              <a:t>Enaches flexibility</a:t>
            </a:r>
          </a:p>
          <a:p>
            <a:pPr marL="285750" indent="-228600" defTabSz="914400">
              <a:lnSpc>
                <a:spcPct val="90000"/>
              </a:lnSpc>
              <a:spcAft>
                <a:spcPts val="600"/>
              </a:spcAft>
              <a:buFont typeface="Arial" panose="020B0604020202020204" pitchFamily="34" charset="0"/>
              <a:buChar char="•"/>
            </a:pPr>
            <a:r>
              <a:rPr lang="en-US" sz="8000" dirty="0"/>
              <a:t>Gain fresh ideas</a:t>
            </a:r>
          </a:p>
          <a:p>
            <a:pPr marL="285750" indent="-228600" defTabSz="914400">
              <a:lnSpc>
                <a:spcPct val="90000"/>
              </a:lnSpc>
              <a:spcAft>
                <a:spcPts val="600"/>
              </a:spcAft>
              <a:buFont typeface="Arial" panose="020B0604020202020204" pitchFamily="34" charset="0"/>
              <a:buChar char="•"/>
            </a:pPr>
            <a:r>
              <a:rPr lang="en-US" sz="8000" dirty="0"/>
              <a:t>Build trust</a:t>
            </a:r>
          </a:p>
          <a:p>
            <a:pPr marL="285750" indent="-228600" defTabSz="914400">
              <a:lnSpc>
                <a:spcPct val="90000"/>
              </a:lnSpc>
              <a:spcAft>
                <a:spcPts val="600"/>
              </a:spcAft>
              <a:buFont typeface="Arial" panose="020B0604020202020204" pitchFamily="34" charset="0"/>
              <a:buChar char="•"/>
            </a:pPr>
            <a:r>
              <a:rPr lang="en-US" sz="8000" dirty="0"/>
              <a:t>Team spirit</a:t>
            </a:r>
          </a:p>
          <a:p>
            <a:pPr indent="-228600" defTabSz="914400">
              <a:lnSpc>
                <a:spcPct val="90000"/>
              </a:lnSpc>
              <a:spcAft>
                <a:spcPts val="600"/>
              </a:spcAft>
              <a:buFont typeface="Arial" panose="020B0604020202020204" pitchFamily="34" charset="0"/>
              <a:buChar char="•"/>
            </a:pPr>
            <a:endParaRPr lang="en-US" sz="1300" dirty="0"/>
          </a:p>
          <a:p>
            <a:pPr indent="-228600" defTabSz="914400">
              <a:lnSpc>
                <a:spcPct val="90000"/>
              </a:lnSpc>
              <a:spcAft>
                <a:spcPts val="600"/>
              </a:spcAft>
              <a:buFont typeface="Arial" panose="020B0604020202020204" pitchFamily="34" charset="0"/>
              <a:buChar char="•"/>
            </a:pPr>
            <a:endParaRPr lang="en-US" sz="1300" dirty="0"/>
          </a:p>
          <a:p>
            <a:pPr indent="-228600" defTabSz="914400">
              <a:lnSpc>
                <a:spcPct val="90000"/>
              </a:lnSpc>
              <a:spcAft>
                <a:spcPts val="600"/>
              </a:spcAft>
              <a:buFont typeface="Arial" panose="020B0604020202020204" pitchFamily="34" charset="0"/>
              <a:buChar char="•"/>
            </a:pPr>
            <a:endParaRPr lang="en-US" sz="1300" dirty="0"/>
          </a:p>
          <a:p>
            <a:pPr indent="-228600" defTabSz="914400">
              <a:lnSpc>
                <a:spcPct val="90000"/>
              </a:lnSpc>
              <a:spcAft>
                <a:spcPts val="600"/>
              </a:spcAft>
              <a:buFont typeface="Arial" panose="020B0604020202020204" pitchFamily="34" charset="0"/>
              <a:buChar char="•"/>
            </a:pPr>
            <a:endParaRPr lang="en-US" sz="1300" dirty="0"/>
          </a:p>
        </p:txBody>
      </p:sp>
      <p:sp>
        <p:nvSpPr>
          <p:cNvPr id="2" name="Rectangle 1">
            <a:extLst>
              <a:ext uri="{FF2B5EF4-FFF2-40B4-BE49-F238E27FC236}">
                <a16:creationId xmlns:a16="http://schemas.microsoft.com/office/drawing/2014/main" id="{800F61E5-5866-3BA9-5CBF-AAD64F431CC2}"/>
              </a:ext>
            </a:extLst>
          </p:cNvPr>
          <p:cNvSpPr/>
          <p:nvPr/>
        </p:nvSpPr>
        <p:spPr>
          <a:xfrm>
            <a:off x="664649" y="3541493"/>
            <a:ext cx="4766702" cy="1754326"/>
          </a:xfrm>
          <a:prstGeom prst="rect">
            <a:avLst/>
          </a:prstGeom>
          <a:noFill/>
        </p:spPr>
        <p:txBody>
          <a:bodyPr wrap="squar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latin typeface="+mj-lt"/>
                <a:ea typeface="+mj-ea"/>
                <a:cs typeface="+mj-cs"/>
              </a:rPr>
              <a:t>Benefits of team working</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cxnSp>
        <p:nvCxnSpPr>
          <p:cNvPr id="6" name="Straight Connector 5">
            <a:extLst>
              <a:ext uri="{FF2B5EF4-FFF2-40B4-BE49-F238E27FC236}">
                <a16:creationId xmlns:a16="http://schemas.microsoft.com/office/drawing/2014/main" id="{7FADD325-3443-B693-536C-032BD24DFBD2}"/>
              </a:ext>
            </a:extLst>
          </p:cNvPr>
          <p:cNvCxnSpPr>
            <a:cxnSpLocks/>
          </p:cNvCxnSpPr>
          <p:nvPr/>
        </p:nvCxnSpPr>
        <p:spPr>
          <a:xfrm>
            <a:off x="5688419" y="3154024"/>
            <a:ext cx="0" cy="3193613"/>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6671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7747C-1E2F-925A-3EB4-7992419EF701}"/>
              </a:ext>
            </a:extLst>
          </p:cNvPr>
          <p:cNvSpPr>
            <a:spLocks noGrp="1"/>
          </p:cNvSpPr>
          <p:nvPr>
            <p:ph type="title"/>
          </p:nvPr>
        </p:nvSpPr>
        <p:spPr>
          <a:xfrm>
            <a:off x="1066802" y="608810"/>
            <a:ext cx="9601196" cy="1303867"/>
          </a:xfrm>
        </p:spPr>
        <p:txBody>
          <a:bodyPr>
            <a:normAutofit fontScale="90000"/>
          </a:bodyPr>
          <a:lstStyle/>
          <a:p>
            <a:pPr algn="ctr"/>
            <a:r>
              <a:rPr lang="en-US" sz="5300" dirty="0">
                <a:ln w="0"/>
                <a:solidFill>
                  <a:schemeClr val="accent1"/>
                </a:solidFill>
                <a:effectLst>
                  <a:outerShdw blurRad="38100" dist="25400" dir="5400000" algn="ctr" rotWithShape="0">
                    <a:srgbClr val="6E747A">
                      <a:alpha val="43000"/>
                    </a:srgbClr>
                  </a:outerShdw>
                </a:effectLst>
              </a:rPr>
              <a:t>Stages of team development </a:t>
            </a:r>
            <a:br>
              <a:rPr lang="en-US" dirty="0">
                <a:ln w="0"/>
                <a:solidFill>
                  <a:schemeClr val="accent1"/>
                </a:solidFill>
                <a:effectLst>
                  <a:outerShdw blurRad="38100" dist="25400" dir="5400000" algn="ctr" rotWithShape="0">
                    <a:srgbClr val="6E747A">
                      <a:alpha val="43000"/>
                    </a:srgbClr>
                  </a:outerShdw>
                </a:effectLst>
              </a:rPr>
            </a:br>
            <a:endParaRPr lang="en-US" dirty="0"/>
          </a:p>
        </p:txBody>
      </p:sp>
      <p:sp>
        <p:nvSpPr>
          <p:cNvPr id="3" name="Content Placeholder 2">
            <a:extLst>
              <a:ext uri="{FF2B5EF4-FFF2-40B4-BE49-F238E27FC236}">
                <a16:creationId xmlns:a16="http://schemas.microsoft.com/office/drawing/2014/main" id="{E5154D9B-C0BF-28F7-11A5-91DF83962B65}"/>
              </a:ext>
            </a:extLst>
          </p:cNvPr>
          <p:cNvSpPr>
            <a:spLocks noGrp="1"/>
          </p:cNvSpPr>
          <p:nvPr>
            <p:ph idx="1"/>
          </p:nvPr>
        </p:nvSpPr>
        <p:spPr>
          <a:xfrm>
            <a:off x="3024188" y="1263757"/>
            <a:ext cx="10515600" cy="588963"/>
          </a:xfrm>
        </p:spPr>
        <p:txBody>
          <a:bodyPr/>
          <a:lstStyle/>
          <a:p>
            <a:pPr marL="0" indent="0">
              <a:buNone/>
            </a:pPr>
            <a:r>
              <a:rPr lang="en-US" b="1" dirty="0"/>
              <a:t>There are 5 stages of team development:</a:t>
            </a:r>
            <a:r>
              <a:rPr lang="en-US" dirty="0">
                <a:ln w="0"/>
                <a:solidFill>
                  <a:schemeClr val="accent1"/>
                </a:solidFill>
                <a:effectLst>
                  <a:outerShdw blurRad="38100" dist="25400" dir="5400000" algn="ctr" rotWithShape="0">
                    <a:srgbClr val="6E747A">
                      <a:alpha val="43000"/>
                    </a:srgbClr>
                  </a:outerShdw>
                </a:effectLst>
              </a:rPr>
              <a:t> </a:t>
            </a:r>
          </a:p>
          <a:p>
            <a:pPr marL="0" indent="0">
              <a:buNone/>
            </a:pPr>
            <a:endParaRPr lang="en-US" b="1" dirty="0"/>
          </a:p>
          <a:p>
            <a:pPr marL="0" indent="0">
              <a:buNone/>
            </a:pPr>
            <a:endParaRPr lang="en-US" dirty="0"/>
          </a:p>
        </p:txBody>
      </p:sp>
      <p:sp>
        <p:nvSpPr>
          <p:cNvPr id="7" name="TextBox 6">
            <a:extLst>
              <a:ext uri="{FF2B5EF4-FFF2-40B4-BE49-F238E27FC236}">
                <a16:creationId xmlns:a16="http://schemas.microsoft.com/office/drawing/2014/main" id="{B84F1962-4E87-0C66-9728-D9F19EE39CD8}"/>
              </a:ext>
            </a:extLst>
          </p:cNvPr>
          <p:cNvSpPr txBox="1"/>
          <p:nvPr/>
        </p:nvSpPr>
        <p:spPr>
          <a:xfrm>
            <a:off x="21431" y="1956483"/>
            <a:ext cx="2328863" cy="646331"/>
          </a:xfrm>
          <a:prstGeom prst="rect">
            <a:avLst/>
          </a:prstGeom>
          <a:solidFill>
            <a:srgbClr val="FFC000"/>
          </a:solidFill>
        </p:spPr>
        <p:txBody>
          <a:bodyPr wrap="square" rtlCol="0">
            <a:spAutoFit/>
          </a:bodyPr>
          <a:lstStyle/>
          <a:p>
            <a:r>
              <a:rPr lang="en-US" b="1" dirty="0"/>
              <a:t>Stage 1</a:t>
            </a:r>
          </a:p>
          <a:p>
            <a:r>
              <a:rPr lang="en-US" b="1" dirty="0"/>
              <a:t>Immature group</a:t>
            </a:r>
          </a:p>
        </p:txBody>
      </p:sp>
      <p:sp>
        <p:nvSpPr>
          <p:cNvPr id="8" name="TextBox 7">
            <a:extLst>
              <a:ext uri="{FF2B5EF4-FFF2-40B4-BE49-F238E27FC236}">
                <a16:creationId xmlns:a16="http://schemas.microsoft.com/office/drawing/2014/main" id="{0DDCDAA6-DF5B-BA48-4668-74CC712FBE10}"/>
              </a:ext>
            </a:extLst>
          </p:cNvPr>
          <p:cNvSpPr txBox="1"/>
          <p:nvPr/>
        </p:nvSpPr>
        <p:spPr>
          <a:xfrm>
            <a:off x="2471737" y="1956482"/>
            <a:ext cx="2328863" cy="646331"/>
          </a:xfrm>
          <a:prstGeom prst="rect">
            <a:avLst/>
          </a:prstGeom>
          <a:solidFill>
            <a:srgbClr val="FFC000"/>
          </a:solidFill>
        </p:spPr>
        <p:txBody>
          <a:bodyPr wrap="square" rtlCol="0">
            <a:spAutoFit/>
          </a:bodyPr>
          <a:lstStyle/>
          <a:p>
            <a:r>
              <a:rPr lang="en-US" b="1" dirty="0"/>
              <a:t>Stage 2</a:t>
            </a:r>
          </a:p>
          <a:p>
            <a:r>
              <a:rPr lang="en-US" b="1" dirty="0"/>
              <a:t>Fractional group</a:t>
            </a:r>
          </a:p>
        </p:txBody>
      </p:sp>
      <p:sp>
        <p:nvSpPr>
          <p:cNvPr id="9" name="TextBox 8">
            <a:extLst>
              <a:ext uri="{FF2B5EF4-FFF2-40B4-BE49-F238E27FC236}">
                <a16:creationId xmlns:a16="http://schemas.microsoft.com/office/drawing/2014/main" id="{2261EDE5-E38D-396E-FCF3-C1585C5B189B}"/>
              </a:ext>
            </a:extLst>
          </p:cNvPr>
          <p:cNvSpPr txBox="1"/>
          <p:nvPr/>
        </p:nvSpPr>
        <p:spPr>
          <a:xfrm>
            <a:off x="4931568" y="1998500"/>
            <a:ext cx="2328863" cy="646331"/>
          </a:xfrm>
          <a:prstGeom prst="rect">
            <a:avLst/>
          </a:prstGeom>
          <a:solidFill>
            <a:srgbClr val="FFC000"/>
          </a:solidFill>
        </p:spPr>
        <p:txBody>
          <a:bodyPr wrap="square" rtlCol="0">
            <a:spAutoFit/>
          </a:bodyPr>
          <a:lstStyle/>
          <a:p>
            <a:r>
              <a:rPr lang="en-US" b="1" dirty="0"/>
              <a:t>Stage 3</a:t>
            </a:r>
          </a:p>
          <a:p>
            <a:r>
              <a:rPr lang="en-US" b="1" dirty="0"/>
              <a:t>Sharing group</a:t>
            </a:r>
          </a:p>
        </p:txBody>
      </p:sp>
      <p:sp>
        <p:nvSpPr>
          <p:cNvPr id="10" name="TextBox 9">
            <a:extLst>
              <a:ext uri="{FF2B5EF4-FFF2-40B4-BE49-F238E27FC236}">
                <a16:creationId xmlns:a16="http://schemas.microsoft.com/office/drawing/2014/main" id="{71110134-D0CF-9B71-FCA4-AF833940730F}"/>
              </a:ext>
            </a:extLst>
          </p:cNvPr>
          <p:cNvSpPr txBox="1"/>
          <p:nvPr/>
        </p:nvSpPr>
        <p:spPr>
          <a:xfrm>
            <a:off x="7381874" y="1998500"/>
            <a:ext cx="2328863" cy="646331"/>
          </a:xfrm>
          <a:prstGeom prst="rect">
            <a:avLst/>
          </a:prstGeom>
          <a:solidFill>
            <a:srgbClr val="FFC000"/>
          </a:solidFill>
        </p:spPr>
        <p:txBody>
          <a:bodyPr wrap="square" rtlCol="0">
            <a:spAutoFit/>
          </a:bodyPr>
          <a:lstStyle/>
          <a:p>
            <a:r>
              <a:rPr lang="en-US" b="1" dirty="0"/>
              <a:t>Stage 4</a:t>
            </a:r>
          </a:p>
          <a:p>
            <a:r>
              <a:rPr lang="en-US" b="1" dirty="0"/>
              <a:t>Effective team</a:t>
            </a:r>
          </a:p>
        </p:txBody>
      </p:sp>
      <p:sp>
        <p:nvSpPr>
          <p:cNvPr id="11" name="TextBox 10">
            <a:extLst>
              <a:ext uri="{FF2B5EF4-FFF2-40B4-BE49-F238E27FC236}">
                <a16:creationId xmlns:a16="http://schemas.microsoft.com/office/drawing/2014/main" id="{44D82D12-CF18-B127-8FB8-AF2A15AEF6C7}"/>
              </a:ext>
            </a:extLst>
          </p:cNvPr>
          <p:cNvSpPr txBox="1"/>
          <p:nvPr/>
        </p:nvSpPr>
        <p:spPr>
          <a:xfrm>
            <a:off x="9832180" y="2015877"/>
            <a:ext cx="2328863" cy="646331"/>
          </a:xfrm>
          <a:prstGeom prst="rect">
            <a:avLst/>
          </a:prstGeom>
          <a:solidFill>
            <a:srgbClr val="FFC000"/>
          </a:solidFill>
        </p:spPr>
        <p:txBody>
          <a:bodyPr wrap="square" rtlCol="0">
            <a:spAutoFit/>
          </a:bodyPr>
          <a:lstStyle/>
          <a:p>
            <a:r>
              <a:rPr lang="en-US" b="1" dirty="0"/>
              <a:t>Stage 5</a:t>
            </a:r>
          </a:p>
          <a:p>
            <a:r>
              <a:rPr lang="en-US" b="1" dirty="0"/>
              <a:t>Disbanding group</a:t>
            </a:r>
          </a:p>
        </p:txBody>
      </p:sp>
      <p:sp>
        <p:nvSpPr>
          <p:cNvPr id="12" name="TextBox 11">
            <a:extLst>
              <a:ext uri="{FF2B5EF4-FFF2-40B4-BE49-F238E27FC236}">
                <a16:creationId xmlns:a16="http://schemas.microsoft.com/office/drawing/2014/main" id="{A0594AAE-0E1B-E1FD-E6D5-5C86702EE4FF}"/>
              </a:ext>
            </a:extLst>
          </p:cNvPr>
          <p:cNvSpPr txBox="1"/>
          <p:nvPr/>
        </p:nvSpPr>
        <p:spPr>
          <a:xfrm>
            <a:off x="21430" y="2835522"/>
            <a:ext cx="2328863" cy="2308324"/>
          </a:xfrm>
          <a:prstGeom prst="rect">
            <a:avLst/>
          </a:prstGeom>
          <a:solidFill>
            <a:schemeClr val="accent1">
              <a:lumMod val="40000"/>
              <a:lumOff val="60000"/>
            </a:schemeClr>
          </a:solidFill>
        </p:spPr>
        <p:txBody>
          <a:bodyPr wrap="square" rtlCol="0">
            <a:spAutoFit/>
          </a:bodyPr>
          <a:lstStyle/>
          <a:p>
            <a:r>
              <a:rPr lang="en-US" u="sng" dirty="0"/>
              <a:t>Forming</a:t>
            </a:r>
          </a:p>
          <a:p>
            <a:pPr marL="285750" indent="-285750">
              <a:buFont typeface="Arial" panose="020B0604020202020204" pitchFamily="34" charset="0"/>
              <a:buChar char="•"/>
            </a:pPr>
            <a:r>
              <a:rPr lang="en-US" dirty="0"/>
              <a:t>Assessing situation</a:t>
            </a:r>
          </a:p>
          <a:p>
            <a:pPr marL="285750" indent="-285750">
              <a:buFont typeface="Arial" panose="020B0604020202020204" pitchFamily="34" charset="0"/>
              <a:buChar char="•"/>
            </a:pPr>
            <a:r>
              <a:rPr lang="en-US" dirty="0"/>
              <a:t>Confusion</a:t>
            </a:r>
          </a:p>
          <a:p>
            <a:pPr marL="285750" indent="-285750">
              <a:buFont typeface="Arial" panose="020B0604020202020204" pitchFamily="34" charset="0"/>
              <a:buChar char="•"/>
            </a:pPr>
            <a:r>
              <a:rPr lang="en-US" dirty="0"/>
              <a:t>Defining goals</a:t>
            </a:r>
          </a:p>
          <a:p>
            <a:pPr marL="285750" indent="-285750">
              <a:buFont typeface="Arial" panose="020B0604020202020204" pitchFamily="34" charset="0"/>
              <a:buChar char="•"/>
            </a:pPr>
            <a:r>
              <a:rPr lang="en-US" dirty="0"/>
              <a:t>Testing ground rules</a:t>
            </a:r>
          </a:p>
          <a:p>
            <a:pPr marL="285750" indent="-285750">
              <a:buFont typeface="Arial" panose="020B0604020202020204" pitchFamily="34" charset="0"/>
              <a:buChar char="•"/>
            </a:pPr>
            <a:r>
              <a:rPr lang="en-US" dirty="0"/>
              <a:t>Feeling out others</a:t>
            </a:r>
          </a:p>
          <a:p>
            <a:pPr marL="285750" indent="-285750">
              <a:buFont typeface="Arial" panose="020B0604020202020204" pitchFamily="34" charset="0"/>
              <a:buChar char="•"/>
            </a:pPr>
            <a:endParaRPr lang="en-US" dirty="0"/>
          </a:p>
        </p:txBody>
      </p:sp>
      <p:sp>
        <p:nvSpPr>
          <p:cNvPr id="13" name="TextBox 12">
            <a:extLst>
              <a:ext uri="{FF2B5EF4-FFF2-40B4-BE49-F238E27FC236}">
                <a16:creationId xmlns:a16="http://schemas.microsoft.com/office/drawing/2014/main" id="{AE62E72A-669A-3DB7-6B7E-8D77CF151C69}"/>
              </a:ext>
            </a:extLst>
          </p:cNvPr>
          <p:cNvSpPr txBox="1"/>
          <p:nvPr/>
        </p:nvSpPr>
        <p:spPr>
          <a:xfrm>
            <a:off x="2493168" y="2868607"/>
            <a:ext cx="2328863" cy="2308324"/>
          </a:xfrm>
          <a:prstGeom prst="rect">
            <a:avLst/>
          </a:prstGeom>
          <a:solidFill>
            <a:schemeClr val="accent1">
              <a:lumMod val="40000"/>
              <a:lumOff val="60000"/>
            </a:schemeClr>
          </a:solidFill>
        </p:spPr>
        <p:txBody>
          <a:bodyPr wrap="square" rtlCol="0">
            <a:spAutoFit/>
          </a:bodyPr>
          <a:lstStyle/>
          <a:p>
            <a:r>
              <a:rPr lang="en-US" u="sng" dirty="0"/>
              <a:t>Storming</a:t>
            </a:r>
          </a:p>
          <a:p>
            <a:pPr marL="285750" indent="-285750">
              <a:buFont typeface="Arial" panose="020B0604020202020204" pitchFamily="34" charset="0"/>
              <a:buChar char="•"/>
            </a:pPr>
            <a:r>
              <a:rPr lang="en-US" dirty="0"/>
              <a:t>Struggling for leadership</a:t>
            </a:r>
          </a:p>
          <a:p>
            <a:pPr marL="285750" indent="-285750">
              <a:buFont typeface="Arial" panose="020B0604020202020204" pitchFamily="34" charset="0"/>
              <a:buChar char="•"/>
            </a:pPr>
            <a:r>
              <a:rPr lang="en-US" dirty="0"/>
              <a:t>Disagreements</a:t>
            </a:r>
          </a:p>
          <a:p>
            <a:pPr marL="285750" indent="-285750">
              <a:buFont typeface="Arial" panose="020B0604020202020204" pitchFamily="34" charset="0"/>
              <a:buChar char="•"/>
            </a:pPr>
            <a:r>
              <a:rPr lang="en-US" dirty="0"/>
              <a:t>Tension/stress</a:t>
            </a:r>
          </a:p>
          <a:p>
            <a:pPr marL="285750" indent="-285750">
              <a:buFont typeface="Arial" panose="020B0604020202020204" pitchFamily="34" charset="0"/>
              <a:buChar char="•"/>
            </a:pPr>
            <a:r>
              <a:rPr lang="en-US" dirty="0"/>
              <a:t>Misunderstanding and not knowing your priorities </a:t>
            </a:r>
          </a:p>
        </p:txBody>
      </p:sp>
      <p:sp>
        <p:nvSpPr>
          <p:cNvPr id="14" name="TextBox 13">
            <a:extLst>
              <a:ext uri="{FF2B5EF4-FFF2-40B4-BE49-F238E27FC236}">
                <a16:creationId xmlns:a16="http://schemas.microsoft.com/office/drawing/2014/main" id="{53A45D22-9747-A12C-21C0-E1B321655E10}"/>
              </a:ext>
            </a:extLst>
          </p:cNvPr>
          <p:cNvSpPr txBox="1"/>
          <p:nvPr/>
        </p:nvSpPr>
        <p:spPr>
          <a:xfrm>
            <a:off x="4954190" y="2868607"/>
            <a:ext cx="2328863" cy="2308324"/>
          </a:xfrm>
          <a:prstGeom prst="rect">
            <a:avLst/>
          </a:prstGeom>
          <a:solidFill>
            <a:schemeClr val="accent1">
              <a:lumMod val="40000"/>
              <a:lumOff val="60000"/>
            </a:schemeClr>
          </a:solidFill>
        </p:spPr>
        <p:txBody>
          <a:bodyPr wrap="square" rtlCol="0">
            <a:spAutoFit/>
          </a:bodyPr>
          <a:lstStyle/>
          <a:p>
            <a:r>
              <a:rPr lang="en-US" u="sng" dirty="0"/>
              <a:t>Norming</a:t>
            </a:r>
          </a:p>
          <a:p>
            <a:pPr marL="285750" indent="-285750">
              <a:buFont typeface="Arial" panose="020B0604020202020204" pitchFamily="34" charset="0"/>
              <a:buChar char="•"/>
            </a:pPr>
            <a:r>
              <a:rPr lang="en-US" dirty="0"/>
              <a:t>Standards set</a:t>
            </a:r>
          </a:p>
          <a:p>
            <a:pPr marL="285750" indent="-285750">
              <a:buFont typeface="Arial" panose="020B0604020202020204" pitchFamily="34" charset="0"/>
              <a:buChar char="•"/>
            </a:pPr>
            <a:r>
              <a:rPr lang="en-US" dirty="0"/>
              <a:t>Dividing your parts</a:t>
            </a:r>
          </a:p>
          <a:p>
            <a:pPr marL="285750" indent="-285750">
              <a:buFont typeface="Arial" panose="020B0604020202020204" pitchFamily="34" charset="0"/>
              <a:buChar char="•"/>
            </a:pPr>
            <a:r>
              <a:rPr lang="en-US" dirty="0"/>
              <a:t>Cooperation </a:t>
            </a:r>
          </a:p>
          <a:p>
            <a:pPr marL="285750" indent="-285750">
              <a:buFont typeface="Arial" panose="020B0604020202020204" pitchFamily="34" charset="0"/>
              <a:buChar char="•"/>
            </a:pPr>
            <a:r>
              <a:rPr lang="en-US" dirty="0"/>
              <a:t>New stable rules</a:t>
            </a:r>
          </a:p>
          <a:p>
            <a:pPr marL="285750" indent="-285750">
              <a:buFont typeface="Arial" panose="020B0604020202020204" pitchFamily="34" charset="0"/>
              <a:buChar char="•"/>
            </a:pPr>
            <a:r>
              <a:rPr lang="en-US" dirty="0"/>
              <a:t>Having trust with you team members</a:t>
            </a:r>
          </a:p>
          <a:p>
            <a:pPr marL="285750" indent="-285750">
              <a:buFont typeface="Arial" panose="020B0604020202020204" pitchFamily="34" charset="0"/>
              <a:buChar char="•"/>
            </a:pPr>
            <a:endParaRPr lang="en-US" dirty="0"/>
          </a:p>
        </p:txBody>
      </p:sp>
      <p:sp>
        <p:nvSpPr>
          <p:cNvPr id="15" name="TextBox 14">
            <a:extLst>
              <a:ext uri="{FF2B5EF4-FFF2-40B4-BE49-F238E27FC236}">
                <a16:creationId xmlns:a16="http://schemas.microsoft.com/office/drawing/2014/main" id="{3A4E3B07-3531-DE7C-71AE-2F27AB83B5CD}"/>
              </a:ext>
            </a:extLst>
          </p:cNvPr>
          <p:cNvSpPr txBox="1"/>
          <p:nvPr/>
        </p:nvSpPr>
        <p:spPr>
          <a:xfrm>
            <a:off x="7380683" y="2874322"/>
            <a:ext cx="2328863" cy="2308324"/>
          </a:xfrm>
          <a:prstGeom prst="rect">
            <a:avLst/>
          </a:prstGeom>
          <a:solidFill>
            <a:schemeClr val="accent1">
              <a:lumMod val="40000"/>
              <a:lumOff val="60000"/>
            </a:schemeClr>
          </a:solidFill>
        </p:spPr>
        <p:txBody>
          <a:bodyPr wrap="square" rtlCol="0">
            <a:spAutoFit/>
          </a:bodyPr>
          <a:lstStyle/>
          <a:p>
            <a:r>
              <a:rPr lang="en-US" u="sng" dirty="0"/>
              <a:t>Performing</a:t>
            </a:r>
          </a:p>
          <a:p>
            <a:pPr marL="285750" indent="-285750">
              <a:buFont typeface="Arial" panose="020B0604020202020204" pitchFamily="34" charset="0"/>
              <a:buChar char="•"/>
            </a:pPr>
            <a:r>
              <a:rPr lang="en-US" dirty="0"/>
              <a:t>Successful performance</a:t>
            </a:r>
          </a:p>
          <a:p>
            <a:pPr marL="285750" indent="-285750">
              <a:buFont typeface="Arial" panose="020B0604020202020204" pitchFamily="34" charset="0"/>
              <a:buChar char="•"/>
            </a:pPr>
            <a:r>
              <a:rPr lang="en-US" dirty="0"/>
              <a:t>Flexibility</a:t>
            </a:r>
          </a:p>
          <a:p>
            <a:pPr marL="285750" indent="-285750">
              <a:buFont typeface="Arial" panose="020B0604020202020204" pitchFamily="34" charset="0"/>
              <a:buChar char="•"/>
            </a:pPr>
            <a:r>
              <a:rPr lang="en-US" dirty="0"/>
              <a:t>Helpfulness</a:t>
            </a:r>
          </a:p>
          <a:p>
            <a:pPr marL="285750" indent="-285750">
              <a:buFont typeface="Arial" panose="020B0604020202020204" pitchFamily="34" charset="0"/>
              <a:buChar char="•"/>
            </a:pPr>
            <a:r>
              <a:rPr lang="en-US" dirty="0"/>
              <a:t>Being open about your decisions</a:t>
            </a:r>
          </a:p>
          <a:p>
            <a:pPr marL="285750" indent="-285750">
              <a:buFont typeface="Arial" panose="020B0604020202020204" pitchFamily="34" charset="0"/>
              <a:buChar char="•"/>
            </a:pPr>
            <a:endParaRPr lang="en-US" dirty="0"/>
          </a:p>
        </p:txBody>
      </p:sp>
      <p:sp>
        <p:nvSpPr>
          <p:cNvPr id="16" name="TextBox 15">
            <a:extLst>
              <a:ext uri="{FF2B5EF4-FFF2-40B4-BE49-F238E27FC236}">
                <a16:creationId xmlns:a16="http://schemas.microsoft.com/office/drawing/2014/main" id="{EB1D250B-8D61-5148-F359-1AF5152B1929}"/>
              </a:ext>
            </a:extLst>
          </p:cNvPr>
          <p:cNvSpPr txBox="1"/>
          <p:nvPr/>
        </p:nvSpPr>
        <p:spPr>
          <a:xfrm>
            <a:off x="9807176" y="2868607"/>
            <a:ext cx="2328863" cy="2308324"/>
          </a:xfrm>
          <a:prstGeom prst="rect">
            <a:avLst/>
          </a:prstGeom>
          <a:solidFill>
            <a:schemeClr val="accent1">
              <a:lumMod val="40000"/>
              <a:lumOff val="60000"/>
            </a:schemeClr>
          </a:solidFill>
        </p:spPr>
        <p:txBody>
          <a:bodyPr wrap="square" rtlCol="0">
            <a:spAutoFit/>
          </a:bodyPr>
          <a:lstStyle/>
          <a:p>
            <a:r>
              <a:rPr lang="en-US" u="sng" dirty="0"/>
              <a:t>Adjourning</a:t>
            </a:r>
          </a:p>
          <a:p>
            <a:pPr marL="285750" indent="-285750">
              <a:buFont typeface="Arial" panose="020B0604020202020204" pitchFamily="34" charset="0"/>
              <a:buChar char="•"/>
            </a:pPr>
            <a:r>
              <a:rPr lang="en-US" dirty="0"/>
              <a:t>Moral support</a:t>
            </a:r>
          </a:p>
          <a:p>
            <a:pPr marL="285750" indent="-285750">
              <a:buFont typeface="Arial" panose="020B0604020202020204" pitchFamily="34" charset="0"/>
              <a:buChar char="•"/>
            </a:pPr>
            <a:r>
              <a:rPr lang="en-US" dirty="0"/>
              <a:t>Positive feeling towards leader</a:t>
            </a:r>
          </a:p>
          <a:p>
            <a:pPr marL="285750" indent="-285750">
              <a:buFont typeface="Arial" panose="020B0604020202020204" pitchFamily="34" charset="0"/>
              <a:buChar char="•"/>
            </a:pPr>
            <a:r>
              <a:rPr lang="en-US" dirty="0"/>
              <a:t>Sadness</a:t>
            </a:r>
          </a:p>
          <a:p>
            <a:pPr marL="285750" indent="-285750">
              <a:buFont typeface="Arial" panose="020B0604020202020204" pitchFamily="34" charset="0"/>
              <a:buChar char="•"/>
            </a:pPr>
            <a:r>
              <a:rPr lang="en-US" dirty="0"/>
              <a:t>Disengagement </a:t>
            </a:r>
          </a:p>
          <a:p>
            <a:pPr marL="285750" indent="-285750">
              <a:buFont typeface="Arial" panose="020B0604020202020204" pitchFamily="34" charset="0"/>
              <a:buChar char="•"/>
            </a:pPr>
            <a:r>
              <a:rPr lang="en-US" dirty="0"/>
              <a:t> Anxiety </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126517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A93CA5E-DD14-EA6F-4B87-CACAF203778A}"/>
              </a:ext>
            </a:extLst>
          </p:cNvPr>
          <p:cNvSpPr txBox="1"/>
          <p:nvPr/>
        </p:nvSpPr>
        <p:spPr>
          <a:xfrm>
            <a:off x="4543865" y="478302"/>
            <a:ext cx="2696892" cy="707886"/>
          </a:xfrm>
          <a:prstGeom prst="rect">
            <a:avLst/>
          </a:prstGeom>
          <a:noFill/>
        </p:spPr>
        <p:txBody>
          <a:bodyPr wrap="none" rtlCol="0">
            <a:spAutoFit/>
          </a:bodyPr>
          <a:lstStyle/>
          <a:p>
            <a:r>
              <a:rPr lang="en-US" sz="4000" b="1" u="sng" dirty="0">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latin typeface="Times New Roman" panose="02020603050405020304" pitchFamily="18" charset="0"/>
                <a:cs typeface="Times New Roman" panose="02020603050405020304" pitchFamily="18" charset="0"/>
              </a:rPr>
              <a:t>References </a:t>
            </a:r>
          </a:p>
        </p:txBody>
      </p:sp>
      <p:sp>
        <p:nvSpPr>
          <p:cNvPr id="3" name="TextBox 2">
            <a:extLst>
              <a:ext uri="{FF2B5EF4-FFF2-40B4-BE49-F238E27FC236}">
                <a16:creationId xmlns:a16="http://schemas.microsoft.com/office/drawing/2014/main" id="{2B3D4DF9-3175-A1DE-437D-35A545778E0B}"/>
              </a:ext>
            </a:extLst>
          </p:cNvPr>
          <p:cNvSpPr txBox="1"/>
          <p:nvPr/>
        </p:nvSpPr>
        <p:spPr>
          <a:xfrm>
            <a:off x="1322364" y="1406769"/>
            <a:ext cx="8018584" cy="1200329"/>
          </a:xfrm>
          <a:prstGeom prst="rect">
            <a:avLst/>
          </a:prstGeom>
          <a:noFill/>
        </p:spPr>
        <p:txBody>
          <a:bodyPr wrap="square" rtlCol="0">
            <a:spAutoFit/>
          </a:bodyPr>
          <a:lstStyle/>
          <a:p>
            <a:pPr marL="285750" indent="-285750" algn="l">
              <a:buFont typeface="Arial" panose="020B0604020202020204" pitchFamily="34" charset="0"/>
              <a:buChar char="•"/>
            </a:pPr>
            <a:r>
              <a:rPr lang="en-GB" sz="1800" b="0" i="0" u="none" strike="noStrike" dirty="0">
                <a:solidFill>
                  <a:srgbClr val="000000"/>
                </a:solidFill>
                <a:effectLst/>
                <a:latin typeface="Arial" panose="020B0604020202020204" pitchFamily="34" charset="0"/>
              </a:rPr>
              <a:t>(</a:t>
            </a:r>
            <a:r>
              <a:rPr lang="en-GB" sz="1800" b="0" i="0" u="none" strike="noStrike" dirty="0" err="1">
                <a:solidFill>
                  <a:srgbClr val="000000"/>
                </a:solidFill>
                <a:effectLst/>
                <a:latin typeface="Arial" panose="020B0604020202020204" pitchFamily="34" charset="0"/>
              </a:rPr>
              <a:t>Assana</a:t>
            </a:r>
            <a:r>
              <a:rPr lang="en-GB" sz="1800" b="0" i="0" u="none" strike="noStrike" dirty="0">
                <a:solidFill>
                  <a:srgbClr val="000000"/>
                </a:solidFill>
                <a:effectLst/>
                <a:latin typeface="Arial" panose="020B0604020202020204" pitchFamily="34" charset="0"/>
              </a:rPr>
              <a:t>, 2021)</a:t>
            </a:r>
            <a:r>
              <a:rPr lang="en-GB" sz="1800" b="0" i="0" u="none" strike="noStrike" dirty="0">
                <a:solidFill>
                  <a:srgbClr val="151B26"/>
                </a:solidFill>
                <a:effectLst/>
                <a:latin typeface="gordita"/>
              </a:rPr>
              <a:t> </a:t>
            </a:r>
            <a:r>
              <a:rPr lang="en-GB" sz="1800" b="0" i="0" u="none" strike="noStrike" dirty="0">
                <a:solidFill>
                  <a:srgbClr val="151B26"/>
                </a:solidFill>
                <a:effectLst/>
                <a:latin typeface="Arial" panose="020B0604020202020204" pitchFamily="34" charset="0"/>
              </a:rPr>
              <a:t>Teamwork in the workplace.</a:t>
            </a:r>
            <a:endParaRPr lang="en-GB" b="0" i="0" u="none" strike="noStrike" dirty="0">
              <a:solidFill>
                <a:srgbClr val="000000"/>
              </a:solidFill>
              <a:effectLst/>
              <a:latin typeface="Calibri" panose="020F0502020204030204" pitchFamily="34" charset="0"/>
            </a:endParaRPr>
          </a:p>
          <a:p>
            <a:pPr algn="l"/>
            <a:r>
              <a:rPr lang="en-GB" sz="1800" b="0" i="0" u="none" strike="noStrike" dirty="0">
                <a:solidFill>
                  <a:srgbClr val="151B26"/>
                </a:solidFill>
                <a:effectLst/>
                <a:latin typeface="Arial" panose="020B0604020202020204" pitchFamily="34" charset="0"/>
              </a:rPr>
              <a:t>     Available at: </a:t>
            </a:r>
            <a:r>
              <a:rPr lang="en-GB" sz="1800" b="0" i="0" u="sng" strike="noStrike" dirty="0">
                <a:solidFill>
                  <a:srgbClr val="000000"/>
                </a:solidFill>
                <a:effectLst/>
                <a:latin typeface="Arial" panose="020B0604020202020204" pitchFamily="34" charset="0"/>
                <a:hlinkClick r:id="rId2" tooltip="Original URL:&#10;https://asana.com/resources/teamwork-in-the-workplace&#10;&#10;Click to follow link."/>
              </a:rPr>
              <a:t>https://asana.com/resources/</a:t>
            </a:r>
            <a:r>
              <a:rPr lang="en-GB" sz="1800" b="0" i="0" u="sng" strike="noStrike" dirty="0">
                <a:solidFill>
                  <a:srgbClr val="000000"/>
                </a:solidFill>
                <a:effectLst/>
                <a:latin typeface="Arial" panose="020B0604020202020204" pitchFamily="34" charset="0"/>
                <a:hlinkClick r:id="rId2" tooltip="https://eur01.safelinks.protection.outlook.com/?url=https%3A%2F%2Fasana.com%2Fresources%2Fteamwork-in-the-workplace&amp;data=05%7C01%7C2131467%40student.uwtsd.ac.uk%7C0f3dd40a9c1147ca342b08dad7aa9b48%7C4e0f11f9046e45059cb8db2152311e21%7C0%7C0%7C638059425122953325%7CUnknown%7CTWFpbGZsb3d8eyJWIjoiMC4wLjAwMDAiLCJQIjoiV2luMzIiLCJBTiI6Ik1haWwiLCJXVCI6Mn0%3D%7C2000%7C%7C%7C&amp;sdata=9Rpp%2BI6kFNrzPhlo3xPtWAwQ3FXWLhI%2Bcd7c%2B6ZtMoU%3D&amp;reserved=0"/>
              </a:rPr>
              <a:t>teamwork-in-the-workplace</a:t>
            </a:r>
            <a:endParaRPr lang="en-GB" b="0" i="0" u="none" strike="noStrike" dirty="0">
              <a:solidFill>
                <a:srgbClr val="000000"/>
              </a:solidFill>
              <a:effectLst/>
              <a:latin typeface="Calibri" panose="020F0502020204030204" pitchFamily="34" charset="0"/>
            </a:endParaRPr>
          </a:p>
          <a:p>
            <a:pPr algn="l"/>
            <a:r>
              <a:rPr lang="en-GB" sz="1800" b="0" i="0" u="none" strike="noStrike" dirty="0">
                <a:solidFill>
                  <a:srgbClr val="000000"/>
                </a:solidFill>
                <a:effectLst/>
                <a:latin typeface="Arial" panose="020B0604020202020204" pitchFamily="34" charset="0"/>
              </a:rPr>
              <a:t>     (Accessed: 06 December 2022)</a:t>
            </a:r>
            <a:endParaRPr lang="en-GB" b="0" i="0" u="none" strike="noStrike" dirty="0">
              <a:solidFill>
                <a:srgbClr val="000000"/>
              </a:solidFill>
              <a:effectLst/>
              <a:latin typeface="Calibri" panose="020F0502020204030204" pitchFamily="34" charset="0"/>
            </a:endParaRPr>
          </a:p>
          <a:p>
            <a:pPr marL="285750" indent="-285750">
              <a:buFont typeface="Arial" panose="020B0604020202020204" pitchFamily="34" charset="0"/>
              <a:buChar char="•"/>
            </a:pPr>
            <a:endParaRPr lang="en-US" dirty="0"/>
          </a:p>
        </p:txBody>
      </p:sp>
      <p:sp>
        <p:nvSpPr>
          <p:cNvPr id="5" name="TextBox 4">
            <a:extLst>
              <a:ext uri="{FF2B5EF4-FFF2-40B4-BE49-F238E27FC236}">
                <a16:creationId xmlns:a16="http://schemas.microsoft.com/office/drawing/2014/main" id="{8452FEC7-F1D3-8C01-1B55-D3E1F3D6F86F}"/>
              </a:ext>
            </a:extLst>
          </p:cNvPr>
          <p:cNvSpPr txBox="1"/>
          <p:nvPr/>
        </p:nvSpPr>
        <p:spPr>
          <a:xfrm>
            <a:off x="1322364" y="2827679"/>
            <a:ext cx="9619044" cy="923330"/>
          </a:xfrm>
          <a:prstGeom prst="rect">
            <a:avLst/>
          </a:prstGeom>
          <a:noFill/>
        </p:spPr>
        <p:txBody>
          <a:bodyPr wrap="none" rtlCol="0">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TL; DR, (2022) ‘Team Roles is very important to see who is in the team and who is not.’ </a:t>
            </a:r>
          </a:p>
          <a:p>
            <a:r>
              <a:rPr lang="en-US" dirty="0">
                <a:latin typeface="Arial" panose="020B0604020202020204" pitchFamily="34" charset="0"/>
                <a:cs typeface="Arial" panose="020B0604020202020204" pitchFamily="34" charset="0"/>
              </a:rPr>
              <a:t>     Available at: </a:t>
            </a:r>
            <a:r>
              <a:rPr lang="en-US" dirty="0">
                <a:latin typeface="Arial" panose="020B0604020202020204" pitchFamily="34" charset="0"/>
                <a:cs typeface="Arial" panose="020B0604020202020204" pitchFamily="34" charset="0"/>
                <a:hlinkClick r:id="rId3"/>
              </a:rPr>
              <a:t>https://developerexperience.io/practices/team-roles-definition</a:t>
            </a:r>
            <a:r>
              <a:rPr lang="en-US" dirty="0">
                <a:latin typeface="Arial" panose="020B0604020202020204" pitchFamily="34" charset="0"/>
                <a:cs typeface="Arial" panose="020B0604020202020204" pitchFamily="34" charset="0"/>
              </a:rPr>
              <a:t> (Accessed: 4</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a:t>
            </a:r>
          </a:p>
          <a:p>
            <a:r>
              <a:rPr lang="en-US" dirty="0">
                <a:latin typeface="Arial" panose="020B0604020202020204" pitchFamily="34" charset="0"/>
                <a:cs typeface="Arial" panose="020B0604020202020204" pitchFamily="34" charset="0"/>
              </a:rPr>
              <a:t>     December 2022)</a:t>
            </a:r>
          </a:p>
        </p:txBody>
      </p:sp>
      <p:sp>
        <p:nvSpPr>
          <p:cNvPr id="8" name="TextBox 7">
            <a:extLst>
              <a:ext uri="{FF2B5EF4-FFF2-40B4-BE49-F238E27FC236}">
                <a16:creationId xmlns:a16="http://schemas.microsoft.com/office/drawing/2014/main" id="{BCBAF6DE-3095-3EAF-8C89-430DF1F640B4}"/>
              </a:ext>
            </a:extLst>
          </p:cNvPr>
          <p:cNvSpPr txBox="1"/>
          <p:nvPr/>
        </p:nvSpPr>
        <p:spPr>
          <a:xfrm>
            <a:off x="1322364" y="3971590"/>
            <a:ext cx="9265919" cy="923330"/>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Available at: Quality Gurus, </a:t>
            </a:r>
            <a:r>
              <a:rPr lang="en-US" dirty="0">
                <a:latin typeface="Arial" panose="020B0604020202020204" pitchFamily="34" charset="0"/>
                <a:cs typeface="Arial" panose="020B0604020202020204" pitchFamily="34" charset="0"/>
                <a:hlinkClick r:id="rId4"/>
              </a:rPr>
              <a:t>https://www.qualitygurus.com/the-9-belbin-team-roles-and-what-they-accomplish/</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(Accessed: 4</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December 2022)</a:t>
            </a:r>
          </a:p>
        </p:txBody>
      </p:sp>
    </p:spTree>
    <p:extLst>
      <p:ext uri="{BB962C8B-B14F-4D97-AF65-F5344CB8AC3E}">
        <p14:creationId xmlns:p14="http://schemas.microsoft.com/office/powerpoint/2010/main" val="4963942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A93CA5E-DD14-EA6F-4B87-CACAF203778A}"/>
              </a:ext>
            </a:extLst>
          </p:cNvPr>
          <p:cNvSpPr txBox="1"/>
          <p:nvPr/>
        </p:nvSpPr>
        <p:spPr>
          <a:xfrm>
            <a:off x="4543865" y="478302"/>
            <a:ext cx="2696892" cy="707886"/>
          </a:xfrm>
          <a:prstGeom prst="rect">
            <a:avLst/>
          </a:prstGeom>
          <a:noFill/>
        </p:spPr>
        <p:txBody>
          <a:bodyPr wrap="none" rtlCol="0">
            <a:spAutoFit/>
          </a:bodyPr>
          <a:lstStyle/>
          <a:p>
            <a:r>
              <a:rPr lang="en-US" sz="4000" b="1" u="sng" dirty="0">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latin typeface="Times New Roman" panose="02020603050405020304" pitchFamily="18" charset="0"/>
                <a:cs typeface="Times New Roman" panose="02020603050405020304" pitchFamily="18" charset="0"/>
              </a:rPr>
              <a:t>References </a:t>
            </a:r>
          </a:p>
        </p:txBody>
      </p:sp>
      <p:sp>
        <p:nvSpPr>
          <p:cNvPr id="6" name="TextBox 5">
            <a:extLst>
              <a:ext uri="{FF2B5EF4-FFF2-40B4-BE49-F238E27FC236}">
                <a16:creationId xmlns:a16="http://schemas.microsoft.com/office/drawing/2014/main" id="{2EC12123-A757-56EE-C1CE-194315CE554A}"/>
              </a:ext>
            </a:extLst>
          </p:cNvPr>
          <p:cNvSpPr txBox="1"/>
          <p:nvPr/>
        </p:nvSpPr>
        <p:spPr>
          <a:xfrm>
            <a:off x="1322364" y="2568154"/>
            <a:ext cx="9988060" cy="2308324"/>
          </a:xfrm>
          <a:prstGeom prst="rect">
            <a:avLst/>
          </a:prstGeom>
          <a:noFill/>
        </p:spPr>
        <p:txBody>
          <a:bodyPr wrap="square" rtlCol="0">
            <a:spAutoFit/>
          </a:bodyPr>
          <a:lstStyle/>
          <a:p>
            <a:pPr marL="285750" indent="-285750">
              <a:buFont typeface="Arial" panose="020B0604020202020204" pitchFamily="34" charset="0"/>
              <a:buChar char="•"/>
            </a:pPr>
            <a:r>
              <a:rPr lang="en-GB" sz="1800" dirty="0" err="1">
                <a:effectLst/>
                <a:latin typeface="Arial" panose="020B0604020202020204" pitchFamily="34" charset="0"/>
                <a:ea typeface="Calibri" panose="020F0502020204030204" pitchFamily="34" charset="0"/>
                <a:cs typeface="Times New Roman" panose="02020603050405020304" pitchFamily="18" charset="0"/>
              </a:rPr>
              <a:t>Atsumbe</a:t>
            </a:r>
            <a:r>
              <a:rPr lang="en-GB" sz="1800" dirty="0">
                <a:effectLst/>
                <a:latin typeface="Arial" panose="020B0604020202020204" pitchFamily="34" charset="0"/>
                <a:ea typeface="Calibri" panose="020F0502020204030204" pitchFamily="34" charset="0"/>
                <a:cs typeface="Times New Roman" panose="02020603050405020304" pitchFamily="18" charset="0"/>
              </a:rPr>
              <a:t>, B.N. and Saba, T.M. (2009) ‘Motivation of worker: A panacea for resolving </a:t>
            </a:r>
          </a:p>
          <a:p>
            <a:r>
              <a:rPr lang="en-GB" sz="1800" dirty="0">
                <a:effectLst/>
                <a:latin typeface="Arial" panose="020B0604020202020204" pitchFamily="34" charset="0"/>
                <a:ea typeface="Calibri" panose="020F0502020204030204" pitchFamily="34" charset="0"/>
                <a:cs typeface="Times New Roman" panose="02020603050405020304" pitchFamily="18" charset="0"/>
              </a:rPr>
              <a:t>industrial conflicts’, </a:t>
            </a:r>
            <a:r>
              <a:rPr lang="en-GB" sz="1800" i="1" dirty="0">
                <a:effectLst/>
                <a:latin typeface="Arial" panose="020B0604020202020204" pitchFamily="34" charset="0"/>
                <a:ea typeface="Calibri" panose="020F0502020204030204" pitchFamily="34" charset="0"/>
                <a:cs typeface="Times New Roman" panose="02020603050405020304" pitchFamily="18" charset="0"/>
              </a:rPr>
              <a:t>A journal of science, technology and mathematics education (</a:t>
            </a:r>
            <a:r>
              <a:rPr lang="en-GB" sz="1800" i="1" dirty="0" err="1">
                <a:effectLst/>
                <a:latin typeface="Arial" panose="020B0604020202020204" pitchFamily="34" charset="0"/>
                <a:ea typeface="Calibri" panose="020F0502020204030204" pitchFamily="34" charset="0"/>
                <a:cs typeface="Times New Roman" panose="02020603050405020304" pitchFamily="18" charset="0"/>
              </a:rPr>
              <a:t>Jostmed</a:t>
            </a: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p>
          <a:p>
            <a:r>
              <a:rPr lang="en-GB" sz="1800" dirty="0">
                <a:effectLst/>
                <a:latin typeface="Arial" panose="020B0604020202020204" pitchFamily="34" charset="0"/>
                <a:ea typeface="Calibri" panose="020F0502020204030204" pitchFamily="34" charset="0"/>
                <a:cs typeface="Times New Roman" panose="02020603050405020304" pitchFamily="18" charset="0"/>
              </a:rPr>
              <a:t>6(1), pp. 172-173. </a:t>
            </a:r>
          </a:p>
          <a:p>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a:t>
            </a:r>
          </a:p>
          <a:p>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http://repository.futminna.edu.ng:8080/xmlui/bitstream/handle/123456789/5326/JOSTMED%202009.pdf?sequence=1&amp;isAllowed=y</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r>
              <a:rPr lang="en-GB" sz="1800" dirty="0">
                <a:effectLst/>
                <a:latin typeface="Arial" panose="020B0604020202020204" pitchFamily="34" charset="0"/>
                <a:ea typeface="Calibri" panose="020F0502020204030204" pitchFamily="34" charset="0"/>
                <a:cs typeface="Times New Roman" panose="02020603050405020304" pitchFamily="18" charset="0"/>
              </a:rPr>
              <a:t>(Accessed: 3</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1800" dirty="0">
                <a:effectLst/>
                <a:latin typeface="Arial" panose="020B0604020202020204" pitchFamily="34" charset="0"/>
                <a:ea typeface="Calibri" panose="020F0502020204030204" pitchFamily="34" charset="0"/>
                <a:cs typeface="Times New Roman" panose="02020603050405020304" pitchFamily="18" charset="0"/>
              </a:rPr>
              <a:t> December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7" name="TextBox 6">
            <a:extLst>
              <a:ext uri="{FF2B5EF4-FFF2-40B4-BE49-F238E27FC236}">
                <a16:creationId xmlns:a16="http://schemas.microsoft.com/office/drawing/2014/main" id="{A3EA578A-2AE4-91EE-B456-8C217D27BE4B}"/>
              </a:ext>
            </a:extLst>
          </p:cNvPr>
          <p:cNvSpPr txBox="1"/>
          <p:nvPr/>
        </p:nvSpPr>
        <p:spPr>
          <a:xfrm>
            <a:off x="1322364" y="4619729"/>
            <a:ext cx="10100602" cy="1759969"/>
          </a:xfrm>
          <a:prstGeom prst="rect">
            <a:avLst/>
          </a:prstGeom>
          <a:noFill/>
        </p:spPr>
        <p:txBody>
          <a:bodyPr wrap="square" rtlCol="0">
            <a:spAutoFit/>
          </a:bodyPr>
          <a:lstStyle/>
          <a:p>
            <a:pPr marL="285750" indent="-285750">
              <a:lnSpc>
                <a:spcPct val="107000"/>
              </a:lnSpc>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Cambridge dictionary (2022) </a:t>
            </a:r>
            <a:r>
              <a:rPr lang="en-GB" sz="1800" i="1" dirty="0">
                <a:effectLst/>
                <a:latin typeface="Arial" panose="020B0604020202020204" pitchFamily="34" charset="0"/>
                <a:ea typeface="Calibri" panose="020F0502020204030204" pitchFamily="34" charset="0"/>
                <a:cs typeface="Times New Roman" panose="02020603050405020304" pitchFamily="18" charset="0"/>
              </a:rPr>
              <a:t>Meaning of conflict in English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https://dictionary.cambridge.org/dictionary/english/conflict</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2</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1800" dirty="0">
                <a:effectLst/>
                <a:latin typeface="Arial" panose="020B0604020202020204" pitchFamily="34" charset="0"/>
                <a:ea typeface="Calibri" panose="020F0502020204030204" pitchFamily="34" charset="0"/>
                <a:cs typeface="Times New Roman" panose="02020603050405020304" pitchFamily="18" charset="0"/>
              </a:rPr>
              <a:t> December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Arial" panose="020B0604020202020204" pitchFamily="34" charset="0"/>
                <a:ea typeface="Calibri" panose="020F0502020204030204" pitchFamily="34" charset="0"/>
                <a:cs typeface="Times New Roman" panose="02020603050405020304" pitchFamily="18" charset="0"/>
              </a:rPr>
              <a:t>Campbel</a:t>
            </a:r>
            <a:r>
              <a:rPr lang="en-GB" sz="1800" dirty="0">
                <a:effectLst/>
                <a:latin typeface="Arial" panose="020B0604020202020204" pitchFamily="34" charset="0"/>
                <a:ea typeface="Calibri" panose="020F0502020204030204" pitchFamily="34" charset="0"/>
                <a:cs typeface="Times New Roman" panose="02020603050405020304" pitchFamily="18" charset="0"/>
              </a:rPr>
              <a:t>, S. (2016) </a:t>
            </a:r>
            <a:r>
              <a:rPr lang="en-GB" sz="1800" i="1" dirty="0">
                <a:effectLst/>
                <a:latin typeface="Arial" panose="020B0604020202020204" pitchFamily="34" charset="0"/>
                <a:ea typeface="Calibri" panose="020F0502020204030204" pitchFamily="34" charset="0"/>
                <a:cs typeface="Times New Roman" panose="02020603050405020304" pitchFamily="18" charset="0"/>
              </a:rPr>
              <a:t>The 10 benefits of conflict.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https://www.entrepreneur.com/living/the-10-benefits-of-conflict/279778</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3</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1800" dirty="0">
                <a:effectLst/>
                <a:latin typeface="Arial" panose="020B0604020202020204" pitchFamily="34" charset="0"/>
                <a:ea typeface="Calibri" panose="020F0502020204030204" pitchFamily="34" charset="0"/>
                <a:cs typeface="Times New Roman" panose="02020603050405020304" pitchFamily="18" charset="0"/>
              </a:rPr>
              <a:t> December)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9" name="TextBox 8">
            <a:extLst>
              <a:ext uri="{FF2B5EF4-FFF2-40B4-BE49-F238E27FC236}">
                <a16:creationId xmlns:a16="http://schemas.microsoft.com/office/drawing/2014/main" id="{1F86766A-A5EB-E245-8478-836D33A19B2C}"/>
              </a:ext>
            </a:extLst>
          </p:cNvPr>
          <p:cNvSpPr txBox="1"/>
          <p:nvPr/>
        </p:nvSpPr>
        <p:spPr>
          <a:xfrm>
            <a:off x="1266093" y="1121154"/>
            <a:ext cx="10100602" cy="1759969"/>
          </a:xfrm>
          <a:prstGeom prst="rect">
            <a:avLst/>
          </a:prstGeom>
          <a:noFill/>
        </p:spPr>
        <p:txBody>
          <a:bodyPr wrap="square" rtlCol="0">
            <a:spAutoFit/>
          </a:bodyPr>
          <a:lstStyle/>
          <a:p>
            <a:pPr marL="285750" indent="-285750">
              <a:lnSpc>
                <a:spcPct val="107000"/>
              </a:lnSpc>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Cambridge dictionary (2022) </a:t>
            </a:r>
            <a:r>
              <a:rPr lang="en-GB" sz="1800" i="1" dirty="0">
                <a:effectLst/>
                <a:latin typeface="Arial" panose="020B0604020202020204" pitchFamily="34" charset="0"/>
                <a:ea typeface="Calibri" panose="020F0502020204030204" pitchFamily="34" charset="0"/>
                <a:cs typeface="Times New Roman" panose="02020603050405020304" pitchFamily="18" charset="0"/>
              </a:rPr>
              <a:t>Meaning of conflict in English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https://dictionary.cambridge.org/dictionary/english/conflict</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2</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1800" dirty="0">
                <a:effectLst/>
                <a:latin typeface="Arial" panose="020B0604020202020204" pitchFamily="34" charset="0"/>
                <a:ea typeface="Calibri" panose="020F0502020204030204" pitchFamily="34" charset="0"/>
                <a:cs typeface="Times New Roman" panose="02020603050405020304" pitchFamily="18" charset="0"/>
              </a:rPr>
              <a:t> December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err="1">
                <a:effectLst/>
                <a:latin typeface="Arial" panose="020B0604020202020204" pitchFamily="34" charset="0"/>
                <a:ea typeface="Calibri" panose="020F0502020204030204" pitchFamily="34" charset="0"/>
                <a:cs typeface="Times New Roman" panose="02020603050405020304" pitchFamily="18" charset="0"/>
              </a:rPr>
              <a:t>Campbel</a:t>
            </a:r>
            <a:r>
              <a:rPr lang="en-GB" sz="1800" dirty="0">
                <a:effectLst/>
                <a:latin typeface="Arial" panose="020B0604020202020204" pitchFamily="34" charset="0"/>
                <a:ea typeface="Calibri" panose="020F0502020204030204" pitchFamily="34" charset="0"/>
                <a:cs typeface="Times New Roman" panose="02020603050405020304" pitchFamily="18" charset="0"/>
              </a:rPr>
              <a:t>, S. (2016) </a:t>
            </a:r>
            <a:r>
              <a:rPr lang="en-GB" sz="1800" i="1" dirty="0">
                <a:effectLst/>
                <a:latin typeface="Arial" panose="020B0604020202020204" pitchFamily="34" charset="0"/>
                <a:ea typeface="Calibri" panose="020F0502020204030204" pitchFamily="34" charset="0"/>
                <a:cs typeface="Times New Roman" panose="02020603050405020304" pitchFamily="18" charset="0"/>
              </a:rPr>
              <a:t>The 10 benefits of conflict.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https://www.entrepreneur.com/living/the-10-benefits-of-conflict/279778</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3</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1800" dirty="0">
                <a:effectLst/>
                <a:latin typeface="Arial" panose="020B0604020202020204" pitchFamily="34" charset="0"/>
                <a:ea typeface="Calibri" panose="020F0502020204030204" pitchFamily="34" charset="0"/>
                <a:cs typeface="Times New Roman" panose="02020603050405020304" pitchFamily="18" charset="0"/>
              </a:rPr>
              <a:t> December)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7413499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A93CA5E-DD14-EA6F-4B87-CACAF203778A}"/>
              </a:ext>
            </a:extLst>
          </p:cNvPr>
          <p:cNvSpPr txBox="1"/>
          <p:nvPr/>
        </p:nvSpPr>
        <p:spPr>
          <a:xfrm>
            <a:off x="4543865" y="478302"/>
            <a:ext cx="2696892" cy="707886"/>
          </a:xfrm>
          <a:prstGeom prst="rect">
            <a:avLst/>
          </a:prstGeom>
          <a:noFill/>
        </p:spPr>
        <p:txBody>
          <a:bodyPr wrap="none" rtlCol="0">
            <a:spAutoFit/>
          </a:bodyPr>
          <a:lstStyle/>
          <a:p>
            <a:r>
              <a:rPr lang="en-US" sz="4000" b="1" u="sng" dirty="0">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latin typeface="Times New Roman" panose="02020603050405020304" pitchFamily="18" charset="0"/>
                <a:cs typeface="Times New Roman" panose="02020603050405020304" pitchFamily="18" charset="0"/>
              </a:rPr>
              <a:t>References </a:t>
            </a:r>
          </a:p>
        </p:txBody>
      </p:sp>
      <p:sp>
        <p:nvSpPr>
          <p:cNvPr id="7" name="TextBox 6">
            <a:extLst>
              <a:ext uri="{FF2B5EF4-FFF2-40B4-BE49-F238E27FC236}">
                <a16:creationId xmlns:a16="http://schemas.microsoft.com/office/drawing/2014/main" id="{A3EA578A-2AE4-91EE-B456-8C217D27BE4B}"/>
              </a:ext>
            </a:extLst>
          </p:cNvPr>
          <p:cNvSpPr txBox="1"/>
          <p:nvPr/>
        </p:nvSpPr>
        <p:spPr>
          <a:xfrm>
            <a:off x="1322364" y="4619729"/>
            <a:ext cx="10100602" cy="768287"/>
          </a:xfrm>
          <a:prstGeom prst="rect">
            <a:avLst/>
          </a:prstGeom>
          <a:noFill/>
        </p:spPr>
        <p:txBody>
          <a:bodyPr wrap="square" rtlCol="0">
            <a:spAutoFit/>
          </a:bodyPr>
          <a:lstStyle/>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3" name="TextBox 2">
            <a:extLst>
              <a:ext uri="{FF2B5EF4-FFF2-40B4-BE49-F238E27FC236}">
                <a16:creationId xmlns:a16="http://schemas.microsoft.com/office/drawing/2014/main" id="{B1A43FCC-375B-0BCF-BC04-35FA83D86A0A}"/>
              </a:ext>
            </a:extLst>
          </p:cNvPr>
          <p:cNvSpPr txBox="1"/>
          <p:nvPr/>
        </p:nvSpPr>
        <p:spPr>
          <a:xfrm>
            <a:off x="1322364" y="1469984"/>
            <a:ext cx="9773367" cy="2649059"/>
          </a:xfrm>
          <a:prstGeom prst="rect">
            <a:avLst/>
          </a:prstGeom>
          <a:noFill/>
        </p:spPr>
        <p:txBody>
          <a:bodyPr wrap="square" rtlCol="0">
            <a:spAutoFit/>
          </a:bodyPr>
          <a:lstStyle/>
          <a:p>
            <a:pPr marL="285750" indent="-285750">
              <a:lnSpc>
                <a:spcPct val="107000"/>
              </a:lnSpc>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Kilmann, R.H. and Thomas, K.W. (1977) ‘Developing a forced-choice measure of conflict-handling behaviour: the ‘mode’ instrument’, </a:t>
            </a:r>
            <a:r>
              <a:rPr lang="en-GB" sz="1800" i="1" dirty="0">
                <a:effectLst/>
                <a:latin typeface="Arial" panose="020B0604020202020204" pitchFamily="34" charset="0"/>
                <a:ea typeface="Calibri" panose="020F0502020204030204" pitchFamily="34" charset="0"/>
                <a:cs typeface="Times New Roman" panose="02020603050405020304" pitchFamily="18" charset="0"/>
              </a:rPr>
              <a:t>Educational and psychological measurement, </a:t>
            </a:r>
            <a:r>
              <a:rPr lang="en-GB" sz="1800" dirty="0">
                <a:effectLst/>
                <a:latin typeface="Arial" panose="020B0604020202020204" pitchFamily="34" charset="0"/>
                <a:ea typeface="Calibri" panose="020F0502020204030204" pitchFamily="34" charset="0"/>
                <a:cs typeface="Times New Roman" panose="02020603050405020304" pitchFamily="18" charset="0"/>
              </a:rPr>
              <a:t>37, pp. 309-310.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https://kilmanndiagnostics.com/wp-content/uploads/2018/07/Kilmann-Thomas-Validating-TKI.pdf</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3</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1800" dirty="0">
                <a:effectLst/>
                <a:latin typeface="Arial" panose="020B0604020202020204" pitchFamily="34" charset="0"/>
                <a:ea typeface="Calibri" panose="020F0502020204030204" pitchFamily="34" charset="0"/>
                <a:cs typeface="Times New Roman" panose="02020603050405020304" pitchFamily="18" charset="0"/>
              </a:rPr>
              <a:t> December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Vera, H. (2022) </a:t>
            </a:r>
            <a:r>
              <a:rPr lang="en-GB" sz="1800" i="1" dirty="0">
                <a:effectLst/>
                <a:latin typeface="Arial" panose="020B0604020202020204" pitchFamily="34" charset="0"/>
                <a:ea typeface="Calibri" panose="020F0502020204030204" pitchFamily="34" charset="0"/>
                <a:cs typeface="Times New Roman" panose="02020603050405020304" pitchFamily="18" charset="0"/>
              </a:rPr>
              <a:t>Use L-A-E-R for objection handling.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https://salesoutcomes.com/use-laer-for-objection-handling/</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3</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1800" dirty="0">
                <a:effectLst/>
                <a:latin typeface="Arial" panose="020B0604020202020204" pitchFamily="34" charset="0"/>
                <a:ea typeface="Calibri" panose="020F0502020204030204" pitchFamily="34" charset="0"/>
                <a:cs typeface="Times New Roman" panose="02020603050405020304" pitchFamily="18" charset="0"/>
              </a:rPr>
              <a:t> December)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2012217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C41258D-0914-A169-34BD-9C3476EA2F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400" y="582052"/>
            <a:ext cx="10381957" cy="5697415"/>
          </a:xfrm>
          <a:prstGeom prst="rect">
            <a:avLst/>
          </a:prstGeom>
        </p:spPr>
      </p:pic>
    </p:spTree>
    <p:extLst>
      <p:ext uri="{BB962C8B-B14F-4D97-AF65-F5344CB8AC3E}">
        <p14:creationId xmlns:p14="http://schemas.microsoft.com/office/powerpoint/2010/main" val="410841388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{2741BC25-FE73-6540-AC41-FB5C04818468}tf10001064</Template>
  <TotalTime>1103</TotalTime>
  <Words>1734</Words>
  <Application>Microsoft Macintosh PowerPoint</Application>
  <PresentationFormat>Widescreen</PresentationFormat>
  <Paragraphs>264</Paragraphs>
  <Slides>29</Slides>
  <Notes>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29</vt:i4>
      </vt:variant>
    </vt:vector>
  </HeadingPairs>
  <TitlesOfParts>
    <vt:vector size="39" baseType="lpstr">
      <vt:lpstr>Algerian</vt:lpstr>
      <vt:lpstr>Arial</vt:lpstr>
      <vt:lpstr>Arial</vt:lpstr>
      <vt:lpstr>Calibri</vt:lpstr>
      <vt:lpstr>Garamond</vt:lpstr>
      <vt:lpstr>gordita</vt:lpstr>
      <vt:lpstr>Open Sans</vt:lpstr>
      <vt:lpstr>Times New Roman</vt:lpstr>
      <vt:lpstr>Wingdings</vt:lpstr>
      <vt:lpstr>Organic</vt:lpstr>
      <vt:lpstr> Effective Team Work And Communication BMSW4002_LON Lecturer: Anita Nan </vt:lpstr>
      <vt:lpstr>Project analysis slide 5</vt:lpstr>
      <vt:lpstr>Project analysis slide 2</vt:lpstr>
      <vt:lpstr>PowerPoint Presentation</vt:lpstr>
      <vt:lpstr>Project analysis slide 11</vt:lpstr>
      <vt:lpstr>Project analysis slide 6</vt:lpstr>
      <vt:lpstr>PowerPoint Presentation</vt:lpstr>
      <vt:lpstr>PowerPoint Presentation</vt:lpstr>
      <vt:lpstr>PowerPoint Presentation</vt:lpstr>
      <vt:lpstr>PowerPoint Presentation</vt:lpstr>
      <vt:lpstr>PowerPoint Presentation</vt:lpstr>
      <vt:lpstr>Team Roles And Leadership</vt:lpstr>
      <vt:lpstr>Belbins Team Roles </vt:lpstr>
      <vt:lpstr>PowerPoint Presentation</vt:lpstr>
      <vt:lpstr>Leadership Roles </vt:lpstr>
      <vt:lpstr>Situational Leadership Theory</vt:lpstr>
      <vt:lpstr>What is a conflict?</vt:lpstr>
      <vt:lpstr>Conflict categories</vt:lpstr>
      <vt:lpstr>Thomas, K. W., and Kilmann’s theory</vt:lpstr>
      <vt:lpstr>Advantages of the conflicts</vt:lpstr>
      <vt:lpstr>Steps to take</vt:lpstr>
      <vt:lpstr>PowerPoint Presentation</vt:lpstr>
      <vt:lpstr>PowerPoint Presentation</vt:lpstr>
      <vt:lpstr>PowerPoint Presentation</vt:lpstr>
      <vt:lpstr>Stages of team development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conflict</dc:title>
  <dc:creator>Evelina Gajauskyte (2125731)</dc:creator>
  <cp:lastModifiedBy>Md Aminul Islam Shihan</cp:lastModifiedBy>
  <cp:revision>15</cp:revision>
  <dcterms:created xsi:type="dcterms:W3CDTF">2022-11-24T14:49:30Z</dcterms:created>
  <dcterms:modified xsi:type="dcterms:W3CDTF">2022-12-09T11:21:50Z</dcterms:modified>
</cp:coreProperties>
</file>