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2"/>
  </p:notesMasterIdLst>
  <p:sldIdLst>
    <p:sldId id="823" r:id="rId2"/>
    <p:sldId id="541" r:id="rId3"/>
    <p:sldId id="878" r:id="rId4"/>
    <p:sldId id="825" r:id="rId5"/>
    <p:sldId id="848" r:id="rId6"/>
    <p:sldId id="850" r:id="rId7"/>
    <p:sldId id="851" r:id="rId8"/>
    <p:sldId id="852" r:id="rId9"/>
    <p:sldId id="853" r:id="rId10"/>
    <p:sldId id="854" r:id="rId11"/>
    <p:sldId id="835" r:id="rId12"/>
    <p:sldId id="855" r:id="rId13"/>
    <p:sldId id="874" r:id="rId14"/>
    <p:sldId id="857" r:id="rId15"/>
    <p:sldId id="858" r:id="rId16"/>
    <p:sldId id="859" r:id="rId17"/>
    <p:sldId id="860" r:id="rId18"/>
    <p:sldId id="861" r:id="rId19"/>
    <p:sldId id="862" r:id="rId20"/>
    <p:sldId id="863" r:id="rId21"/>
    <p:sldId id="864" r:id="rId22"/>
    <p:sldId id="865" r:id="rId23"/>
    <p:sldId id="875" r:id="rId24"/>
    <p:sldId id="866" r:id="rId25"/>
    <p:sldId id="867" r:id="rId26"/>
    <p:sldId id="869" r:id="rId27"/>
    <p:sldId id="871" r:id="rId28"/>
    <p:sldId id="872" r:id="rId29"/>
    <p:sldId id="797" r:id="rId30"/>
    <p:sldId id="877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e Gibbons" initials="JG" lastIdx="1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 varScale="1">
        <p:scale>
          <a:sx n="82" d="100"/>
          <a:sy n="82" d="100"/>
        </p:scale>
        <p:origin x="1383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A2FEA66-C2E0-43E9-88C2-97EEC9610B6C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EC8631-9D87-4882-BB0A-1CEF56072891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27000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="1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="1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="1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EC8631-9D87-4882-BB0A-1CEF56072891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sz="1200" b="1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aseline="0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aseline="0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10.2.4.3</a:t>
            </a:r>
            <a:r>
              <a:rPr lang="en-US" sz="1200" b="1" i="0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 </a:t>
            </a:r>
            <a:r>
              <a:rPr lang="en-US" sz="1200" b="1" i="0" kern="120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Debugging DHCPv6</a:t>
            </a:r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aseline="0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5E10C89-F8A7-4157-A987-D9097F7301B1}" type="slidenum">
              <a:rPr lang="en-US" smtClean="0"/>
              <a:pPr>
                <a:defRPr/>
              </a:pPr>
              <a:t>29</a:t>
            </a:fld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5E10C89-F8A7-4157-A987-D9097F7301B1}" type="slidenum">
              <a:rPr lang="en-US" smtClean="0"/>
              <a:pPr>
                <a:defRPr/>
              </a:pPr>
              <a:t>30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631C2-677A-47DD-891A-8E8DB32F3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Dynamic Host Configuration Protocol (DHCP)</a:t>
            </a:r>
          </a:p>
        </p:txBody>
      </p:sp>
    </p:spTree>
    <p:extLst>
      <p:ext uri="{BB962C8B-B14F-4D97-AF65-F5344CB8AC3E}">
        <p14:creationId xmlns:p14="http://schemas.microsoft.com/office/powerpoint/2010/main" val="4020320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47713" y="1601788"/>
            <a:ext cx="8131175" cy="4437062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cs typeface="Arial" charset="0"/>
              </a:rPr>
              <a:t>Introduction</a:t>
            </a:r>
          </a:p>
          <a:p>
            <a:r>
              <a:rPr lang="en-US" sz="2000" dirty="0">
                <a:cs typeface="Arial" charset="0"/>
              </a:rPr>
              <a:t>Dynamic Host Configuration Protocol v4</a:t>
            </a:r>
          </a:p>
          <a:p>
            <a:pPr lvl="1"/>
            <a:r>
              <a:rPr lang="en-US" sz="1800" dirty="0">
                <a:cs typeface="Arial" charset="0"/>
              </a:rPr>
              <a:t>Operation</a:t>
            </a:r>
          </a:p>
          <a:p>
            <a:pPr lvl="1"/>
            <a:r>
              <a:rPr lang="en-US" sz="1800" dirty="0">
                <a:cs typeface="Arial" charset="0"/>
              </a:rPr>
              <a:t>Configuration</a:t>
            </a:r>
          </a:p>
          <a:p>
            <a:pPr lvl="1"/>
            <a:r>
              <a:rPr lang="en-US" sz="1800" dirty="0">
                <a:cs typeface="Arial" charset="0"/>
              </a:rPr>
              <a:t>Troubleshooting</a:t>
            </a:r>
          </a:p>
          <a:p>
            <a:r>
              <a:rPr lang="en-US" sz="2000" dirty="0">
                <a:cs typeface="Arial" charset="0"/>
              </a:rPr>
              <a:t>Dynamic Host Configuration Protocol v6</a:t>
            </a:r>
          </a:p>
          <a:p>
            <a:pPr lvl="1"/>
            <a:r>
              <a:rPr lang="en-US" sz="1800" dirty="0">
                <a:cs typeface="Arial" charset="0"/>
              </a:rPr>
              <a:t>Operation</a:t>
            </a:r>
          </a:p>
          <a:p>
            <a:pPr lvl="1"/>
            <a:r>
              <a:rPr lang="en-US" sz="1800" dirty="0">
                <a:cs typeface="Arial" charset="0"/>
              </a:rPr>
              <a:t>Stateless</a:t>
            </a:r>
          </a:p>
          <a:p>
            <a:pPr lvl="1"/>
            <a:r>
              <a:rPr lang="en-US" sz="1800" dirty="0">
                <a:cs typeface="Arial" charset="0"/>
              </a:rPr>
              <a:t>Stateful</a:t>
            </a:r>
          </a:p>
          <a:p>
            <a:pPr lvl="1"/>
            <a:r>
              <a:rPr lang="en-US" sz="1800" dirty="0">
                <a:cs typeface="Arial" charset="0"/>
              </a:rPr>
              <a:t>Troubleshooting</a:t>
            </a:r>
          </a:p>
          <a:p>
            <a:r>
              <a:rPr lang="en-US" sz="2000" dirty="0">
                <a:cs typeface="Arial" charset="0"/>
              </a:rPr>
              <a:t>Summary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en-US" dirty="0">
              <a:cs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1616" y="1947862"/>
            <a:ext cx="5015933" cy="1481138"/>
          </a:xfrm>
        </p:spPr>
        <p:txBody>
          <a:bodyPr/>
          <a:lstStyle/>
          <a:p>
            <a:pPr eaLnBrk="1" hangingPunct="1"/>
            <a:r>
              <a:rPr lang="en-US" sz="3200" dirty="0">
                <a:cs typeface="Arial" charset="0"/>
              </a:rPr>
              <a:t>Dynamic Host Configuration Protocol v4</a:t>
            </a:r>
            <a:endParaRPr lang="en-US" sz="3600" dirty="0">
              <a:solidFill>
                <a:schemeClr val="fol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233700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659481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DHCPv4 Operation</a:t>
            </a:r>
            <a:br>
              <a:rPr lang="en-US" sz="2800" dirty="0"/>
            </a:br>
            <a:r>
              <a:rPr lang="en-US" dirty="0"/>
              <a:t>Introducing DHCPv4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735613"/>
            <a:ext cx="8170862" cy="4712812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100000"/>
              </a:lnSpc>
              <a:buNone/>
              <a:defRPr/>
            </a:pPr>
            <a:r>
              <a:rPr lang="en-US" sz="2000" dirty="0"/>
              <a:t>DHCPv4 uses three different address allocation methods:</a:t>
            </a:r>
          </a:p>
          <a:p>
            <a:pPr eaLnBrk="1" hangingPunct="1">
              <a:lnSpc>
                <a:spcPct val="100000"/>
              </a:lnSpc>
              <a:defRPr/>
            </a:pPr>
            <a:r>
              <a:rPr lang="en-US" sz="2000" b="1" dirty="0"/>
              <a:t>Manual Allocation </a:t>
            </a:r>
            <a:r>
              <a:rPr lang="en-US" sz="2000" dirty="0"/>
              <a:t>– The administrator assigns a pre-allocated IPv4 address to the client, and DHCPv4 communicates only the IPv4 address to the device.</a:t>
            </a:r>
          </a:p>
          <a:p>
            <a:pPr eaLnBrk="1" hangingPunct="1">
              <a:lnSpc>
                <a:spcPct val="100000"/>
              </a:lnSpc>
              <a:defRPr/>
            </a:pPr>
            <a:r>
              <a:rPr lang="en-US" sz="2000" b="1" dirty="0"/>
              <a:t>Automatic Allocation</a:t>
            </a:r>
            <a:r>
              <a:rPr lang="en-US" sz="2000" dirty="0"/>
              <a:t> – DHCPv4 automatically assigns a static IPv4 address permanently to a device, selecting it from a pool of available addresses. </a:t>
            </a:r>
            <a:endParaRPr lang="en-US" sz="2000" b="1" dirty="0"/>
          </a:p>
          <a:p>
            <a:pPr eaLnBrk="1" hangingPunct="1">
              <a:lnSpc>
                <a:spcPct val="100000"/>
              </a:lnSpc>
              <a:defRPr/>
            </a:pPr>
            <a:r>
              <a:rPr lang="en-US" sz="2000" b="1" dirty="0"/>
              <a:t>Dynamic Allocation</a:t>
            </a:r>
            <a:r>
              <a:rPr lang="en-US" sz="2000" dirty="0"/>
              <a:t> – DHCPv4 dynamically assigns, or leases, an IPv4 address from a pool of addresses for a limited period of time chosen by the server, or until the client no longer needs the address. This method is the most commonly used.</a:t>
            </a: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/>
          </a:p>
        </p:txBody>
      </p:sp>
    </p:spTree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DHCPv4 Operation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98903" y="1590733"/>
            <a:ext cx="7781137" cy="511584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67418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2800" dirty="0"/>
              <a:t>Format DHCPv4 Discover and Offer Messages</a:t>
            </a:r>
            <a:endParaRPr lang="en-US" sz="2800" dirty="0">
              <a:solidFill>
                <a:srgbClr val="3E8DC5"/>
              </a:solidFill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193963" y="1646915"/>
            <a:ext cx="6831790" cy="5067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19100" y="562036"/>
            <a:ext cx="8145463" cy="838200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Configuring a DHCPv4 Server</a:t>
            </a: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400236"/>
            <a:ext cx="8170862" cy="5153025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100000"/>
              </a:lnSpc>
              <a:buNone/>
              <a:defRPr/>
            </a:pPr>
            <a:r>
              <a:rPr lang="en-US" sz="2000" dirty="0"/>
              <a:t>A Cisco router running the Cisco IOS software can be configured to act as a DHCPv4 server. To set up DHCP: </a:t>
            </a:r>
          </a:p>
          <a:p>
            <a:pPr marL="795337" lvl="1" indent="-457200" eaLnBrk="1" hangingPunct="1">
              <a:lnSpc>
                <a:spcPct val="100000"/>
              </a:lnSpc>
              <a:buFont typeface="+mj-lt"/>
              <a:buAutoNum type="arabicPeriod"/>
              <a:defRPr/>
            </a:pPr>
            <a:r>
              <a:rPr lang="en-US" dirty="0"/>
              <a:t>Exclude addresses from the pool.</a:t>
            </a:r>
          </a:p>
          <a:p>
            <a:pPr marL="795337" lvl="1" indent="-457200" eaLnBrk="1" hangingPunct="1">
              <a:lnSpc>
                <a:spcPct val="100000"/>
              </a:lnSpc>
              <a:buFont typeface="+mj-lt"/>
              <a:buAutoNum type="arabicPeriod"/>
              <a:defRPr/>
            </a:pPr>
            <a:r>
              <a:rPr lang="en-US" dirty="0"/>
              <a:t>Set up the DHCP pool name.</a:t>
            </a:r>
          </a:p>
          <a:p>
            <a:pPr marL="795337" lvl="1" indent="-457200" eaLnBrk="1" hangingPunct="1">
              <a:lnSpc>
                <a:spcPct val="100000"/>
              </a:lnSpc>
              <a:buFont typeface="+mj-lt"/>
              <a:buAutoNum type="arabicPeriod"/>
              <a:defRPr/>
            </a:pPr>
            <a:r>
              <a:rPr lang="en-US" dirty="0"/>
              <a:t>Define the range of addresses and subnet mask. Use the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default-router</a:t>
            </a:r>
            <a:r>
              <a:rPr lang="en-US" dirty="0"/>
              <a:t> command for the default gateway. Optional parameters that can be included in the </a:t>
            </a:r>
            <a:r>
              <a:rPr lang="en-US" i="1" dirty="0"/>
              <a:t>pool</a:t>
            </a:r>
            <a:r>
              <a:rPr lang="en-US" dirty="0"/>
              <a:t> – </a:t>
            </a:r>
            <a:r>
              <a:rPr lang="en-US" i="1" dirty="0"/>
              <a:t>dns server</a:t>
            </a:r>
            <a:r>
              <a:rPr lang="en-US" dirty="0"/>
              <a:t>, </a:t>
            </a:r>
            <a:r>
              <a:rPr lang="en-US" i="1" dirty="0"/>
              <a:t>domain-name</a:t>
            </a:r>
            <a:r>
              <a:rPr lang="en-US" dirty="0"/>
              <a:t>.</a:t>
            </a:r>
          </a:p>
          <a:p>
            <a:pPr marL="0" indent="0" eaLnBrk="1" hangingPunct="1">
              <a:lnSpc>
                <a:spcPct val="100000"/>
              </a:lnSpc>
              <a:buNone/>
              <a:defRPr/>
            </a:pPr>
            <a:r>
              <a:rPr lang="en-US" sz="2000" dirty="0"/>
              <a:t>To disable DHCP, use the </a:t>
            </a:r>
            <a:r>
              <a:rPr lang="en-US" sz="2000" b="1" dirty="0"/>
              <a:t>no service dhcp</a:t>
            </a:r>
            <a:r>
              <a:rPr lang="en-US" sz="2000" dirty="0"/>
              <a:t> command.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altLang="ja-JP" sz="1800" dirty="0">
              <a:ea typeface="ＭＳ Ｐゴシック" pitchFamily="34" charset="-128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072532" y="4509501"/>
            <a:ext cx="6998936" cy="2185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19100" y="465451"/>
            <a:ext cx="8145463" cy="838200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Verifying a DHCPv4 Server</a:t>
            </a: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479348"/>
            <a:ext cx="8170862" cy="4969077"/>
          </a:xfrm>
        </p:spPr>
        <p:txBody>
          <a:bodyPr>
            <a:normAutofit/>
          </a:bodyPr>
          <a:lstStyle/>
          <a:p>
            <a:pPr marL="381000" indent="-381000" eaLnBrk="1" hangingPunct="1">
              <a:lnSpc>
                <a:spcPct val="100000"/>
              </a:lnSpc>
              <a:defRPr/>
            </a:pPr>
            <a:r>
              <a:rPr lang="en-US" sz="2000" dirty="0"/>
              <a:t>Commands to verify DHCP:</a:t>
            </a:r>
            <a:r>
              <a:rPr lang="en-US" sz="2000" b="1" dirty="0"/>
              <a:t> 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b="1" dirty="0"/>
              <a:t>	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show running-config | section dhcp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b="1" dirty="0">
                <a:latin typeface="Courier New" pitchFamily="49" charset="0"/>
                <a:cs typeface="Courier New" pitchFamily="49" charset="0"/>
              </a:rPr>
              <a:t>	show ip dhcp binding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b="1" dirty="0">
                <a:latin typeface="Courier New" pitchFamily="49" charset="0"/>
                <a:cs typeface="Courier New" pitchFamily="49" charset="0"/>
              </a:rPr>
              <a:t>	show ip dhcp server statistics</a:t>
            </a:r>
          </a:p>
          <a:p>
            <a:pPr marL="381000" indent="-381000" eaLnBrk="1" hangingPunct="1">
              <a:lnSpc>
                <a:spcPct val="100000"/>
              </a:lnSpc>
              <a:defRPr/>
            </a:pPr>
            <a:r>
              <a:rPr lang="en-US" sz="2000" dirty="0"/>
              <a:t>On the PC, issue 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ipconfig /all</a:t>
            </a:r>
            <a:r>
              <a:rPr lang="en-US" sz="2000" b="1" dirty="0"/>
              <a:t> </a:t>
            </a:r>
            <a:r>
              <a:rPr lang="en-US" sz="2000" dirty="0"/>
              <a:t>command.</a:t>
            </a:r>
          </a:p>
          <a:p>
            <a:pPr marL="338137" lvl="1" indent="0" eaLnBrk="1" hangingPunct="1">
              <a:lnSpc>
                <a:spcPct val="100000"/>
              </a:lnSpc>
              <a:buNone/>
              <a:defRPr/>
            </a:pPr>
            <a:endParaRPr lang="en-US" altLang="ja-JP" sz="1800" dirty="0">
              <a:ea typeface="ＭＳ Ｐゴシック" pitchFamily="34" charset="-128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502645" y="3735078"/>
            <a:ext cx="5498048" cy="301772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r>
              <a:rPr lang="en-US" kern="1200" dirty="0"/>
              <a:t>DHCPv4 Relay</a:t>
            </a:r>
            <a:endParaRPr lang="en-US" dirty="0"/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624953"/>
            <a:ext cx="8170862" cy="4823472"/>
          </a:xfrm>
        </p:spPr>
        <p:txBody>
          <a:bodyPr/>
          <a:lstStyle/>
          <a:p>
            <a:pPr marL="338137" lvl="1" indent="0" eaLnBrk="1" hangingPunct="1">
              <a:lnSpc>
                <a:spcPct val="100000"/>
              </a:lnSpc>
              <a:buNone/>
              <a:defRPr/>
            </a:pPr>
            <a:r>
              <a:rPr lang="en-US" dirty="0"/>
              <a:t>Using an IP helper address enables a router to forward DHCPv4 broadcasts to the DHCPv4 server. Acting as a relay.</a:t>
            </a:r>
            <a:endParaRPr lang="en-US" altLang="ja-JP" dirty="0">
              <a:ea typeface="ＭＳ Ｐゴシック" pitchFamily="34" charset="-128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116390" y="2800593"/>
            <a:ext cx="6494446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99268" y="77596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2400" dirty="0"/>
            </a:br>
            <a:r>
              <a:rPr lang="en-US" sz="3200" dirty="0"/>
              <a:t>Configuring a Router as a DHCPv4 Client </a:t>
            </a:r>
            <a:endParaRPr lang="en-US" sz="3200" dirty="0">
              <a:solidFill>
                <a:srgbClr val="3E8DC5"/>
              </a:solidFill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590675" y="1687199"/>
            <a:ext cx="5962650" cy="50256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Troubleshoot DHCPv4 </a:t>
            </a:r>
            <a:br>
              <a:rPr lang="en-US" sz="2800" dirty="0"/>
            </a:br>
            <a:r>
              <a:rPr lang="en-US" dirty="0"/>
              <a:t>Troubleshooting Tasks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568552" y="1892623"/>
            <a:ext cx="8066162" cy="225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99268" y="828382"/>
            <a:ext cx="8145463" cy="860637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/>
              <a:t>Verifying the Router DHCPv4 Configuration</a:t>
            </a:r>
            <a:endParaRPr lang="en-US" sz="32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780057" y="2243357"/>
            <a:ext cx="7887694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64033" y="1838097"/>
            <a:ext cx="5015933" cy="1481138"/>
          </a:xfrm>
        </p:spPr>
        <p:txBody>
          <a:bodyPr/>
          <a:lstStyle/>
          <a:p>
            <a:pPr eaLnBrk="1" hangingPunct="1"/>
            <a:r>
              <a:rPr lang="en-US" sz="3200" dirty="0">
                <a:cs typeface="Arial" charset="0"/>
              </a:rPr>
              <a:t>Dynamic Host Configuration Protocol v6</a:t>
            </a:r>
            <a:endParaRPr lang="en-US" sz="3600" dirty="0">
              <a:solidFill>
                <a:schemeClr val="folHlink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624534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kern="1200" dirty="0">
                <a:latin typeface="Arial" charset="0"/>
              </a:rPr>
              <a:t>Stateless Address Autoconfiguration</a:t>
            </a:r>
            <a:endParaRPr lang="en-US" dirty="0"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624953"/>
            <a:ext cx="8056562" cy="4718697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Stateless Address Autoconfiguration (SLAAC) is a method in which a device can obtain an IPv6 global unicast address without the services of a DHCPv6 server.</a:t>
            </a:r>
            <a:endParaRPr lang="en-US" sz="23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562100" y="2731552"/>
            <a:ext cx="5729951" cy="38543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SLAAC Operation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891103" y="1596128"/>
            <a:ext cx="7023990" cy="497466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SLAAC and DHCPv6</a:t>
            </a:r>
            <a:br>
              <a:rPr lang="en-US" sz="2800" dirty="0"/>
            </a:br>
            <a:r>
              <a:rPr lang="en-US" dirty="0"/>
              <a:t>SLAAC and DHCPv6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162050" y="1339037"/>
            <a:ext cx="6667500" cy="495659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688602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2800" dirty="0"/>
            </a:br>
            <a:r>
              <a:rPr lang="en-US" dirty="0"/>
              <a:t>SLAAC Option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563071" y="2061029"/>
            <a:ext cx="8000118" cy="39850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1037776" y="2148114"/>
            <a:ext cx="7336967" cy="595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33952" y="50244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Stateless DHCP Option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218242" y="1937898"/>
            <a:ext cx="6917598" cy="4762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2104570" y="1964049"/>
            <a:ext cx="4804229" cy="351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668851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Stateful DHCP Option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63960" y="1942763"/>
            <a:ext cx="7507420" cy="46328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2897830" y="1954411"/>
            <a:ext cx="3168951" cy="298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717722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DHCPv6 Operations 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993731" y="1734382"/>
            <a:ext cx="6734987" cy="491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6169" y="840031"/>
            <a:ext cx="8145463" cy="1253202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Configuring a Router as a Stateless DHCPv6 Server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246728" y="2332025"/>
            <a:ext cx="6650544" cy="432686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99268" y="945904"/>
            <a:ext cx="8145463" cy="1188193"/>
          </a:xfrm>
        </p:spPr>
        <p:txBody>
          <a:bodyPr/>
          <a:lstStyle/>
          <a:p>
            <a:pPr eaLnBrk="1" hangingPunct="1">
              <a:defRPr/>
            </a:pPr>
            <a:br>
              <a:rPr lang="en-US" sz="2800" dirty="0"/>
            </a:br>
            <a:r>
              <a:rPr lang="en-US" dirty="0"/>
              <a:t>Configuring a Router as a Stateless DHCPv6 Client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013952" y="2386930"/>
            <a:ext cx="7449305" cy="40503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2171597" y="4080789"/>
            <a:ext cx="4992914" cy="333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740228"/>
            <a:ext cx="8145463" cy="781566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Verifying Stateless DHCPv6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499268" y="4894824"/>
            <a:ext cx="8145463" cy="156088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Verify the stateless DHCP client using the following commands: </a:t>
            </a:r>
          </a:p>
          <a:p>
            <a:r>
              <a:rPr lang="en-US" sz="1600" b="1" dirty="0">
                <a:latin typeface="Courier New" pitchFamily="49" charset="0"/>
                <a:cs typeface="Courier New" pitchFamily="49" charset="0"/>
              </a:rPr>
              <a:t>show IPv6 interface</a:t>
            </a:r>
          </a:p>
          <a:p>
            <a:r>
              <a:rPr lang="en-US" sz="1600" b="1" dirty="0">
                <a:latin typeface="Courier New" pitchFamily="49" charset="0"/>
                <a:cs typeface="Courier New" pitchFamily="49" charset="0"/>
              </a:rPr>
              <a:t>debug ipv6 dhcp detail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045030" y="1631397"/>
            <a:ext cx="6400799" cy="348028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1059543" y="3446873"/>
            <a:ext cx="6284685" cy="162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2685143" y="2975429"/>
            <a:ext cx="3483429" cy="333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5725" y="1024940"/>
            <a:ext cx="8145463" cy="674270"/>
          </a:xfrm>
        </p:spPr>
        <p:txBody>
          <a:bodyPr/>
          <a:lstStyle/>
          <a:p>
            <a:pPr eaLnBrk="1" hangingPunct="1">
              <a:defRPr/>
            </a:pPr>
            <a:r>
              <a:rPr lang="en-US" sz="2800" dirty="0"/>
              <a:t>Configuring a Router as a Stateful DHCPv6 Server</a:t>
            </a:r>
            <a:endParaRPr lang="en-US" sz="2800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362075"/>
            <a:ext cx="8056562" cy="4791075"/>
          </a:xfrm>
        </p:spPr>
        <p:txBody>
          <a:bodyPr/>
          <a:lstStyle/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022387" y="1637094"/>
            <a:ext cx="6902413" cy="4591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2554515" y="2830285"/>
            <a:ext cx="3947885" cy="20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061" y="275545"/>
            <a:ext cx="8145463" cy="1141894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Verifying Stateful DHCPv6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8574" y="1611085"/>
            <a:ext cx="8056562" cy="4411436"/>
          </a:xfrm>
        </p:spPr>
        <p:txBody>
          <a:bodyPr/>
          <a:lstStyle/>
          <a:p>
            <a:r>
              <a:rPr lang="en-US" sz="2000" dirty="0"/>
              <a:t>Verify the </a:t>
            </a:r>
            <a:r>
              <a:rPr lang="en-US" sz="2000" kern="1200" dirty="0">
                <a:latin typeface="Arial" charset="0"/>
              </a:rPr>
              <a:t>stateful DHCPv6 server using the following commands:</a:t>
            </a:r>
          </a:p>
          <a:p>
            <a:pPr>
              <a:buNone/>
            </a:pPr>
            <a:r>
              <a:rPr lang="en-US" sz="2000" kern="1200" dirty="0">
                <a:latin typeface="Arial" charset="0"/>
              </a:rPr>
              <a:t>	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show ipv6 dhcp pool</a:t>
            </a:r>
          </a:p>
          <a:p>
            <a:pPr>
              <a:buNone/>
            </a:pPr>
            <a:r>
              <a:rPr lang="en-US" sz="2000" b="1" kern="1200" dirty="0">
                <a:latin typeface="Courier New" pitchFamily="49" charset="0"/>
                <a:cs typeface="Courier New" pitchFamily="49" charset="0"/>
              </a:rPr>
              <a:t>	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show ipv6 dhcp binding</a:t>
            </a:r>
          </a:p>
          <a:p>
            <a:r>
              <a:rPr lang="en-US" sz="2000" kern="1200" dirty="0">
                <a:latin typeface="Arial" charset="0"/>
              </a:rPr>
              <a:t>Verify  the stateful DHCPv6 client using 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show ipv6 interface</a:t>
            </a:r>
            <a:r>
              <a:rPr lang="en-US" sz="2000" b="1" dirty="0"/>
              <a:t> </a:t>
            </a:r>
            <a:r>
              <a:rPr lang="en-US" sz="2000" kern="1200" dirty="0">
                <a:latin typeface="Arial" charset="0"/>
              </a:rPr>
              <a:t>command.</a:t>
            </a:r>
          </a:p>
          <a:p>
            <a:pPr>
              <a:buNone/>
            </a:pPr>
            <a:r>
              <a:rPr lang="en-US" sz="2000" kern="1200" dirty="0">
                <a:latin typeface="Arial" charset="0"/>
              </a:rPr>
              <a:t>		</a:t>
            </a:r>
            <a:endParaRPr lang="en-US" sz="20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2380343" y="4033031"/>
            <a:ext cx="3904343" cy="26706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8805" y="94297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Troubleshooting Tasks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362075"/>
            <a:ext cx="8056562" cy="4791075"/>
          </a:xfrm>
        </p:spPr>
        <p:txBody>
          <a:bodyPr/>
          <a:lstStyle/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58862" y="2625577"/>
            <a:ext cx="8058151" cy="1936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609600"/>
            <a:ext cx="8145463" cy="827681"/>
          </a:xfrm>
        </p:spPr>
        <p:txBody>
          <a:bodyPr/>
          <a:lstStyle/>
          <a:p>
            <a:pPr eaLnBrk="1" hangingPunct="1">
              <a:defRPr/>
            </a:pPr>
            <a:r>
              <a:rPr lang="en-US" sz="2800" dirty="0"/>
              <a:t>Verifying the Router DHCPv6 Configuration</a:t>
            </a:r>
            <a:endParaRPr lang="en-US" sz="2800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362075"/>
            <a:ext cx="8056562" cy="4791075"/>
          </a:xfrm>
        </p:spPr>
        <p:txBody>
          <a:bodyPr/>
          <a:lstStyle/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623786" y="1689353"/>
            <a:ext cx="5644353" cy="461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Debugging DHCPv6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362075"/>
            <a:ext cx="8056562" cy="4791075"/>
          </a:xfrm>
        </p:spPr>
        <p:txBody>
          <a:bodyPr/>
          <a:lstStyle/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  <a:p>
            <a:pPr>
              <a:buNone/>
            </a:pPr>
            <a:endParaRPr lang="en-US" sz="2300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200149" y="1527417"/>
            <a:ext cx="7190265" cy="4473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583066" y="304801"/>
            <a:ext cx="8145462" cy="800100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584200" y="1276350"/>
            <a:ext cx="8159750" cy="5276850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en-US" sz="2000" dirty="0"/>
              <a:t>All nodes on a network require a unique IP address to communicate with other devices.</a:t>
            </a:r>
          </a:p>
          <a:p>
            <a:pPr>
              <a:spcBef>
                <a:spcPts val="1200"/>
              </a:spcBef>
            </a:pPr>
            <a:r>
              <a:rPr lang="en-US" sz="2000" dirty="0"/>
              <a:t>DHCPv4 includes three different address allocation methods: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/>
              <a:t>Manual Allocation 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/>
              <a:t>Automatic Allocation 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/>
              <a:t>Dynamic Allocation </a:t>
            </a:r>
          </a:p>
          <a:p>
            <a:pPr>
              <a:spcBef>
                <a:spcPts val="1200"/>
              </a:spcBef>
            </a:pPr>
            <a:r>
              <a:rPr lang="en-US" sz="2000" dirty="0"/>
              <a:t>There are two methods available for the dynamic configuration of IPv6 global unicast addresses: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/>
              <a:t>Stateless Address Autoconfiguration (SLAAC)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/>
              <a:t>Dynamic Host Configuration Protocol for IPv6 (Stateful DHCPv6)</a:t>
            </a:r>
          </a:p>
          <a:p>
            <a:pPr lvl="1"/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583066" y="461963"/>
            <a:ext cx="8145462" cy="838200"/>
          </a:xfrm>
        </p:spPr>
        <p:txBody>
          <a:bodyPr/>
          <a:lstStyle/>
          <a:p>
            <a:r>
              <a:rPr lang="en-US"/>
              <a:t>Summary </a:t>
            </a:r>
            <a:r>
              <a:rPr lang="en-US" dirty="0"/>
              <a:t>(cont.)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584200" y="1344613"/>
            <a:ext cx="8102600" cy="4827587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The same tasks are involved when troubleshooting DHCPv4 and DHCPv6:</a:t>
            </a:r>
          </a:p>
          <a:p>
            <a:pPr marL="461963" indent="-342900"/>
            <a:r>
              <a:rPr lang="en-US" sz="2000" dirty="0"/>
              <a:t>Resolve address conflicts.</a:t>
            </a:r>
          </a:p>
          <a:p>
            <a:pPr marL="461963" indent="-342900"/>
            <a:r>
              <a:rPr lang="en-US" sz="2000" dirty="0"/>
              <a:t>Verify physical connectivity.</a:t>
            </a:r>
          </a:p>
          <a:p>
            <a:pPr marL="461963" indent="-342900"/>
            <a:r>
              <a:rPr lang="en-US" sz="2000" dirty="0"/>
              <a:t>Test connectivity using a static IP address.</a:t>
            </a:r>
          </a:p>
          <a:p>
            <a:pPr marL="461963" indent="-342900"/>
            <a:r>
              <a:rPr lang="en-US" sz="2000" dirty="0"/>
              <a:t>Verify the switch port configuration.</a:t>
            </a:r>
          </a:p>
          <a:p>
            <a:pPr marL="461963" indent="-342900"/>
            <a:r>
              <a:rPr lang="en-US" sz="2000" dirty="0"/>
              <a:t>Test the operation on the same subnet or VLAN.</a:t>
            </a:r>
          </a:p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2625</TotalTime>
  <Words>373</Words>
  <Application>Microsoft Office PowerPoint</Application>
  <PresentationFormat>On-screen Show (4:3)</PresentationFormat>
  <Paragraphs>147</Paragraphs>
  <Slides>30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Courier New</vt:lpstr>
      <vt:lpstr>News Gothic MT</vt:lpstr>
      <vt:lpstr>Wingdings</vt:lpstr>
      <vt:lpstr>Wingdings 2</vt:lpstr>
      <vt:lpstr>Breeze</vt:lpstr>
      <vt:lpstr>Dynamic Host Configuration Protocol (DHCP)</vt:lpstr>
      <vt:lpstr>Objectives</vt:lpstr>
      <vt:lpstr>Dynamic Host Configuration Protocol v4</vt:lpstr>
      <vt:lpstr>DHCPv4 Operation Introducing DHCPv4</vt:lpstr>
      <vt:lpstr>DHCPv4 Operation</vt:lpstr>
      <vt:lpstr>Format DHCPv4 Discover and Offer Messages</vt:lpstr>
      <vt:lpstr> Configuring a DHCPv4 Server</vt:lpstr>
      <vt:lpstr> Verifying a DHCPv4 Server</vt:lpstr>
      <vt:lpstr>DHCPv4 Relay</vt:lpstr>
      <vt:lpstr> Configuring a Router as a DHCPv4 Client </vt:lpstr>
      <vt:lpstr>Troubleshoot DHCPv4  Troubleshooting Tasks</vt:lpstr>
      <vt:lpstr>Verifying the Router DHCPv4 Configuration</vt:lpstr>
      <vt:lpstr>Dynamic Host Configuration Protocol v6</vt:lpstr>
      <vt:lpstr>Stateless Address Autoconfiguration</vt:lpstr>
      <vt:lpstr>SLAAC Operation</vt:lpstr>
      <vt:lpstr>SLAAC and DHCPv6 SLAAC and DHCPv6</vt:lpstr>
      <vt:lpstr> SLAAC Option</vt:lpstr>
      <vt:lpstr>Stateless DHCP Option</vt:lpstr>
      <vt:lpstr>Stateful DHCP Option</vt:lpstr>
      <vt:lpstr>DHCPv6 Operations </vt:lpstr>
      <vt:lpstr>Configuring a Router as a Stateless DHCPv6 Server</vt:lpstr>
      <vt:lpstr> Configuring a Router as a Stateless DHCPv6 Client</vt:lpstr>
      <vt:lpstr>Verifying Stateless DHCPv6</vt:lpstr>
      <vt:lpstr>Configuring a Router as a Stateful DHCPv6 Server</vt:lpstr>
      <vt:lpstr>Verifying Stateful DHCPv6</vt:lpstr>
      <vt:lpstr>Troubleshooting Tasks</vt:lpstr>
      <vt:lpstr>Verifying the Router DHCPv6 Configuration</vt:lpstr>
      <vt:lpstr>Debugging DHCPv6</vt:lpstr>
      <vt:lpstr>Summary</vt:lpstr>
      <vt:lpstr>Summary (cont.)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219</cp:revision>
  <dcterms:created xsi:type="dcterms:W3CDTF">2011-10-03T10:20:59Z</dcterms:created>
  <dcterms:modified xsi:type="dcterms:W3CDTF">2019-03-04T21:41:25Z</dcterms:modified>
</cp:coreProperties>
</file>