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2" r:id="rId6"/>
    <p:sldId id="260" r:id="rId7"/>
    <p:sldId id="265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AC2812-A993-611D-7E49-9EBC9855B5A7}" v="1888" dt="2021-02-22T16:17:35.625"/>
    <p1510:client id="{59941273-F59F-0242-B980-BD00326175E3}" v="373" dt="2021-02-22T16:27:06.595"/>
    <p1510:client id="{DC0350D2-C597-8771-2CC5-4E5316A853B6}" v="57" dt="2021-02-23T10:39:07.5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2BC8BF-A3D1-6247-B9A5-CC2DCB26AB01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F778DB-BCB0-1146-8BFF-D12446DCF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456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F778DB-BCB0-1146-8BFF-D12446DCF09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788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610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356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284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020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884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850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592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010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9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325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832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743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9" r:id="rId6"/>
    <p:sldLayoutId id="2147483704" r:id="rId7"/>
    <p:sldLayoutId id="2147483705" r:id="rId8"/>
    <p:sldLayoutId id="2147483706" r:id="rId9"/>
    <p:sldLayoutId id="2147483708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suspension-file/h/homeopathy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dianetzone.com/2/history_homeopathy.ht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agaciousnewsnetwork.com/access-to-homeopathy-threatened-by-latest-fda-action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agaciousnewsnetwork.com/fda-sets-sight-on-homeopathy-part-of-larger-plan-to-protect-big-pharma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isterhoodofhomeopathy.health.blog/2017/01/08/3-ancient-forms-of-healing-antipathy-isopathy-and-homeopath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revhom.2019.10.021" TargetMode="External"/><Relationship Id="rId2" Type="http://schemas.openxmlformats.org/officeDocument/2006/relationships/hyperlink" Target="https://doi.org/10.1186/s12913-020-05706-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conditions/homeopathy/" TargetMode="External"/><Relationship Id="rId4" Type="http://schemas.openxmlformats.org/officeDocument/2006/relationships/hyperlink" Target="https://doi.org/10.1186/1472-6882-8-52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6" name="Group 375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377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8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9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0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1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2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3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3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4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5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6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7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8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9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0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1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2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3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15" name="Rectangle 614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4" name="Rectangle 615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4BB7B-C5F1-6A46-936C-14044331CE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932" y="571500"/>
            <a:ext cx="5110909" cy="16919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HOMEOPATHY </a:t>
            </a: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BY GROUP 4 - </a:t>
            </a:r>
            <a:r>
              <a:rPr lang="en-US" sz="22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BMHP5001_BIRM </a:t>
            </a: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lecturer: Dr. Mark –Gallagher-Read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ACCC53-38D2-4544-B922-479872034B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b="1"/>
              <a:t>Tina HIGGINS(1908027)</a:t>
            </a:r>
          </a:p>
          <a:p>
            <a:pPr algn="l"/>
            <a:r>
              <a:rPr lang="en-US" b="1" err="1"/>
              <a:t>Caffion</a:t>
            </a:r>
            <a:r>
              <a:rPr lang="en-US" b="1"/>
              <a:t> </a:t>
            </a:r>
            <a:r>
              <a:rPr lang="en-US" b="1" err="1"/>
              <a:t>Tennila</a:t>
            </a:r>
            <a:r>
              <a:rPr lang="en-US" b="1"/>
              <a:t> Hamilton Collar(1905372)</a:t>
            </a:r>
            <a:endParaRPr lang="en-US"/>
          </a:p>
          <a:p>
            <a:pPr algn="l"/>
            <a:r>
              <a:rPr lang="en-US" b="1"/>
              <a:t>Tahseen Akhtar(1907552)</a:t>
            </a:r>
          </a:p>
          <a:p>
            <a:pPr algn="l"/>
            <a:r>
              <a:rPr lang="en-US" b="1">
                <a:ea typeface="+mn-lt"/>
                <a:cs typeface="+mn-lt"/>
              </a:rPr>
              <a:t>OLIBIA CHAFFATT(1908130)</a:t>
            </a:r>
            <a:endParaRPr lang="en-US">
              <a:ea typeface="+mn-lt"/>
              <a:cs typeface="+mn-lt"/>
            </a:endParaRPr>
          </a:p>
          <a:p>
            <a:pPr algn="l"/>
            <a:r>
              <a:rPr lang="en-US" b="1"/>
              <a:t>Lumoon Nehar (1817506)</a:t>
            </a:r>
            <a:endParaRPr lang="en-US"/>
          </a:p>
          <a:p>
            <a:pPr algn="l"/>
            <a:endParaRPr lang="en-US" b="1"/>
          </a:p>
          <a:p>
            <a:pPr algn="l"/>
            <a:endParaRPr lang="en-US" b="1"/>
          </a:p>
        </p:txBody>
      </p:sp>
      <p:pic>
        <p:nvPicPr>
          <p:cNvPr id="20" name="Picture 3" descr="A wood deck overlooking a body of water&#10;&#10;Description automatically generated with low confidence">
            <a:extLst>
              <a:ext uri="{FF2B5EF4-FFF2-40B4-BE49-F238E27FC236}">
                <a16:creationId xmlns:a16="http://schemas.microsoft.com/office/drawing/2014/main" id="{8D5293FA-EE4D-4469-BF28-671A389925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79" r="1270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617" name="Group 616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618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0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1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2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3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4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5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6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7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8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2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3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4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5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6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7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8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1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2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3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4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5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6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7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8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9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0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1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2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3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4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5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6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7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8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9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0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1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2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3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4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5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6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7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8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9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0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1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5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6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7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020033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2" name="Rectangle 241">
            <a:extLst>
              <a:ext uri="{FF2B5EF4-FFF2-40B4-BE49-F238E27FC236}">
                <a16:creationId xmlns:a16="http://schemas.microsoft.com/office/drawing/2014/main" id="{CFB03654-F8D1-4066-85B5-5BA57499B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9476E-3A25-C24A-90F4-90E62B384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0" y="696226"/>
            <a:ext cx="8675712" cy="9818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 to Homeopathy</a:t>
            </a:r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7615BC76-014D-4BD0-A843-994E2D759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6" name="Group 245">
            <a:extLst>
              <a:ext uri="{FF2B5EF4-FFF2-40B4-BE49-F238E27FC236}">
                <a16:creationId xmlns:a16="http://schemas.microsoft.com/office/drawing/2014/main" id="{39D2483B-7210-454A-B168-51DA3C161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247" name="Freeform 57">
              <a:extLst>
                <a:ext uri="{FF2B5EF4-FFF2-40B4-BE49-F238E27FC236}">
                  <a16:creationId xmlns:a16="http://schemas.microsoft.com/office/drawing/2014/main" id="{F1142EB5-2791-4EAD-B4A2-43BECFBC5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78">
              <a:extLst>
                <a:ext uri="{FF2B5EF4-FFF2-40B4-BE49-F238E27FC236}">
                  <a16:creationId xmlns:a16="http://schemas.microsoft.com/office/drawing/2014/main" id="{2C8870C2-1368-48B0-A8CF-BC33DF765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9">
              <a:extLst>
                <a:ext uri="{FF2B5EF4-FFF2-40B4-BE49-F238E27FC236}">
                  <a16:creationId xmlns:a16="http://schemas.microsoft.com/office/drawing/2014/main" id="{853F9E0D-F5F9-438C-B1DC-0AA3127C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80">
              <a:extLst>
                <a:ext uri="{FF2B5EF4-FFF2-40B4-BE49-F238E27FC236}">
                  <a16:creationId xmlns:a16="http://schemas.microsoft.com/office/drawing/2014/main" id="{B4E911B1-253E-4755-9AEC-BB1DAB8E2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83">
              <a:extLst>
                <a:ext uri="{FF2B5EF4-FFF2-40B4-BE49-F238E27FC236}">
                  <a16:creationId xmlns:a16="http://schemas.microsoft.com/office/drawing/2014/main" id="{2AF5DD4D-BF15-452D-937B-7F29FA3F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84">
              <a:extLst>
                <a:ext uri="{FF2B5EF4-FFF2-40B4-BE49-F238E27FC236}">
                  <a16:creationId xmlns:a16="http://schemas.microsoft.com/office/drawing/2014/main" id="{5F821C6A-EDEE-4845-92EB-367AC6002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6">
              <a:extLst>
                <a:ext uri="{FF2B5EF4-FFF2-40B4-BE49-F238E27FC236}">
                  <a16:creationId xmlns:a16="http://schemas.microsoft.com/office/drawing/2014/main" id="{504AA4DA-748D-4CFF-891A-5C8861EC4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89">
              <a:extLst>
                <a:ext uri="{FF2B5EF4-FFF2-40B4-BE49-F238E27FC236}">
                  <a16:creationId xmlns:a16="http://schemas.microsoft.com/office/drawing/2014/main" id="{7CC3A8FA-D5F6-4A96-9B55-4479C171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06">
              <a:extLst>
                <a:ext uri="{FF2B5EF4-FFF2-40B4-BE49-F238E27FC236}">
                  <a16:creationId xmlns:a16="http://schemas.microsoft.com/office/drawing/2014/main" id="{26E1DC3C-522F-46BF-9C95-47500176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107">
              <a:extLst>
                <a:ext uri="{FF2B5EF4-FFF2-40B4-BE49-F238E27FC236}">
                  <a16:creationId xmlns:a16="http://schemas.microsoft.com/office/drawing/2014/main" id="{F7CDF92D-312E-42AB-960E-637D40493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108">
              <a:extLst>
                <a:ext uri="{FF2B5EF4-FFF2-40B4-BE49-F238E27FC236}">
                  <a16:creationId xmlns:a16="http://schemas.microsoft.com/office/drawing/2014/main" id="{918FE320-F6B2-4BDB-95D8-DFD3B2B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109">
              <a:extLst>
                <a:ext uri="{FF2B5EF4-FFF2-40B4-BE49-F238E27FC236}">
                  <a16:creationId xmlns:a16="http://schemas.microsoft.com/office/drawing/2014/main" id="{B90769B0-46E9-4B76-96A9-A247A0DF3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110">
              <a:extLst>
                <a:ext uri="{FF2B5EF4-FFF2-40B4-BE49-F238E27FC236}">
                  <a16:creationId xmlns:a16="http://schemas.microsoft.com/office/drawing/2014/main" id="{C0CC5855-0620-41C7-AA4D-3D30E2455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11">
              <a:extLst>
                <a:ext uri="{FF2B5EF4-FFF2-40B4-BE49-F238E27FC236}">
                  <a16:creationId xmlns:a16="http://schemas.microsoft.com/office/drawing/2014/main" id="{7A99B1F4-089E-4A1A-833C-0D0C8E770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112">
              <a:extLst>
                <a:ext uri="{FF2B5EF4-FFF2-40B4-BE49-F238E27FC236}">
                  <a16:creationId xmlns:a16="http://schemas.microsoft.com/office/drawing/2014/main" id="{52C3D5C1-0862-4E4B-BAD8-C6244D035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122">
              <a:extLst>
                <a:ext uri="{FF2B5EF4-FFF2-40B4-BE49-F238E27FC236}">
                  <a16:creationId xmlns:a16="http://schemas.microsoft.com/office/drawing/2014/main" id="{5E020019-37DA-47B1-A859-25E2009F7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123">
              <a:extLst>
                <a:ext uri="{FF2B5EF4-FFF2-40B4-BE49-F238E27FC236}">
                  <a16:creationId xmlns:a16="http://schemas.microsoft.com/office/drawing/2014/main" id="{FC071985-7349-45B2-AD36-AB9014D8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130">
              <a:extLst>
                <a:ext uri="{FF2B5EF4-FFF2-40B4-BE49-F238E27FC236}">
                  <a16:creationId xmlns:a16="http://schemas.microsoft.com/office/drawing/2014/main" id="{8A8374B4-6CAE-4B1D-8AD8-BBD71C66E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131">
              <a:extLst>
                <a:ext uri="{FF2B5EF4-FFF2-40B4-BE49-F238E27FC236}">
                  <a16:creationId xmlns:a16="http://schemas.microsoft.com/office/drawing/2014/main" id="{4F0392BB-C222-4B4A-B3F7-86E19539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135">
              <a:extLst>
                <a:ext uri="{FF2B5EF4-FFF2-40B4-BE49-F238E27FC236}">
                  <a16:creationId xmlns:a16="http://schemas.microsoft.com/office/drawing/2014/main" id="{A602A52C-3AB9-4D97-AE2A-BB87DB6A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141">
              <a:extLst>
                <a:ext uri="{FF2B5EF4-FFF2-40B4-BE49-F238E27FC236}">
                  <a16:creationId xmlns:a16="http://schemas.microsoft.com/office/drawing/2014/main" id="{B30A965C-348F-4CA1-882F-46F532A33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77">
              <a:extLst>
                <a:ext uri="{FF2B5EF4-FFF2-40B4-BE49-F238E27FC236}">
                  <a16:creationId xmlns:a16="http://schemas.microsoft.com/office/drawing/2014/main" id="{3DB93D99-B20E-4CEF-A4B5-E355F2EF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121">
              <a:extLst>
                <a:ext uri="{FF2B5EF4-FFF2-40B4-BE49-F238E27FC236}">
                  <a16:creationId xmlns:a16="http://schemas.microsoft.com/office/drawing/2014/main" id="{59BF81A2-5680-4745-9838-B87F14A4E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8">
              <a:extLst>
                <a:ext uri="{FF2B5EF4-FFF2-40B4-BE49-F238E27FC236}">
                  <a16:creationId xmlns:a16="http://schemas.microsoft.com/office/drawing/2014/main" id="{15D7F206-A93F-4CCC-B241-B733ECFC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87">
              <a:extLst>
                <a:ext uri="{FF2B5EF4-FFF2-40B4-BE49-F238E27FC236}">
                  <a16:creationId xmlns:a16="http://schemas.microsoft.com/office/drawing/2014/main" id="{88E77691-B7C1-4F5D-98EC-C5508CDFB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94">
              <a:extLst>
                <a:ext uri="{FF2B5EF4-FFF2-40B4-BE49-F238E27FC236}">
                  <a16:creationId xmlns:a16="http://schemas.microsoft.com/office/drawing/2014/main" id="{B15258A7-A882-4D79-B870-C92A57D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97">
              <a:extLst>
                <a:ext uri="{FF2B5EF4-FFF2-40B4-BE49-F238E27FC236}">
                  <a16:creationId xmlns:a16="http://schemas.microsoft.com/office/drawing/2014/main" id="{CF3D5844-0132-49FA-BD1E-5263802F4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101">
              <a:extLst>
                <a:ext uri="{FF2B5EF4-FFF2-40B4-BE49-F238E27FC236}">
                  <a16:creationId xmlns:a16="http://schemas.microsoft.com/office/drawing/2014/main" id="{A399F043-AB24-4109-800A-BD94939A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102">
              <a:extLst>
                <a:ext uri="{FF2B5EF4-FFF2-40B4-BE49-F238E27FC236}">
                  <a16:creationId xmlns:a16="http://schemas.microsoft.com/office/drawing/2014/main" id="{796159AE-3178-456B-B411-196E260E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103">
              <a:extLst>
                <a:ext uri="{FF2B5EF4-FFF2-40B4-BE49-F238E27FC236}">
                  <a16:creationId xmlns:a16="http://schemas.microsoft.com/office/drawing/2014/main" id="{B0562100-3934-4A15-8C23-D55F111D9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117">
              <a:extLst>
                <a:ext uri="{FF2B5EF4-FFF2-40B4-BE49-F238E27FC236}">
                  <a16:creationId xmlns:a16="http://schemas.microsoft.com/office/drawing/2014/main" id="{6DD7C928-63AE-4BCB-9843-570F9E04E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118">
              <a:extLst>
                <a:ext uri="{FF2B5EF4-FFF2-40B4-BE49-F238E27FC236}">
                  <a16:creationId xmlns:a16="http://schemas.microsoft.com/office/drawing/2014/main" id="{5AC011E4-1DCA-418C-8008-AE4E1E61D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119">
              <a:extLst>
                <a:ext uri="{FF2B5EF4-FFF2-40B4-BE49-F238E27FC236}">
                  <a16:creationId xmlns:a16="http://schemas.microsoft.com/office/drawing/2014/main" id="{5B2D3B89-E1F5-40D8-AEC0-8E7B2E67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136">
              <a:extLst>
                <a:ext uri="{FF2B5EF4-FFF2-40B4-BE49-F238E27FC236}">
                  <a16:creationId xmlns:a16="http://schemas.microsoft.com/office/drawing/2014/main" id="{DBB111D7-2067-4503-A6F9-647407E18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137">
              <a:extLst>
                <a:ext uri="{FF2B5EF4-FFF2-40B4-BE49-F238E27FC236}">
                  <a16:creationId xmlns:a16="http://schemas.microsoft.com/office/drawing/2014/main" id="{20B3ED41-DE4C-4CE7-A8DE-B4ED03137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139">
              <a:extLst>
                <a:ext uri="{FF2B5EF4-FFF2-40B4-BE49-F238E27FC236}">
                  <a16:creationId xmlns:a16="http://schemas.microsoft.com/office/drawing/2014/main" id="{F4EE6DAD-6518-47B6-A04F-484A16267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143">
              <a:extLst>
                <a:ext uri="{FF2B5EF4-FFF2-40B4-BE49-F238E27FC236}">
                  <a16:creationId xmlns:a16="http://schemas.microsoft.com/office/drawing/2014/main" id="{B6867974-B4C0-48AA-A205-B435998B7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144">
              <a:extLst>
                <a:ext uri="{FF2B5EF4-FFF2-40B4-BE49-F238E27FC236}">
                  <a16:creationId xmlns:a16="http://schemas.microsoft.com/office/drawing/2014/main" id="{21F27A0E-A6C1-4AFE-8CBA-28E4FE70B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145">
              <a:extLst>
                <a:ext uri="{FF2B5EF4-FFF2-40B4-BE49-F238E27FC236}">
                  <a16:creationId xmlns:a16="http://schemas.microsoft.com/office/drawing/2014/main" id="{AAA114B9-98D7-4840-8602-457F0741B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8">
              <a:extLst>
                <a:ext uri="{FF2B5EF4-FFF2-40B4-BE49-F238E27FC236}">
                  <a16:creationId xmlns:a16="http://schemas.microsoft.com/office/drawing/2014/main" id="{4E9E63DF-694C-4693-8D8B-0275BB744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88" name="Freeform 113">
            <a:extLst>
              <a:ext uri="{FF2B5EF4-FFF2-40B4-BE49-F238E27FC236}">
                <a16:creationId xmlns:a16="http://schemas.microsoft.com/office/drawing/2014/main" id="{B1A3BF1A-EF96-468A-B04F-AFDF6621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6AB0B0-CD57-4E14-983C-D1D2D646622E}"/>
              </a:ext>
            </a:extLst>
          </p:cNvPr>
          <p:cNvSpPr txBox="1"/>
          <p:nvPr/>
        </p:nvSpPr>
        <p:spPr>
          <a:xfrm>
            <a:off x="1086357" y="2342775"/>
            <a:ext cx="5009643" cy="31974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What is homeopathy</a:t>
            </a:r>
          </a:p>
          <a:p>
            <a:pPr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Process of dilution</a:t>
            </a:r>
          </a:p>
          <a:p>
            <a:pPr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Key active ingredients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rgbClr val="C3B2A7"/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(</a:t>
            </a:r>
            <a:r>
              <a:rPr lang="en-US">
                <a:solidFill>
                  <a:schemeClr val="tx2"/>
                </a:solidFill>
              </a:rPr>
              <a:t>abouthomeopathy2021)</a:t>
            </a:r>
            <a:endParaRPr lang="en-US" dirty="0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rgbClr val="C3B2A7"/>
              </a:buClr>
              <a:buFont typeface="Arial"/>
              <a:buChar char="•"/>
            </a:pP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290" name="Group 289">
            <a:extLst>
              <a:ext uri="{FF2B5EF4-FFF2-40B4-BE49-F238E27FC236}">
                <a16:creationId xmlns:a16="http://schemas.microsoft.com/office/drawing/2014/main" id="{AC1582F5-FF93-46BF-A92F-D4490D653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291" name="Freeform 82">
              <a:extLst>
                <a:ext uri="{FF2B5EF4-FFF2-40B4-BE49-F238E27FC236}">
                  <a16:creationId xmlns:a16="http://schemas.microsoft.com/office/drawing/2014/main" id="{EDA30C63-7387-41DF-A6B0-5E3B1AF60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70">
              <a:extLst>
                <a:ext uri="{FF2B5EF4-FFF2-40B4-BE49-F238E27FC236}">
                  <a16:creationId xmlns:a16="http://schemas.microsoft.com/office/drawing/2014/main" id="{0F9349DE-8C14-4D6E-B1C2-4750F704C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85">
              <a:extLst>
                <a:ext uri="{FF2B5EF4-FFF2-40B4-BE49-F238E27FC236}">
                  <a16:creationId xmlns:a16="http://schemas.microsoft.com/office/drawing/2014/main" id="{0093B34B-1559-4D7A-90CF-114125FD6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87">
              <a:extLst>
                <a:ext uri="{FF2B5EF4-FFF2-40B4-BE49-F238E27FC236}">
                  <a16:creationId xmlns:a16="http://schemas.microsoft.com/office/drawing/2014/main" id="{F32E37EB-F93F-4ACA-8EC5-83130850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5" name="Freeform 94">
              <a:extLst>
                <a:ext uri="{FF2B5EF4-FFF2-40B4-BE49-F238E27FC236}">
                  <a16:creationId xmlns:a16="http://schemas.microsoft.com/office/drawing/2014/main" id="{6486B439-14A8-40F4-BD01-2647D4752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6" name="Freeform 118">
              <a:extLst>
                <a:ext uri="{FF2B5EF4-FFF2-40B4-BE49-F238E27FC236}">
                  <a16:creationId xmlns:a16="http://schemas.microsoft.com/office/drawing/2014/main" id="{3EA0483A-6030-445C-9A9E-FC8847FD4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7" name="Freeform 119">
              <a:extLst>
                <a:ext uri="{FF2B5EF4-FFF2-40B4-BE49-F238E27FC236}">
                  <a16:creationId xmlns:a16="http://schemas.microsoft.com/office/drawing/2014/main" id="{54E9F49B-F300-4A14-B0F3-36A75B171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8" name="Freeform 139">
              <a:extLst>
                <a:ext uri="{FF2B5EF4-FFF2-40B4-BE49-F238E27FC236}">
                  <a16:creationId xmlns:a16="http://schemas.microsoft.com/office/drawing/2014/main" id="{293DA61B-9566-467E-A357-E86CD8E7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9" name="Freeform 144">
              <a:extLst>
                <a:ext uri="{FF2B5EF4-FFF2-40B4-BE49-F238E27FC236}">
                  <a16:creationId xmlns:a16="http://schemas.microsoft.com/office/drawing/2014/main" id="{A1A7223C-6F2C-487D-A45A-6EBBD051A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0" name="Freeform 145">
              <a:extLst>
                <a:ext uri="{FF2B5EF4-FFF2-40B4-BE49-F238E27FC236}">
                  <a16:creationId xmlns:a16="http://schemas.microsoft.com/office/drawing/2014/main" id="{DC4DE17D-AC51-4C89-AC1A-016A928A1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1" name="Freeform 8">
              <a:extLst>
                <a:ext uri="{FF2B5EF4-FFF2-40B4-BE49-F238E27FC236}">
                  <a16:creationId xmlns:a16="http://schemas.microsoft.com/office/drawing/2014/main" id="{95D0E198-D3C3-4790-881E-4DF6C9D7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2" name="Freeform 51">
              <a:extLst>
                <a:ext uri="{FF2B5EF4-FFF2-40B4-BE49-F238E27FC236}">
                  <a16:creationId xmlns:a16="http://schemas.microsoft.com/office/drawing/2014/main" id="{E9952623-7C81-47CA-85D8-C872DE84E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3" name="Freeform 78">
              <a:extLst>
                <a:ext uri="{FF2B5EF4-FFF2-40B4-BE49-F238E27FC236}">
                  <a16:creationId xmlns:a16="http://schemas.microsoft.com/office/drawing/2014/main" id="{F90AA42C-D724-4AD8-81F3-CDFC4206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4" name="Freeform 84">
              <a:extLst>
                <a:ext uri="{FF2B5EF4-FFF2-40B4-BE49-F238E27FC236}">
                  <a16:creationId xmlns:a16="http://schemas.microsoft.com/office/drawing/2014/main" id="{CAB3A278-E8E7-4070-B30A-31B5DE98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5" name="Freeform 86">
              <a:extLst>
                <a:ext uri="{FF2B5EF4-FFF2-40B4-BE49-F238E27FC236}">
                  <a16:creationId xmlns:a16="http://schemas.microsoft.com/office/drawing/2014/main" id="{910FC82B-A4C1-428C-A576-79B5F6D18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6" name="Freeform 106">
              <a:extLst>
                <a:ext uri="{FF2B5EF4-FFF2-40B4-BE49-F238E27FC236}">
                  <a16:creationId xmlns:a16="http://schemas.microsoft.com/office/drawing/2014/main" id="{B9CB6255-5C91-4496-B0AE-529737BC5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7" name="Freeform 110">
              <a:extLst>
                <a:ext uri="{FF2B5EF4-FFF2-40B4-BE49-F238E27FC236}">
                  <a16:creationId xmlns:a16="http://schemas.microsoft.com/office/drawing/2014/main" id="{A58DBA3F-B3E2-4AD9-A93C-FDF997582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8" name="Freeform 123">
              <a:extLst>
                <a:ext uri="{FF2B5EF4-FFF2-40B4-BE49-F238E27FC236}">
                  <a16:creationId xmlns:a16="http://schemas.microsoft.com/office/drawing/2014/main" id="{AE100164-158F-422B-8A80-DFF4E0E06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9" name="Freeform 130">
              <a:extLst>
                <a:ext uri="{FF2B5EF4-FFF2-40B4-BE49-F238E27FC236}">
                  <a16:creationId xmlns:a16="http://schemas.microsoft.com/office/drawing/2014/main" id="{1A0EF69A-22C3-4FF9-B6DD-55C6DAC3B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0" name="Freeform 141">
              <a:extLst>
                <a:ext uri="{FF2B5EF4-FFF2-40B4-BE49-F238E27FC236}">
                  <a16:creationId xmlns:a16="http://schemas.microsoft.com/office/drawing/2014/main" id="{3963C700-CFE8-4ED2-8E1E-1139AC305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1" name="Freeform 99">
              <a:extLst>
                <a:ext uri="{FF2B5EF4-FFF2-40B4-BE49-F238E27FC236}">
                  <a16:creationId xmlns:a16="http://schemas.microsoft.com/office/drawing/2014/main" id="{86FC694B-4A70-4160-A64D-DA282DE9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2" name="Freeform 8">
              <a:extLst>
                <a:ext uri="{FF2B5EF4-FFF2-40B4-BE49-F238E27FC236}">
                  <a16:creationId xmlns:a16="http://schemas.microsoft.com/office/drawing/2014/main" id="{2A55A10A-49CA-42B6-84C9-8A1A1596D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3" name="Picture 3" descr="A picture containing indoor, keyboard&#10;&#10;Description automatically generated">
            <a:extLst>
              <a:ext uri="{FF2B5EF4-FFF2-40B4-BE49-F238E27FC236}">
                <a16:creationId xmlns:a16="http://schemas.microsoft.com/office/drawing/2014/main" id="{8A708077-45AF-4FFE-BED0-7FE2486C0D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736" r="2094" b="-1"/>
          <a:stretch/>
        </p:blipFill>
        <p:spPr>
          <a:xfrm>
            <a:off x="6586071" y="1879643"/>
            <a:ext cx="5613519" cy="41099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B35DF8-27D0-409F-9155-21B81F726E38}"/>
              </a:ext>
            </a:extLst>
          </p:cNvPr>
          <p:cNvSpPr txBox="1"/>
          <p:nvPr/>
        </p:nvSpPr>
        <p:spPr>
          <a:xfrm>
            <a:off x="9594390" y="5789574"/>
            <a:ext cx="260520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55128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2" name="Rectangle 161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C803B-0BA0-7D4E-BF75-7946189A7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History of Homeopathy</a:t>
            </a:r>
          </a:p>
        </p:txBody>
      </p:sp>
      <p:sp>
        <p:nvSpPr>
          <p:cNvPr id="256" name="Content Placeholder 2">
            <a:extLst>
              <a:ext uri="{FF2B5EF4-FFF2-40B4-BE49-F238E27FC236}">
                <a16:creationId xmlns:a16="http://schemas.microsoft.com/office/drawing/2014/main" id="{61222DF7-DFA9-4444-9C8A-CDF49726D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700">
                <a:ea typeface="+mn-lt"/>
                <a:cs typeface="+mn-lt"/>
              </a:rPr>
              <a:t>Founder  of Homeopathy is Samuel Hahnemann(1755-1843), a German physician.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 has been clinically and experimently proven since 200 years ago.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consists of two Greek words. One of them is "omeoes"which means "similar", the other is "pathos" which means "suffering".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BFDD263-F49D-4DC0-9A0A-2385B2EF39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41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66" name="Group 165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67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1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77570B0-313E-4C38-A380-F13719456699}"/>
              </a:ext>
            </a:extLst>
          </p:cNvPr>
          <p:cNvSpPr txBox="1"/>
          <p:nvPr/>
        </p:nvSpPr>
        <p:spPr>
          <a:xfrm>
            <a:off x="9311023" y="6198243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6989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0B9CF7-F057-4D4F-B137-28EB2B97E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Uses of Homeopathy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832AF-F428-8B4E-989A-F04161841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>
            <a:normAutofit/>
          </a:bodyPr>
          <a:lstStyle/>
          <a:p>
            <a:r>
              <a:rPr lang="en-US" sz="1900"/>
              <a:t>Common health conditions  and homeopathy </a:t>
            </a:r>
          </a:p>
          <a:p>
            <a:r>
              <a:rPr lang="en-US" sz="1900"/>
              <a:t>Treating cancer by strengthening the immune system (</a:t>
            </a:r>
            <a:r>
              <a:rPr lang="en-GB" sz="1900"/>
              <a:t>Sundqvist, 2020). </a:t>
            </a:r>
            <a:endParaRPr lang="en-US" sz="1900"/>
          </a:p>
          <a:p>
            <a:r>
              <a:rPr lang="en-US" sz="1900"/>
              <a:t>Homeopathy and psychological problems </a:t>
            </a:r>
            <a:r>
              <a:rPr lang="en-US" sz="1800"/>
              <a:t>(</a:t>
            </a:r>
            <a:r>
              <a:rPr lang="en-GB" sz="1800" err="1"/>
              <a:t>Donelli</a:t>
            </a:r>
            <a:r>
              <a:rPr lang="en-GB" sz="1800"/>
              <a:t> and Antonelli 2021)</a:t>
            </a:r>
          </a:p>
          <a:p>
            <a:endParaRPr lang="en-US" sz="1900"/>
          </a:p>
          <a:p>
            <a:endParaRPr lang="en-US" sz="1900"/>
          </a:p>
          <a:p>
            <a:pPr marL="0" indent="0">
              <a:buNone/>
            </a:pPr>
            <a:endParaRPr lang="en-US" sz="1900"/>
          </a:p>
          <a:p>
            <a:endParaRPr lang="en-US" sz="1900"/>
          </a:p>
        </p:txBody>
      </p:sp>
      <p:pic>
        <p:nvPicPr>
          <p:cNvPr id="5" name="Picture 4" descr="A picture containing indoor, close&#10;&#10;Description automatically generated">
            <a:extLst>
              <a:ext uri="{FF2B5EF4-FFF2-40B4-BE49-F238E27FC236}">
                <a16:creationId xmlns:a16="http://schemas.microsoft.com/office/drawing/2014/main" id="{0121E8B1-BA50-7B4F-928C-3125244AE3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519" r="1807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96" name="Group 195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97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34680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277BE-9FCF-4113-A425-1EE923F29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Contra-indications on Homeopathy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0A8F2-01CD-4920-8912-C1872153A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42900" indent="-342900"/>
            <a:r>
              <a:rPr lang="en-GB">
                <a:ea typeface="+mn-lt"/>
                <a:cs typeface="+mn-lt"/>
              </a:rPr>
              <a:t>Contra-indication refers something you must not do or use because of medical reason (Webster-Merriam, 2016.). </a:t>
            </a:r>
          </a:p>
          <a:p>
            <a:pPr marL="342900" indent="-342900">
              <a:buClr>
                <a:srgbClr val="C3B2A7"/>
              </a:buClr>
            </a:pPr>
            <a:r>
              <a:rPr lang="en-GB"/>
              <a:t>They are two types of contraindications: Relative contraindication and absolute contraindications. </a:t>
            </a:r>
          </a:p>
          <a:p>
            <a:pPr marL="342900" indent="-342900">
              <a:buClr>
                <a:srgbClr val="C3B2A7"/>
              </a:buClr>
            </a:pPr>
            <a:r>
              <a:rPr lang="en-GB"/>
              <a:t>Who should not take homeopathic procedures.</a:t>
            </a:r>
          </a:p>
          <a:p>
            <a:pPr marL="342900" indent="-342900">
              <a:buClr>
                <a:srgbClr val="C3B2A7"/>
              </a:buClr>
            </a:pPr>
            <a:endParaRPr lang="en-GB"/>
          </a:p>
          <a:p>
            <a:pPr marL="342900" indent="-342900">
              <a:buClr>
                <a:srgbClr val="C3B2A7"/>
              </a:buClr>
            </a:pPr>
            <a:endParaRPr lang="en-GB"/>
          </a:p>
          <a:p>
            <a:pPr marL="342900" indent="-342900">
              <a:buClr>
                <a:srgbClr val="C3B2A7"/>
              </a:buClr>
            </a:pPr>
            <a:endParaRPr lang="en-GB"/>
          </a:p>
        </p:txBody>
      </p:sp>
      <p:pic>
        <p:nvPicPr>
          <p:cNvPr id="4" name="Picture 4" descr="Green Purple Flower · Free Stock Photo">
            <a:extLst>
              <a:ext uri="{FF2B5EF4-FFF2-40B4-BE49-F238E27FC236}">
                <a16:creationId xmlns:a16="http://schemas.microsoft.com/office/drawing/2014/main" id="{E57A6617-65AD-4BE9-AFA9-38516A2444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55" r="25563" b="-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57308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3" name="Rectangle 232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D0A5A-64D7-6044-BD7C-E5703BC95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Efficacy Of Homeopathy </a:t>
            </a:r>
          </a:p>
        </p:txBody>
      </p:sp>
      <p:sp>
        <p:nvSpPr>
          <p:cNvPr id="133" name="Content Placeholder 132">
            <a:extLst>
              <a:ext uri="{FF2B5EF4-FFF2-40B4-BE49-F238E27FC236}">
                <a16:creationId xmlns:a16="http://schemas.microsoft.com/office/drawing/2014/main" id="{229E7786-9195-41A0-88BD-FDF914B2F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700"/>
              <a:t>There are very little evidence that clinically prove homeopathy remedies work 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is NOT cost effect in the long term compared to standard treatment 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remedies have fewer side effects compared to conventional remedies </a:t>
            </a:r>
          </a:p>
        </p:txBody>
      </p:sp>
      <p:pic>
        <p:nvPicPr>
          <p:cNvPr id="4" name="Picture 4" descr="A picture containing gear&#10;&#10;Description automatically generated">
            <a:extLst>
              <a:ext uri="{FF2B5EF4-FFF2-40B4-BE49-F238E27FC236}">
                <a16:creationId xmlns:a16="http://schemas.microsoft.com/office/drawing/2014/main" id="{42FB2562-D522-44E8-A2BE-59BDBFB021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388" r="30897" b="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237" name="Group 236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238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7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8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9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0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1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66089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774CFF-81D3-4BBD-A08D-379CC3BD1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Efficacy Of Homeopathy</a:t>
            </a:r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0A669EB-DDEC-44CC-8BA5-AE9618089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It has higher patient satisfaction compared to conventional treatment</a:t>
            </a:r>
          </a:p>
          <a:p>
            <a:pPr>
              <a:buClr>
                <a:srgbClr val="C3B2A7"/>
              </a:buClr>
            </a:pPr>
            <a:r>
              <a:rPr lang="en-US"/>
              <a:t>Homeopathy treatment can be a better alternative to antibiotics </a:t>
            </a:r>
          </a:p>
          <a:p>
            <a:pPr>
              <a:buClr>
                <a:srgbClr val="C3B2A7"/>
              </a:buClr>
            </a:pPr>
            <a:endParaRPr lang="en-US"/>
          </a:p>
          <a:p>
            <a:pPr>
              <a:buClr>
                <a:srgbClr val="C3B2A7"/>
              </a:buClr>
            </a:pP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77B5575-4E8C-449C-A510-8C21E85E63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924" r="22169" b="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C85B564-A65D-4C0D-9FD1-DF70A488221F}"/>
              </a:ext>
            </a:extLst>
          </p:cNvPr>
          <p:cNvSpPr txBox="1"/>
          <p:nvPr/>
        </p:nvSpPr>
        <p:spPr>
          <a:xfrm>
            <a:off x="9391233" y="6666138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31879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6" name="Rectangle 165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7FF62AAC-1C5B-406E-8F1E-5B0FD8E9D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864910-5598-7144-A934-DA988434F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1" y="718366"/>
            <a:ext cx="9483513" cy="944656"/>
          </a:xfrm>
        </p:spPr>
        <p:txBody>
          <a:bodyPr>
            <a:normAutofit/>
          </a:bodyPr>
          <a:lstStyle/>
          <a:p>
            <a:r>
              <a:rPr lang="en-US"/>
              <a:t>Conclusion </a:t>
            </a:r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EC2268EF-1ED3-4797-8355-F5078CB18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90700" y="1883764"/>
            <a:ext cx="8978579" cy="40971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6C5E1-14D1-B548-B505-7C5371D73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967" y="2478755"/>
            <a:ext cx="7598826" cy="29456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US" sz="1400" b="1">
                <a:ea typeface="+mn-lt"/>
                <a:cs typeface="+mn-lt"/>
              </a:rPr>
              <a:t>Conclusion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Homeopathy is a natural form of medicine used by over 200 million people worldwide.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It is gentle and has very little side effects and is safe to use.  It is used as a self healing process to match the patients' individual needs.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Based on theory that Like cures like – a disease can be cured by a substance that produces similar symptoms in healthy people. 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endParaRPr lang="en-US" sz="1400"/>
          </a:p>
        </p:txBody>
      </p:sp>
      <p:grpSp>
        <p:nvGrpSpPr>
          <p:cNvPr id="172" name="Group 171">
            <a:extLst>
              <a:ext uri="{FF2B5EF4-FFF2-40B4-BE49-F238E27FC236}">
                <a16:creationId xmlns:a16="http://schemas.microsoft.com/office/drawing/2014/main" id="{5CCCD93E-51C6-47E1-8405-8D870E6B5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4460" y="-5553"/>
            <a:ext cx="781459" cy="6853105"/>
            <a:chOff x="11084460" y="-5553"/>
            <a:chExt cx="781459" cy="6853105"/>
          </a:xfrm>
        </p:grpSpPr>
        <p:sp>
          <p:nvSpPr>
            <p:cNvPr id="173" name="Freeform 59">
              <a:extLst>
                <a:ext uri="{FF2B5EF4-FFF2-40B4-BE49-F238E27FC236}">
                  <a16:creationId xmlns:a16="http://schemas.microsoft.com/office/drawing/2014/main" id="{781905C4-1133-4589-891D-4E6052BC9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5558" y="67086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78">
              <a:extLst>
                <a:ext uri="{FF2B5EF4-FFF2-40B4-BE49-F238E27FC236}">
                  <a16:creationId xmlns:a16="http://schemas.microsoft.com/office/drawing/2014/main" id="{B549DF45-2D76-437C-ACBF-763DF06F3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122" y="65743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79">
              <a:extLst>
                <a:ext uri="{FF2B5EF4-FFF2-40B4-BE49-F238E27FC236}">
                  <a16:creationId xmlns:a16="http://schemas.microsoft.com/office/drawing/2014/main" id="{B49F2B88-F0AA-40D6-997C-4CD28AD29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3494" y="88847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80">
              <a:extLst>
                <a:ext uri="{FF2B5EF4-FFF2-40B4-BE49-F238E27FC236}">
                  <a16:creationId xmlns:a16="http://schemas.microsoft.com/office/drawing/2014/main" id="{36A4A66A-D1F4-4383-8D28-A68695937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8153" y="112627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81">
              <a:extLst>
                <a:ext uri="{FF2B5EF4-FFF2-40B4-BE49-F238E27FC236}">
                  <a16:creationId xmlns:a16="http://schemas.microsoft.com/office/drawing/2014/main" id="{1A73A306-1140-4842-AB32-DEFA0C75D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1203" y="213932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82">
              <a:extLst>
                <a:ext uri="{FF2B5EF4-FFF2-40B4-BE49-F238E27FC236}">
                  <a16:creationId xmlns:a16="http://schemas.microsoft.com/office/drawing/2014/main" id="{9E9F1E99-2F3F-4867-BBFE-FCA8F92CA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9039" y="191687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83">
              <a:extLst>
                <a:ext uri="{FF2B5EF4-FFF2-40B4-BE49-F238E27FC236}">
                  <a16:creationId xmlns:a16="http://schemas.microsoft.com/office/drawing/2014/main" id="{015B614E-DBF6-4DE6-9339-24B527AE0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1596" y="160208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84">
              <a:extLst>
                <a:ext uri="{FF2B5EF4-FFF2-40B4-BE49-F238E27FC236}">
                  <a16:creationId xmlns:a16="http://schemas.microsoft.com/office/drawing/2014/main" id="{2D99F085-1658-457C-A1E7-8BB59784E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2612" y="45284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86">
              <a:extLst>
                <a:ext uri="{FF2B5EF4-FFF2-40B4-BE49-F238E27FC236}">
                  <a16:creationId xmlns:a16="http://schemas.microsoft.com/office/drawing/2014/main" id="{72314D71-6CB0-478C-A2EE-9DD68D4B0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2581" y="106836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89">
              <a:extLst>
                <a:ext uri="{FF2B5EF4-FFF2-40B4-BE49-F238E27FC236}">
                  <a16:creationId xmlns:a16="http://schemas.microsoft.com/office/drawing/2014/main" id="{CFF40123-9723-4AED-B3F6-54C54E54A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7384" y="138973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90">
              <a:extLst>
                <a:ext uri="{FF2B5EF4-FFF2-40B4-BE49-F238E27FC236}">
                  <a16:creationId xmlns:a16="http://schemas.microsoft.com/office/drawing/2014/main" id="{18149ACA-B455-497E-A336-7CA5EA3FF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5236" y="20126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62">
              <a:extLst>
                <a:ext uri="{FF2B5EF4-FFF2-40B4-BE49-F238E27FC236}">
                  <a16:creationId xmlns:a16="http://schemas.microsoft.com/office/drawing/2014/main" id="{BEA79FD9-FE3C-474C-9635-FA1AC8B10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8261" y="288696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63">
              <a:extLst>
                <a:ext uri="{FF2B5EF4-FFF2-40B4-BE49-F238E27FC236}">
                  <a16:creationId xmlns:a16="http://schemas.microsoft.com/office/drawing/2014/main" id="{5A1C9036-2209-48AB-9A45-1CF7A88BC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9619" y="402557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64">
              <a:extLst>
                <a:ext uri="{FF2B5EF4-FFF2-40B4-BE49-F238E27FC236}">
                  <a16:creationId xmlns:a16="http://schemas.microsoft.com/office/drawing/2014/main" id="{949D7B76-E779-437D-BF53-4B314E304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7570" y="261865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65">
              <a:extLst>
                <a:ext uri="{FF2B5EF4-FFF2-40B4-BE49-F238E27FC236}">
                  <a16:creationId xmlns:a16="http://schemas.microsoft.com/office/drawing/2014/main" id="{6C7666CC-2CD8-49CF-97E8-03A4748E5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8201" y="376266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66">
              <a:extLst>
                <a:ext uri="{FF2B5EF4-FFF2-40B4-BE49-F238E27FC236}">
                  <a16:creationId xmlns:a16="http://schemas.microsoft.com/office/drawing/2014/main" id="{6694159E-961A-40AD-9710-DE5D858BE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5983" y="53091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67">
              <a:extLst>
                <a:ext uri="{FF2B5EF4-FFF2-40B4-BE49-F238E27FC236}">
                  <a16:creationId xmlns:a16="http://schemas.microsoft.com/office/drawing/2014/main" id="{3415C869-BF38-4F37-A07D-99863F6F0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6163" y="452512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68">
              <a:extLst>
                <a:ext uri="{FF2B5EF4-FFF2-40B4-BE49-F238E27FC236}">
                  <a16:creationId xmlns:a16="http://schemas.microsoft.com/office/drawing/2014/main" id="{C532C6F8-F368-4C0C-A0C7-26ED5B5C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3551" y="318238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69">
              <a:extLst>
                <a:ext uri="{FF2B5EF4-FFF2-40B4-BE49-F238E27FC236}">
                  <a16:creationId xmlns:a16="http://schemas.microsoft.com/office/drawing/2014/main" id="{CE0F0051-9235-439E-906C-6D4734860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72808" y="559134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70">
              <a:extLst>
                <a:ext uri="{FF2B5EF4-FFF2-40B4-BE49-F238E27FC236}">
                  <a16:creationId xmlns:a16="http://schemas.microsoft.com/office/drawing/2014/main" id="{595300AA-1720-4A83-A1A6-AEAC14DC4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37021" y="618309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71">
              <a:extLst>
                <a:ext uri="{FF2B5EF4-FFF2-40B4-BE49-F238E27FC236}">
                  <a16:creationId xmlns:a16="http://schemas.microsoft.com/office/drawing/2014/main" id="{4C3205CA-C6A4-4BC9-A856-44012512D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4351" y="507069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72">
              <a:extLst>
                <a:ext uri="{FF2B5EF4-FFF2-40B4-BE49-F238E27FC236}">
                  <a16:creationId xmlns:a16="http://schemas.microsoft.com/office/drawing/2014/main" id="{2ADF09EA-ED2B-435A-98A9-C04F61AEC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1088" y="484383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73">
              <a:extLst>
                <a:ext uri="{FF2B5EF4-FFF2-40B4-BE49-F238E27FC236}">
                  <a16:creationId xmlns:a16="http://schemas.microsoft.com/office/drawing/2014/main" id="{FECDE996-00DD-4523-A839-977B3099D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5961" y="434420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74">
              <a:extLst>
                <a:ext uri="{FF2B5EF4-FFF2-40B4-BE49-F238E27FC236}">
                  <a16:creationId xmlns:a16="http://schemas.microsoft.com/office/drawing/2014/main" id="{41E13E80-7416-41BF-9F70-0471C3755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3913" y="592448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75">
              <a:extLst>
                <a:ext uri="{FF2B5EF4-FFF2-40B4-BE49-F238E27FC236}">
                  <a16:creationId xmlns:a16="http://schemas.microsoft.com/office/drawing/2014/main" id="{E0904C63-D5F2-4DEC-BC8B-20A262017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922" y="237888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77">
              <a:extLst>
                <a:ext uri="{FF2B5EF4-FFF2-40B4-BE49-F238E27FC236}">
                  <a16:creationId xmlns:a16="http://schemas.microsoft.com/office/drawing/2014/main" id="{E8FF1427-C8C3-4A62-BA09-C39CD288F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4168" y="354316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85">
              <a:extLst>
                <a:ext uri="{FF2B5EF4-FFF2-40B4-BE49-F238E27FC236}">
                  <a16:creationId xmlns:a16="http://schemas.microsoft.com/office/drawing/2014/main" id="{8A423576-FAF7-451E-8E03-BD83EB4C2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40427" y="637098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87">
              <a:extLst>
                <a:ext uri="{FF2B5EF4-FFF2-40B4-BE49-F238E27FC236}">
                  <a16:creationId xmlns:a16="http://schemas.microsoft.com/office/drawing/2014/main" id="{6E983BE2-E9E0-42E2-9321-D69CE9C5DE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7906" y="666226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88">
              <a:extLst>
                <a:ext uri="{FF2B5EF4-FFF2-40B4-BE49-F238E27FC236}">
                  <a16:creationId xmlns:a16="http://schemas.microsoft.com/office/drawing/2014/main" id="{D3F95FF6-487C-4B8A-8366-D3ED41932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8467" y="564043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6">
              <a:extLst>
                <a:ext uri="{FF2B5EF4-FFF2-40B4-BE49-F238E27FC236}">
                  <a16:creationId xmlns:a16="http://schemas.microsoft.com/office/drawing/2014/main" id="{7BEB0739-EF74-4D95-80D7-4173F5B98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6657" y="3978357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105">
              <a:extLst>
                <a:ext uri="{FF2B5EF4-FFF2-40B4-BE49-F238E27FC236}">
                  <a16:creationId xmlns:a16="http://schemas.microsoft.com/office/drawing/2014/main" id="{783B7BCE-EE41-439B-B505-CCE4A75EA5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643" y="1918333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106">
              <a:extLst>
                <a:ext uri="{FF2B5EF4-FFF2-40B4-BE49-F238E27FC236}">
                  <a16:creationId xmlns:a16="http://schemas.microsoft.com/office/drawing/2014/main" id="{3C74358B-9A47-45F3-8386-A5618A504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280" y="52545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107">
              <a:extLst>
                <a:ext uri="{FF2B5EF4-FFF2-40B4-BE49-F238E27FC236}">
                  <a16:creationId xmlns:a16="http://schemas.microsoft.com/office/drawing/2014/main" id="{99DE0B49-D1D7-4B06-9F02-E82BAD335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4045" y="22054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108">
              <a:extLst>
                <a:ext uri="{FF2B5EF4-FFF2-40B4-BE49-F238E27FC236}">
                  <a16:creationId xmlns:a16="http://schemas.microsoft.com/office/drawing/2014/main" id="{3E40A68B-6E09-47B3-B503-187E6DB05B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951" y="113529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109">
              <a:extLst>
                <a:ext uri="{FF2B5EF4-FFF2-40B4-BE49-F238E27FC236}">
                  <a16:creationId xmlns:a16="http://schemas.microsoft.com/office/drawing/2014/main" id="{D689A519-2610-420E-A0A9-969BFF67B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9148" y="1636624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110">
              <a:extLst>
                <a:ext uri="{FF2B5EF4-FFF2-40B4-BE49-F238E27FC236}">
                  <a16:creationId xmlns:a16="http://schemas.microsoft.com/office/drawing/2014/main" id="{6FBC6584-911F-4264-B473-D2BF13165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6004" y="27761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111">
              <a:extLst>
                <a:ext uri="{FF2B5EF4-FFF2-40B4-BE49-F238E27FC236}">
                  <a16:creationId xmlns:a16="http://schemas.microsoft.com/office/drawing/2014/main" id="{43BA3088-9071-4CB5-AA87-D26ADA6A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7203" y="13651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112">
              <a:extLst>
                <a:ext uri="{FF2B5EF4-FFF2-40B4-BE49-F238E27FC236}">
                  <a16:creationId xmlns:a16="http://schemas.microsoft.com/office/drawing/2014/main" id="{036754A1-5FF1-4DAF-865F-51A8F732D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6706" y="846465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122">
              <a:extLst>
                <a:ext uri="{FF2B5EF4-FFF2-40B4-BE49-F238E27FC236}">
                  <a16:creationId xmlns:a16="http://schemas.microsoft.com/office/drawing/2014/main" id="{3113C36F-F2C1-4AEF-907E-B011FC7D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9267" y="157268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123">
              <a:extLst>
                <a:ext uri="{FF2B5EF4-FFF2-40B4-BE49-F238E27FC236}">
                  <a16:creationId xmlns:a16="http://schemas.microsoft.com/office/drawing/2014/main" id="{05297B79-2217-4E20-ADCE-55A99DFC2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1768" y="208501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130">
              <a:extLst>
                <a:ext uri="{FF2B5EF4-FFF2-40B4-BE49-F238E27FC236}">
                  <a16:creationId xmlns:a16="http://schemas.microsoft.com/office/drawing/2014/main" id="{CDFBCAF2-7156-47B5-B4CD-4C9A6B0C5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989" y="49775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131">
              <a:extLst>
                <a:ext uri="{FF2B5EF4-FFF2-40B4-BE49-F238E27FC236}">
                  <a16:creationId xmlns:a16="http://schemas.microsoft.com/office/drawing/2014/main" id="{6141C6ED-A205-4582-B2B7-28AEFFCE9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4755" y="104742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132">
              <a:extLst>
                <a:ext uri="{FF2B5EF4-FFF2-40B4-BE49-F238E27FC236}">
                  <a16:creationId xmlns:a16="http://schemas.microsoft.com/office/drawing/2014/main" id="{45D98E0C-835E-42DB-8E99-55F88B5D3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6410" y="187389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134">
              <a:extLst>
                <a:ext uri="{FF2B5EF4-FFF2-40B4-BE49-F238E27FC236}">
                  <a16:creationId xmlns:a16="http://schemas.microsoft.com/office/drawing/2014/main" id="{C1A190CA-579E-475F-A682-AE831D0B6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558" y="200578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135">
              <a:extLst>
                <a:ext uri="{FF2B5EF4-FFF2-40B4-BE49-F238E27FC236}">
                  <a16:creationId xmlns:a16="http://schemas.microsoft.com/office/drawing/2014/main" id="{95752704-828A-4BF6-9D5B-7EE272F3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12094" y="81776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141">
              <a:extLst>
                <a:ext uri="{FF2B5EF4-FFF2-40B4-BE49-F238E27FC236}">
                  <a16:creationId xmlns:a16="http://schemas.microsoft.com/office/drawing/2014/main" id="{1DDC7947-4F4F-4B68-8A9A-5B08914D3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6842" y="1202016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91">
              <a:extLst>
                <a:ext uri="{FF2B5EF4-FFF2-40B4-BE49-F238E27FC236}">
                  <a16:creationId xmlns:a16="http://schemas.microsoft.com/office/drawing/2014/main" id="{F9B6A847-04BE-4DA2-9766-403B52C53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7463" y="2700472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92">
              <a:extLst>
                <a:ext uri="{FF2B5EF4-FFF2-40B4-BE49-F238E27FC236}">
                  <a16:creationId xmlns:a16="http://schemas.microsoft.com/office/drawing/2014/main" id="{E0120860-FA73-465D-98A8-0A80630A7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6503" y="235689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93">
              <a:extLst>
                <a:ext uri="{FF2B5EF4-FFF2-40B4-BE49-F238E27FC236}">
                  <a16:creationId xmlns:a16="http://schemas.microsoft.com/office/drawing/2014/main" id="{73B154EA-FA98-4BA2-B207-56A75AF5F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6005" y="328527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94">
              <a:extLst>
                <a:ext uri="{FF2B5EF4-FFF2-40B4-BE49-F238E27FC236}">
                  <a16:creationId xmlns:a16="http://schemas.microsoft.com/office/drawing/2014/main" id="{CD9D9A2E-D334-4FF7-AE1B-3C73FF735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1111" y="530384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95">
              <a:extLst>
                <a:ext uri="{FF2B5EF4-FFF2-40B4-BE49-F238E27FC236}">
                  <a16:creationId xmlns:a16="http://schemas.microsoft.com/office/drawing/2014/main" id="{C3CEB375-641F-4ACA-BFE8-15BCE9CFB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9462" y="299225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96">
              <a:extLst>
                <a:ext uri="{FF2B5EF4-FFF2-40B4-BE49-F238E27FC236}">
                  <a16:creationId xmlns:a16="http://schemas.microsoft.com/office/drawing/2014/main" id="{64C2C2DC-ADC8-45C1-9176-0BE21158B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4848" y="3511815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97">
              <a:extLst>
                <a:ext uri="{FF2B5EF4-FFF2-40B4-BE49-F238E27FC236}">
                  <a16:creationId xmlns:a16="http://schemas.microsoft.com/office/drawing/2014/main" id="{6DC6FE9E-EE79-4AAD-B79F-D1320F972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4160" y="47206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98">
              <a:extLst>
                <a:ext uri="{FF2B5EF4-FFF2-40B4-BE49-F238E27FC236}">
                  <a16:creationId xmlns:a16="http://schemas.microsoft.com/office/drawing/2014/main" id="{4A065DC5-0B08-4188-9CAC-C782BE334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6645" y="4202207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99">
              <a:extLst>
                <a:ext uri="{FF2B5EF4-FFF2-40B4-BE49-F238E27FC236}">
                  <a16:creationId xmlns:a16="http://schemas.microsoft.com/office/drawing/2014/main" id="{77933EC7-7607-4F9B-8946-946926844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9540" y="4410065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100">
              <a:extLst>
                <a:ext uri="{FF2B5EF4-FFF2-40B4-BE49-F238E27FC236}">
                  <a16:creationId xmlns:a16="http://schemas.microsoft.com/office/drawing/2014/main" id="{98A0955A-87AB-4E27-A4EB-390D5A9973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049" y="383064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101">
              <a:extLst>
                <a:ext uri="{FF2B5EF4-FFF2-40B4-BE49-F238E27FC236}">
                  <a16:creationId xmlns:a16="http://schemas.microsoft.com/office/drawing/2014/main" id="{D0D3E081-021C-476C-A0B4-025460A08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3766" y="503885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102">
              <a:extLst>
                <a:ext uri="{FF2B5EF4-FFF2-40B4-BE49-F238E27FC236}">
                  <a16:creationId xmlns:a16="http://schemas.microsoft.com/office/drawing/2014/main" id="{73D4B676-80A8-44CB-A417-17AF4DE19D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945" y="5599239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103">
              <a:extLst>
                <a:ext uri="{FF2B5EF4-FFF2-40B4-BE49-F238E27FC236}">
                  <a16:creationId xmlns:a16="http://schemas.microsoft.com/office/drawing/2014/main" id="{B0210B7F-84AA-41BE-87D2-9F5260010C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2853" y="5869661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104">
              <a:extLst>
                <a:ext uri="{FF2B5EF4-FFF2-40B4-BE49-F238E27FC236}">
                  <a16:creationId xmlns:a16="http://schemas.microsoft.com/office/drawing/2014/main" id="{17B17F87-1255-4200-A4C5-1F8661A38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8313" y="240057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113">
              <a:extLst>
                <a:ext uri="{FF2B5EF4-FFF2-40B4-BE49-F238E27FC236}">
                  <a16:creationId xmlns:a16="http://schemas.microsoft.com/office/drawing/2014/main" id="{D55CF0FB-1894-4689-808C-524F20F21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9654" y="478849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114">
              <a:extLst>
                <a:ext uri="{FF2B5EF4-FFF2-40B4-BE49-F238E27FC236}">
                  <a16:creationId xmlns:a16="http://schemas.microsoft.com/office/drawing/2014/main" id="{6D672041-E9F6-41CA-8F94-8F92F4F52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3058" y="355480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115">
              <a:extLst>
                <a:ext uri="{FF2B5EF4-FFF2-40B4-BE49-F238E27FC236}">
                  <a16:creationId xmlns:a16="http://schemas.microsoft.com/office/drawing/2014/main" id="{F2980BBB-6C11-4661-B664-64A509E7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7345" y="421766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117">
              <a:extLst>
                <a:ext uri="{FF2B5EF4-FFF2-40B4-BE49-F238E27FC236}">
                  <a16:creationId xmlns:a16="http://schemas.microsoft.com/office/drawing/2014/main" id="{74418F40-0BE6-45C5-A622-A4EC9ECC7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4662" y="591334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118">
              <a:extLst>
                <a:ext uri="{FF2B5EF4-FFF2-40B4-BE49-F238E27FC236}">
                  <a16:creationId xmlns:a16="http://schemas.microsoft.com/office/drawing/2014/main" id="{689670C9-875E-4A8F-8485-379483869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78" y="649102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119">
              <a:extLst>
                <a:ext uri="{FF2B5EF4-FFF2-40B4-BE49-F238E27FC236}">
                  <a16:creationId xmlns:a16="http://schemas.microsoft.com/office/drawing/2014/main" id="{B73F6F9B-7042-48A0-8AAB-CFD4AE104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0752" y="6222652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120">
              <a:extLst>
                <a:ext uri="{FF2B5EF4-FFF2-40B4-BE49-F238E27FC236}">
                  <a16:creationId xmlns:a16="http://schemas.microsoft.com/office/drawing/2014/main" id="{D9922668-2B6F-4226-BEBD-91DBE7EBF8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7987" y="379537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121">
              <a:extLst>
                <a:ext uri="{FF2B5EF4-FFF2-40B4-BE49-F238E27FC236}">
                  <a16:creationId xmlns:a16="http://schemas.microsoft.com/office/drawing/2014/main" id="{25E4C9F4-6F2B-48AB-A99B-392DE5473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6278" y="3572831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125">
              <a:extLst>
                <a:ext uri="{FF2B5EF4-FFF2-40B4-BE49-F238E27FC236}">
                  <a16:creationId xmlns:a16="http://schemas.microsoft.com/office/drawing/2014/main" id="{65715319-1FF9-45E8-9E9A-C674AF42E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8374" y="237101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126">
              <a:extLst>
                <a:ext uri="{FF2B5EF4-FFF2-40B4-BE49-F238E27FC236}">
                  <a16:creationId xmlns:a16="http://schemas.microsoft.com/office/drawing/2014/main" id="{12649F26-7CDE-4DB8-83B3-EF3782AD0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6608" y="3222992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127">
              <a:extLst>
                <a:ext uri="{FF2B5EF4-FFF2-40B4-BE49-F238E27FC236}">
                  <a16:creationId xmlns:a16="http://schemas.microsoft.com/office/drawing/2014/main" id="{2FE4021B-DAF2-4374-BA57-A34924342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8" y="41906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128">
              <a:extLst>
                <a:ext uri="{FF2B5EF4-FFF2-40B4-BE49-F238E27FC236}">
                  <a16:creationId xmlns:a16="http://schemas.microsoft.com/office/drawing/2014/main" id="{DF5BAFBB-6EF3-4AB2-AEB6-101F5E93B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944" y="2715183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129">
              <a:extLst>
                <a:ext uri="{FF2B5EF4-FFF2-40B4-BE49-F238E27FC236}">
                  <a16:creationId xmlns:a16="http://schemas.microsoft.com/office/drawing/2014/main" id="{237BBB0E-5E66-4455-9E38-5A7A576FA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0021" y="465589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133">
              <a:extLst>
                <a:ext uri="{FF2B5EF4-FFF2-40B4-BE49-F238E27FC236}">
                  <a16:creationId xmlns:a16="http://schemas.microsoft.com/office/drawing/2014/main" id="{F3737C72-7122-4969-90DB-9F1A2A2E7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0849" y="446188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136">
              <a:extLst>
                <a:ext uri="{FF2B5EF4-FFF2-40B4-BE49-F238E27FC236}">
                  <a16:creationId xmlns:a16="http://schemas.microsoft.com/office/drawing/2014/main" id="{E0471B7E-606B-4DF6-97A3-C86A23004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8988" y="5571356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137">
              <a:extLst>
                <a:ext uri="{FF2B5EF4-FFF2-40B4-BE49-F238E27FC236}">
                  <a16:creationId xmlns:a16="http://schemas.microsoft.com/office/drawing/2014/main" id="{90E27B31-5A24-46EB-85BE-DC5C886BC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3483" y="5221486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138">
              <a:extLst>
                <a:ext uri="{FF2B5EF4-FFF2-40B4-BE49-F238E27FC236}">
                  <a16:creationId xmlns:a16="http://schemas.microsoft.com/office/drawing/2014/main" id="{2EDC5D7B-EB07-447D-B76E-A07A6632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3252" y="4971400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139">
              <a:extLst>
                <a:ext uri="{FF2B5EF4-FFF2-40B4-BE49-F238E27FC236}">
                  <a16:creationId xmlns:a16="http://schemas.microsoft.com/office/drawing/2014/main" id="{BC74D79F-6756-4F06-A0F5-DC43209C5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5998" y="649551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140">
              <a:extLst>
                <a:ext uri="{FF2B5EF4-FFF2-40B4-BE49-F238E27FC236}">
                  <a16:creationId xmlns:a16="http://schemas.microsoft.com/office/drawing/2014/main" id="{2210FDBB-A853-4414-A030-69E1F4295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7675" y="2936171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142">
              <a:extLst>
                <a:ext uri="{FF2B5EF4-FFF2-40B4-BE49-F238E27FC236}">
                  <a16:creationId xmlns:a16="http://schemas.microsoft.com/office/drawing/2014/main" id="{9AAC29D9-EC94-4008-824A-E1F0F2187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0411" y="470106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143">
              <a:extLst>
                <a:ext uri="{FF2B5EF4-FFF2-40B4-BE49-F238E27FC236}">
                  <a16:creationId xmlns:a16="http://schemas.microsoft.com/office/drawing/2014/main" id="{8B39C842-398E-4937-A696-BFFC3860B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4434" y="579327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144">
              <a:extLst>
                <a:ext uri="{FF2B5EF4-FFF2-40B4-BE49-F238E27FC236}">
                  <a16:creationId xmlns:a16="http://schemas.microsoft.com/office/drawing/2014/main" id="{7088F78F-878E-460B-87EC-BA3BF1B546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8857" y="602332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45">
              <a:extLst>
                <a:ext uri="{FF2B5EF4-FFF2-40B4-BE49-F238E27FC236}">
                  <a16:creationId xmlns:a16="http://schemas.microsoft.com/office/drawing/2014/main" id="{63E026E2-AE0E-499A-A8FA-39274DFB0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167" y="6234992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8">
              <a:extLst>
                <a:ext uri="{FF2B5EF4-FFF2-40B4-BE49-F238E27FC236}">
                  <a16:creationId xmlns:a16="http://schemas.microsoft.com/office/drawing/2014/main" id="{550BA48D-6442-47A4-95D9-5C452FF88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710" y="67379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8">
              <a:extLst>
                <a:ext uri="{FF2B5EF4-FFF2-40B4-BE49-F238E27FC236}">
                  <a16:creationId xmlns:a16="http://schemas.microsoft.com/office/drawing/2014/main" id="{06EF15E3-76AB-4075-B334-94FD017C5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1761" y="3349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106">
              <a:extLst>
                <a:ext uri="{FF2B5EF4-FFF2-40B4-BE49-F238E27FC236}">
                  <a16:creationId xmlns:a16="http://schemas.microsoft.com/office/drawing/2014/main" id="{9FED76EA-CA3D-4690-9FCE-768160FAB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55063" y="13242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70301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6A4AE-0060-394E-9AE6-21D2C54DF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5C147-024A-C042-B16C-37566809A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644483"/>
            <a:ext cx="10280992" cy="4581375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1400" dirty="0">
                <a:latin typeface="Arial"/>
                <a:cs typeface="Arial"/>
              </a:rPr>
              <a:t>Bing pictures.</a:t>
            </a: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Donelli, D. and Antonelli, M., (2021). Homeopathy and Psychological Therapies. </a:t>
            </a:r>
            <a:r>
              <a:rPr lang="en-GB" sz="1400" i="1" dirty="0" err="1">
                <a:latin typeface="Arial"/>
                <a:cs typeface="Arial"/>
              </a:rPr>
              <a:t>Encyclopedia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1</a:t>
            </a:r>
            <a:r>
              <a:rPr lang="en-GB" sz="1400" dirty="0">
                <a:latin typeface="Arial"/>
                <a:cs typeface="Arial"/>
              </a:rPr>
              <a:t>(1), pp.57-64.</a:t>
            </a:r>
          </a:p>
          <a:p>
            <a:pPr>
              <a:buClr>
                <a:srgbClr val="C3B2A7"/>
              </a:buClr>
            </a:pPr>
            <a:r>
              <a:rPr lang="en-US" sz="1400" dirty="0">
                <a:latin typeface="Calibri"/>
                <a:cs typeface="Calibri"/>
              </a:rPr>
              <a:t>Homeopathy Plus. (2021). </a:t>
            </a:r>
            <a:r>
              <a:rPr lang="en-US" sz="1400" i="1" dirty="0">
                <a:latin typeface="Calibri"/>
                <a:cs typeface="Calibri"/>
              </a:rPr>
              <a:t>Homeopathy: An Introduction | Homeopathy Plus</a:t>
            </a:r>
            <a:r>
              <a:rPr lang="en-US" sz="1400" dirty="0">
                <a:latin typeface="Calibri"/>
                <a:cs typeface="Calibri"/>
              </a:rPr>
              <a:t>. [online] Available at: &lt;https://homeopathyplus.com/homeopathy-an-introduction/ Accessed 3 </a:t>
            </a:r>
            <a:r>
              <a:rPr lang="en-US" sz="1400" dirty="0" err="1">
                <a:latin typeface="Calibri"/>
                <a:cs typeface="Calibri"/>
              </a:rPr>
              <a:t>Febr.uary</a:t>
            </a:r>
            <a:r>
              <a:rPr lang="en-US" sz="1400" dirty="0">
                <a:latin typeface="Calibri"/>
                <a:cs typeface="Calibri"/>
              </a:rPr>
              <a:t> 2021)</a:t>
            </a:r>
            <a:endParaRPr lang="en-GB" sz="1400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US" sz="1400" dirty="0">
                <a:ea typeface="+mn-lt"/>
                <a:cs typeface="+mn-lt"/>
              </a:rPr>
              <a:t>“About Homeopathy.” </a:t>
            </a:r>
            <a:r>
              <a:rPr lang="en-US" sz="1400" i="1" dirty="0">
                <a:ea typeface="+mn-lt"/>
                <a:cs typeface="+mn-lt"/>
              </a:rPr>
              <a:t>Charity Bringing Information &amp; High-Quality Homeopathy to All</a:t>
            </a:r>
            <a:r>
              <a:rPr lang="en-US" sz="1400" dirty="0">
                <a:ea typeface="+mn-lt"/>
                <a:cs typeface="+mn-lt"/>
              </a:rPr>
              <a:t>, homeopathy-uk.org/homeopathy. </a:t>
            </a:r>
            <a:endParaRPr lang="en-US" sz="1400" dirty="0">
              <a:latin typeface="Calibri"/>
              <a:cs typeface="Calibri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Kass, B., Icke, K., Witt, CM. &amp; Reinhold, T. (2020) 'Effectiveness and cost-effectiveness of treatment with additional enrolment to a homeopathic integrated care contract in Germany', BMC Health Services Research, 20(872), pp.1 Available at: </a:t>
            </a:r>
            <a:r>
              <a:rPr lang="en-GB" sz="1400" dirty="0">
                <a:latin typeface="Arial"/>
                <a:ea typeface="+mn-lt"/>
                <a:cs typeface="+mn-lt"/>
                <a:hlinkClick r:id="rId2"/>
              </a:rPr>
              <a:t>https://doi.org/10.1186/s12913-020-05706-4</a:t>
            </a:r>
            <a:r>
              <a:rPr lang="en-GB" sz="1400" dirty="0">
                <a:latin typeface="Arial"/>
                <a:ea typeface="+mn-lt"/>
                <a:cs typeface="+mn-lt"/>
              </a:rPr>
              <a:t> (Accessed: 10th February 2021). </a:t>
            </a:r>
            <a:endParaRPr lang="en-GB" sz="1400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Macri, F. (2019) 'Homeopathy and Antibiotic Resistance', </a:t>
            </a:r>
            <a:r>
              <a:rPr lang="en-GB" sz="1400" i="1" dirty="0">
                <a:latin typeface="Arial"/>
                <a:cs typeface="Arial"/>
              </a:rPr>
              <a:t>La Revue </a:t>
            </a:r>
            <a:r>
              <a:rPr lang="en-GB" sz="1400" i="1" dirty="0" err="1">
                <a:latin typeface="Arial"/>
                <a:cs typeface="Arial"/>
              </a:rPr>
              <a:t>d'Homéopathie</a:t>
            </a:r>
            <a:r>
              <a:rPr lang="en-GB" sz="1400" i="1" dirty="0">
                <a:latin typeface="Arial"/>
                <a:cs typeface="Arial"/>
              </a:rPr>
              <a:t>,</a:t>
            </a:r>
            <a:r>
              <a:rPr lang="en-GB" sz="1400" dirty="0">
                <a:latin typeface="Arial"/>
                <a:cs typeface="Arial"/>
              </a:rPr>
              <a:t> 10 (4), pp. 37-39 Available at:</a:t>
            </a:r>
            <a:r>
              <a:rPr lang="en-GB" sz="1400" dirty="0">
                <a:latin typeface="Arial"/>
                <a:ea typeface="+mn-lt"/>
                <a:cs typeface="Arial"/>
              </a:rPr>
              <a:t> </a:t>
            </a:r>
            <a:r>
              <a:rPr lang="en-GB" sz="1400" dirty="0">
                <a:latin typeface="Arial"/>
                <a:ea typeface="+mn-lt"/>
                <a:cs typeface="+mn-lt"/>
                <a:hlinkClick r:id="rId3"/>
              </a:rPr>
              <a:t>https://doi.org/10.1016/j.revhom.2019.10.021</a:t>
            </a:r>
            <a:r>
              <a:rPr lang="en-GB" sz="1400" dirty="0">
                <a:latin typeface="Arial"/>
                <a:ea typeface="+mn-lt"/>
                <a:cs typeface="+mn-lt"/>
              </a:rPr>
              <a:t> ( Accessed: 10th February 2021). </a:t>
            </a:r>
            <a:endParaRPr lang="en-GB" sz="1400" i="1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US" sz="1400" dirty="0">
                <a:latin typeface="Calibri"/>
                <a:cs typeface="Calibri"/>
              </a:rPr>
              <a:t>Manchanda, R., (2018). Experimentation in homoeopathy: History and prospects. </a:t>
            </a:r>
            <a:r>
              <a:rPr lang="en-US" sz="1400" i="1" dirty="0">
                <a:latin typeface="Calibri"/>
                <a:cs typeface="Calibri"/>
              </a:rPr>
              <a:t>Indian Journal of Research in Homoeopathy</a:t>
            </a:r>
            <a:r>
              <a:rPr lang="en-US" sz="1400" dirty="0">
                <a:latin typeface="Calibri"/>
                <a:cs typeface="Calibri"/>
              </a:rPr>
              <a:t>, 12(2), p.61.uary 2021].</a:t>
            </a:r>
            <a:endParaRPr lang="en-GB" sz="1400" i="1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Marian, F. Joost, K. Saini, KD. Ammon, K. et al (2008) '</a:t>
            </a:r>
            <a:r>
              <a:rPr lang="en-GB" sz="1400" dirty="0">
                <a:latin typeface="Arial"/>
                <a:ea typeface="+mn-lt"/>
                <a:cs typeface="+mn-lt"/>
              </a:rPr>
              <a:t>Patient satisfaction and side effects in primary care: An observational study comparing homeopathy and conventional medicine', </a:t>
            </a:r>
            <a:r>
              <a:rPr lang="en-GB" sz="1400" i="1" dirty="0">
                <a:latin typeface="Arial"/>
                <a:ea typeface="+mn-lt"/>
                <a:cs typeface="+mn-lt"/>
              </a:rPr>
              <a:t>BMC Complement Altern Med. </a:t>
            </a:r>
            <a:r>
              <a:rPr lang="en-GB" sz="1400" dirty="0">
                <a:latin typeface="Arial"/>
                <a:ea typeface="+mn-lt"/>
                <a:cs typeface="+mn-lt"/>
              </a:rPr>
              <a:t>8 (52) Available at: </a:t>
            </a:r>
            <a:r>
              <a:rPr lang="en-GB" sz="1400" dirty="0">
                <a:latin typeface="Arial"/>
                <a:ea typeface="+mn-lt"/>
                <a:cs typeface="+mn-lt"/>
                <a:hlinkClick r:id="rId4"/>
              </a:rPr>
              <a:t>https://doi.org/10.1186/1472-6882-8-52</a:t>
            </a:r>
            <a:r>
              <a:rPr lang="en-GB" sz="1400" dirty="0">
                <a:latin typeface="Arial"/>
                <a:ea typeface="+mn-lt"/>
                <a:cs typeface="+mn-lt"/>
              </a:rPr>
              <a:t> (Accessed: 10th February 2021)</a:t>
            </a:r>
            <a:endParaRPr lang="en-GB" sz="1400" i="1" dirty="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NHS (2018) 'Homeopathy',</a:t>
            </a:r>
            <a:r>
              <a:rPr lang="en-GB" sz="1400" i="1" dirty="0">
                <a:latin typeface="Arial"/>
                <a:cs typeface="Arial"/>
              </a:rPr>
              <a:t> NHS England, </a:t>
            </a:r>
            <a:r>
              <a:rPr lang="en-GB" sz="1400" dirty="0">
                <a:latin typeface="Arial"/>
                <a:cs typeface="Arial"/>
              </a:rPr>
              <a:t>Available at: </a:t>
            </a:r>
            <a:r>
              <a:rPr lang="en-GB" sz="1400" dirty="0">
                <a:latin typeface="Arial"/>
                <a:ea typeface="+mn-lt"/>
                <a:cs typeface="+mn-lt"/>
                <a:hlinkClick r:id="rId5"/>
              </a:rPr>
              <a:t>https://www.nhs.uk/conditions/homeopathy/</a:t>
            </a:r>
            <a:r>
              <a:rPr lang="en-GB" sz="1400" dirty="0">
                <a:latin typeface="Arial"/>
                <a:ea typeface="+mn-lt"/>
                <a:cs typeface="Arial"/>
              </a:rPr>
              <a:t> (Accessed: 10th February 2021)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Sundqvist, C (2020). Homeopathy and cancer. </a:t>
            </a:r>
            <a:r>
              <a:rPr lang="en-GB" sz="1400" i="1" dirty="0" err="1">
                <a:latin typeface="Arial"/>
                <a:cs typeface="Arial"/>
              </a:rPr>
              <a:t>Petrafoundation</a:t>
            </a:r>
            <a:r>
              <a:rPr lang="en-GB" sz="1400" i="1" dirty="0">
                <a:latin typeface="Arial"/>
                <a:cs typeface="Arial"/>
              </a:rPr>
              <a:t> article</a:t>
            </a:r>
            <a:r>
              <a:rPr lang="en-GB" sz="1400" dirty="0">
                <a:latin typeface="Arial"/>
                <a:cs typeface="Arial"/>
              </a:rPr>
              <a:t>. available at https://www.petrafoundation.com/en/blog/scientific-evidence-for-homeopathy-part-3 (accessed 4 February 2021)  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221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1CE76A-A9A4-48E6-AA44-C6F7D2C26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Question Time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8A9E1-E207-44E6-95BF-593FAD986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387" y="2415379"/>
            <a:ext cx="4938542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Can anyone remember  the founder of homeopathy? </a:t>
            </a:r>
          </a:p>
          <a:p>
            <a:pPr marL="0" indent="0">
              <a:buNone/>
            </a:pPr>
            <a:r>
              <a:rPr lang="en-GB"/>
              <a:t>How long has homeopathy been around?</a:t>
            </a:r>
          </a:p>
          <a:p>
            <a:pPr marL="0" indent="0">
              <a:buNone/>
            </a:pPr>
            <a:r>
              <a:rPr lang="en-GB"/>
              <a:t>What is homeopathy treatment is used for? </a:t>
            </a:r>
          </a:p>
          <a:p>
            <a:pPr marL="0" indent="0">
              <a:buNone/>
            </a:pPr>
            <a:r>
              <a:rPr lang="en-GB"/>
              <a:t>Does the NHS fund homeopathy?</a:t>
            </a:r>
          </a:p>
        </p:txBody>
      </p:sp>
      <p:pic>
        <p:nvPicPr>
          <p:cNvPr id="5" name="Picture 4" descr="Hotel bell">
            <a:extLst>
              <a:ext uri="{FF2B5EF4-FFF2-40B4-BE49-F238E27FC236}">
                <a16:creationId xmlns:a16="http://schemas.microsoft.com/office/drawing/2014/main" id="{CB2DFDFD-443C-4A50-BD50-8FC2834F5F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165" r="-4" b="-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34455560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741</Words>
  <Application>Microsoft Office PowerPoint</Application>
  <PresentationFormat>Widescreen</PresentationFormat>
  <Paragraphs>60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Avenir Next LT Pro</vt:lpstr>
      <vt:lpstr>Calibri</vt:lpstr>
      <vt:lpstr>Modern Love</vt:lpstr>
      <vt:lpstr>BohemianVTI</vt:lpstr>
      <vt:lpstr> HOMEOPATHY  BY GROUP 4 - BMHP5001_BIRM  lecturer: Dr. Mark –Gallagher-Read </vt:lpstr>
      <vt:lpstr>Introduction to Homeopathy</vt:lpstr>
      <vt:lpstr>History of Homeopathy</vt:lpstr>
      <vt:lpstr>Uses of Homeopathy</vt:lpstr>
      <vt:lpstr>Contra-indications on Homeopathy </vt:lpstr>
      <vt:lpstr>Efficacy Of Homeopathy </vt:lpstr>
      <vt:lpstr>Efficacy Of Homeopathy</vt:lpstr>
      <vt:lpstr>Conclusion </vt:lpstr>
      <vt:lpstr>REFERENCE </vt:lpstr>
      <vt:lpstr>Question Time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Tahseen Akhtar (1907552)</dc:creator>
  <cp:lastModifiedBy>chantina rowe</cp:lastModifiedBy>
  <cp:revision>18</cp:revision>
  <dcterms:created xsi:type="dcterms:W3CDTF">2021-02-05T12:35:52Z</dcterms:created>
  <dcterms:modified xsi:type="dcterms:W3CDTF">2021-02-23T10:58:35Z</dcterms:modified>
</cp:coreProperties>
</file>