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22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76" r:id="rId12"/>
    <p:sldId id="267" r:id="rId13"/>
    <p:sldId id="268" r:id="rId14"/>
    <p:sldId id="269" r:id="rId15"/>
    <p:sldId id="270" r:id="rId16"/>
    <p:sldId id="277" r:id="rId17"/>
    <p:sldId id="271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3" d="100"/>
          <a:sy n="83" d="100"/>
        </p:scale>
        <p:origin x="145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DBEF154-C425-49B3-AA6C-E4D787C57B3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068E861-7CCD-4945-8F80-1F037F16558F}">
      <dgm:prSet/>
      <dgm:spPr/>
      <dgm:t>
        <a:bodyPr/>
        <a:lstStyle/>
        <a:p>
          <a:r>
            <a:rPr lang="en-GB" baseline="0"/>
            <a:t>The above slides indicate how we store information in 2 dimensions to represent geographical reality.</a:t>
          </a:r>
          <a:endParaRPr lang="en-US"/>
        </a:p>
      </dgm:t>
    </dgm:pt>
    <dgm:pt modelId="{54EA1BF6-85D6-47CB-A41C-D19704091A2B}" type="parTrans" cxnId="{DD06FAA6-D021-441D-A49B-223CF94FF3D0}">
      <dgm:prSet/>
      <dgm:spPr/>
      <dgm:t>
        <a:bodyPr/>
        <a:lstStyle/>
        <a:p>
          <a:endParaRPr lang="en-US"/>
        </a:p>
      </dgm:t>
    </dgm:pt>
    <dgm:pt modelId="{01602F5E-0F50-43B0-B346-46E6FB00F50C}" type="sibTrans" cxnId="{DD06FAA6-D021-441D-A49B-223CF94FF3D0}">
      <dgm:prSet/>
      <dgm:spPr/>
      <dgm:t>
        <a:bodyPr/>
        <a:lstStyle/>
        <a:p>
          <a:endParaRPr lang="en-US"/>
        </a:p>
      </dgm:t>
    </dgm:pt>
    <dgm:pt modelId="{2A630260-F748-403D-B9DA-FE69EFF66555}">
      <dgm:prSet/>
      <dgm:spPr/>
      <dgm:t>
        <a:bodyPr/>
        <a:lstStyle/>
        <a:p>
          <a:r>
            <a:rPr lang="en-GB" baseline="0"/>
            <a:t>This can be done in raster or vector format. </a:t>
          </a:r>
          <a:endParaRPr lang="en-US"/>
        </a:p>
      </dgm:t>
    </dgm:pt>
    <dgm:pt modelId="{A3097AC9-81F2-4355-B590-EEBAD7779410}" type="parTrans" cxnId="{B42BBADE-619A-46C3-A24A-95425B6F3552}">
      <dgm:prSet/>
      <dgm:spPr/>
      <dgm:t>
        <a:bodyPr/>
        <a:lstStyle/>
        <a:p>
          <a:endParaRPr lang="en-US"/>
        </a:p>
      </dgm:t>
    </dgm:pt>
    <dgm:pt modelId="{B3D5AE25-B8A7-46B0-AB54-36B9B0AEC704}" type="sibTrans" cxnId="{B42BBADE-619A-46C3-A24A-95425B6F3552}">
      <dgm:prSet/>
      <dgm:spPr/>
      <dgm:t>
        <a:bodyPr/>
        <a:lstStyle/>
        <a:p>
          <a:endParaRPr lang="en-US"/>
        </a:p>
      </dgm:t>
    </dgm:pt>
    <dgm:pt modelId="{3C534188-0E49-4AAD-9452-191DF9596C10}">
      <dgm:prSet/>
      <dgm:spPr/>
      <dgm:t>
        <a:bodyPr/>
        <a:lstStyle/>
        <a:p>
          <a:r>
            <a:rPr lang="en-GB" baseline="0" dirty="0"/>
            <a:t>The GIS software is able to distinguish between the data types.</a:t>
          </a:r>
          <a:endParaRPr lang="en-US" dirty="0"/>
        </a:p>
      </dgm:t>
    </dgm:pt>
    <dgm:pt modelId="{6928102E-1884-4FB5-AD3A-BFA76C25263A}" type="parTrans" cxnId="{77882F64-30DD-4302-8ECE-B3B25C877206}">
      <dgm:prSet/>
      <dgm:spPr/>
      <dgm:t>
        <a:bodyPr/>
        <a:lstStyle/>
        <a:p>
          <a:endParaRPr lang="en-US"/>
        </a:p>
      </dgm:t>
    </dgm:pt>
    <dgm:pt modelId="{55883A19-F8BA-476F-B654-776E6B4D3B6F}" type="sibTrans" cxnId="{77882F64-30DD-4302-8ECE-B3B25C877206}">
      <dgm:prSet/>
      <dgm:spPr/>
      <dgm:t>
        <a:bodyPr/>
        <a:lstStyle/>
        <a:p>
          <a:endParaRPr lang="en-US"/>
        </a:p>
      </dgm:t>
    </dgm:pt>
    <dgm:pt modelId="{91E711F9-95AF-4F26-B09E-12E6F7752AF9}" type="pres">
      <dgm:prSet presAssocID="{6DBEF154-C425-49B3-AA6C-E4D787C57B3B}" presName="linear" presStyleCnt="0">
        <dgm:presLayoutVars>
          <dgm:animLvl val="lvl"/>
          <dgm:resizeHandles val="exact"/>
        </dgm:presLayoutVars>
      </dgm:prSet>
      <dgm:spPr/>
    </dgm:pt>
    <dgm:pt modelId="{873B744C-72A7-46FE-A3F1-3D3798B94C36}" type="pres">
      <dgm:prSet presAssocID="{5068E861-7CCD-4945-8F80-1F037F16558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75CFF8B-A42E-45D4-879B-AFD6C447685F}" type="pres">
      <dgm:prSet presAssocID="{01602F5E-0F50-43B0-B346-46E6FB00F50C}" presName="spacer" presStyleCnt="0"/>
      <dgm:spPr/>
    </dgm:pt>
    <dgm:pt modelId="{8B8CA97B-1129-426B-BCE3-A0EA21816056}" type="pres">
      <dgm:prSet presAssocID="{2A630260-F748-403D-B9DA-FE69EFF6655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4AE3D92-C172-4C5F-91C6-EBC6326399AE}" type="pres">
      <dgm:prSet presAssocID="{B3D5AE25-B8A7-46B0-AB54-36B9B0AEC704}" presName="spacer" presStyleCnt="0"/>
      <dgm:spPr/>
    </dgm:pt>
    <dgm:pt modelId="{F0C8BA5A-7D02-4344-99B1-DEB7843D51D2}" type="pres">
      <dgm:prSet presAssocID="{3C534188-0E49-4AAD-9452-191DF9596C1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7882F64-30DD-4302-8ECE-B3B25C877206}" srcId="{6DBEF154-C425-49B3-AA6C-E4D787C57B3B}" destId="{3C534188-0E49-4AAD-9452-191DF9596C10}" srcOrd="2" destOrd="0" parTransId="{6928102E-1884-4FB5-AD3A-BFA76C25263A}" sibTransId="{55883A19-F8BA-476F-B654-776E6B4D3B6F}"/>
    <dgm:cxn modelId="{3A9D7D76-576D-4180-B27E-60447CABDD26}" type="presOf" srcId="{5068E861-7CCD-4945-8F80-1F037F16558F}" destId="{873B744C-72A7-46FE-A3F1-3D3798B94C36}" srcOrd="0" destOrd="0" presId="urn:microsoft.com/office/officeart/2005/8/layout/vList2"/>
    <dgm:cxn modelId="{39A39777-4536-448A-9DC9-C3E5008D5B47}" type="presOf" srcId="{6DBEF154-C425-49B3-AA6C-E4D787C57B3B}" destId="{91E711F9-95AF-4F26-B09E-12E6F7752AF9}" srcOrd="0" destOrd="0" presId="urn:microsoft.com/office/officeart/2005/8/layout/vList2"/>
    <dgm:cxn modelId="{9968947B-BD1C-4C21-81D4-1FE09CDE943E}" type="presOf" srcId="{3C534188-0E49-4AAD-9452-191DF9596C10}" destId="{F0C8BA5A-7D02-4344-99B1-DEB7843D51D2}" srcOrd="0" destOrd="0" presId="urn:microsoft.com/office/officeart/2005/8/layout/vList2"/>
    <dgm:cxn modelId="{DD06FAA6-D021-441D-A49B-223CF94FF3D0}" srcId="{6DBEF154-C425-49B3-AA6C-E4D787C57B3B}" destId="{5068E861-7CCD-4945-8F80-1F037F16558F}" srcOrd="0" destOrd="0" parTransId="{54EA1BF6-85D6-47CB-A41C-D19704091A2B}" sibTransId="{01602F5E-0F50-43B0-B346-46E6FB00F50C}"/>
    <dgm:cxn modelId="{B42BBADE-619A-46C3-A24A-95425B6F3552}" srcId="{6DBEF154-C425-49B3-AA6C-E4D787C57B3B}" destId="{2A630260-F748-403D-B9DA-FE69EFF66555}" srcOrd="1" destOrd="0" parTransId="{A3097AC9-81F2-4355-B590-EEBAD7779410}" sibTransId="{B3D5AE25-B8A7-46B0-AB54-36B9B0AEC704}"/>
    <dgm:cxn modelId="{F0BA02EA-9B6B-4C6E-8B2D-1C37126D35CF}" type="presOf" srcId="{2A630260-F748-403D-B9DA-FE69EFF66555}" destId="{8B8CA97B-1129-426B-BCE3-A0EA21816056}" srcOrd="0" destOrd="0" presId="urn:microsoft.com/office/officeart/2005/8/layout/vList2"/>
    <dgm:cxn modelId="{9D75234F-43CA-4EA5-AC26-FBD18904D459}" type="presParOf" srcId="{91E711F9-95AF-4F26-B09E-12E6F7752AF9}" destId="{873B744C-72A7-46FE-A3F1-3D3798B94C36}" srcOrd="0" destOrd="0" presId="urn:microsoft.com/office/officeart/2005/8/layout/vList2"/>
    <dgm:cxn modelId="{CCE6BA44-FB06-4D4B-A701-59914B77E382}" type="presParOf" srcId="{91E711F9-95AF-4F26-B09E-12E6F7752AF9}" destId="{B75CFF8B-A42E-45D4-879B-AFD6C447685F}" srcOrd="1" destOrd="0" presId="urn:microsoft.com/office/officeart/2005/8/layout/vList2"/>
    <dgm:cxn modelId="{1F121B9E-D444-444B-BF86-76F98D3C8A0A}" type="presParOf" srcId="{91E711F9-95AF-4F26-B09E-12E6F7752AF9}" destId="{8B8CA97B-1129-426B-BCE3-A0EA21816056}" srcOrd="2" destOrd="0" presId="urn:microsoft.com/office/officeart/2005/8/layout/vList2"/>
    <dgm:cxn modelId="{6D4A52E0-786E-40E5-AC04-D17E932D57F3}" type="presParOf" srcId="{91E711F9-95AF-4F26-B09E-12E6F7752AF9}" destId="{04AE3D92-C172-4C5F-91C6-EBC6326399AE}" srcOrd="3" destOrd="0" presId="urn:microsoft.com/office/officeart/2005/8/layout/vList2"/>
    <dgm:cxn modelId="{8D6C8DDF-C6E8-409A-B6E8-FD86957AF915}" type="presParOf" srcId="{91E711F9-95AF-4F26-B09E-12E6F7752AF9}" destId="{F0C8BA5A-7D02-4344-99B1-DEB7843D51D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3B744C-72A7-46FE-A3F1-3D3798B94C36}">
      <dsp:nvSpPr>
        <dsp:cNvPr id="0" name=""/>
        <dsp:cNvSpPr/>
      </dsp:nvSpPr>
      <dsp:spPr>
        <a:xfrm>
          <a:off x="0" y="41543"/>
          <a:ext cx="6446520" cy="137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The above slides indicate how we store information in 2 dimensions to represent geographical reality.</a:t>
          </a:r>
          <a:endParaRPr lang="en-US" sz="2500" kern="1200"/>
        </a:p>
      </dsp:txBody>
      <dsp:txXfrm>
        <a:off x="67110" y="108653"/>
        <a:ext cx="6312300" cy="1240530"/>
      </dsp:txXfrm>
    </dsp:sp>
    <dsp:sp modelId="{8B8CA97B-1129-426B-BCE3-A0EA21816056}">
      <dsp:nvSpPr>
        <dsp:cNvPr id="0" name=""/>
        <dsp:cNvSpPr/>
      </dsp:nvSpPr>
      <dsp:spPr>
        <a:xfrm>
          <a:off x="0" y="1488293"/>
          <a:ext cx="6446520" cy="137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This can be done in raster or vector format. </a:t>
          </a:r>
          <a:endParaRPr lang="en-US" sz="2500" kern="1200"/>
        </a:p>
      </dsp:txBody>
      <dsp:txXfrm>
        <a:off x="67110" y="1555403"/>
        <a:ext cx="6312300" cy="1240530"/>
      </dsp:txXfrm>
    </dsp:sp>
    <dsp:sp modelId="{F0C8BA5A-7D02-4344-99B1-DEB7843D51D2}">
      <dsp:nvSpPr>
        <dsp:cNvPr id="0" name=""/>
        <dsp:cNvSpPr/>
      </dsp:nvSpPr>
      <dsp:spPr>
        <a:xfrm>
          <a:off x="0" y="2935043"/>
          <a:ext cx="6446520" cy="1374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The GIS software is able to distinguish between the data types.</a:t>
          </a:r>
          <a:endParaRPr lang="en-US" sz="2500" kern="1200" dirty="0"/>
        </a:p>
      </dsp:txBody>
      <dsp:txXfrm>
        <a:off x="67110" y="3002153"/>
        <a:ext cx="6312300" cy="12405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182A04-11C5-4A64-A96E-AB4A8251D91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47B6B6-A585-4712-911E-CBD6058FEA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21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44AFBC7F-7E8C-4880-9BCE-840E6B322A8E}" type="slidenum">
              <a:rPr lang="en-GB" altLang="en-US">
                <a:latin typeface="Times" pitchFamily="18" charset="0"/>
              </a:rPr>
              <a:pPr/>
              <a:t>2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0963" name="Rectangle 3074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075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81C2752B-2280-4C35-A6A3-468E6BEC2637}" type="slidenum">
              <a:rPr lang="en-GB" altLang="en-US">
                <a:latin typeface="Times" pitchFamily="18" charset="0"/>
              </a:rPr>
              <a:pPr/>
              <a:t>5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09D8129A-05B2-4A55-A6C4-D12B1DA678C8}" type="slidenum">
              <a:rPr lang="en-GB" altLang="en-US">
                <a:latin typeface="Times" pitchFamily="18" charset="0"/>
              </a:rPr>
              <a:pPr/>
              <a:t>6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A313F3D9-797D-41D9-8B19-E6FC15BA07E2}" type="slidenum">
              <a:rPr lang="en-GB" altLang="en-US">
                <a:latin typeface="Times" pitchFamily="18" charset="0"/>
              </a:rPr>
              <a:pPr/>
              <a:t>8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ED5F69D-43C6-4177-B19E-3A9A395738D4}" type="slidenum">
              <a:rPr lang="en-GB" altLang="en-US">
                <a:latin typeface="Times" pitchFamily="18" charset="0"/>
              </a:rPr>
              <a:pPr/>
              <a:t>9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219E5BB-A408-4D94-A07E-926CEFA328D0}" type="slidenum">
              <a:rPr lang="en-GB" altLang="en-US">
                <a:latin typeface="Times" pitchFamily="18" charset="0"/>
              </a:rPr>
              <a:pPr/>
              <a:t>10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B59997A5-25BD-425B-AD4C-1E57A1DE1977}" type="slidenum">
              <a:rPr lang="en-GB" altLang="en-US">
                <a:latin typeface="Times" pitchFamily="18" charset="0"/>
              </a:rPr>
              <a:pPr/>
              <a:t>12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73BDBF98-A812-48FB-8E42-D17D5DE620EC}" type="slidenum">
              <a:rPr lang="en-GB" altLang="en-US">
                <a:latin typeface="Times" pitchFamily="18" charset="0"/>
              </a:rPr>
              <a:pPr/>
              <a:t>13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DB617303-E234-4DF2-9EEB-2737ED0ACAF7}" type="slidenum">
              <a:rPr lang="en-GB" altLang="en-US">
                <a:latin typeface="Times" pitchFamily="18" charset="0"/>
              </a:rPr>
              <a:pPr/>
              <a:t>14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fld id="{6754B281-1D1F-4F1F-ACBF-6CA6FAB11645}" type="slidenum">
              <a:rPr lang="en-GB" altLang="en-US">
                <a:latin typeface="Times" pitchFamily="18" charset="0"/>
              </a:rPr>
              <a:pPr/>
              <a:t>17</a:t>
            </a:fld>
            <a:endParaRPr lang="en-GB" altLang="en-US">
              <a:latin typeface="Times" pitchFamily="18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baseline="0">
                <a:solidFill>
                  <a:schemeClr val="tx1">
                    <a:lumMod val="8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4209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E64A4-35FB-42B6-9183-2C0CE0E36649}" type="datetime1">
              <a:rPr lang="en-US" smtClean="0"/>
              <a:pPr/>
              <a:t>9/27/2023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89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8855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983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800" b="0" kern="1200" spc="1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8000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854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674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137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8215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846963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181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954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204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03CD7C2-4809-4F82-958A-565407B32EED}" type="datetimeFigureOut">
              <a:rPr lang="en-GB" smtClean="0"/>
              <a:t>27/09/2023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CDBF60E-B7E9-41DD-BADA-62D3B8C531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5124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EFFE664-A3F2-4977-A6E3-C38CF57A1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4213" y="0"/>
            <a:ext cx="5465417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90722" y="931862"/>
            <a:ext cx="4719828" cy="5087938"/>
          </a:xfrm>
        </p:spPr>
        <p:txBody>
          <a:bodyPr anchor="ctr">
            <a:normAutofit/>
          </a:bodyPr>
          <a:lstStyle/>
          <a:p>
            <a:r>
              <a:rPr lang="en-GB" sz="31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RS GIS</a:t>
            </a:r>
            <a:br>
              <a:rPr lang="en-GB" sz="3100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r>
              <a:rPr lang="en-GB" sz="31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B Holland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85C471A-7EB8-45A1-901F-B4BBC499F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812"/>
            <a:ext cx="3044309" cy="6860812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931862"/>
            <a:ext cx="3004213" cy="5087938"/>
          </a:xfrm>
          <a:noFill/>
        </p:spPr>
        <p:txBody>
          <a:bodyPr anchor="ctr">
            <a:normAutofit/>
          </a:bodyPr>
          <a:lstStyle/>
          <a:p>
            <a:pPr algn="r"/>
            <a:r>
              <a:rPr lang="en-GB" sz="3100" dirty="0">
                <a:solidFill>
                  <a:srgbClr val="FFFFFF"/>
                </a:solidFill>
              </a:rPr>
              <a:t>GIS Data representation</a:t>
            </a:r>
          </a:p>
        </p:txBody>
      </p:sp>
    </p:spTree>
    <p:extLst>
      <p:ext uri="{BB962C8B-B14F-4D97-AF65-F5344CB8AC3E}">
        <p14:creationId xmlns:p14="http://schemas.microsoft.com/office/powerpoint/2010/main" val="3990589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8"/>
          <p:cNvSpPr txBox="1">
            <a:spLocks noChangeArrowheads="1"/>
          </p:cNvSpPr>
          <p:nvPr/>
        </p:nvSpPr>
        <p:spPr bwMode="auto">
          <a:xfrm>
            <a:off x="971600" y="1260930"/>
            <a:ext cx="27876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dirty="0">
                <a:latin typeface="Arial" charset="0"/>
              </a:rPr>
              <a:t>Stages involved in constructing a GIS data model</a:t>
            </a:r>
          </a:p>
        </p:txBody>
      </p:sp>
      <p:pic>
        <p:nvPicPr>
          <p:cNvPr id="4099" name="Picture 19" descr="fig-3-0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617538"/>
            <a:ext cx="3328988" cy="535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982046" y="3294063"/>
            <a:ext cx="3298784" cy="1517904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>
                <a:solidFill>
                  <a:schemeClr val="tx1"/>
                </a:solidFill>
              </a:rPr>
              <a:t>At each stage of the model building process the physical element represented on the map become more of an abstract of reality</a:t>
            </a:r>
          </a:p>
        </p:txBody>
      </p:sp>
    </p:spTree>
    <p:extLst>
      <p:ext uri="{BB962C8B-B14F-4D97-AF65-F5344CB8AC3E}">
        <p14:creationId xmlns:p14="http://schemas.microsoft.com/office/powerpoint/2010/main" val="3908030492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2600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599" y="0"/>
            <a:ext cx="2802142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898" y="643466"/>
            <a:ext cx="2319539" cy="5528734"/>
          </a:xfrm>
          <a:noFill/>
        </p:spPr>
        <p:txBody>
          <a:bodyPr anchor="t"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Modes or dimensions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84740" y="0"/>
            <a:ext cx="518488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59944" y="980729"/>
            <a:ext cx="4370604" cy="3384376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Temporal - Sept 10 2023</a:t>
            </a:r>
          </a:p>
          <a:p>
            <a:r>
              <a:rPr lang="en-GB" sz="2400" dirty="0"/>
              <a:t>Thematic - car accidents</a:t>
            </a:r>
          </a:p>
          <a:p>
            <a:r>
              <a:rPr lang="en-GB" sz="2400" dirty="0"/>
              <a:t>Spatial – </a:t>
            </a:r>
            <a:r>
              <a:rPr lang="en-GB" sz="2400" dirty="0" err="1"/>
              <a:t>Technium</a:t>
            </a:r>
            <a:r>
              <a:rPr lang="en-GB" sz="2400" dirty="0"/>
              <a:t> 2 car park</a:t>
            </a:r>
          </a:p>
          <a:p>
            <a:r>
              <a:rPr lang="en-GB" sz="2400" dirty="0"/>
              <a:t>Thus, temporal dimensions indicate time, thematic indicates the characteristics of the real-world feature and spatial gives it a location.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153409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3903" y="836712"/>
            <a:ext cx="7024744" cy="100811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200" dirty="0"/>
              <a:t>Classifying Spatial Data – Entity 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2132856"/>
            <a:ext cx="6446520" cy="4047282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dirty="0"/>
              <a:t>Geographic theory employs the subdivision of spatial data into one of four object classes</a:t>
            </a:r>
          </a:p>
          <a:p>
            <a:pPr eaLnBrk="1" hangingPunct="1">
              <a:defRPr/>
            </a:pPr>
            <a:endParaRPr lang="en-GB" sz="2400" dirty="0"/>
          </a:p>
          <a:p>
            <a:pPr lvl="1" eaLnBrk="1" hangingPunct="1">
              <a:defRPr/>
            </a:pPr>
            <a:r>
              <a:rPr lang="en-GB" sz="1600" b="1" i="1" dirty="0"/>
              <a:t>Points, Lines, Areas, Surfaces</a:t>
            </a:r>
          </a:p>
          <a:p>
            <a:pPr lvl="1" eaLnBrk="1" hangingPunct="1">
              <a:defRPr/>
            </a:pPr>
            <a:r>
              <a:rPr lang="en-GB" sz="1600" dirty="0"/>
              <a:t>Vector Data structures - Use is made of the two-</a:t>
            </a:r>
            <a:r>
              <a:rPr lang="en-GB" sz="1600" dirty="0" err="1"/>
              <a:t>dimentional</a:t>
            </a:r>
            <a:r>
              <a:rPr lang="en-GB" sz="1600" dirty="0"/>
              <a:t> Cartesian (</a:t>
            </a:r>
            <a:r>
              <a:rPr lang="en-GB" sz="1600" dirty="0" err="1"/>
              <a:t>x,y</a:t>
            </a:r>
            <a:r>
              <a:rPr lang="en-GB" sz="1600" dirty="0"/>
              <a:t>) co-ordinate system to store shapes as spatial entities.</a:t>
            </a:r>
          </a:p>
          <a:p>
            <a:pPr lvl="1" eaLnBrk="1" hangingPunct="1">
              <a:defRPr/>
            </a:pPr>
            <a:r>
              <a:rPr lang="en-GB" sz="1600" dirty="0"/>
              <a:t>The following Diagram gives examples</a:t>
            </a:r>
            <a:endParaRPr lang="en-GB" sz="2000" dirty="0"/>
          </a:p>
        </p:txBody>
      </p:sp>
      <p:grpSp>
        <p:nvGrpSpPr>
          <p:cNvPr id="4" name="Group 3"/>
          <p:cNvGrpSpPr/>
          <p:nvPr/>
        </p:nvGrpSpPr>
        <p:grpSpPr>
          <a:xfrm>
            <a:off x="1640776" y="4816916"/>
            <a:ext cx="5057775" cy="1222049"/>
            <a:chOff x="1724025" y="3876675"/>
            <a:chExt cx="5057775" cy="2038350"/>
          </a:xfrm>
        </p:grpSpPr>
        <p:sp>
          <p:nvSpPr>
            <p:cNvPr id="11268" name="Line 4"/>
            <p:cNvSpPr>
              <a:spLocks noChangeShapeType="1"/>
            </p:cNvSpPr>
            <p:nvPr/>
          </p:nvSpPr>
          <p:spPr bwMode="auto">
            <a:xfrm>
              <a:off x="1724025" y="4552950"/>
              <a:ext cx="533400" cy="6858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69" name="Line 5"/>
            <p:cNvSpPr>
              <a:spLocks noChangeShapeType="1"/>
            </p:cNvSpPr>
            <p:nvPr/>
          </p:nvSpPr>
          <p:spPr bwMode="auto">
            <a:xfrm flipH="1">
              <a:off x="1762125" y="4610100"/>
              <a:ext cx="533400" cy="60960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70" name="Freeform 7"/>
            <p:cNvSpPr>
              <a:spLocks/>
            </p:cNvSpPr>
            <p:nvPr/>
          </p:nvSpPr>
          <p:spPr bwMode="auto">
            <a:xfrm>
              <a:off x="3876675" y="4086225"/>
              <a:ext cx="609600" cy="1828800"/>
            </a:xfrm>
            <a:custGeom>
              <a:avLst/>
              <a:gdLst>
                <a:gd name="T0" fmla="*/ 0 w 384"/>
                <a:gd name="T1" fmla="*/ 0 h 1152"/>
                <a:gd name="T2" fmla="*/ 384 w 384"/>
                <a:gd name="T3" fmla="*/ 432 h 1152"/>
                <a:gd name="T4" fmla="*/ 240 w 384"/>
                <a:gd name="T5" fmla="*/ 1152 h 1152"/>
                <a:gd name="T6" fmla="*/ 0 60000 65536"/>
                <a:gd name="T7" fmla="*/ 0 60000 65536"/>
                <a:gd name="T8" fmla="*/ 0 60000 65536"/>
                <a:gd name="T9" fmla="*/ 0 w 384"/>
                <a:gd name="T10" fmla="*/ 0 h 1152"/>
                <a:gd name="T11" fmla="*/ 384 w 384"/>
                <a:gd name="T12" fmla="*/ 1152 h 115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384" h="1152">
                  <a:moveTo>
                    <a:pt x="0" y="0"/>
                  </a:moveTo>
                  <a:lnTo>
                    <a:pt x="384" y="432"/>
                  </a:lnTo>
                  <a:lnTo>
                    <a:pt x="240" y="1152"/>
                  </a:lnTo>
                </a:path>
              </a:pathLst>
            </a:cu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1271" name="Freeform 8"/>
            <p:cNvSpPr>
              <a:spLocks/>
            </p:cNvSpPr>
            <p:nvPr/>
          </p:nvSpPr>
          <p:spPr bwMode="auto">
            <a:xfrm>
              <a:off x="5715000" y="3876675"/>
              <a:ext cx="1066800" cy="1905000"/>
            </a:xfrm>
            <a:custGeom>
              <a:avLst/>
              <a:gdLst>
                <a:gd name="T0" fmla="*/ 336 w 672"/>
                <a:gd name="T1" fmla="*/ 0 h 1200"/>
                <a:gd name="T2" fmla="*/ 0 w 672"/>
                <a:gd name="T3" fmla="*/ 528 h 1200"/>
                <a:gd name="T4" fmla="*/ 0 w 672"/>
                <a:gd name="T5" fmla="*/ 1200 h 1200"/>
                <a:gd name="T6" fmla="*/ 624 w 672"/>
                <a:gd name="T7" fmla="*/ 1200 h 1200"/>
                <a:gd name="T8" fmla="*/ 672 w 672"/>
                <a:gd name="T9" fmla="*/ 240 h 1200"/>
                <a:gd name="T10" fmla="*/ 336 w 672"/>
                <a:gd name="T11" fmla="*/ 0 h 12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w 672"/>
                <a:gd name="T19" fmla="*/ 0 h 1200"/>
                <a:gd name="T20" fmla="*/ 672 w 672"/>
                <a:gd name="T21" fmla="*/ 1200 h 12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672" h="1200">
                  <a:moveTo>
                    <a:pt x="336" y="0"/>
                  </a:moveTo>
                  <a:lnTo>
                    <a:pt x="0" y="528"/>
                  </a:lnTo>
                  <a:lnTo>
                    <a:pt x="0" y="1200"/>
                  </a:lnTo>
                  <a:lnTo>
                    <a:pt x="624" y="1200"/>
                  </a:lnTo>
                  <a:lnTo>
                    <a:pt x="672" y="240"/>
                  </a:lnTo>
                  <a:lnTo>
                    <a:pt x="336" y="0"/>
                  </a:lnTo>
                  <a:close/>
                </a:path>
              </a:pathLst>
            </a:custGeom>
            <a:solidFill>
              <a:schemeClr val="accent1"/>
            </a:solidFill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Verdana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631846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026"/>
          <p:cNvSpPr txBox="1">
            <a:spLocks noChangeArrowheads="1"/>
          </p:cNvSpPr>
          <p:nvPr/>
        </p:nvSpPr>
        <p:spPr bwMode="auto">
          <a:xfrm>
            <a:off x="640167" y="5884863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Raster and vector spatial data (Continued)</a:t>
            </a:r>
          </a:p>
        </p:txBody>
      </p:sp>
      <p:pic>
        <p:nvPicPr>
          <p:cNvPr id="12291" name="Picture 1029" descr="fig-3-9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25" y="1393825"/>
            <a:ext cx="7752283" cy="400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0172677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027"/>
          <p:cNvSpPr txBox="1">
            <a:spLocks noChangeArrowheads="1"/>
          </p:cNvSpPr>
          <p:nvPr/>
        </p:nvSpPr>
        <p:spPr bwMode="auto">
          <a:xfrm>
            <a:off x="467544" y="5895975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Effect of changing resolution in the raster (left) and vector worlds (right)</a:t>
            </a:r>
          </a:p>
        </p:txBody>
      </p:sp>
      <p:pic>
        <p:nvPicPr>
          <p:cNvPr id="13315" name="Picture 1029" descr="fig-3-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575" y="447675"/>
            <a:ext cx="7264400" cy="544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2543149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3967" y="365760"/>
            <a:ext cx="4498259" cy="132556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Raster data structures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F37069-1CC2-CDDB-974F-C9C2AFEECF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465" r="49566" b="-1"/>
          <a:stretch/>
        </p:blipFill>
        <p:spPr>
          <a:xfrm>
            <a:off x="20" y="10"/>
            <a:ext cx="3489963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3967" y="2005739"/>
            <a:ext cx="4511678" cy="417439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1400" dirty="0"/>
              <a:t>The following slide provides an example of a raster data representation </a:t>
            </a:r>
          </a:p>
          <a:p>
            <a:pPr eaLnBrk="1" hangingPunct="1">
              <a:defRPr/>
            </a:pPr>
            <a:r>
              <a:rPr lang="en-GB" sz="1400" dirty="0"/>
              <a:t>Basically, we use the principle of pixels on a computer screen – each pixel will have a grid reference. Each reference will have one or more values attached to it.</a:t>
            </a:r>
          </a:p>
          <a:p>
            <a:pPr eaLnBrk="1" hangingPunct="1">
              <a:defRPr/>
            </a:pPr>
            <a:r>
              <a:rPr lang="en-GB" sz="1400" dirty="0"/>
              <a:t>In a simple raster structure different spatial features must be stored as separate data layers.</a:t>
            </a:r>
          </a:p>
          <a:p>
            <a:pPr eaLnBrk="1" hangingPunct="1">
              <a:defRPr/>
            </a:pPr>
            <a:r>
              <a:rPr lang="en-GB" sz="1400" dirty="0"/>
              <a:t>To store images in raster format sometimes causes impact on the storage and retrieval of the GIS map information.</a:t>
            </a:r>
          </a:p>
          <a:p>
            <a:pPr eaLnBrk="1" hangingPunct="1">
              <a:defRPr/>
            </a:pPr>
            <a:r>
              <a:rPr lang="en-GB" sz="1400" dirty="0"/>
              <a:t>Because vector storage only need to retain the point values and then use is made of various algorithms the memory requirement are less.</a:t>
            </a:r>
          </a:p>
          <a:p>
            <a:pPr eaLnBrk="1" hangingPunct="1">
              <a:defRPr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774110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8" name="Rectangle 15367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362" name="Text Box 3"/>
          <p:cNvSpPr txBox="1">
            <a:spLocks noChangeArrowheads="1"/>
          </p:cNvSpPr>
          <p:nvPr/>
        </p:nvSpPr>
        <p:spPr bwMode="auto">
          <a:xfrm>
            <a:off x="482873" y="2325157"/>
            <a:ext cx="2767819" cy="38549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>
                <a:latin typeface="+mn-lt"/>
              </a:rPr>
              <a:t>A simple raster data structure</a:t>
            </a:r>
          </a:p>
        </p:txBody>
      </p:sp>
      <p:pic>
        <p:nvPicPr>
          <p:cNvPr id="15363" name="Picture 6" descr="fig-3-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0722" y="2471767"/>
            <a:ext cx="4616802" cy="1924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150081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2" name="Rectangle 16391">
            <a:extLst>
              <a:ext uri="{FF2B5EF4-FFF2-40B4-BE49-F238E27FC236}">
                <a16:creationId xmlns:a16="http://schemas.microsoft.com/office/drawing/2014/main" id="{6FA0A1AD-DEE2-4598-8D3B-C1F65F31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386" name="Text Box 3"/>
          <p:cNvSpPr txBox="1">
            <a:spLocks noChangeArrowheads="1"/>
          </p:cNvSpPr>
          <p:nvPr/>
        </p:nvSpPr>
        <p:spPr bwMode="auto">
          <a:xfrm>
            <a:off x="482873" y="2325157"/>
            <a:ext cx="2767819" cy="38549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>
                <a:latin typeface="+mn-lt"/>
              </a:rPr>
              <a:t>Feature coding of cells in the raster world</a:t>
            </a:r>
          </a:p>
        </p:txBody>
      </p:sp>
      <p:pic>
        <p:nvPicPr>
          <p:cNvPr id="16387" name="Picture 6" descr="fig-3-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0722" y="2481121"/>
            <a:ext cx="4616802" cy="1906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0718652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3"/>
          <p:cNvSpPr txBox="1">
            <a:spLocks noChangeArrowheads="1"/>
          </p:cNvSpPr>
          <p:nvPr/>
        </p:nvSpPr>
        <p:spPr bwMode="auto">
          <a:xfrm>
            <a:off x="609600" y="5855548"/>
            <a:ext cx="8534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Data structures in the vector world: (a) simple data structure;</a:t>
            </a:r>
            <a:br>
              <a:rPr lang="en-US" altLang="en-US" dirty="0">
                <a:latin typeface="Arial" charset="0"/>
              </a:rPr>
            </a:br>
            <a:r>
              <a:rPr lang="en-US" altLang="en-US" dirty="0">
                <a:latin typeface="Arial" charset="0"/>
              </a:rPr>
              <a:t>(b) point dictionary</a:t>
            </a:r>
          </a:p>
        </p:txBody>
      </p:sp>
      <p:pic>
        <p:nvPicPr>
          <p:cNvPr id="18435" name="Picture 5" descr="fig-3-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063" y="504825"/>
            <a:ext cx="3276600" cy="533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5321879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C16EC-4CCB-615C-E4D3-6E392D1CA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OS Vector / Raster data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F270FEB-ED9C-664B-3555-8169C744F4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6150" y="2191296"/>
            <a:ext cx="6446838" cy="3626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393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3" name="Rectangle 20492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0495" name="Rectangle 20494">
            <a:extLst>
              <a:ext uri="{FF2B5EF4-FFF2-40B4-BE49-F238E27FC236}">
                <a16:creationId xmlns:a16="http://schemas.microsoft.com/office/drawing/2014/main" id="{E53F4E5A-C9EE-4859-B46B-F018F7D73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46963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483" name="Picture 10" descr="fig-3-17A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80" r="5" b="2817"/>
          <a:stretch/>
        </p:blipFill>
        <p:spPr bwMode="auto">
          <a:xfrm>
            <a:off x="20" y="1"/>
            <a:ext cx="8469610" cy="421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0497" name="Straight Connector 20496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475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2" name="Text Box 8"/>
          <p:cNvSpPr txBox="1">
            <a:spLocks noChangeArrowheads="1"/>
          </p:cNvSpPr>
          <p:nvPr/>
        </p:nvSpPr>
        <p:spPr bwMode="auto">
          <a:xfrm>
            <a:off x="3966480" y="4564673"/>
            <a:ext cx="4249403" cy="16154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>
                <a:latin typeface="+mn-lt"/>
              </a:rPr>
              <a:t>Ordnance Survey MasterMap</a:t>
            </a:r>
          </a:p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 i="1">
                <a:latin typeface="+mn-lt"/>
              </a:rPr>
              <a:t>Source</a:t>
            </a:r>
            <a:r>
              <a:rPr lang="en-US" altLang="en-US" sz="1400">
                <a:latin typeface="+mn-lt"/>
              </a:rPr>
              <a:t>: Reproduced by permission of Ordnance Survey on behalf of HMSO. © Crown Copyright 2006. All rights reserved. Ordnance Survey Licence number 100030901</a:t>
            </a:r>
          </a:p>
        </p:txBody>
      </p:sp>
    </p:spTree>
    <p:extLst>
      <p:ext uri="{BB962C8B-B14F-4D97-AF65-F5344CB8AC3E}">
        <p14:creationId xmlns:p14="http://schemas.microsoft.com/office/powerpoint/2010/main" val="1883619421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2" name="Rectangle 21511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1514" name="Rectangle 21513">
            <a:extLst>
              <a:ext uri="{FF2B5EF4-FFF2-40B4-BE49-F238E27FC236}">
                <a16:creationId xmlns:a16="http://schemas.microsoft.com/office/drawing/2014/main" id="{E53F4E5A-C9EE-4859-B46B-F018F7D73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46963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507" name="Picture 7" descr="fig-3-17B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42" r="5" b="5"/>
          <a:stretch/>
        </p:blipFill>
        <p:spPr bwMode="auto">
          <a:xfrm>
            <a:off x="20" y="1"/>
            <a:ext cx="8469610" cy="421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1516" name="Straight Connector 21515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475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06" name="Text Box 6"/>
          <p:cNvSpPr txBox="1">
            <a:spLocks noChangeArrowheads="1"/>
          </p:cNvSpPr>
          <p:nvPr/>
        </p:nvSpPr>
        <p:spPr bwMode="auto">
          <a:xfrm>
            <a:off x="3966480" y="4564673"/>
            <a:ext cx="4249403" cy="16154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>
                <a:latin typeface="+mn-lt"/>
              </a:rPr>
              <a:t>Ordnance Survey MasterMap (Continued)</a:t>
            </a:r>
          </a:p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 i="1">
                <a:latin typeface="+mn-lt"/>
              </a:rPr>
              <a:t>Source</a:t>
            </a:r>
            <a:r>
              <a:rPr lang="en-US" altLang="en-US" sz="1400">
                <a:latin typeface="+mn-lt"/>
              </a:rPr>
              <a:t>: Reproduced by permission of Ordnance Survey on behalf of HMSO. © Crown Copyright 2006. All rights reserved. Ordnance Survey Licence number 100030901</a:t>
            </a:r>
          </a:p>
        </p:txBody>
      </p:sp>
    </p:spTree>
    <p:extLst>
      <p:ext uri="{BB962C8B-B14F-4D97-AF65-F5344CB8AC3E}">
        <p14:creationId xmlns:p14="http://schemas.microsoft.com/office/powerpoint/2010/main" val="4106968519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4" name="Rectangle 34823">
            <a:extLst>
              <a:ext uri="{FF2B5EF4-FFF2-40B4-BE49-F238E27FC236}">
                <a16:creationId xmlns:a16="http://schemas.microsoft.com/office/drawing/2014/main" id="{5B6D324E-2D03-4162-AF1E-D5E32234E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858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4826" name="Rectangle 34825">
            <a:extLst>
              <a:ext uri="{FF2B5EF4-FFF2-40B4-BE49-F238E27FC236}">
                <a16:creationId xmlns:a16="http://schemas.microsoft.com/office/drawing/2014/main" id="{E53F4E5A-C9EE-4859-B46B-F018F7D73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46963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819" name="Picture 5" descr="fig-3-2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69" r="6" b="9966"/>
          <a:stretch/>
        </p:blipFill>
        <p:spPr bwMode="auto">
          <a:xfrm>
            <a:off x="20" y="1"/>
            <a:ext cx="8469610" cy="4212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4828" name="Straight Connector 34827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1475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18" name="Text Box 3"/>
          <p:cNvSpPr txBox="1">
            <a:spLocks noChangeArrowheads="1"/>
          </p:cNvSpPr>
          <p:nvPr/>
        </p:nvSpPr>
        <p:spPr bwMode="auto">
          <a:xfrm>
            <a:off x="3966480" y="4564673"/>
            <a:ext cx="4249403" cy="16154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 dirty="0">
                <a:latin typeface="+mn-lt"/>
              </a:rPr>
              <a:t>Reflection on our earlier point of data visualization here we have a better geographical  representation of the London Underground network</a:t>
            </a:r>
          </a:p>
          <a:p>
            <a:pPr indent="-182880" defTabSz="914400" eaLnBrk="1" hangingPunct="1">
              <a:spcBef>
                <a:spcPct val="50000"/>
              </a:spcBef>
              <a:buClr>
                <a:schemeClr val="accent1"/>
              </a:buClr>
            </a:pPr>
            <a:r>
              <a:rPr lang="en-US" altLang="en-US" sz="1400" i="1" dirty="0">
                <a:latin typeface="+mn-lt"/>
              </a:rPr>
              <a:t>Source</a:t>
            </a:r>
            <a:r>
              <a:rPr lang="en-US" altLang="en-US" sz="1400" dirty="0">
                <a:latin typeface="+mn-lt"/>
              </a:rPr>
              <a:t>: From SimonClark.org, © Simon Clark 2000, with permission</a:t>
            </a:r>
          </a:p>
        </p:txBody>
      </p:sp>
    </p:spTree>
    <p:extLst>
      <p:ext uri="{BB962C8B-B14F-4D97-AF65-F5344CB8AC3E}">
        <p14:creationId xmlns:p14="http://schemas.microsoft.com/office/powerpoint/2010/main" val="399415833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2D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76A318-29A3-C775-F1DB-5BE1632005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46404" y="1828801"/>
          <a:ext cx="644652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88793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5DF0C-4AF2-3140-573C-F5793C695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Map Layers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CDDC9-1817-A377-0264-2735631552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GIS software windows allow for multiple data sources to be input into the map pane.</a:t>
            </a:r>
          </a:p>
          <a:p>
            <a:r>
              <a:rPr lang="en-GB" dirty="0"/>
              <a:t>The GIS is built up by placing a number of map layers or tables onto the screen at any given time. </a:t>
            </a:r>
          </a:p>
          <a:p>
            <a:r>
              <a:rPr lang="en-GB" dirty="0"/>
              <a:t>We can turn the necessary layers or spatial datasets on and off to give us different visualisation of the geographical data.</a:t>
            </a:r>
          </a:p>
          <a:p>
            <a:r>
              <a:rPr lang="en-GB" dirty="0"/>
              <a:t>Layers can be a mix of vector or raster maps and attribute data.</a:t>
            </a:r>
          </a:p>
          <a:p>
            <a:r>
              <a:rPr lang="en-GB" dirty="0"/>
              <a:t>Attribute data is attached to a special object and is often in .CSV or database formats.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61897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3"/>
          <p:cNvSpPr txBox="1">
            <a:spLocks noChangeArrowheads="1"/>
          </p:cNvSpPr>
          <p:nvPr/>
        </p:nvSpPr>
        <p:spPr bwMode="auto">
          <a:xfrm>
            <a:off x="467544" y="5884863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dirty="0">
                <a:latin typeface="Arial" charset="0"/>
              </a:rPr>
              <a:t>The layer-based approach ( </a:t>
            </a:r>
            <a:r>
              <a:rPr lang="en-US" altLang="en-US" dirty="0">
                <a:latin typeface="Webdings" panose="05030102010509060703" pitchFamily="18" charset="2"/>
              </a:rPr>
              <a:t> </a:t>
            </a:r>
            <a:r>
              <a:rPr lang="en-US" altLang="en-US" dirty="0">
                <a:latin typeface="Arial" charset="0"/>
              </a:rPr>
              <a:t>  National Geographic)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52899C9-99B3-F646-7F57-3E7E97AF5B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13" y="23812"/>
            <a:ext cx="5959004" cy="5054197"/>
          </a:xfrm>
          <a:prstGeom prst="rect">
            <a:avLst/>
          </a:prstGeom>
        </p:spPr>
      </p:pic>
      <p:pic>
        <p:nvPicPr>
          <p:cNvPr id="4" name="Graphic 3" descr="Badge Copyright outline">
            <a:extLst>
              <a:ext uri="{FF2B5EF4-FFF2-40B4-BE49-F238E27FC236}">
                <a16:creationId xmlns:a16="http://schemas.microsoft.com/office/drawing/2014/main" id="{1CFBBBB3-43A2-7808-5EA4-249F5A74849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16127" y="5947631"/>
            <a:ext cx="241176" cy="2411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2CAFB6-663F-7DB6-04FC-769213A4CCD7}"/>
              </a:ext>
            </a:extLst>
          </p:cNvPr>
          <p:cNvSpPr txBox="1"/>
          <p:nvPr/>
        </p:nvSpPr>
        <p:spPr>
          <a:xfrm>
            <a:off x="6876256" y="1124744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Vector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85A9E7-4164-0B8A-8509-BD1581EC2352}"/>
              </a:ext>
            </a:extLst>
          </p:cNvPr>
          <p:cNvSpPr txBox="1"/>
          <p:nvPr/>
        </p:nvSpPr>
        <p:spPr>
          <a:xfrm>
            <a:off x="7092280" y="3140968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Raster</a:t>
            </a:r>
          </a:p>
        </p:txBody>
      </p:sp>
    </p:spTree>
    <p:extLst>
      <p:ext uri="{BB962C8B-B14F-4D97-AF65-F5344CB8AC3E}">
        <p14:creationId xmlns:p14="http://schemas.microsoft.com/office/powerpoint/2010/main" val="1862035247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B298ECBA-3258-45DF-8FD4-7581736BCC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3429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B62BF453-BD82-4B90-9FE7-517031338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0"/>
            <a:ext cx="812673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567" y="758952"/>
            <a:ext cx="2101646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2900">
                <a:solidFill>
                  <a:srgbClr val="FFFFFF"/>
                </a:solidFill>
              </a:rPr>
              <a:t>Data from UK Borders and outline or Swansea using Wales output area</a:t>
            </a:r>
          </a:p>
        </p:txBody>
      </p:sp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072366D3-9B5C-42E1-9906-77FF6BB55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212" y="0"/>
            <a:ext cx="567075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281" y="2030020"/>
            <a:ext cx="4962617" cy="279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9" name="Rectangle 1038">
            <a:extLst>
              <a:ext uri="{FF2B5EF4-FFF2-40B4-BE49-F238E27FC236}">
                <a16:creationId xmlns:a16="http://schemas.microsoft.com/office/drawing/2014/main" id="{121F5E60-4E89-4B16-A245-12BD99359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69630" y="0"/>
            <a:ext cx="67437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9542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5328" y="758952"/>
            <a:ext cx="2139754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3600" dirty="0"/>
              <a:t>Master Map Data of Swansea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8244" y="1654399"/>
            <a:ext cx="5561739" cy="3128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994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Zoomed in detailed view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946150" y="2258450"/>
            <a:ext cx="6446838" cy="3492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696133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1953</TotalTime>
  <Words>575</Words>
  <Application>Microsoft Office PowerPoint</Application>
  <PresentationFormat>On-screen Show (4:3)</PresentationFormat>
  <Paragraphs>59</Paragraphs>
  <Slides>20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Century Schoolbook</vt:lpstr>
      <vt:lpstr>Times</vt:lpstr>
      <vt:lpstr>Verdana</vt:lpstr>
      <vt:lpstr>Webdings</vt:lpstr>
      <vt:lpstr>Wingdings 2</vt:lpstr>
      <vt:lpstr>View</vt:lpstr>
      <vt:lpstr>RS GIS B Holland</vt:lpstr>
      <vt:lpstr>PowerPoint Presentation</vt:lpstr>
      <vt:lpstr>Modes or dimensions</vt:lpstr>
      <vt:lpstr>Classifying Spatial Data – Entity Definition</vt:lpstr>
      <vt:lpstr>PowerPoint Presentation</vt:lpstr>
      <vt:lpstr>PowerPoint Presentation</vt:lpstr>
      <vt:lpstr>Raster data structures</vt:lpstr>
      <vt:lpstr>PowerPoint Presentation</vt:lpstr>
      <vt:lpstr>PowerPoint Presentation</vt:lpstr>
      <vt:lpstr>PowerPoint Presentation</vt:lpstr>
      <vt:lpstr>OS Vector / Raster data</vt:lpstr>
      <vt:lpstr>PowerPoint Presentation</vt:lpstr>
      <vt:lpstr>PowerPoint Presentation</vt:lpstr>
      <vt:lpstr>PowerPoint Presentation</vt:lpstr>
      <vt:lpstr>2D</vt:lpstr>
      <vt:lpstr>Map Layers</vt:lpstr>
      <vt:lpstr>PowerPoint Presentation</vt:lpstr>
      <vt:lpstr>Data from UK Borders and outline or Swansea using Wales output area</vt:lpstr>
      <vt:lpstr>Master Map Data of Swansea</vt:lpstr>
      <vt:lpstr>Zoomed in detailed 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CAEM B Holland 2014</dc:title>
  <dc:creator>Holland, Beverley</dc:creator>
  <cp:lastModifiedBy>bcholland2@outlook.com</cp:lastModifiedBy>
  <cp:revision>11</cp:revision>
  <dcterms:created xsi:type="dcterms:W3CDTF">2014-10-22T10:07:26Z</dcterms:created>
  <dcterms:modified xsi:type="dcterms:W3CDTF">2023-09-28T17:16:23Z</dcterms:modified>
</cp:coreProperties>
</file>