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3" r:id="rId3"/>
    <p:sldId id="274" r:id="rId4"/>
    <p:sldId id="281" r:id="rId5"/>
    <p:sldId id="270" r:id="rId6"/>
    <p:sldId id="284" r:id="rId7"/>
    <p:sldId id="257" r:id="rId8"/>
    <p:sldId id="258" r:id="rId9"/>
    <p:sldId id="259" r:id="rId10"/>
    <p:sldId id="272" r:id="rId11"/>
    <p:sldId id="265" r:id="rId12"/>
    <p:sldId id="262" r:id="rId13"/>
    <p:sldId id="263" r:id="rId14"/>
    <p:sldId id="264" r:id="rId15"/>
    <p:sldId id="275" r:id="rId16"/>
    <p:sldId id="266" r:id="rId17"/>
    <p:sldId id="260" r:id="rId18"/>
    <p:sldId id="261" r:id="rId19"/>
    <p:sldId id="269" r:id="rId20"/>
    <p:sldId id="268" r:id="rId21"/>
    <p:sldId id="267" r:id="rId22"/>
    <p:sldId id="286" r:id="rId23"/>
    <p:sldId id="285" r:id="rId24"/>
    <p:sldId id="277" r:id="rId25"/>
    <p:sldId id="273" r:id="rId26"/>
    <p:sldId id="271" r:id="rId27"/>
    <p:sldId id="294"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6" d="100"/>
          <a:sy n="66" d="100"/>
        </p:scale>
        <p:origin x="3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a:t>Power</a:t>
          </a:r>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a:t>Use of Knowledge</a:t>
          </a:r>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a:t>Strategic</a:t>
          </a:r>
          <a:r>
            <a:rPr lang="en-US" sz="1800" dirty="0"/>
            <a:t> </a:t>
          </a:r>
          <a:r>
            <a:rPr lang="en-US" sz="2400" dirty="0"/>
            <a:t>Brokerage</a:t>
          </a:r>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a:t>Political Lobbying &amp; Advocacy</a:t>
          </a:r>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pt>
    <dgm:pt modelId="{22058611-CBBB-4BA4-877B-BCA66C6A77E4}" type="pres">
      <dgm:prSet presAssocID="{A2AC64EB-2D52-4BC8-9309-D9F874D1831E}" presName="Name56" presStyleLbl="parChTrans1D2" presStyleIdx="0" presStyleCnt="3"/>
      <dgm:spPr/>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pt>
    <dgm:pt modelId="{C6C7738A-70E2-485B-8726-4161BC17C08F}" type="pres">
      <dgm:prSet presAssocID="{1D56D641-515B-43B8-9FAC-32BF95446356}" presName="Name56" presStyleLbl="parChTrans1D2" presStyleIdx="1" presStyleCnt="3"/>
      <dgm:spPr/>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pt>
    <dgm:pt modelId="{59862B00-1FD4-4685-909C-DCA0366C298D}" type="pres">
      <dgm:prSet presAssocID="{A4ED48CC-26C2-449B-B9FC-E116C5384F06}" presName="Name56" presStyleLbl="parChTrans1D2" presStyleIdx="2" presStyleCnt="3"/>
      <dgm:spPr/>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pt>
  </dgm:ptLst>
  <dgm:cxnLst>
    <dgm:cxn modelId="{934A1A1E-5EBA-4D4F-A69B-03DE1EA3FC95}" type="presOf" srcId="{2D62B563-CC39-43AF-88FF-ECA108BFFC64}" destId="{C126A05A-7F1A-4870-BB65-8BDB14E231D6}"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8905ABAB-7D85-4A21-9208-64416596ACAC}" type="presOf" srcId="{A2741B1C-BE6F-47D5-B2E9-EC044DF8FFF8}" destId="{66D078A2-1EE2-4116-B449-DFCE219EC774}"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9592C8C4-F572-4778-BA2F-C5E6CF030009}" type="presOf" srcId="{8F64CB3E-4FD0-43CE-A720-FF5A533C5FF9}" destId="{36FF0797-3491-447D-A332-8EB8786AB723}"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624F24DF-B496-4296-80AC-CC80E363057B}" srcId="{588F5E28-718B-45AF-8C29-9332FC88CE8B}" destId="{2D62B563-CC39-43AF-88FF-ECA108BFFC64}" srcOrd="1" destOrd="0" parTransId="{1D56D641-515B-43B8-9FAC-32BF95446356}" sibTransId="{014D2B65-B2CB-4EEB-A63F-9156FE59D3D4}"/>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3F6C35FB-FFD1-475C-9B53-8BC992FDFD27}" type="presOf" srcId="{1D56D641-515B-43B8-9FAC-32BF95446356}" destId="{C6C7738A-70E2-485B-8726-4161BC17C08F}" srcOrd="0" destOrd="0" presId="urn:microsoft.com/office/officeart/2008/layout/RadialCluster"/>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Power</a:t>
          </a:r>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Use of Knowledge</a:t>
          </a:r>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Strategic</a:t>
          </a:r>
          <a:r>
            <a:rPr lang="en-US" sz="1800" kern="1200" dirty="0"/>
            <a:t> </a:t>
          </a:r>
          <a:r>
            <a:rPr lang="en-US" sz="2400" kern="1200" dirty="0"/>
            <a:t>Brokerage</a:t>
          </a:r>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Political Lobbying &amp; Advocacy</a:t>
          </a:r>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934898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47415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891D54-8752-4EB0-B1F4-05556DCF1FA8}"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1725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891D54-8752-4EB0-B1F4-05556DCF1FA8}"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9997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0891D54-8752-4EB0-B1F4-05556DCF1FA8}"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36782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0891D54-8752-4EB0-B1F4-05556DCF1FA8}"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2121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91D54-8752-4EB0-B1F4-05556DCF1FA8}"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359976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914356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7015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26234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72798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891D54-8752-4EB0-B1F4-05556DCF1FA8}" type="datetimeFigureOut">
              <a:rPr lang="en-GB" smtClean="0"/>
              <a:t>20/04/2026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BE6FA7-5BB2-455E-9F5B-47356C13B56D}" type="slidenum">
              <a:rPr lang="en-GB" smtClean="0"/>
              <a:t>‹#›</a:t>
            </a:fld>
            <a:endParaRPr lang="en-GB"/>
          </a:p>
        </p:txBody>
      </p:sp>
    </p:spTree>
    <p:extLst>
      <p:ext uri="{BB962C8B-B14F-4D97-AF65-F5344CB8AC3E}">
        <p14:creationId xmlns:p14="http://schemas.microsoft.com/office/powerpoint/2010/main" val="1963062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202941838"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https://www.oecd.org/pisa/pisa-2015-results-in-focus.pdf" TargetMode="External"/><Relationship Id="rId3" Type="http://schemas.openxmlformats.org/officeDocument/2006/relationships/hyperlink" Target="https://www.theguardian.com/books/2016/apr/15/neoliberalism-ideology-problem-george-monbiot" TargetMode="External"/><Relationship Id="rId7" Type="http://schemas.openxmlformats.org/officeDocument/2006/relationships/hyperlink" Target="http://www.oecdbetterlifeindex.org/" TargetMode="External"/><Relationship Id="rId12" Type="http://schemas.openxmlformats.org/officeDocument/2006/relationships/hyperlink" Target="https://gov.wales/statistics-and-research/youth-services/?lang=en" TargetMode="External"/><Relationship Id="rId2" Type="http://schemas.openxmlformats.org/officeDocument/2006/relationships/hyperlink" Target="http://www.youthimpact.uk/evaluation"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11" Type="http://schemas.openxmlformats.org/officeDocument/2006/relationships/hyperlink" Target="https://www.varkeyfoundation.org/" TargetMode="External"/><Relationship Id="rId5" Type="http://schemas.openxmlformats.org/officeDocument/2006/relationships/hyperlink" Target="http://www.nationalaccountsofwellbeing.org/learn/what-is-well-being.html" TargetMode="External"/><Relationship Id="rId10" Type="http://schemas.openxmlformats.org/officeDocument/2006/relationships/hyperlink" Target="https://www.margaretthatcher.org/document/106689" TargetMode="External"/><Relationship Id="rId4" Type="http://schemas.openxmlformats.org/officeDocument/2006/relationships/hyperlink" Target="http://www.assembly.wales/" TargetMode="External"/><Relationship Id="rId9" Type="http://schemas.openxmlformats.org/officeDocument/2006/relationships/hyperlink" Target="https://www.publichealthnetwork.cymru/en/topics/sexual-health/teenage-con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75657"/>
            <a:ext cx="9144000" cy="2387600"/>
          </a:xfrm>
        </p:spPr>
        <p:txBody>
          <a:bodyPr>
            <a:normAutofit fontScale="90000"/>
          </a:bodyPr>
          <a:lstStyle/>
          <a:p>
            <a:br>
              <a:rPr lang="en-GB" dirty="0"/>
            </a:br>
            <a:br>
              <a:rPr lang="en-GB" dirty="0"/>
            </a:br>
            <a:r>
              <a:rPr lang="en-GB" dirty="0"/>
              <a:t>Young People, Resilience and Well-being: Issues for youth and community practice</a:t>
            </a:r>
          </a:p>
        </p:txBody>
      </p:sp>
      <p:sp>
        <p:nvSpPr>
          <p:cNvPr id="3" name="Subtitle 2"/>
          <p:cNvSpPr>
            <a:spLocks noGrp="1"/>
          </p:cNvSpPr>
          <p:nvPr>
            <p:ph type="subTitle" idx="1"/>
          </p:nvPr>
        </p:nvSpPr>
        <p:spPr>
          <a:xfrm>
            <a:off x="1524000" y="4246276"/>
            <a:ext cx="9144000" cy="1655762"/>
          </a:xfrm>
        </p:spPr>
        <p:txBody>
          <a:bodyPr/>
          <a:lstStyle/>
          <a:p>
            <a:endParaRPr lang="en-GB" dirty="0"/>
          </a:p>
          <a:p>
            <a:r>
              <a:rPr lang="en-GB" dirty="0"/>
              <a:t>Policy Implications - well-being and young people in the community</a:t>
            </a:r>
          </a:p>
        </p:txBody>
      </p:sp>
    </p:spTree>
    <p:extLst>
      <p:ext uri="{BB962C8B-B14F-4D97-AF65-F5344CB8AC3E}">
        <p14:creationId xmlns:p14="http://schemas.microsoft.com/office/powerpoint/2010/main" val="152595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Holistic View</a:t>
            </a:r>
          </a:p>
        </p:txBody>
      </p:sp>
      <p:sp>
        <p:nvSpPr>
          <p:cNvPr id="4" name="Content Placeholder 3"/>
          <p:cNvSpPr>
            <a:spLocks noGrp="1"/>
          </p:cNvSpPr>
          <p:nvPr>
            <p:ph sz="half" idx="1"/>
          </p:nvPr>
        </p:nvSpPr>
        <p:spPr>
          <a:xfrm>
            <a:off x="838200" y="1825625"/>
            <a:ext cx="4465320" cy="4351338"/>
          </a:xfrm>
        </p:spPr>
        <p:txBody>
          <a:bodyPr>
            <a:normAutofit lnSpcReduction="10000"/>
          </a:bodyPr>
          <a:lstStyle/>
          <a:p>
            <a:pPr marL="0" indent="0">
              <a:buNone/>
            </a:pPr>
            <a:r>
              <a:rPr lang="en-GB" dirty="0"/>
              <a:t>As Youth and Community Workers we are in a unique position within the whole range of organisations seeking to work with young people.  We must seek to understand the young person in the context of their groups, their family, their community and wider society.  This has implications for our work with them. </a:t>
            </a:r>
          </a:p>
        </p:txBody>
      </p:sp>
      <p:pic>
        <p:nvPicPr>
          <p:cNvPr id="6" name="Content Placeholder 5"/>
          <p:cNvPicPr>
            <a:picLocks noGrp="1" noChangeAspect="1"/>
          </p:cNvPicPr>
          <p:nvPr>
            <p:ph sz="half" idx="2"/>
          </p:nvPr>
        </p:nvPicPr>
        <p:blipFill>
          <a:blip r:embed="rId2"/>
          <a:stretch>
            <a:fillRect/>
          </a:stretch>
        </p:blipFill>
        <p:spPr>
          <a:xfrm>
            <a:off x="5786846" y="1088631"/>
            <a:ext cx="5199249" cy="5088332"/>
          </a:xfrm>
          <a:prstGeom prst="rect">
            <a:avLst/>
          </a:prstGeom>
        </p:spPr>
      </p:pic>
    </p:spTree>
    <p:extLst>
      <p:ext uri="{BB962C8B-B14F-4D97-AF65-F5344CB8AC3E}">
        <p14:creationId xmlns:p14="http://schemas.microsoft.com/office/powerpoint/2010/main" val="153207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Commentary on well-being</a:t>
            </a:r>
          </a:p>
        </p:txBody>
      </p:sp>
      <p:sp>
        <p:nvSpPr>
          <p:cNvPr id="3" name="Content Placeholder 2"/>
          <p:cNvSpPr>
            <a:spLocks noGrp="1"/>
          </p:cNvSpPr>
          <p:nvPr>
            <p:ph idx="1"/>
          </p:nvPr>
        </p:nvSpPr>
        <p:spPr/>
        <p:txBody>
          <a:bodyPr/>
          <a:lstStyle/>
          <a:p>
            <a:r>
              <a:rPr lang="en-GB" dirty="0"/>
              <a:t>The well-being of young people is important not only for their own sake, but also for the future health of society. The debate around patterns and trends in young people’s well-being and their causes is marked by uncertainty and contradiction.</a:t>
            </a:r>
          </a:p>
          <a:p>
            <a:endParaRPr lang="en-GB" dirty="0"/>
          </a:p>
          <a:p>
            <a:r>
              <a:rPr lang="en-GB" dirty="0"/>
              <a:t>Social changes in the last half century have harmed successive generations of young people because of their developmental vulnerability and these young people are carrying their burdens into later life.</a:t>
            </a:r>
          </a:p>
          <a:p>
            <a:pPr marL="0" indent="0" algn="r">
              <a:buNone/>
            </a:pPr>
            <a:r>
              <a:rPr lang="en-GB" dirty="0"/>
              <a:t>Eckersley, 2010.</a:t>
            </a:r>
          </a:p>
        </p:txBody>
      </p:sp>
    </p:spTree>
    <p:extLst>
      <p:ext uri="{BB962C8B-B14F-4D97-AF65-F5344CB8AC3E}">
        <p14:creationId xmlns:p14="http://schemas.microsoft.com/office/powerpoint/2010/main" val="203228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pPr eaLnBrk="1" hangingPunct="1"/>
            <a:r>
              <a:rPr lang="en-GB" altLang="en-US" dirty="0">
                <a:latin typeface="Calibri" panose="020F0502020204030204" pitchFamily="34" charset="0"/>
                <a:cs typeface="Calibri" panose="020F0502020204030204" pitchFamily="34" charset="0"/>
              </a:rPr>
              <a:t>Well-being, what is it?</a:t>
            </a:r>
            <a:endParaRPr lang="en-US" altLang="en-US"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1600200"/>
            <a:ext cx="9372600" cy="4800600"/>
          </a:xfrm>
        </p:spPr>
        <p:txBody>
          <a:bodyPr rtlCol="0">
            <a:normAutofit/>
          </a:bodyPr>
          <a:lstStyle/>
          <a:p>
            <a:pPr>
              <a:defRPr/>
            </a:pPr>
            <a:r>
              <a:rPr lang="en-US" sz="4100" dirty="0"/>
              <a:t>Well-being has been defined as a dynamic process that gives people a sense of how their lives are going, through the interaction between their circumstances, activities and psychological resources or ‘mental capital’</a:t>
            </a:r>
          </a:p>
          <a:p>
            <a:pPr marL="0" indent="0">
              <a:buNone/>
              <a:defRPr/>
            </a:pPr>
            <a:endParaRPr lang="en-US" sz="3600" dirty="0"/>
          </a:p>
          <a:p>
            <a:pPr marL="0" indent="0" algn="r">
              <a:buNone/>
              <a:defRPr/>
            </a:pPr>
            <a:r>
              <a:rPr lang="en-GB" dirty="0"/>
              <a:t>New Economics Foundation (no date)</a:t>
            </a:r>
            <a:endParaRPr lang="en-US" dirty="0"/>
          </a:p>
        </p:txBody>
      </p:sp>
    </p:spTree>
    <p:extLst>
      <p:ext uri="{BB962C8B-B14F-4D97-AF65-F5344CB8AC3E}">
        <p14:creationId xmlns:p14="http://schemas.microsoft.com/office/powerpoint/2010/main" val="400050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and Ill-being</a:t>
            </a:r>
          </a:p>
        </p:txBody>
      </p:sp>
      <p:sp>
        <p:nvSpPr>
          <p:cNvPr id="3" name="Content Placeholder 2"/>
          <p:cNvSpPr>
            <a:spLocks noGrp="1"/>
          </p:cNvSpPr>
          <p:nvPr>
            <p:ph sz="half" idx="1"/>
          </p:nvPr>
        </p:nvSpPr>
        <p:spPr/>
        <p:txBody>
          <a:bodyPr/>
          <a:lstStyle/>
          <a:p>
            <a:r>
              <a:rPr lang="en-GB" dirty="0"/>
              <a:t>Material well-being: having enough</a:t>
            </a:r>
          </a:p>
          <a:p>
            <a:r>
              <a:rPr lang="en-GB" dirty="0"/>
              <a:t>Bodily well-being: being and appearing well</a:t>
            </a:r>
          </a:p>
          <a:p>
            <a:r>
              <a:rPr lang="en-GB" dirty="0"/>
              <a:t>Social well-being</a:t>
            </a:r>
          </a:p>
          <a:p>
            <a:r>
              <a:rPr lang="en-GB" dirty="0"/>
              <a:t>Mental well-being</a:t>
            </a:r>
          </a:p>
          <a:p>
            <a:r>
              <a:rPr lang="en-GB" dirty="0"/>
              <a:t>Subjective well-being: life satisfaction and happiness</a:t>
            </a:r>
          </a:p>
        </p:txBody>
      </p:sp>
      <p:sp>
        <p:nvSpPr>
          <p:cNvPr id="4" name="Content Placeholder 3"/>
          <p:cNvSpPr>
            <a:spLocks noGrp="1"/>
          </p:cNvSpPr>
          <p:nvPr>
            <p:ph sz="half" idx="2"/>
          </p:nvPr>
        </p:nvSpPr>
        <p:spPr/>
        <p:txBody>
          <a:bodyPr/>
          <a:lstStyle/>
          <a:p>
            <a:r>
              <a:rPr lang="en-GB" dirty="0"/>
              <a:t>Physical ill-being: hunger, pain, discomfort</a:t>
            </a:r>
          </a:p>
          <a:p>
            <a:r>
              <a:rPr lang="en-GB" dirty="0"/>
              <a:t>Social exclusion: inability to benefit from social goods</a:t>
            </a:r>
          </a:p>
          <a:p>
            <a:r>
              <a:rPr lang="en-GB" dirty="0"/>
              <a:t>Insecurity, vulnerability, worry and fear</a:t>
            </a:r>
          </a:p>
          <a:p>
            <a:r>
              <a:rPr lang="en-GB" dirty="0"/>
              <a:t>Feelings of powerlessness </a:t>
            </a:r>
          </a:p>
          <a:p>
            <a:r>
              <a:rPr lang="en-GB" dirty="0"/>
              <a:t>Mental ill-being</a:t>
            </a:r>
          </a:p>
        </p:txBody>
      </p:sp>
    </p:spTree>
    <p:extLst>
      <p:ext uri="{BB962C8B-B14F-4D97-AF65-F5344CB8AC3E}">
        <p14:creationId xmlns:p14="http://schemas.microsoft.com/office/powerpoint/2010/main" val="176124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a:t>Core requirements of the Act</a:t>
            </a:r>
          </a:p>
          <a:p>
            <a:pPr marL="0" indent="0">
              <a:buNone/>
            </a:pPr>
            <a:endParaRPr lang="en-GB" dirty="0"/>
          </a:p>
          <a:p>
            <a:pPr lvl="1"/>
            <a:r>
              <a:rPr lang="en-GB" sz="3200" dirty="0"/>
              <a:t>Building happier young people will contribute to:</a:t>
            </a:r>
          </a:p>
          <a:p>
            <a:pPr lvl="1"/>
            <a:r>
              <a:rPr lang="en-GB" sz="3200" dirty="0"/>
              <a:t>A resilient Wales</a:t>
            </a:r>
          </a:p>
          <a:p>
            <a:pPr lvl="1"/>
            <a:r>
              <a:rPr lang="en-GB" sz="3200" dirty="0"/>
              <a:t>A healthier Wales</a:t>
            </a:r>
          </a:p>
          <a:p>
            <a:pPr lvl="1"/>
            <a:r>
              <a:rPr lang="en-GB" sz="3200" dirty="0"/>
              <a:t>A more equal Wales</a:t>
            </a:r>
          </a:p>
          <a:p>
            <a:pPr lvl="1"/>
            <a:r>
              <a:rPr lang="en-GB" sz="3200" dirty="0"/>
              <a:t>A Wales of cohesive communities</a:t>
            </a:r>
          </a:p>
        </p:txBody>
      </p:sp>
    </p:spTree>
    <p:extLst>
      <p:ext uri="{BB962C8B-B14F-4D97-AF65-F5344CB8AC3E}">
        <p14:creationId xmlns:p14="http://schemas.microsoft.com/office/powerpoint/2010/main" val="197547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Neoliberal Policy Agenda</a:t>
            </a:r>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295270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of Neoliberalism</a:t>
            </a:r>
          </a:p>
        </p:txBody>
      </p:sp>
      <p:sp>
        <p:nvSpPr>
          <p:cNvPr id="3" name="Content Placeholder 2"/>
          <p:cNvSpPr>
            <a:spLocks noGrp="1"/>
          </p:cNvSpPr>
          <p:nvPr>
            <p:ph sz="half" idx="1"/>
          </p:nvPr>
        </p:nvSpPr>
        <p:spPr>
          <a:xfrm>
            <a:off x="838200" y="1825625"/>
            <a:ext cx="4315691" cy="4351338"/>
          </a:xfrm>
        </p:spPr>
        <p:txBody>
          <a:bodyPr>
            <a:normAutofit lnSpcReduction="10000"/>
          </a:bodyPr>
          <a:lstStyle/>
          <a:p>
            <a:pPr marL="0" indent="0">
              <a:buNone/>
            </a:pPr>
            <a:r>
              <a:rPr lang="en-GB" dirty="0"/>
              <a:t>Resulting from the work of von Mises and Hayek, the effects of which have been summed up as ‘massive tax cuts for the rich, the crushing of trade unions, deregulation, privatisation, outsourcing and competition in public services’ </a:t>
            </a:r>
          </a:p>
          <a:p>
            <a:pPr marL="0" indent="0">
              <a:buNone/>
            </a:pPr>
            <a:r>
              <a:rPr lang="en-GB" dirty="0"/>
              <a:t>(Monbiot, 2016, np).</a:t>
            </a:r>
          </a:p>
          <a:p>
            <a:pPr marL="0" indent="0">
              <a:buNone/>
            </a:pPr>
            <a:endParaRPr lang="en-GB" dirty="0"/>
          </a:p>
        </p:txBody>
      </p:sp>
      <p:pic>
        <p:nvPicPr>
          <p:cNvPr id="2050" name="Picture 2" descr="Image result for NEOLIBERA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72193" y="1825625"/>
            <a:ext cx="6400545" cy="3785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848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a:stretch>
            <a:fillRect/>
          </a:stretch>
        </p:blipFill>
        <p:spPr>
          <a:xfrm>
            <a:off x="6172200" y="2169714"/>
            <a:ext cx="5181600" cy="3663160"/>
          </a:xfrm>
          <a:prstGeom prst="rect">
            <a:avLst/>
          </a:prstGeom>
        </p:spPr>
      </p:pic>
      <p:sp>
        <p:nvSpPr>
          <p:cNvPr id="2" name="Title 1"/>
          <p:cNvSpPr>
            <a:spLocks noGrp="1"/>
          </p:cNvSpPr>
          <p:nvPr>
            <p:ph type="title"/>
          </p:nvPr>
        </p:nvSpPr>
        <p:spPr>
          <a:xfrm>
            <a:off x="838200" y="219651"/>
            <a:ext cx="10515600" cy="1325563"/>
          </a:xfrm>
        </p:spPr>
        <p:txBody>
          <a:bodyPr/>
          <a:lstStyle/>
          <a:p>
            <a:r>
              <a:rPr lang="en-GB" dirty="0"/>
              <a:t>Impacts</a:t>
            </a:r>
          </a:p>
        </p:txBody>
      </p:sp>
      <p:sp>
        <p:nvSpPr>
          <p:cNvPr id="3" name="Content Placeholder 2"/>
          <p:cNvSpPr>
            <a:spLocks noGrp="1"/>
          </p:cNvSpPr>
          <p:nvPr>
            <p:ph sz="half" idx="1"/>
          </p:nvPr>
        </p:nvSpPr>
        <p:spPr>
          <a:xfrm>
            <a:off x="838199" y="1392380"/>
            <a:ext cx="7266710" cy="5195455"/>
          </a:xfrm>
        </p:spPr>
        <p:txBody>
          <a:bodyPr>
            <a:noAutofit/>
          </a:bodyPr>
          <a:lstStyle/>
          <a:p>
            <a:pPr marL="0" indent="0">
              <a:buNone/>
            </a:pPr>
            <a:r>
              <a:rPr lang="en-GB" sz="2200" dirty="0"/>
              <a:t>Influences, stemming from the free market are having an undue impact upon society and therefore, young people growing up in this context.  </a:t>
            </a:r>
          </a:p>
          <a:p>
            <a:pPr marL="0" indent="0">
              <a:buNone/>
            </a:pPr>
            <a:r>
              <a:rPr lang="en-GB" sz="2200" dirty="0"/>
              <a:t>Between 2012 and 2016 a 100% increase in demand for CAMHS services in Wales</a:t>
            </a:r>
          </a:p>
          <a:p>
            <a:pPr marL="0" indent="0">
              <a:buNone/>
            </a:pPr>
            <a:r>
              <a:rPr lang="en-GB" sz="2200" dirty="0"/>
              <a:t>Young people awaiting outpatient’s treatment has the highest numbers (2,410) compared to adults (1,291) and those in later life (682)</a:t>
            </a:r>
          </a:p>
          <a:p>
            <a:pPr marL="0" indent="0">
              <a:buNone/>
            </a:pPr>
            <a:r>
              <a:rPr lang="en-GB" sz="2200" dirty="0"/>
              <a:t>Welsh Government statistics on spend per person in 2012- 13 showed spending to be £200.87 per person on mental health problems. Of this £13.94 was spent on child and adolescent mental health</a:t>
            </a:r>
          </a:p>
          <a:p>
            <a:pPr marL="0" indent="0">
              <a:buNone/>
            </a:pPr>
            <a:r>
              <a:rPr lang="en-GB" sz="2200" dirty="0"/>
              <a:t>Between 2013 and 2014 more than 1,500 patients aged 10-19 were treated at Welsh hospitals with 1,223 girls being treated for self-harm compared with 319 boys.</a:t>
            </a:r>
          </a:p>
        </p:txBody>
      </p:sp>
      <p:sp>
        <p:nvSpPr>
          <p:cNvPr id="4" name="TextBox 3"/>
          <p:cNvSpPr txBox="1"/>
          <p:nvPr/>
        </p:nvSpPr>
        <p:spPr>
          <a:xfrm>
            <a:off x="8104909" y="6180375"/>
            <a:ext cx="2899955" cy="276999"/>
          </a:xfrm>
          <a:prstGeom prst="rect">
            <a:avLst/>
          </a:prstGeom>
          <a:noFill/>
        </p:spPr>
        <p:txBody>
          <a:bodyPr wrap="square" rtlCol="0">
            <a:spAutoFit/>
          </a:bodyPr>
          <a:lstStyle/>
          <a:p>
            <a:r>
              <a:rPr lang="en-GB" sz="1200" dirty="0"/>
              <a:t>Mental Health Foundation, (2016, pg 6).</a:t>
            </a:r>
          </a:p>
        </p:txBody>
      </p:sp>
    </p:spTree>
    <p:extLst>
      <p:ext uri="{BB962C8B-B14F-4D97-AF65-F5344CB8AC3E}">
        <p14:creationId xmlns:p14="http://schemas.microsoft.com/office/powerpoint/2010/main" val="503755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891028388"/>
              </p:ext>
            </p:extLst>
          </p:nvPr>
        </p:nvGraphicFramePr>
        <p:xfrm>
          <a:off x="838200" y="1986145"/>
          <a:ext cx="5033012" cy="3264623"/>
        </p:xfrm>
        <a:graphic>
          <a:graphicData uri="http://schemas.openxmlformats.org/drawingml/2006/table">
            <a:tbl>
              <a:tblPr firstRow="1" firstCol="1" bandRow="1">
                <a:tableStyleId>{5C22544A-7EE6-4342-B048-85BDC9FD1C3A}</a:tableStyleId>
              </a:tblPr>
              <a:tblGrid>
                <a:gridCol w="1258253">
                  <a:extLst>
                    <a:ext uri="{9D8B030D-6E8A-4147-A177-3AD203B41FA5}">
                      <a16:colId xmlns:a16="http://schemas.microsoft.com/office/drawing/2014/main" val="2161584534"/>
                    </a:ext>
                  </a:extLst>
                </a:gridCol>
                <a:gridCol w="1258253">
                  <a:extLst>
                    <a:ext uri="{9D8B030D-6E8A-4147-A177-3AD203B41FA5}">
                      <a16:colId xmlns:a16="http://schemas.microsoft.com/office/drawing/2014/main" val="3478988732"/>
                    </a:ext>
                  </a:extLst>
                </a:gridCol>
                <a:gridCol w="1258253">
                  <a:extLst>
                    <a:ext uri="{9D8B030D-6E8A-4147-A177-3AD203B41FA5}">
                      <a16:colId xmlns:a16="http://schemas.microsoft.com/office/drawing/2014/main" val="1838517304"/>
                    </a:ext>
                  </a:extLst>
                </a:gridCol>
                <a:gridCol w="1258253">
                  <a:extLst>
                    <a:ext uri="{9D8B030D-6E8A-4147-A177-3AD203B41FA5}">
                      <a16:colId xmlns:a16="http://schemas.microsoft.com/office/drawing/2014/main" val="430037785"/>
                    </a:ext>
                  </a:extLst>
                </a:gridCol>
              </a:tblGrid>
              <a:tr h="713509">
                <a:tc>
                  <a:txBody>
                    <a:bodyPr/>
                    <a:lstStyle/>
                    <a:p>
                      <a:pPr fontAlgn="base">
                        <a:lnSpc>
                          <a:spcPct val="107000"/>
                        </a:lnSpc>
                        <a:spcBef>
                          <a:spcPts val="1350"/>
                        </a:spcBef>
                        <a:spcAft>
                          <a:spcPts val="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Maths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Reading</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Science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97167"/>
                  </a:ext>
                </a:extLst>
              </a:tr>
              <a:tr h="713509">
                <a:tc>
                  <a:txBody>
                    <a:bodyPr/>
                    <a:lstStyle/>
                    <a:p>
                      <a:pPr fontAlgn="base">
                        <a:lnSpc>
                          <a:spcPct val="107000"/>
                        </a:lnSpc>
                        <a:spcBef>
                          <a:spcPts val="1350"/>
                        </a:spcBef>
                        <a:spcAft>
                          <a:spcPts val="0"/>
                        </a:spcAft>
                      </a:pPr>
                      <a:r>
                        <a:rPr lang="en-GB" sz="2400" dirty="0">
                          <a:effectLst/>
                          <a:latin typeface="+mn-lt"/>
                          <a:ea typeface="+mn-ea"/>
                          <a:cs typeface="+mn-cs"/>
                        </a:rPr>
                        <a:t>Wales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478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477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485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638820"/>
                  </a:ext>
                </a:extLst>
              </a:tr>
              <a:tr h="713509">
                <a:tc>
                  <a:txBody>
                    <a:bodyPr/>
                    <a:lstStyle/>
                    <a:p>
                      <a:pPr fontAlgn="base">
                        <a:lnSpc>
                          <a:spcPct val="107000"/>
                        </a:lnSpc>
                        <a:spcBef>
                          <a:spcPts val="1350"/>
                        </a:spcBef>
                        <a:spcAft>
                          <a:spcPts val="0"/>
                        </a:spcAft>
                      </a:pPr>
                      <a:r>
                        <a:rPr lang="en-GB" sz="2400" dirty="0">
                          <a:effectLst/>
                        </a:rPr>
                        <a:t>Norway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502 (19th)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513 (9th)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498</a:t>
                      </a:r>
                      <a:r>
                        <a:rPr lang="en-GB" sz="2800" baseline="0" dirty="0">
                          <a:effectLst/>
                          <a:latin typeface="Calibri" panose="020F0502020204030204" pitchFamily="34" charset="0"/>
                          <a:cs typeface="Times New Roman" panose="02020603050405020304" pitchFamily="18" charset="0"/>
                        </a:rPr>
                        <a:t> (24th)</a:t>
                      </a:r>
                      <a:endParaRPr lang="en-GB" sz="2800" dirty="0">
                        <a:effectLst/>
                      </a:endParaRPr>
                    </a:p>
                  </a:txBody>
                  <a:tcPr marL="68580" marR="68580" marT="0" marB="0"/>
                </a:tc>
                <a:extLst>
                  <a:ext uri="{0D108BD9-81ED-4DB2-BD59-A6C34878D82A}">
                    <a16:rowId xmlns:a16="http://schemas.microsoft.com/office/drawing/2014/main" val="3887730189"/>
                  </a:ext>
                </a:extLst>
              </a:tr>
              <a:tr h="713509">
                <a:tc gridSpan="4">
                  <a:txBody>
                    <a:bodyPr/>
                    <a:lstStyle/>
                    <a:p>
                      <a:pPr fontAlgn="base">
                        <a:lnSpc>
                          <a:spcPct val="107000"/>
                        </a:lnSpc>
                        <a:spcBef>
                          <a:spcPts val="1350"/>
                        </a:spcBef>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OECD</a:t>
                      </a:r>
                      <a:r>
                        <a:rPr lang="en-GB" sz="2400" baseline="0" dirty="0">
                          <a:effectLst/>
                          <a:latin typeface="Calibri" panose="020F0502020204030204" pitchFamily="34" charset="0"/>
                          <a:ea typeface="Calibri" panose="020F0502020204030204" pitchFamily="34" charset="0"/>
                          <a:cs typeface="Times New Roman" panose="02020603050405020304" pitchFamily="18" charset="0"/>
                        </a:rPr>
                        <a:t> (2018) </a:t>
                      </a:r>
                      <a:r>
                        <a:rPr lang="en-GB" sz="2400" i="1" baseline="0" dirty="0">
                          <a:effectLst/>
                          <a:latin typeface="Calibri" panose="020F0502020204030204" pitchFamily="34" charset="0"/>
                          <a:ea typeface="Calibri" panose="020F0502020204030204" pitchFamily="34" charset="0"/>
                          <a:cs typeface="Times New Roman" panose="02020603050405020304" pitchFamily="18" charset="0"/>
                        </a:rPr>
                        <a:t>Pisa Results (Programme for International Student Assessment).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2579074"/>
                  </a:ext>
                </a:extLst>
              </a:tr>
            </a:tbl>
          </a:graphicData>
        </a:graphic>
      </p:graphicFrame>
      <p:sp>
        <p:nvSpPr>
          <p:cNvPr id="4" name="Content Placeholder 3"/>
          <p:cNvSpPr>
            <a:spLocks noGrp="1"/>
          </p:cNvSpPr>
          <p:nvPr>
            <p:ph sz="half" idx="2"/>
          </p:nvPr>
        </p:nvSpPr>
        <p:spPr/>
        <p:txBody>
          <a:bodyPr/>
          <a:lstStyle/>
          <a:p>
            <a:r>
              <a:rPr lang="en-GB" dirty="0"/>
              <a:t>Critique – too much focus on attainment.  This is a considerable source of anxiety for children and young people in Wales.</a:t>
            </a:r>
          </a:p>
          <a:p>
            <a:pPr marL="0" indent="0">
              <a:buNone/>
            </a:pPr>
            <a:endParaRPr lang="en-GB" dirty="0"/>
          </a:p>
          <a:p>
            <a:r>
              <a:rPr lang="en-GB" i="1" dirty="0"/>
              <a:t>Why do we put our children and young people through this?</a:t>
            </a:r>
          </a:p>
          <a:p>
            <a:r>
              <a:rPr lang="en-GB" i="1" dirty="0"/>
              <a:t>Where and when are they supported to be happy?</a:t>
            </a:r>
          </a:p>
        </p:txBody>
      </p:sp>
    </p:spTree>
    <p:extLst>
      <p:ext uri="{BB962C8B-B14F-4D97-AF65-F5344CB8AC3E}">
        <p14:creationId xmlns:p14="http://schemas.microsoft.com/office/powerpoint/2010/main" val="3770666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longer a data free zone </a:t>
            </a:r>
          </a:p>
        </p:txBody>
      </p:sp>
      <p:sp>
        <p:nvSpPr>
          <p:cNvPr id="3" name="Content Placeholder 2"/>
          <p:cNvSpPr>
            <a:spLocks noGrp="1"/>
          </p:cNvSpPr>
          <p:nvPr>
            <p:ph sz="half" idx="1"/>
          </p:nvPr>
        </p:nvSpPr>
        <p:spPr>
          <a:xfrm>
            <a:off x="838200" y="1825625"/>
            <a:ext cx="5181600" cy="4658302"/>
          </a:xfrm>
        </p:spPr>
        <p:txBody>
          <a:bodyPr>
            <a:normAutofit fontScale="85000" lnSpcReduction="20000"/>
          </a:bodyPr>
          <a:lstStyle/>
          <a:p>
            <a:pPr marL="0" indent="0">
              <a:buNone/>
            </a:pPr>
            <a:r>
              <a:rPr lang="en-GB" dirty="0"/>
              <a:t>Welsh Government Youth Service Annual Audit</a:t>
            </a:r>
          </a:p>
          <a:p>
            <a:pPr marL="0" indent="0">
              <a:buNone/>
            </a:pPr>
            <a:r>
              <a:rPr lang="en-GB" dirty="0"/>
              <a:t>Review of Extending Entitlement</a:t>
            </a:r>
          </a:p>
          <a:p>
            <a:pPr marL="0" indent="0">
              <a:buNone/>
            </a:pPr>
            <a:r>
              <a:rPr lang="en-GB" dirty="0"/>
              <a:t>Review of the Impact of the National Youth Work Strategy for Wales 2014-18</a:t>
            </a:r>
          </a:p>
          <a:p>
            <a:pPr marL="0" indent="0">
              <a:buNone/>
            </a:pPr>
            <a:r>
              <a:rPr lang="en-GB" dirty="0"/>
              <a:t>Review of the Youth Work Strategy Support Grant</a:t>
            </a:r>
          </a:p>
          <a:p>
            <a:pPr marL="0" indent="0">
              <a:buNone/>
            </a:pPr>
            <a:r>
              <a:rPr lang="en-GB" dirty="0"/>
              <a:t>Recommendation on how the maintained and voluntary sector can work together more effectively</a:t>
            </a:r>
          </a:p>
          <a:p>
            <a:pPr marL="0" indent="0">
              <a:buNone/>
            </a:pPr>
            <a:r>
              <a:rPr lang="en-GB" dirty="0"/>
              <a:t>Contribution of local authorities youth work provision to the Welsh Language Strategy</a:t>
            </a:r>
          </a:p>
          <a:p>
            <a:pPr marL="0" indent="0">
              <a:buNone/>
            </a:pPr>
            <a:r>
              <a:rPr lang="en-GB" dirty="0"/>
              <a:t>Evaluation of Youth Work in Schools</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Engagement with policy and strategy, however:</a:t>
            </a:r>
          </a:p>
          <a:p>
            <a:pPr marL="0" indent="0">
              <a:buNone/>
            </a:pPr>
            <a:endParaRPr lang="en-GB" dirty="0"/>
          </a:p>
          <a:p>
            <a:r>
              <a:rPr lang="en-GB" dirty="0"/>
              <a:t>The Review of Extending Entitlement study found that 77% of practitioners surveyed acknowledge not having a good understanding of the contents of the national youth work strategy </a:t>
            </a:r>
          </a:p>
          <a:p>
            <a:pPr marL="0" indent="0">
              <a:buNone/>
            </a:pPr>
            <a:endParaRPr lang="en-GB" dirty="0"/>
          </a:p>
          <a:p>
            <a:r>
              <a:rPr lang="en-GB" dirty="0"/>
              <a:t>Despite this, 62% of respondents from the maintained sector acknowledged that the national strategy had a negative impact on the strategic development of their service</a:t>
            </a:r>
          </a:p>
          <a:p>
            <a:endParaRPr lang="en-GB" dirty="0"/>
          </a:p>
        </p:txBody>
      </p:sp>
    </p:spTree>
    <p:extLst>
      <p:ext uri="{BB962C8B-B14F-4D97-AF65-F5344CB8AC3E}">
        <p14:creationId xmlns:p14="http://schemas.microsoft.com/office/powerpoint/2010/main" val="3561441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sz="half" idx="1"/>
          </p:nvPr>
        </p:nvSpPr>
        <p:spPr>
          <a:xfrm>
            <a:off x="838200" y="1690688"/>
            <a:ext cx="5181600" cy="4486275"/>
          </a:xfrm>
        </p:spPr>
        <p:txBody>
          <a:bodyPr>
            <a:normAutofit/>
          </a:bodyPr>
          <a:lstStyle/>
          <a:p>
            <a:pPr marL="0" indent="0">
              <a:buNone/>
            </a:pPr>
            <a:r>
              <a:rPr lang="en-GB" dirty="0"/>
              <a:t>Rationale for having a youth service:</a:t>
            </a:r>
          </a:p>
          <a:p>
            <a:pPr marL="0" indent="0">
              <a:buNone/>
            </a:pPr>
            <a:endParaRPr lang="en-GB" dirty="0"/>
          </a:p>
          <a:p>
            <a:pPr marL="0" indent="0">
              <a:buNone/>
            </a:pPr>
            <a:r>
              <a:rPr lang="en-GB" dirty="0" err="1"/>
              <a:t>Technocentrism</a:t>
            </a:r>
            <a:endParaRPr lang="en-GB" dirty="0"/>
          </a:p>
          <a:p>
            <a:pPr marL="0" indent="0">
              <a:buNone/>
            </a:pPr>
            <a:r>
              <a:rPr lang="en-GB" dirty="0"/>
              <a:t>Principled Pragmatism</a:t>
            </a:r>
          </a:p>
          <a:p>
            <a:pPr marL="0" indent="0">
              <a:buNone/>
            </a:pPr>
            <a:r>
              <a:rPr lang="en-GB" dirty="0"/>
              <a:t>Romanticism</a:t>
            </a:r>
          </a:p>
          <a:p>
            <a:pPr marL="0" indent="0" algn="ctr">
              <a:buNone/>
            </a:pPr>
            <a:endParaRPr lang="en-GB" dirty="0"/>
          </a:p>
          <a:p>
            <a:pPr marL="0" indent="0" algn="ctr">
              <a:buNone/>
            </a:pPr>
            <a:r>
              <a:rPr lang="en-GB" dirty="0"/>
              <a:t>(Wylie, 2010, pg 3)</a:t>
            </a:r>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5263847" y="1202652"/>
            <a:ext cx="6318888" cy="4470783"/>
          </a:xfrm>
          <a:prstGeom prst="rect">
            <a:avLst/>
          </a:prstGeom>
        </p:spPr>
      </p:pic>
    </p:spTree>
    <p:extLst>
      <p:ext uri="{BB962C8B-B14F-4D97-AF65-F5344CB8AC3E}">
        <p14:creationId xmlns:p14="http://schemas.microsoft.com/office/powerpoint/2010/main" val="304949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conundrum</a:t>
            </a:r>
          </a:p>
        </p:txBody>
      </p:sp>
      <p:sp>
        <p:nvSpPr>
          <p:cNvPr id="3" name="Content Placeholder 2"/>
          <p:cNvSpPr>
            <a:spLocks noGrp="1"/>
          </p:cNvSpPr>
          <p:nvPr>
            <p:ph sz="half" idx="1"/>
          </p:nvPr>
        </p:nvSpPr>
        <p:spPr>
          <a:xfrm>
            <a:off x="838200" y="1825625"/>
            <a:ext cx="4440382" cy="4720648"/>
          </a:xfrm>
        </p:spPr>
        <p:txBody>
          <a:bodyPr>
            <a:normAutofit fontScale="92500" lnSpcReduction="20000"/>
          </a:bodyPr>
          <a:lstStyle/>
          <a:p>
            <a:pPr marL="0" indent="0">
              <a:buNone/>
            </a:pPr>
            <a:r>
              <a:rPr lang="en-GB" dirty="0"/>
              <a:t>Evidence of impact is both unavoidable and necessary (Maitland Hudson, 2017), the debate we are all involved in can be summarised by an ‘impact movement’ and ‘the resistance’, think the Empire (the New Order) and the Resistance (Jedi et. al.) where one party rejects the existence of the efficacy of something that can’t be seen or counted (the Force), while the other party holds a spiritual connection and commitment to its effectiveness. </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5278582" y="1825625"/>
            <a:ext cx="6628062" cy="3485078"/>
          </a:xfrm>
          <a:prstGeom prst="rect">
            <a:avLst/>
          </a:prstGeom>
        </p:spPr>
      </p:pic>
    </p:spTree>
    <p:extLst>
      <p:ext uri="{BB962C8B-B14F-4D97-AF65-F5344CB8AC3E}">
        <p14:creationId xmlns:p14="http://schemas.microsoft.com/office/powerpoint/2010/main" val="334528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Eternal Struggle </a:t>
            </a:r>
          </a:p>
        </p:txBody>
      </p:sp>
      <p:sp>
        <p:nvSpPr>
          <p:cNvPr id="3" name="Content Placeholder 2"/>
          <p:cNvSpPr>
            <a:spLocks noGrp="1"/>
          </p:cNvSpPr>
          <p:nvPr>
            <p:ph sz="half" idx="1"/>
          </p:nvPr>
        </p:nvSpPr>
        <p:spPr>
          <a:xfrm>
            <a:off x="838199" y="1475509"/>
            <a:ext cx="5645727" cy="5029200"/>
          </a:xfrm>
        </p:spPr>
        <p:txBody>
          <a:bodyPr>
            <a:normAutofit fontScale="85000" lnSpcReduction="10000"/>
          </a:bodyPr>
          <a:lstStyle/>
          <a:p>
            <a:r>
              <a:rPr lang="en-GB" dirty="0"/>
              <a:t>The impact movement, perhaps not directly involved in face to face work with young people say the value of youth work must be measurable for it to be counted.  </a:t>
            </a:r>
            <a:r>
              <a:rPr lang="en-GB" i="1" dirty="0"/>
              <a:t>Can the impact of youth work be measured?</a:t>
            </a:r>
          </a:p>
          <a:p>
            <a:r>
              <a:rPr lang="en-GB" dirty="0"/>
              <a:t>For the resistance, generally providers and practitioners, youth work is felt by them and by the young people they work with.  (</a:t>
            </a:r>
            <a:r>
              <a:rPr lang="en-GB" i="1" dirty="0"/>
              <a:t>Maitland Hudson, 2017</a:t>
            </a:r>
            <a:r>
              <a:rPr lang="en-GB" dirty="0"/>
              <a:t>) </a:t>
            </a:r>
            <a:r>
              <a:rPr lang="en-GB" i="1" dirty="0"/>
              <a:t>In this day and age is this belief adequate grounds for the allocation of public funds?</a:t>
            </a:r>
          </a:p>
          <a:p>
            <a:r>
              <a:rPr lang="en-GB" dirty="0"/>
              <a:t>Result - a number of research studies in recent years.  </a:t>
            </a:r>
            <a:r>
              <a:rPr lang="en-GB" i="1" dirty="0"/>
              <a:t>We now know more than ever about the youth service in Wales! </a:t>
            </a:r>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899564" y="1825625"/>
            <a:ext cx="4815817" cy="3204707"/>
          </a:xfrm>
          <a:prstGeom prst="rect">
            <a:avLst/>
          </a:prstGeom>
        </p:spPr>
      </p:pic>
    </p:spTree>
    <p:extLst>
      <p:ext uri="{BB962C8B-B14F-4D97-AF65-F5344CB8AC3E}">
        <p14:creationId xmlns:p14="http://schemas.microsoft.com/office/powerpoint/2010/main" val="834877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evidence is there?</a:t>
            </a:r>
          </a:p>
        </p:txBody>
      </p:sp>
      <p:sp>
        <p:nvSpPr>
          <p:cNvPr id="3" name="Content Placeholder 2"/>
          <p:cNvSpPr>
            <a:spLocks noGrp="1"/>
          </p:cNvSpPr>
          <p:nvPr>
            <p:ph sz="half" idx="1"/>
          </p:nvPr>
        </p:nvSpPr>
        <p:spPr/>
        <p:txBody>
          <a:bodyPr/>
          <a:lstStyle/>
          <a:p>
            <a:r>
              <a:rPr lang="en-GB" dirty="0"/>
              <a:t>Time-trend analysis, malaise, youth suicide rates, referrals to mental health services and general psychological distress.</a:t>
            </a:r>
          </a:p>
          <a:p>
            <a:pPr marL="0" indent="0">
              <a:buNone/>
            </a:pPr>
            <a:endParaRPr lang="en-GB" dirty="0"/>
          </a:p>
          <a:p>
            <a:r>
              <a:rPr lang="en-GB" dirty="0"/>
              <a:t>Cross sectional studies, self harm; mental health problems; mental disorders which are the main burden of disease among young people.</a:t>
            </a:r>
          </a:p>
        </p:txBody>
      </p:sp>
      <p:pic>
        <p:nvPicPr>
          <p:cNvPr id="7" name="Content Placeholder 6"/>
          <p:cNvPicPr>
            <a:picLocks noGrp="1" noChangeAspect="1"/>
          </p:cNvPicPr>
          <p:nvPr>
            <p:ph sz="half" idx="2"/>
          </p:nvPr>
        </p:nvPicPr>
        <p:blipFill>
          <a:blip r:embed="rId2"/>
          <a:stretch>
            <a:fillRect/>
          </a:stretch>
        </p:blipFill>
        <p:spPr>
          <a:xfrm>
            <a:off x="6213765" y="1309255"/>
            <a:ext cx="4831746" cy="5258738"/>
          </a:xfrm>
          <a:prstGeom prst="rect">
            <a:avLst/>
          </a:prstGeom>
        </p:spPr>
      </p:pic>
    </p:spTree>
    <p:extLst>
      <p:ext uri="{BB962C8B-B14F-4D97-AF65-F5344CB8AC3E}">
        <p14:creationId xmlns:p14="http://schemas.microsoft.com/office/powerpoint/2010/main" val="360300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dilemma</a:t>
            </a:r>
          </a:p>
        </p:txBody>
      </p:sp>
      <p:sp>
        <p:nvSpPr>
          <p:cNvPr id="3" name="Content Placeholder 2"/>
          <p:cNvSpPr>
            <a:spLocks noGrp="1"/>
          </p:cNvSpPr>
          <p:nvPr>
            <p:ph sz="half" idx="1"/>
          </p:nvPr>
        </p:nvSpPr>
        <p:spPr>
          <a:xfrm>
            <a:off x="838200" y="1672142"/>
            <a:ext cx="5334000" cy="4837839"/>
          </a:xfrm>
        </p:spPr>
        <p:txBody>
          <a:bodyPr>
            <a:normAutofit fontScale="77500" lnSpcReduction="20000"/>
          </a:bodyPr>
          <a:lstStyle/>
          <a:p>
            <a:r>
              <a:rPr lang="en-GB" dirty="0"/>
              <a:t>The search for data and evidence drives an approach to what might be regarded as a passive youth work which perpetuates the discourse where young people and their communities are deficient, needing a job, needing intervention, needing broader horizons.</a:t>
            </a:r>
          </a:p>
          <a:p>
            <a:endParaRPr lang="en-GB" dirty="0"/>
          </a:p>
          <a:p>
            <a:r>
              <a:rPr lang="en-GB" dirty="0"/>
              <a:t>This has become the predominant youth work discourse over the last 20 years.</a:t>
            </a:r>
          </a:p>
          <a:p>
            <a:pPr marL="0" indent="0">
              <a:buNone/>
            </a:pPr>
            <a:endParaRPr lang="en-GB" dirty="0"/>
          </a:p>
          <a:p>
            <a:r>
              <a:rPr lang="en-GB" dirty="0"/>
              <a:t>What is needed is a radical, pragmatic transformational approach to youth and community work where the sector stands up for young people who are getting a raw deal from the status quo. </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691745" y="1685929"/>
            <a:ext cx="4788594" cy="3800471"/>
          </a:xfrm>
          <a:prstGeom prst="rect">
            <a:avLst/>
          </a:prstGeom>
        </p:spPr>
      </p:pic>
    </p:spTree>
    <p:extLst>
      <p:ext uri="{BB962C8B-B14F-4D97-AF65-F5344CB8AC3E}">
        <p14:creationId xmlns:p14="http://schemas.microsoft.com/office/powerpoint/2010/main" val="948605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asking questions? Where does the power lie?</a:t>
            </a:r>
          </a:p>
        </p:txBody>
      </p:sp>
      <p:sp>
        <p:nvSpPr>
          <p:cNvPr id="3" name="Content Placeholder 2"/>
          <p:cNvSpPr>
            <a:spLocks noGrp="1"/>
          </p:cNvSpPr>
          <p:nvPr>
            <p:ph sz="half" idx="1"/>
          </p:nvPr>
        </p:nvSpPr>
        <p:spPr/>
        <p:txBody>
          <a:bodyPr>
            <a:normAutofit/>
          </a:bodyPr>
          <a:lstStyle/>
          <a:p>
            <a:pPr marL="0" indent="0">
              <a:buNone/>
            </a:pPr>
            <a:r>
              <a:rPr lang="en-GB" dirty="0"/>
              <a:t>Something 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ext uri="{D42A27DB-BD31-4B8C-83A1-F6EECF244321}">
                <p14:modId xmlns:p14="http://schemas.microsoft.com/office/powerpoint/2010/main" val="820652524"/>
              </p:ext>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711720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Who’s steering the ship?</a:t>
            </a:r>
          </a:p>
        </p:txBody>
      </p:sp>
      <p:sp>
        <p:nvSpPr>
          <p:cNvPr id="3" name="Content Placeholder 2"/>
          <p:cNvSpPr>
            <a:spLocks noGrp="1"/>
          </p:cNvSpPr>
          <p:nvPr>
            <p:ph sz="half" idx="1"/>
          </p:nvPr>
        </p:nvSpPr>
        <p:spPr>
          <a:xfrm>
            <a:off x="838200" y="1825625"/>
            <a:ext cx="5181600" cy="4741430"/>
          </a:xfrm>
        </p:spPr>
        <p:txBody>
          <a:bodyPr>
            <a:normAutofit lnSpcReduction="10000"/>
          </a:bodyPr>
          <a:lstStyle/>
          <a:p>
            <a:r>
              <a:rPr lang="en-GB" dirty="0"/>
              <a:t>Seminar is timely – lots of mention of the well-being of young people in policy discourse.</a:t>
            </a:r>
          </a:p>
          <a:p>
            <a:pPr marL="0" indent="0">
              <a:buNone/>
            </a:pPr>
            <a:endParaRPr lang="en-GB" dirty="0"/>
          </a:p>
          <a:p>
            <a:r>
              <a:rPr lang="en-GB" dirty="0"/>
              <a:t>Backdrop, reduction in spending on the youth service of 30% between 2010 and 2017 at the same time as a reduction in young people in contact with the service of 23% (Welsh Government, 2018)</a:t>
            </a:r>
          </a:p>
          <a:p>
            <a:endParaRPr lang="en-GB" dirty="0"/>
          </a:p>
        </p:txBody>
      </p:sp>
      <p:pic>
        <p:nvPicPr>
          <p:cNvPr id="8" name="Content Placeholder 7"/>
          <p:cNvPicPr>
            <a:picLocks noGrp="1" noChangeAspect="1"/>
          </p:cNvPicPr>
          <p:nvPr>
            <p:ph sz="half" idx="2"/>
          </p:nvPr>
        </p:nvPicPr>
        <p:blipFill>
          <a:blip r:embed="rId2"/>
          <a:stretch>
            <a:fillRect/>
          </a:stretch>
        </p:blipFill>
        <p:spPr>
          <a:xfrm>
            <a:off x="6107182" y="1825625"/>
            <a:ext cx="5729382" cy="4055630"/>
          </a:xfrm>
          <a:prstGeom prst="rect">
            <a:avLst/>
          </a:prstGeom>
        </p:spPr>
      </p:pic>
    </p:spTree>
    <p:extLst>
      <p:ext uri="{BB962C8B-B14F-4D97-AF65-F5344CB8AC3E}">
        <p14:creationId xmlns:p14="http://schemas.microsoft.com/office/powerpoint/2010/main" val="3848373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Pragmatic</a:t>
            </a:r>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a:t>The pragmatist turns 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power (James, 1904). </a:t>
            </a:r>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4130505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has the vision?</a:t>
            </a:r>
          </a:p>
        </p:txBody>
      </p:sp>
      <p:sp>
        <p:nvSpPr>
          <p:cNvPr id="3" name="Content Placeholder 2"/>
          <p:cNvSpPr>
            <a:spLocks noGrp="1"/>
          </p:cNvSpPr>
          <p:nvPr>
            <p:ph sz="half" idx="1"/>
          </p:nvPr>
        </p:nvSpPr>
        <p:spPr>
          <a:xfrm>
            <a:off x="547252" y="1825625"/>
            <a:ext cx="4876803" cy="4351338"/>
          </a:xfrm>
        </p:spPr>
        <p:txBody>
          <a:bodyPr/>
          <a:lstStyle/>
          <a:p>
            <a:r>
              <a:rPr lang="en-GB" dirty="0"/>
              <a:t>Often, in relation to policy making and subsequent resource allocation for children and young people the dominant paradigm which guides investment is one of risk assessment, where investment is put in place if results are judged to be potentially worth that investment (Piper, 2008).</a:t>
            </a:r>
          </a:p>
        </p:txBody>
      </p:sp>
      <p:pic>
        <p:nvPicPr>
          <p:cNvPr id="5" name="Content Placeholder 4"/>
          <p:cNvPicPr>
            <a:picLocks noGrp="1" noChangeAspect="1"/>
          </p:cNvPicPr>
          <p:nvPr>
            <p:ph sz="half" idx="2"/>
          </p:nvPr>
        </p:nvPicPr>
        <p:blipFill>
          <a:blip r:embed="rId2"/>
          <a:stretch>
            <a:fillRect/>
          </a:stretch>
        </p:blipFill>
        <p:spPr>
          <a:xfrm>
            <a:off x="5546893" y="1870365"/>
            <a:ext cx="5806907" cy="3262744"/>
          </a:xfrm>
          <a:prstGeom prst="rect">
            <a:avLst/>
          </a:prstGeom>
        </p:spPr>
      </p:pic>
    </p:spTree>
    <p:extLst>
      <p:ext uri="{BB962C8B-B14F-4D97-AF65-F5344CB8AC3E}">
        <p14:creationId xmlns:p14="http://schemas.microsoft.com/office/powerpoint/2010/main" val="4186250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Case study of impact – young pregnancy</a:t>
            </a:r>
            <a:br>
              <a:rPr lang="en-GB" dirty="0"/>
            </a:br>
            <a:endParaRPr lang="en-GB" dirty="0"/>
          </a:p>
        </p:txBody>
      </p:sp>
      <p:sp>
        <p:nvSpPr>
          <p:cNvPr id="3" name="Content Placeholder 2"/>
          <p:cNvSpPr>
            <a:spLocks noGrp="1"/>
          </p:cNvSpPr>
          <p:nvPr>
            <p:ph sz="half" idx="1"/>
          </p:nvPr>
        </p:nvSpPr>
        <p:spPr>
          <a:xfrm>
            <a:off x="838200" y="1825625"/>
            <a:ext cx="4844143" cy="4679084"/>
          </a:xfrm>
        </p:spPr>
        <p:txBody>
          <a:bodyPr>
            <a:normAutofit fontScale="70000" lnSpcReduction="20000"/>
          </a:bodyPr>
          <a:lstStyle/>
          <a:p>
            <a:r>
              <a:rPr lang="en-GB" sz="2900" dirty="0"/>
              <a:t>Generally regarded that some young people make a conscious choice to become pregnant, however teenage pregnancy has been linked with poor outcomes for the mother and child.</a:t>
            </a:r>
          </a:p>
          <a:p>
            <a:pPr marL="0" indent="0">
              <a:buNone/>
            </a:pPr>
            <a:endParaRPr lang="en-GB" dirty="0"/>
          </a:p>
          <a:p>
            <a:r>
              <a:rPr lang="en-GB" dirty="0"/>
              <a:t>Policy response?</a:t>
            </a:r>
          </a:p>
          <a:p>
            <a:pPr marL="0" indent="0">
              <a:buNone/>
            </a:pPr>
            <a:endParaRPr lang="en-GB" dirty="0"/>
          </a:p>
          <a:p>
            <a:r>
              <a:rPr lang="en-GB" sz="3100" dirty="0"/>
              <a:t>There are a number of partners working in close collaboration and providing support in delivery of the schemes such as; youth services, outreach services, youth offending teams, general practitioners, schools nurses and within colleges (</a:t>
            </a:r>
            <a:r>
              <a:rPr lang="en-GB" sz="3100" dirty="0" err="1"/>
              <a:t>Șimșek</a:t>
            </a:r>
            <a:r>
              <a:rPr lang="en-GB" sz="3100" dirty="0"/>
              <a:t>, 2014, pg. 8). </a:t>
            </a:r>
          </a:p>
          <a:p>
            <a:endParaRPr lang="en-GB" dirty="0"/>
          </a:p>
        </p:txBody>
      </p:sp>
      <p:sp>
        <p:nvSpPr>
          <p:cNvPr id="4" name="Content Placeholder 3"/>
          <p:cNvSpPr>
            <a:spLocks noGrp="1"/>
          </p:cNvSpPr>
          <p:nvPr>
            <p:ph sz="half" idx="2"/>
          </p:nvPr>
        </p:nvSpPr>
        <p:spPr>
          <a:xfrm>
            <a:off x="6172199" y="1690688"/>
            <a:ext cx="5382491" cy="4959493"/>
          </a:xfrm>
        </p:spPr>
        <p:txBody>
          <a:bodyPr>
            <a:normAutofit fontScale="70000" lnSpcReduction="20000"/>
          </a:bodyPr>
          <a:lstStyle/>
          <a:p>
            <a:r>
              <a:rPr lang="en-GB" sz="3100" dirty="0"/>
              <a:t>Evidence of impact:</a:t>
            </a:r>
          </a:p>
          <a:p>
            <a:pPr marL="0" indent="0">
              <a:buNone/>
            </a:pPr>
            <a:endParaRPr lang="en-GB" sz="3100" dirty="0"/>
          </a:p>
          <a:p>
            <a:r>
              <a:rPr lang="en-GB" sz="3100" dirty="0"/>
              <a:t>In 1997, the UK was the highest ranked among European Union countries for teenage pregnancy.</a:t>
            </a:r>
          </a:p>
          <a:p>
            <a:pPr marL="0" indent="0">
              <a:buNone/>
            </a:pPr>
            <a:endParaRPr lang="en-GB" sz="3100" dirty="0"/>
          </a:p>
          <a:p>
            <a:r>
              <a:rPr lang="en-GB" sz="3100" dirty="0"/>
              <a:t>Pregnancy among girls aged under 16 in Wales fell by 50% from around 11 per thousand girls aged 13-15 in the late 1990’s to 5.5 in 2013.</a:t>
            </a:r>
          </a:p>
          <a:p>
            <a:pPr marL="0" indent="0">
              <a:buNone/>
            </a:pPr>
            <a:endParaRPr lang="en-GB" sz="3100" dirty="0"/>
          </a:p>
          <a:p>
            <a:r>
              <a:rPr lang="en-GB" sz="3100" dirty="0"/>
              <a:t>Among girls aged under 18, levels fell by nearly 27%, from nearly 37 per thousand aged 15-17 in 2010, to 27.3 in 2013.</a:t>
            </a:r>
          </a:p>
          <a:p>
            <a:pPr marL="0" indent="0" algn="r">
              <a:buNone/>
            </a:pPr>
            <a:endParaRPr lang="en-GB" i="1" dirty="0"/>
          </a:p>
          <a:p>
            <a:pPr marL="0" indent="0" algn="r">
              <a:buNone/>
            </a:pPr>
            <a:r>
              <a:rPr lang="en-GB" dirty="0"/>
              <a:t>Public Health Network Cymru (2015)</a:t>
            </a:r>
            <a:endParaRPr lang="en-GB" sz="3100" dirty="0"/>
          </a:p>
          <a:p>
            <a:endParaRPr lang="en-GB" dirty="0"/>
          </a:p>
        </p:txBody>
      </p:sp>
    </p:spTree>
    <p:extLst>
      <p:ext uri="{BB962C8B-B14F-4D97-AF65-F5344CB8AC3E}">
        <p14:creationId xmlns:p14="http://schemas.microsoft.com/office/powerpoint/2010/main" val="1500893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	</a:t>
            </a:r>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a:t>So, we have evidence of the impacts of the efficacy of recent social change, policy and practice. As a nation we now know what we spend on our children and young people.  </a:t>
            </a:r>
          </a:p>
          <a:p>
            <a:pPr marL="0" indent="0">
              <a:buNone/>
            </a:pPr>
            <a:endParaRPr lang="en-GB" dirty="0"/>
          </a:p>
          <a:p>
            <a:pPr marL="0" indent="0">
              <a:buNone/>
            </a:pPr>
            <a:r>
              <a:rPr lang="en-GB" dirty="0"/>
              <a:t>We increasingly </a:t>
            </a:r>
            <a:r>
              <a:rPr lang="en-GB" i="1" dirty="0"/>
              <a:t>know</a:t>
            </a:r>
            <a:r>
              <a:rPr lang="en-GB" dirty="0"/>
              <a:t> what impact this is having on our children and young people.</a:t>
            </a:r>
          </a:p>
          <a:p>
            <a:pPr marL="0" indent="0">
              <a:buNone/>
            </a:pPr>
            <a:endParaRPr lang="en-GB" dirty="0"/>
          </a:p>
          <a:p>
            <a:pPr marL="0" indent="0">
              <a:buNone/>
            </a:pPr>
            <a:r>
              <a:rPr lang="en-GB" dirty="0"/>
              <a:t>There is a gap between our </a:t>
            </a:r>
            <a:r>
              <a:rPr lang="en-GB" i="1" dirty="0"/>
              <a:t>investment </a:t>
            </a:r>
            <a:r>
              <a:rPr lang="en-GB" dirty="0"/>
              <a:t>in children and young people and the return on that investment (PISA, ONS, Young Minds). </a:t>
            </a:r>
          </a:p>
          <a:p>
            <a:pPr marL="0" indent="0">
              <a:buNone/>
            </a:pPr>
            <a:endParaRPr lang="en-GB" dirty="0"/>
          </a:p>
          <a:p>
            <a:pPr marL="0" indent="0">
              <a:buNone/>
            </a:pPr>
            <a:r>
              <a:rPr lang="en-GB" dirty="0"/>
              <a:t>In relation to both the well-being of our children and young people and also their educational attainment, evidence </a:t>
            </a:r>
            <a:r>
              <a:rPr lang="en-GB" dirty="0">
                <a:effectLst/>
              </a:rPr>
              <a:t>shows how Wales' PISA scores have failed to improve in Maths and Reading for 10 years, while falling back significantly in Science.</a:t>
            </a:r>
            <a:r>
              <a:rPr lang="en-GB" dirty="0"/>
              <a:t>(OECD, 2011; OECD, 2016). </a:t>
            </a:r>
          </a:p>
        </p:txBody>
      </p:sp>
    </p:spTree>
    <p:extLst>
      <p:ext uri="{BB962C8B-B14F-4D97-AF65-F5344CB8AC3E}">
        <p14:creationId xmlns:p14="http://schemas.microsoft.com/office/powerpoint/2010/main" val="4294186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UK Public Investment in Children and Young People</a:t>
            </a:r>
          </a:p>
        </p:txBody>
      </p:sp>
      <p:sp>
        <p:nvSpPr>
          <p:cNvPr id="3" name="Content Placeholder 2"/>
          <p:cNvSpPr>
            <a:spLocks noGrp="1"/>
          </p:cNvSpPr>
          <p:nvPr>
            <p:ph idx="1"/>
          </p:nvPr>
        </p:nvSpPr>
        <p:spPr>
          <a:xfrm>
            <a:off x="838200" y="1690688"/>
            <a:ext cx="10515600" cy="4906055"/>
          </a:xfrm>
        </p:spPr>
        <p:txBody>
          <a:bodyPr>
            <a:normAutofit fontScale="77500" lnSpcReduction="20000"/>
          </a:bodyPr>
          <a:lstStyle/>
          <a:p>
            <a:r>
              <a:rPr lang="en-GB" dirty="0"/>
              <a:t>A UNICEF report in 2007 placed the UK at the bottom of the league table for child well-being across 21 industrialised nations and that whilst economic output has nearly doubled in the last 30 years, life satisfaction levels in the UK have remained steady (UNICEF, 2007). ‘High public spending on child welfare and education in the UK is failing to produce results in many key areas’ (OECD, 2009, p1), specifically that: </a:t>
            </a:r>
          </a:p>
          <a:p>
            <a:endParaRPr lang="en-GB" dirty="0"/>
          </a:p>
          <a:p>
            <a:r>
              <a:rPr lang="en-GB" dirty="0"/>
              <a:t>OECD Doing better for families study found that: </a:t>
            </a:r>
          </a:p>
          <a:p>
            <a:endParaRPr lang="en-GB" dirty="0"/>
          </a:p>
          <a:p>
            <a:r>
              <a:rPr lang="en-GB" dirty="0"/>
              <a:t>The UK spends more on each child than most other OECD countries, more than £138,000 from birth up to the age of 18, compared to an OECD average of £95,000 (OECD, 2011).</a:t>
            </a:r>
          </a:p>
          <a:p>
            <a:pPr marL="0" indent="0">
              <a:buNone/>
            </a:pPr>
            <a:endParaRPr lang="en-GB" dirty="0"/>
          </a:p>
          <a:p>
            <a:r>
              <a:rPr lang="en-GB" dirty="0"/>
              <a:t>The spending though is skewed, in terms of ranking, the UK is 4</a:t>
            </a:r>
            <a:r>
              <a:rPr lang="en-GB" baseline="30000" dirty="0"/>
              <a:t>th</a:t>
            </a:r>
            <a:r>
              <a:rPr lang="en-GB" dirty="0"/>
              <a:t> on public spending in relation to 0-5 year olds, 7</a:t>
            </a:r>
            <a:r>
              <a:rPr lang="en-GB" baseline="30000" dirty="0"/>
              <a:t>th</a:t>
            </a:r>
            <a:r>
              <a:rPr lang="en-GB" dirty="0"/>
              <a:t> in spending on 6-11 year olds and slips to 10</a:t>
            </a:r>
            <a:r>
              <a:rPr lang="en-GB" baseline="30000" dirty="0"/>
              <a:t>th</a:t>
            </a:r>
            <a:r>
              <a:rPr lang="en-GB" dirty="0"/>
              <a:t> position for spending on 12-17 year olds (OECD, 2011).</a:t>
            </a:r>
          </a:p>
        </p:txBody>
      </p:sp>
    </p:spTree>
    <p:extLst>
      <p:ext uri="{BB962C8B-B14F-4D97-AF65-F5344CB8AC3E}">
        <p14:creationId xmlns:p14="http://schemas.microsoft.com/office/powerpoint/2010/main" val="4002626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Happy Countries</a:t>
            </a:r>
          </a:p>
        </p:txBody>
      </p:sp>
      <p:sp>
        <p:nvSpPr>
          <p:cNvPr id="3" name="Content Placeholder 2"/>
          <p:cNvSpPr>
            <a:spLocks noGrp="1"/>
          </p:cNvSpPr>
          <p:nvPr>
            <p:ph sz="half" idx="1"/>
          </p:nvPr>
        </p:nvSpPr>
        <p:spPr/>
        <p:txBody>
          <a:bodyPr/>
          <a:lstStyle/>
          <a:p>
            <a:pPr marL="0" indent="0">
              <a:buNone/>
            </a:pPr>
            <a:r>
              <a:rPr lang="en-GB" dirty="0">
                <a:hlinkClick r:id="rId2"/>
              </a:rPr>
              <a:t>https://vimeo.com/202941838</a:t>
            </a:r>
            <a:r>
              <a:rPr lang="en-GB" dirty="0"/>
              <a:t> </a:t>
            </a:r>
          </a:p>
          <a:p>
            <a:pPr marL="0" indent="0">
              <a:buNone/>
            </a:pPr>
            <a:endParaRPr lang="en-GB" dirty="0"/>
          </a:p>
          <a:p>
            <a:pPr marL="0" indent="0">
              <a:buNone/>
            </a:pPr>
            <a:r>
              <a:rPr lang="en-GB" dirty="0"/>
              <a:t>In the UK, 57% of the Generation Z young people surveyed rated themselves as ‘Happy’. </a:t>
            </a:r>
          </a:p>
          <a:p>
            <a:pPr marL="0" indent="0">
              <a:buNone/>
            </a:pPr>
            <a:endParaRPr lang="en-GB" i="1" dirty="0"/>
          </a:p>
          <a:p>
            <a:pPr marL="0" indent="0">
              <a:buNone/>
            </a:pPr>
            <a:r>
              <a:rPr lang="en-GB" i="1" dirty="0"/>
              <a:t>What of the other 43%</a:t>
            </a:r>
          </a:p>
          <a:p>
            <a:pPr marL="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5844233" y="2286000"/>
            <a:ext cx="5496393" cy="3657600"/>
          </a:xfrm>
          <a:prstGeom prst="rect">
            <a:avLst/>
          </a:prstGeom>
        </p:spPr>
      </p:pic>
    </p:spTree>
    <p:extLst>
      <p:ext uri="{BB962C8B-B14F-4D97-AF65-F5344CB8AC3E}">
        <p14:creationId xmlns:p14="http://schemas.microsoft.com/office/powerpoint/2010/main" val="3384343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young people feel unhappy? </a:t>
            </a:r>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Next stressors were school, and health.</a:t>
            </a:r>
          </a:p>
          <a:p>
            <a:pPr marL="0" indent="0" algn="r">
              <a:buNone/>
            </a:pPr>
            <a:r>
              <a:rPr lang="en-GB" dirty="0"/>
              <a:t>(</a:t>
            </a:r>
            <a:r>
              <a:rPr lang="en-GB" dirty="0" err="1"/>
              <a:t>Varkey</a:t>
            </a:r>
            <a:r>
              <a:rPr lang="en-GB" dirty="0"/>
              <a:t> Foundation, 2017)</a:t>
            </a:r>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81566355"/>
              </p:ext>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7938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 well-being</a:t>
            </a:r>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a:t>What does the evidence say about improving young people’s subjective well-being?</a:t>
            </a:r>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1463398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a:t>Most young people in Wales are happy, have good levels of well-being</a:t>
            </a:r>
          </a:p>
          <a:p>
            <a:r>
              <a:rPr lang="en-GB" dirty="0"/>
              <a:t>Society is placing new demands and pressures on children and young people which are poorly understood</a:t>
            </a:r>
          </a:p>
          <a:p>
            <a:r>
              <a:rPr lang="en-GB" dirty="0"/>
              <a:t>Youth and Community Work is in a unique position to represent young people powerfully</a:t>
            </a:r>
          </a:p>
          <a:p>
            <a:r>
              <a:rPr lang="en-GB" dirty="0"/>
              <a:t>YCW has a unique selling point, we can offer young people accessible and affordable </a:t>
            </a:r>
            <a:r>
              <a:rPr lang="en-GB" i="1" dirty="0"/>
              <a:t>‘favourable adolescent experiences’</a:t>
            </a:r>
          </a:p>
          <a:p>
            <a:r>
              <a:rPr lang="en-GB" dirty="0"/>
              <a:t>The sector needs to engage more effectively, adopting a radical pragmatic approach to broker more effectively for the young people of Wales </a:t>
            </a:r>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8835769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439"/>
          </a:xfrm>
        </p:spPr>
        <p:txBody>
          <a:bodyPr>
            <a:normAutofit/>
          </a:bodyPr>
          <a:lstStyle/>
          <a:p>
            <a:r>
              <a:rPr lang="en-GB" sz="2000" dirty="0"/>
              <a:t>Bibliography</a:t>
            </a:r>
          </a:p>
        </p:txBody>
      </p:sp>
      <p:sp>
        <p:nvSpPr>
          <p:cNvPr id="3" name="Content Placeholder 2"/>
          <p:cNvSpPr>
            <a:spLocks noGrp="1"/>
          </p:cNvSpPr>
          <p:nvPr>
            <p:ph idx="1"/>
          </p:nvPr>
        </p:nvSpPr>
        <p:spPr>
          <a:xfrm>
            <a:off x="838200" y="1184565"/>
            <a:ext cx="10515600" cy="5424054"/>
          </a:xfrm>
        </p:spPr>
        <p:txBody>
          <a:bodyPr>
            <a:normAutofit fontScale="32500" lnSpcReduction="20000"/>
          </a:bodyPr>
          <a:lstStyle/>
          <a:p>
            <a:pPr marL="0" indent="0">
              <a:buNone/>
            </a:pPr>
            <a:r>
              <a:rPr lang="en-GB" sz="3200" dirty="0"/>
              <a:t>Conger R.D., Conger K.J. (2008) Understanding the processes through which economic hardship influences families and children, </a:t>
            </a:r>
            <a:r>
              <a:rPr lang="en-GB" sz="3200" i="1" dirty="0"/>
              <a:t>Handbook of families and poverty</a:t>
            </a:r>
            <a:r>
              <a:rPr lang="en-GB" sz="3200" dirty="0"/>
              <a:t>. Crane DR, Heaton TB, editors. Thousand Oaks, CA: Sage.</a:t>
            </a:r>
          </a:p>
          <a:p>
            <a:pPr marL="0" indent="0">
              <a:buNone/>
            </a:pPr>
            <a:r>
              <a:rPr lang="en-GB" sz="3200" dirty="0"/>
              <a:t>Eckersley, R. Commentary on </a:t>
            </a:r>
            <a:r>
              <a:rPr lang="en-GB" sz="3200" dirty="0" err="1"/>
              <a:t>Trzesniewski</a:t>
            </a:r>
            <a:r>
              <a:rPr lang="en-GB" sz="3200" dirty="0"/>
              <a:t> and Donnellan (2010): A Transdisciplinary Perspective on Young People’s Well-Being. </a:t>
            </a:r>
            <a:r>
              <a:rPr lang="en-GB" sz="3200" i="1" dirty="0"/>
              <a:t>Perspectives on Psychological Science, </a:t>
            </a:r>
            <a:r>
              <a:rPr lang="en-GB" sz="3200" dirty="0"/>
              <a:t>5(1) pp. 76-80.</a:t>
            </a:r>
          </a:p>
          <a:p>
            <a:pPr marL="0" indent="0">
              <a:buNone/>
            </a:pPr>
            <a:r>
              <a:rPr lang="en-GB" sz="3200" dirty="0"/>
              <a:t>James, W. (1904) What is Pragmatism, from series of eight lectures dedicated to the memory of John Stuart Mill, </a:t>
            </a:r>
            <a:r>
              <a:rPr lang="en-GB" sz="3200" i="1" dirty="0"/>
              <a:t>A New Name for Some Old Ways of Thinking</a:t>
            </a:r>
            <a:r>
              <a:rPr lang="en-GB" sz="3200" dirty="0"/>
              <a:t>, in December 1904, from William James, Writings 1902-1920, The Library of America.</a:t>
            </a:r>
            <a:r>
              <a:rPr lang="en-GB" sz="3200" i="1" dirty="0"/>
              <a:t> </a:t>
            </a:r>
          </a:p>
          <a:p>
            <a:pPr marL="0" indent="0">
              <a:buNone/>
            </a:pPr>
            <a:r>
              <a:rPr lang="en-GB" sz="3200" i="1" dirty="0"/>
              <a:t>Maitland Hudson, G. (2017) The ins and outs of evidence: making sense of different perspectives on impact measurement. Centre for Youth Impact. </a:t>
            </a:r>
            <a:r>
              <a:rPr lang="en-GB" sz="3200" i="1" u="sng" dirty="0">
                <a:hlinkClick r:id="rId2"/>
              </a:rPr>
              <a:t>http://www.youthimpact.uk/evaluation</a:t>
            </a:r>
            <a:r>
              <a:rPr lang="en-GB" sz="3200" i="1" dirty="0"/>
              <a:t> </a:t>
            </a:r>
          </a:p>
          <a:p>
            <a:pPr marL="0" indent="0">
              <a:buNone/>
            </a:pPr>
            <a:r>
              <a:rPr lang="en-GB" sz="3200" dirty="0"/>
              <a:t>Mental Health Foundation (2016) </a:t>
            </a:r>
            <a:r>
              <a:rPr lang="en-GB" sz="3200" i="1" dirty="0"/>
              <a:t>Mental Health in Wales, Fundamental Facts 2016. </a:t>
            </a:r>
            <a:endParaRPr lang="en-GB" sz="3200" dirty="0"/>
          </a:p>
          <a:p>
            <a:pPr marL="0" indent="0">
              <a:buNone/>
            </a:pPr>
            <a:r>
              <a:rPr lang="en-GB" sz="3200" i="1" dirty="0"/>
              <a:t>Monbiot, G. (2016) Neoliberalism, the ideology at the root of all our problems. The Guardian (online) </a:t>
            </a:r>
            <a:r>
              <a:rPr lang="en-GB" sz="3200" i="1" u="sng" dirty="0">
                <a:hlinkClick r:id="rId3"/>
              </a:rPr>
              <a:t>https://www.theguardian.com/books/2016/apr/15/neoliberalism-ideology-problem-george-monbiot</a:t>
            </a:r>
            <a:r>
              <a:rPr lang="en-GB" sz="3200" i="1" dirty="0"/>
              <a:t> (Accessed 05.01.17)</a:t>
            </a:r>
          </a:p>
          <a:p>
            <a:pPr marL="0" indent="0">
              <a:buNone/>
            </a:pPr>
            <a:r>
              <a:rPr lang="en-GB" sz="3200" i="1" dirty="0"/>
              <a:t>National Assembly for Wales, Children, Young People and Education Committee. (2014). Inquiry into Child and Adolescent Mental Health Services (CAMHS), [Online] Available at: http:// </a:t>
            </a:r>
            <a:r>
              <a:rPr lang="en-GB" sz="3200" i="1" u="sng" dirty="0">
                <a:hlinkClick r:id="rId4"/>
              </a:rPr>
              <a:t>www.assembly.wales</a:t>
            </a:r>
            <a:r>
              <a:rPr lang="en-GB" sz="3200" i="1" dirty="0"/>
              <a:t> [Accessed: 19/08/2016]. </a:t>
            </a:r>
          </a:p>
          <a:p>
            <a:pPr marL="0" indent="0">
              <a:buNone/>
            </a:pPr>
            <a:r>
              <a:rPr lang="en-GB" sz="3200" i="1" dirty="0"/>
              <a:t>New Economics Foundation (no date) National Accounts of Wellbeing (online) </a:t>
            </a:r>
            <a:r>
              <a:rPr lang="en-GB" sz="3200" i="1" u="sng" dirty="0">
                <a:hlinkClick r:id="rId5"/>
              </a:rPr>
              <a:t>http://www.nationalaccountsofwellbeing.org/learn/what-is-well-being.html</a:t>
            </a:r>
            <a:r>
              <a:rPr lang="en-GB" sz="3200" i="1" dirty="0"/>
              <a:t> </a:t>
            </a:r>
          </a:p>
          <a:p>
            <a:pPr marL="0" indent="0">
              <a:buNone/>
            </a:pPr>
            <a:r>
              <a:rPr lang="en-GB" sz="3200" i="1" dirty="0"/>
              <a:t>OECD (2009) ‘Doing better for Children, UK Country Highlights’, [Online]. Available at www.oecd.org/els/social/childwellbeing (Accessed 31 October 2009).</a:t>
            </a:r>
          </a:p>
          <a:p>
            <a:pPr marL="0" indent="0">
              <a:buNone/>
            </a:pPr>
            <a:r>
              <a:rPr lang="en-GB" sz="3200" i="1" dirty="0"/>
              <a:t>Organisation for Economic Cooperation and Development (2011).  PF1.6: Public spending by age of children (Online) Available at: </a:t>
            </a:r>
            <a:r>
              <a:rPr lang="en-GB" sz="3200" i="1" u="sng" dirty="0">
                <a:hlinkClick r:id="rId6"/>
              </a:rPr>
              <a:t>http://www.oecd.org/social/family/PF1_6_Public_spending_by_age_of_children.pdf</a:t>
            </a:r>
            <a:r>
              <a:rPr lang="en-GB" sz="3200" i="1" dirty="0"/>
              <a:t> </a:t>
            </a:r>
          </a:p>
          <a:p>
            <a:pPr marL="0" indent="0">
              <a:buNone/>
            </a:pPr>
            <a:r>
              <a:rPr lang="en-GB" sz="3200" i="1" dirty="0"/>
              <a:t>Organisations for Economic Cooperation and Development (2013). Your Better Life Index Data access: http://stats.oecd.org/Index.aspx?DataSetCode=BLI Index website: </a:t>
            </a:r>
            <a:r>
              <a:rPr lang="en-GB" sz="3200" i="1" u="sng" dirty="0">
                <a:hlinkClick r:id="rId7"/>
              </a:rPr>
              <a:t>http://www.oecdbetterlifeindex.org/</a:t>
            </a:r>
            <a:r>
              <a:rPr lang="en-GB" sz="3200" i="1" dirty="0"/>
              <a:t> </a:t>
            </a:r>
          </a:p>
          <a:p>
            <a:pPr marL="0" indent="0">
              <a:buNone/>
            </a:pPr>
            <a:r>
              <a:rPr lang="en-GB" sz="3200" i="1" dirty="0"/>
              <a:t>OECD (2018) PISA Results [Online] </a:t>
            </a:r>
            <a:r>
              <a:rPr lang="en-GB" sz="3200" i="1" u="sng" dirty="0">
                <a:hlinkClick r:id="rId8"/>
              </a:rPr>
              <a:t>https://www.oecd.org/pisa/pisa-2015-results-in-focus.pdf</a:t>
            </a:r>
            <a:r>
              <a:rPr lang="en-GB" sz="3200" i="1" dirty="0"/>
              <a:t> </a:t>
            </a:r>
          </a:p>
          <a:p>
            <a:pPr marL="0" indent="0">
              <a:buNone/>
            </a:pPr>
            <a:r>
              <a:rPr lang="en-GB" sz="3200" i="1" dirty="0"/>
              <a:t>Piper, C. (2008) Investing in Children, Policy, law and practice in context. Devon: </a:t>
            </a:r>
            <a:r>
              <a:rPr lang="en-GB" sz="3200" i="1" dirty="0" err="1"/>
              <a:t>Willan</a:t>
            </a:r>
            <a:r>
              <a:rPr lang="en-GB" sz="3200" i="1" dirty="0"/>
              <a:t> Publishing.</a:t>
            </a:r>
          </a:p>
          <a:p>
            <a:pPr marL="0" indent="0">
              <a:buNone/>
            </a:pPr>
            <a:r>
              <a:rPr lang="en-GB" sz="3200" i="1" dirty="0"/>
              <a:t>Public Health Network Cymru (2015) Teenage Conception. [Online] </a:t>
            </a:r>
            <a:r>
              <a:rPr lang="en-GB" sz="3200" i="1" u="sng" dirty="0">
                <a:hlinkClick r:id="rId9"/>
              </a:rPr>
              <a:t>https://www.publichealthnetwork.cymru/en/topics/sexual-health/teenage-conception/</a:t>
            </a:r>
            <a:r>
              <a:rPr lang="en-GB" sz="3200" i="1" dirty="0"/>
              <a:t> </a:t>
            </a:r>
          </a:p>
          <a:p>
            <a:pPr marL="0" indent="0">
              <a:buNone/>
            </a:pPr>
            <a:r>
              <a:rPr lang="en-GB" sz="3200" i="1" dirty="0" err="1"/>
              <a:t>Șimșek</a:t>
            </a:r>
            <a:r>
              <a:rPr lang="en-GB" sz="3200" i="1" dirty="0"/>
              <a:t>, A. (2014) An Evaluation of the All Wales C-Card Standards, Public Health Wales.</a:t>
            </a:r>
          </a:p>
          <a:p>
            <a:pPr marL="0" indent="0">
              <a:buNone/>
            </a:pPr>
            <a:r>
              <a:rPr lang="en-GB" sz="3200" i="1" dirty="0"/>
              <a:t>Thatcher, M. (1987) Interview with Woman’s Own. [Online] Available at: </a:t>
            </a:r>
            <a:r>
              <a:rPr lang="en-GB" sz="3200" i="1" u="sng" dirty="0">
                <a:hlinkClick r:id="rId10"/>
              </a:rPr>
              <a:t>https://www.margaretthatcher.org/document/106689</a:t>
            </a:r>
            <a:r>
              <a:rPr lang="en-GB" sz="3200" i="1" dirty="0"/>
              <a:t> </a:t>
            </a:r>
          </a:p>
          <a:p>
            <a:pPr marL="0" indent="0">
              <a:buNone/>
            </a:pPr>
            <a:r>
              <a:rPr lang="en-GB" sz="3200" i="1" dirty="0" err="1"/>
              <a:t>Varkey</a:t>
            </a:r>
            <a:r>
              <a:rPr lang="en-GB" sz="3200" i="1" dirty="0"/>
              <a:t> Foundation (2017) What the World’s Young People Think and Feel. [Online] </a:t>
            </a:r>
            <a:r>
              <a:rPr lang="en-GB" sz="3200" i="1" u="sng" dirty="0">
                <a:hlinkClick r:id="rId11"/>
              </a:rPr>
              <a:t>https://www.varkeyfoundation.org</a:t>
            </a:r>
            <a:r>
              <a:rPr lang="en-GB" sz="3200" i="1" dirty="0"/>
              <a:t> </a:t>
            </a:r>
          </a:p>
          <a:p>
            <a:pPr marL="0" indent="0">
              <a:buNone/>
            </a:pPr>
            <a:r>
              <a:rPr lang="en-GB" sz="3200" i="1" dirty="0"/>
              <a:t>Welsh Government. (2015) Talk to Me 2: Suicide and Self Harm reduction strategy for Wales Suicide and Self Harm Prevention Strategy for Wales 2015-2020, [Online] Available at: http://gov. wales/docs/</a:t>
            </a:r>
            <a:r>
              <a:rPr lang="en-GB" sz="3200" i="1" dirty="0" err="1"/>
              <a:t>dhss</a:t>
            </a:r>
            <a:r>
              <a:rPr lang="en-GB" sz="3200" i="1" dirty="0"/>
              <a:t>/publications/150716strategyen.pdf  [Accessed on: 18/07/2016].</a:t>
            </a:r>
          </a:p>
          <a:p>
            <a:pPr marL="0" indent="0">
              <a:buNone/>
            </a:pPr>
            <a:r>
              <a:rPr lang="en-GB" sz="3200" i="1" dirty="0"/>
              <a:t>Welsh Government (2018) Youth Work, [Online] </a:t>
            </a:r>
            <a:r>
              <a:rPr lang="en-GB" sz="3200" i="1" u="sng" dirty="0">
                <a:hlinkClick r:id="rId12"/>
              </a:rPr>
              <a:t>https://gov.wales/statistics-and-research/youth-services/?lang=en</a:t>
            </a:r>
            <a:r>
              <a:rPr lang="en-GB" sz="3200" i="1" dirty="0"/>
              <a:t> </a:t>
            </a:r>
          </a:p>
          <a:p>
            <a:pPr marL="0" indent="0">
              <a:buNone/>
            </a:pPr>
            <a:r>
              <a:rPr lang="en-GB" sz="3200" i="1" dirty="0"/>
              <a:t>Wylie, T. (2010) Youth Work in a Cold Climate, Youth and Policy, No. 105, 1-8, November 2010. Blaydon on Tyne: Youth and Policy.</a:t>
            </a:r>
          </a:p>
          <a:p>
            <a:pPr marL="0" indent="0">
              <a:buNone/>
            </a:pPr>
            <a:endParaRPr lang="en-GB" dirty="0"/>
          </a:p>
        </p:txBody>
      </p:sp>
    </p:spTree>
    <p:extLst>
      <p:ext uri="{BB962C8B-B14F-4D97-AF65-F5344CB8AC3E}">
        <p14:creationId xmlns:p14="http://schemas.microsoft.com/office/powerpoint/2010/main" val="194873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2866</Words>
  <Application>Microsoft Office PowerPoint</Application>
  <PresentationFormat>Widescreen</PresentationFormat>
  <Paragraphs>189</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  Young People, Resilience and Well-being: Issues for youth and community practice</vt:lpstr>
      <vt:lpstr>A Holistic View</vt:lpstr>
      <vt:lpstr>Commentary on well-being</vt:lpstr>
      <vt:lpstr>Well-being, what is it?</vt:lpstr>
      <vt:lpstr>Well-being and Ill-being</vt:lpstr>
      <vt:lpstr>Well-being of Future Generations (Wales) Act 2015</vt:lpstr>
      <vt:lpstr>Neoliberal Policy Agenda</vt:lpstr>
      <vt:lpstr>Results of Neoliberalism</vt:lpstr>
      <vt:lpstr>Impacts</vt:lpstr>
      <vt:lpstr>Impact</vt:lpstr>
      <vt:lpstr>No longer a data free zone </vt:lpstr>
      <vt:lpstr>Youth Work</vt:lpstr>
      <vt:lpstr>Impact conundrum</vt:lpstr>
      <vt:lpstr>The Eternal Struggle </vt:lpstr>
      <vt:lpstr>What evidence is there?</vt:lpstr>
      <vt:lpstr>Data dilemma</vt:lpstr>
      <vt:lpstr>Who is asking questions? Where does the power lie?</vt:lpstr>
      <vt:lpstr>Who’s steering the ship?</vt:lpstr>
      <vt:lpstr>Being Pragmatic</vt:lpstr>
      <vt:lpstr>Who has the vision?</vt:lpstr>
      <vt:lpstr> Case study of impact – young pregnancy </vt:lpstr>
      <vt:lpstr>Paradox </vt:lpstr>
      <vt:lpstr>UK Public Investment in Children and Young People</vt:lpstr>
      <vt:lpstr>Happy Countries</vt:lpstr>
      <vt:lpstr>What makes young people feel unhappy? </vt:lpstr>
      <vt:lpstr>Subjective well-being</vt:lpstr>
      <vt:lpstr>Summary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Resilience and Well-being: Issues for youth and community practice</dc:title>
  <dc:creator>Darrel Williams</dc:creator>
  <cp:lastModifiedBy>Darrel Williams</cp:lastModifiedBy>
  <cp:revision>39</cp:revision>
  <dcterms:created xsi:type="dcterms:W3CDTF">2018-05-02T12:59:30Z</dcterms:created>
  <dcterms:modified xsi:type="dcterms:W3CDTF">2026-04-20T12:37:09Z</dcterms:modified>
</cp:coreProperties>
</file>