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handoutMasterIdLst>
    <p:handoutMasterId r:id="rId17"/>
  </p:handoutMasterIdLst>
  <p:sldIdLst>
    <p:sldId id="436" r:id="rId5"/>
    <p:sldId id="331" r:id="rId6"/>
    <p:sldId id="438" r:id="rId7"/>
    <p:sldId id="440" r:id="rId8"/>
    <p:sldId id="447" r:id="rId9"/>
    <p:sldId id="441" r:id="rId10"/>
    <p:sldId id="442" r:id="rId11"/>
    <p:sldId id="444" r:id="rId12"/>
    <p:sldId id="448" r:id="rId13"/>
    <p:sldId id="445" r:id="rId14"/>
    <p:sldId id="44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18187"/>
    <a:srgbClr val="0C4046"/>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08" autoAdjust="0"/>
    <p:restoredTop sz="74760" autoAdjust="0"/>
  </p:normalViewPr>
  <p:slideViewPr>
    <p:cSldViewPr snapToGrid="0">
      <p:cViewPr>
        <p:scale>
          <a:sx n="100" d="100"/>
          <a:sy n="100" d="100"/>
        </p:scale>
        <p:origin x="1104" y="-104"/>
      </p:cViewPr>
      <p:guideLst/>
    </p:cSldViewPr>
  </p:slideViewPr>
  <p:outlineViewPr>
    <p:cViewPr>
      <p:scale>
        <a:sx n="33" d="100"/>
        <a:sy n="33" d="100"/>
      </p:scale>
      <p:origin x="0" y="-17146"/>
    </p:cViewPr>
  </p:outlineViewPr>
  <p:notesTextViewPr>
    <p:cViewPr>
      <p:scale>
        <a:sx n="1" d="1"/>
        <a:sy n="1" d="1"/>
      </p:scale>
      <p:origin x="0" y="0"/>
    </p:cViewPr>
  </p:notesTextViewPr>
  <p:sorterViewPr>
    <p:cViewPr varScale="1">
      <p:scale>
        <a:sx n="1" d="1"/>
        <a:sy n="1" d="1"/>
      </p:scale>
      <p:origin x="0" y="-8717"/>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7DC4FE-736C-4B82-9A5C-3A1B268875BA}"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8628C8E4-0389-46B9-AC04-314053F0F575}">
      <dgm:prSet/>
      <dgm:spPr/>
      <dgm:t>
        <a:bodyPr/>
        <a:lstStyle/>
        <a:p>
          <a:r>
            <a:rPr lang="en-US" dirty="0">
              <a:latin typeface="Arial" panose="020B0604020202020204" pitchFamily="34" charset="0"/>
              <a:cs typeface="Arial" panose="020B0604020202020204" pitchFamily="34" charset="0"/>
            </a:rPr>
            <a:t>Staff observations:</a:t>
          </a:r>
        </a:p>
      </dgm:t>
    </dgm:pt>
    <dgm:pt modelId="{12D81BFD-328B-4D10-B6AC-2D314F9208D5}" type="parTrans" cxnId="{2A349E73-39D9-476A-88CE-5A0C797BAA3C}">
      <dgm:prSet/>
      <dgm:spPr/>
      <dgm:t>
        <a:bodyPr/>
        <a:lstStyle/>
        <a:p>
          <a:endParaRPr lang="en-US"/>
        </a:p>
      </dgm:t>
    </dgm:pt>
    <dgm:pt modelId="{568A187E-C560-4D37-80CE-C7473466952E}" type="sibTrans" cxnId="{2A349E73-39D9-476A-88CE-5A0C797BAA3C}">
      <dgm:prSet/>
      <dgm:spPr/>
      <dgm:t>
        <a:bodyPr/>
        <a:lstStyle/>
        <a:p>
          <a:endParaRPr lang="en-US"/>
        </a:p>
      </dgm:t>
    </dgm:pt>
    <dgm:pt modelId="{7B4DD11B-F235-4A1B-BBDC-477736F3185E}">
      <dgm:prSet/>
      <dgm:spPr/>
      <dgm:t>
        <a:bodyPr/>
        <a:lstStyle/>
        <a:p>
          <a:r>
            <a:rPr lang="en-GB" dirty="0">
              <a:latin typeface="Arial" panose="020B0604020202020204" pitchFamily="34" charset="0"/>
              <a:cs typeface="Arial" panose="020B0604020202020204" pitchFamily="34" charset="0"/>
            </a:rPr>
            <a:t>P</a:t>
          </a:r>
          <a:r>
            <a:rPr lang="en-GB" b="0" i="0" dirty="0">
              <a:latin typeface="Arial" panose="020B0604020202020204" pitchFamily="34" charset="0"/>
              <a:cs typeface="Arial" panose="020B0604020202020204" pitchFamily="34" charset="0"/>
            </a:rPr>
            <a:t>upils were attending school not having been fed breakfast and were unable to afford school meals.</a:t>
          </a:r>
          <a:endParaRPr lang="en-US" dirty="0">
            <a:latin typeface="Arial" panose="020B0604020202020204" pitchFamily="34" charset="0"/>
            <a:cs typeface="Arial" panose="020B0604020202020204" pitchFamily="34" charset="0"/>
          </a:endParaRPr>
        </a:p>
      </dgm:t>
    </dgm:pt>
    <dgm:pt modelId="{C0D22F62-999E-4196-8410-D148E6B89CB6}" type="parTrans" cxnId="{6C16C406-D8BA-4EA0-85BA-C06E45EA1EC6}">
      <dgm:prSet/>
      <dgm:spPr/>
      <dgm:t>
        <a:bodyPr/>
        <a:lstStyle/>
        <a:p>
          <a:endParaRPr lang="en-US"/>
        </a:p>
      </dgm:t>
    </dgm:pt>
    <dgm:pt modelId="{509AD771-30FD-432A-9073-7BEE2FBB690B}" type="sibTrans" cxnId="{6C16C406-D8BA-4EA0-85BA-C06E45EA1EC6}">
      <dgm:prSet/>
      <dgm:spPr/>
      <dgm:t>
        <a:bodyPr/>
        <a:lstStyle/>
        <a:p>
          <a:endParaRPr lang="en-US"/>
        </a:p>
      </dgm:t>
    </dgm:pt>
    <dgm:pt modelId="{22C2E8CC-A9CC-4384-BD56-92E4B30ECA46}">
      <dgm:prSet/>
      <dgm:spPr/>
      <dgm:t>
        <a:bodyPr/>
        <a:lstStyle/>
        <a:p>
          <a:r>
            <a:rPr lang="en-GB" b="0" i="0" dirty="0">
              <a:latin typeface="Arial" panose="020B0604020202020204" pitchFamily="34" charset="0"/>
              <a:cs typeface="Arial" panose="020B0604020202020204" pitchFamily="34" charset="0"/>
            </a:rPr>
            <a:t>Pupils were coming to school in clothes that had holes in or wasn’t a suitable size.</a:t>
          </a:r>
          <a:endParaRPr lang="en-US" dirty="0">
            <a:latin typeface="Arial" panose="020B0604020202020204" pitchFamily="34" charset="0"/>
            <a:cs typeface="Arial" panose="020B0604020202020204" pitchFamily="34" charset="0"/>
          </a:endParaRPr>
        </a:p>
      </dgm:t>
    </dgm:pt>
    <dgm:pt modelId="{B83C5DFC-B282-40EC-90A0-2AF2C81568AE}" type="parTrans" cxnId="{014AB33D-7EE7-41D2-AB9A-71DE2E401D0A}">
      <dgm:prSet/>
      <dgm:spPr/>
      <dgm:t>
        <a:bodyPr/>
        <a:lstStyle/>
        <a:p>
          <a:endParaRPr lang="en-US"/>
        </a:p>
      </dgm:t>
    </dgm:pt>
    <dgm:pt modelId="{5989A98A-8B38-4A77-8B1D-894121DE1F9A}" type="sibTrans" cxnId="{014AB33D-7EE7-41D2-AB9A-71DE2E401D0A}">
      <dgm:prSet/>
      <dgm:spPr/>
      <dgm:t>
        <a:bodyPr/>
        <a:lstStyle/>
        <a:p>
          <a:endParaRPr lang="en-US"/>
        </a:p>
      </dgm:t>
    </dgm:pt>
    <dgm:pt modelId="{496CF0E7-4B8F-478C-B0EB-855FD9BAEF65}">
      <dgm:prSet/>
      <dgm:spPr/>
      <dgm:t>
        <a:bodyPr/>
        <a:lstStyle/>
        <a:p>
          <a:r>
            <a:rPr lang="en-GB" dirty="0">
              <a:latin typeface="Arial" panose="020B0604020202020204" pitchFamily="34" charset="0"/>
              <a:cs typeface="Arial" panose="020B0604020202020204" pitchFamily="34" charset="0"/>
            </a:rPr>
            <a:t>C</a:t>
          </a:r>
          <a:r>
            <a:rPr lang="en-GB" b="0" i="0" dirty="0">
              <a:latin typeface="Arial" panose="020B0604020202020204" pitchFamily="34" charset="0"/>
              <a:cs typeface="Arial" panose="020B0604020202020204" pitchFamily="34" charset="0"/>
            </a:rPr>
            <a:t>hildren couldn’t go swimming because they didn’t have swimming kit.</a:t>
          </a:r>
          <a:endParaRPr lang="en-US" dirty="0">
            <a:latin typeface="Arial" panose="020B0604020202020204" pitchFamily="34" charset="0"/>
            <a:cs typeface="Arial" panose="020B0604020202020204" pitchFamily="34" charset="0"/>
          </a:endParaRPr>
        </a:p>
      </dgm:t>
    </dgm:pt>
    <dgm:pt modelId="{1E477809-A1E5-4D01-B5E7-2C1D1998C119}" type="parTrans" cxnId="{3F5132ED-5B30-4D65-BC74-A0A7E209F811}">
      <dgm:prSet/>
      <dgm:spPr/>
      <dgm:t>
        <a:bodyPr/>
        <a:lstStyle/>
        <a:p>
          <a:endParaRPr lang="en-US"/>
        </a:p>
      </dgm:t>
    </dgm:pt>
    <dgm:pt modelId="{C1C73DD8-84B7-42B1-BB88-8628C5CAA3E2}" type="sibTrans" cxnId="{3F5132ED-5B30-4D65-BC74-A0A7E209F811}">
      <dgm:prSet/>
      <dgm:spPr/>
      <dgm:t>
        <a:bodyPr/>
        <a:lstStyle/>
        <a:p>
          <a:endParaRPr lang="en-US"/>
        </a:p>
      </dgm:t>
    </dgm:pt>
    <dgm:pt modelId="{914BE968-5430-4F33-B460-6C2EB1DD80A1}">
      <dgm:prSet/>
      <dgm:spPr/>
      <dgm:t>
        <a:bodyPr/>
        <a:lstStyle/>
        <a:p>
          <a:r>
            <a:rPr lang="en-GB" dirty="0">
              <a:latin typeface="Arial" panose="020B0604020202020204" pitchFamily="34" charset="0"/>
              <a:cs typeface="Arial" panose="020B0604020202020204" pitchFamily="34" charset="0"/>
            </a:rPr>
            <a:t>C</a:t>
          </a:r>
          <a:r>
            <a:rPr lang="en-GB" b="0" i="0" dirty="0">
              <a:latin typeface="Arial" panose="020B0604020202020204" pitchFamily="34" charset="0"/>
              <a:cs typeface="Arial" panose="020B0604020202020204" pitchFamily="34" charset="0"/>
            </a:rPr>
            <a:t>hildren would often come to school without a coat during freezing weather. </a:t>
          </a:r>
          <a:endParaRPr lang="en-US" dirty="0">
            <a:latin typeface="Arial" panose="020B0604020202020204" pitchFamily="34" charset="0"/>
            <a:cs typeface="Arial" panose="020B0604020202020204" pitchFamily="34" charset="0"/>
          </a:endParaRPr>
        </a:p>
      </dgm:t>
    </dgm:pt>
    <dgm:pt modelId="{2FC91426-C49B-415B-8F3C-54223000678B}" type="parTrans" cxnId="{91AEFAD4-89DD-4E40-A058-9CC28CE85F24}">
      <dgm:prSet/>
      <dgm:spPr/>
      <dgm:t>
        <a:bodyPr/>
        <a:lstStyle/>
        <a:p>
          <a:endParaRPr lang="en-US"/>
        </a:p>
      </dgm:t>
    </dgm:pt>
    <dgm:pt modelId="{1629F5CC-9925-40BC-AB3A-678EB83C1E8B}" type="sibTrans" cxnId="{91AEFAD4-89DD-4E40-A058-9CC28CE85F24}">
      <dgm:prSet/>
      <dgm:spPr/>
      <dgm:t>
        <a:bodyPr/>
        <a:lstStyle/>
        <a:p>
          <a:endParaRPr lang="en-US"/>
        </a:p>
      </dgm:t>
    </dgm:pt>
    <dgm:pt modelId="{773E70F7-AB83-4A4B-92A9-F004B624096B}">
      <dgm:prSet/>
      <dgm:spPr/>
      <dgm:t>
        <a:bodyPr/>
        <a:lstStyle/>
        <a:p>
          <a:r>
            <a:rPr lang="en-US" dirty="0">
              <a:latin typeface="Arial" panose="020B0604020202020204" pitchFamily="34" charset="0"/>
              <a:cs typeface="Arial" panose="020B0604020202020204" pitchFamily="34" charset="0"/>
            </a:rPr>
            <a:t>Children didn’t have a bed to sleep on and were sleeping on sofas or the floor.</a:t>
          </a:r>
        </a:p>
      </dgm:t>
    </dgm:pt>
    <dgm:pt modelId="{843EE09D-DB7F-4144-8D39-506F32849201}" type="parTrans" cxnId="{4CCB2E2E-B744-4349-B626-D17AFF4312D8}">
      <dgm:prSet/>
      <dgm:spPr/>
      <dgm:t>
        <a:bodyPr/>
        <a:lstStyle/>
        <a:p>
          <a:endParaRPr lang="en-GB"/>
        </a:p>
      </dgm:t>
    </dgm:pt>
    <dgm:pt modelId="{ADC3AA89-D83E-8D4F-B3DE-4FF053486795}" type="sibTrans" cxnId="{4CCB2E2E-B744-4349-B626-D17AFF4312D8}">
      <dgm:prSet/>
      <dgm:spPr/>
      <dgm:t>
        <a:bodyPr/>
        <a:lstStyle/>
        <a:p>
          <a:endParaRPr lang="en-GB"/>
        </a:p>
      </dgm:t>
    </dgm:pt>
    <dgm:pt modelId="{BAD7B041-267E-E245-8B79-EE971A8B3E31}" type="pres">
      <dgm:prSet presAssocID="{357DC4FE-736C-4B82-9A5C-3A1B268875BA}" presName="linear" presStyleCnt="0">
        <dgm:presLayoutVars>
          <dgm:animLvl val="lvl"/>
          <dgm:resizeHandles val="exact"/>
        </dgm:presLayoutVars>
      </dgm:prSet>
      <dgm:spPr/>
    </dgm:pt>
    <dgm:pt modelId="{BDE223F0-0C3D-0D4F-820B-843CF25CE510}" type="pres">
      <dgm:prSet presAssocID="{8628C8E4-0389-46B9-AC04-314053F0F575}" presName="parentText" presStyleLbl="node1" presStyleIdx="0" presStyleCnt="1">
        <dgm:presLayoutVars>
          <dgm:chMax val="0"/>
          <dgm:bulletEnabled val="1"/>
        </dgm:presLayoutVars>
      </dgm:prSet>
      <dgm:spPr/>
    </dgm:pt>
    <dgm:pt modelId="{E6A9F264-7BDF-D143-AB92-1CC2A4BD2B26}" type="pres">
      <dgm:prSet presAssocID="{8628C8E4-0389-46B9-AC04-314053F0F575}" presName="childText" presStyleLbl="revTx" presStyleIdx="0" presStyleCnt="1" custScaleX="87724">
        <dgm:presLayoutVars>
          <dgm:bulletEnabled val="1"/>
        </dgm:presLayoutVars>
      </dgm:prSet>
      <dgm:spPr/>
    </dgm:pt>
  </dgm:ptLst>
  <dgm:cxnLst>
    <dgm:cxn modelId="{6C16C406-D8BA-4EA0-85BA-C06E45EA1EC6}" srcId="{8628C8E4-0389-46B9-AC04-314053F0F575}" destId="{7B4DD11B-F235-4A1B-BBDC-477736F3185E}" srcOrd="0" destOrd="0" parTransId="{C0D22F62-999E-4196-8410-D148E6B89CB6}" sibTransId="{509AD771-30FD-432A-9073-7BEE2FBB690B}"/>
    <dgm:cxn modelId="{D4B7F116-458C-6546-BD60-CDEF1F934358}" type="presOf" srcId="{773E70F7-AB83-4A4B-92A9-F004B624096B}" destId="{E6A9F264-7BDF-D143-AB92-1CC2A4BD2B26}" srcOrd="0" destOrd="4" presId="urn:microsoft.com/office/officeart/2005/8/layout/vList2"/>
    <dgm:cxn modelId="{4CCB2E2E-B744-4349-B626-D17AFF4312D8}" srcId="{8628C8E4-0389-46B9-AC04-314053F0F575}" destId="{773E70F7-AB83-4A4B-92A9-F004B624096B}" srcOrd="4" destOrd="0" parTransId="{843EE09D-DB7F-4144-8D39-506F32849201}" sibTransId="{ADC3AA89-D83E-8D4F-B3DE-4FF053486795}"/>
    <dgm:cxn modelId="{014AB33D-7EE7-41D2-AB9A-71DE2E401D0A}" srcId="{8628C8E4-0389-46B9-AC04-314053F0F575}" destId="{22C2E8CC-A9CC-4384-BD56-92E4B30ECA46}" srcOrd="1" destOrd="0" parTransId="{B83C5DFC-B282-40EC-90A0-2AF2C81568AE}" sibTransId="{5989A98A-8B38-4A77-8B1D-894121DE1F9A}"/>
    <dgm:cxn modelId="{67583554-A51F-A64D-9008-B6A29D400961}" type="presOf" srcId="{496CF0E7-4B8F-478C-B0EB-855FD9BAEF65}" destId="{E6A9F264-7BDF-D143-AB92-1CC2A4BD2B26}" srcOrd="0" destOrd="2" presId="urn:microsoft.com/office/officeart/2005/8/layout/vList2"/>
    <dgm:cxn modelId="{2A349E73-39D9-476A-88CE-5A0C797BAA3C}" srcId="{357DC4FE-736C-4B82-9A5C-3A1B268875BA}" destId="{8628C8E4-0389-46B9-AC04-314053F0F575}" srcOrd="0" destOrd="0" parTransId="{12D81BFD-328B-4D10-B6AC-2D314F9208D5}" sibTransId="{568A187E-C560-4D37-80CE-C7473466952E}"/>
    <dgm:cxn modelId="{CE2D2F82-BFCE-034D-AE97-5A5A97A7BAD9}" type="presOf" srcId="{357DC4FE-736C-4B82-9A5C-3A1B268875BA}" destId="{BAD7B041-267E-E245-8B79-EE971A8B3E31}" srcOrd="0" destOrd="0" presId="urn:microsoft.com/office/officeart/2005/8/layout/vList2"/>
    <dgm:cxn modelId="{0A79EF88-2525-2843-BEF3-4D901F9BD18F}" type="presOf" srcId="{22C2E8CC-A9CC-4384-BD56-92E4B30ECA46}" destId="{E6A9F264-7BDF-D143-AB92-1CC2A4BD2B26}" srcOrd="0" destOrd="1" presId="urn:microsoft.com/office/officeart/2005/8/layout/vList2"/>
    <dgm:cxn modelId="{27BB658D-A4C8-A948-B2CB-8F89A6847855}" type="presOf" srcId="{914BE968-5430-4F33-B460-6C2EB1DD80A1}" destId="{E6A9F264-7BDF-D143-AB92-1CC2A4BD2B26}" srcOrd="0" destOrd="3" presId="urn:microsoft.com/office/officeart/2005/8/layout/vList2"/>
    <dgm:cxn modelId="{91AEFAD4-89DD-4E40-A058-9CC28CE85F24}" srcId="{8628C8E4-0389-46B9-AC04-314053F0F575}" destId="{914BE968-5430-4F33-B460-6C2EB1DD80A1}" srcOrd="3" destOrd="0" parTransId="{2FC91426-C49B-415B-8F3C-54223000678B}" sibTransId="{1629F5CC-9925-40BC-AB3A-678EB83C1E8B}"/>
    <dgm:cxn modelId="{399A4EEC-2EF4-484D-A3A3-73B0CB068787}" type="presOf" srcId="{7B4DD11B-F235-4A1B-BBDC-477736F3185E}" destId="{E6A9F264-7BDF-D143-AB92-1CC2A4BD2B26}" srcOrd="0" destOrd="0" presId="urn:microsoft.com/office/officeart/2005/8/layout/vList2"/>
    <dgm:cxn modelId="{3F5132ED-5B30-4D65-BC74-A0A7E209F811}" srcId="{8628C8E4-0389-46B9-AC04-314053F0F575}" destId="{496CF0E7-4B8F-478C-B0EB-855FD9BAEF65}" srcOrd="2" destOrd="0" parTransId="{1E477809-A1E5-4D01-B5E7-2C1D1998C119}" sibTransId="{C1C73DD8-84B7-42B1-BB88-8628C5CAA3E2}"/>
    <dgm:cxn modelId="{451469F0-BAFA-7347-BCDE-37FD50265F31}" type="presOf" srcId="{8628C8E4-0389-46B9-AC04-314053F0F575}" destId="{BDE223F0-0C3D-0D4F-820B-843CF25CE510}" srcOrd="0" destOrd="0" presId="urn:microsoft.com/office/officeart/2005/8/layout/vList2"/>
    <dgm:cxn modelId="{DB1FFD17-3687-1341-89A3-B883124F1101}" type="presParOf" srcId="{BAD7B041-267E-E245-8B79-EE971A8B3E31}" destId="{BDE223F0-0C3D-0D4F-820B-843CF25CE510}" srcOrd="0" destOrd="0" presId="urn:microsoft.com/office/officeart/2005/8/layout/vList2"/>
    <dgm:cxn modelId="{15DC7E15-8CCF-2945-AAAD-4A0FAB9D63B0}" type="presParOf" srcId="{BAD7B041-267E-E245-8B79-EE971A8B3E31}" destId="{E6A9F264-7BDF-D143-AB92-1CC2A4BD2B26}" srcOrd="1"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223F0-0C3D-0D4F-820B-843CF25CE510}">
      <dsp:nvSpPr>
        <dsp:cNvPr id="0" name=""/>
        <dsp:cNvSpPr/>
      </dsp:nvSpPr>
      <dsp:spPr>
        <a:xfrm>
          <a:off x="0" y="88889"/>
          <a:ext cx="6059510" cy="5615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Staff observations:</a:t>
          </a:r>
        </a:p>
      </dsp:txBody>
      <dsp:txXfrm>
        <a:off x="27415" y="116304"/>
        <a:ext cx="6004680" cy="506769"/>
      </dsp:txXfrm>
    </dsp:sp>
    <dsp:sp modelId="{E6A9F264-7BDF-D143-AB92-1CC2A4BD2B26}">
      <dsp:nvSpPr>
        <dsp:cNvPr id="0" name=""/>
        <dsp:cNvSpPr/>
      </dsp:nvSpPr>
      <dsp:spPr>
        <a:xfrm>
          <a:off x="371932" y="650489"/>
          <a:ext cx="5315644" cy="278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389"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latin typeface="Arial" panose="020B0604020202020204" pitchFamily="34" charset="0"/>
              <a:cs typeface="Arial" panose="020B0604020202020204" pitchFamily="34" charset="0"/>
            </a:rPr>
            <a:t>P</a:t>
          </a:r>
          <a:r>
            <a:rPr lang="en-GB" sz="1700" b="0" i="0" kern="1200" dirty="0">
              <a:latin typeface="Arial" panose="020B0604020202020204" pitchFamily="34" charset="0"/>
              <a:cs typeface="Arial" panose="020B0604020202020204" pitchFamily="34" charset="0"/>
            </a:rPr>
            <a:t>upils were attending school not having been fed breakfast and were unable to afford school meals.</a:t>
          </a:r>
          <a:endParaRPr lang="en-US"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20000"/>
            </a:spcAft>
            <a:buChar char="•"/>
          </a:pPr>
          <a:r>
            <a:rPr lang="en-GB" sz="1700" b="0" i="0" kern="1200" dirty="0">
              <a:latin typeface="Arial" panose="020B0604020202020204" pitchFamily="34" charset="0"/>
              <a:cs typeface="Arial" panose="020B0604020202020204" pitchFamily="34" charset="0"/>
            </a:rPr>
            <a:t>Pupils were coming to school in clothes that had holes in or wasn’t a suitable size.</a:t>
          </a:r>
          <a:endParaRPr lang="en-US"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20000"/>
            </a:spcAft>
            <a:buChar char="•"/>
          </a:pPr>
          <a:r>
            <a:rPr lang="en-GB" sz="1700" kern="1200" dirty="0">
              <a:latin typeface="Arial" panose="020B0604020202020204" pitchFamily="34" charset="0"/>
              <a:cs typeface="Arial" panose="020B0604020202020204" pitchFamily="34" charset="0"/>
            </a:rPr>
            <a:t>C</a:t>
          </a:r>
          <a:r>
            <a:rPr lang="en-GB" sz="1700" b="0" i="0" kern="1200" dirty="0">
              <a:latin typeface="Arial" panose="020B0604020202020204" pitchFamily="34" charset="0"/>
              <a:cs typeface="Arial" panose="020B0604020202020204" pitchFamily="34" charset="0"/>
            </a:rPr>
            <a:t>hildren couldn’t go swimming because they didn’t have swimming kit.</a:t>
          </a:r>
          <a:endParaRPr lang="en-US"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20000"/>
            </a:spcAft>
            <a:buChar char="•"/>
          </a:pPr>
          <a:r>
            <a:rPr lang="en-GB" sz="1700" kern="1200" dirty="0">
              <a:latin typeface="Arial" panose="020B0604020202020204" pitchFamily="34" charset="0"/>
              <a:cs typeface="Arial" panose="020B0604020202020204" pitchFamily="34" charset="0"/>
            </a:rPr>
            <a:t>C</a:t>
          </a:r>
          <a:r>
            <a:rPr lang="en-GB" sz="1700" b="0" i="0" kern="1200" dirty="0">
              <a:latin typeface="Arial" panose="020B0604020202020204" pitchFamily="34" charset="0"/>
              <a:cs typeface="Arial" panose="020B0604020202020204" pitchFamily="34" charset="0"/>
            </a:rPr>
            <a:t>hildren would often come to school without a coat during freezing weather. </a:t>
          </a:r>
          <a:endParaRPr lang="en-US"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20000"/>
            </a:spcAft>
            <a:buChar char="•"/>
          </a:pPr>
          <a:r>
            <a:rPr lang="en-US" sz="1700" kern="1200" dirty="0">
              <a:latin typeface="Arial" panose="020B0604020202020204" pitchFamily="34" charset="0"/>
              <a:cs typeface="Arial" panose="020B0604020202020204" pitchFamily="34" charset="0"/>
            </a:rPr>
            <a:t>Children didn’t have a bed to sleep on and were sleeping on sofas or the floor.</a:t>
          </a:r>
        </a:p>
      </dsp:txBody>
      <dsp:txXfrm>
        <a:off x="371932" y="650489"/>
        <a:ext cx="5315644" cy="27820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rawings/_rels/vmlDrawing2.vml.rels><?xml version="1.0" encoding="UTF-8" standalone="yes"?>
<Relationships xmlns="http://schemas.openxmlformats.org/package/2006/relationships"><Relationship Id="rId13" Type="http://schemas.openxmlformats.org/officeDocument/2006/relationships/image" Target="../media/image58.png"/><Relationship Id="rId18" Type="http://schemas.openxmlformats.org/officeDocument/2006/relationships/image" Target="../media/image63.png"/><Relationship Id="rId26" Type="http://schemas.openxmlformats.org/officeDocument/2006/relationships/image" Target="../media/image71.png"/><Relationship Id="rId21" Type="http://schemas.openxmlformats.org/officeDocument/2006/relationships/image" Target="../media/image66.png"/><Relationship Id="rId34" Type="http://schemas.openxmlformats.org/officeDocument/2006/relationships/image" Target="../media/image79.png"/><Relationship Id="rId7" Type="http://schemas.openxmlformats.org/officeDocument/2006/relationships/image" Target="../media/image52.png"/><Relationship Id="rId12" Type="http://schemas.openxmlformats.org/officeDocument/2006/relationships/image" Target="../media/image57.png"/><Relationship Id="rId17" Type="http://schemas.openxmlformats.org/officeDocument/2006/relationships/image" Target="../media/image62.png"/><Relationship Id="rId25" Type="http://schemas.openxmlformats.org/officeDocument/2006/relationships/image" Target="../media/image70.png"/><Relationship Id="rId33" Type="http://schemas.openxmlformats.org/officeDocument/2006/relationships/image" Target="../media/image78.png"/><Relationship Id="rId2" Type="http://schemas.openxmlformats.org/officeDocument/2006/relationships/image" Target="../media/image47.png"/><Relationship Id="rId16" Type="http://schemas.openxmlformats.org/officeDocument/2006/relationships/image" Target="../media/image61.png"/><Relationship Id="rId20" Type="http://schemas.openxmlformats.org/officeDocument/2006/relationships/image" Target="../media/image65.png"/><Relationship Id="rId29" Type="http://schemas.openxmlformats.org/officeDocument/2006/relationships/image" Target="../media/image74.png"/><Relationship Id="rId1" Type="http://schemas.openxmlformats.org/officeDocument/2006/relationships/image" Target="../media/image46.png"/><Relationship Id="rId6" Type="http://schemas.openxmlformats.org/officeDocument/2006/relationships/image" Target="../media/image51.png"/><Relationship Id="rId11" Type="http://schemas.openxmlformats.org/officeDocument/2006/relationships/image" Target="../media/image56.png"/><Relationship Id="rId24" Type="http://schemas.openxmlformats.org/officeDocument/2006/relationships/image" Target="../media/image69.png"/><Relationship Id="rId32" Type="http://schemas.openxmlformats.org/officeDocument/2006/relationships/image" Target="../media/image77.png"/><Relationship Id="rId37" Type="http://schemas.openxmlformats.org/officeDocument/2006/relationships/image" Target="../media/image82.png"/><Relationship Id="rId5" Type="http://schemas.openxmlformats.org/officeDocument/2006/relationships/image" Target="../media/image50.png"/><Relationship Id="rId15" Type="http://schemas.openxmlformats.org/officeDocument/2006/relationships/image" Target="../media/image60.png"/><Relationship Id="rId23" Type="http://schemas.openxmlformats.org/officeDocument/2006/relationships/image" Target="../media/image68.png"/><Relationship Id="rId28" Type="http://schemas.openxmlformats.org/officeDocument/2006/relationships/image" Target="../media/image73.png"/><Relationship Id="rId36" Type="http://schemas.openxmlformats.org/officeDocument/2006/relationships/image" Target="../media/image81.png"/><Relationship Id="rId10" Type="http://schemas.openxmlformats.org/officeDocument/2006/relationships/image" Target="../media/image55.png"/><Relationship Id="rId19" Type="http://schemas.openxmlformats.org/officeDocument/2006/relationships/image" Target="../media/image64.png"/><Relationship Id="rId31" Type="http://schemas.openxmlformats.org/officeDocument/2006/relationships/image" Target="../media/image76.png"/><Relationship Id="rId4" Type="http://schemas.openxmlformats.org/officeDocument/2006/relationships/image" Target="../media/image49.png"/><Relationship Id="rId9" Type="http://schemas.openxmlformats.org/officeDocument/2006/relationships/image" Target="../media/image54.png"/><Relationship Id="rId14" Type="http://schemas.openxmlformats.org/officeDocument/2006/relationships/image" Target="../media/image59.png"/><Relationship Id="rId22" Type="http://schemas.openxmlformats.org/officeDocument/2006/relationships/image" Target="../media/image67.png"/><Relationship Id="rId27" Type="http://schemas.openxmlformats.org/officeDocument/2006/relationships/image" Target="../media/image72.png"/><Relationship Id="rId30" Type="http://schemas.openxmlformats.org/officeDocument/2006/relationships/image" Target="../media/image75.png"/><Relationship Id="rId35" Type="http://schemas.openxmlformats.org/officeDocument/2006/relationships/image" Target="../media/image80.png"/><Relationship Id="rId8" Type="http://schemas.openxmlformats.org/officeDocument/2006/relationships/image" Target="../media/image53.png"/><Relationship Id="rId3" Type="http://schemas.openxmlformats.org/officeDocument/2006/relationships/image" Target="../media/image4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E4D2272-D660-A337-AEF3-BE066BD5453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1FE5A70-71C2-F335-270C-B94537340C5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DC5A369-CA0E-4FC6-90EE-5FA969A08EF8}" type="datetimeFigureOut">
              <a:rPr lang="en-US" smtClean="0"/>
              <a:t>2/21/24</a:t>
            </a:fld>
            <a:endParaRPr lang="en-US" dirty="0"/>
          </a:p>
        </p:txBody>
      </p:sp>
      <p:sp>
        <p:nvSpPr>
          <p:cNvPr id="4" name="Footer Placeholder 3">
            <a:extLst>
              <a:ext uri="{FF2B5EF4-FFF2-40B4-BE49-F238E27FC236}">
                <a16:creationId xmlns:a16="http://schemas.microsoft.com/office/drawing/2014/main" id="{D91E1B03-0F86-16E7-11BE-81F9F4CD66B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C4524B8-3914-99B2-2620-0F2A88D335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9210F9-8331-407C-A034-F95DCB303EBC}" type="slidenum">
              <a:rPr lang="en-US" smtClean="0"/>
              <a:t>‹#›</a:t>
            </a:fld>
            <a:endParaRPr lang="en-US" dirty="0"/>
          </a:p>
        </p:txBody>
      </p:sp>
    </p:spTree>
    <p:extLst>
      <p:ext uri="{BB962C8B-B14F-4D97-AF65-F5344CB8AC3E}">
        <p14:creationId xmlns:p14="http://schemas.microsoft.com/office/powerpoint/2010/main" val="93100587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5T16:15:56.396"/>
    </inkml:context>
    <inkml:brush xml:id="br0">
      <inkml:brushProperty name="width" value="0.35" units="cm"/>
      <inkml:brushProperty name="height" value="0.35" units="cm"/>
    </inkml:brush>
  </inkml:definitions>
  <inkml:trace contextRef="#ctx0" brushRef="#br0">1 0 24575,'26'0'0,"-5"0"0,-14 0 0,1 2 0,5 1 0,-2 0 0,3 2 0,-6-3 0,0 3 0,0-2 0,2 0 0,-1 1 0,0-1 0,-1-1 0,3 0 0,-3-2 0,3 0 0,-2 2 0,1 1 0,2-1 0,-3 0 0,3-2 0,0 0 0,2 0 0,0 0 0,-1 0 0,1 0 0,-5 0 0,2 0 0,-4 0 0,4 0 0,0 0 0,3 0 0,-4 0 0,4 2 0,-1 1 0,-3-1 0,3 1 0,-5-3 0,2 0 0,1 4 0,-3-2 0,2 1 0,-3 1 0,0 1 0,3 0 0,-4 1 0,2-3 0,3 1 0,-1 1 0,3-3 0,-4 1 0,0-3 0,1 4 0,-2-3 0,3 3 0,-2-4 0,2 1 0,0 2 0,-1 1 0,1 1 0,1-2 0,1 1 0,1-1 0,0 0 0,1-1 0,1 0 0,1 0 0,2 1 0,0-1 0,0-2 0,0 2 0,1 0 0,-3 2 0,-1 1 0,1 0 0,0 2 0,2-1 0,1 1 0,-1-3 0,1 1 0,2-1 0,2 0 0,1 0 0,-2 1 0,-1 0 0,-1 0 0,-4 0 0,3 2 0,-8-4 0,5 1 0,-5-4 0,3 1 0,1 2 0,1-1 0,4 0 0,1 0 0,0-1 0,0 2 0,-2-1 0,-1 1 0,0-1 0,0 1 0,1-1 0,-1 1 0,0-1 0,3 1 0,0 1 0,1 0 0,-2-2 0,-2 1 0,1-3 0,-1 0 0,0 0 0,0 0 0,4 0 0,-9 0 0,5 0 0,-7 0 0,3 0 0,2 0 0,0 0 0,4 0 0,1 0 0,1 0 0,1 0 0,-2 0 0,0 0 0,0 0 0,-3 0 0,1 0 0,-1 0 0,0 0 0,0 0 0,0 0 0,1 0 0,-1 0 0,0 0 0,0 0 0,0 0 0,1 0 0,-1 0 0,0 0 0,0 0 0,0 0 0,1 0 0,-1 0 0,0 0 0,0 0 0,0 0 0,1 0 0,-1 0 0,3 0 0,1 0 0,-1 0 0,-1 0 0,0 0 0,1 0 0,0 0 0,2 0 0,0 0 0,-2 0 0,0 0 0,1 0 0,-9 0 0,5 0 0,-7 0 0,3 0 0,2 0 0,-1 0 0,0 0 0,1 0 0,0 0 0,1 0 0,1 0 0,0 0 0,0 0 0,0 0 0,0 0 0,-1 0 0,-1 0 0,0 0 0,-2 0 0,1 0 0,1 0 0,0 0 0,2 0 0,0 0 0,0 0 0,0 0 0,1 0 0,-1 0 0,0 0 0,0 0 0,0 1 0,1 1 0,1 1 0,3 1 0,7 2 0,2 0 0,-1 1 0,-2 0 0,-5 0 0,-3 1 0,0-1 0,-5-3 0,0-1 0,-4 1 0,-1-2 0,-1 1 0,2 0 0,3 0 0,2 0 0,1-1 0,3-2 0,-8 0 0,2 0 0,-9 0 0,0 0 0,-1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AB06A-EEDC-421C-B5A0-5E9E5241A8E5}" type="datetimeFigureOut">
              <a:rPr lang="en-US" smtClean="0"/>
              <a:t>2/21/24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F9438-3EEF-4192-9815-F6F44770AEF7}" type="slidenum">
              <a:rPr lang="en-US" smtClean="0"/>
              <a:t>‹#›</a:t>
            </a:fld>
            <a:endParaRPr lang="en-US"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a:t>
            </a:fld>
            <a:endParaRPr lang="en-US" dirty="0"/>
          </a:p>
        </p:txBody>
      </p:sp>
    </p:spTree>
    <p:extLst>
      <p:ext uri="{BB962C8B-B14F-4D97-AF65-F5344CB8AC3E}">
        <p14:creationId xmlns:p14="http://schemas.microsoft.com/office/powerpoint/2010/main" val="2369047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latin typeface="Comic Sans MS" panose="030F0702030302020204" pitchFamily="66" charset="0"/>
              </a:rPr>
              <a:t>The school will be referred to as school ‘X’ to adhere with BERA guidelines.</a:t>
            </a:r>
          </a:p>
          <a:p>
            <a:pPr marL="285750" indent="-285750">
              <a:buFont typeface="Arial" panose="020B0604020202020204" pitchFamily="34" charset="0"/>
              <a:buChar char="•"/>
            </a:pPr>
            <a:r>
              <a:rPr lang="en-GB" dirty="0">
                <a:latin typeface="Comic Sans MS" panose="030F0702030302020204" pitchFamily="66" charset="0"/>
              </a:rPr>
              <a:t>The most recent Estyn report which was published in 2019, states that there are 549 pupils aged 3-11 on roll, with numbers increasing, of which 26% pupils are </a:t>
            </a:r>
            <a:r>
              <a:rPr lang="en-GB" dirty="0" err="1">
                <a:latin typeface="Comic Sans MS" panose="030F0702030302020204" pitchFamily="66" charset="0"/>
              </a:rPr>
              <a:t>eFSM</a:t>
            </a:r>
            <a:r>
              <a:rPr lang="en-GB" dirty="0">
                <a:latin typeface="Comic Sans MS" panose="030F0702030302020204" pitchFamily="66" charset="0"/>
              </a:rPr>
              <a:t>. This percentage is much higher than </a:t>
            </a:r>
            <a:r>
              <a:rPr lang="en-GB" sz="1200" b="0" i="0" dirty="0">
                <a:solidFill>
                  <a:srgbClr val="000000"/>
                </a:solidFill>
                <a:effectLst/>
                <a:latin typeface="Comic Sans MS" panose="030F0702030302020204" pitchFamily="66" charset="0"/>
              </a:rPr>
              <a:t>Pembrokeshire’s average of 14.3%.</a:t>
            </a:r>
          </a:p>
          <a:p>
            <a:pPr marL="285750" indent="-285750">
              <a:buFont typeface="Arial" panose="020B0604020202020204" pitchFamily="34" charset="0"/>
              <a:buChar char="•"/>
            </a:pPr>
            <a:r>
              <a:rPr lang="en-GB" sz="1200" b="0" i="0" dirty="0">
                <a:solidFill>
                  <a:srgbClr val="000000"/>
                </a:solidFill>
                <a:effectLst/>
                <a:latin typeface="Comic Sans MS" panose="030F0702030302020204" pitchFamily="66" charset="0"/>
              </a:rPr>
              <a:t>School X calculates that well over half of  pupils live in poverty.</a:t>
            </a:r>
          </a:p>
          <a:p>
            <a:pPr marL="285750" indent="-285750">
              <a:buFont typeface="Arial" panose="020B0604020202020204" pitchFamily="34" charset="0"/>
              <a:buChar char="•"/>
            </a:pPr>
            <a:r>
              <a:rPr lang="en-GB" sz="1200" b="0" i="0" dirty="0">
                <a:solidFill>
                  <a:srgbClr val="000000"/>
                </a:solidFill>
                <a:effectLst/>
                <a:latin typeface="Comic Sans MS" panose="030F0702030302020204" pitchFamily="66" charset="0"/>
              </a:rPr>
              <a:t>Amongst these pupils 55% have one or more Adverse Childhood Experiences and 34% have 3 or more. (44 secs)</a:t>
            </a:r>
            <a:endParaRPr lang="en-GB" dirty="0">
              <a:latin typeface="Comic Sans MS" panose="030F0702030302020204" pitchFamily="66" charset="0"/>
            </a:endParaRPr>
          </a:p>
        </p:txBody>
      </p:sp>
      <p:sp>
        <p:nvSpPr>
          <p:cNvPr id="4" name="Slide Number Placeholder 3"/>
          <p:cNvSpPr>
            <a:spLocks noGrp="1"/>
          </p:cNvSpPr>
          <p:nvPr>
            <p:ph type="sldNum" sz="quarter" idx="5"/>
          </p:nvPr>
        </p:nvSpPr>
        <p:spPr/>
        <p:txBody>
          <a:bodyPr/>
          <a:lstStyle/>
          <a:p>
            <a:fld id="{C8DC57A8-AE18-4654-B6AF-04B3577165BE}" type="slidenum">
              <a:rPr lang="en-GB" smtClean="0"/>
              <a:t>2</a:t>
            </a:fld>
            <a:endParaRPr lang="en-GB"/>
          </a:p>
        </p:txBody>
      </p:sp>
    </p:spTree>
    <p:extLst>
      <p:ext uri="{BB962C8B-B14F-4D97-AF65-F5344CB8AC3E}">
        <p14:creationId xmlns:p14="http://schemas.microsoft.com/office/powerpoint/2010/main" val="3828350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Following Donaldson’s (2015) </a:t>
            </a:r>
            <a:r>
              <a:rPr lang="en-GB" sz="1800" dirty="0">
                <a:solidFill>
                  <a:srgbClr val="636060"/>
                </a:solidFill>
                <a:effectLst/>
                <a:latin typeface="Museo"/>
              </a:rPr>
              <a:t>Independent Review of Curriculum and Assessment Arrangements in Wales, </a:t>
            </a:r>
            <a:r>
              <a:rPr lang="en-GB" sz="1800" dirty="0">
                <a:effectLst/>
                <a:latin typeface="Calibri" panose="020F0502020204030204" pitchFamily="34" charset="0"/>
                <a:ea typeface="DengXian" panose="02010600030101010101" pitchFamily="2" charset="-122"/>
                <a:cs typeface="Times New Roman" panose="02020603050405020304" pitchFamily="18" charset="0"/>
              </a:rPr>
              <a:t>Donaldson outlined that the four purposes of the curriculum were to create ambitious capable learners, enterprising creative contributors, ethical informed citizens, and healthy confident individuals. It can be argued that without good health and well-being the other three purposes become unattainable it is because of this reason that school ‘x’ put in projects and measures in place to engage with its local community to create healthy confident individuals. (32 secs)</a:t>
            </a:r>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3</a:t>
            </a:fld>
            <a:endParaRPr lang="en-US" dirty="0"/>
          </a:p>
        </p:txBody>
      </p:sp>
    </p:spTree>
    <p:extLst>
      <p:ext uri="{BB962C8B-B14F-4D97-AF65-F5344CB8AC3E}">
        <p14:creationId xmlns:p14="http://schemas.microsoft.com/office/powerpoint/2010/main" val="1601957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In 2024 the Welsh Government stated that </a:t>
            </a:r>
            <a:r>
              <a:rPr lang="en-GB" sz="1200" dirty="0">
                <a:effectLst/>
                <a:latin typeface="ArialMT"/>
              </a:rPr>
              <a:t>children living in a household where </a:t>
            </a:r>
            <a:r>
              <a:rPr lang="en-GB" sz="1200" b="1" dirty="0">
                <a:effectLst/>
                <a:latin typeface="ArialMT"/>
              </a:rPr>
              <a:t>no</a:t>
            </a:r>
            <a:r>
              <a:rPr lang="en-GB" sz="1200" dirty="0">
                <a:effectLst/>
                <a:latin typeface="ArialMT"/>
              </a:rPr>
              <a:t> adult is working remain at higher risk of relative income poverty (43%) compared to children living in a working household (26%).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However, the latest figures show that over 80% of children in Wales that live in poverty have at least one parent in work. And the percentage of children living in poverty has increased since 2008, as shown in figure 1.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000000"/>
                </a:solidFill>
                <a:effectLst/>
                <a:latin typeface="canada-type-gibson"/>
              </a:rPr>
              <a:t>The Welsh Government (2024) recognise that poverty can negatively impact the health and wellbeing of children. </a:t>
            </a:r>
          </a:p>
          <a:p>
            <a:pPr marL="171450" indent="-171450">
              <a:buFont typeface="Arial" panose="020B0604020202020204" pitchFamily="34" charset="0"/>
              <a:buChar char="•"/>
            </a:pPr>
            <a:r>
              <a:rPr lang="en-GB" b="0" i="0" u="none" strike="noStrike" dirty="0">
                <a:solidFill>
                  <a:srgbClr val="000000"/>
                </a:solidFill>
                <a:effectLst/>
                <a:latin typeface="canada-type-gibson"/>
              </a:rPr>
              <a:t>However, the Welsh Government has been criticised for lack of ambition to tackle child poverty in a report by BBC News in 2023. </a:t>
            </a:r>
            <a:r>
              <a:rPr lang="en-GB" b="0" i="0" u="none" strike="noStrike" dirty="0">
                <a:solidFill>
                  <a:srgbClr val="141414"/>
                </a:solidFill>
                <a:effectLst/>
                <a:latin typeface="ReithSans"/>
              </a:rPr>
              <a:t>Plaid Cymru's Sioned Williams said "eradicating child poverty in Wales should be at the forefront of the Welsh government's work, but over the years we've seen them miss targets to tackle child poverty and then scrap these targets altogether.” </a:t>
            </a:r>
          </a:p>
          <a:p>
            <a:pPr marL="171450" indent="-171450">
              <a:buFont typeface="Arial" panose="020B0604020202020204" pitchFamily="34" charset="0"/>
              <a:buChar char="•"/>
            </a:pPr>
            <a:r>
              <a:rPr lang="en-GB" b="0" i="0" u="none" strike="noStrike" dirty="0">
                <a:solidFill>
                  <a:srgbClr val="141414"/>
                </a:solidFill>
                <a:effectLst/>
                <a:latin typeface="ReithSans"/>
              </a:rPr>
              <a:t>The Welsh Government quoted "We fully recognise the strain on Welsh public finances, and that the most significant policy levers for reducing inequalities are held by the UK government.” However, rather than stating what they cannot do, their priority should be what the Welsh government can do to alleviate child poverty.</a:t>
            </a:r>
            <a:endParaRPr lang="en-GB" b="0" i="0" u="none" strike="noStrike" dirty="0">
              <a:solidFill>
                <a:srgbClr val="000000"/>
              </a:solidFill>
              <a:effectLst/>
              <a:latin typeface="canada-type-gibson"/>
            </a:endParaRPr>
          </a:p>
          <a:p>
            <a:pPr marL="171450" indent="-171450">
              <a:buFont typeface="Arial" panose="020B0604020202020204" pitchFamily="34" charset="0"/>
              <a:buChar char="•"/>
            </a:pPr>
            <a:r>
              <a:rPr lang="en-GB" b="0" i="0" u="none" strike="noStrike" dirty="0">
                <a:solidFill>
                  <a:srgbClr val="000000"/>
                </a:solidFill>
                <a:effectLst/>
                <a:latin typeface="canada-type-gibson"/>
              </a:rPr>
              <a:t>School ‘X’ is </a:t>
            </a:r>
            <a:r>
              <a:rPr lang="en-GB" sz="1200" b="0" dirty="0">
                <a:effectLst/>
                <a:latin typeface="Comic Sans MS" panose="030F0702030302020204" pitchFamily="66" charset="0"/>
                <a:ea typeface="Calibri" panose="020F0502020204030204" pitchFamily="34" charset="0"/>
              </a:rPr>
              <a:t>in the top 10% most income deprived in Wales.</a:t>
            </a:r>
          </a:p>
          <a:p>
            <a:pPr marL="171450" indent="-171450">
              <a:buFont typeface="Arial" panose="020B0604020202020204" pitchFamily="34" charset="0"/>
              <a:buChar char="•"/>
            </a:pPr>
            <a:r>
              <a:rPr lang="en-GB" sz="1200" b="0" i="0" u="none" strike="noStrike" dirty="0">
                <a:solidFill>
                  <a:srgbClr val="000000"/>
                </a:solidFill>
                <a:effectLst/>
                <a:latin typeface="Comic Sans MS" panose="030F0702030302020204" pitchFamily="66" charset="0"/>
              </a:rPr>
              <a:t>Since this is such a prominent issue within the school and the negative impact poverty has on a child’s health and wellbeing, it has been made a top priority.  (1:26)</a:t>
            </a:r>
            <a:endParaRPr lang="en-GB" b="0" i="0" u="none" strike="noStrike" dirty="0">
              <a:solidFill>
                <a:srgbClr val="333333"/>
              </a:solidFill>
              <a:effectLst/>
              <a:latin typeface="Noto Sans" panose="020B0502040504020204" pitchFamily="34" charset="0"/>
            </a:endParaRPr>
          </a:p>
        </p:txBody>
      </p:sp>
      <p:sp>
        <p:nvSpPr>
          <p:cNvPr id="4" name="Slide Number Placeholder 3"/>
          <p:cNvSpPr>
            <a:spLocks noGrp="1"/>
          </p:cNvSpPr>
          <p:nvPr>
            <p:ph type="sldNum" sz="quarter" idx="5"/>
          </p:nvPr>
        </p:nvSpPr>
        <p:spPr/>
        <p:txBody>
          <a:bodyPr/>
          <a:lstStyle/>
          <a:p>
            <a:fld id="{32BF9438-3EEF-4192-9815-F6F44770AEF7}" type="slidenum">
              <a:rPr lang="en-US" smtClean="0"/>
              <a:t>4</a:t>
            </a:fld>
            <a:endParaRPr lang="en-US" dirty="0"/>
          </a:p>
        </p:txBody>
      </p:sp>
    </p:spTree>
    <p:extLst>
      <p:ext uri="{BB962C8B-B14F-4D97-AF65-F5344CB8AC3E}">
        <p14:creationId xmlns:p14="http://schemas.microsoft.com/office/powerpoint/2010/main" val="199377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u="none" strike="noStrike" dirty="0">
                <a:solidFill>
                  <a:srgbClr val="333333"/>
                </a:solidFill>
                <a:effectLst/>
                <a:latin typeface="Noto Sans" panose="020B0502040504020204" pitchFamily="34" charset="0"/>
              </a:rPr>
              <a:t>The school identified the need to support pupils and families in poverty using data reports, surveys, feedback during PTA meetings and from staff observations.</a:t>
            </a:r>
          </a:p>
          <a:p>
            <a:pPr marL="171450" indent="-171450" algn="l">
              <a:buFont typeface="Arial" panose="020B0604020202020204" pitchFamily="34" charset="0"/>
              <a:buChar char="•"/>
            </a:pPr>
            <a:r>
              <a:rPr lang="en-GB" b="0" i="0" u="none" strike="noStrike" dirty="0">
                <a:solidFill>
                  <a:srgbClr val="333333"/>
                </a:solidFill>
                <a:effectLst/>
                <a:latin typeface="Noto Sans" panose="020B0502040504020204" pitchFamily="34" charset="0"/>
              </a:rPr>
              <a:t>Safeguarding and well-being concerns raised by staff were analysed and in relation to all the data there was a need identified, teachers noticed pupils were coming to school in clothes that had holes in or wasn’t a suitable size, children couldn’t go swimming because they didn’t have swimming kit and regularly children would often come to school without a coat during freezing weather.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333333"/>
                </a:solidFill>
                <a:effectLst/>
                <a:latin typeface="Noto Sans" panose="020B0502040504020204" pitchFamily="34" charset="0"/>
              </a:rPr>
              <a:t>Also, concerns were raised by teachers when some pupils didn’t have a bed to sleep in. However, it should not have come to this point in the first place. According to </a:t>
            </a:r>
            <a:r>
              <a:rPr lang="en-GB" sz="1200" dirty="0">
                <a:solidFill>
                  <a:srgbClr val="4CD8FF"/>
                </a:solidFill>
                <a:effectLst/>
                <a:latin typeface="VAGRundschriftD"/>
              </a:rPr>
              <a:t>The United Nations Convention on the Rights of the Child: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effectLst/>
                <a:latin typeface="UniversNextPro"/>
              </a:rPr>
              <a:t>Every child has the right to benefit from social security.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effectLst/>
                <a:latin typeface="UniversNextPro"/>
              </a:rPr>
              <a:t>Every child has the right to a standard of living that is good enough to meet their physical and social needs and support their development. </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dirty="0">
                <a:solidFill>
                  <a:srgbClr val="333333"/>
                </a:solidFill>
                <a:effectLst/>
                <a:latin typeface="Noto Sans" panose="020B0502040504020204" pitchFamily="34" charset="0"/>
              </a:rPr>
              <a:t>According to </a:t>
            </a:r>
            <a:r>
              <a:rPr lang="en-GB" sz="1800" b="0" dirty="0">
                <a:effectLst/>
                <a:latin typeface="HelveticaNeue" panose="02000503000000020004" pitchFamily="2" charset="0"/>
              </a:rPr>
              <a:t>The World Health Organization poverty is the single largest determinant of health for both adults and children. Therefore, school X found the need to take action to make sure all children become healthy, confident </a:t>
            </a:r>
            <a:r>
              <a:rPr lang="en-GB" sz="1200" b="0" i="0" u="none" strike="noStrike" dirty="0">
                <a:solidFill>
                  <a:srgbClr val="1F1F1F"/>
                </a:solidFill>
                <a:effectLst/>
                <a:latin typeface="Arial" panose="020B0604020202020204" pitchFamily="34" charset="0"/>
                <a:cs typeface="Arial" panose="020B0604020202020204" pitchFamily="34" charset="0"/>
              </a:rPr>
              <a:t>individuals, ready to lead fulfilling lives as valued members of society. (1:26) (4:26)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u="none" strike="noStrike" dirty="0">
              <a:solidFill>
                <a:srgbClr val="333333"/>
              </a:solidFill>
              <a:effectLst/>
              <a:latin typeface="Noto Sans" panose="020B0502040504020204" pitchFamily="34" charset="0"/>
            </a:endParaRPr>
          </a:p>
          <a:p>
            <a:pPr marL="171450" indent="-171450" algn="l">
              <a:buFont typeface="Arial" panose="020B0604020202020204" pitchFamily="34" charset="0"/>
              <a:buChar char="•"/>
            </a:pPr>
            <a:endParaRPr lang="en-GB" dirty="0">
              <a:effectLst/>
            </a:endParaRPr>
          </a:p>
          <a:p>
            <a:pPr marL="171450" indent="-171450" algn="l">
              <a:buFont typeface="Arial" panose="020B0604020202020204" pitchFamily="34" charset="0"/>
              <a:buChar char="•"/>
            </a:pPr>
            <a:endParaRPr lang="en-GB" b="0" i="0" u="none" strike="noStrike" dirty="0">
              <a:solidFill>
                <a:srgbClr val="333333"/>
              </a:solidFill>
              <a:effectLst/>
              <a:latin typeface="Noto Sans" panose="020B0502040504020204" pitchFamily="34" charset="0"/>
            </a:endParaRPr>
          </a:p>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5</a:t>
            </a:fld>
            <a:endParaRPr lang="en-US" dirty="0"/>
          </a:p>
        </p:txBody>
      </p:sp>
    </p:spTree>
    <p:extLst>
      <p:ext uri="{BB962C8B-B14F-4D97-AF65-F5344CB8AC3E}">
        <p14:creationId xmlns:p14="http://schemas.microsoft.com/office/powerpoint/2010/main" val="3529689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Bronfenbrenner’s ecological systems theory, as shown in figure 1, depicts how the mesosystem and macrosystems around the child can heavily impact their personal development and academic progression. This is evident within a document released from Estyn (2018) which emphasise that parental and carer involvement can have a significant positive impact on pupil achievement.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School ‘X’ followed the Welsh Government’s (2019) action plan </a:t>
            </a:r>
            <a:r>
              <a:rPr lang="en-GB" sz="1800" dirty="0">
                <a:solidFill>
                  <a:srgbClr val="777575"/>
                </a:solidFill>
                <a:effectLst/>
                <a:latin typeface="SourceSansPro"/>
              </a:rPr>
              <a:t>that raises awareness of poverty issues and provides cost-effective solutions, following 5 steps as shown in figure 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effectLst/>
                <a:latin typeface="Calibri" panose="020F0502020204030204" pitchFamily="34" charset="0"/>
              </a:rPr>
              <a:t>Tackling the Impact of Poverty on Education programme</a:t>
            </a:r>
            <a:r>
              <a:rPr lang="en-GB" sz="1800" b="1" dirty="0">
                <a:effectLst/>
                <a:latin typeface="Calibri" panose="020F0502020204030204" pitchFamily="34" charset="0"/>
              </a:rPr>
              <a:t> </a:t>
            </a:r>
            <a:r>
              <a:rPr lang="en-GB" sz="1800" dirty="0">
                <a:effectLst/>
                <a:latin typeface="Calibri" panose="020F0502020204030204" pitchFamily="34" charset="0"/>
              </a:rPr>
              <a:t>requires </a:t>
            </a:r>
            <a:r>
              <a:rPr lang="en-GB" sz="1800" b="0" dirty="0">
                <a:effectLst/>
                <a:latin typeface="Calibri" panose="020F0502020204030204" pitchFamily="34" charset="0"/>
              </a:rPr>
              <a:t>partnership working </a:t>
            </a:r>
            <a:r>
              <a:rPr lang="en-GB" sz="1800" dirty="0">
                <a:effectLst/>
                <a:latin typeface="Calibri" panose="020F0502020204030204" pitchFamily="34" charset="0"/>
              </a:rPr>
              <a:t>between governors, senior leaders, teachers and all school staff, as well as parents, carers and the wider community as part of a </a:t>
            </a:r>
            <a:r>
              <a:rPr lang="en-GB" sz="1800" b="0" dirty="0">
                <a:effectLst/>
                <a:latin typeface="Calibri" panose="020F0502020204030204" pitchFamily="34" charset="0"/>
              </a:rPr>
              <a:t>whole school approach</a:t>
            </a:r>
            <a:r>
              <a:rPr lang="en-GB" sz="1800" dirty="0">
                <a:effectLst/>
                <a:latin typeface="Calibri" panose="020F0502020204030204"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rPr>
              <a:t>School ‘X’ identified a need for the school to supply clothing when addressing section 2.</a:t>
            </a:r>
            <a:endParaRPr lang="en-GB" sz="1800" b="0" dirty="0">
              <a:solidFill>
                <a:srgbClr val="444C51"/>
              </a:solidFill>
              <a:effectLst/>
              <a:latin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solidFill>
                  <a:srgbClr val="444C51"/>
                </a:solidFill>
                <a:effectLst/>
                <a:latin typeface="SourceSansPro"/>
              </a:rPr>
              <a:t>The average cost of a primary school uniform in Wales is around </a:t>
            </a:r>
            <a:r>
              <a:rPr lang="en-GB" sz="1800" b="1" dirty="0">
                <a:solidFill>
                  <a:srgbClr val="444C51"/>
                </a:solidFill>
                <a:effectLst/>
                <a:latin typeface="SourceSansPro"/>
              </a:rPr>
              <a:t>£150. </a:t>
            </a:r>
            <a:r>
              <a:rPr lang="en-GB" sz="1800" b="0" dirty="0">
                <a:solidFill>
                  <a:srgbClr val="444C51"/>
                </a:solidFill>
                <a:effectLst/>
                <a:latin typeface="SourceSansPro"/>
              </a:rPr>
              <a:t>As shown in figure 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solidFill>
                  <a:srgbClr val="444C51"/>
                </a:solidFill>
                <a:effectLst/>
                <a:latin typeface="SourceSansPro"/>
              </a:rPr>
              <a:t>In a recent UK survey in 2019, </a:t>
            </a:r>
            <a:r>
              <a:rPr lang="en-GB" sz="1800" b="1" dirty="0">
                <a:solidFill>
                  <a:srgbClr val="444C51"/>
                </a:solidFill>
                <a:effectLst/>
                <a:latin typeface="SourceSansPro"/>
              </a:rPr>
              <a:t>91% </a:t>
            </a:r>
            <a:r>
              <a:rPr lang="en-GB" sz="1800" b="0" dirty="0">
                <a:solidFill>
                  <a:srgbClr val="444C51"/>
                </a:solidFill>
                <a:effectLst/>
                <a:latin typeface="SourceSansPro"/>
              </a:rPr>
              <a:t>of schools reported having provided items of clothing for pupils. Similarly, teachers were having to do this in school ‘X’. (1:07)</a:t>
            </a:r>
            <a:endParaRPr lang="en-GB" dirty="0">
              <a:effectLs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ffectLst/>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6</a:t>
            </a:fld>
            <a:endParaRPr lang="en-US" dirty="0"/>
          </a:p>
        </p:txBody>
      </p:sp>
    </p:spTree>
    <p:extLst>
      <p:ext uri="{BB962C8B-B14F-4D97-AF65-F5344CB8AC3E}">
        <p14:creationId xmlns:p14="http://schemas.microsoft.com/office/powerpoint/2010/main" val="40302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solidFill>
                  <a:srgbClr val="000000"/>
                </a:solidFill>
                <a:effectLst/>
                <a:latin typeface="Arial" panose="020B0604020202020204" pitchFamily="34" charset="0"/>
                <a:ea typeface="Times New Roman" panose="02020603050405020304" pitchFamily="18" charset="0"/>
              </a:rPr>
              <a:t>School ‘X’ took the views of parents/guardians into consideration through a questionnaire. Many said that uniform was too expensive along with school trips and residential trips. Around half said that it is expensive to buy costumes for dressing up days, especially if there is more than one child in the family. Despite this, schools should already be aware that families are struggling due to being in an area of deprivation.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With this theoretical information in mind and the data collected from staff concerns, stakeholder and parent/guardian feedback, school ‘X’ identified the need to set up ‘The Lighthouse Hub’. </a:t>
            </a:r>
            <a:r>
              <a:rPr lang="en-GB" sz="1800" dirty="0">
                <a:solidFill>
                  <a:srgbClr val="000000"/>
                </a:solidFill>
                <a:effectLst/>
                <a:latin typeface="Arial" panose="020B0604020202020204" pitchFamily="34" charset="0"/>
                <a:ea typeface="Times New Roman" panose="02020603050405020304" pitchFamily="18" charset="0"/>
              </a:rPr>
              <a:t>The aim of the Hub is to</a:t>
            </a:r>
            <a:r>
              <a:rPr lang="en-GB" sz="1800" b="1" dirty="0">
                <a:solidFill>
                  <a:srgbClr val="000000"/>
                </a:solidFill>
                <a:effectLst/>
                <a:latin typeface="Arial" panose="020B0604020202020204" pitchFamily="34" charset="0"/>
                <a:ea typeface="Times New Roman" panose="02020603050405020304" pitchFamily="18" charset="0"/>
              </a:rPr>
              <a:t> </a:t>
            </a:r>
            <a:r>
              <a:rPr lang="en-GB" sz="1800" b="1" dirty="0">
                <a:solidFill>
                  <a:srgbClr val="FF0000"/>
                </a:solidFill>
                <a:effectLst/>
                <a:latin typeface="Arial" panose="020B0604020202020204" pitchFamily="34" charset="0"/>
                <a:ea typeface="Times New Roman" panose="02020603050405020304" pitchFamily="18" charset="0"/>
              </a:rPr>
              <a:t>“Take what you need, give what you can”.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solidFill>
                <a:srgbClr val="FF0000"/>
              </a:solidFill>
              <a:effectLst/>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Lighthouse Hub provides essential everyday items for pupils and their families as shown in figure 1.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Uniform</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Shoes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Coats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PE kit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hygiene products (male and female)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nit lotion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baby products such as nappies and wipes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PATCH vouchers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Medication vouchers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Bedding</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solidFill>
                  <a:srgbClr val="000000"/>
                </a:solidFill>
                <a:effectLst/>
                <a:latin typeface="Arial" panose="020B0604020202020204" pitchFamily="34" charset="0"/>
                <a:ea typeface="Times New Roman" panose="02020603050405020304" pitchFamily="18" charset="0"/>
              </a:rPr>
              <a:t>Blankets and so much more. (0:51 secs)</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2BF9438-3EEF-4192-9815-F6F44770AEF7}" type="slidenum">
              <a:rPr lang="en-US" smtClean="0"/>
              <a:t>7</a:t>
            </a:fld>
            <a:endParaRPr lang="en-US" dirty="0"/>
          </a:p>
        </p:txBody>
      </p:sp>
    </p:spTree>
    <p:extLst>
      <p:ext uri="{BB962C8B-B14F-4D97-AF65-F5344CB8AC3E}">
        <p14:creationId xmlns:p14="http://schemas.microsoft.com/office/powerpoint/2010/main" val="1375002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Due to the sensitive nature of ‘The Lighthouse Hub’ and to ensure user discretion is prioritised, little evidence or data has been collected. </a:t>
            </a:r>
          </a:p>
          <a:p>
            <a:pPr marL="171450" indent="-171450">
              <a:buFont typeface="Arial" panose="020B0604020202020204" pitchFamily="34" charset="0"/>
              <a:buChar char="•"/>
            </a:pPr>
            <a:r>
              <a:rPr lang="en-US" dirty="0"/>
              <a:t>‘The Lighthouse. Hub” is open for children during school times to take what they need. Parents can also </a:t>
            </a:r>
            <a:r>
              <a:rPr lang="en-GB" dirty="0">
                <a:latin typeface="Comic Sans MS" panose="030F0702030302020204" pitchFamily="66" charset="0"/>
              </a:rPr>
              <a:t>privately message the class teacher on Dojo or contact the family liaison officer. </a:t>
            </a:r>
            <a:endParaRPr lang="en-US" dirty="0">
              <a:latin typeface="Comic Sans MS" panose="030F0702030302020204" pitchFamily="66" charset="0"/>
            </a:endParaRPr>
          </a:p>
          <a:p>
            <a:pPr marL="171450" indent="-171450">
              <a:buFont typeface="Arial" panose="020B0604020202020204" pitchFamily="34" charset="0"/>
              <a:buChar char="•"/>
            </a:pPr>
            <a:r>
              <a:rPr lang="en-US" dirty="0"/>
              <a:t>Although, it can be assumed that the project has made a huge impact on both its pupils and the wider community it seeks to serve as the project has grown. </a:t>
            </a:r>
          </a:p>
          <a:p>
            <a:pPr marL="171450" indent="-171450">
              <a:buFont typeface="Arial" panose="020B0604020202020204" pitchFamily="34" charset="0"/>
              <a:buChar char="•"/>
            </a:pPr>
            <a:r>
              <a:rPr lang="en-US" dirty="0"/>
              <a:t>On average 8 families per week access the lighthouse, from 2022-2023 statistics. In addition, the lighthouse has provided last year, 9 beds, dining table, 20 duvets, 15 swimming kits, 2 kit bags, 86 sanitary product packs, nappies, pram, highchair, all new learners have been provided with pre-loved school uniform, clothing, electricity and gas top ups, toiletries, nit lotion and bag of clothes for pupils going into temporary care. (0:54) (7:37)</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8</a:t>
            </a:fld>
            <a:endParaRPr lang="en-US" dirty="0"/>
          </a:p>
        </p:txBody>
      </p:sp>
    </p:spTree>
    <p:extLst>
      <p:ext uri="{BB962C8B-B14F-4D97-AF65-F5344CB8AC3E}">
        <p14:creationId xmlns:p14="http://schemas.microsoft.com/office/powerpoint/2010/main" val="1182412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It can also be assumed that due to the cost-of-living</a:t>
            </a:r>
            <a:r>
              <a:rPr lang="en-GB" dirty="0"/>
              <a:t> </a:t>
            </a:r>
            <a:r>
              <a:rPr lang="en-US" dirty="0"/>
              <a:t>crisis, the lighthouse hub at school x is an even more vital now. School x continuously assess ways in which they can better serve pupils and their families who need support due to poverty.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 Considering this they aim to improve the lighthouse hub service with </a:t>
            </a:r>
            <a:r>
              <a:rPr lang="en-GB" dirty="0">
                <a:latin typeface="Comic Sans MS" panose="030F0702030302020204" pitchFamily="66" charset="0"/>
              </a:rPr>
              <a:t>plans to invite other agencies such as Citizen’s advice to come in and be available one afternoon a week for parents as well as</a:t>
            </a:r>
            <a:r>
              <a:rPr lang="en-GB" sz="1800" dirty="0">
                <a:effectLst/>
                <a:latin typeface="Arial" panose="020B0604020202020204" pitchFamily="34" charset="0"/>
                <a:ea typeface="Calibri" panose="020F0502020204030204" pitchFamily="34" charset="0"/>
              </a:rPr>
              <a:t> to ensure that what they supply from the Lighthouse Hub meets the needs of the school community.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rial" panose="020B0604020202020204" pitchFamily="34" charset="0"/>
                <a:ea typeface="Calibri" panose="020F0502020204030204" pitchFamily="34" charset="0"/>
              </a:rPr>
              <a:t>This is a great example of how school x can encourage collaboration for its pupils, which is one of the 12 pedagogical principles outlined in Donaldson’s report. It allows pupils to have an insight into excepting help, knowing that the school supports their family gives the children a sense of security and </a:t>
            </a:r>
            <a:r>
              <a:rPr lang="en-GB" sz="2800" b="0" i="0" u="none" strike="noStrike" dirty="0">
                <a:solidFill>
                  <a:srgbClr val="0D0D0D"/>
                </a:solidFill>
                <a:effectLst/>
                <a:latin typeface="Söhne"/>
              </a:rPr>
              <a:t>fosters positive relationships between children, their families, and school staff. (0:53)</a:t>
            </a:r>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9</a:t>
            </a:fld>
            <a:endParaRPr lang="en-US" dirty="0"/>
          </a:p>
        </p:txBody>
      </p:sp>
    </p:spTree>
    <p:extLst>
      <p:ext uri="{BB962C8B-B14F-4D97-AF65-F5344CB8AC3E}">
        <p14:creationId xmlns:p14="http://schemas.microsoft.com/office/powerpoint/2010/main" val="2782163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It is difficult to be critical of a project that does so much to support pupils and families in its own community, but the question does need to be raised as to why there is a need for the lighthouse hub within a school in the first place. Real long-term improvement would be having no requirement for this service at all. Although this is not a mission that could be fixed overnight.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Figure 1,2, and 3 show some key issues children in poverty face.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A</a:t>
            </a: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ll</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pupils need the same access to basic needs to ensure they have the same opportunities, experiences to reach their potential. This is important for their sense of belonging, as the word </a:t>
            </a: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cynefin</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highlights, for future aspirations and participation in school life.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Therefore, </a:t>
            </a:r>
            <a:r>
              <a:rPr lang="en-GB" sz="1800" dirty="0">
                <a:effectLst/>
                <a:latin typeface="VAGRoundedLtNormal"/>
              </a:rPr>
              <a:t>if school uniform is made more affordable, the Pupil Development Grant, </a:t>
            </a:r>
            <a:r>
              <a:rPr lang="en-GB" sz="2800" b="0" i="0" u="none" strike="noStrike" dirty="0">
                <a:solidFill>
                  <a:srgbClr val="1F1F1F"/>
                </a:solidFill>
                <a:effectLst/>
                <a:latin typeface="Arial" panose="020B0604020202020204" pitchFamily="34" charset="0"/>
              </a:rPr>
              <a:t>funding given to schools and educational settings,</a:t>
            </a:r>
            <a:r>
              <a:rPr lang="en-GB" sz="1800" dirty="0">
                <a:effectLst/>
                <a:latin typeface="VAGRoundedLtNormal"/>
              </a:rPr>
              <a:t> could be used by families who qualify to spend on other items.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Furthermore, campaigning for change with the goal of bridging the socioeconomic gaps within society and educating children about the impacts of economic deprivation should be prioritised. (1:14) (9:53)</a:t>
            </a:r>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10</a:t>
            </a:fld>
            <a:endParaRPr lang="en-US" dirty="0"/>
          </a:p>
        </p:txBody>
      </p:sp>
    </p:spTree>
    <p:extLst>
      <p:ext uri="{BB962C8B-B14F-4D97-AF65-F5344CB8AC3E}">
        <p14:creationId xmlns:p14="http://schemas.microsoft.com/office/powerpoint/2010/main" val="2595483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In conclusion, I believe that school x provides essential service for both its pupils and community, and the school are well on their way in creating </a:t>
            </a:r>
            <a:r>
              <a:rPr lang="en-GB" sz="1200" dirty="0">
                <a:effectLst/>
                <a:latin typeface="Calibri" panose="020F0502020204030204" pitchFamily="34" charset="0"/>
                <a:ea typeface="DengXian" panose="02010600030101010101" pitchFamily="2" charset="-122"/>
                <a:cs typeface="Times New Roman" panose="02020603050405020304" pitchFamily="18" charset="0"/>
              </a:rPr>
              <a:t>healthy </a:t>
            </a:r>
            <a:r>
              <a:rPr lang="en-GB" sz="1200" b="1" dirty="0">
                <a:effectLst/>
                <a:latin typeface="Calibri" panose="020F0502020204030204" pitchFamily="34" charset="0"/>
                <a:ea typeface="DengXian" panose="02010600030101010101" pitchFamily="2" charset="-122"/>
                <a:cs typeface="Times New Roman" panose="02020603050405020304" pitchFamily="18" charset="0"/>
              </a:rPr>
              <a:t>confident</a:t>
            </a:r>
            <a:r>
              <a:rPr lang="en-GB" sz="1200" dirty="0">
                <a:effectLst/>
                <a:latin typeface="Calibri" panose="020F0502020204030204" pitchFamily="34" charset="0"/>
                <a:ea typeface="DengXian" panose="02010600030101010101" pitchFamily="2" charset="-122"/>
                <a:cs typeface="Times New Roman" panose="02020603050405020304" pitchFamily="18" charset="0"/>
              </a:rPr>
              <a:t> individuals.</a:t>
            </a:r>
          </a:p>
          <a:p>
            <a:pPr marL="171450" indent="-171450">
              <a:buFont typeface="Arial" panose="020B0604020202020204" pitchFamily="34" charset="0"/>
              <a:buChar char="•"/>
            </a:pPr>
            <a:r>
              <a:rPr lang="en-GB" sz="1200" dirty="0">
                <a:effectLst/>
                <a:latin typeface="Calibri" panose="020F0502020204030204" pitchFamily="34" charset="0"/>
                <a:ea typeface="DengXian" panose="02010600030101010101" pitchFamily="2" charset="-122"/>
                <a:cs typeface="Times New Roman" panose="02020603050405020304" pitchFamily="18" charset="0"/>
              </a:rPr>
              <a:t>Benefits from the project will be seen in years to come as it only began in 2022. However, it is evident that it is much needed with families and pupils accessing it daily. While the project is valuable to its community, in an ideal world it is not a project that would be necessary in the first place, and it does not offer a permanent solution to an ongoing issue.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Finally, this has given me evidence for professional standards for teaching and leadership descriptors of involving partners in learning and exercising corporate responsibility. This knowledge will be taken forward in my own career and I will share my new understanding to my peers. Thank you, </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diolch</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(1:08) (10:42)</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11</a:t>
            </a:fld>
            <a:endParaRPr lang="en-US" dirty="0"/>
          </a:p>
        </p:txBody>
      </p:sp>
    </p:spTree>
    <p:extLst>
      <p:ext uri="{BB962C8B-B14F-4D97-AF65-F5344CB8AC3E}">
        <p14:creationId xmlns:p14="http://schemas.microsoft.com/office/powerpoint/2010/main" val="3222384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1">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5040DA2-B75D-1B49-51F9-967501F7F67B}"/>
              </a:ext>
            </a:extLst>
          </p:cNvPr>
          <p:cNvSpPr>
            <a:spLocks noGrp="1"/>
          </p:cNvSpPr>
          <p:nvPr>
            <p:ph type="title" hasCustomPrompt="1"/>
          </p:nvPr>
        </p:nvSpPr>
        <p:spPr>
          <a:xfrm>
            <a:off x="994876" y="887638"/>
            <a:ext cx="10202248" cy="5094496"/>
          </a:xfrm>
        </p:spPr>
        <p:txBody>
          <a:bodyPr/>
          <a:lstStyle>
            <a:lvl1pPr algn="ctr">
              <a:defRPr sz="4800">
                <a:solidFill>
                  <a:schemeClr val="bg1"/>
                </a:solidFill>
              </a:defRPr>
            </a:lvl1pPr>
          </a:lstStyle>
          <a:p>
            <a:r>
              <a:rPr lang="en-US" dirty="0"/>
              <a:t>Click to add title</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
        <p:nvSpPr>
          <p:cNvPr id="2" name="Rectangle 1">
            <a:extLst>
              <a:ext uri="{FF2B5EF4-FFF2-40B4-BE49-F238E27FC236}">
                <a16:creationId xmlns:a16="http://schemas.microsoft.com/office/drawing/2014/main" id="{8E93BDAB-CB06-403B-00FD-9D1C2812A298}"/>
              </a:ext>
              <a:ext uri="{C183D7F6-B498-43B3-948B-1728B52AA6E4}">
                <adec:decorative xmlns:adec="http://schemas.microsoft.com/office/drawing/2017/decorative" val="1"/>
              </a:ext>
            </a:extLst>
          </p:cNvPr>
          <p:cNvSpPr/>
          <p:nvPr userDrawn="1"/>
        </p:nvSpPr>
        <p:spPr>
          <a:xfrm rot="5400000">
            <a:off x="-2990939" y="2990938"/>
            <a:ext cx="6855801"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6FB1FDB-9C8A-890A-5051-8D49E105FD49}"/>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21">
            <a:extLst>
              <a:ext uri="{FF2B5EF4-FFF2-40B4-BE49-F238E27FC236}">
                <a16:creationId xmlns:a16="http://schemas.microsoft.com/office/drawing/2014/main" id="{46056E81-9CB5-42E9-6689-B711F575C8F2}"/>
              </a:ext>
              <a:ext uri="{C183D7F6-B498-43B3-948B-1728B52AA6E4}">
                <adec:decorative xmlns:adec="http://schemas.microsoft.com/office/drawing/2017/decorative" val="1"/>
              </a:ext>
            </a:extLst>
          </p:cNvPr>
          <p:cNvSpPr/>
          <p:nvPr userDrawn="1"/>
        </p:nvSpPr>
        <p:spPr>
          <a:xfrm flipV="1">
            <a:off x="8981493" y="0"/>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22">
            <a:extLst>
              <a:ext uri="{FF2B5EF4-FFF2-40B4-BE49-F238E27FC236}">
                <a16:creationId xmlns:a16="http://schemas.microsoft.com/office/drawing/2014/main" id="{3D075254-6FC4-6738-BBBE-1BACB99E424A}"/>
              </a:ext>
              <a:ext uri="{C183D7F6-B498-43B3-948B-1728B52AA6E4}">
                <adec:decorative xmlns:adec="http://schemas.microsoft.com/office/drawing/2017/decorative" val="1"/>
              </a:ext>
            </a:extLst>
          </p:cNvPr>
          <p:cNvSpPr>
            <a:spLocks noChangeAspect="1"/>
          </p:cNvSpPr>
          <p:nvPr userDrawn="1"/>
        </p:nvSpPr>
        <p:spPr>
          <a:xfrm flipH="1" flipV="1">
            <a:off x="0" y="-8"/>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09446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bout 1">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5BA2562-20F9-9DC8-81EB-6ED26B24D7E3}"/>
              </a:ext>
              <a:ext uri="{C183D7F6-B498-43B3-948B-1728B52AA6E4}">
                <adec:decorative xmlns:adec="http://schemas.microsoft.com/office/drawing/2017/decorative" val="1"/>
              </a:ext>
            </a:extLst>
          </p:cNvPr>
          <p:cNvSpPr/>
          <p:nvPr userDrawn="1"/>
        </p:nvSpPr>
        <p:spPr>
          <a:xfrm>
            <a:off x="1" y="5983099"/>
            <a:ext cx="12192000" cy="8739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5">
            <a:extLst>
              <a:ext uri="{FF2B5EF4-FFF2-40B4-BE49-F238E27FC236}">
                <a16:creationId xmlns:a16="http://schemas.microsoft.com/office/drawing/2014/main" id="{369E878B-C75C-98DC-B694-2C40507C4945}"/>
              </a:ext>
              <a:ext uri="{C183D7F6-B498-43B3-948B-1728B52AA6E4}">
                <adec:decorative xmlns:adec="http://schemas.microsoft.com/office/drawing/2017/decorative" val="1"/>
              </a:ext>
            </a:extLst>
          </p:cNvPr>
          <p:cNvSpPr/>
          <p:nvPr userDrawn="1"/>
        </p:nvSpPr>
        <p:spPr>
          <a:xfrm>
            <a:off x="8991644" y="3657675"/>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27">
            <a:extLst>
              <a:ext uri="{FF2B5EF4-FFF2-40B4-BE49-F238E27FC236}">
                <a16:creationId xmlns:a16="http://schemas.microsoft.com/office/drawing/2014/main" id="{DC03A063-67E0-718E-206C-6C807C20026A}"/>
              </a:ext>
              <a:ext uri="{C183D7F6-B498-43B3-948B-1728B52AA6E4}">
                <adec:decorative xmlns:adec="http://schemas.microsoft.com/office/drawing/2017/decorative" val="1"/>
              </a:ext>
            </a:extLst>
          </p:cNvPr>
          <p:cNvSpPr>
            <a:spLocks noChangeAspect="1"/>
          </p:cNvSpPr>
          <p:nvPr userDrawn="1"/>
        </p:nvSpPr>
        <p:spPr>
          <a:xfrm flipH="1" flipV="1">
            <a:off x="0" y="-5"/>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30">
            <a:extLst>
              <a:ext uri="{FF2B5EF4-FFF2-40B4-BE49-F238E27FC236}">
                <a16:creationId xmlns:a16="http://schemas.microsoft.com/office/drawing/2014/main" id="{6D86FEEF-2721-A616-B636-7C6F8B1B5D56}"/>
              </a:ext>
              <a:ext uri="{C183D7F6-B498-43B3-948B-1728B52AA6E4}">
                <adec:decorative xmlns:adec="http://schemas.microsoft.com/office/drawing/2017/decorative" val="1"/>
              </a:ext>
            </a:extLst>
          </p:cNvPr>
          <p:cNvSpPr>
            <a:spLocks noChangeAspect="1"/>
          </p:cNvSpPr>
          <p:nvPr userDrawn="1"/>
        </p:nvSpPr>
        <p:spPr>
          <a:xfrm rot="16200000" flipH="1" flipV="1">
            <a:off x="-433923" y="554625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Title 17">
            <a:extLst>
              <a:ext uri="{FF2B5EF4-FFF2-40B4-BE49-F238E27FC236}">
                <a16:creationId xmlns:a16="http://schemas.microsoft.com/office/drawing/2014/main" id="{4AC20A76-77DC-62F7-C0E5-66C03853B31E}"/>
              </a:ext>
            </a:extLst>
          </p:cNvPr>
          <p:cNvSpPr>
            <a:spLocks noGrp="1"/>
          </p:cNvSpPr>
          <p:nvPr>
            <p:ph type="title" hasCustomPrompt="1"/>
          </p:nvPr>
        </p:nvSpPr>
        <p:spPr>
          <a:xfrm>
            <a:off x="1371599" y="1478396"/>
            <a:ext cx="3710355" cy="3445297"/>
          </a:xfrm>
        </p:spPr>
        <p:txBody>
          <a:bodyPr>
            <a:normAutofit/>
          </a:bodyPr>
          <a:lstStyle>
            <a:lvl1pPr>
              <a:defRPr sz="3600">
                <a:solidFill>
                  <a:schemeClr val="accent2">
                    <a:lumMod val="75000"/>
                  </a:schemeClr>
                </a:solidFill>
              </a:defRPr>
            </a:lvl1pPr>
          </a:lstStyle>
          <a:p>
            <a:r>
              <a:rPr lang="en-US" dirty="0"/>
              <a:t>Click to add title</a:t>
            </a:r>
          </a:p>
        </p:txBody>
      </p:sp>
      <p:sp>
        <p:nvSpPr>
          <p:cNvPr id="20" name="Content Placeholder 19">
            <a:extLst>
              <a:ext uri="{FF2B5EF4-FFF2-40B4-BE49-F238E27FC236}">
                <a16:creationId xmlns:a16="http://schemas.microsoft.com/office/drawing/2014/main" id="{CF99A149-DEF4-9E0F-D0DE-E859DB6CA539}"/>
              </a:ext>
            </a:extLst>
          </p:cNvPr>
          <p:cNvSpPr>
            <a:spLocks noGrp="1"/>
          </p:cNvSpPr>
          <p:nvPr>
            <p:ph sz="quarter" idx="10" hasCustomPrompt="1"/>
          </p:nvPr>
        </p:nvSpPr>
        <p:spPr>
          <a:xfrm>
            <a:off x="5360465" y="1477963"/>
            <a:ext cx="5536135" cy="3446462"/>
          </a:xfrm>
        </p:spPr>
        <p:txBody>
          <a:bodyPr anchor="ctr">
            <a:normAutofit/>
          </a:bodyPr>
          <a:lstStyle>
            <a:lvl1pPr marL="0" indent="0">
              <a:buNone/>
              <a:defRPr sz="1800"/>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chemeClr val="bg1"/>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4053760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Title">
    <p:bg>
      <p:bgPr>
        <a:solidFill>
          <a:schemeClr val="accent2"/>
        </a:solidFill>
        <a:effectLst/>
      </p:bgPr>
    </p:bg>
    <p:spTree>
      <p:nvGrpSpPr>
        <p:cNvPr id="1" name=""/>
        <p:cNvGrpSpPr/>
        <p:nvPr/>
      </p:nvGrpSpPr>
      <p:grpSpPr>
        <a:xfrm>
          <a:off x="0" y="0"/>
          <a:ext cx="0" cy="0"/>
          <a:chOff x="0" y="0"/>
          <a:chExt cx="0" cy="0"/>
        </a:xfrm>
      </p:grpSpPr>
      <p:sp>
        <p:nvSpPr>
          <p:cNvPr id="2" name="Freeform: Shape 9">
            <a:extLst>
              <a:ext uri="{FF2B5EF4-FFF2-40B4-BE49-F238E27FC236}">
                <a16:creationId xmlns:a16="http://schemas.microsoft.com/office/drawing/2014/main" id="{A18D9F31-445F-F144-A393-66C1BDE8083D}"/>
              </a:ext>
              <a:ext uri="{C183D7F6-B498-43B3-948B-1728B52AA6E4}">
                <adec:decorative xmlns:adec="http://schemas.microsoft.com/office/drawing/2017/decorative" val="1"/>
              </a:ext>
            </a:extLst>
          </p:cNvPr>
          <p:cNvSpPr/>
          <p:nvPr userDrawn="1"/>
        </p:nvSpPr>
        <p:spPr>
          <a:xfrm flipV="1">
            <a:off x="4570022" y="3390898"/>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4">
            <a:extLst>
              <a:ext uri="{FF2B5EF4-FFF2-40B4-BE49-F238E27FC236}">
                <a16:creationId xmlns:a16="http://schemas.microsoft.com/office/drawing/2014/main" id="{24F2F994-08EA-D901-82B7-02E175B2FF92}"/>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863EE949-1BE5-CFA7-69CC-5235FFE07F0F}"/>
              </a:ext>
            </a:extLst>
          </p:cNvPr>
          <p:cNvSpPr>
            <a:spLocks noGrp="1"/>
          </p:cNvSpPr>
          <p:nvPr>
            <p:ph type="title" hasCustomPrompt="1"/>
          </p:nvPr>
        </p:nvSpPr>
        <p:spPr>
          <a:xfrm>
            <a:off x="1371598" y="1415562"/>
            <a:ext cx="5750171" cy="4009292"/>
          </a:xfrm>
        </p:spPr>
        <p:txBody>
          <a:bodyPr>
            <a:normAutofit/>
          </a:bodyPr>
          <a:lstStyle>
            <a:lvl1pPr>
              <a:defRPr sz="3600">
                <a:solidFill>
                  <a:schemeClr val="bg2"/>
                </a:solidFill>
              </a:defRPr>
            </a:lvl1pPr>
          </a:lstStyle>
          <a:p>
            <a:r>
              <a:rPr lang="en-US" dirty="0"/>
              <a:t>Click to add title</a:t>
            </a:r>
          </a:p>
        </p:txBody>
      </p:sp>
      <p:sp>
        <p:nvSpPr>
          <p:cNvPr id="4" name="Picture Placeholder 18">
            <a:extLst>
              <a:ext uri="{FF2B5EF4-FFF2-40B4-BE49-F238E27FC236}">
                <a16:creationId xmlns:a16="http://schemas.microsoft.com/office/drawing/2014/main" id="{A2B2C17F-12DD-A683-5602-F16A1C9647FB}"/>
              </a:ext>
            </a:extLst>
          </p:cNvPr>
          <p:cNvSpPr>
            <a:spLocks noGrp="1"/>
          </p:cNvSpPr>
          <p:nvPr>
            <p:ph type="pic" sz="quarter" idx="13"/>
          </p:nvPr>
        </p:nvSpPr>
        <p:spPr>
          <a:xfrm>
            <a:off x="7877908" y="1"/>
            <a:ext cx="4314092" cy="6858000"/>
          </a:xfrm>
          <a:custGeom>
            <a:avLst/>
            <a:gdLst>
              <a:gd name="connsiteX0" fmla="*/ 3466352 w 4267200"/>
              <a:gd name="connsiteY0" fmla="*/ 0 h 6858000"/>
              <a:gd name="connsiteX1" fmla="*/ 4267200 w 4267200"/>
              <a:gd name="connsiteY1" fmla="*/ 0 h 6858000"/>
              <a:gd name="connsiteX2" fmla="*/ 4267200 w 4267200"/>
              <a:gd name="connsiteY2" fmla="*/ 6858000 h 6858000"/>
              <a:gd name="connsiteX3" fmla="*/ 0 w 4267200"/>
              <a:gd name="connsiteY3" fmla="*/ 6858000 h 6858000"/>
              <a:gd name="connsiteX4" fmla="*/ 0 w 4267200"/>
              <a:gd name="connsiteY4" fmla="*/ 3338980 h 6858000"/>
              <a:gd name="connsiteX5" fmla="*/ 8352 w 4267200"/>
              <a:gd name="connsiteY5" fmla="*/ 3162578 h 6858000"/>
              <a:gd name="connsiteX6" fmla="*/ 3132972 w 4267200"/>
              <a:gd name="connsiteY6" fmla="*/ 18059 h 6858000"/>
              <a:gd name="connsiteX7" fmla="*/ 3466352 w 4267200"/>
              <a:gd name="connsiteY7" fmla="*/ 122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7200" h="6858000">
                <a:moveTo>
                  <a:pt x="3466352" y="0"/>
                </a:moveTo>
                <a:lnTo>
                  <a:pt x="4267200" y="0"/>
                </a:lnTo>
                <a:lnTo>
                  <a:pt x="4267200" y="6858000"/>
                </a:lnTo>
                <a:lnTo>
                  <a:pt x="0" y="6858000"/>
                </a:lnTo>
                <a:lnTo>
                  <a:pt x="0" y="3338980"/>
                </a:lnTo>
                <a:lnTo>
                  <a:pt x="8352" y="3162578"/>
                </a:lnTo>
                <a:cubicBezTo>
                  <a:pt x="166042" y="1505839"/>
                  <a:pt x="1479242" y="186005"/>
                  <a:pt x="3132972" y="18059"/>
                </a:cubicBezTo>
                <a:lnTo>
                  <a:pt x="3466352" y="1225"/>
                </a:lnTo>
                <a:close/>
              </a:path>
            </a:pathLst>
          </a:custGeom>
          <a:solidFill>
            <a:schemeClr val="accent2">
              <a:lumMod val="75000"/>
            </a:schemeClr>
          </a:solidFill>
        </p:spPr>
        <p:txBody>
          <a:bodyPr wrap="square" lIns="1463040" tIns="822960" rIns="1463040" anchor="t" anchorCtr="0">
            <a:noAutofit/>
          </a:bodyPr>
          <a:lstStyle>
            <a:lvl1pPr marL="0" indent="0" algn="ctr">
              <a:buNone/>
              <a:defRPr sz="1600">
                <a:solidFill>
                  <a:schemeClr val="bg2"/>
                </a:solidFill>
              </a:defRPr>
            </a:lvl1pPr>
          </a:lstStyle>
          <a:p>
            <a:r>
              <a:rPr lang="en-US" dirty="0"/>
              <a:t>Click icon to add picture</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700458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Content and Image">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179D789-F69C-8306-0C19-DF73E69167C4}"/>
              </a:ext>
            </a:extLst>
          </p:cNvPr>
          <p:cNvSpPr>
            <a:spLocks noGrp="1"/>
          </p:cNvSpPr>
          <p:nvPr>
            <p:ph type="title" hasCustomPrompt="1"/>
          </p:nvPr>
        </p:nvSpPr>
        <p:spPr>
          <a:xfrm>
            <a:off x="5676415" y="360485"/>
            <a:ext cx="5032725" cy="3284203"/>
          </a:xfrm>
        </p:spPr>
        <p:txBody>
          <a:bodyPr anchor="b">
            <a:normAutofit/>
          </a:bodyPr>
          <a:lstStyle>
            <a:lvl1pPr>
              <a:defRPr sz="3600">
                <a:solidFill>
                  <a:schemeClr val="bg2"/>
                </a:solidFill>
              </a:defRPr>
            </a:lvl1pPr>
          </a:lstStyle>
          <a:p>
            <a:r>
              <a:rPr lang="en-US" dirty="0"/>
              <a:t>Click to add title</a:t>
            </a:r>
          </a:p>
        </p:txBody>
      </p:sp>
      <p:sp>
        <p:nvSpPr>
          <p:cNvPr id="2" name="Picture Placeholder 1">
            <a:extLst>
              <a:ext uri="{FF2B5EF4-FFF2-40B4-BE49-F238E27FC236}">
                <a16:creationId xmlns:a16="http://schemas.microsoft.com/office/drawing/2014/main" id="{A2003524-9DE3-1117-2E91-80A1CB96DE3E}"/>
              </a:ext>
            </a:extLst>
          </p:cNvPr>
          <p:cNvSpPr>
            <a:spLocks noGrp="1"/>
          </p:cNvSpPr>
          <p:nvPr>
            <p:ph type="pic" sz="quarter" idx="11"/>
          </p:nvPr>
        </p:nvSpPr>
        <p:spPr>
          <a:xfrm>
            <a:off x="0" y="0"/>
            <a:ext cx="4308475" cy="6858000"/>
          </a:xfrm>
          <a:custGeom>
            <a:avLst/>
            <a:gdLst>
              <a:gd name="connsiteX0" fmla="*/ 0 w 4308475"/>
              <a:gd name="connsiteY0" fmla="*/ 0 h 6858000"/>
              <a:gd name="connsiteX1" fmla="*/ 4308475 w 4308475"/>
              <a:gd name="connsiteY1" fmla="*/ 0 h 6858000"/>
              <a:gd name="connsiteX2" fmla="*/ 4308475 w 4308475"/>
              <a:gd name="connsiteY2" fmla="*/ 3390898 h 6858000"/>
              <a:gd name="connsiteX3" fmla="*/ 4307536 w 4308475"/>
              <a:gd name="connsiteY3" fmla="*/ 3390898 h 6858000"/>
              <a:gd name="connsiteX4" fmla="*/ 4290702 w 4308475"/>
              <a:gd name="connsiteY4" fmla="*/ 3724279 h 6858000"/>
              <a:gd name="connsiteX5" fmla="*/ 1146183 w 4308475"/>
              <a:gd name="connsiteY5" fmla="*/ 6848898 h 6858000"/>
              <a:gd name="connsiteX6" fmla="*/ 953984 w 4308475"/>
              <a:gd name="connsiteY6" fmla="*/ 6857998 h 6858000"/>
              <a:gd name="connsiteX7" fmla="*/ 4308475 w 4308475"/>
              <a:gd name="connsiteY7" fmla="*/ 6857998 h 6858000"/>
              <a:gd name="connsiteX8" fmla="*/ 4308475 w 4308475"/>
              <a:gd name="connsiteY8" fmla="*/ 6858000 h 6858000"/>
              <a:gd name="connsiteX9" fmla="*/ 0 w 4308475"/>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08475" h="6858000">
                <a:moveTo>
                  <a:pt x="0" y="0"/>
                </a:moveTo>
                <a:lnTo>
                  <a:pt x="4308475" y="0"/>
                </a:lnTo>
                <a:lnTo>
                  <a:pt x="4308475" y="3390898"/>
                </a:lnTo>
                <a:lnTo>
                  <a:pt x="4307536" y="3390898"/>
                </a:lnTo>
                <a:lnTo>
                  <a:pt x="4290702" y="3724279"/>
                </a:lnTo>
                <a:cubicBezTo>
                  <a:pt x="4122756" y="5378008"/>
                  <a:pt x="2802922" y="6691208"/>
                  <a:pt x="1146183" y="6848898"/>
                </a:cubicBezTo>
                <a:lnTo>
                  <a:pt x="953984" y="6857998"/>
                </a:lnTo>
                <a:lnTo>
                  <a:pt x="4308475" y="6857998"/>
                </a:lnTo>
                <a:lnTo>
                  <a:pt x="4308475" y="6858000"/>
                </a:lnTo>
                <a:lnTo>
                  <a:pt x="0" y="6858000"/>
                </a:lnTo>
                <a:close/>
              </a:path>
            </a:pathLst>
          </a:custGeom>
        </p:spPr>
        <p:txBody>
          <a:bodyPr wrap="square">
            <a:noAutofit/>
          </a:bodyPr>
          <a:lstStyle>
            <a:lvl1pPr marL="0" indent="0" algn="ctr">
              <a:buNone/>
              <a:defRPr>
                <a:solidFill>
                  <a:schemeClr val="bg2"/>
                </a:solidFill>
              </a:defRPr>
            </a:lvl1pPr>
          </a:lstStyle>
          <a:p>
            <a:r>
              <a:rPr lang="en-US" dirty="0"/>
              <a:t>Click icon to add picture</a:t>
            </a:r>
          </a:p>
        </p:txBody>
      </p:sp>
      <p:sp>
        <p:nvSpPr>
          <p:cNvPr id="10" name="Content Placeholder 9">
            <a:extLst>
              <a:ext uri="{FF2B5EF4-FFF2-40B4-BE49-F238E27FC236}">
                <a16:creationId xmlns:a16="http://schemas.microsoft.com/office/drawing/2014/main" id="{FE5C55B8-DD4C-A859-38F5-CC8FE0920B85}"/>
              </a:ext>
            </a:extLst>
          </p:cNvPr>
          <p:cNvSpPr>
            <a:spLocks noGrp="1"/>
          </p:cNvSpPr>
          <p:nvPr>
            <p:ph sz="quarter" idx="10" hasCustomPrompt="1"/>
          </p:nvPr>
        </p:nvSpPr>
        <p:spPr>
          <a:xfrm>
            <a:off x="5676306" y="3846391"/>
            <a:ext cx="5032725" cy="2136710"/>
          </a:xfrm>
        </p:spPr>
        <p:txBody>
          <a:bodyPr>
            <a:normAutofit/>
          </a:bodyPr>
          <a:lstStyle>
            <a:lvl1pPr marL="0" indent="0">
              <a:buNone/>
              <a:defRPr sz="1800">
                <a:solidFill>
                  <a:schemeClr val="bg2"/>
                </a:solidFill>
              </a:defRPr>
            </a:lvl1pPr>
            <a:lvl2pPr marL="457200" indent="0">
              <a:buNone/>
              <a:defRPr sz="1600">
                <a:solidFill>
                  <a:schemeClr val="bg2"/>
                </a:solidFill>
              </a:defRPr>
            </a:lvl2pPr>
            <a:lvl3pPr marL="914400" indent="0">
              <a:buNone/>
              <a:defRPr sz="1400">
                <a:solidFill>
                  <a:schemeClr val="bg2"/>
                </a:solidFill>
              </a:defRPr>
            </a:lvl3pPr>
            <a:lvl4pPr marL="1371600" indent="0">
              <a:buNone/>
              <a:defRPr sz="1200">
                <a:solidFill>
                  <a:schemeClr val="bg2"/>
                </a:solidFill>
              </a:defRPr>
            </a:lvl4pPr>
            <a:lvl5pPr marL="1828800" indent="0">
              <a:buNone/>
              <a:defRPr sz="1200">
                <a:solidFill>
                  <a:schemeClr val="bg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
        <p:nvSpPr>
          <p:cNvPr id="7" name="Freeform: Shape 9">
            <a:extLst>
              <a:ext uri="{FF2B5EF4-FFF2-40B4-BE49-F238E27FC236}">
                <a16:creationId xmlns:a16="http://schemas.microsoft.com/office/drawing/2014/main" id="{6DC123BA-30A1-50DE-FC24-33C67A8FA78E}"/>
              </a:ext>
              <a:ext uri="{C183D7F6-B498-43B3-948B-1728B52AA6E4}">
                <adec:decorative xmlns:adec="http://schemas.microsoft.com/office/drawing/2017/decorative" val="1"/>
              </a:ext>
            </a:extLst>
          </p:cNvPr>
          <p:cNvSpPr/>
          <p:nvPr userDrawn="1"/>
        </p:nvSpPr>
        <p:spPr>
          <a:xfrm flipH="1" flipV="1">
            <a:off x="4308762" y="3390898"/>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22301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10C35C-5361-BD30-EB79-01BD72158B57}"/>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26">
            <a:extLst>
              <a:ext uri="{FF2B5EF4-FFF2-40B4-BE49-F238E27FC236}">
                <a16:creationId xmlns:a16="http://schemas.microsoft.com/office/drawing/2014/main" id="{948A7171-32A3-1CAC-DDFD-7C44DDAF06EA}"/>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47">
            <a:extLst>
              <a:ext uri="{FF2B5EF4-FFF2-40B4-BE49-F238E27FC236}">
                <a16:creationId xmlns:a16="http://schemas.microsoft.com/office/drawing/2014/main" id="{06FD5EAC-FAC4-CDB4-6AB8-809E940F0780}"/>
              </a:ext>
              <a:ext uri="{C183D7F6-B498-43B3-948B-1728B52AA6E4}">
                <adec:decorative xmlns:adec="http://schemas.microsoft.com/office/drawing/2017/decorative" val="1"/>
              </a:ext>
            </a:extLst>
          </p:cNvPr>
          <p:cNvSpPr/>
          <p:nvPr userDrawn="1"/>
        </p:nvSpPr>
        <p:spPr>
          <a:xfrm>
            <a:off x="8991644"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9">
            <a:extLst>
              <a:ext uri="{FF2B5EF4-FFF2-40B4-BE49-F238E27FC236}">
                <a16:creationId xmlns:a16="http://schemas.microsoft.com/office/drawing/2014/main" id="{6DA13352-25BC-FD28-A34C-DD204D5BF178}"/>
              </a:ext>
            </a:extLst>
          </p:cNvPr>
          <p:cNvSpPr>
            <a:spLocks noGrp="1"/>
          </p:cNvSpPr>
          <p:nvPr>
            <p:ph type="title" hasCustomPrompt="1"/>
          </p:nvPr>
        </p:nvSpPr>
        <p:spPr>
          <a:xfrm>
            <a:off x="1381748" y="246183"/>
            <a:ext cx="9525000" cy="1919521"/>
          </a:xfrm>
        </p:spPr>
        <p:txBody>
          <a:bodyPr>
            <a:normAutofit/>
          </a:bodyPr>
          <a:lstStyle>
            <a:lvl1pPr>
              <a:defRPr sz="3600">
                <a:solidFill>
                  <a:schemeClr val="accent2">
                    <a:lumMod val="75000"/>
                  </a:schemeClr>
                </a:solidFill>
              </a:defRPr>
            </a:lvl1pPr>
          </a:lstStyle>
          <a:p>
            <a:r>
              <a:rPr lang="en-US" dirty="0"/>
              <a:t>Click to add title</a:t>
            </a:r>
          </a:p>
        </p:txBody>
      </p:sp>
      <p:sp>
        <p:nvSpPr>
          <p:cNvPr id="12" name="Content Placeholder 11">
            <a:extLst>
              <a:ext uri="{FF2B5EF4-FFF2-40B4-BE49-F238E27FC236}">
                <a16:creationId xmlns:a16="http://schemas.microsoft.com/office/drawing/2014/main" id="{034108AC-4ED2-99E6-0212-0AC0802C553A}"/>
              </a:ext>
            </a:extLst>
          </p:cNvPr>
          <p:cNvSpPr>
            <a:spLocks noGrp="1"/>
          </p:cNvSpPr>
          <p:nvPr>
            <p:ph sz="quarter" idx="10" hasCustomPrompt="1"/>
          </p:nvPr>
        </p:nvSpPr>
        <p:spPr>
          <a:xfrm>
            <a:off x="1371600" y="2274033"/>
            <a:ext cx="9525000" cy="3317875"/>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265884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3">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6B6590-E6B3-B91C-752E-88256804F19D}"/>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26">
            <a:extLst>
              <a:ext uri="{FF2B5EF4-FFF2-40B4-BE49-F238E27FC236}">
                <a16:creationId xmlns:a16="http://schemas.microsoft.com/office/drawing/2014/main" id="{3A11B3D3-2DE9-50B1-D34F-653D46693293}"/>
              </a:ext>
              <a:ext uri="{C183D7F6-B498-43B3-948B-1728B52AA6E4}">
                <adec:decorative xmlns:adec="http://schemas.microsoft.com/office/drawing/2017/decorative" val="1"/>
              </a:ext>
            </a:extLst>
          </p:cNvPr>
          <p:cNvSpPr/>
          <p:nvPr userDrawn="1"/>
        </p:nvSpPr>
        <p:spPr>
          <a:xfrm>
            <a:off x="8981493" y="3657680"/>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27">
            <a:extLst>
              <a:ext uri="{FF2B5EF4-FFF2-40B4-BE49-F238E27FC236}">
                <a16:creationId xmlns:a16="http://schemas.microsoft.com/office/drawing/2014/main" id="{5EEBEB28-1DE8-01FC-1208-CE71F445D835}"/>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1">
            <a:extLst>
              <a:ext uri="{FF2B5EF4-FFF2-40B4-BE49-F238E27FC236}">
                <a16:creationId xmlns:a16="http://schemas.microsoft.com/office/drawing/2014/main" id="{836BB78A-11DB-CCF3-7F2E-C0243B40951E}"/>
              </a:ext>
              <a:ext uri="{C183D7F6-B498-43B3-948B-1728B52AA6E4}">
                <adec:decorative xmlns:adec="http://schemas.microsoft.com/office/drawing/2017/decorative" val="1"/>
              </a:ext>
            </a:extLst>
          </p:cNvPr>
          <p:cNvSpPr>
            <a:spLocks noChangeAspect="1"/>
          </p:cNvSpPr>
          <p:nvPr userDrawn="1"/>
        </p:nvSpPr>
        <p:spPr>
          <a:xfrm rot="16200000" flipH="1" flipV="1">
            <a:off x="-433923" y="5546255"/>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00220F55-A7D0-A330-0E21-94E0D5ECA856}"/>
              </a:ext>
            </a:extLst>
          </p:cNvPr>
          <p:cNvSpPr>
            <a:spLocks noGrp="1"/>
          </p:cNvSpPr>
          <p:nvPr>
            <p:ph type="title" hasCustomPrompt="1"/>
          </p:nvPr>
        </p:nvSpPr>
        <p:spPr>
          <a:xfrm>
            <a:off x="1750734" y="835269"/>
            <a:ext cx="8690533" cy="2821183"/>
          </a:xfrm>
        </p:spPr>
        <p:txBody>
          <a:bodyPr anchor="b">
            <a:normAutofit/>
          </a:bodyPr>
          <a:lstStyle>
            <a:lvl1pPr algn="ctr">
              <a:defRPr sz="3600">
                <a:solidFill>
                  <a:schemeClr val="bg2"/>
                </a:solidFill>
              </a:defRPr>
            </a:lvl1pPr>
          </a:lstStyle>
          <a:p>
            <a:r>
              <a:rPr lang="en-US" dirty="0"/>
              <a:t>Click to add title</a:t>
            </a:r>
          </a:p>
        </p:txBody>
      </p:sp>
      <p:sp>
        <p:nvSpPr>
          <p:cNvPr id="11" name="Content Placeholder 10">
            <a:extLst>
              <a:ext uri="{FF2B5EF4-FFF2-40B4-BE49-F238E27FC236}">
                <a16:creationId xmlns:a16="http://schemas.microsoft.com/office/drawing/2014/main" id="{560B5AC1-38AD-9D8D-25F1-F8E10DE48AD7}"/>
              </a:ext>
            </a:extLst>
          </p:cNvPr>
          <p:cNvSpPr>
            <a:spLocks noGrp="1"/>
          </p:cNvSpPr>
          <p:nvPr>
            <p:ph sz="quarter" idx="10" hasCustomPrompt="1"/>
          </p:nvPr>
        </p:nvSpPr>
        <p:spPr>
          <a:xfrm>
            <a:off x="1745739" y="3858233"/>
            <a:ext cx="8700522" cy="1953481"/>
          </a:xfrm>
        </p:spPr>
        <p:txBody>
          <a:bodyPr>
            <a:normAutofit/>
          </a:bodyPr>
          <a:lstStyle>
            <a:lvl1pPr marL="0" indent="0" algn="ctr">
              <a:buNone/>
              <a:defRPr sz="1800">
                <a:solidFill>
                  <a:schemeClr val="bg2"/>
                </a:solidFill>
              </a:defRPr>
            </a:lvl1pPr>
            <a:lvl2pPr marL="457200" indent="0" algn="ctr">
              <a:buNone/>
              <a:defRPr sz="1600">
                <a:solidFill>
                  <a:schemeClr val="bg2"/>
                </a:solidFill>
              </a:defRPr>
            </a:lvl2pPr>
            <a:lvl3pPr marL="914400" indent="0" algn="ctr">
              <a:buNone/>
              <a:defRPr sz="1400">
                <a:solidFill>
                  <a:schemeClr val="bg2"/>
                </a:solidFill>
              </a:defRPr>
            </a:lvl3pPr>
            <a:lvl4pPr marL="1371600" indent="0" algn="ctr">
              <a:buNone/>
              <a:defRPr sz="1200">
                <a:solidFill>
                  <a:schemeClr val="bg2"/>
                </a:solidFill>
              </a:defRPr>
            </a:lvl4pPr>
            <a:lvl5pPr marL="1828800" indent="0" algn="ctr">
              <a:buNone/>
              <a:defRPr sz="1200">
                <a:solidFill>
                  <a:schemeClr val="bg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862463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2 Colum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FFEEC7-A0A7-27CB-3F2D-796281DCDC94}"/>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20">
            <a:extLst>
              <a:ext uri="{FF2B5EF4-FFF2-40B4-BE49-F238E27FC236}">
                <a16:creationId xmlns:a16="http://schemas.microsoft.com/office/drawing/2014/main" id="{2DCCFF86-2471-421E-E5FF-E38943252F15}"/>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21">
            <a:extLst>
              <a:ext uri="{FF2B5EF4-FFF2-40B4-BE49-F238E27FC236}">
                <a16:creationId xmlns:a16="http://schemas.microsoft.com/office/drawing/2014/main" id="{8300B484-623C-071D-E849-138F761417EE}"/>
              </a:ext>
              <a:ext uri="{C183D7F6-B498-43B3-948B-1728B52AA6E4}">
                <adec:decorative xmlns:adec="http://schemas.microsoft.com/office/drawing/2017/decorative" val="1"/>
              </a:ext>
            </a:extLst>
          </p:cNvPr>
          <p:cNvSpPr>
            <a:spLocks noChangeAspect="1"/>
          </p:cNvSpPr>
          <p:nvPr userDrawn="1"/>
        </p:nvSpPr>
        <p:spPr>
          <a:xfrm rot="16200000" flipH="1" flipV="1">
            <a:off x="-433923" y="5546255"/>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Title 18">
            <a:extLst>
              <a:ext uri="{FF2B5EF4-FFF2-40B4-BE49-F238E27FC236}">
                <a16:creationId xmlns:a16="http://schemas.microsoft.com/office/drawing/2014/main" id="{99A6249F-0E28-0ABF-FE63-7ECC0E106258}"/>
              </a:ext>
            </a:extLst>
          </p:cNvPr>
          <p:cNvSpPr>
            <a:spLocks noGrp="1"/>
          </p:cNvSpPr>
          <p:nvPr>
            <p:ph type="title" hasCustomPrompt="1"/>
          </p:nvPr>
        </p:nvSpPr>
        <p:spPr>
          <a:xfrm>
            <a:off x="1362805" y="344399"/>
            <a:ext cx="9599008" cy="1729547"/>
          </a:xfrm>
        </p:spPr>
        <p:txBody>
          <a:bodyPr>
            <a:normAutofit/>
          </a:bodyPr>
          <a:lstStyle>
            <a:lvl1pPr>
              <a:defRPr sz="3600">
                <a:solidFill>
                  <a:schemeClr val="accent2">
                    <a:lumMod val="75000"/>
                  </a:schemeClr>
                </a:solidFill>
              </a:defRPr>
            </a:lvl1pPr>
          </a:lstStyle>
          <a:p>
            <a:r>
              <a:rPr lang="en-US" dirty="0"/>
              <a:t>Click to add title</a:t>
            </a:r>
          </a:p>
        </p:txBody>
      </p:sp>
      <p:sp>
        <p:nvSpPr>
          <p:cNvPr id="21" name="Content Placeholder 20">
            <a:extLst>
              <a:ext uri="{FF2B5EF4-FFF2-40B4-BE49-F238E27FC236}">
                <a16:creationId xmlns:a16="http://schemas.microsoft.com/office/drawing/2014/main" id="{CCC29225-33B5-6D19-F0BA-DE3F864F640A}"/>
              </a:ext>
            </a:extLst>
          </p:cNvPr>
          <p:cNvSpPr>
            <a:spLocks noGrp="1"/>
          </p:cNvSpPr>
          <p:nvPr>
            <p:ph sz="quarter" idx="10" hasCustomPrompt="1"/>
          </p:nvPr>
        </p:nvSpPr>
        <p:spPr>
          <a:xfrm>
            <a:off x="1370867" y="2274034"/>
            <a:ext cx="4643438" cy="3298630"/>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0">
            <a:extLst>
              <a:ext uri="{FF2B5EF4-FFF2-40B4-BE49-F238E27FC236}">
                <a16:creationId xmlns:a16="http://schemas.microsoft.com/office/drawing/2014/main" id="{FB67020D-DF60-17C1-8DEC-EDECF653540F}"/>
              </a:ext>
            </a:extLst>
          </p:cNvPr>
          <p:cNvSpPr>
            <a:spLocks noGrp="1"/>
          </p:cNvSpPr>
          <p:nvPr>
            <p:ph sz="quarter" idx="11" hasCustomPrompt="1"/>
          </p:nvPr>
        </p:nvSpPr>
        <p:spPr>
          <a:xfrm>
            <a:off x="6318375" y="2274034"/>
            <a:ext cx="4643438" cy="3298630"/>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75812651-A64E-FA0C-7D84-B20BA7C67313}"/>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007817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2 Column 2">
    <p:spTree>
      <p:nvGrpSpPr>
        <p:cNvPr id="1" name=""/>
        <p:cNvGrpSpPr/>
        <p:nvPr/>
      </p:nvGrpSpPr>
      <p:grpSpPr>
        <a:xfrm>
          <a:off x="0" y="0"/>
          <a:ext cx="0" cy="0"/>
          <a:chOff x="0" y="0"/>
          <a:chExt cx="0" cy="0"/>
        </a:xfrm>
      </p:grpSpPr>
      <p:sp>
        <p:nvSpPr>
          <p:cNvPr id="2" name="Freeform 36">
            <a:extLst>
              <a:ext uri="{FF2B5EF4-FFF2-40B4-BE49-F238E27FC236}">
                <a16:creationId xmlns:a16="http://schemas.microsoft.com/office/drawing/2014/main" id="{F8F589DA-127F-E2E7-6ADA-1D3C04799932}"/>
              </a:ext>
              <a:ext uri="{C183D7F6-B498-43B3-948B-1728B52AA6E4}">
                <adec:decorative xmlns:adec="http://schemas.microsoft.com/office/drawing/2017/decorative" val="1"/>
              </a:ext>
            </a:extLst>
          </p:cNvPr>
          <p:cNvSpPr/>
          <p:nvPr userDrawn="1"/>
        </p:nvSpPr>
        <p:spPr>
          <a:xfrm>
            <a:off x="8991645"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Rectangle 7">
            <a:extLst>
              <a:ext uri="{FF2B5EF4-FFF2-40B4-BE49-F238E27FC236}">
                <a16:creationId xmlns:a16="http://schemas.microsoft.com/office/drawing/2014/main" id="{8700FBF0-749D-0FF0-74B6-3565174CA001}"/>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0">
            <a:extLst>
              <a:ext uri="{FF2B5EF4-FFF2-40B4-BE49-F238E27FC236}">
                <a16:creationId xmlns:a16="http://schemas.microsoft.com/office/drawing/2014/main" id="{0DDA3FAB-74FF-4772-2BA4-B242E12ABEC7}"/>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Title 11">
            <a:extLst>
              <a:ext uri="{FF2B5EF4-FFF2-40B4-BE49-F238E27FC236}">
                <a16:creationId xmlns:a16="http://schemas.microsoft.com/office/drawing/2014/main" id="{FBE95B3E-84B8-3910-65C9-87914802BEA1}"/>
              </a:ext>
            </a:extLst>
          </p:cNvPr>
          <p:cNvSpPr>
            <a:spLocks noGrp="1"/>
          </p:cNvSpPr>
          <p:nvPr>
            <p:ph type="title" hasCustomPrompt="1"/>
          </p:nvPr>
        </p:nvSpPr>
        <p:spPr>
          <a:xfrm>
            <a:off x="1371598" y="369277"/>
            <a:ext cx="9590215" cy="1708514"/>
          </a:xfrm>
        </p:spPr>
        <p:txBody>
          <a:bodyPr>
            <a:normAutofit/>
          </a:bodyPr>
          <a:lstStyle>
            <a:lvl1pPr>
              <a:defRPr sz="3600">
                <a:solidFill>
                  <a:schemeClr val="accent2">
                    <a:lumMod val="75000"/>
                  </a:schemeClr>
                </a:solidFill>
              </a:defRPr>
            </a:lvl1pPr>
          </a:lstStyle>
          <a:p>
            <a:r>
              <a:rPr lang="en-US" dirty="0"/>
              <a:t>Click to add title</a:t>
            </a:r>
          </a:p>
        </p:txBody>
      </p:sp>
      <p:sp>
        <p:nvSpPr>
          <p:cNvPr id="13" name="Content Placeholder 20">
            <a:extLst>
              <a:ext uri="{FF2B5EF4-FFF2-40B4-BE49-F238E27FC236}">
                <a16:creationId xmlns:a16="http://schemas.microsoft.com/office/drawing/2014/main" id="{90BA2746-C141-C524-CDDE-DD672A80A2C8}"/>
              </a:ext>
            </a:extLst>
          </p:cNvPr>
          <p:cNvSpPr>
            <a:spLocks noGrp="1"/>
          </p:cNvSpPr>
          <p:nvPr>
            <p:ph sz="quarter" idx="10" hasCustomPrompt="1"/>
          </p:nvPr>
        </p:nvSpPr>
        <p:spPr>
          <a:xfrm>
            <a:off x="1370867" y="2274033"/>
            <a:ext cx="3347782" cy="3436653"/>
          </a:xfrm>
        </p:spPr>
        <p:txBody>
          <a:bodyPr>
            <a:normAutofit/>
          </a:bodyPr>
          <a:lstStyle>
            <a:lvl1pPr>
              <a:spcBef>
                <a:spcPts val="0"/>
              </a:spcBef>
              <a:spcAft>
                <a:spcPts val="600"/>
              </a:spcAft>
              <a:buClr>
                <a:schemeClr val="tx1"/>
              </a:buClr>
              <a:defRPr sz="1800" b="1"/>
            </a:lvl1pPr>
            <a:lvl2pPr>
              <a:spcBef>
                <a:spcPts val="0"/>
              </a:spcBef>
              <a:spcAft>
                <a:spcPts val="600"/>
              </a:spcAft>
              <a:buClr>
                <a:schemeClr val="tx1"/>
              </a:buClr>
              <a:defRPr sz="1600" b="1"/>
            </a:lvl2pPr>
            <a:lvl3pPr>
              <a:spcBef>
                <a:spcPts val="0"/>
              </a:spcBef>
              <a:spcAft>
                <a:spcPts val="600"/>
              </a:spcAft>
              <a:buClr>
                <a:schemeClr val="tx1"/>
              </a:buClr>
              <a:defRPr sz="1400" b="1"/>
            </a:lvl3pPr>
            <a:lvl4pPr>
              <a:spcBef>
                <a:spcPts val="0"/>
              </a:spcBef>
              <a:spcAft>
                <a:spcPts val="600"/>
              </a:spcAft>
              <a:buClr>
                <a:schemeClr val="tx1"/>
              </a:buClr>
              <a:defRPr sz="1200" b="1"/>
            </a:lvl4pPr>
            <a:lvl5pPr>
              <a:spcBef>
                <a:spcPts val="0"/>
              </a:spcBef>
              <a:spcAft>
                <a:spcPts val="600"/>
              </a:spcAft>
              <a:buClr>
                <a:schemeClr val="tx1"/>
              </a:buClr>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0">
            <a:extLst>
              <a:ext uri="{FF2B5EF4-FFF2-40B4-BE49-F238E27FC236}">
                <a16:creationId xmlns:a16="http://schemas.microsoft.com/office/drawing/2014/main" id="{53421E6F-1A11-40B7-DB53-FC96CE9D787B}"/>
              </a:ext>
            </a:extLst>
          </p:cNvPr>
          <p:cNvSpPr>
            <a:spLocks noGrp="1"/>
          </p:cNvSpPr>
          <p:nvPr>
            <p:ph sz="quarter" idx="11" hasCustomPrompt="1"/>
          </p:nvPr>
        </p:nvSpPr>
        <p:spPr>
          <a:xfrm>
            <a:off x="4925269" y="2274033"/>
            <a:ext cx="6036544" cy="3436653"/>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5">
            <a:extLst>
              <a:ext uri="{FF2B5EF4-FFF2-40B4-BE49-F238E27FC236}">
                <a16:creationId xmlns:a16="http://schemas.microsoft.com/office/drawing/2014/main" id="{078CC75E-2849-6C28-42BF-61EBFD22CDE7}"/>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419508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2">
    <p:spTree>
      <p:nvGrpSpPr>
        <p:cNvPr id="1" name=""/>
        <p:cNvGrpSpPr/>
        <p:nvPr/>
      </p:nvGrpSpPr>
      <p:grpSpPr>
        <a:xfrm>
          <a:off x="0" y="0"/>
          <a:ext cx="0" cy="0"/>
          <a:chOff x="0" y="0"/>
          <a:chExt cx="0" cy="0"/>
        </a:xfrm>
      </p:grpSpPr>
      <p:sp>
        <p:nvSpPr>
          <p:cNvPr id="6" name="Freeform: Shape 8">
            <a:extLst>
              <a:ext uri="{FF2B5EF4-FFF2-40B4-BE49-F238E27FC236}">
                <a16:creationId xmlns:a16="http://schemas.microsoft.com/office/drawing/2014/main" id="{D8A19A74-FE0D-4975-5657-5362CEB4D339}"/>
              </a:ext>
              <a:ext uri="{C183D7F6-B498-43B3-948B-1728B52AA6E4}">
                <adec:decorative xmlns:adec="http://schemas.microsoft.com/office/drawing/2017/decorative" val="1"/>
              </a:ext>
            </a:extLst>
          </p:cNvPr>
          <p:cNvSpPr/>
          <p:nvPr userDrawn="1"/>
        </p:nvSpPr>
        <p:spPr>
          <a:xfrm rot="10800000" flipH="1">
            <a:off x="6117263" y="5090690"/>
            <a:ext cx="1807536" cy="17770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68E8CCA9-A930-4217-FC4B-419AD08ED96F}"/>
              </a:ext>
              <a:ext uri="{C183D7F6-B498-43B3-948B-1728B52AA6E4}">
                <adec:decorative xmlns:adec="http://schemas.microsoft.com/office/drawing/2017/decorative" val="1"/>
              </a:ext>
            </a:extLst>
          </p:cNvPr>
          <p:cNvSpPr/>
          <p:nvPr userDrawn="1"/>
        </p:nvSpPr>
        <p:spPr>
          <a:xfrm rot="5400000">
            <a:off x="-2996913" y="2996911"/>
            <a:ext cx="6867747"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25">
            <a:extLst>
              <a:ext uri="{FF2B5EF4-FFF2-40B4-BE49-F238E27FC236}">
                <a16:creationId xmlns:a16="http://schemas.microsoft.com/office/drawing/2014/main" id="{A5202170-963D-8D6D-EF61-11B291827C7A}"/>
              </a:ext>
              <a:ext uri="{C183D7F6-B498-43B3-948B-1728B52AA6E4}">
                <adec:decorative xmlns:adec="http://schemas.microsoft.com/office/drawing/2017/decorative" val="1"/>
              </a:ext>
            </a:extLst>
          </p:cNvPr>
          <p:cNvSpPr>
            <a:spLocks noChangeAspect="1"/>
          </p:cNvSpPr>
          <p:nvPr userDrawn="1"/>
        </p:nvSpPr>
        <p:spPr>
          <a:xfrm flipH="1" flipV="1">
            <a:off x="0" y="-8"/>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2">
            <a:extLst>
              <a:ext uri="{FF2B5EF4-FFF2-40B4-BE49-F238E27FC236}">
                <a16:creationId xmlns:a16="http://schemas.microsoft.com/office/drawing/2014/main" id="{6A71B5EB-558B-B072-1FF1-CDA55B10CC6E}"/>
              </a:ext>
            </a:extLst>
          </p:cNvPr>
          <p:cNvSpPr>
            <a:spLocks noGrp="1"/>
          </p:cNvSpPr>
          <p:nvPr>
            <p:ph type="title" hasCustomPrompt="1"/>
          </p:nvPr>
        </p:nvSpPr>
        <p:spPr>
          <a:xfrm>
            <a:off x="1381757" y="328860"/>
            <a:ext cx="6136643" cy="1777060"/>
          </a:xfrm>
        </p:spPr>
        <p:txBody>
          <a:bodyPr>
            <a:normAutofit/>
          </a:bodyPr>
          <a:lstStyle>
            <a:lvl1pPr>
              <a:defRPr sz="3600">
                <a:solidFill>
                  <a:schemeClr val="accent2">
                    <a:lumMod val="75000"/>
                  </a:schemeClr>
                </a:solidFill>
              </a:defRPr>
            </a:lvl1pPr>
          </a:lstStyle>
          <a:p>
            <a:r>
              <a:rPr lang="en-US" dirty="0"/>
              <a:t>Click to add title</a:t>
            </a:r>
          </a:p>
        </p:txBody>
      </p:sp>
      <p:sp>
        <p:nvSpPr>
          <p:cNvPr id="14" name="Content Placeholder 20">
            <a:extLst>
              <a:ext uri="{FF2B5EF4-FFF2-40B4-BE49-F238E27FC236}">
                <a16:creationId xmlns:a16="http://schemas.microsoft.com/office/drawing/2014/main" id="{B84F4814-519C-86D2-1886-90E0A98968D3}"/>
              </a:ext>
            </a:extLst>
          </p:cNvPr>
          <p:cNvSpPr>
            <a:spLocks noGrp="1"/>
          </p:cNvSpPr>
          <p:nvPr>
            <p:ph sz="quarter" idx="11" hasCustomPrompt="1"/>
          </p:nvPr>
        </p:nvSpPr>
        <p:spPr>
          <a:xfrm>
            <a:off x="1371204" y="2282999"/>
            <a:ext cx="6136643" cy="3685507"/>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55A36A3E-F1BF-A2FC-E9BF-616718E65B8B}"/>
              </a:ext>
            </a:extLst>
          </p:cNvPr>
          <p:cNvSpPr>
            <a:spLocks noGrp="1"/>
          </p:cNvSpPr>
          <p:nvPr>
            <p:ph type="pic" sz="quarter" idx="10"/>
          </p:nvPr>
        </p:nvSpPr>
        <p:spPr>
          <a:xfrm>
            <a:off x="7924800" y="0"/>
            <a:ext cx="4267200" cy="6858000"/>
          </a:xfrm>
          <a:solidFill>
            <a:schemeClr val="accent2"/>
          </a:solidFill>
        </p:spPr>
        <p:txBody>
          <a:bodyPr/>
          <a:lstStyle>
            <a:lvl1pPr marL="0" indent="0" algn="ctr">
              <a:buNone/>
              <a:defRPr>
                <a:solidFill>
                  <a:schemeClr val="bg2"/>
                </a:solidFill>
              </a:defRPr>
            </a:lvl1pPr>
          </a:lstStyle>
          <a:p>
            <a:r>
              <a:rPr lang="en-US" dirty="0"/>
              <a:t>Click icon to add picture</a:t>
            </a:r>
          </a:p>
        </p:txBody>
      </p:sp>
      <p:sp>
        <p:nvSpPr>
          <p:cNvPr id="10" name="Slide Number Placeholder 5">
            <a:extLst>
              <a:ext uri="{FF2B5EF4-FFF2-40B4-BE49-F238E27FC236}">
                <a16:creationId xmlns:a16="http://schemas.microsoft.com/office/drawing/2014/main" id="{7769D9C9-E3F7-6719-75F2-AA70DF83E1AD}"/>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143579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Table">
    <p:spTree>
      <p:nvGrpSpPr>
        <p:cNvPr id="1" name=""/>
        <p:cNvGrpSpPr/>
        <p:nvPr/>
      </p:nvGrpSpPr>
      <p:grpSpPr>
        <a:xfrm>
          <a:off x="0" y="0"/>
          <a:ext cx="0" cy="0"/>
          <a:chOff x="0" y="0"/>
          <a:chExt cx="0" cy="0"/>
        </a:xfrm>
      </p:grpSpPr>
      <p:sp>
        <p:nvSpPr>
          <p:cNvPr id="5" name="Freeform 19">
            <a:extLst>
              <a:ext uri="{FF2B5EF4-FFF2-40B4-BE49-F238E27FC236}">
                <a16:creationId xmlns:a16="http://schemas.microsoft.com/office/drawing/2014/main" id="{37D82C4C-B372-8DAD-C78B-5A7079992701}"/>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CE543C86-04BB-A7E0-26E4-1A793E98CB9A}"/>
              </a:ext>
            </a:extLst>
          </p:cNvPr>
          <p:cNvSpPr>
            <a:spLocks noGrp="1"/>
          </p:cNvSpPr>
          <p:nvPr>
            <p:ph type="title" hasCustomPrompt="1"/>
          </p:nvPr>
        </p:nvSpPr>
        <p:spPr>
          <a:xfrm>
            <a:off x="1342052" y="345441"/>
            <a:ext cx="10202248" cy="1766918"/>
          </a:xfrm>
        </p:spPr>
        <p:txBody>
          <a:bodyPr>
            <a:normAutofit/>
          </a:bodyPr>
          <a:lstStyle>
            <a:lvl1pPr>
              <a:defRPr sz="3600">
                <a:solidFill>
                  <a:schemeClr val="accent2">
                    <a:lumMod val="75000"/>
                  </a:schemeClr>
                </a:solidFill>
              </a:defRPr>
            </a:lvl1pPr>
          </a:lstStyle>
          <a:p>
            <a:r>
              <a:rPr lang="en-US" dirty="0"/>
              <a:t>Click to add title</a:t>
            </a:r>
          </a:p>
        </p:txBody>
      </p:sp>
      <p:sp>
        <p:nvSpPr>
          <p:cNvPr id="10" name="Content Placeholder 20">
            <a:extLst>
              <a:ext uri="{FF2B5EF4-FFF2-40B4-BE49-F238E27FC236}">
                <a16:creationId xmlns:a16="http://schemas.microsoft.com/office/drawing/2014/main" id="{D1D15020-88F7-93D5-282B-0C23CB757886}"/>
              </a:ext>
            </a:extLst>
          </p:cNvPr>
          <p:cNvSpPr>
            <a:spLocks noGrp="1"/>
          </p:cNvSpPr>
          <p:nvPr>
            <p:ph sz="quarter" idx="11" hasCustomPrompt="1"/>
          </p:nvPr>
        </p:nvSpPr>
        <p:spPr>
          <a:xfrm>
            <a:off x="1371205" y="2282826"/>
            <a:ext cx="3180475" cy="3651250"/>
          </a:xfrm>
        </p:spPr>
        <p:txBody>
          <a:bodyPr>
            <a:normAutofit/>
          </a:bodyPr>
          <a:lstStyle>
            <a:lvl1pPr>
              <a:spcBef>
                <a:spcPts val="0"/>
              </a:spcBef>
              <a:spcAft>
                <a:spcPts val="600"/>
              </a:spcAft>
              <a:buClr>
                <a:schemeClr val="tx1"/>
              </a:buClr>
              <a:defRPr sz="1800" b="1"/>
            </a:lvl1pPr>
            <a:lvl2pPr>
              <a:spcBef>
                <a:spcPts val="0"/>
              </a:spcBef>
              <a:spcAft>
                <a:spcPts val="600"/>
              </a:spcAft>
              <a:buClr>
                <a:schemeClr val="tx1"/>
              </a:buClr>
              <a:defRPr sz="1600" b="1"/>
            </a:lvl2pPr>
            <a:lvl3pPr>
              <a:spcBef>
                <a:spcPts val="0"/>
              </a:spcBef>
              <a:spcAft>
                <a:spcPts val="600"/>
              </a:spcAft>
              <a:buClr>
                <a:schemeClr val="tx1"/>
              </a:buClr>
              <a:defRPr sz="1400" b="1"/>
            </a:lvl3pPr>
            <a:lvl4pPr>
              <a:spcBef>
                <a:spcPts val="0"/>
              </a:spcBef>
              <a:spcAft>
                <a:spcPts val="600"/>
              </a:spcAft>
              <a:buClr>
                <a:schemeClr val="tx1"/>
              </a:buClr>
              <a:defRPr sz="1200" b="1"/>
            </a:lvl4pPr>
            <a:lvl5pPr>
              <a:spcBef>
                <a:spcPts val="0"/>
              </a:spcBef>
              <a:spcAft>
                <a:spcPts val="600"/>
              </a:spcAft>
              <a:buClr>
                <a:schemeClr val="tx1"/>
              </a:buClr>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Table Placeholder 11">
            <a:extLst>
              <a:ext uri="{FF2B5EF4-FFF2-40B4-BE49-F238E27FC236}">
                <a16:creationId xmlns:a16="http://schemas.microsoft.com/office/drawing/2014/main" id="{675AC522-525C-4C6F-8F28-3B2FC909B3FF}"/>
              </a:ext>
            </a:extLst>
          </p:cNvPr>
          <p:cNvSpPr>
            <a:spLocks noGrp="1"/>
          </p:cNvSpPr>
          <p:nvPr>
            <p:ph type="tbl" sz="quarter" idx="12"/>
          </p:nvPr>
        </p:nvSpPr>
        <p:spPr>
          <a:xfrm>
            <a:off x="4940300" y="2282825"/>
            <a:ext cx="5880100" cy="3651250"/>
          </a:xfrm>
        </p:spPr>
        <p:txBody>
          <a:bodyPr/>
          <a:lstStyle>
            <a:lvl1pPr marL="0" indent="0">
              <a:buNone/>
              <a:defRPr/>
            </a:lvl1pPr>
          </a:lstStyle>
          <a:p>
            <a:r>
              <a:rPr lang="en-US" dirty="0"/>
              <a:t>Click icon to add table</a:t>
            </a:r>
          </a:p>
        </p:txBody>
      </p:sp>
      <p:sp>
        <p:nvSpPr>
          <p:cNvPr id="8" name="Slide Number Placeholder 5">
            <a:extLst>
              <a:ext uri="{FF2B5EF4-FFF2-40B4-BE49-F238E27FC236}">
                <a16:creationId xmlns:a16="http://schemas.microsoft.com/office/drawing/2014/main" id="{B00D9D4E-52D5-4BAF-8096-D301073D3569}"/>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chemeClr val="accent2">
                    <a:lumMod val="75000"/>
                  </a:schemeClr>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845805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and 2 Column 3">
    <p:spTree>
      <p:nvGrpSpPr>
        <p:cNvPr id="1" name=""/>
        <p:cNvGrpSpPr/>
        <p:nvPr/>
      </p:nvGrpSpPr>
      <p:grpSpPr>
        <a:xfrm>
          <a:off x="0" y="0"/>
          <a:ext cx="0" cy="0"/>
          <a:chOff x="0" y="0"/>
          <a:chExt cx="0" cy="0"/>
        </a:xfrm>
      </p:grpSpPr>
      <p:sp>
        <p:nvSpPr>
          <p:cNvPr id="2" name="Freeform 36">
            <a:extLst>
              <a:ext uri="{FF2B5EF4-FFF2-40B4-BE49-F238E27FC236}">
                <a16:creationId xmlns:a16="http://schemas.microsoft.com/office/drawing/2014/main" id="{F8F589DA-127F-E2E7-6ADA-1D3C04799932}"/>
              </a:ext>
              <a:ext uri="{C183D7F6-B498-43B3-948B-1728B52AA6E4}">
                <adec:decorative xmlns:adec="http://schemas.microsoft.com/office/drawing/2017/decorative" val="1"/>
              </a:ext>
            </a:extLst>
          </p:cNvPr>
          <p:cNvSpPr/>
          <p:nvPr userDrawn="1"/>
        </p:nvSpPr>
        <p:spPr>
          <a:xfrm>
            <a:off x="8991645"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Rectangle 7">
            <a:extLst>
              <a:ext uri="{FF2B5EF4-FFF2-40B4-BE49-F238E27FC236}">
                <a16:creationId xmlns:a16="http://schemas.microsoft.com/office/drawing/2014/main" id="{8700FBF0-749D-0FF0-74B6-3565174CA001}"/>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0">
            <a:extLst>
              <a:ext uri="{FF2B5EF4-FFF2-40B4-BE49-F238E27FC236}">
                <a16:creationId xmlns:a16="http://schemas.microsoft.com/office/drawing/2014/main" id="{0DDA3FAB-74FF-4772-2BA4-B242E12ABEC7}"/>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Title 11">
            <a:extLst>
              <a:ext uri="{FF2B5EF4-FFF2-40B4-BE49-F238E27FC236}">
                <a16:creationId xmlns:a16="http://schemas.microsoft.com/office/drawing/2014/main" id="{FBE95B3E-84B8-3910-65C9-87914802BEA1}"/>
              </a:ext>
            </a:extLst>
          </p:cNvPr>
          <p:cNvSpPr>
            <a:spLocks noGrp="1"/>
          </p:cNvSpPr>
          <p:nvPr>
            <p:ph type="title" hasCustomPrompt="1"/>
          </p:nvPr>
        </p:nvSpPr>
        <p:spPr>
          <a:xfrm>
            <a:off x="1371598" y="369277"/>
            <a:ext cx="9590215" cy="1708514"/>
          </a:xfrm>
        </p:spPr>
        <p:txBody>
          <a:bodyPr>
            <a:normAutofit/>
          </a:bodyPr>
          <a:lstStyle>
            <a:lvl1pPr>
              <a:defRPr sz="3600">
                <a:solidFill>
                  <a:schemeClr val="accent2">
                    <a:lumMod val="75000"/>
                  </a:schemeClr>
                </a:solidFill>
              </a:defRPr>
            </a:lvl1pPr>
          </a:lstStyle>
          <a:p>
            <a:r>
              <a:rPr lang="en-US" dirty="0"/>
              <a:t>Click to add title</a:t>
            </a:r>
          </a:p>
        </p:txBody>
      </p:sp>
      <p:sp>
        <p:nvSpPr>
          <p:cNvPr id="14" name="Content Placeholder 20">
            <a:extLst>
              <a:ext uri="{FF2B5EF4-FFF2-40B4-BE49-F238E27FC236}">
                <a16:creationId xmlns:a16="http://schemas.microsoft.com/office/drawing/2014/main" id="{53421E6F-1A11-40B7-DB53-FC96CE9D787B}"/>
              </a:ext>
            </a:extLst>
          </p:cNvPr>
          <p:cNvSpPr>
            <a:spLocks noGrp="1"/>
          </p:cNvSpPr>
          <p:nvPr>
            <p:ph sz="quarter" idx="11" hasCustomPrompt="1"/>
          </p:nvPr>
        </p:nvSpPr>
        <p:spPr>
          <a:xfrm>
            <a:off x="1369269" y="2284193"/>
            <a:ext cx="6036544" cy="3436653"/>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0">
            <a:extLst>
              <a:ext uri="{FF2B5EF4-FFF2-40B4-BE49-F238E27FC236}">
                <a16:creationId xmlns:a16="http://schemas.microsoft.com/office/drawing/2014/main" id="{90BA2746-C141-C524-CDDE-DD672A80A2C8}"/>
              </a:ext>
            </a:extLst>
          </p:cNvPr>
          <p:cNvSpPr>
            <a:spLocks noGrp="1"/>
          </p:cNvSpPr>
          <p:nvPr>
            <p:ph sz="quarter" idx="10" hasCustomPrompt="1"/>
          </p:nvPr>
        </p:nvSpPr>
        <p:spPr>
          <a:xfrm>
            <a:off x="7708899" y="2284193"/>
            <a:ext cx="3252914" cy="3436653"/>
          </a:xfrm>
        </p:spPr>
        <p:txBody>
          <a:bodyPr>
            <a:normAutofit/>
          </a:bodyPr>
          <a:lstStyle>
            <a:lvl1pPr>
              <a:spcBef>
                <a:spcPts val="0"/>
              </a:spcBef>
              <a:spcAft>
                <a:spcPts val="600"/>
              </a:spcAft>
              <a:buClr>
                <a:schemeClr val="tx1"/>
              </a:buClr>
              <a:defRPr sz="1800" b="1"/>
            </a:lvl1pPr>
            <a:lvl2pPr>
              <a:spcBef>
                <a:spcPts val="0"/>
              </a:spcBef>
              <a:spcAft>
                <a:spcPts val="600"/>
              </a:spcAft>
              <a:buClr>
                <a:schemeClr val="tx1"/>
              </a:buClr>
              <a:defRPr sz="1600" b="1"/>
            </a:lvl2pPr>
            <a:lvl3pPr>
              <a:spcBef>
                <a:spcPts val="0"/>
              </a:spcBef>
              <a:spcAft>
                <a:spcPts val="600"/>
              </a:spcAft>
              <a:buClr>
                <a:schemeClr val="tx1"/>
              </a:buClr>
              <a:defRPr sz="1400" b="1"/>
            </a:lvl3pPr>
            <a:lvl4pPr>
              <a:spcBef>
                <a:spcPts val="0"/>
              </a:spcBef>
              <a:spcAft>
                <a:spcPts val="600"/>
              </a:spcAft>
              <a:buClr>
                <a:schemeClr val="tx1"/>
              </a:buClr>
              <a:defRPr sz="1200" b="1"/>
            </a:lvl4pPr>
            <a:lvl5pPr>
              <a:spcBef>
                <a:spcPts val="0"/>
              </a:spcBef>
              <a:spcAft>
                <a:spcPts val="600"/>
              </a:spcAft>
              <a:buClr>
                <a:schemeClr val="tx1"/>
              </a:buClr>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5">
            <a:extLst>
              <a:ext uri="{FF2B5EF4-FFF2-40B4-BE49-F238E27FC236}">
                <a16:creationId xmlns:a16="http://schemas.microsoft.com/office/drawing/2014/main" id="{078CC75E-2849-6C28-42BF-61EBFD22CDE7}"/>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075025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Table">
    <p:spTree>
      <p:nvGrpSpPr>
        <p:cNvPr id="1" name=""/>
        <p:cNvGrpSpPr/>
        <p:nvPr/>
      </p:nvGrpSpPr>
      <p:grpSpPr>
        <a:xfrm>
          <a:off x="0" y="0"/>
          <a:ext cx="0" cy="0"/>
          <a:chOff x="0" y="0"/>
          <a:chExt cx="0" cy="0"/>
        </a:xfrm>
      </p:grpSpPr>
      <p:sp>
        <p:nvSpPr>
          <p:cNvPr id="5" name="Freeform 9">
            <a:extLst>
              <a:ext uri="{FF2B5EF4-FFF2-40B4-BE49-F238E27FC236}">
                <a16:creationId xmlns:a16="http://schemas.microsoft.com/office/drawing/2014/main" id="{BE9B1BD7-8F62-244D-062B-D0A716D16D23}"/>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54BAE39C-758E-B299-0906-86DA058BCD4A}"/>
              </a:ext>
            </a:extLst>
          </p:cNvPr>
          <p:cNvSpPr>
            <a:spLocks noGrp="1"/>
          </p:cNvSpPr>
          <p:nvPr>
            <p:ph type="title"/>
          </p:nvPr>
        </p:nvSpPr>
        <p:spPr>
          <a:xfrm>
            <a:off x="1365975" y="345440"/>
            <a:ext cx="9448803" cy="1743542"/>
          </a:xfrm>
        </p:spPr>
        <p:txBody>
          <a:bodyPr>
            <a:normAutofit/>
          </a:bodyPr>
          <a:lstStyle>
            <a:lvl1pPr>
              <a:defRPr sz="3600">
                <a:solidFill>
                  <a:schemeClr val="accent2">
                    <a:lumMod val="75000"/>
                  </a:schemeClr>
                </a:solidFill>
              </a:defRPr>
            </a:lvl1pPr>
          </a:lstStyle>
          <a:p>
            <a:r>
              <a:rPr lang="en-US"/>
              <a:t>Click to edit Master title style</a:t>
            </a:r>
          </a:p>
        </p:txBody>
      </p:sp>
      <p:sp>
        <p:nvSpPr>
          <p:cNvPr id="10" name="Table Placeholder 9">
            <a:extLst>
              <a:ext uri="{FF2B5EF4-FFF2-40B4-BE49-F238E27FC236}">
                <a16:creationId xmlns:a16="http://schemas.microsoft.com/office/drawing/2014/main" id="{ED21C7D0-0E84-DFA8-FC77-93D7B17FA7EF}"/>
              </a:ext>
            </a:extLst>
          </p:cNvPr>
          <p:cNvSpPr>
            <a:spLocks noGrp="1"/>
          </p:cNvSpPr>
          <p:nvPr>
            <p:ph type="tbl" sz="quarter" idx="10"/>
          </p:nvPr>
        </p:nvSpPr>
        <p:spPr>
          <a:xfrm>
            <a:off x="1365250" y="2295525"/>
            <a:ext cx="9448800" cy="3652838"/>
          </a:xfrm>
        </p:spPr>
        <p:txBody>
          <a:bodyPr/>
          <a:lstStyle>
            <a:lvl1pPr marL="0" indent="0">
              <a:buNone/>
              <a:defRPr/>
            </a:lvl1pPr>
          </a:lstStyle>
          <a:p>
            <a:r>
              <a:rPr lang="en-US" dirty="0"/>
              <a:t>Click icon to add table</a:t>
            </a:r>
          </a:p>
        </p:txBody>
      </p:sp>
      <p:sp>
        <p:nvSpPr>
          <p:cNvPr id="7" name="Slide Number Placeholder 5">
            <a:extLst>
              <a:ext uri="{FF2B5EF4-FFF2-40B4-BE49-F238E27FC236}">
                <a16:creationId xmlns:a16="http://schemas.microsoft.com/office/drawing/2014/main" id="{844F72DC-A10E-0921-2E94-08CAC9D50351}"/>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chemeClr val="accent2">
                    <a:lumMod val="75000"/>
                  </a:schemeClr>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225734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1">
    <p:bg>
      <p:bgPr>
        <a:solidFill>
          <a:schemeClr val="accent2"/>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181407F-D7F6-56CB-135C-01868BC1917D}"/>
              </a:ext>
            </a:extLst>
          </p:cNvPr>
          <p:cNvSpPr>
            <a:spLocks noGrp="1"/>
          </p:cNvSpPr>
          <p:nvPr>
            <p:ph type="title" hasCustomPrompt="1"/>
          </p:nvPr>
        </p:nvSpPr>
        <p:spPr>
          <a:xfrm>
            <a:off x="1371597" y="1088211"/>
            <a:ext cx="4602483" cy="4896019"/>
          </a:xfrm>
        </p:spPr>
        <p:txBody>
          <a:bodyPr>
            <a:normAutofit/>
          </a:bodyPr>
          <a:lstStyle>
            <a:lvl1pPr>
              <a:defRPr sz="4800">
                <a:solidFill>
                  <a:schemeClr val="bg2"/>
                </a:solidFill>
              </a:defRPr>
            </a:lvl1pPr>
          </a:lstStyle>
          <a:p>
            <a:r>
              <a:rPr lang="en-US" dirty="0"/>
              <a:t>Click to add title</a:t>
            </a:r>
          </a:p>
        </p:txBody>
      </p:sp>
      <p:sp>
        <p:nvSpPr>
          <p:cNvPr id="2" name="Rectangle 1">
            <a:extLst>
              <a:ext uri="{FF2B5EF4-FFF2-40B4-BE49-F238E27FC236}">
                <a16:creationId xmlns:a16="http://schemas.microsoft.com/office/drawing/2014/main" id="{7E517585-E867-BB06-B195-272DA0FD4799}"/>
              </a:ext>
              <a:ext uri="{C183D7F6-B498-43B3-948B-1728B52AA6E4}">
                <adec:decorative xmlns:adec="http://schemas.microsoft.com/office/drawing/2017/decorative" val="1"/>
              </a:ext>
            </a:extLst>
          </p:cNvPr>
          <p:cNvSpPr/>
          <p:nvPr userDrawn="1"/>
        </p:nvSpPr>
        <p:spPr>
          <a:xfrm>
            <a:off x="1" y="-8"/>
            <a:ext cx="12192000" cy="873925"/>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92D9EBD-88FB-A2C3-7EC2-46DD7B53267E}"/>
              </a:ext>
              <a:ext uri="{C183D7F6-B498-43B3-948B-1728B52AA6E4}">
                <adec:decorative xmlns:adec="http://schemas.microsoft.com/office/drawing/2017/decorative" val="1"/>
              </a:ext>
            </a:extLst>
          </p:cNvPr>
          <p:cNvSpPr/>
          <p:nvPr userDrawn="1"/>
        </p:nvSpPr>
        <p:spPr>
          <a:xfrm rot="5400000">
            <a:off x="-2990939" y="2990938"/>
            <a:ext cx="6855801"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reeform 22">
            <a:extLst>
              <a:ext uri="{FF2B5EF4-FFF2-40B4-BE49-F238E27FC236}">
                <a16:creationId xmlns:a16="http://schemas.microsoft.com/office/drawing/2014/main" id="{CB417425-9078-B6E8-97F7-BAA1536BA069}"/>
              </a:ext>
              <a:ext uri="{C183D7F6-B498-43B3-948B-1728B52AA6E4}">
                <adec:decorative xmlns:adec="http://schemas.microsoft.com/office/drawing/2017/decorative" val="1"/>
              </a:ext>
            </a:extLst>
          </p:cNvPr>
          <p:cNvSpPr>
            <a:spLocks noChangeAspect="1"/>
          </p:cNvSpPr>
          <p:nvPr userDrawn="1"/>
        </p:nvSpPr>
        <p:spPr>
          <a:xfrm flipH="1" flipV="1">
            <a:off x="0" y="-8"/>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4">
            <a:extLst>
              <a:ext uri="{FF2B5EF4-FFF2-40B4-BE49-F238E27FC236}">
                <a16:creationId xmlns:a16="http://schemas.microsoft.com/office/drawing/2014/main" id="{D7F56B38-71B8-A745-8D9C-BBEA278F3FC5}"/>
              </a:ext>
              <a:ext uri="{C183D7F6-B498-43B3-948B-1728B52AA6E4}">
                <adec:decorative xmlns:adec="http://schemas.microsoft.com/office/drawing/2017/decorative" val="1"/>
              </a:ext>
            </a:extLst>
          </p:cNvPr>
          <p:cNvSpPr>
            <a:spLocks noChangeAspect="1"/>
          </p:cNvSpPr>
          <p:nvPr userDrawn="1"/>
        </p:nvSpPr>
        <p:spPr>
          <a:xfrm>
            <a:off x="9905999" y="4572027"/>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60000"/>
              <a:lumOff val="4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Content Placeholder 10">
            <a:extLst>
              <a:ext uri="{FF2B5EF4-FFF2-40B4-BE49-F238E27FC236}">
                <a16:creationId xmlns:a16="http://schemas.microsoft.com/office/drawing/2014/main" id="{45E5C644-63C0-D8A4-7EF1-1681AFB1F4D9}"/>
              </a:ext>
            </a:extLst>
          </p:cNvPr>
          <p:cNvSpPr>
            <a:spLocks noGrp="1"/>
          </p:cNvSpPr>
          <p:nvPr>
            <p:ph sz="quarter" idx="10" hasCustomPrompt="1"/>
          </p:nvPr>
        </p:nvSpPr>
        <p:spPr>
          <a:xfrm>
            <a:off x="6324599" y="1088210"/>
            <a:ext cx="4373564" cy="4894894"/>
          </a:xfrm>
        </p:spPr>
        <p:txBody>
          <a:bodyPr anchor="ctr">
            <a:normAutofit/>
          </a:bodyPr>
          <a:lstStyle>
            <a:lvl1pPr marL="0" indent="0">
              <a:spcBef>
                <a:spcPts val="0"/>
              </a:spcBef>
              <a:spcAft>
                <a:spcPts val="600"/>
              </a:spcAft>
              <a:buNone/>
              <a:defRPr sz="1800" b="1">
                <a:solidFill>
                  <a:schemeClr val="bg2"/>
                </a:solidFill>
              </a:defRPr>
            </a:lvl1pPr>
            <a:lvl2pPr marL="457200" indent="0">
              <a:spcBef>
                <a:spcPts val="0"/>
              </a:spcBef>
              <a:spcAft>
                <a:spcPts val="600"/>
              </a:spcAft>
              <a:buNone/>
              <a:defRPr sz="1600" b="1">
                <a:solidFill>
                  <a:schemeClr val="bg2"/>
                </a:solidFill>
              </a:defRPr>
            </a:lvl2pPr>
            <a:lvl3pPr marL="914400" indent="0">
              <a:spcBef>
                <a:spcPts val="0"/>
              </a:spcBef>
              <a:spcAft>
                <a:spcPts val="600"/>
              </a:spcAft>
              <a:buNone/>
              <a:defRPr sz="1400" b="1">
                <a:solidFill>
                  <a:schemeClr val="bg2"/>
                </a:solidFill>
              </a:defRPr>
            </a:lvl3pPr>
            <a:lvl4pPr marL="1371600" indent="0">
              <a:spcBef>
                <a:spcPts val="0"/>
              </a:spcBef>
              <a:spcAft>
                <a:spcPts val="600"/>
              </a:spcAft>
              <a:buNone/>
              <a:defRPr sz="1200" b="1">
                <a:solidFill>
                  <a:schemeClr val="bg2"/>
                </a:solidFill>
              </a:defRPr>
            </a:lvl4pPr>
            <a:lvl5pPr marL="1828800" indent="0">
              <a:spcBef>
                <a:spcPts val="0"/>
              </a:spcBef>
              <a:spcAft>
                <a:spcPts val="600"/>
              </a:spcAft>
              <a:buNone/>
              <a:defRPr sz="1200" b="1">
                <a:solidFill>
                  <a:schemeClr val="bg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1935465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078792-EBE7-4FEE-AF32-E290DBB9CA22}"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9D4525-4EC1-4AB7-B55D-97771A019DE6}" type="slidenum">
              <a:rPr lang="en-GB" smtClean="0"/>
              <a:t>‹#›</a:t>
            </a:fld>
            <a:endParaRPr lang="en-GB"/>
          </a:p>
        </p:txBody>
      </p:sp>
    </p:spTree>
    <p:extLst>
      <p:ext uri="{BB962C8B-B14F-4D97-AF65-F5344CB8AC3E}">
        <p14:creationId xmlns:p14="http://schemas.microsoft.com/office/powerpoint/2010/main" val="2005287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39807"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914400" y="6434560"/>
            <a:ext cx="3428012" cy="365125"/>
          </a:xfrm>
          <a:prstGeom prst="rect">
            <a:avLst/>
          </a:prstGeom>
        </p:spPr>
        <p:txBody>
          <a:bodyPr vert="horz" lIns="91440" tIns="45720" rIns="91440" bIns="45720" rtlCol="0" anchor="ctr"/>
          <a:lstStyle>
            <a:lvl1pPr algn="l">
              <a:defRPr sz="1000" spc="50" baseline="0">
                <a:solidFill>
                  <a:schemeClr val="accent2"/>
                </a:solidFill>
                <a:latin typeface="+mn-lt"/>
              </a:defRPr>
            </a:lvl1pPr>
          </a:lstStyle>
          <a:p>
            <a:endParaRPr lang="en-US" sz="1000" dirty="0"/>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37763253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698" r:id="rId13"/>
    <p:sldLayoutId id="2147483712" r:id="rId14"/>
  </p:sldLayoutIdLst>
  <p:hf hdr="0" ftr="0" dt="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1.xml"/><Relationship Id="rId7" Type="http://schemas.openxmlformats.org/officeDocument/2006/relationships/image" Target="../media/image6.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3.png"/><Relationship Id="rId3" Type="http://schemas.openxmlformats.org/officeDocument/2006/relationships/audio" Target="../media/media4.m4a"/><Relationship Id="rId7" Type="http://schemas.openxmlformats.org/officeDocument/2006/relationships/diagramLayout" Target="../diagrams/layout1.xml"/><Relationship Id="rId12" Type="http://schemas.openxmlformats.org/officeDocument/2006/relationships/image" Target="../media/image13.png"/><Relationship Id="rId2" Type="http://schemas.microsoft.com/office/2007/relationships/media" Target="../media/media4.m4a"/><Relationship Id="rId1" Type="http://schemas.openxmlformats.org/officeDocument/2006/relationships/vmlDrawing" Target="../drawings/vmlDrawing1.vml"/><Relationship Id="rId6" Type="http://schemas.openxmlformats.org/officeDocument/2006/relationships/diagramData" Target="../diagrams/data1.xml"/><Relationship Id="rId11" Type="http://schemas.openxmlformats.org/officeDocument/2006/relationships/image" Target="../media/image12.png"/><Relationship Id="rId5" Type="http://schemas.openxmlformats.org/officeDocument/2006/relationships/notesSlide" Target="../notesSlides/notesSlide5.xml"/><Relationship Id="rId10" Type="http://schemas.microsoft.com/office/2007/relationships/diagramDrawing" Target="../diagrams/drawing1.xml"/><Relationship Id="rId4" Type="http://schemas.openxmlformats.org/officeDocument/2006/relationships/slideLayout" Target="../slideLayouts/slideLayout5.xml"/><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image" Target="../media/image1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image" Target="../media/image1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customXml" Target="../ink/ink1.xml"/><Relationship Id="rId5" Type="http://schemas.openxmlformats.org/officeDocument/2006/relationships/image" Target="../media/image1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18" Type="http://schemas.openxmlformats.org/officeDocument/2006/relationships/image" Target="../media/image32.svg"/><Relationship Id="rId26" Type="http://schemas.openxmlformats.org/officeDocument/2006/relationships/image" Target="../media/image40.svg"/><Relationship Id="rId3" Type="http://schemas.openxmlformats.org/officeDocument/2006/relationships/slideLayout" Target="../slideLayouts/slideLayout7.xml"/><Relationship Id="rId21" Type="http://schemas.openxmlformats.org/officeDocument/2006/relationships/image" Target="../media/image35.png"/><Relationship Id="rId7" Type="http://schemas.openxmlformats.org/officeDocument/2006/relationships/image" Target="../media/image21.png"/><Relationship Id="rId12" Type="http://schemas.openxmlformats.org/officeDocument/2006/relationships/image" Target="../media/image26.svg"/><Relationship Id="rId17" Type="http://schemas.openxmlformats.org/officeDocument/2006/relationships/image" Target="../media/image31.png"/><Relationship Id="rId25" Type="http://schemas.openxmlformats.org/officeDocument/2006/relationships/image" Target="../media/image39.png"/><Relationship Id="rId2" Type="http://schemas.openxmlformats.org/officeDocument/2006/relationships/audio" Target="../media/media7.m4a"/><Relationship Id="rId16" Type="http://schemas.openxmlformats.org/officeDocument/2006/relationships/image" Target="../media/image30.svg"/><Relationship Id="rId20" Type="http://schemas.openxmlformats.org/officeDocument/2006/relationships/image" Target="../media/image34.svg"/><Relationship Id="rId29" Type="http://schemas.openxmlformats.org/officeDocument/2006/relationships/image" Target="../media/image43.png"/><Relationship Id="rId1" Type="http://schemas.microsoft.com/office/2007/relationships/media" Target="../media/media7.m4a"/><Relationship Id="rId6" Type="http://schemas.openxmlformats.org/officeDocument/2006/relationships/image" Target="../media/image20.svg"/><Relationship Id="rId11" Type="http://schemas.openxmlformats.org/officeDocument/2006/relationships/image" Target="../media/image25.png"/><Relationship Id="rId24" Type="http://schemas.openxmlformats.org/officeDocument/2006/relationships/image" Target="../media/image38.svg"/><Relationship Id="rId5" Type="http://schemas.openxmlformats.org/officeDocument/2006/relationships/image" Target="../media/image19.png"/><Relationship Id="rId15" Type="http://schemas.openxmlformats.org/officeDocument/2006/relationships/image" Target="../media/image29.png"/><Relationship Id="rId23" Type="http://schemas.openxmlformats.org/officeDocument/2006/relationships/image" Target="../media/image37.png"/><Relationship Id="rId28" Type="http://schemas.openxmlformats.org/officeDocument/2006/relationships/image" Target="../media/image42.svg"/><Relationship Id="rId10" Type="http://schemas.openxmlformats.org/officeDocument/2006/relationships/image" Target="../media/image24.svg"/><Relationship Id="rId19" Type="http://schemas.openxmlformats.org/officeDocument/2006/relationships/image" Target="../media/image33.png"/><Relationship Id="rId31" Type="http://schemas.openxmlformats.org/officeDocument/2006/relationships/image" Target="../media/image3.png"/><Relationship Id="rId4" Type="http://schemas.openxmlformats.org/officeDocument/2006/relationships/notesSlide" Target="../notesSlides/notesSlide8.xml"/><Relationship Id="rId9" Type="http://schemas.openxmlformats.org/officeDocument/2006/relationships/image" Target="../media/image23.png"/><Relationship Id="rId14" Type="http://schemas.openxmlformats.org/officeDocument/2006/relationships/image" Target="../media/image28.svg"/><Relationship Id="rId22" Type="http://schemas.openxmlformats.org/officeDocument/2006/relationships/image" Target="../media/image36.svg"/><Relationship Id="rId27" Type="http://schemas.openxmlformats.org/officeDocument/2006/relationships/image" Target="../media/image41.png"/><Relationship Id="rId30" Type="http://schemas.openxmlformats.org/officeDocument/2006/relationships/image" Target="../media/image44.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4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audio" Target="../media/media9.m4a"/><Relationship Id="rId7" Type="http://schemas.openxmlformats.org/officeDocument/2006/relationships/image" Target="../media/image84.png"/><Relationship Id="rId2" Type="http://schemas.microsoft.com/office/2007/relationships/media" Target="../media/media9.m4a"/><Relationship Id="rId1" Type="http://schemas.openxmlformats.org/officeDocument/2006/relationships/vmlDrawing" Target="../drawings/vmlDrawing2.vml"/><Relationship Id="rId6" Type="http://schemas.openxmlformats.org/officeDocument/2006/relationships/image" Target="../media/image83.png"/><Relationship Id="rId5" Type="http://schemas.openxmlformats.org/officeDocument/2006/relationships/notesSlide" Target="../notesSlides/notesSlide10.xml"/><Relationship Id="rId4" Type="http://schemas.openxmlformats.org/officeDocument/2006/relationships/slideLayout" Target="../slideLayouts/slideLayout10.xml"/><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7.jpeg"/><Relationship Id="rId5" Type="http://schemas.openxmlformats.org/officeDocument/2006/relationships/image" Target="../media/image86.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9AD-F97D-8DCF-97C2-FEE69475C0BC}"/>
              </a:ext>
            </a:extLst>
          </p:cNvPr>
          <p:cNvSpPr>
            <a:spLocks noGrp="1"/>
          </p:cNvSpPr>
          <p:nvPr>
            <p:ph type="title"/>
          </p:nvPr>
        </p:nvSpPr>
        <p:spPr>
          <a:xfrm>
            <a:off x="994876" y="887638"/>
            <a:ext cx="10202248" cy="5094496"/>
          </a:xfrm>
        </p:spPr>
        <p:txBody>
          <a:bodyPr anchor="ctr">
            <a:normAutofit/>
          </a:bodyPr>
          <a:lstStyle/>
          <a:p>
            <a:r>
              <a:rPr lang="en-US" sz="3000" u="sng" dirty="0">
                <a:latin typeface="Arial" panose="020B0604020202020204" pitchFamily="34" charset="0"/>
                <a:cs typeface="Arial" panose="020B0604020202020204" pitchFamily="34" charset="0"/>
              </a:rPr>
              <a:t>Assignment: component 1</a:t>
            </a:r>
            <a:br>
              <a:rPr lang="en-US" sz="3000" u="sng" dirty="0">
                <a:latin typeface="Arial" panose="020B0604020202020204" pitchFamily="34" charset="0"/>
                <a:cs typeface="Arial" panose="020B0604020202020204" pitchFamily="34" charset="0"/>
              </a:rPr>
            </a:br>
            <a:br>
              <a:rPr lang="en-GB" sz="3000" dirty="0">
                <a:effectLst/>
                <a:latin typeface="Arial" panose="020B0604020202020204" pitchFamily="34" charset="0"/>
                <a:cs typeface="Arial" panose="020B0604020202020204" pitchFamily="34" charset="0"/>
              </a:rPr>
            </a:br>
            <a:r>
              <a:rPr lang="en-GB" sz="3000" dirty="0">
                <a:effectLst/>
                <a:latin typeface="Arial" panose="020B0604020202020204" pitchFamily="34" charset="0"/>
                <a:cs typeface="Arial" panose="020B0604020202020204" pitchFamily="34" charset="0"/>
              </a:rPr>
              <a:t>Title: Understanding how the learner, the school and the local community work together to deliver one of the four purposes of the new curriculum: a video presentation that critically examines this process. </a:t>
            </a:r>
            <a:br>
              <a:rPr lang="en-GB" sz="3000" dirty="0">
                <a:effectLst/>
                <a:latin typeface="Arial" panose="020B0604020202020204" pitchFamily="34" charset="0"/>
                <a:cs typeface="Arial" panose="020B0604020202020204" pitchFamily="34" charset="0"/>
              </a:rPr>
            </a:br>
            <a:br>
              <a:rPr lang="en-GB" sz="3000" dirty="0">
                <a:latin typeface="Arial" panose="020B0604020202020204" pitchFamily="34" charset="0"/>
                <a:cs typeface="Arial" panose="020B0604020202020204" pitchFamily="34" charset="0"/>
              </a:rPr>
            </a:b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Holly Adams 1500359</a:t>
            </a:r>
            <a:br>
              <a:rPr lang="en-GB" sz="3000" dirty="0"/>
            </a:br>
            <a:endParaRPr lang="en-US" sz="3000" dirty="0"/>
          </a:p>
        </p:txBody>
      </p:sp>
      <p:sp>
        <p:nvSpPr>
          <p:cNvPr id="3" name="Slide Number Placeholder 2">
            <a:extLst>
              <a:ext uri="{FF2B5EF4-FFF2-40B4-BE49-F238E27FC236}">
                <a16:creationId xmlns:a16="http://schemas.microsoft.com/office/drawing/2014/main" id="{5D9882FA-049D-25F3-3F24-590E9D0F184A}"/>
              </a:ext>
            </a:extLst>
          </p:cNvPr>
          <p:cNvSpPr>
            <a:spLocks noGrp="1"/>
          </p:cNvSpPr>
          <p:nvPr>
            <p:ph type="sldNum" sz="quarter" idx="4"/>
          </p:nvPr>
        </p:nvSpPr>
        <p:spPr>
          <a:xfrm>
            <a:off x="10896600" y="5983104"/>
            <a:ext cx="1295400" cy="874895"/>
          </a:xfrm>
        </p:spPr>
        <p:txBody>
          <a:bodyPr anchor="ctr">
            <a:normAutofit/>
          </a:bodyPr>
          <a:lstStyle/>
          <a:p>
            <a:pPr>
              <a:spcAft>
                <a:spcPts val="600"/>
              </a:spcAft>
            </a:pPr>
            <a:fld id="{08AB70BE-1769-45B8-85A6-0C837432C7E6}" type="slidenum">
              <a:rPr lang="en-US" smtClean="0"/>
              <a:pPr>
                <a:spcAft>
                  <a:spcPts val="600"/>
                </a:spcAft>
              </a:pPr>
              <a:t>1</a:t>
            </a:fld>
            <a:endParaRPr lang="en-US"/>
          </a:p>
        </p:txBody>
      </p:sp>
    </p:spTree>
    <p:extLst>
      <p:ext uri="{BB962C8B-B14F-4D97-AF65-F5344CB8AC3E}">
        <p14:creationId xmlns:p14="http://schemas.microsoft.com/office/powerpoint/2010/main" val="3441048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Diamond 19"/>
          <p:cNvSpPr/>
          <p:nvPr/>
        </p:nvSpPr>
        <p:spPr>
          <a:xfrm>
            <a:off x="4436879" y="811980"/>
            <a:ext cx="3317336" cy="3843516"/>
          </a:xfrm>
          <a:prstGeom prst="diamond">
            <a:avLst/>
          </a:prstGeom>
          <a:solidFill>
            <a:schemeClr val="accent2"/>
          </a:solidFill>
          <a:ln w="12700"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dirty="0"/>
          </a:p>
        </p:txBody>
      </p:sp>
      <p:sp>
        <p:nvSpPr>
          <p:cNvPr id="6" name="TextBox 5"/>
          <p:cNvSpPr txBox="1"/>
          <p:nvPr/>
        </p:nvSpPr>
        <p:spPr>
          <a:xfrm>
            <a:off x="9514449" y="6317478"/>
            <a:ext cx="184666" cy="369332"/>
          </a:xfrm>
          <a:prstGeom prst="rect">
            <a:avLst/>
          </a:prstGeom>
          <a:noFill/>
        </p:spPr>
        <p:txBody>
          <a:bodyPr wrap="none" rtlCol="0">
            <a:spAutoFit/>
          </a:bodyPr>
          <a:lstStyle/>
          <a:p>
            <a:endParaRPr lang="en-US"/>
          </a:p>
        </p:txBody>
      </p:sp>
      <p:sp>
        <p:nvSpPr>
          <p:cNvPr id="12" name="AutoShape 35"/>
          <p:cNvSpPr>
            <a:spLocks noChangeArrowheads="1"/>
          </p:cNvSpPr>
          <p:nvPr/>
        </p:nvSpPr>
        <p:spPr bwMode="auto">
          <a:xfrm>
            <a:off x="937531" y="854567"/>
            <a:ext cx="4012302" cy="1943100"/>
          </a:xfrm>
          <a:prstGeom prst="roundRect">
            <a:avLst>
              <a:gd name="adj" fmla="val 16667"/>
            </a:avLst>
          </a:prstGeom>
          <a:solidFill>
            <a:schemeClr val="accent2">
              <a:lumMod val="20000"/>
              <a:lumOff val="80000"/>
            </a:schemeClr>
          </a:solidFill>
          <a:ln w="12700">
            <a:solidFill>
              <a:schemeClr val="tx1"/>
            </a:solidFill>
            <a:round/>
            <a:headEnd/>
            <a:tailEnd/>
          </a:ln>
          <a:effectLst>
            <a:outerShdw dist="28398" dir="3806097" algn="ctr" rotWithShape="0">
              <a:srgbClr val="4E6128">
                <a:alpha val="50000"/>
              </a:srgbClr>
            </a:outerShdw>
          </a:effectLst>
        </p:spPr>
        <p:txBody>
          <a:bodyPr rot="0" vert="horz" wrap="square" lIns="91440" tIns="45720" rIns="91440" bIns="45720" anchor="t" anchorCtr="0" upright="1">
            <a:noAutofit/>
          </a:bodyPr>
          <a:lstStyle/>
          <a:p>
            <a:r>
              <a:rPr lang="en-GB" sz="1250" b="1" dirty="0">
                <a:latin typeface="Arial" panose="020B0604020202020204" pitchFamily="34" charset="0"/>
                <a:ea typeface="Times New Roman"/>
                <a:cs typeface="Arial" panose="020B0604020202020204" pitchFamily="34" charset="0"/>
              </a:rPr>
              <a:t>Children:</a:t>
            </a:r>
            <a:endParaRPr lang="en-US" sz="1250" b="1" dirty="0">
              <a:latin typeface="Arial" panose="020B0604020202020204" pitchFamily="34" charset="0"/>
              <a:ea typeface="Times New Roman"/>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Aged 3-11</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549 pupils on roll (increasing numbers)</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26% FSM </a:t>
            </a:r>
          </a:p>
          <a:p>
            <a:pPr marL="342900" indent="-342900">
              <a:buFont typeface="Symbol"/>
              <a:buChar char=""/>
            </a:pPr>
            <a:r>
              <a:rPr lang="en-GB" sz="1250" dirty="0">
                <a:latin typeface="Arial" panose="020B0604020202020204" pitchFamily="34" charset="0"/>
                <a:cs typeface="Arial" panose="020B0604020202020204" pitchFamily="34" charset="0"/>
              </a:rPr>
              <a:t>Over 50% living in poverty</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24% ALN</a:t>
            </a:r>
          </a:p>
        </p:txBody>
      </p:sp>
      <p:sp>
        <p:nvSpPr>
          <p:cNvPr id="14" name="AutoShape 45"/>
          <p:cNvSpPr>
            <a:spLocks noChangeArrowheads="1"/>
          </p:cNvSpPr>
          <p:nvPr/>
        </p:nvSpPr>
        <p:spPr bwMode="auto">
          <a:xfrm>
            <a:off x="7319783" y="799712"/>
            <a:ext cx="4012302" cy="1939743"/>
          </a:xfrm>
          <a:prstGeom prst="roundRect">
            <a:avLst>
              <a:gd name="adj" fmla="val 16667"/>
            </a:avLst>
          </a:prstGeom>
          <a:solidFill>
            <a:schemeClr val="accent2">
              <a:lumMod val="20000"/>
              <a:lumOff val="80000"/>
            </a:schemeClr>
          </a:solidFill>
          <a:ln w="12700">
            <a:solidFill>
              <a:schemeClr val="tx1"/>
            </a:solidFill>
            <a:round/>
            <a:headEnd/>
            <a:tailEnd/>
          </a:ln>
          <a:effectLst>
            <a:outerShdw blurRad="63500" dist="29783" dir="3885598" algn="ctr" rotWithShape="0">
              <a:srgbClr val="3F3151">
                <a:alpha val="50000"/>
              </a:srgbClr>
            </a:outerShdw>
          </a:effectLst>
        </p:spPr>
        <p:txBody>
          <a:bodyPr rot="0" vert="horz" wrap="square" lIns="91440" tIns="45720" rIns="91440" bIns="45720" anchor="t" anchorCtr="0" upright="1">
            <a:noAutofit/>
          </a:bodyPr>
          <a:lstStyle/>
          <a:p>
            <a:r>
              <a:rPr lang="en-GB" sz="1250" b="1" dirty="0">
                <a:latin typeface="Arial" panose="020B0604020202020204" pitchFamily="34" charset="0"/>
                <a:ea typeface="Times New Roman"/>
                <a:cs typeface="Arial" panose="020B0604020202020204" pitchFamily="34" charset="0"/>
              </a:rPr>
              <a:t>Staff:</a:t>
            </a:r>
            <a:endParaRPr lang="en-US" sz="1250" b="1" dirty="0">
              <a:latin typeface="Arial" panose="020B0604020202020204" pitchFamily="34" charset="0"/>
              <a:ea typeface="Times New Roman"/>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18 Full Time Teachers</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Currently  3 NQT’s</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SLT consists of HT, DHT,AHT &amp; F Phase lead and </a:t>
            </a:r>
            <a:r>
              <a:rPr lang="en-GB" sz="1250" dirty="0" err="1">
                <a:latin typeface="Arial" panose="020B0604020202020204" pitchFamily="34" charset="0"/>
                <a:cs typeface="Arial" panose="020B0604020202020204" pitchFamily="34" charset="0"/>
              </a:rPr>
              <a:t>ALNco</a:t>
            </a:r>
            <a:endParaRPr lang="en-GB" sz="1250" dirty="0">
              <a:latin typeface="Arial" panose="020B0604020202020204" pitchFamily="34" charset="0"/>
              <a:cs typeface="Arial" panose="020B0604020202020204" pitchFamily="34" charset="0"/>
            </a:endParaRPr>
          </a:p>
          <a:p>
            <a:pPr marL="342900" indent="-342900">
              <a:buFont typeface="Symbol"/>
              <a:buChar char=""/>
            </a:pPr>
            <a:r>
              <a:rPr lang="en-US" sz="1250" dirty="0">
                <a:latin typeface="Arial" panose="020B0604020202020204" pitchFamily="34" charset="0"/>
                <a:cs typeface="Arial" panose="020B0604020202020204" pitchFamily="34" charset="0"/>
              </a:rPr>
              <a:t>5 Middle leaders</a:t>
            </a:r>
          </a:p>
          <a:p>
            <a:pPr marL="342900" indent="-342900">
              <a:buFont typeface="Symbol"/>
              <a:buChar char=""/>
            </a:pPr>
            <a:r>
              <a:rPr lang="en-GB" sz="1250" dirty="0">
                <a:latin typeface="Arial" panose="020B0604020202020204" pitchFamily="34" charset="0"/>
                <a:cs typeface="Arial" panose="020B0604020202020204" pitchFamily="34" charset="0"/>
              </a:rPr>
              <a:t>Full time TA’s, 2 PT TA’s + 4 x 1:1 TA’s </a:t>
            </a:r>
          </a:p>
          <a:p>
            <a:endParaRPr lang="en-US" sz="1200" dirty="0"/>
          </a:p>
        </p:txBody>
      </p:sp>
      <p:sp>
        <p:nvSpPr>
          <p:cNvPr id="16" name="AutoShape 45"/>
          <p:cNvSpPr>
            <a:spLocks noChangeArrowheads="1"/>
          </p:cNvSpPr>
          <p:nvPr/>
        </p:nvSpPr>
        <p:spPr bwMode="auto">
          <a:xfrm>
            <a:off x="937531" y="3201953"/>
            <a:ext cx="4012302" cy="1943100"/>
          </a:xfrm>
          <a:prstGeom prst="roundRect">
            <a:avLst>
              <a:gd name="adj" fmla="val 16667"/>
            </a:avLst>
          </a:prstGeom>
          <a:solidFill>
            <a:schemeClr val="accent2">
              <a:lumMod val="20000"/>
              <a:lumOff val="80000"/>
            </a:schemeClr>
          </a:solidFill>
          <a:ln w="12700">
            <a:solidFill>
              <a:schemeClr val="tx1"/>
            </a:solidFill>
            <a:round/>
            <a:headEnd/>
            <a:tailEnd/>
          </a:ln>
          <a:effectLst>
            <a:outerShdw blurRad="63500" dist="29783" dir="3885598" algn="ctr" rotWithShape="0">
              <a:srgbClr val="3F3151">
                <a:alpha val="50000"/>
              </a:srgbClr>
            </a:outerShdw>
          </a:effectLst>
        </p:spPr>
        <p:txBody>
          <a:bodyPr rot="0" vert="horz" wrap="square" lIns="91440" tIns="45720" rIns="91440" bIns="45720" anchor="t" anchorCtr="0" upright="1">
            <a:noAutofit/>
          </a:bodyPr>
          <a:lstStyle/>
          <a:p>
            <a:r>
              <a:rPr lang="en-GB" sz="1250" b="1" dirty="0">
                <a:latin typeface="Arial" panose="020B0604020202020204" pitchFamily="34" charset="0"/>
                <a:ea typeface="Times New Roman"/>
                <a:cs typeface="Arial" panose="020B0604020202020204" pitchFamily="34" charset="0"/>
              </a:rPr>
              <a:t>Local Area:</a:t>
            </a:r>
            <a:endParaRPr lang="en-US" sz="1250" b="1" dirty="0">
              <a:latin typeface="Arial" panose="020B0604020202020204" pitchFamily="34" charset="0"/>
              <a:ea typeface="Times New Roman"/>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Among the 20% most deprived area in Wales as per Wales Index Multiple Deprivation.</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The school is among the 20% most deprived in terms of income and employment and top 10% educationally.</a:t>
            </a:r>
          </a:p>
          <a:p>
            <a:pPr marL="342900" indent="-342900">
              <a:buFont typeface="Symbol"/>
              <a:buChar char=""/>
            </a:pPr>
            <a:r>
              <a:rPr lang="en-US" sz="1250" dirty="0">
                <a:latin typeface="Arial" panose="020B0604020202020204" pitchFamily="34" charset="0"/>
                <a:cs typeface="Arial" panose="020B0604020202020204" pitchFamily="34" charset="0"/>
              </a:rPr>
              <a:t>55% of pupils have one or more ACEs</a:t>
            </a:r>
          </a:p>
          <a:p>
            <a:pPr marL="342900" indent="-342900">
              <a:buFont typeface="Symbol"/>
              <a:buChar char=""/>
            </a:pPr>
            <a:r>
              <a:rPr lang="en-US" sz="1250" dirty="0">
                <a:latin typeface="Arial" panose="020B0604020202020204" pitchFamily="34" charset="0"/>
                <a:cs typeface="Arial" panose="020B0604020202020204" pitchFamily="34" charset="0"/>
              </a:rPr>
              <a:t>34% of pupils have 3 or more ACEs</a:t>
            </a:r>
          </a:p>
          <a:p>
            <a:endParaRPr lang="en-US" sz="1200" dirty="0">
              <a:solidFill>
                <a:schemeClr val="bg1"/>
              </a:solidFill>
            </a:endParaRPr>
          </a:p>
        </p:txBody>
      </p:sp>
      <p:sp>
        <p:nvSpPr>
          <p:cNvPr id="18" name="AutoShape 35"/>
          <p:cNvSpPr>
            <a:spLocks noChangeArrowheads="1"/>
          </p:cNvSpPr>
          <p:nvPr/>
        </p:nvSpPr>
        <p:spPr bwMode="auto">
          <a:xfrm>
            <a:off x="7374369" y="3184188"/>
            <a:ext cx="4012302" cy="2440420"/>
          </a:xfrm>
          <a:prstGeom prst="roundRect">
            <a:avLst>
              <a:gd name="adj" fmla="val 16667"/>
            </a:avLst>
          </a:prstGeom>
          <a:solidFill>
            <a:schemeClr val="accent2">
              <a:lumMod val="20000"/>
              <a:lumOff val="80000"/>
            </a:schemeClr>
          </a:solidFill>
          <a:ln w="12700">
            <a:solidFill>
              <a:schemeClr val="tx1"/>
            </a:solidFill>
            <a:round/>
            <a:headEnd/>
            <a:tailEnd/>
          </a:ln>
          <a:effectLst>
            <a:outerShdw dist="28398" dir="3806097" algn="ctr" rotWithShape="0">
              <a:srgbClr val="4E6128">
                <a:alpha val="50000"/>
              </a:srgbClr>
            </a:outerShdw>
          </a:effectLst>
        </p:spPr>
        <p:txBody>
          <a:bodyPr rot="0" vert="horz" wrap="square" lIns="91440" tIns="45720" rIns="91440" bIns="45720" anchor="t" anchorCtr="0" upright="1">
            <a:noAutofit/>
          </a:bodyPr>
          <a:lstStyle/>
          <a:p>
            <a:r>
              <a:rPr lang="en-GB" sz="1250" b="1" dirty="0">
                <a:latin typeface="Arial" panose="020B0604020202020204" pitchFamily="34" charset="0"/>
                <a:ea typeface="Times New Roman"/>
                <a:cs typeface="Arial" panose="020B0604020202020204" pitchFamily="34" charset="0"/>
              </a:rPr>
              <a:t>Classes:</a:t>
            </a:r>
            <a:endParaRPr lang="en-US" sz="1250" b="1" dirty="0">
              <a:latin typeface="Arial" panose="020B0604020202020204" pitchFamily="34" charset="0"/>
              <a:ea typeface="Times New Roman"/>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1 Nursery Classes with 3 cohorts (AM, PM &amp; FT).</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19  classes </a:t>
            </a:r>
          </a:p>
          <a:p>
            <a:pPr marL="342900" indent="-342900">
              <a:buFont typeface="Symbol"/>
              <a:buChar char=""/>
            </a:pPr>
            <a:r>
              <a:rPr lang="en-GB" sz="1250" dirty="0">
                <a:latin typeface="Arial" panose="020B0604020202020204" pitchFamily="34" charset="0"/>
                <a:cs typeface="Arial" panose="020B0604020202020204" pitchFamily="34" charset="0"/>
              </a:rPr>
              <a:t>2 LRCs</a:t>
            </a:r>
          </a:p>
          <a:p>
            <a:pPr marL="342900" indent="-342900">
              <a:buFont typeface="Symbol"/>
              <a:buChar char=""/>
            </a:pPr>
            <a:r>
              <a:rPr lang="en-GB" sz="1250" dirty="0">
                <a:latin typeface="Arial" panose="020B0604020202020204" pitchFamily="34" charset="0"/>
                <a:cs typeface="Arial" panose="020B0604020202020204" pitchFamily="34" charset="0"/>
              </a:rPr>
              <a:t>Fulltime Nurture</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Class sizes vary depending on the number of children in the cohort.</a:t>
            </a:r>
            <a:endParaRPr lang="en-US" sz="1250" dirty="0">
              <a:latin typeface="Arial" panose="020B0604020202020204" pitchFamily="34" charset="0"/>
              <a:cs typeface="Arial" panose="020B0604020202020204" pitchFamily="34" charset="0"/>
            </a:endParaRPr>
          </a:p>
          <a:p>
            <a:pPr marL="342900" indent="-342900">
              <a:buFont typeface="Symbol"/>
              <a:buChar char=""/>
            </a:pPr>
            <a:r>
              <a:rPr lang="en-GB" sz="1250" dirty="0">
                <a:latin typeface="Arial" panose="020B0604020202020204" pitchFamily="34" charset="0"/>
                <a:cs typeface="Arial" panose="020B0604020202020204" pitchFamily="34" charset="0"/>
              </a:rPr>
              <a:t>Classes of up to 34 children </a:t>
            </a:r>
          </a:p>
          <a:p>
            <a:pPr marL="342900" indent="-342900">
              <a:buFont typeface="Symbol"/>
              <a:buChar char=""/>
            </a:pPr>
            <a:r>
              <a:rPr lang="en-GB" sz="1250" dirty="0">
                <a:latin typeface="Arial" panose="020B0604020202020204" pitchFamily="34" charset="0"/>
                <a:cs typeface="Arial" panose="020B0604020202020204" pitchFamily="34" charset="0"/>
              </a:rPr>
              <a:t>Amalgamated to a new modern school building December 2017.</a:t>
            </a:r>
            <a:endParaRPr lang="en-US" sz="1250" dirty="0">
              <a:latin typeface="Arial" panose="020B0604020202020204" pitchFamily="34" charset="0"/>
              <a:cs typeface="Arial" panose="020B0604020202020204" pitchFamily="34" charset="0"/>
            </a:endParaRPr>
          </a:p>
        </p:txBody>
      </p:sp>
      <p:sp>
        <p:nvSpPr>
          <p:cNvPr id="22" name="Double Wave 21"/>
          <p:cNvSpPr/>
          <p:nvPr/>
        </p:nvSpPr>
        <p:spPr>
          <a:xfrm>
            <a:off x="5033783" y="3792776"/>
            <a:ext cx="2286000" cy="685801"/>
          </a:xfrm>
          <a:prstGeom prst="doubleWave">
            <a:avLst/>
          </a:prstGeom>
          <a:solidFill>
            <a:schemeClr val="accent1"/>
          </a:solidFill>
          <a:ln w="19050"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US" sz="1250" dirty="0" err="1">
                <a:solidFill>
                  <a:schemeClr val="tx1"/>
                </a:solidFill>
                <a:latin typeface="Arial" panose="020B0604020202020204" pitchFamily="34" charset="0"/>
                <a:ea typeface="Times New Roman"/>
                <a:cs typeface="Arial" panose="020B0604020202020204" pitchFamily="34" charset="0"/>
              </a:rPr>
              <a:t>KiVa</a:t>
            </a:r>
            <a:r>
              <a:rPr lang="en-US" sz="1250" dirty="0">
                <a:solidFill>
                  <a:schemeClr val="tx1"/>
                </a:solidFill>
                <a:latin typeface="Arial" panose="020B0604020202020204" pitchFamily="34" charset="0"/>
                <a:ea typeface="Times New Roman"/>
                <a:cs typeface="Arial" panose="020B0604020202020204" pitchFamily="34" charset="0"/>
              </a:rPr>
              <a:t> school</a:t>
            </a:r>
          </a:p>
        </p:txBody>
      </p:sp>
      <p:sp>
        <p:nvSpPr>
          <p:cNvPr id="23" name="Double Wave 22"/>
          <p:cNvSpPr/>
          <p:nvPr/>
        </p:nvSpPr>
        <p:spPr>
          <a:xfrm>
            <a:off x="5019101" y="4586498"/>
            <a:ext cx="2286000" cy="685800"/>
          </a:xfrm>
          <a:prstGeom prst="doubleWave">
            <a:avLst/>
          </a:prstGeom>
          <a:solidFill>
            <a:schemeClr val="accent1">
              <a:lumMod val="40000"/>
              <a:lumOff val="60000"/>
            </a:schemeClr>
          </a:solidFill>
          <a:ln w="19050"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1250" dirty="0">
                <a:solidFill>
                  <a:srgbClr val="000000"/>
                </a:solidFill>
                <a:latin typeface="Arial" panose="020B0604020202020204" pitchFamily="34" charset="0"/>
                <a:ea typeface="Times New Roman"/>
                <a:cs typeface="Arial" panose="020B0604020202020204" pitchFamily="34" charset="0"/>
              </a:rPr>
              <a:t>Ysgol </a:t>
            </a:r>
            <a:r>
              <a:rPr lang="en-GB" sz="1250" dirty="0" err="1">
                <a:solidFill>
                  <a:srgbClr val="000000"/>
                </a:solidFill>
                <a:latin typeface="Arial" panose="020B0604020202020204" pitchFamily="34" charset="0"/>
                <a:ea typeface="Times New Roman"/>
                <a:cs typeface="Arial" panose="020B0604020202020204" pitchFamily="34" charset="0"/>
              </a:rPr>
              <a:t>sy’n</a:t>
            </a:r>
            <a:r>
              <a:rPr lang="en-GB" sz="1250" dirty="0">
                <a:solidFill>
                  <a:srgbClr val="000000"/>
                </a:solidFill>
                <a:latin typeface="Arial" panose="020B0604020202020204" pitchFamily="34" charset="0"/>
                <a:ea typeface="Times New Roman"/>
                <a:cs typeface="Arial" panose="020B0604020202020204" pitchFamily="34" charset="0"/>
              </a:rPr>
              <a:t> </a:t>
            </a:r>
            <a:r>
              <a:rPr lang="en-GB" sz="1250" dirty="0" err="1">
                <a:solidFill>
                  <a:srgbClr val="000000"/>
                </a:solidFill>
                <a:latin typeface="Arial" panose="020B0604020202020204" pitchFamily="34" charset="0"/>
                <a:ea typeface="Times New Roman"/>
                <a:cs typeface="Arial" panose="020B0604020202020204" pitchFamily="34" charset="0"/>
              </a:rPr>
              <a:t>parchu</a:t>
            </a:r>
            <a:r>
              <a:rPr lang="en-GB" sz="1250" dirty="0">
                <a:solidFill>
                  <a:srgbClr val="000000"/>
                </a:solidFill>
                <a:latin typeface="Arial" panose="020B0604020202020204" pitchFamily="34" charset="0"/>
                <a:ea typeface="Times New Roman"/>
                <a:cs typeface="Arial" panose="020B0604020202020204" pitchFamily="34" charset="0"/>
              </a:rPr>
              <a:t> </a:t>
            </a:r>
            <a:r>
              <a:rPr lang="en-GB" sz="1250" dirty="0" err="1">
                <a:solidFill>
                  <a:srgbClr val="000000"/>
                </a:solidFill>
                <a:latin typeface="Arial" panose="020B0604020202020204" pitchFamily="34" charset="0"/>
                <a:ea typeface="Times New Roman"/>
                <a:cs typeface="Arial" panose="020B0604020202020204" pitchFamily="34" charset="0"/>
              </a:rPr>
              <a:t>Hawliau</a:t>
            </a:r>
            <a:r>
              <a:rPr lang="en-GB" sz="1250" dirty="0">
                <a:solidFill>
                  <a:srgbClr val="000000"/>
                </a:solidFill>
                <a:latin typeface="Arial" panose="020B0604020202020204" pitchFamily="34" charset="0"/>
                <a:ea typeface="Times New Roman"/>
                <a:cs typeface="Arial" panose="020B0604020202020204" pitchFamily="34" charset="0"/>
              </a:rPr>
              <a:t> /</a:t>
            </a:r>
            <a:endParaRPr lang="en-US" sz="1250" dirty="0">
              <a:latin typeface="Arial" panose="020B0604020202020204" pitchFamily="34" charset="0"/>
              <a:ea typeface="Times New Roman"/>
              <a:cs typeface="Arial" panose="020B0604020202020204" pitchFamily="34" charset="0"/>
            </a:endParaRPr>
          </a:p>
          <a:p>
            <a:pPr algn="ctr"/>
            <a:r>
              <a:rPr lang="en-GB" sz="1250" dirty="0">
                <a:solidFill>
                  <a:srgbClr val="000000"/>
                </a:solidFill>
                <a:latin typeface="Arial" panose="020B0604020202020204" pitchFamily="34" charset="0"/>
                <a:ea typeface="Times New Roman"/>
                <a:cs typeface="Arial" panose="020B0604020202020204" pitchFamily="34" charset="0"/>
              </a:rPr>
              <a:t>Rights Respecting School</a:t>
            </a:r>
            <a:endParaRPr lang="en-US" sz="1250" dirty="0">
              <a:latin typeface="Arial" panose="020B0604020202020204" pitchFamily="34" charset="0"/>
              <a:ea typeface="Times New Roman"/>
              <a:cs typeface="Arial" panose="020B0604020202020204" pitchFamily="34" charset="0"/>
            </a:endParaRPr>
          </a:p>
        </p:txBody>
      </p:sp>
      <p:sp>
        <p:nvSpPr>
          <p:cNvPr id="25" name="Double Wave 24"/>
          <p:cNvSpPr/>
          <p:nvPr/>
        </p:nvSpPr>
        <p:spPr>
          <a:xfrm>
            <a:off x="5019101" y="5425670"/>
            <a:ext cx="2286000" cy="685800"/>
          </a:xfrm>
          <a:prstGeom prst="doubleWave">
            <a:avLst/>
          </a:prstGeom>
          <a:solidFill>
            <a:srgbClr val="00B0F0"/>
          </a:solidFill>
          <a:ln w="19050" cmpd="sng">
            <a:solidFill>
              <a:schemeClr val="tx1"/>
            </a:solidFill>
          </a:ln>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1250" dirty="0" err="1">
                <a:solidFill>
                  <a:srgbClr val="000000"/>
                </a:solidFill>
                <a:latin typeface="Arial" panose="020B0604020202020204" pitchFamily="34" charset="0"/>
                <a:ea typeface="Times New Roman"/>
                <a:cs typeface="Arial" panose="020B0604020202020204" pitchFamily="34" charset="0"/>
              </a:rPr>
              <a:t>Addysg</a:t>
            </a:r>
            <a:r>
              <a:rPr lang="en-GB" sz="1250" dirty="0">
                <a:solidFill>
                  <a:srgbClr val="000000"/>
                </a:solidFill>
                <a:latin typeface="Arial" panose="020B0604020202020204" pitchFamily="34" charset="0"/>
                <a:ea typeface="Times New Roman"/>
                <a:cs typeface="Arial" panose="020B0604020202020204" pitchFamily="34" charset="0"/>
              </a:rPr>
              <a:t> </a:t>
            </a:r>
            <a:r>
              <a:rPr lang="en-GB" sz="1250" dirty="0" err="1">
                <a:solidFill>
                  <a:srgbClr val="000000"/>
                </a:solidFill>
                <a:latin typeface="Arial" panose="020B0604020202020204" pitchFamily="34" charset="0"/>
                <a:ea typeface="Times New Roman"/>
                <a:cs typeface="Arial" panose="020B0604020202020204" pitchFamily="34" charset="0"/>
              </a:rPr>
              <a:t>Gwerthoedd</a:t>
            </a:r>
            <a:r>
              <a:rPr lang="en-GB" sz="1250" dirty="0">
                <a:solidFill>
                  <a:srgbClr val="000000"/>
                </a:solidFill>
                <a:latin typeface="Arial" panose="020B0604020202020204" pitchFamily="34" charset="0"/>
                <a:ea typeface="Times New Roman"/>
                <a:cs typeface="Arial" panose="020B0604020202020204" pitchFamily="34" charset="0"/>
              </a:rPr>
              <a:t> /</a:t>
            </a:r>
            <a:endParaRPr lang="en-US" sz="1250" dirty="0">
              <a:latin typeface="Arial" panose="020B0604020202020204" pitchFamily="34" charset="0"/>
              <a:ea typeface="Times New Roman"/>
              <a:cs typeface="Arial" panose="020B0604020202020204" pitchFamily="34" charset="0"/>
            </a:endParaRPr>
          </a:p>
          <a:p>
            <a:pPr algn="ctr"/>
            <a:r>
              <a:rPr lang="en-GB" sz="1250" dirty="0">
                <a:solidFill>
                  <a:srgbClr val="000000"/>
                </a:solidFill>
                <a:latin typeface="Arial" panose="020B0604020202020204" pitchFamily="34" charset="0"/>
                <a:ea typeface="Times New Roman"/>
                <a:cs typeface="Arial" panose="020B0604020202020204" pitchFamily="34" charset="0"/>
              </a:rPr>
              <a:t>Values Education</a:t>
            </a:r>
            <a:endParaRPr lang="en-US" sz="1250" dirty="0">
              <a:latin typeface="Arial" panose="020B0604020202020204" pitchFamily="34" charset="0"/>
              <a:ea typeface="Times New Roman"/>
              <a:cs typeface="Arial" panose="020B0604020202020204" pitchFamily="34" charset="0"/>
            </a:endParaRPr>
          </a:p>
        </p:txBody>
      </p:sp>
      <p:sp>
        <p:nvSpPr>
          <p:cNvPr id="2" name="Title 2">
            <a:extLst>
              <a:ext uri="{FF2B5EF4-FFF2-40B4-BE49-F238E27FC236}">
                <a16:creationId xmlns:a16="http://schemas.microsoft.com/office/drawing/2014/main" id="{523AE05C-F592-2D9E-8F30-3F367C931F87}"/>
              </a:ext>
            </a:extLst>
          </p:cNvPr>
          <p:cNvSpPr txBox="1">
            <a:spLocks/>
          </p:cNvSpPr>
          <p:nvPr/>
        </p:nvSpPr>
        <p:spPr>
          <a:xfrm>
            <a:off x="1126483" y="1963098"/>
            <a:ext cx="6136643" cy="1777060"/>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5400" kern="1200">
                <a:solidFill>
                  <a:schemeClr val="accent1"/>
                </a:solidFill>
                <a:latin typeface="+mj-lt"/>
                <a:ea typeface="+mj-ea"/>
                <a:cs typeface="+mj-cs"/>
              </a:defRPr>
            </a:lvl1pPr>
          </a:lstStyle>
          <a:p>
            <a:r>
              <a:rPr lang="en-US" sz="2400" dirty="0">
                <a:solidFill>
                  <a:schemeClr val="bg2"/>
                </a:solidFill>
              </a:rPr>
              <a:t>School context</a:t>
            </a:r>
          </a:p>
        </p:txBody>
      </p:sp>
      <p:sp>
        <p:nvSpPr>
          <p:cNvPr id="3" name="TextBox 2">
            <a:extLst>
              <a:ext uri="{FF2B5EF4-FFF2-40B4-BE49-F238E27FC236}">
                <a16:creationId xmlns:a16="http://schemas.microsoft.com/office/drawing/2014/main" id="{B7C47436-0A54-A582-E5AA-9EE5D469BD91}"/>
              </a:ext>
            </a:extLst>
          </p:cNvPr>
          <p:cNvSpPr txBox="1"/>
          <p:nvPr/>
        </p:nvSpPr>
        <p:spPr>
          <a:xfrm>
            <a:off x="218324" y="6317478"/>
            <a:ext cx="2133600" cy="461665"/>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BERA (2016)</a:t>
            </a:r>
          </a:p>
          <a:p>
            <a:r>
              <a:rPr lang="en-US" sz="1200" dirty="0">
                <a:latin typeface="Arial" panose="020B0604020202020204" pitchFamily="34" charset="0"/>
                <a:cs typeface="Arial" panose="020B0604020202020204" pitchFamily="34" charset="0"/>
              </a:rPr>
              <a:t>Estyn (2019)</a:t>
            </a:r>
          </a:p>
        </p:txBody>
      </p:sp>
      <p:pic>
        <p:nvPicPr>
          <p:cNvPr id="8" name="Video 7">
            <a:extLst>
              <a:ext uri="{FF2B5EF4-FFF2-40B4-BE49-F238E27FC236}">
                <a16:creationId xmlns:a16="http://schemas.microsoft.com/office/drawing/2014/main" id="{0EC00124-1594-EC1A-08B1-443B5D25851C}"/>
              </a:ext>
            </a:extLst>
          </p:cNvPr>
          <p:cNvPicPr>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l="21875" r="21875"/>
          <a:stretch>
            <a:fillRect/>
          </a:stretch>
        </p:blipFill>
        <p:spPr>
          <a:xfrm>
            <a:off x="10052304" y="4718304"/>
            <a:ext cx="2057400" cy="2057400"/>
          </a:xfrm>
          <a:prstGeom prst="ellipse">
            <a:avLst/>
          </a:prstGeom>
        </p:spPr>
      </p:pic>
      <p:pic>
        <p:nvPicPr>
          <p:cNvPr id="10" name="Audio 9">
            <a:extLst>
              <a:ext uri="{FF2B5EF4-FFF2-40B4-BE49-F238E27FC236}">
                <a16:creationId xmlns:a16="http://schemas.microsoft.com/office/drawing/2014/main" id="{56EFE37F-3EFF-1860-6E02-ACF5243F5D2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59757720"/>
      </p:ext>
    </p:extLst>
  </p:cSld>
  <p:clrMapOvr>
    <a:masterClrMapping/>
  </p:clrMapOvr>
  <mc:AlternateContent xmlns:mc="http://schemas.openxmlformats.org/markup-compatibility/2006">
    <mc:Choice xmlns:p14="http://schemas.microsoft.com/office/powerpoint/2010/main" Requires="p14">
      <p:transition spd="med" p14:dur="700" advTm="41067">
        <p:fade/>
      </p:transition>
    </mc:Choice>
    <mc:Fallback>
      <p:transition spd="med" advTm="410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B282789-4F8B-D647-09EB-50D8FF6877D0}"/>
              </a:ext>
            </a:extLst>
          </p:cNvPr>
          <p:cNvSpPr>
            <a:spLocks noGrp="1"/>
          </p:cNvSpPr>
          <p:nvPr>
            <p:ph type="title"/>
          </p:nvPr>
        </p:nvSpPr>
        <p:spPr>
          <a:xfrm>
            <a:off x="1371598" y="369277"/>
            <a:ext cx="9590215" cy="1708514"/>
          </a:xfrm>
        </p:spPr>
        <p:txBody>
          <a:bodyPr anchor="ctr">
            <a:normAutofit/>
          </a:bodyPr>
          <a:lstStyle/>
          <a:p>
            <a:r>
              <a:rPr lang="en-US" dirty="0"/>
              <a:t>Four purposes </a:t>
            </a:r>
          </a:p>
        </p:txBody>
      </p:sp>
      <p:sp>
        <p:nvSpPr>
          <p:cNvPr id="28" name="Content Placeholder 2">
            <a:extLst>
              <a:ext uri="{FF2B5EF4-FFF2-40B4-BE49-F238E27FC236}">
                <a16:creationId xmlns:a16="http://schemas.microsoft.com/office/drawing/2014/main" id="{BEF8048F-2B08-245D-C2A7-D9F11BA3FA48}"/>
              </a:ext>
            </a:extLst>
          </p:cNvPr>
          <p:cNvSpPr>
            <a:spLocks noGrp="1"/>
          </p:cNvSpPr>
          <p:nvPr>
            <p:ph sz="quarter" idx="11"/>
          </p:nvPr>
        </p:nvSpPr>
        <p:spPr>
          <a:xfrm>
            <a:off x="1369269" y="2087604"/>
            <a:ext cx="6036544" cy="3436653"/>
          </a:xfrm>
        </p:spPr>
        <p:txBody>
          <a:bodyPr>
            <a:normAutofit fontScale="92500" lnSpcReduction="20000"/>
          </a:bodyPr>
          <a:lstStyle/>
          <a:p>
            <a:pPr algn="l" fontAlgn="base">
              <a:buFont typeface="Arial" panose="020B0604020202020204" pitchFamily="34" charset="0"/>
              <a:buChar char="•"/>
            </a:pPr>
            <a:r>
              <a:rPr lang="en-GB" sz="1700" dirty="0">
                <a:solidFill>
                  <a:srgbClr val="1F1F1F"/>
                </a:solidFill>
                <a:latin typeface="Arial" panose="020B0604020202020204" pitchFamily="34" charset="0"/>
                <a:cs typeface="Arial" panose="020B0604020202020204" pitchFamily="34" charset="0"/>
              </a:rPr>
              <a:t>A</a:t>
            </a:r>
            <a:r>
              <a:rPr lang="en-GB" sz="1700" b="0" i="0" u="none" strike="noStrike" dirty="0">
                <a:solidFill>
                  <a:srgbClr val="1F1F1F"/>
                </a:solidFill>
                <a:effectLst/>
                <a:latin typeface="Arial" panose="020B0604020202020204" pitchFamily="34" charset="0"/>
                <a:cs typeface="Arial" panose="020B0604020202020204" pitchFamily="34" charset="0"/>
              </a:rPr>
              <a:t>mbitious, capable learners, ready to learn throughout their lives</a:t>
            </a:r>
          </a:p>
          <a:p>
            <a:pPr algn="l" fontAlgn="base">
              <a:buFont typeface="Arial" panose="020B0604020202020204" pitchFamily="34" charset="0"/>
              <a:buChar char="•"/>
            </a:pPr>
            <a:r>
              <a:rPr lang="en-GB" sz="1700" dirty="0">
                <a:solidFill>
                  <a:srgbClr val="1F1F1F"/>
                </a:solidFill>
                <a:latin typeface="Arial" panose="020B0604020202020204" pitchFamily="34" charset="0"/>
                <a:cs typeface="Arial" panose="020B0604020202020204" pitchFamily="34" charset="0"/>
              </a:rPr>
              <a:t>E</a:t>
            </a:r>
            <a:r>
              <a:rPr lang="en-GB" sz="1700" b="0" i="0" u="none" strike="noStrike" dirty="0">
                <a:solidFill>
                  <a:srgbClr val="1F1F1F"/>
                </a:solidFill>
                <a:effectLst/>
                <a:latin typeface="Arial" panose="020B0604020202020204" pitchFamily="34" charset="0"/>
                <a:cs typeface="Arial" panose="020B0604020202020204" pitchFamily="34" charset="0"/>
              </a:rPr>
              <a:t>nterprising, creative contributors, ready to play a full part in life and work</a:t>
            </a:r>
          </a:p>
          <a:p>
            <a:pPr algn="l" fontAlgn="base">
              <a:buFont typeface="Arial" panose="020B0604020202020204" pitchFamily="34" charset="0"/>
              <a:buChar char="•"/>
            </a:pPr>
            <a:r>
              <a:rPr lang="en-GB" sz="1700" dirty="0">
                <a:solidFill>
                  <a:srgbClr val="1F1F1F"/>
                </a:solidFill>
                <a:latin typeface="Arial" panose="020B0604020202020204" pitchFamily="34" charset="0"/>
                <a:cs typeface="Arial" panose="020B0604020202020204" pitchFamily="34" charset="0"/>
              </a:rPr>
              <a:t>E</a:t>
            </a:r>
            <a:r>
              <a:rPr lang="en-GB" sz="1700" b="0" i="0" u="none" strike="noStrike" dirty="0">
                <a:solidFill>
                  <a:srgbClr val="1F1F1F"/>
                </a:solidFill>
                <a:effectLst/>
                <a:latin typeface="Arial" panose="020B0604020202020204" pitchFamily="34" charset="0"/>
                <a:cs typeface="Arial" panose="020B0604020202020204" pitchFamily="34" charset="0"/>
              </a:rPr>
              <a:t>thical, informed citizens of Wales and the world</a:t>
            </a:r>
          </a:p>
          <a:p>
            <a:pPr algn="l" fontAlgn="base">
              <a:buFont typeface="Arial" panose="020B0604020202020204" pitchFamily="34" charset="0"/>
              <a:buChar char="•"/>
            </a:pPr>
            <a:r>
              <a:rPr lang="en-GB" sz="1700" dirty="0">
                <a:solidFill>
                  <a:srgbClr val="1F1F1F"/>
                </a:solidFill>
                <a:latin typeface="Arial" panose="020B0604020202020204" pitchFamily="34" charset="0"/>
                <a:cs typeface="Arial" panose="020B0604020202020204" pitchFamily="34" charset="0"/>
              </a:rPr>
              <a:t>H</a:t>
            </a:r>
            <a:r>
              <a:rPr lang="en-GB" sz="1700" b="0" i="0" u="none" strike="noStrike" dirty="0">
                <a:solidFill>
                  <a:srgbClr val="1F1F1F"/>
                </a:solidFill>
                <a:effectLst/>
                <a:latin typeface="Arial" panose="020B0604020202020204" pitchFamily="34" charset="0"/>
                <a:cs typeface="Arial" panose="020B0604020202020204" pitchFamily="34" charset="0"/>
              </a:rPr>
              <a:t>ealthy, confident individuals, ready to lead fulfilling lives as valued members of society</a:t>
            </a:r>
          </a:p>
          <a:p>
            <a:pPr algn="l" fontAlgn="base">
              <a:buFont typeface="Arial" panose="020B0604020202020204" pitchFamily="34" charset="0"/>
              <a:buChar char="•"/>
            </a:pPr>
            <a:endParaRPr lang="en-GB" sz="1700" dirty="0">
              <a:solidFill>
                <a:srgbClr val="1F1F1F"/>
              </a:solidFill>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1700" b="0" i="0" u="none" strike="noStrike" dirty="0">
              <a:solidFill>
                <a:srgbClr val="1F1F1F"/>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700" b="0" i="0" u="none" strike="noStrike" dirty="0">
                <a:solidFill>
                  <a:srgbClr val="1F1F1F"/>
                </a:solidFill>
                <a:effectLst/>
                <a:latin typeface="Arial" panose="020B0604020202020204" pitchFamily="34" charset="0"/>
                <a:cs typeface="Arial" panose="020B0604020202020204" pitchFamily="34" charset="0"/>
              </a:rPr>
              <a:t>Healthy, confident individuals, ready to lead fulfilling lives as valued members of society.</a:t>
            </a:r>
          </a:p>
          <a:p>
            <a:endParaRPr lang="en-US" dirty="0"/>
          </a:p>
        </p:txBody>
      </p:sp>
      <p:sp>
        <p:nvSpPr>
          <p:cNvPr id="4" name="Slide Number Placeholder 3">
            <a:extLst>
              <a:ext uri="{FF2B5EF4-FFF2-40B4-BE49-F238E27FC236}">
                <a16:creationId xmlns:a16="http://schemas.microsoft.com/office/drawing/2014/main" id="{258ECD88-7563-0E2D-38D6-262477CFE5A5}"/>
              </a:ext>
            </a:extLst>
          </p:cNvPr>
          <p:cNvSpPr>
            <a:spLocks noGrp="1"/>
          </p:cNvSpPr>
          <p:nvPr>
            <p:ph type="sldNum" sz="quarter" idx="4"/>
          </p:nvPr>
        </p:nvSpPr>
        <p:spPr>
          <a:xfrm>
            <a:off x="10896600" y="5983104"/>
            <a:ext cx="1295400" cy="874895"/>
          </a:xfrm>
        </p:spPr>
        <p:txBody>
          <a:bodyPr anchor="ctr">
            <a:normAutofit/>
          </a:bodyPr>
          <a:lstStyle/>
          <a:p>
            <a:pPr>
              <a:spcAft>
                <a:spcPts val="600"/>
              </a:spcAft>
            </a:pPr>
            <a:fld id="{08AB70BE-1769-45B8-85A6-0C837432C7E6}" type="slidenum">
              <a:rPr lang="en-US" smtClean="0"/>
              <a:pPr>
                <a:spcAft>
                  <a:spcPts val="600"/>
                </a:spcAft>
              </a:pPr>
              <a:t>3</a:t>
            </a:fld>
            <a:endParaRPr lang="en-US"/>
          </a:p>
        </p:txBody>
      </p:sp>
      <p:pic>
        <p:nvPicPr>
          <p:cNvPr id="17" name="Content Placeholder 16" descr="A colorful circle with writing on it&#10;&#10;Description automatically generated">
            <a:extLst>
              <a:ext uri="{FF2B5EF4-FFF2-40B4-BE49-F238E27FC236}">
                <a16:creationId xmlns:a16="http://schemas.microsoft.com/office/drawing/2014/main" id="{D00F0CDF-9E22-5DA5-941B-C9552D9B73C9}"/>
              </a:ext>
            </a:extLst>
          </p:cNvPr>
          <p:cNvPicPr>
            <a:picLocks noGrp="1" noChangeAspect="1"/>
          </p:cNvPicPr>
          <p:nvPr>
            <p:ph sz="quarter" idx="10"/>
          </p:nvPr>
        </p:nvPicPr>
        <p:blipFill rotWithShape="1">
          <a:blip r:embed="rId5"/>
          <a:srcRect r="2001"/>
          <a:stretch/>
        </p:blipFill>
        <p:spPr>
          <a:xfrm>
            <a:off x="7632702" y="369277"/>
            <a:ext cx="3187700" cy="3285186"/>
          </a:xfrm>
        </p:spPr>
      </p:pic>
      <p:sp>
        <p:nvSpPr>
          <p:cNvPr id="19" name="TextBox 18">
            <a:extLst>
              <a:ext uri="{FF2B5EF4-FFF2-40B4-BE49-F238E27FC236}">
                <a16:creationId xmlns:a16="http://schemas.microsoft.com/office/drawing/2014/main" id="{D478789B-2794-E31E-6386-BAE7994335AA}"/>
              </a:ext>
            </a:extLst>
          </p:cNvPr>
          <p:cNvSpPr txBox="1"/>
          <p:nvPr/>
        </p:nvSpPr>
        <p:spPr>
          <a:xfrm>
            <a:off x="975561" y="6420551"/>
            <a:ext cx="2133600"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Donaldson (2015)</a:t>
            </a:r>
          </a:p>
        </p:txBody>
      </p:sp>
      <p:sp>
        <p:nvSpPr>
          <p:cNvPr id="20" name="Title 14">
            <a:extLst>
              <a:ext uri="{FF2B5EF4-FFF2-40B4-BE49-F238E27FC236}">
                <a16:creationId xmlns:a16="http://schemas.microsoft.com/office/drawing/2014/main" id="{367B9744-B403-6235-11E7-B098F2CE6CE7}"/>
              </a:ext>
            </a:extLst>
          </p:cNvPr>
          <p:cNvSpPr txBox="1">
            <a:spLocks/>
          </p:cNvSpPr>
          <p:nvPr/>
        </p:nvSpPr>
        <p:spPr>
          <a:xfrm>
            <a:off x="1371598" y="3619348"/>
            <a:ext cx="9590215" cy="17085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accent2">
                    <a:lumMod val="75000"/>
                  </a:schemeClr>
                </a:solidFill>
                <a:latin typeface="+mj-lt"/>
                <a:ea typeface="+mj-ea"/>
                <a:cs typeface="+mj-cs"/>
              </a:defRPr>
            </a:lvl1pPr>
          </a:lstStyle>
          <a:p>
            <a:r>
              <a:rPr lang="en-US" dirty="0"/>
              <a:t>Four purpose I will focus on</a:t>
            </a:r>
          </a:p>
        </p:txBody>
      </p:sp>
      <p:sp>
        <p:nvSpPr>
          <p:cNvPr id="21" name="Content Placeholder 15">
            <a:extLst>
              <a:ext uri="{FF2B5EF4-FFF2-40B4-BE49-F238E27FC236}">
                <a16:creationId xmlns:a16="http://schemas.microsoft.com/office/drawing/2014/main" id="{CC3A0A93-ED01-E1A6-06ED-191CBEFCF449}"/>
              </a:ext>
            </a:extLst>
          </p:cNvPr>
          <p:cNvSpPr txBox="1">
            <a:spLocks/>
          </p:cNvSpPr>
          <p:nvPr/>
        </p:nvSpPr>
        <p:spPr>
          <a:xfrm>
            <a:off x="1369269" y="4770396"/>
            <a:ext cx="6036544" cy="343665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0"/>
              </a:spcBef>
              <a:spcAft>
                <a:spcPts val="600"/>
              </a:spcAft>
              <a:buClr>
                <a:schemeClr val="tx1"/>
              </a:buClr>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0"/>
              </a:spcBef>
              <a:spcAft>
                <a:spcPts val="600"/>
              </a:spcAft>
              <a:buClr>
                <a:schemeClr val="tx1"/>
              </a:buClr>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0"/>
              </a:spcBef>
              <a:spcAft>
                <a:spcPts val="600"/>
              </a:spcAft>
              <a:buClr>
                <a:schemeClr val="tx1"/>
              </a:buClr>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0"/>
              </a:spcBef>
              <a:spcAft>
                <a:spcPts val="600"/>
              </a:spcAft>
              <a:buClr>
                <a:schemeClr val="tx1"/>
              </a:buClr>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0"/>
              </a:spcBef>
              <a:spcAft>
                <a:spcPts val="600"/>
              </a:spcAft>
              <a:buClr>
                <a:schemeClr val="tx1"/>
              </a:buClr>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pic>
        <p:nvPicPr>
          <p:cNvPr id="22" name="Content Placeholder 5" descr="Playbook with solid fill">
            <a:extLst>
              <a:ext uri="{FF2B5EF4-FFF2-40B4-BE49-F238E27FC236}">
                <a16:creationId xmlns:a16="http://schemas.microsoft.com/office/drawing/2014/main" id="{B85D9E3F-937C-CD2E-1DC3-C5E682E0EDF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866728" y="3919765"/>
            <a:ext cx="2568957" cy="2568957"/>
          </a:xfrm>
          <a:prstGeom prst="rect">
            <a:avLst/>
          </a:prstGeom>
        </p:spPr>
      </p:pic>
      <p:pic>
        <p:nvPicPr>
          <p:cNvPr id="32" name="Audio 31">
            <a:extLst>
              <a:ext uri="{FF2B5EF4-FFF2-40B4-BE49-F238E27FC236}">
                <a16:creationId xmlns:a16="http://schemas.microsoft.com/office/drawing/2014/main" id="{89C64AE1-EB6D-D553-8904-DFDCEB1FD5A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24175302"/>
      </p:ext>
    </p:extLst>
  </p:cSld>
  <p:clrMapOvr>
    <a:masterClrMapping/>
  </p:clrMapOvr>
  <mc:AlternateContent xmlns:mc="http://schemas.openxmlformats.org/markup-compatibility/2006">
    <mc:Choice xmlns:p14="http://schemas.microsoft.com/office/powerpoint/2010/main" Requires="p14">
      <p:transition spd="slow" p14:dur="2000" advTm="34752"/>
    </mc:Choice>
    <mc:Fallback>
      <p:transition spd="slow" advTm="34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0027CB-3C27-FC4C-AEF9-685A21EA1B94}"/>
              </a:ext>
            </a:extLst>
          </p:cNvPr>
          <p:cNvSpPr>
            <a:spLocks noGrp="1"/>
          </p:cNvSpPr>
          <p:nvPr>
            <p:ph type="title"/>
          </p:nvPr>
        </p:nvSpPr>
        <p:spPr>
          <a:xfrm>
            <a:off x="1362805" y="344399"/>
            <a:ext cx="9599008" cy="1729547"/>
          </a:xfrm>
        </p:spPr>
        <p:txBody>
          <a:bodyPr anchor="ctr">
            <a:normAutofit/>
          </a:bodyPr>
          <a:lstStyle/>
          <a:p>
            <a:r>
              <a:rPr lang="en-US" dirty="0"/>
              <a:t>What is the school’s focus? </a:t>
            </a:r>
          </a:p>
        </p:txBody>
      </p:sp>
      <p:pic>
        <p:nvPicPr>
          <p:cNvPr id="10" name="Picture 9" descr="A graph of a number of children living in poverty&#10;&#10;Description automatically generated">
            <a:extLst>
              <a:ext uri="{FF2B5EF4-FFF2-40B4-BE49-F238E27FC236}">
                <a16:creationId xmlns:a16="http://schemas.microsoft.com/office/drawing/2014/main" id="{45244A34-0671-D313-1903-F57ACA4F11CD}"/>
              </a:ext>
            </a:extLst>
          </p:cNvPr>
          <p:cNvPicPr>
            <a:picLocks noChangeAspect="1"/>
          </p:cNvPicPr>
          <p:nvPr/>
        </p:nvPicPr>
        <p:blipFill rotWithShape="1">
          <a:blip r:embed="rId5"/>
          <a:srcRect l="-1" t="11857" r="3" b="12100"/>
          <a:stretch/>
        </p:blipFill>
        <p:spPr>
          <a:xfrm>
            <a:off x="1370867" y="2274034"/>
            <a:ext cx="4643438" cy="3098542"/>
          </a:xfrm>
          <a:prstGeom prst="rect">
            <a:avLst/>
          </a:prstGeom>
          <a:noFill/>
        </p:spPr>
      </p:pic>
      <p:pic>
        <p:nvPicPr>
          <p:cNvPr id="2050" name="Picture 2" descr="Child Poverty Has Doubled in the U.S. From 2021-2022">
            <a:extLst>
              <a:ext uri="{FF2B5EF4-FFF2-40B4-BE49-F238E27FC236}">
                <a16:creationId xmlns:a16="http://schemas.microsoft.com/office/drawing/2014/main" id="{E2FBD0F1-AC7D-ACAE-3D79-E7C65C90A06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037" r="-3" b="-3"/>
          <a:stretch/>
        </p:blipFill>
        <p:spPr bwMode="auto">
          <a:xfrm>
            <a:off x="6318375" y="2073946"/>
            <a:ext cx="4643438" cy="329863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616BFA23-AB5B-BA88-E233-DE14DED5A297}"/>
              </a:ext>
            </a:extLst>
          </p:cNvPr>
          <p:cNvSpPr>
            <a:spLocks noGrp="1"/>
          </p:cNvSpPr>
          <p:nvPr>
            <p:ph type="sldNum" sz="quarter" idx="4"/>
          </p:nvPr>
        </p:nvSpPr>
        <p:spPr>
          <a:xfrm>
            <a:off x="10896600" y="5983104"/>
            <a:ext cx="1295400" cy="874895"/>
          </a:xfrm>
        </p:spPr>
        <p:txBody>
          <a:bodyPr anchor="ctr">
            <a:normAutofit/>
          </a:bodyPr>
          <a:lstStyle/>
          <a:p>
            <a:pPr>
              <a:spcAft>
                <a:spcPts val="600"/>
              </a:spcAft>
            </a:pPr>
            <a:fld id="{08AB70BE-1769-45B8-85A6-0C837432C7E6}" type="slidenum">
              <a:rPr lang="en-US" smtClean="0"/>
              <a:pPr>
                <a:spcAft>
                  <a:spcPts val="600"/>
                </a:spcAft>
              </a:pPr>
              <a:t>4</a:t>
            </a:fld>
            <a:endParaRPr lang="en-US"/>
          </a:p>
        </p:txBody>
      </p:sp>
      <p:sp>
        <p:nvSpPr>
          <p:cNvPr id="13" name="TextBox 12">
            <a:extLst>
              <a:ext uri="{FF2B5EF4-FFF2-40B4-BE49-F238E27FC236}">
                <a16:creationId xmlns:a16="http://schemas.microsoft.com/office/drawing/2014/main" id="{80D8D32B-1804-097F-4852-ACD642682868}"/>
              </a:ext>
            </a:extLst>
          </p:cNvPr>
          <p:cNvSpPr txBox="1"/>
          <p:nvPr/>
        </p:nvSpPr>
        <p:spPr>
          <a:xfrm>
            <a:off x="219327" y="6097385"/>
            <a:ext cx="6099048" cy="646331"/>
          </a:xfrm>
          <a:prstGeom prst="rect">
            <a:avLst/>
          </a:prstGeom>
          <a:noFill/>
        </p:spPr>
        <p:txBody>
          <a:bodyPr wrap="square">
            <a:spAutoFit/>
          </a:bodyPr>
          <a:lstStyle/>
          <a:p>
            <a:r>
              <a:rPr lang="en-GB" sz="1200" dirty="0">
                <a:solidFill>
                  <a:schemeClr val="bg2"/>
                </a:solidFill>
                <a:latin typeface="Arial" panose="020B0604020202020204" pitchFamily="34" charset="0"/>
                <a:ea typeface="Calibri" panose="020F0502020204030204" pitchFamily="34" charset="0"/>
              </a:rPr>
              <a:t>BBC News (2023)</a:t>
            </a:r>
          </a:p>
          <a:p>
            <a:r>
              <a:rPr lang="en-GB" sz="1200" dirty="0">
                <a:solidFill>
                  <a:schemeClr val="bg2"/>
                </a:solidFill>
                <a:latin typeface="Arial" panose="020B0604020202020204" pitchFamily="34" charset="0"/>
                <a:ea typeface="Calibri" panose="020F0502020204030204" pitchFamily="34" charset="0"/>
              </a:rPr>
              <a:t>Figure 1 </a:t>
            </a:r>
            <a:r>
              <a:rPr lang="en-GB" sz="1200" dirty="0">
                <a:solidFill>
                  <a:schemeClr val="bg2"/>
                </a:solidFill>
                <a:effectLst/>
                <a:latin typeface="Arial" panose="020B0604020202020204" pitchFamily="34" charset="0"/>
                <a:ea typeface="Calibri" panose="020F0502020204030204" pitchFamily="34" charset="0"/>
              </a:rPr>
              <a:t>Welsh Government (2023)</a:t>
            </a:r>
          </a:p>
          <a:p>
            <a:r>
              <a:rPr lang="en-GB" sz="1200" dirty="0">
                <a:solidFill>
                  <a:schemeClr val="bg2"/>
                </a:solidFill>
                <a:latin typeface="Arial" panose="020B0604020202020204" pitchFamily="34" charset="0"/>
                <a:ea typeface="Calibri" panose="020F0502020204030204" pitchFamily="34" charset="0"/>
              </a:rPr>
              <a:t>Welsh Government (2024a)</a:t>
            </a:r>
            <a:r>
              <a:rPr lang="en-GB" sz="1200" dirty="0">
                <a:solidFill>
                  <a:schemeClr val="bg2"/>
                </a:solidFill>
                <a:effectLst/>
                <a:latin typeface="Arial" panose="020B0604020202020204" pitchFamily="34" charset="0"/>
                <a:ea typeface="Calibri" panose="020F0502020204030204" pitchFamily="34" charset="0"/>
              </a:rPr>
              <a:t> </a:t>
            </a:r>
            <a:endParaRPr lang="en-US" sz="1200" dirty="0">
              <a:solidFill>
                <a:schemeClr val="bg2"/>
              </a:solidFill>
            </a:endParaRPr>
          </a:p>
        </p:txBody>
      </p:sp>
      <p:sp>
        <p:nvSpPr>
          <p:cNvPr id="14" name="TextBox 13">
            <a:extLst>
              <a:ext uri="{FF2B5EF4-FFF2-40B4-BE49-F238E27FC236}">
                <a16:creationId xmlns:a16="http://schemas.microsoft.com/office/drawing/2014/main" id="{43BD1B2C-2E72-A528-C5D9-A3701B5B2EC8}"/>
              </a:ext>
            </a:extLst>
          </p:cNvPr>
          <p:cNvSpPr txBox="1"/>
          <p:nvPr/>
        </p:nvSpPr>
        <p:spPr>
          <a:xfrm>
            <a:off x="3464416" y="5466051"/>
            <a:ext cx="1661375"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1</a:t>
            </a:r>
          </a:p>
        </p:txBody>
      </p:sp>
      <p:pic>
        <p:nvPicPr>
          <p:cNvPr id="21" name="Audio 20">
            <a:extLst>
              <a:ext uri="{FF2B5EF4-FFF2-40B4-BE49-F238E27FC236}">
                <a16:creationId xmlns:a16="http://schemas.microsoft.com/office/drawing/2014/main" id="{B305EA1D-1FF0-2BD3-9657-3205AFB999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57628484"/>
      </p:ext>
    </p:extLst>
  </p:cSld>
  <p:clrMapOvr>
    <a:masterClrMapping/>
  </p:clrMapOvr>
  <mc:AlternateContent xmlns:mc="http://schemas.openxmlformats.org/markup-compatibility/2006">
    <mc:Choice xmlns:p14="http://schemas.microsoft.com/office/powerpoint/2010/main" Requires="p14">
      <p:transition spd="slow" p14:dur="2000" advTm="103909"/>
    </mc:Choice>
    <mc:Fallback>
      <p:transition spd="slow" advTm="103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45D7B-2A0B-5A67-1E2B-8ECBE20CEDD2}"/>
              </a:ext>
            </a:extLst>
          </p:cNvPr>
          <p:cNvSpPr>
            <a:spLocks noGrp="1"/>
          </p:cNvSpPr>
          <p:nvPr>
            <p:ph type="title"/>
          </p:nvPr>
        </p:nvSpPr>
        <p:spPr>
          <a:xfrm>
            <a:off x="1381748" y="246183"/>
            <a:ext cx="9525000" cy="1919521"/>
          </a:xfrm>
        </p:spPr>
        <p:txBody>
          <a:bodyPr vert="horz" lIns="91440" tIns="45720" rIns="91440" bIns="45720" rtlCol="0" anchor="ctr">
            <a:normAutofit/>
          </a:bodyPr>
          <a:lstStyle/>
          <a:p>
            <a:r>
              <a:rPr lang="en-US" sz="3300" kern="1200">
                <a:effectLst/>
                <a:latin typeface="+mj-lt"/>
                <a:ea typeface="+mj-ea"/>
                <a:cs typeface="+mj-cs"/>
              </a:rPr>
              <a:t>How did they identify the need to work together on this particular purpose? </a:t>
            </a:r>
            <a:br>
              <a:rPr lang="en-US" sz="3300" kern="1200">
                <a:effectLst/>
                <a:latin typeface="+mj-lt"/>
                <a:ea typeface="+mj-ea"/>
                <a:cs typeface="+mj-cs"/>
              </a:rPr>
            </a:br>
            <a:br>
              <a:rPr lang="en-US" sz="3300" kern="1200">
                <a:effectLst/>
                <a:latin typeface="+mj-lt"/>
                <a:ea typeface="+mj-ea"/>
                <a:cs typeface="+mj-cs"/>
              </a:rPr>
            </a:br>
            <a:endParaRPr lang="en-US" sz="3300" kern="1200">
              <a:latin typeface="+mj-lt"/>
              <a:ea typeface="+mj-ea"/>
              <a:cs typeface="+mj-cs"/>
            </a:endParaRPr>
          </a:p>
        </p:txBody>
      </p:sp>
      <p:sp>
        <p:nvSpPr>
          <p:cNvPr id="4" name="Slide Number Placeholder 3">
            <a:extLst>
              <a:ext uri="{FF2B5EF4-FFF2-40B4-BE49-F238E27FC236}">
                <a16:creationId xmlns:a16="http://schemas.microsoft.com/office/drawing/2014/main" id="{DF85D455-9BCC-31C2-C343-52FA57A79F3E}"/>
              </a:ext>
            </a:extLst>
          </p:cNvPr>
          <p:cNvSpPr>
            <a:spLocks noGrp="1"/>
          </p:cNvSpPr>
          <p:nvPr>
            <p:ph type="sldNum" sz="quarter" idx="4"/>
          </p:nvPr>
        </p:nvSpPr>
        <p:spPr>
          <a:xfrm>
            <a:off x="10896600" y="5983104"/>
            <a:ext cx="1295400" cy="874895"/>
          </a:xfrm>
        </p:spPr>
        <p:txBody>
          <a:bodyPr vert="horz" lIns="91440" tIns="45720" rIns="91440" bIns="45720" rtlCol="0" anchor="ctr">
            <a:normAutofit/>
          </a:bodyPr>
          <a:lstStyle/>
          <a:p>
            <a:pPr>
              <a:spcAft>
                <a:spcPts val="600"/>
              </a:spcAft>
            </a:pPr>
            <a:fld id="{08AB70BE-1769-45B8-85A6-0C837432C7E6}" type="slidenum">
              <a:rPr lang="en-US" smtClean="0"/>
              <a:pPr>
                <a:spcAft>
                  <a:spcPts val="600"/>
                </a:spcAft>
              </a:pPr>
              <a:t>5</a:t>
            </a:fld>
            <a:endParaRPr lang="en-US"/>
          </a:p>
        </p:txBody>
      </p:sp>
      <p:graphicFrame>
        <p:nvGraphicFramePr>
          <p:cNvPr id="9" name="TextBox 6">
            <a:extLst>
              <a:ext uri="{FF2B5EF4-FFF2-40B4-BE49-F238E27FC236}">
                <a16:creationId xmlns:a16="http://schemas.microsoft.com/office/drawing/2014/main" id="{DB0549AA-7FCF-9811-2A41-834BFE1B6B86}"/>
              </a:ext>
            </a:extLst>
          </p:cNvPr>
          <p:cNvGraphicFramePr/>
          <p:nvPr>
            <p:extLst>
              <p:ext uri="{D42A27DB-BD31-4B8C-83A1-F6EECF244321}">
                <p14:modId xmlns:p14="http://schemas.microsoft.com/office/powerpoint/2010/main" val="3819696442"/>
              </p:ext>
            </p:extLst>
          </p:nvPr>
        </p:nvGraphicFramePr>
        <p:xfrm>
          <a:off x="1285252" y="1952061"/>
          <a:ext cx="6059510" cy="35214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TextBox 7">
            <a:extLst>
              <a:ext uri="{FF2B5EF4-FFF2-40B4-BE49-F238E27FC236}">
                <a16:creationId xmlns:a16="http://schemas.microsoft.com/office/drawing/2014/main" id="{F479685A-366E-CB3E-C4BD-4C3CCE2D34D3}"/>
              </a:ext>
            </a:extLst>
          </p:cNvPr>
          <p:cNvSpPr txBox="1"/>
          <p:nvPr/>
        </p:nvSpPr>
        <p:spPr>
          <a:xfrm>
            <a:off x="952500" y="6189718"/>
            <a:ext cx="2578100" cy="461665"/>
          </a:xfrm>
          <a:prstGeom prst="rect">
            <a:avLst/>
          </a:prstGeom>
          <a:noFill/>
        </p:spPr>
        <p:txBody>
          <a:bodyPr wrap="square" rtlCol="0">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World Health Organization, (2018)</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Figure 1 UNICEF (2019)</a:t>
            </a:r>
          </a:p>
        </p:txBody>
      </p:sp>
      <p:pic>
        <p:nvPicPr>
          <p:cNvPr id="3075" name="Picture 3" descr="page14image763279056">
            <a:extLst>
              <a:ext uri="{FF2B5EF4-FFF2-40B4-BE49-F238E27FC236}">
                <a16:creationId xmlns:a16="http://schemas.microsoft.com/office/drawing/2014/main" id="{C4E1756B-5E0E-B30C-A568-A84D540EACE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1258" y="2165704"/>
            <a:ext cx="2270415" cy="299694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green sign with white text&#10;&#10;Description automatically generated">
            <a:extLst>
              <a:ext uri="{FF2B5EF4-FFF2-40B4-BE49-F238E27FC236}">
                <a16:creationId xmlns:a16="http://schemas.microsoft.com/office/drawing/2014/main" id="{C08AA5FA-7C03-89D1-1DBD-AFEF5C39E2C2}"/>
              </a:ext>
            </a:extLst>
          </p:cNvPr>
          <p:cNvPicPr>
            <a:picLocks noChangeAspect="1"/>
          </p:cNvPicPr>
          <p:nvPr/>
        </p:nvPicPr>
        <p:blipFill>
          <a:blip r:embed="rId12"/>
          <a:stretch>
            <a:fillRect/>
          </a:stretch>
        </p:blipFill>
        <p:spPr>
          <a:xfrm>
            <a:off x="9821225" y="2165704"/>
            <a:ext cx="2236747" cy="2996948"/>
          </a:xfrm>
          <a:prstGeom prst="rect">
            <a:avLst/>
          </a:prstGeom>
        </p:spPr>
      </p:pic>
      <p:sp>
        <p:nvSpPr>
          <p:cNvPr id="12" name="TextBox 11">
            <a:extLst>
              <a:ext uri="{FF2B5EF4-FFF2-40B4-BE49-F238E27FC236}">
                <a16:creationId xmlns:a16="http://schemas.microsoft.com/office/drawing/2014/main" id="{8314B8A7-EBD4-F3DF-B190-8E4B6E22F4A3}"/>
              </a:ext>
            </a:extLst>
          </p:cNvPr>
          <p:cNvSpPr txBox="1"/>
          <p:nvPr/>
        </p:nvSpPr>
        <p:spPr>
          <a:xfrm>
            <a:off x="9410700" y="5196522"/>
            <a:ext cx="2133600"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1 </a:t>
            </a:r>
          </a:p>
        </p:txBody>
      </p:sp>
      <p:pic>
        <p:nvPicPr>
          <p:cNvPr id="15" name="Audio 14">
            <a:extLst>
              <a:ext uri="{FF2B5EF4-FFF2-40B4-BE49-F238E27FC236}">
                <a16:creationId xmlns:a16="http://schemas.microsoft.com/office/drawing/2014/main" id="{C0B64FF1-14B4-6F37-E4C5-250FBEBED0C0}"/>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43079913"/>
      </p:ext>
    </p:extLst>
  </p:cSld>
  <p:clrMapOvr>
    <a:masterClrMapping/>
  </p:clrMapOvr>
  <mc:AlternateContent xmlns:mc="http://schemas.openxmlformats.org/markup-compatibility/2006">
    <mc:Choice xmlns:p14="http://schemas.microsoft.com/office/powerpoint/2010/main" Requires="p14">
      <p:transition spd="slow" p14:dur="2000" advTm="75341"/>
    </mc:Choice>
    <mc:Fallback>
      <p:transition spd="slow" advTm="75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C2EC19-A157-8389-07DB-650659081F52}"/>
              </a:ext>
            </a:extLst>
          </p:cNvPr>
          <p:cNvSpPr>
            <a:spLocks noGrp="1"/>
          </p:cNvSpPr>
          <p:nvPr>
            <p:ph type="title"/>
          </p:nvPr>
        </p:nvSpPr>
        <p:spPr>
          <a:xfrm>
            <a:off x="1371598" y="369277"/>
            <a:ext cx="9590215" cy="1708514"/>
          </a:xfrm>
        </p:spPr>
        <p:txBody>
          <a:bodyPr anchor="ctr">
            <a:normAutofit/>
          </a:bodyPr>
          <a:lstStyle/>
          <a:p>
            <a:r>
              <a:rPr lang="en-GB" sz="2500" dirty="0">
                <a:effectLst/>
              </a:rPr>
              <a:t>Whole school approach</a:t>
            </a:r>
            <a:br>
              <a:rPr lang="en-GB" sz="2500" dirty="0">
                <a:effectLst/>
              </a:rPr>
            </a:br>
            <a:br>
              <a:rPr lang="en-GB" sz="2500" dirty="0">
                <a:effectLst/>
              </a:rPr>
            </a:br>
            <a:endParaRPr lang="en-US" sz="2500" dirty="0"/>
          </a:p>
        </p:txBody>
      </p:sp>
      <p:pic>
        <p:nvPicPr>
          <p:cNvPr id="6" name="Picture Placeholder 5" descr="A diagram of the life cycle of a child&#10;&#10;Description automatically generated">
            <a:extLst>
              <a:ext uri="{FF2B5EF4-FFF2-40B4-BE49-F238E27FC236}">
                <a16:creationId xmlns:a16="http://schemas.microsoft.com/office/drawing/2014/main" id="{299E1E02-BE1D-B46B-1032-3D972AC74E77}"/>
              </a:ext>
            </a:extLst>
          </p:cNvPr>
          <p:cNvPicPr>
            <a:picLocks noGrp="1" noChangeAspect="1"/>
          </p:cNvPicPr>
          <p:nvPr>
            <p:ph sz="quarter" idx="10"/>
          </p:nvPr>
        </p:nvPicPr>
        <p:blipFill rotWithShape="1">
          <a:blip r:embed="rId5"/>
          <a:srcRect l="294" r="813" b="4"/>
          <a:stretch/>
        </p:blipFill>
        <p:spPr>
          <a:xfrm>
            <a:off x="1336636" y="1580708"/>
            <a:ext cx="3776276" cy="3876522"/>
          </a:xfrm>
          <a:noFill/>
        </p:spPr>
      </p:pic>
      <p:pic>
        <p:nvPicPr>
          <p:cNvPr id="14" name="Content Placeholder 13" descr="A screenshot of a cell phone&#10;&#10;Description automatically generated">
            <a:extLst>
              <a:ext uri="{FF2B5EF4-FFF2-40B4-BE49-F238E27FC236}">
                <a16:creationId xmlns:a16="http://schemas.microsoft.com/office/drawing/2014/main" id="{834F1D02-9ECC-22B7-CEDE-141C1322998E}"/>
              </a:ext>
            </a:extLst>
          </p:cNvPr>
          <p:cNvPicPr>
            <a:picLocks noGrp="1" noChangeAspect="1"/>
          </p:cNvPicPr>
          <p:nvPr>
            <p:ph sz="quarter" idx="11"/>
          </p:nvPr>
        </p:nvPicPr>
        <p:blipFill>
          <a:blip r:embed="rId6"/>
          <a:stretch>
            <a:fillRect/>
          </a:stretch>
        </p:blipFill>
        <p:spPr>
          <a:xfrm>
            <a:off x="5900707" y="1580708"/>
            <a:ext cx="1590700" cy="3568953"/>
          </a:xfrm>
        </p:spPr>
      </p:pic>
      <p:sp>
        <p:nvSpPr>
          <p:cNvPr id="2" name="Slide Number Placeholder 1">
            <a:extLst>
              <a:ext uri="{FF2B5EF4-FFF2-40B4-BE49-F238E27FC236}">
                <a16:creationId xmlns:a16="http://schemas.microsoft.com/office/drawing/2014/main" id="{17DE2532-F4A7-30E2-0525-1FF82D28A315}"/>
              </a:ext>
            </a:extLst>
          </p:cNvPr>
          <p:cNvSpPr>
            <a:spLocks noGrp="1"/>
          </p:cNvSpPr>
          <p:nvPr>
            <p:ph type="sldNum" sz="quarter" idx="4"/>
          </p:nvPr>
        </p:nvSpPr>
        <p:spPr>
          <a:xfrm>
            <a:off x="10896600" y="5983104"/>
            <a:ext cx="1295400" cy="874895"/>
          </a:xfrm>
        </p:spPr>
        <p:txBody>
          <a:bodyPr anchor="ctr">
            <a:normAutofit/>
          </a:bodyPr>
          <a:lstStyle/>
          <a:p>
            <a:pPr>
              <a:spcAft>
                <a:spcPts val="600"/>
              </a:spcAft>
            </a:pPr>
            <a:fld id="{08AB70BE-1769-45B8-85A6-0C837432C7E6}" type="slidenum">
              <a:rPr lang="en-US" smtClean="0"/>
              <a:pPr>
                <a:spcAft>
                  <a:spcPts val="600"/>
                </a:spcAft>
              </a:pPr>
              <a:t>6</a:t>
            </a:fld>
            <a:endParaRPr lang="en-US"/>
          </a:p>
        </p:txBody>
      </p:sp>
      <p:sp>
        <p:nvSpPr>
          <p:cNvPr id="8" name="TextBox 7">
            <a:extLst>
              <a:ext uri="{FF2B5EF4-FFF2-40B4-BE49-F238E27FC236}">
                <a16:creationId xmlns:a16="http://schemas.microsoft.com/office/drawing/2014/main" id="{A772A2D9-FE9E-FE67-C64E-073910FE004B}"/>
              </a:ext>
            </a:extLst>
          </p:cNvPr>
          <p:cNvSpPr txBox="1"/>
          <p:nvPr/>
        </p:nvSpPr>
        <p:spPr>
          <a:xfrm>
            <a:off x="949638" y="5766203"/>
            <a:ext cx="6098146" cy="1200329"/>
          </a:xfrm>
          <a:prstGeom prst="rect">
            <a:avLst/>
          </a:prstGeom>
          <a:noFill/>
        </p:spPr>
        <p:txBody>
          <a:bodyPr wrap="square">
            <a:spAutoFit/>
          </a:bodyPr>
          <a:lstStyle/>
          <a:p>
            <a:endPar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Figure 1 Bronfenbrenner, (1979)</a:t>
            </a:r>
          </a:p>
          <a:p>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Estyn (2018). </a:t>
            </a:r>
            <a:r>
              <a:rPr lang="en-GB" sz="1200" dirty="0">
                <a:effectLst/>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Figure 2 Welsh Government (2019)</a:t>
            </a:r>
          </a:p>
          <a:p>
            <a:r>
              <a:rPr lang="en-GB" sz="1200" dirty="0">
                <a:latin typeface="Arial" panose="020B0604020202020204" pitchFamily="34" charset="0"/>
                <a:cs typeface="Arial" panose="020B0604020202020204" pitchFamily="34" charset="0"/>
              </a:rPr>
              <a:t>Figure 3 </a:t>
            </a: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Children's Commissioner for Wales (2019). </a:t>
            </a:r>
            <a:r>
              <a:rPr lang="en-GB" sz="1200" dirty="0">
                <a:effectLst/>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FDD8D00-BC5A-4DD0-0725-4EF8E5CD6A8D}"/>
              </a:ext>
            </a:extLst>
          </p:cNvPr>
          <p:cNvSpPr txBox="1"/>
          <p:nvPr/>
        </p:nvSpPr>
        <p:spPr>
          <a:xfrm>
            <a:off x="2840044" y="5457230"/>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1</a:t>
            </a:r>
          </a:p>
        </p:txBody>
      </p:sp>
      <p:sp>
        <p:nvSpPr>
          <p:cNvPr id="16" name="TextBox 15">
            <a:extLst>
              <a:ext uri="{FF2B5EF4-FFF2-40B4-BE49-F238E27FC236}">
                <a16:creationId xmlns:a16="http://schemas.microsoft.com/office/drawing/2014/main" id="{D541F82B-E6AF-4B76-8612-95E3A9DDC8FA}"/>
              </a:ext>
            </a:extLst>
          </p:cNvPr>
          <p:cNvSpPr txBox="1"/>
          <p:nvPr/>
        </p:nvSpPr>
        <p:spPr>
          <a:xfrm>
            <a:off x="6216789" y="5457230"/>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2</a:t>
            </a:r>
          </a:p>
        </p:txBody>
      </p:sp>
      <p:pic>
        <p:nvPicPr>
          <p:cNvPr id="17" name="Picture 16" descr="A red and white price list&#10;&#10;Description automatically generated">
            <a:extLst>
              <a:ext uri="{FF2B5EF4-FFF2-40B4-BE49-F238E27FC236}">
                <a16:creationId xmlns:a16="http://schemas.microsoft.com/office/drawing/2014/main" id="{9A0C4D81-4952-202E-7F8D-F7F7C5B78CE1}"/>
              </a:ext>
            </a:extLst>
          </p:cNvPr>
          <p:cNvPicPr>
            <a:picLocks noChangeAspect="1"/>
          </p:cNvPicPr>
          <p:nvPr/>
        </p:nvPicPr>
        <p:blipFill>
          <a:blip r:embed="rId7"/>
          <a:stretch>
            <a:fillRect/>
          </a:stretch>
        </p:blipFill>
        <p:spPr>
          <a:xfrm>
            <a:off x="8279202" y="1437921"/>
            <a:ext cx="3470406" cy="3706525"/>
          </a:xfrm>
          <a:prstGeom prst="rect">
            <a:avLst/>
          </a:prstGeom>
        </p:spPr>
      </p:pic>
      <p:sp>
        <p:nvSpPr>
          <p:cNvPr id="18" name="TextBox 17">
            <a:extLst>
              <a:ext uri="{FF2B5EF4-FFF2-40B4-BE49-F238E27FC236}">
                <a16:creationId xmlns:a16="http://schemas.microsoft.com/office/drawing/2014/main" id="{2B93FB8C-19AA-D399-0405-4975BB2E90C9}"/>
              </a:ext>
            </a:extLst>
          </p:cNvPr>
          <p:cNvSpPr txBox="1"/>
          <p:nvPr/>
        </p:nvSpPr>
        <p:spPr>
          <a:xfrm>
            <a:off x="9593534" y="5457229"/>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3</a:t>
            </a:r>
          </a:p>
        </p:txBody>
      </p:sp>
      <p:pic>
        <p:nvPicPr>
          <p:cNvPr id="21" name="Audio 20">
            <a:extLst>
              <a:ext uri="{FF2B5EF4-FFF2-40B4-BE49-F238E27FC236}">
                <a16:creationId xmlns:a16="http://schemas.microsoft.com/office/drawing/2014/main" id="{DEDC45A5-8349-08B2-9542-00EE7DD160F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70345671"/>
      </p:ext>
    </p:extLst>
  </p:cSld>
  <p:clrMapOvr>
    <a:masterClrMapping/>
  </p:clrMapOvr>
  <mc:AlternateContent xmlns:mc="http://schemas.openxmlformats.org/markup-compatibility/2006">
    <mc:Choice xmlns:p14="http://schemas.microsoft.com/office/powerpoint/2010/main" Requires="p14">
      <p:transition spd="slow" p14:dur="2000" advTm="74068"/>
    </mc:Choice>
    <mc:Fallback>
      <p:transition spd="slow" advTm="74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465791-02C3-85CB-EC2D-AE1D097AD894}"/>
              </a:ext>
            </a:extLst>
          </p:cNvPr>
          <p:cNvSpPr>
            <a:spLocks noGrp="1"/>
          </p:cNvSpPr>
          <p:nvPr>
            <p:ph type="title"/>
          </p:nvPr>
        </p:nvSpPr>
        <p:spPr>
          <a:xfrm>
            <a:off x="1371598" y="369277"/>
            <a:ext cx="9590215" cy="1708514"/>
          </a:xfrm>
        </p:spPr>
        <p:txBody>
          <a:bodyPr anchor="ctr">
            <a:normAutofit/>
          </a:bodyPr>
          <a:lstStyle/>
          <a:p>
            <a:r>
              <a:rPr lang="en-US" dirty="0"/>
              <a:t>What are they doing and why?</a:t>
            </a:r>
          </a:p>
        </p:txBody>
      </p:sp>
      <p:pic>
        <p:nvPicPr>
          <p:cNvPr id="6" name="Picture 5">
            <a:extLst>
              <a:ext uri="{FF2B5EF4-FFF2-40B4-BE49-F238E27FC236}">
                <a16:creationId xmlns:a16="http://schemas.microsoft.com/office/drawing/2014/main" id="{EF999ADA-4B8C-5F72-CF88-94290876ED8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26036" y="2274033"/>
            <a:ext cx="2837443" cy="3436653"/>
          </a:xfrm>
          <a:prstGeom prst="rect">
            <a:avLst/>
          </a:prstGeom>
          <a:noFill/>
        </p:spPr>
      </p:pic>
      <p:sp>
        <p:nvSpPr>
          <p:cNvPr id="11" name="Content Placeholder 3">
            <a:extLst>
              <a:ext uri="{FF2B5EF4-FFF2-40B4-BE49-F238E27FC236}">
                <a16:creationId xmlns:a16="http://schemas.microsoft.com/office/drawing/2014/main" id="{3F93AF52-AF70-614E-2E2E-D76A311BFA73}"/>
              </a:ext>
            </a:extLst>
          </p:cNvPr>
          <p:cNvSpPr>
            <a:spLocks noGrp="1"/>
          </p:cNvSpPr>
          <p:nvPr>
            <p:ph sz="quarter" idx="11"/>
          </p:nvPr>
        </p:nvSpPr>
        <p:spPr>
          <a:xfrm>
            <a:off x="5507756" y="1752767"/>
            <a:ext cx="6036544" cy="3436653"/>
          </a:xfrm>
        </p:spPr>
        <p:txBody>
          <a:bodyPr>
            <a:normAutofit fontScale="25000" lnSpcReduction="20000"/>
          </a:bodyPr>
          <a:lstStyle/>
          <a:p>
            <a:pPr marL="0" indent="0">
              <a:buNone/>
            </a:pPr>
            <a:r>
              <a:rPr lang="en-GB" sz="56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Lighthouse Hub provides essential everyday items for pupils and their families such as:</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Uniform</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Shoes</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Coats</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PE kit</a:t>
            </a:r>
          </a:p>
          <a:p>
            <a:pPr marL="342900" lvl="0" indent="-342900">
              <a:buFont typeface="Symbol" pitchFamily="2" charset="2"/>
              <a:buChar char=""/>
            </a:pPr>
            <a:r>
              <a:rPr lang="en-GB" sz="5600" dirty="0">
                <a:solidFill>
                  <a:schemeClr val="tx1"/>
                </a:solidFill>
                <a:latin typeface="Arial" panose="020B0604020202020204" pitchFamily="34" charset="0"/>
                <a:ea typeface="Times New Roman" panose="02020603050405020304" pitchFamily="18" charset="0"/>
                <a:cs typeface="Arial" panose="020B0604020202020204" pitchFamily="34" charset="0"/>
              </a:rPr>
              <a:t>H</a:t>
            </a: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ygiene products (male and female)</a:t>
            </a:r>
          </a:p>
          <a:p>
            <a:pPr marL="342900" lvl="0" indent="-342900">
              <a:buFont typeface="Symbol" pitchFamily="2" charset="2"/>
              <a:buChar char=""/>
            </a:pPr>
            <a:r>
              <a:rPr lang="en-GB" sz="5600" dirty="0">
                <a:solidFill>
                  <a:schemeClr val="tx1"/>
                </a:solidFill>
                <a:latin typeface="Arial" panose="020B0604020202020204" pitchFamily="34" charset="0"/>
                <a:ea typeface="Times New Roman" panose="02020603050405020304" pitchFamily="18" charset="0"/>
                <a:cs typeface="Arial" panose="020B0604020202020204" pitchFamily="34" charset="0"/>
              </a:rPr>
              <a:t>N</a:t>
            </a: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it lotion</a:t>
            </a:r>
          </a:p>
          <a:p>
            <a:pPr marL="342900" lvl="0" indent="-342900">
              <a:buFont typeface="Symbol" pitchFamily="2" charset="2"/>
              <a:buChar char=""/>
            </a:pPr>
            <a:r>
              <a:rPr lang="en-GB" sz="5600" dirty="0">
                <a:solidFill>
                  <a:schemeClr val="tx1"/>
                </a:solidFill>
                <a:latin typeface="Arial" panose="020B0604020202020204" pitchFamily="34" charset="0"/>
                <a:ea typeface="Times New Roman" panose="02020603050405020304" pitchFamily="18" charset="0"/>
                <a:cs typeface="Arial" panose="020B0604020202020204" pitchFamily="34" charset="0"/>
              </a:rPr>
              <a:t>B</a:t>
            </a: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aby products such as nappies and wipes</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PATCH vouchers</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Medication vouchers</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Bedding</a:t>
            </a:r>
          </a:p>
          <a:p>
            <a:pPr marL="342900" lvl="0" indent="-342900">
              <a:buFont typeface="Symbol" pitchFamily="2" charset="2"/>
              <a:buChar char=""/>
            </a:pPr>
            <a:r>
              <a:rPr lang="en-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Blankets and so much more.</a:t>
            </a:r>
          </a:p>
          <a:p>
            <a:endParaRPr lang="en-US" dirty="0"/>
          </a:p>
        </p:txBody>
      </p:sp>
      <p:sp>
        <p:nvSpPr>
          <p:cNvPr id="2" name="Slide Number Placeholder 1">
            <a:extLst>
              <a:ext uri="{FF2B5EF4-FFF2-40B4-BE49-F238E27FC236}">
                <a16:creationId xmlns:a16="http://schemas.microsoft.com/office/drawing/2014/main" id="{DFEF2AD9-EC94-1F3D-3B79-64938E47AD43}"/>
              </a:ext>
            </a:extLst>
          </p:cNvPr>
          <p:cNvSpPr>
            <a:spLocks noGrp="1"/>
          </p:cNvSpPr>
          <p:nvPr>
            <p:ph type="sldNum" sz="quarter" idx="4"/>
          </p:nvPr>
        </p:nvSpPr>
        <p:spPr>
          <a:xfrm>
            <a:off x="10896600" y="5983104"/>
            <a:ext cx="1295400" cy="874895"/>
          </a:xfrm>
        </p:spPr>
        <p:txBody>
          <a:bodyPr anchor="ctr">
            <a:normAutofit/>
          </a:bodyPr>
          <a:lstStyle/>
          <a:p>
            <a:pPr>
              <a:spcAft>
                <a:spcPts val="600"/>
              </a:spcAft>
            </a:pPr>
            <a:fld id="{08AB70BE-1769-45B8-85A6-0C837432C7E6}" type="slidenum">
              <a:rPr lang="en-US" smtClean="0"/>
              <a:pPr>
                <a:spcAft>
                  <a:spcPts val="600"/>
                </a:spcAft>
              </a:pPr>
              <a:t>7</a:t>
            </a:fld>
            <a:endParaRPr lang="en-US"/>
          </a:p>
        </p:txBody>
      </p:sp>
      <mc:AlternateContent xmlns:mc="http://schemas.openxmlformats.org/markup-compatibility/2006">
        <mc:Choice xmlns:p14="http://schemas.microsoft.com/office/powerpoint/2010/main" Requires="p14">
          <p:contentPart p14:bwMode="auto" r:id="rId6">
            <p14:nvContentPartPr>
              <p14:cNvPr id="7" name="Ink 6">
                <a:extLst>
                  <a:ext uri="{FF2B5EF4-FFF2-40B4-BE49-F238E27FC236}">
                    <a16:creationId xmlns:a16="http://schemas.microsoft.com/office/drawing/2014/main" id="{38B22E94-013B-F252-1F96-77C938FDDB3B}"/>
                  </a:ext>
                </a:extLst>
              </p14:cNvPr>
              <p14:cNvContentPartPr/>
              <p14:nvPr/>
            </p14:nvContentPartPr>
            <p14:xfrm>
              <a:off x="2066780" y="5055140"/>
              <a:ext cx="1316880" cy="134280"/>
            </p14:xfrm>
          </p:contentPart>
        </mc:Choice>
        <mc:Fallback>
          <p:pic>
            <p:nvPicPr>
              <p:cNvPr id="7" name="Ink 6">
                <a:extLst>
                  <a:ext uri="{FF2B5EF4-FFF2-40B4-BE49-F238E27FC236}">
                    <a16:creationId xmlns:a16="http://schemas.microsoft.com/office/drawing/2014/main" id="{38B22E94-013B-F252-1F96-77C938FDDB3B}"/>
                  </a:ext>
                </a:extLst>
              </p:cNvPr>
              <p:cNvPicPr/>
              <p:nvPr/>
            </p:nvPicPr>
            <p:blipFill>
              <a:blip r:embed="rId7"/>
              <a:stretch>
                <a:fillRect/>
              </a:stretch>
            </p:blipFill>
            <p:spPr>
              <a:xfrm>
                <a:off x="2004140" y="4992140"/>
                <a:ext cx="1442520" cy="259920"/>
              </a:xfrm>
              <a:prstGeom prst="rect">
                <a:avLst/>
              </a:prstGeom>
            </p:spPr>
          </p:pic>
        </mc:Fallback>
      </mc:AlternateContent>
      <p:sp>
        <p:nvSpPr>
          <p:cNvPr id="9" name="TextBox 8">
            <a:extLst>
              <a:ext uri="{FF2B5EF4-FFF2-40B4-BE49-F238E27FC236}">
                <a16:creationId xmlns:a16="http://schemas.microsoft.com/office/drawing/2014/main" id="{530934D9-184B-B892-3BA2-D9743B16F43C}"/>
              </a:ext>
            </a:extLst>
          </p:cNvPr>
          <p:cNvSpPr txBox="1"/>
          <p:nvPr/>
        </p:nvSpPr>
        <p:spPr>
          <a:xfrm>
            <a:off x="1383296" y="5774220"/>
            <a:ext cx="4124460" cy="646331"/>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FF0000"/>
                </a:solidFill>
                <a:uFillTx/>
                <a:latin typeface="Arial" panose="020B0604020202020204" pitchFamily="34" charset="0"/>
                <a:cs typeface="Arial" panose="020B0604020202020204" pitchFamily="34" charset="0"/>
              </a:rPr>
              <a:t>“Give what you can and take what you need”. </a:t>
            </a:r>
            <a:endParaRPr lang="en-GB" sz="18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pic>
        <p:nvPicPr>
          <p:cNvPr id="13" name="Audio 12">
            <a:extLst>
              <a:ext uri="{FF2B5EF4-FFF2-40B4-BE49-F238E27FC236}">
                <a16:creationId xmlns:a16="http://schemas.microsoft.com/office/drawing/2014/main" id="{26B4A8E4-A968-30DA-18DB-BFD2DBE356E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
        <p:nvSpPr>
          <p:cNvPr id="15" name="TextBox 14">
            <a:extLst>
              <a:ext uri="{FF2B5EF4-FFF2-40B4-BE49-F238E27FC236}">
                <a16:creationId xmlns:a16="http://schemas.microsoft.com/office/drawing/2014/main" id="{6E8C88D7-11C4-19DF-FA3E-B9C8FA640A18}"/>
              </a:ext>
            </a:extLst>
          </p:cNvPr>
          <p:cNvSpPr txBox="1"/>
          <p:nvPr/>
        </p:nvSpPr>
        <p:spPr>
          <a:xfrm>
            <a:off x="5537200" y="5584034"/>
            <a:ext cx="6096000" cy="276999"/>
          </a:xfrm>
          <a:prstGeom prst="rect">
            <a:avLst/>
          </a:prstGeom>
          <a:noFill/>
        </p:spPr>
        <p:txBody>
          <a:bodyPr wrap="square">
            <a:spAutoFit/>
          </a:bodyPr>
          <a:lstStyle/>
          <a:p>
            <a:r>
              <a:rPr lang="en-GB" sz="1200" i="1" dirty="0">
                <a:latin typeface="Arial" panose="020B0604020202020204" pitchFamily="34" charset="0"/>
                <a:cs typeface="Arial" panose="020B0604020202020204" pitchFamily="34" charset="0"/>
              </a:rPr>
              <a:t>Figure 1</a:t>
            </a:r>
          </a:p>
        </p:txBody>
      </p:sp>
    </p:spTree>
    <p:extLst>
      <p:ext uri="{BB962C8B-B14F-4D97-AF65-F5344CB8AC3E}">
        <p14:creationId xmlns:p14="http://schemas.microsoft.com/office/powerpoint/2010/main" val="3421864832"/>
      </p:ext>
    </p:extLst>
  </p:cSld>
  <p:clrMapOvr>
    <a:masterClrMapping/>
  </p:clrMapOvr>
  <mc:AlternateContent xmlns:mc="http://schemas.openxmlformats.org/markup-compatibility/2006">
    <mc:Choice xmlns:p14="http://schemas.microsoft.com/office/powerpoint/2010/main" Requires="p14">
      <p:transition spd="slow" p14:dur="2000" advTm="46023"/>
    </mc:Choice>
    <mc:Fallback>
      <p:transition spd="slow" advTm="46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3AAEC5E-1903-897F-3899-D104894EDF00}"/>
              </a:ext>
            </a:extLst>
          </p:cNvPr>
          <p:cNvSpPr>
            <a:spLocks noGrp="1"/>
          </p:cNvSpPr>
          <p:nvPr>
            <p:ph type="title"/>
          </p:nvPr>
        </p:nvSpPr>
        <p:spPr>
          <a:xfrm>
            <a:off x="1380211" y="362775"/>
            <a:ext cx="9599008" cy="1729547"/>
          </a:xfrm>
        </p:spPr>
        <p:txBody>
          <a:bodyPr vert="horz" lIns="91440" tIns="45720" rIns="91440" bIns="45720" rtlCol="0" anchor="ctr">
            <a:normAutofit/>
          </a:bodyPr>
          <a:lstStyle/>
          <a:p>
            <a:r>
              <a:rPr lang="en-US" kern="1200" dirty="0">
                <a:latin typeface="+mj-lt"/>
                <a:ea typeface="+mj-ea"/>
                <a:cs typeface="+mj-cs"/>
              </a:rPr>
              <a:t>What is going well?</a:t>
            </a:r>
          </a:p>
        </p:txBody>
      </p:sp>
      <p:sp>
        <p:nvSpPr>
          <p:cNvPr id="3" name="Slide Number Placeholder 2">
            <a:extLst>
              <a:ext uri="{FF2B5EF4-FFF2-40B4-BE49-F238E27FC236}">
                <a16:creationId xmlns:a16="http://schemas.microsoft.com/office/drawing/2014/main" id="{FF270016-E0B6-DAC7-B6DA-CC7F3A15D04F}"/>
              </a:ext>
            </a:extLst>
          </p:cNvPr>
          <p:cNvSpPr>
            <a:spLocks noGrp="1"/>
          </p:cNvSpPr>
          <p:nvPr>
            <p:ph type="sldNum" sz="quarter" idx="4"/>
          </p:nvPr>
        </p:nvSpPr>
        <p:spPr>
          <a:xfrm>
            <a:off x="10896600" y="5983104"/>
            <a:ext cx="1295400" cy="874895"/>
          </a:xfrm>
        </p:spPr>
        <p:txBody>
          <a:bodyPr vert="horz" lIns="91440" tIns="45720" rIns="91440" bIns="45720" rtlCol="0" anchor="ctr">
            <a:normAutofit/>
          </a:bodyPr>
          <a:lstStyle/>
          <a:p>
            <a:pPr>
              <a:spcAft>
                <a:spcPts val="600"/>
              </a:spcAft>
            </a:pPr>
            <a:fld id="{08AB70BE-1769-45B8-85A6-0C837432C7E6}" type="slidenum">
              <a:rPr lang="en-US" smtClean="0"/>
              <a:pPr>
                <a:spcAft>
                  <a:spcPts val="600"/>
                </a:spcAft>
              </a:pPr>
              <a:t>8</a:t>
            </a:fld>
            <a:endParaRPr lang="en-US"/>
          </a:p>
        </p:txBody>
      </p:sp>
      <p:sp>
        <p:nvSpPr>
          <p:cNvPr id="7" name="TextBox 6">
            <a:extLst>
              <a:ext uri="{FF2B5EF4-FFF2-40B4-BE49-F238E27FC236}">
                <a16:creationId xmlns:a16="http://schemas.microsoft.com/office/drawing/2014/main" id="{814DC7BE-9B10-576A-1583-7A351472BDBE}"/>
              </a:ext>
            </a:extLst>
          </p:cNvPr>
          <p:cNvSpPr txBox="1"/>
          <p:nvPr/>
        </p:nvSpPr>
        <p:spPr>
          <a:xfrm>
            <a:off x="570009" y="6235885"/>
            <a:ext cx="6098146" cy="276999"/>
          </a:xfrm>
          <a:prstGeom prst="rect">
            <a:avLst/>
          </a:prstGeom>
          <a:noFill/>
        </p:spPr>
        <p:txBody>
          <a:bodyPr wrap="square">
            <a:spAutoFit/>
          </a:bodyPr>
          <a:lstStyle/>
          <a:p>
            <a:r>
              <a:rPr lang="en-GB" sz="1200" b="0" i="0" u="none" strike="noStrike" dirty="0">
                <a:solidFill>
                  <a:schemeClr val="bg2"/>
                </a:solidFill>
                <a:effectLst/>
                <a:latin typeface="Arial" panose="020B0604020202020204" pitchFamily="34" charset="0"/>
                <a:cs typeface="Arial" panose="020B0604020202020204" pitchFamily="34" charset="0"/>
              </a:rPr>
              <a:t>(Welsh Government, 2024)</a:t>
            </a:r>
            <a:endParaRPr lang="en-US" sz="1200" dirty="0">
              <a:solidFill>
                <a:schemeClr val="bg2"/>
              </a:solidFill>
              <a:latin typeface="Arial" panose="020B0604020202020204" pitchFamily="34" charset="0"/>
              <a:cs typeface="Arial" panose="020B0604020202020204" pitchFamily="34" charset="0"/>
            </a:endParaRPr>
          </a:p>
        </p:txBody>
      </p:sp>
      <p:pic>
        <p:nvPicPr>
          <p:cNvPr id="20" name="Graphic 19" descr="Sleep with solid fill">
            <a:extLst>
              <a:ext uri="{FF2B5EF4-FFF2-40B4-BE49-F238E27FC236}">
                <a16:creationId xmlns:a16="http://schemas.microsoft.com/office/drawing/2014/main" id="{99FC7D35-60B9-1E4D-34A7-5FC57F2595E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5581" y="1866900"/>
            <a:ext cx="914400" cy="914400"/>
          </a:xfrm>
          <a:prstGeom prst="rect">
            <a:avLst/>
          </a:prstGeom>
        </p:spPr>
      </p:pic>
      <p:pic>
        <p:nvPicPr>
          <p:cNvPr id="23" name="Graphic 22" descr="Table and chairs outline">
            <a:extLst>
              <a:ext uri="{FF2B5EF4-FFF2-40B4-BE49-F238E27FC236}">
                <a16:creationId xmlns:a16="http://schemas.microsoft.com/office/drawing/2014/main" id="{CB857D39-12A3-E701-37AD-E80394BFB24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371731" y="1866149"/>
            <a:ext cx="914400" cy="914400"/>
          </a:xfrm>
          <a:prstGeom prst="rect">
            <a:avLst/>
          </a:prstGeom>
        </p:spPr>
      </p:pic>
      <p:pic>
        <p:nvPicPr>
          <p:cNvPr id="25" name="Graphic 24" descr="Swimming with solid fill">
            <a:extLst>
              <a:ext uri="{FF2B5EF4-FFF2-40B4-BE49-F238E27FC236}">
                <a16:creationId xmlns:a16="http://schemas.microsoft.com/office/drawing/2014/main" id="{6FB29AAD-4555-DC47-F17E-B7498B5FC10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876724" y="1866900"/>
            <a:ext cx="914400" cy="914400"/>
          </a:xfrm>
          <a:prstGeom prst="rect">
            <a:avLst/>
          </a:prstGeom>
        </p:spPr>
      </p:pic>
      <p:pic>
        <p:nvPicPr>
          <p:cNvPr id="27" name="Graphic 26" descr="Nappy with solid fill">
            <a:extLst>
              <a:ext uri="{FF2B5EF4-FFF2-40B4-BE49-F238E27FC236}">
                <a16:creationId xmlns:a16="http://schemas.microsoft.com/office/drawing/2014/main" id="{B16CD52E-1B3C-6B55-CAC8-D7D0F7262D2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407274" y="1866900"/>
            <a:ext cx="914400" cy="914400"/>
          </a:xfrm>
          <a:prstGeom prst="rect">
            <a:avLst/>
          </a:prstGeom>
        </p:spPr>
      </p:pic>
      <p:pic>
        <p:nvPicPr>
          <p:cNvPr id="31" name="Graphic 30" descr="Stroller with solid fill">
            <a:extLst>
              <a:ext uri="{FF2B5EF4-FFF2-40B4-BE49-F238E27FC236}">
                <a16:creationId xmlns:a16="http://schemas.microsoft.com/office/drawing/2014/main" id="{F36AEE69-94C6-927D-5785-A8184381DB4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50396" y="3307523"/>
            <a:ext cx="914400" cy="914400"/>
          </a:xfrm>
          <a:prstGeom prst="rect">
            <a:avLst/>
          </a:prstGeom>
        </p:spPr>
      </p:pic>
      <p:pic>
        <p:nvPicPr>
          <p:cNvPr id="35" name="Graphic 34" descr="School girl outline">
            <a:extLst>
              <a:ext uri="{FF2B5EF4-FFF2-40B4-BE49-F238E27FC236}">
                <a16:creationId xmlns:a16="http://schemas.microsoft.com/office/drawing/2014/main" id="{27F41B16-E375-8F58-6F6D-C3847AD6E2AC}"/>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742441" y="3241797"/>
            <a:ext cx="914400" cy="914400"/>
          </a:xfrm>
          <a:prstGeom prst="rect">
            <a:avLst/>
          </a:prstGeom>
        </p:spPr>
      </p:pic>
      <p:pic>
        <p:nvPicPr>
          <p:cNvPr id="37" name="Graphic 36" descr="School boy outline">
            <a:extLst>
              <a:ext uri="{FF2B5EF4-FFF2-40B4-BE49-F238E27FC236}">
                <a16:creationId xmlns:a16="http://schemas.microsoft.com/office/drawing/2014/main" id="{B927819C-B902-8239-EA79-E20F67CFD98D}"/>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656841" y="3246591"/>
            <a:ext cx="914400" cy="914400"/>
          </a:xfrm>
          <a:prstGeom prst="rect">
            <a:avLst/>
          </a:prstGeom>
        </p:spPr>
      </p:pic>
      <p:pic>
        <p:nvPicPr>
          <p:cNvPr id="39" name="Graphic 38" descr="Sock with solid fill">
            <a:extLst>
              <a:ext uri="{FF2B5EF4-FFF2-40B4-BE49-F238E27FC236}">
                <a16:creationId xmlns:a16="http://schemas.microsoft.com/office/drawing/2014/main" id="{C3464D7C-F573-E27A-1643-3911345F9277}"/>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402090" y="3249703"/>
            <a:ext cx="914400" cy="914400"/>
          </a:xfrm>
          <a:prstGeom prst="rect">
            <a:avLst/>
          </a:prstGeom>
        </p:spPr>
      </p:pic>
      <p:pic>
        <p:nvPicPr>
          <p:cNvPr id="41" name="Graphic 40" descr="Shirt with solid fill">
            <a:extLst>
              <a:ext uri="{FF2B5EF4-FFF2-40B4-BE49-F238E27FC236}">
                <a16:creationId xmlns:a16="http://schemas.microsoft.com/office/drawing/2014/main" id="{90FF27CA-7070-4EB5-431B-7C66A231FB64}"/>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5876724" y="3249703"/>
            <a:ext cx="914400" cy="914400"/>
          </a:xfrm>
          <a:prstGeom prst="rect">
            <a:avLst/>
          </a:prstGeom>
        </p:spPr>
      </p:pic>
      <p:pic>
        <p:nvPicPr>
          <p:cNvPr id="43" name="Graphic 42" descr="Trousers outline">
            <a:extLst>
              <a:ext uri="{FF2B5EF4-FFF2-40B4-BE49-F238E27FC236}">
                <a16:creationId xmlns:a16="http://schemas.microsoft.com/office/drawing/2014/main" id="{A92DF85D-A301-F226-D0AD-C6F1C1F2972E}"/>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750396" y="4510241"/>
            <a:ext cx="914400" cy="914400"/>
          </a:xfrm>
          <a:prstGeom prst="rect">
            <a:avLst/>
          </a:prstGeom>
        </p:spPr>
      </p:pic>
      <p:pic>
        <p:nvPicPr>
          <p:cNvPr id="45" name="Graphic 44" descr="Lightbulb with solid fill">
            <a:extLst>
              <a:ext uri="{FF2B5EF4-FFF2-40B4-BE49-F238E27FC236}">
                <a16:creationId xmlns:a16="http://schemas.microsoft.com/office/drawing/2014/main" id="{C749F61A-2ADC-8541-0BA6-AD23FEC024B7}"/>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3371731" y="4510241"/>
            <a:ext cx="914400" cy="914400"/>
          </a:xfrm>
          <a:prstGeom prst="rect">
            <a:avLst/>
          </a:prstGeom>
        </p:spPr>
      </p:pic>
      <p:pic>
        <p:nvPicPr>
          <p:cNvPr id="47" name="Graphic 46" descr="Shopping bag with solid fill">
            <a:extLst>
              <a:ext uri="{FF2B5EF4-FFF2-40B4-BE49-F238E27FC236}">
                <a16:creationId xmlns:a16="http://schemas.microsoft.com/office/drawing/2014/main" id="{8CE651CC-F5B7-AC6C-033E-6D93995AE16A}"/>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5876724" y="4632506"/>
            <a:ext cx="914400" cy="914400"/>
          </a:xfrm>
          <a:prstGeom prst="rect">
            <a:avLst/>
          </a:prstGeom>
        </p:spPr>
      </p:pic>
      <p:pic>
        <p:nvPicPr>
          <p:cNvPr id="49" name="Graphic 48" descr="Sanitiser with solid fill">
            <a:extLst>
              <a:ext uri="{FF2B5EF4-FFF2-40B4-BE49-F238E27FC236}">
                <a16:creationId xmlns:a16="http://schemas.microsoft.com/office/drawing/2014/main" id="{92407F0D-AACC-A7F8-18D3-99B4AFB37416}"/>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9344582" y="4632506"/>
            <a:ext cx="914400" cy="914400"/>
          </a:xfrm>
          <a:prstGeom prst="rect">
            <a:avLst/>
          </a:prstGeom>
        </p:spPr>
      </p:pic>
      <p:pic>
        <p:nvPicPr>
          <p:cNvPr id="52" name="Audio 51">
            <a:extLst>
              <a:ext uri="{FF2B5EF4-FFF2-40B4-BE49-F238E27FC236}">
                <a16:creationId xmlns:a16="http://schemas.microsoft.com/office/drawing/2014/main" id="{A04F51E1-82BC-920E-C637-676A85494026}"/>
              </a:ext>
            </a:extLst>
          </p:cNvPr>
          <p:cNvPicPr>
            <a:picLocks noChangeAspect="1"/>
          </p:cNvPicPr>
          <p:nvPr>
            <a:audioFile r:link="rId2"/>
            <p:extLst>
              <p:ext uri="{DAA4B4D4-6D71-4841-9C94-3DE7FCFB9230}">
                <p14:media xmlns:p14="http://schemas.microsoft.com/office/powerpoint/2010/main" r:embed="rId1"/>
              </p:ext>
            </p:extLst>
          </p:nvPr>
        </p:nvPicPr>
        <p:blipFill>
          <a:blip r:embed="rId3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8113133"/>
      </p:ext>
    </p:extLst>
  </p:cSld>
  <p:clrMapOvr>
    <a:masterClrMapping/>
  </p:clrMapOvr>
  <mc:AlternateContent xmlns:mc="http://schemas.openxmlformats.org/markup-compatibility/2006">
    <mc:Choice xmlns:p14="http://schemas.microsoft.com/office/powerpoint/2010/main" Requires="p14">
      <p:transition spd="slow" p14:dur="2000" advTm="51580"/>
    </mc:Choice>
    <mc:Fallback>
      <p:transition spd="slow" advTm="51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B49CA-C21E-3A33-F7DE-2DA061D1BA6B}"/>
              </a:ext>
            </a:extLst>
          </p:cNvPr>
          <p:cNvSpPr>
            <a:spLocks noGrp="1"/>
          </p:cNvSpPr>
          <p:nvPr>
            <p:ph type="title"/>
          </p:nvPr>
        </p:nvSpPr>
        <p:spPr/>
        <p:txBody>
          <a:bodyPr/>
          <a:lstStyle/>
          <a:p>
            <a:r>
              <a:rPr lang="en-US" kern="1200" dirty="0">
                <a:latin typeface="+mj-lt"/>
                <a:ea typeface="+mj-ea"/>
                <a:cs typeface="+mj-cs"/>
              </a:rPr>
              <a:t>What is going well?</a:t>
            </a:r>
            <a:endParaRPr lang="en-US" dirty="0"/>
          </a:p>
        </p:txBody>
      </p:sp>
      <p:sp>
        <p:nvSpPr>
          <p:cNvPr id="4" name="Slide Number Placeholder 3">
            <a:extLst>
              <a:ext uri="{FF2B5EF4-FFF2-40B4-BE49-F238E27FC236}">
                <a16:creationId xmlns:a16="http://schemas.microsoft.com/office/drawing/2014/main" id="{BE9C14E7-ABD8-F9C4-0A40-9DB25D520520}"/>
              </a:ext>
            </a:extLst>
          </p:cNvPr>
          <p:cNvSpPr>
            <a:spLocks noGrp="1"/>
          </p:cNvSpPr>
          <p:nvPr>
            <p:ph type="sldNum" sz="quarter" idx="4"/>
          </p:nvPr>
        </p:nvSpPr>
        <p:spPr/>
        <p:txBody>
          <a:bodyPr/>
          <a:lstStyle/>
          <a:p>
            <a:fld id="{08AB70BE-1769-45B8-85A6-0C837432C7E6}" type="slidenum">
              <a:rPr lang="en-US" smtClean="0"/>
              <a:pPr/>
              <a:t>9</a:t>
            </a:fld>
            <a:endParaRPr lang="en-US" dirty="0"/>
          </a:p>
        </p:txBody>
      </p:sp>
      <p:pic>
        <p:nvPicPr>
          <p:cNvPr id="5135" name="Picture 15" descr="The true cost of being single in a cost of living crisis, explained - The  Big Issue">
            <a:extLst>
              <a:ext uri="{FF2B5EF4-FFF2-40B4-BE49-F238E27FC236}">
                <a16:creationId xmlns:a16="http://schemas.microsoft.com/office/drawing/2014/main" id="{D05E29B7-751C-E67F-C4B2-96BDD3A3FF9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847" t="5997" r="12988"/>
          <a:stretch/>
        </p:blipFill>
        <p:spPr bwMode="auto">
          <a:xfrm>
            <a:off x="3155950" y="1481982"/>
            <a:ext cx="5880100" cy="41364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E84CEA6-44D7-6001-5AAF-51591105B6B8}"/>
              </a:ext>
            </a:extLst>
          </p:cNvPr>
          <p:cNvSpPr txBox="1"/>
          <p:nvPr/>
        </p:nvSpPr>
        <p:spPr>
          <a:xfrm>
            <a:off x="949817" y="6189718"/>
            <a:ext cx="6098146" cy="461665"/>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(Figure 1 Big Issue, 2024)</a:t>
            </a:r>
          </a:p>
          <a:p>
            <a:r>
              <a:rPr lang="en-GB" sz="1200" dirty="0">
                <a:solidFill>
                  <a:srgbClr val="000000"/>
                </a:solidFill>
                <a:latin typeface="Arial" panose="020B0604020202020204" pitchFamily="34" charset="0"/>
                <a:cs typeface="Arial" panose="020B0604020202020204" pitchFamily="34" charset="0"/>
              </a:rPr>
              <a:t>(Donaldson, 2015</a:t>
            </a:r>
            <a:r>
              <a:rPr lang="en-GB" sz="1200" b="0" i="0" u="none" strike="noStrike" dirty="0">
                <a:solidFill>
                  <a:srgbClr val="000000"/>
                </a:solidFill>
                <a:effectLst/>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48A2CE-80E5-CFA9-C833-3CF934EF2B14}"/>
              </a:ext>
            </a:extLst>
          </p:cNvPr>
          <p:cNvSpPr txBox="1"/>
          <p:nvPr/>
        </p:nvSpPr>
        <p:spPr>
          <a:xfrm>
            <a:off x="5718218" y="5680941"/>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1</a:t>
            </a:r>
          </a:p>
        </p:txBody>
      </p:sp>
      <p:pic>
        <p:nvPicPr>
          <p:cNvPr id="10" name="Audio 9">
            <a:extLst>
              <a:ext uri="{FF2B5EF4-FFF2-40B4-BE49-F238E27FC236}">
                <a16:creationId xmlns:a16="http://schemas.microsoft.com/office/drawing/2014/main" id="{253AD49C-5037-E5E3-4A12-2F14A91A87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83686879"/>
      </p:ext>
    </p:extLst>
  </p:cSld>
  <p:clrMapOvr>
    <a:masterClrMapping/>
  </p:clrMapOvr>
  <mc:AlternateContent xmlns:mc="http://schemas.openxmlformats.org/markup-compatibility/2006">
    <mc:Choice xmlns:p14="http://schemas.microsoft.com/office/powerpoint/2010/main" Requires="p14">
      <p:transition spd="slow" p14:dur="2000" advTm="55431"/>
    </mc:Choice>
    <mc:Fallback>
      <p:transition spd="slow" advTm="55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B8613F-2883-10AE-89EE-754728CFC72D}"/>
              </a:ext>
            </a:extLst>
          </p:cNvPr>
          <p:cNvSpPr>
            <a:spLocks noGrp="1"/>
          </p:cNvSpPr>
          <p:nvPr>
            <p:ph type="title"/>
          </p:nvPr>
        </p:nvSpPr>
        <p:spPr>
          <a:xfrm>
            <a:off x="1342052" y="345441"/>
            <a:ext cx="10202248" cy="1766918"/>
          </a:xfrm>
        </p:spPr>
        <p:txBody>
          <a:bodyPr/>
          <a:lstStyle/>
          <a:p>
            <a:r>
              <a:rPr lang="en-US" dirty="0"/>
              <a:t>What could be improved?</a:t>
            </a:r>
          </a:p>
        </p:txBody>
      </p:sp>
      <p:sp>
        <p:nvSpPr>
          <p:cNvPr id="3" name="Slide Number Placeholder 2">
            <a:extLst>
              <a:ext uri="{FF2B5EF4-FFF2-40B4-BE49-F238E27FC236}">
                <a16:creationId xmlns:a16="http://schemas.microsoft.com/office/drawing/2014/main" id="{79E97A5F-8A74-2493-9B0C-E5376396F1B7}"/>
              </a:ext>
            </a:extLst>
          </p:cNvPr>
          <p:cNvSpPr>
            <a:spLocks noGrp="1"/>
          </p:cNvSpPr>
          <p:nvPr>
            <p:ph type="sldNum" sz="quarter" idx="4"/>
          </p:nvPr>
        </p:nvSpPr>
        <p:spPr>
          <a:xfrm>
            <a:off x="10896600" y="5983104"/>
            <a:ext cx="1295400" cy="874895"/>
          </a:xfrm>
        </p:spPr>
        <p:txBody>
          <a:bodyPr/>
          <a:lstStyle/>
          <a:p>
            <a:fld id="{08AB70BE-1769-45B8-85A6-0C837432C7E6}" type="slidenum">
              <a:rPr lang="en-US" smtClean="0"/>
              <a:pPr/>
              <a:t>10</a:t>
            </a:fld>
            <a:endParaRPr lang="en-US" dirty="0"/>
          </a:p>
        </p:txBody>
      </p:sp>
      <p:pic>
        <p:nvPicPr>
          <p:cNvPr id="9" name="Picture 8" descr="A couple of women looking at clothes on swingers&#10;&#10;Description automatically generated">
            <a:extLst>
              <a:ext uri="{FF2B5EF4-FFF2-40B4-BE49-F238E27FC236}">
                <a16:creationId xmlns:a16="http://schemas.microsoft.com/office/drawing/2014/main" id="{C2ED7C4D-4371-A565-A7FE-5C280A3A5175}"/>
              </a:ext>
            </a:extLst>
          </p:cNvPr>
          <p:cNvPicPr>
            <a:picLocks noChangeAspect="1"/>
          </p:cNvPicPr>
          <p:nvPr/>
        </p:nvPicPr>
        <p:blipFill>
          <a:blip r:embed="rId6"/>
          <a:stretch>
            <a:fillRect/>
          </a:stretch>
        </p:blipFill>
        <p:spPr>
          <a:xfrm>
            <a:off x="672732" y="2081071"/>
            <a:ext cx="3024334" cy="3945539"/>
          </a:xfrm>
          <a:prstGeom prst="rect">
            <a:avLst/>
          </a:prstGeom>
        </p:spPr>
      </p:pic>
      <p:pic>
        <p:nvPicPr>
          <p:cNvPr id="11" name="Picture 10" descr="A group of people standing next to a van&#10;&#10;Description automatically generated">
            <a:extLst>
              <a:ext uri="{FF2B5EF4-FFF2-40B4-BE49-F238E27FC236}">
                <a16:creationId xmlns:a16="http://schemas.microsoft.com/office/drawing/2014/main" id="{6AFC3138-9847-DF3B-0A99-397AC4C7B555}"/>
              </a:ext>
            </a:extLst>
          </p:cNvPr>
          <p:cNvPicPr>
            <a:picLocks noChangeAspect="1"/>
          </p:cNvPicPr>
          <p:nvPr/>
        </p:nvPicPr>
        <p:blipFill>
          <a:blip r:embed="rId7"/>
          <a:stretch>
            <a:fillRect/>
          </a:stretch>
        </p:blipFill>
        <p:spPr>
          <a:xfrm>
            <a:off x="4228732" y="2296902"/>
            <a:ext cx="3364021" cy="3684404"/>
          </a:xfrm>
          <a:prstGeom prst="rect">
            <a:avLst/>
          </a:prstGeom>
        </p:spPr>
      </p:pic>
      <p:pic>
        <p:nvPicPr>
          <p:cNvPr id="13" name="Picture 12" descr="A person walking in the rain&#10;&#10;Description automatically generated">
            <a:extLst>
              <a:ext uri="{FF2B5EF4-FFF2-40B4-BE49-F238E27FC236}">
                <a16:creationId xmlns:a16="http://schemas.microsoft.com/office/drawing/2014/main" id="{1B395D6E-F840-EAAE-76E3-9B5794F47F68}"/>
              </a:ext>
            </a:extLst>
          </p:cNvPr>
          <p:cNvPicPr>
            <a:picLocks noChangeAspect="1"/>
          </p:cNvPicPr>
          <p:nvPr/>
        </p:nvPicPr>
        <p:blipFill>
          <a:blip r:embed="rId8"/>
          <a:stretch>
            <a:fillRect/>
          </a:stretch>
        </p:blipFill>
        <p:spPr>
          <a:xfrm>
            <a:off x="8124419" y="1878965"/>
            <a:ext cx="3047430" cy="4349750"/>
          </a:xfrm>
          <a:prstGeom prst="rect">
            <a:avLst/>
          </a:prstGeom>
        </p:spPr>
      </p:pic>
      <p:sp>
        <p:nvSpPr>
          <p:cNvPr id="15" name="TextBox 14">
            <a:extLst>
              <a:ext uri="{FF2B5EF4-FFF2-40B4-BE49-F238E27FC236}">
                <a16:creationId xmlns:a16="http://schemas.microsoft.com/office/drawing/2014/main" id="{498903A4-A7AB-FB98-6400-3390474C9156}"/>
              </a:ext>
            </a:extLst>
          </p:cNvPr>
          <p:cNvSpPr txBox="1"/>
          <p:nvPr/>
        </p:nvSpPr>
        <p:spPr>
          <a:xfrm>
            <a:off x="139700" y="6512559"/>
            <a:ext cx="609600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Figure 1,2,3 </a:t>
            </a: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Children's Commissioner for Wales (2019). </a:t>
            </a:r>
            <a:r>
              <a:rPr lang="en-GB" sz="1200" dirty="0">
                <a:effectLst/>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A3935DA2-EF69-2AC6-0386-D99A05BF73F6}"/>
              </a:ext>
            </a:extLst>
          </p:cNvPr>
          <p:cNvSpPr txBox="1"/>
          <p:nvPr/>
        </p:nvSpPr>
        <p:spPr>
          <a:xfrm>
            <a:off x="5183675" y="6026610"/>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2</a:t>
            </a:r>
          </a:p>
        </p:txBody>
      </p:sp>
      <p:sp>
        <p:nvSpPr>
          <p:cNvPr id="17" name="TextBox 16">
            <a:extLst>
              <a:ext uri="{FF2B5EF4-FFF2-40B4-BE49-F238E27FC236}">
                <a16:creationId xmlns:a16="http://schemas.microsoft.com/office/drawing/2014/main" id="{6340ED82-BB1A-D7D4-B08F-A15C23B08F2D}"/>
              </a:ext>
            </a:extLst>
          </p:cNvPr>
          <p:cNvSpPr txBox="1"/>
          <p:nvPr/>
        </p:nvSpPr>
        <p:spPr>
          <a:xfrm>
            <a:off x="9161482" y="6026610"/>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3</a:t>
            </a:r>
          </a:p>
        </p:txBody>
      </p:sp>
      <p:sp>
        <p:nvSpPr>
          <p:cNvPr id="18" name="TextBox 17">
            <a:extLst>
              <a:ext uri="{FF2B5EF4-FFF2-40B4-BE49-F238E27FC236}">
                <a16:creationId xmlns:a16="http://schemas.microsoft.com/office/drawing/2014/main" id="{DB8A7C87-0C7A-7A4D-5877-17458A21B4DB}"/>
              </a:ext>
            </a:extLst>
          </p:cNvPr>
          <p:cNvSpPr txBox="1"/>
          <p:nvPr/>
        </p:nvSpPr>
        <p:spPr>
          <a:xfrm>
            <a:off x="1623567" y="6051481"/>
            <a:ext cx="2073499" cy="276999"/>
          </a:xfrm>
          <a:prstGeom prst="rect">
            <a:avLst/>
          </a:prstGeom>
          <a:noFill/>
        </p:spPr>
        <p:txBody>
          <a:bodyPr wrap="square" rtlCol="0">
            <a:spAutoFit/>
          </a:bodyPr>
          <a:lstStyle/>
          <a:p>
            <a:r>
              <a:rPr lang="en-US" sz="1200" i="1" dirty="0">
                <a:latin typeface="Arial" panose="020B0604020202020204" pitchFamily="34" charset="0"/>
                <a:cs typeface="Arial" panose="020B0604020202020204" pitchFamily="34" charset="0"/>
              </a:rPr>
              <a:t>Figure 1</a:t>
            </a:r>
          </a:p>
        </p:txBody>
      </p:sp>
      <p:pic>
        <p:nvPicPr>
          <p:cNvPr id="21" name="Audio 20">
            <a:extLst>
              <a:ext uri="{FF2B5EF4-FFF2-40B4-BE49-F238E27FC236}">
                <a16:creationId xmlns:a16="http://schemas.microsoft.com/office/drawing/2014/main" id="{D7A114D7-B910-1F74-1FB6-CEB5226BAB6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48824049"/>
      </p:ext>
    </p:extLst>
  </p:cSld>
  <p:clrMapOvr>
    <a:masterClrMapping/>
  </p:clrMapOvr>
  <mc:AlternateContent xmlns:mc="http://schemas.openxmlformats.org/markup-compatibility/2006">
    <mc:Choice xmlns:p14="http://schemas.microsoft.com/office/powerpoint/2010/main" Requires="p14">
      <p:transition spd="slow" p14:dur="2000" advTm="68907"/>
    </mc:Choice>
    <mc:Fallback>
      <p:transition spd="slow" advTm="68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D9321D-79AC-AC52-77EE-48647BFA150F}"/>
              </a:ext>
            </a:extLst>
          </p:cNvPr>
          <p:cNvSpPr>
            <a:spLocks noGrp="1"/>
          </p:cNvSpPr>
          <p:nvPr>
            <p:ph type="title"/>
          </p:nvPr>
        </p:nvSpPr>
        <p:spPr>
          <a:xfrm>
            <a:off x="1371598" y="369277"/>
            <a:ext cx="9590215" cy="1708514"/>
          </a:xfrm>
        </p:spPr>
        <p:txBody>
          <a:bodyPr anchor="ctr">
            <a:normAutofit/>
          </a:bodyPr>
          <a:lstStyle/>
          <a:p>
            <a:r>
              <a:rPr lang="en-US" dirty="0"/>
              <a:t>Conclusion</a:t>
            </a:r>
          </a:p>
        </p:txBody>
      </p:sp>
      <p:pic>
        <p:nvPicPr>
          <p:cNvPr id="11" name="Content Placeholder 10" descr="A light bulb in the shape of a head&#10;&#10;Description automatically generated">
            <a:extLst>
              <a:ext uri="{FF2B5EF4-FFF2-40B4-BE49-F238E27FC236}">
                <a16:creationId xmlns:a16="http://schemas.microsoft.com/office/drawing/2014/main" id="{F1DEA21C-2EC0-8C6A-1966-6BC1BB7BD9A2}"/>
              </a:ext>
            </a:extLst>
          </p:cNvPr>
          <p:cNvPicPr>
            <a:picLocks noGrp="1" noChangeAspect="1"/>
          </p:cNvPicPr>
          <p:nvPr>
            <p:ph sz="quarter" idx="10"/>
          </p:nvPr>
        </p:nvPicPr>
        <p:blipFill>
          <a:blip r:embed="rId5"/>
          <a:stretch>
            <a:fillRect/>
          </a:stretch>
        </p:blipFill>
        <p:spPr>
          <a:xfrm>
            <a:off x="7758791" y="2284193"/>
            <a:ext cx="3153129" cy="3436653"/>
          </a:xfrm>
          <a:noFill/>
        </p:spPr>
      </p:pic>
      <p:sp>
        <p:nvSpPr>
          <p:cNvPr id="2" name="Slide Number Placeholder 1">
            <a:extLst>
              <a:ext uri="{FF2B5EF4-FFF2-40B4-BE49-F238E27FC236}">
                <a16:creationId xmlns:a16="http://schemas.microsoft.com/office/drawing/2014/main" id="{CD6EE69C-73C8-9D1D-8226-20354262527C}"/>
              </a:ext>
            </a:extLst>
          </p:cNvPr>
          <p:cNvSpPr>
            <a:spLocks noGrp="1"/>
          </p:cNvSpPr>
          <p:nvPr>
            <p:ph type="sldNum" sz="quarter" idx="4"/>
          </p:nvPr>
        </p:nvSpPr>
        <p:spPr>
          <a:xfrm>
            <a:off x="10896600" y="5983104"/>
            <a:ext cx="1295400" cy="874895"/>
          </a:xfrm>
        </p:spPr>
        <p:txBody>
          <a:bodyPr anchor="ctr">
            <a:normAutofit/>
          </a:bodyPr>
          <a:lstStyle/>
          <a:p>
            <a:pPr>
              <a:spcAft>
                <a:spcPts val="600"/>
              </a:spcAft>
            </a:pPr>
            <a:fld id="{08AB70BE-1769-45B8-85A6-0C837432C7E6}" type="slidenum">
              <a:rPr lang="en-US" smtClean="0"/>
              <a:pPr>
                <a:spcAft>
                  <a:spcPts val="600"/>
                </a:spcAft>
              </a:pPr>
              <a:t>11</a:t>
            </a:fld>
            <a:endParaRPr lang="en-US"/>
          </a:p>
        </p:txBody>
      </p:sp>
      <p:pic>
        <p:nvPicPr>
          <p:cNvPr id="8194" name="Picture 2" descr="Changes to the Curriculum and how it will effect learners - Creative in  Learning">
            <a:extLst>
              <a:ext uri="{FF2B5EF4-FFF2-40B4-BE49-F238E27FC236}">
                <a16:creationId xmlns:a16="http://schemas.microsoft.com/office/drawing/2014/main" id="{F9089963-4495-6203-12D5-718946C42C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9675" y="2291846"/>
            <a:ext cx="3425825" cy="3429000"/>
          </a:xfrm>
          <a:prstGeom prst="rect">
            <a:avLst/>
          </a:prstGeom>
          <a:noFill/>
          <a:extLst>
            <a:ext uri="{909E8E84-426E-40DD-AFC4-6F175D3DCCD1}">
              <a14:hiddenFill xmlns:a14="http://schemas.microsoft.com/office/drawing/2010/main">
                <a:solidFill>
                  <a:srgbClr val="FFFFFF"/>
                </a:solidFill>
              </a14:hiddenFill>
            </a:ext>
          </a:extLst>
        </p:spPr>
      </p:pic>
      <p:pic>
        <p:nvPicPr>
          <p:cNvPr id="15" name="Audio 14">
            <a:extLst>
              <a:ext uri="{FF2B5EF4-FFF2-40B4-BE49-F238E27FC236}">
                <a16:creationId xmlns:a16="http://schemas.microsoft.com/office/drawing/2014/main" id="{AE7FB466-75E0-C289-9CEF-7C5A15FBAC5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17068035"/>
      </p:ext>
    </p:extLst>
  </p:cSld>
  <p:clrMapOvr>
    <a:masterClrMapping/>
  </p:clrMapOvr>
  <mc:AlternateContent xmlns:mc="http://schemas.openxmlformats.org/markup-compatibility/2006">
    <mc:Choice xmlns:p14="http://schemas.microsoft.com/office/powerpoint/2010/main" Requires="p14">
      <p:transition spd="slow" p14:dur="2000" advTm="55904"/>
    </mc:Choice>
    <mc:Fallback>
      <p:transition spd="slow" advTm="55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theme/theme1.xml><?xml version="1.0" encoding="utf-8"?>
<a:theme xmlns:a="http://schemas.openxmlformats.org/drawingml/2006/main" name="Custom">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89118109_Win32_SL_V9" id="{6454AC99-8C99-4BAC-BC84-F0E4E9E51C00}" vid="{55E50301-91A0-4A2E-849E-A299590067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2AE0DF-6B5F-4274-A760-FE77CC84C90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F227BAF2-BB0B-4E7B-AE5A-2E47729F98C0}">
  <ds:schemaRefs>
    <ds:schemaRef ds:uri="http://schemas.microsoft.com/sharepoint/v3/contenttype/forms"/>
  </ds:schemaRefs>
</ds:datastoreItem>
</file>

<file path=customXml/itemProps3.xml><?xml version="1.0" encoding="utf-8"?>
<ds:datastoreItem xmlns:ds="http://schemas.openxmlformats.org/officeDocument/2006/customXml" ds:itemID="{338B8CBF-35BC-4CBA-95E2-584C08F618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9040</TotalTime>
  <Words>2468</Words>
  <Application>Microsoft Macintosh PowerPoint</Application>
  <PresentationFormat>Widescreen</PresentationFormat>
  <Paragraphs>173</Paragraphs>
  <Slides>11</Slides>
  <Notes>11</Notes>
  <HiddenSlides>0</HiddenSlides>
  <MMClips>10</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11</vt:i4>
      </vt:variant>
    </vt:vector>
  </HeadingPairs>
  <TitlesOfParts>
    <vt:vector size="30" baseType="lpstr">
      <vt:lpstr>Arial</vt:lpstr>
      <vt:lpstr>Arial Nova Light</vt:lpstr>
      <vt:lpstr>ArialMT</vt:lpstr>
      <vt:lpstr>Calibri</vt:lpstr>
      <vt:lpstr>canada-type-gibson</vt:lpstr>
      <vt:lpstr>Comic Sans MS</vt:lpstr>
      <vt:lpstr>Elephant</vt:lpstr>
      <vt:lpstr>HelveticaNeue</vt:lpstr>
      <vt:lpstr>Museo</vt:lpstr>
      <vt:lpstr>Noto Sans</vt:lpstr>
      <vt:lpstr>ReithSans</vt:lpstr>
      <vt:lpstr>Söhne</vt:lpstr>
      <vt:lpstr>SourceSansPro</vt:lpstr>
      <vt:lpstr>Symbol</vt:lpstr>
      <vt:lpstr>Times New Roman</vt:lpstr>
      <vt:lpstr>UniversNextPro</vt:lpstr>
      <vt:lpstr>VAGRoundedLtNormal</vt:lpstr>
      <vt:lpstr>VAGRundschriftD</vt:lpstr>
      <vt:lpstr>Custom</vt:lpstr>
      <vt:lpstr>Assignment: component 1  Title: Understanding how the learner, the school and the local community work together to deliver one of the four purposes of the new curriculum: a video presentation that critically examines this process.    Holly Adams 1500359 </vt:lpstr>
      <vt:lpstr>PowerPoint Presentation</vt:lpstr>
      <vt:lpstr>Four purposes </vt:lpstr>
      <vt:lpstr>What is the school’s focus? </vt:lpstr>
      <vt:lpstr>How did they identify the need to work together on this particular purpose?   </vt:lpstr>
      <vt:lpstr>Whole school approach  </vt:lpstr>
      <vt:lpstr>What are they doing and why?</vt:lpstr>
      <vt:lpstr>What is going well?</vt:lpstr>
      <vt:lpstr>What is going well?</vt:lpstr>
      <vt:lpstr>What could be improved?</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 deck</dc:title>
  <cp:lastModifiedBy>Holly Adams</cp:lastModifiedBy>
  <cp:revision>174</cp:revision>
  <dcterms:created xsi:type="dcterms:W3CDTF">2024-01-11T09:03:24Z</dcterms:created>
  <dcterms:modified xsi:type="dcterms:W3CDTF">2024-02-27T16:19:43Z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