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89" r:id="rId5"/>
    <p:sldMasterId id="2147483695" r:id="rId6"/>
    <p:sldMasterId id="2147483703" r:id="rId7"/>
    <p:sldMasterId id="2147483706" r:id="rId8"/>
    <p:sldMasterId id="2147483710" r:id="rId9"/>
    <p:sldMasterId id="2147483714" r:id="rId10"/>
  </p:sldMasterIdLst>
  <p:notesMasterIdLst>
    <p:notesMasterId r:id="rId40"/>
  </p:notesMasterIdLst>
  <p:sldIdLst>
    <p:sldId id="256" r:id="rId11"/>
    <p:sldId id="258" r:id="rId12"/>
    <p:sldId id="259" r:id="rId13"/>
    <p:sldId id="260" r:id="rId14"/>
    <p:sldId id="262" r:id="rId15"/>
    <p:sldId id="263" r:id="rId16"/>
    <p:sldId id="292" r:id="rId17"/>
    <p:sldId id="294" r:id="rId18"/>
    <p:sldId id="307" r:id="rId19"/>
    <p:sldId id="308" r:id="rId20"/>
    <p:sldId id="293" r:id="rId21"/>
    <p:sldId id="304" r:id="rId22"/>
    <p:sldId id="305" r:id="rId23"/>
    <p:sldId id="297" r:id="rId24"/>
    <p:sldId id="298" r:id="rId25"/>
    <p:sldId id="273" r:id="rId26"/>
    <p:sldId id="274" r:id="rId27"/>
    <p:sldId id="300" r:id="rId28"/>
    <p:sldId id="267" r:id="rId29"/>
    <p:sldId id="289" r:id="rId30"/>
    <p:sldId id="295" r:id="rId31"/>
    <p:sldId id="301" r:id="rId32"/>
    <p:sldId id="302" r:id="rId33"/>
    <p:sldId id="280" r:id="rId34"/>
    <p:sldId id="291" r:id="rId35"/>
    <p:sldId id="284" r:id="rId36"/>
    <p:sldId id="310" r:id="rId37"/>
    <p:sldId id="303" r:id="rId38"/>
    <p:sldId id="28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EC2DEA1-C5F4-33D9-E466-C81F6F3759BD}" name="Alison Murphy" initials="AM" userId="S::a.murphy@uwtsd.ac.uk::9ba79fcb-d62b-4ed0-b66e-b4415e918fe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C815A-BD88-40A2-8434-35B43E672A3C}" v="4" dt="2025-10-01T14:52:58.7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84"/>
      </p:cViewPr>
      <p:guideLst>
        <p:guide orient="horz" pos="2160"/>
        <p:guide pos="2880"/>
      </p:guideLst>
    </p:cSldViewPr>
  </p:slideViewPr>
  <p:notesTextViewPr>
    <p:cViewPr>
      <p:scale>
        <a:sx n="1" d="1"/>
        <a:sy n="1" d="1"/>
      </p:scale>
      <p:origin x="0" y="0"/>
    </p:cViewPr>
  </p:notesTextViewPr>
  <p:sorterViewPr>
    <p:cViewPr>
      <p:scale>
        <a:sx n="100" d="100"/>
        <a:sy n="100" d="100"/>
      </p:scale>
      <p:origin x="0" y="-272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microsoft.com/office/2015/10/relationships/revisionInfo" Target="revisionInfo.xml"/><Relationship Id="rId20" Type="http://schemas.openxmlformats.org/officeDocument/2006/relationships/slide" Target="slides/slide10.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08FC815A-BD88-40A2-8434-35B43E672A3C}"/>
    <pc:docChg chg="modSld">
      <pc:chgData name="Ross Phillips" userId="S::r.phillips@uwtsd.ac.uk::c604230b-847d-4cb1-9e23-f810d4c0fde1" providerId="AD" clId="Web-{08FC815A-BD88-40A2-8434-35B43E672A3C}" dt="2025-10-01T14:52:58.795" v="3" actId="20577"/>
      <pc:docMkLst>
        <pc:docMk/>
      </pc:docMkLst>
      <pc:sldChg chg="modSp">
        <pc:chgData name="Ross Phillips" userId="S::r.phillips@uwtsd.ac.uk::c604230b-847d-4cb1-9e23-f810d4c0fde1" providerId="AD" clId="Web-{08FC815A-BD88-40A2-8434-35B43E672A3C}" dt="2025-10-01T14:52:58.795" v="3" actId="20577"/>
        <pc:sldMkLst>
          <pc:docMk/>
          <pc:sldMk cId="2156817707" sldId="263"/>
        </pc:sldMkLst>
        <pc:spChg chg="mod">
          <ac:chgData name="Ross Phillips" userId="S::r.phillips@uwtsd.ac.uk::c604230b-847d-4cb1-9e23-f810d4c0fde1" providerId="AD" clId="Web-{08FC815A-BD88-40A2-8434-35B43E672A3C}" dt="2025-10-01T14:52:56.326" v="1" actId="20577"/>
          <ac:spMkLst>
            <pc:docMk/>
            <pc:sldMk cId="2156817707" sldId="263"/>
            <ac:spMk id="5" creationId="{00000000-0000-0000-0000-000000000000}"/>
          </ac:spMkLst>
        </pc:spChg>
        <pc:spChg chg="mod">
          <ac:chgData name="Ross Phillips" userId="S::r.phillips@uwtsd.ac.uk::c604230b-847d-4cb1-9e23-f810d4c0fde1" providerId="AD" clId="Web-{08FC815A-BD88-40A2-8434-35B43E672A3C}" dt="2025-10-01T14:52:58.795" v="3" actId="20577"/>
          <ac:spMkLst>
            <pc:docMk/>
            <pc:sldMk cId="2156817707" sldId="263"/>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BED56-7834-4FD2-882D-67E46C5BD3E5}" type="datetimeFigureOut">
              <a:rPr lang="en-GB" smtClean="0"/>
              <a:t>01/10/2025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EBCFCC-84E6-45CD-A13F-393EE9603D12}" type="slidenum">
              <a:rPr lang="en-GB" smtClean="0"/>
              <a:t>‹#›</a:t>
            </a:fld>
            <a:endParaRPr lang="en-GB"/>
          </a:p>
        </p:txBody>
      </p:sp>
    </p:spTree>
    <p:extLst>
      <p:ext uri="{BB962C8B-B14F-4D97-AF65-F5344CB8AC3E}">
        <p14:creationId xmlns:p14="http://schemas.microsoft.com/office/powerpoint/2010/main" val="1424598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Module handbook and timetable</a:t>
            </a:r>
          </a:p>
        </p:txBody>
      </p:sp>
      <p:sp>
        <p:nvSpPr>
          <p:cNvPr id="4" name="Slide Number Placeholder 3"/>
          <p:cNvSpPr>
            <a:spLocks noGrp="1"/>
          </p:cNvSpPr>
          <p:nvPr>
            <p:ph type="sldNum" sz="quarter" idx="5"/>
          </p:nvPr>
        </p:nvSpPr>
        <p:spPr/>
        <p:txBody>
          <a:bodyPr/>
          <a:lstStyle/>
          <a:p>
            <a:fld id="{F5EBCFCC-84E6-45CD-A13F-393EE9603D12}" type="slidenum">
              <a:rPr lang="en-GB" smtClean="0"/>
              <a:t>4</a:t>
            </a:fld>
            <a:endParaRPr lang="en-GB"/>
          </a:p>
        </p:txBody>
      </p:sp>
    </p:spTree>
    <p:extLst>
      <p:ext uri="{BB962C8B-B14F-4D97-AF65-F5344CB8AC3E}">
        <p14:creationId xmlns:p14="http://schemas.microsoft.com/office/powerpoint/2010/main" val="468333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3879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75779B43-CA7A-455C-ABA1-8379DC736556}" type="datetimeFigureOut">
              <a:rPr lang="en-GB" smtClean="0"/>
              <a:t>01/10/2025</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CC935741-5D89-4008-8F08-26031587A366}" type="slidenum">
              <a:rPr lang="en-GB" smtClean="0"/>
              <a:t>‹#›</a:t>
            </a:fld>
            <a:endParaRPr lang="en-GB"/>
          </a:p>
        </p:txBody>
      </p:sp>
    </p:spTree>
    <p:extLst>
      <p:ext uri="{BB962C8B-B14F-4D97-AF65-F5344CB8AC3E}">
        <p14:creationId xmlns:p14="http://schemas.microsoft.com/office/powerpoint/2010/main" val="1977691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75779B43-CA7A-455C-ABA1-8379DC736556}" type="datetimeFigureOut">
              <a:rPr lang="en-GB" smtClean="0"/>
              <a:t>01/10/2025</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298589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75779B43-CA7A-455C-ABA1-8379DC736556}" type="datetimeFigureOut">
              <a:rPr lang="en-GB" smtClean="0"/>
              <a:t>01/10/2025</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4239302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03971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13634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64885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0767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8519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260300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14917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12309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12929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14255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61014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423601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46632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168000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75779B43-CA7A-455C-ABA1-8379DC736556}" type="datetimeFigureOut">
              <a:rPr lang="en-GB" smtClean="0"/>
              <a:t>01/10/2025</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CC935741-5D89-4008-8F08-26031587A366}" type="slidenum">
              <a:rPr lang="en-GB" smtClean="0"/>
              <a:t>‹#›</a:t>
            </a:fld>
            <a:endParaRPr lang="en-GB"/>
          </a:p>
        </p:txBody>
      </p:sp>
    </p:spTree>
    <p:extLst>
      <p:ext uri="{BB962C8B-B14F-4D97-AF65-F5344CB8AC3E}">
        <p14:creationId xmlns:p14="http://schemas.microsoft.com/office/powerpoint/2010/main" val="1830795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75779B43-CA7A-455C-ABA1-8379DC736556}" type="datetimeFigureOut">
              <a:rPr lang="en-GB" smtClean="0"/>
              <a:t>01/10/2025</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0564323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75779B43-CA7A-455C-ABA1-8379DC736556}" type="datetimeFigureOut">
              <a:rPr lang="en-GB" smtClean="0"/>
              <a:t>01/10/2025</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7108848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005492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773612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760734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573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166023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605578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8157775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186687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34918048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8630156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8598671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672387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7606935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9037786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5779B43-CA7A-455C-ABA1-8379DC736556}" type="datetimeFigureOut">
              <a:rPr lang="en-GB" smtClean="0"/>
              <a:t>01/10/2025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935741-5D89-4008-8F08-26031587A366}"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616159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80184545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76576273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46704784"/>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23" r:id="rId3"/>
    <p:sldLayoutId id="2147483724" r:id="rId4"/>
    <p:sldLayoutId id="214748372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40078082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45798929"/>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007124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29.wmf"/><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hyperlink" Target="https://www.nottingham.ac.uk/studentservices/documents/description-vs-analysis---learnhigher.pdf" TargetMode="Externa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1.xml"/><Relationship Id="rId1" Type="http://schemas.openxmlformats.org/officeDocument/2006/relationships/video" Target="https://www.youtube.com/embed/_9I6PpHWrvE?start=427&amp;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31.wmf"/><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hyperlink" Target="https://edpsychexperience.wordpress.com/2013/03/25/031413-bronfenbrenners-ecological-system/" TargetMode="External"/><Relationship Id="rId2" Type="http://schemas.openxmlformats.org/officeDocument/2006/relationships/hyperlink" Target="http://www.georgejulian.co.uk/2013/01/22/social-media-and-citizen-engagement/" TargetMode="Externa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0544" y="776288"/>
            <a:ext cx="8062912" cy="2347912"/>
          </a:xfrm>
        </p:spPr>
        <p:txBody>
          <a:bodyPr>
            <a:normAutofit fontScale="90000"/>
          </a:bodyPr>
          <a:lstStyle/>
          <a:p>
            <a:br>
              <a:rPr lang="en-GB" dirty="0"/>
            </a:br>
            <a:br>
              <a:rPr lang="en-GB" dirty="0"/>
            </a:br>
            <a:br>
              <a:rPr lang="en-GB" dirty="0"/>
            </a:br>
            <a:r>
              <a:rPr lang="en-GB" b="1" dirty="0"/>
              <a:t>ECES6019</a:t>
            </a:r>
            <a:br>
              <a:rPr lang="en-GB" b="1" dirty="0"/>
            </a:br>
            <a:r>
              <a:rPr lang="cy-GB" b="1" dirty="0"/>
              <a:t>Gwneud Gwahaniaeth Gyda'n Gilydd</a:t>
            </a:r>
            <a:br>
              <a:rPr lang="en-GB" b="1" dirty="0"/>
            </a:br>
            <a:r>
              <a:rPr lang="en-GB" b="1" dirty="0"/>
              <a:t>Making a Difference Together</a:t>
            </a:r>
            <a:br>
              <a:rPr lang="en-GB" dirty="0"/>
            </a:br>
            <a:endParaRPr lang="en-GB" dirty="0"/>
          </a:p>
        </p:txBody>
      </p:sp>
      <p:sp>
        <p:nvSpPr>
          <p:cNvPr id="3" name="Subtitle 2"/>
          <p:cNvSpPr>
            <a:spLocks noGrp="1"/>
          </p:cNvSpPr>
          <p:nvPr>
            <p:ph type="subTitle" idx="1"/>
          </p:nvPr>
        </p:nvSpPr>
        <p:spPr>
          <a:xfrm>
            <a:off x="540544" y="2971800"/>
            <a:ext cx="8062912" cy="1031080"/>
          </a:xfrm>
        </p:spPr>
        <p:txBody>
          <a:bodyPr vert="horz" lIns="91440" tIns="45720" rIns="91440" bIns="45720" anchor="t">
            <a:normAutofit/>
          </a:bodyPr>
          <a:lstStyle/>
          <a:p>
            <a:pPr marR="36195"/>
            <a:endParaRPr lang="cy-GB" dirty="0"/>
          </a:p>
          <a:p>
            <a:pPr marR="36195"/>
            <a:r>
              <a:rPr lang="cy-GB" dirty="0"/>
              <a:t>Sesiwn</a:t>
            </a:r>
            <a:r>
              <a:rPr lang="en-GB" dirty="0"/>
              <a:t>/ Session 1</a:t>
            </a:r>
            <a:endParaRPr lang="en-GB" dirty="0">
              <a:ln>
                <a:solidFill>
                  <a:srgbClr val="D2D2D2"/>
                </a:solidFill>
              </a:ln>
              <a:cs typeface="Arial"/>
            </a:endParaRPr>
          </a:p>
          <a:p>
            <a:r>
              <a:rPr lang="en-GB" dirty="0"/>
              <a:t> </a:t>
            </a:r>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b="1" dirty="0">
                <a:cs typeface="Arial" panose="020B0604020202020204" pitchFamily="34" charset="0"/>
              </a:rPr>
              <a:t>Trosolwg</a:t>
            </a:r>
            <a:r>
              <a:rPr lang="en-GB" b="1" dirty="0">
                <a:cs typeface="Arial" panose="020B0604020202020204" pitchFamily="34" charset="0"/>
              </a:rPr>
              <a:t> / Overview</a:t>
            </a:r>
          </a:p>
        </p:txBody>
      </p:sp>
      <p:sp>
        <p:nvSpPr>
          <p:cNvPr id="5" name="Content Placeholder 4"/>
          <p:cNvSpPr>
            <a:spLocks noGrp="1"/>
          </p:cNvSpPr>
          <p:nvPr>
            <p:ph sz="half" idx="1"/>
          </p:nvPr>
        </p:nvSpPr>
        <p:spPr>
          <a:xfrm>
            <a:off x="676655" y="2057400"/>
            <a:ext cx="3822192" cy="3429000"/>
          </a:xfrm>
          <a:prstGeom prst="rect">
            <a:avLst/>
          </a:prstGeom>
        </p:spPr>
        <p:txBody>
          <a:bodyPr vert="horz" lIns="91440" tIns="45720" rIns="91440" bIns="45720" anchor="t">
            <a:normAutofit/>
          </a:bodyPr>
          <a:lstStyle/>
          <a:p>
            <a:r>
              <a:rPr lang="cy-GB" sz="2800" dirty="0">
                <a:cs typeface="Arial" panose="020B0604020202020204" pitchFamily="34" charset="0"/>
              </a:rPr>
              <a:t>Trosolwg Modwl</a:t>
            </a:r>
          </a:p>
          <a:p>
            <a:r>
              <a:rPr lang="cy-GB" sz="2800" dirty="0">
                <a:cs typeface="Arial" panose="020B0604020202020204" pitchFamily="34" charset="0"/>
              </a:rPr>
              <a:t>Amserlen Modwl</a:t>
            </a:r>
          </a:p>
          <a:p>
            <a:r>
              <a:rPr lang="cy-GB" sz="2800" dirty="0">
                <a:cs typeface="Arial" panose="020B0604020202020204" pitchFamily="34" charset="0"/>
              </a:rPr>
              <a:t>Asesiad</a:t>
            </a:r>
          </a:p>
          <a:p>
            <a:r>
              <a:rPr lang="cy-GB" sz="2800" dirty="0">
                <a:cs typeface="Arial"/>
              </a:rPr>
              <a:t>Modelau o gyfranogiad</a:t>
            </a:r>
            <a:endParaRPr lang="cy-GB" sz="2800" dirty="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dirty="0">
              <a:cs typeface="Arial"/>
            </a:endParaRPr>
          </a:p>
        </p:txBody>
      </p:sp>
      <p:sp>
        <p:nvSpPr>
          <p:cNvPr id="6" name="Content Placeholder 5"/>
          <p:cNvSpPr>
            <a:spLocks noGrp="1"/>
          </p:cNvSpPr>
          <p:nvPr>
            <p:ph sz="half" idx="2"/>
          </p:nvPr>
        </p:nvSpPr>
        <p:spPr>
          <a:xfrm>
            <a:off x="4645152" y="2057400"/>
            <a:ext cx="3822192" cy="3276600"/>
          </a:xfrm>
          <a:prstGeom prst="rect">
            <a:avLst/>
          </a:prstGeom>
        </p:spPr>
        <p:txBody>
          <a:bodyPr>
            <a:normAutofit/>
          </a:bodyPr>
          <a:lstStyle/>
          <a:p>
            <a:r>
              <a:rPr lang="en-GB" sz="2800" dirty="0">
                <a:cs typeface="Arial" panose="020B0604020202020204" pitchFamily="34" charset="0"/>
              </a:rPr>
              <a:t>Module Overview</a:t>
            </a:r>
          </a:p>
          <a:p>
            <a:r>
              <a:rPr lang="en-GB" sz="2800" dirty="0">
                <a:cs typeface="Arial" panose="020B0604020202020204" pitchFamily="34" charset="0"/>
              </a:rPr>
              <a:t>Module Timetable</a:t>
            </a:r>
          </a:p>
          <a:p>
            <a:r>
              <a:rPr lang="en-GB" sz="2800" dirty="0">
                <a:cs typeface="Arial" panose="020B0604020202020204" pitchFamily="34" charset="0"/>
              </a:rPr>
              <a:t>Assignment</a:t>
            </a:r>
          </a:p>
          <a:p>
            <a:r>
              <a:rPr lang="en-GB" sz="2800" dirty="0">
                <a:cs typeface="Arial" panose="020B0604020202020204" pitchFamily="34" charset="0"/>
              </a:rPr>
              <a:t>Models of participation</a:t>
            </a:r>
          </a:p>
          <a:p>
            <a:pPr marL="64008" indent="0">
              <a:buNone/>
            </a:pPr>
            <a:endParaRPr lang="en-GB" sz="2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412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latin typeface="Arial" panose="020B0604020202020204" pitchFamily="34" charset="0"/>
                <a:cs typeface="Arial" panose="020B0604020202020204" pitchFamily="34" charset="0"/>
              </a:rPr>
              <a:t>Nodau’r Modwl     </a:t>
            </a:r>
            <a:r>
              <a:rPr lang="en-GB" dirty="0">
                <a:latin typeface="Arial" panose="020B0604020202020204" pitchFamily="34" charset="0"/>
                <a:cs typeface="Arial" panose="020B0604020202020204" pitchFamily="34" charset="0"/>
              </a:rPr>
              <a:t>Module Aims</a:t>
            </a:r>
          </a:p>
        </p:txBody>
      </p:sp>
      <p:sp>
        <p:nvSpPr>
          <p:cNvPr id="4" name="Content Placeholder 3"/>
          <p:cNvSpPr>
            <a:spLocks noGrp="1"/>
          </p:cNvSpPr>
          <p:nvPr>
            <p:ph sz="half" idx="1"/>
          </p:nvPr>
        </p:nvSpPr>
        <p:spPr>
          <a:xfrm>
            <a:off x="457200" y="1524001"/>
            <a:ext cx="4038600" cy="4114799"/>
          </a:xfrm>
          <a:prstGeom prst="rect">
            <a:avLst/>
          </a:prstGeom>
        </p:spPr>
        <p:txBody>
          <a:bodyPr>
            <a:normAutofit fontScale="92500" lnSpcReduction="20000"/>
          </a:bodyPr>
          <a:lstStyle/>
          <a:p>
            <a:pPr lvl="0"/>
            <a:r>
              <a:rPr lang="cy-GB" sz="2800" dirty="0"/>
              <a:t>Galluogi myfyrwyr i arfarnu'n feirniadol egwyddorion ac arferion gwaith </a:t>
            </a:r>
            <a:r>
              <a:rPr lang="cy-GB" sz="2800" dirty="0" err="1"/>
              <a:t>amlasiantaethol</a:t>
            </a:r>
            <a:r>
              <a:rPr lang="cy-GB" sz="2800" dirty="0"/>
              <a:t> a chynllunio sy'n canolbwyntio ar yr unigolyn
</a:t>
            </a:r>
            <a:r>
              <a:rPr lang="cy-GB" sz="2800" dirty="0">
                <a:latin typeface="Arial" panose="020B0604020202020204" pitchFamily="34" charset="0"/>
                <a:ea typeface="Times New Roman" panose="02020603050405020304" pitchFamily="18" charset="0"/>
              </a:rPr>
              <a:t>Datblygu gwybodaeth a dealltwriaeth gynhwysfawr o arferion diogelu o safbwynt </a:t>
            </a:r>
            <a:r>
              <a:rPr lang="cy-GB" sz="2800" dirty="0" err="1">
                <a:latin typeface="Arial" panose="020B0604020202020204" pitchFamily="34" charset="0"/>
                <a:ea typeface="Times New Roman" panose="02020603050405020304" pitchFamily="18" charset="0"/>
              </a:rPr>
              <a:t>amlasiantaethol</a:t>
            </a:r>
            <a:r>
              <a:rPr lang="cy-GB" sz="2800" dirty="0">
                <a:latin typeface="Arial" panose="020B0604020202020204" pitchFamily="34" charset="0"/>
                <a:ea typeface="Times New Roman" panose="02020603050405020304" pitchFamily="18" charset="0"/>
              </a:rPr>
              <a:t> yn y cyd-destun polisi presennol.</a:t>
            </a:r>
            <a:endParaRPr lang="cy-GB" sz="2800" dirty="0">
              <a:effectLst/>
              <a:latin typeface="Times New Roman" panose="02020603050405020304" pitchFamily="18" charset="0"/>
              <a:ea typeface="Times New Roman" panose="02020603050405020304" pitchFamily="18" charset="0"/>
            </a:endParaRPr>
          </a:p>
          <a:p>
            <a:pPr lvl="0"/>
            <a:endParaRPr lang="en-GB" sz="2200" i="1" dirty="0"/>
          </a:p>
          <a:p>
            <a:pPr lvl="0"/>
            <a:endParaRPr lang="en-GB" i="1" dirty="0"/>
          </a:p>
          <a:p>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a:xfrm>
            <a:off x="4648200" y="1524001"/>
            <a:ext cx="4038600" cy="4724399"/>
          </a:xfrm>
          <a:prstGeom prst="rect">
            <a:avLst/>
          </a:prstGeom>
        </p:spPr>
        <p:txBody>
          <a:bodyPr vert="horz" lIns="91440" tIns="45720" rIns="91440" bIns="45720" anchor="t">
            <a:normAutofit fontScale="92500" lnSpcReduction="20000"/>
          </a:bodyPr>
          <a:lstStyle/>
          <a:p>
            <a:pPr lvl="0"/>
            <a:r>
              <a:rPr lang="en-GB" sz="2800" dirty="0"/>
              <a:t>To enable students to critically appraise the principles and practices of multi-agency working and person-centred planning</a:t>
            </a:r>
          </a:p>
          <a:p>
            <a:r>
              <a:rPr lang="en-GB" sz="2800" dirty="0">
                <a:effectLst/>
                <a:latin typeface="Arial" panose="020B0604020202020204" pitchFamily="34" charset="0"/>
                <a:ea typeface="Times New Roman" panose="02020603050405020304" pitchFamily="18" charset="0"/>
              </a:rPr>
              <a:t>To develop a comprehensive knowledge and understanding of safeguarding practice from a multiagency perspective in the current policy context.</a:t>
            </a:r>
            <a:endParaRPr lang="en-GB" sz="2800" dirty="0">
              <a:effectLst/>
              <a:latin typeface="Times New Roman" panose="02020603050405020304" pitchFamily="18" charset="0"/>
              <a:ea typeface="Times New Roman" panose="02020603050405020304" pitchFamily="18" charset="0"/>
            </a:endParaRPr>
          </a:p>
          <a:p>
            <a:pPr marL="447675" indent="-383540"/>
            <a:endParaRPr lang="cy-GB" dirty="0"/>
          </a:p>
          <a:p>
            <a:pPr marL="447675" indent="-383540"/>
            <a:endParaRPr lang="en-GB" dirty="0"/>
          </a:p>
          <a:p>
            <a:pPr marL="447675" lvl="0" indent="-383540"/>
            <a:endParaRPr lang="cy-GB" dirty="0" err="1">
              <a:cs typeface="Arial"/>
            </a:endParaRPr>
          </a:p>
          <a:p>
            <a:pPr lvl="0"/>
            <a:endParaRPr lang="en-GB" dirty="0"/>
          </a:p>
          <a:p>
            <a:endParaRPr lang="en-GB" dirty="0"/>
          </a:p>
        </p:txBody>
      </p:sp>
    </p:spTree>
    <p:extLst>
      <p:ext uri="{BB962C8B-B14F-4D97-AF65-F5344CB8AC3E}">
        <p14:creationId xmlns:p14="http://schemas.microsoft.com/office/powerpoint/2010/main" val="1042832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65" y="365126"/>
            <a:ext cx="8611385" cy="1082675"/>
          </a:xfrm>
        </p:spPr>
        <p:txBody>
          <a:bodyPr>
            <a:normAutofit/>
          </a:bodyPr>
          <a:lstStyle/>
          <a:p>
            <a:r>
              <a:rPr lang="cy-GB" sz="3600" b="1" dirty="0">
                <a:cs typeface="Arial" panose="020B0604020202020204" pitchFamily="34" charset="0"/>
              </a:rPr>
              <a:t>Deilliannau Dysgu</a:t>
            </a:r>
            <a:r>
              <a:rPr lang="en-GB" sz="3600" b="1" dirty="0">
                <a:cs typeface="Arial" panose="020B0604020202020204" pitchFamily="34" charset="0"/>
              </a:rPr>
              <a:t>/ Learning Outcomes</a:t>
            </a:r>
          </a:p>
        </p:txBody>
      </p:sp>
      <p:sp>
        <p:nvSpPr>
          <p:cNvPr id="4" name="Content Placeholder 3"/>
          <p:cNvSpPr>
            <a:spLocks noGrp="1"/>
          </p:cNvSpPr>
          <p:nvPr>
            <p:ph sz="half" idx="1"/>
          </p:nvPr>
        </p:nvSpPr>
        <p:spPr>
          <a:xfrm>
            <a:off x="457200" y="1447801"/>
            <a:ext cx="4038600" cy="4267199"/>
          </a:xfrm>
          <a:prstGeom prst="rect">
            <a:avLst/>
          </a:prstGeom>
        </p:spPr>
        <p:txBody>
          <a:bodyPr>
            <a:normAutofit fontScale="70000" lnSpcReduction="20000"/>
          </a:bodyPr>
          <a:lstStyle/>
          <a:p>
            <a:pPr marL="342900" lvl="0" indent="-342900" algn="just" fontAlgn="base" hangingPunct="0">
              <a:buFont typeface="Symbol" panose="05050102010706020507" pitchFamily="18" charset="2"/>
              <a:buChar char=""/>
            </a:pPr>
            <a:r>
              <a:rPr lang="cy-GB" sz="2900" dirty="0">
                <a:ea typeface="Times New Roman" panose="02020603050405020304" pitchFamily="18" charset="0"/>
              </a:rPr>
              <a:t>Dadansoddi'n feirniadol fodelau, deinameg a chymhwyso gwaith </a:t>
            </a:r>
            <a:r>
              <a:rPr lang="cy-GB" sz="2900" dirty="0" err="1">
                <a:ea typeface="Times New Roman" panose="02020603050405020304" pitchFamily="18" charset="0"/>
              </a:rPr>
              <a:t>amlasiantaethol</a:t>
            </a:r>
            <a:r>
              <a:rPr lang="cy-GB" sz="2900" dirty="0">
                <a:ea typeface="Times New Roman" panose="02020603050405020304" pitchFamily="18" charset="0"/>
              </a:rPr>
              <a:t> a'i berthnasedd pan fyddant gyda phlant a theuluoedd.</a:t>
            </a:r>
            <a:endParaRPr lang="cy-GB" sz="2900" dirty="0">
              <a:effectLst/>
              <a:ea typeface="Times New Roman" panose="02020603050405020304" pitchFamily="18" charset="0"/>
            </a:endParaRPr>
          </a:p>
          <a:p>
            <a:pPr marL="342900" lvl="0" indent="-342900" algn="just" fontAlgn="base" hangingPunct="0">
              <a:buFont typeface="Symbol" panose="05050102010706020507" pitchFamily="18" charset="2"/>
              <a:buChar char=""/>
            </a:pPr>
            <a:r>
              <a:rPr lang="cy-GB" sz="2900" dirty="0">
                <a:ea typeface="Times New Roman" panose="02020603050405020304" pitchFamily="18" charset="0"/>
              </a:rPr>
              <a:t>Trafod gwerthoedd a fframweithiau allweddol ar gyfer ymarfer yn feirniadol, gan gynnwys cynllunio sy'n canolbwyntio ar y plentyn ac sy'n canolbwyntio ar yr unigolyn i greu amgylcheddau cynhwysol a </a:t>
            </a:r>
            <a:r>
              <a:rPr lang="cy-GB" sz="2900" dirty="0" err="1">
                <a:ea typeface="Times New Roman" panose="02020603050405020304" pitchFamily="18" charset="0"/>
              </a:rPr>
              <a:t>galluogol</a:t>
            </a:r>
            <a:r>
              <a:rPr lang="cy-GB" sz="2900" dirty="0">
                <a:ea typeface="Times New Roman" panose="02020603050405020304" pitchFamily="18" charset="0"/>
              </a:rPr>
              <a:t>.</a:t>
            </a:r>
            <a:endParaRPr lang="cy-GB" sz="2900" dirty="0">
              <a:effectLst/>
              <a:ea typeface="Times New Roman" panose="02020603050405020304" pitchFamily="18" charset="0"/>
            </a:endParaRPr>
          </a:p>
          <a:p>
            <a:pPr marL="342900" lvl="0" indent="-342900" algn="just" fontAlgn="base" hangingPunct="0">
              <a:buFont typeface="Symbol" panose="05050102010706020507" pitchFamily="18" charset="2"/>
              <a:buChar char=""/>
            </a:pPr>
            <a:r>
              <a:rPr lang="cy-GB" sz="2900" dirty="0">
                <a:solidFill>
                  <a:srgbClr val="111111"/>
                </a:solidFill>
                <a:ea typeface="Times New Roman" panose="02020603050405020304" pitchFamily="18" charset="0"/>
              </a:rPr>
              <a:t>Gwerthuso polisi ac arfer amlddisgyblaethol cyfredol o ran diogelu plant ac oedolion sy’n agored i niwed.</a:t>
            </a:r>
            <a:endParaRPr lang="cy-GB" sz="2900" dirty="0">
              <a:effectLst/>
              <a:ea typeface="Times New Roman" panose="02020603050405020304" pitchFamily="18" charset="0"/>
            </a:endParaRPr>
          </a:p>
          <a:p>
            <a:pPr marL="64008" indent="0">
              <a:buNone/>
            </a:pPr>
            <a:endParaRPr lang="en-GB" sz="2900" dirty="0"/>
          </a:p>
          <a:p>
            <a:endParaRPr lang="en-GB" sz="2900" dirty="0"/>
          </a:p>
          <a:p>
            <a:endParaRPr lang="en-GB" dirty="0"/>
          </a:p>
        </p:txBody>
      </p:sp>
      <p:sp>
        <p:nvSpPr>
          <p:cNvPr id="3" name="Content Placeholder 2">
            <a:extLst>
              <a:ext uri="{FF2B5EF4-FFF2-40B4-BE49-F238E27FC236}">
                <a16:creationId xmlns:a16="http://schemas.microsoft.com/office/drawing/2014/main" id="{78D6EE6C-EC7C-4366-B2E7-122C77BD371D}"/>
              </a:ext>
            </a:extLst>
          </p:cNvPr>
          <p:cNvSpPr>
            <a:spLocks noGrp="1"/>
          </p:cNvSpPr>
          <p:nvPr>
            <p:ph sz="half" idx="2"/>
          </p:nvPr>
        </p:nvSpPr>
        <p:spPr>
          <a:xfrm>
            <a:off x="4648200" y="1447801"/>
            <a:ext cx="4038600" cy="4800599"/>
          </a:xfrm>
        </p:spPr>
        <p:txBody>
          <a:bodyPr>
            <a:normAutofit fontScale="70000" lnSpcReduction="20000"/>
          </a:bodyPr>
          <a:lstStyle/>
          <a:p>
            <a:pPr marL="342900" lvl="0" indent="-342900" algn="just" fontAlgn="base" hangingPunct="0">
              <a:buFont typeface="Symbol" panose="05050102010706020507" pitchFamily="18" charset="2"/>
              <a:buChar char=""/>
            </a:pPr>
            <a:r>
              <a:rPr lang="en-GB" sz="2800" dirty="0">
                <a:effectLst/>
                <a:ea typeface="Times New Roman" panose="02020603050405020304" pitchFamily="18" charset="0"/>
              </a:rPr>
              <a:t>Critically analyse the models, dynamics and application of multi-agency working and its relevance when with children and families.</a:t>
            </a:r>
          </a:p>
          <a:p>
            <a:pPr marL="342900" lvl="0" indent="-342900" algn="just" fontAlgn="base" hangingPunct="0">
              <a:buFont typeface="Symbol" panose="05050102010706020507" pitchFamily="18" charset="2"/>
              <a:buChar char=""/>
            </a:pPr>
            <a:r>
              <a:rPr lang="en-GB" sz="2800" dirty="0">
                <a:effectLst/>
                <a:ea typeface="Times New Roman" panose="02020603050405020304" pitchFamily="18" charset="0"/>
              </a:rPr>
              <a:t>Critically discuss key values and frameworks for practice, including child-centred and person-centred planning to create inclusive and enabling environments.</a:t>
            </a:r>
          </a:p>
          <a:p>
            <a:pPr marL="342900" lvl="0" indent="-342900" algn="just" fontAlgn="base" hangingPunct="0">
              <a:buFont typeface="Symbol" panose="05050102010706020507" pitchFamily="18" charset="2"/>
              <a:buChar char=""/>
            </a:pPr>
            <a:r>
              <a:rPr lang="en-GB" sz="2800" dirty="0">
                <a:solidFill>
                  <a:srgbClr val="111111"/>
                </a:solidFill>
                <a:effectLst/>
                <a:ea typeface="Times New Roman" panose="02020603050405020304" pitchFamily="18" charset="0"/>
              </a:rPr>
              <a:t>Evaluate current multidisciplinary policy and practice with regard safeguarding children and vulnerable adults.</a:t>
            </a:r>
            <a:endParaRPr lang="en-GB" sz="2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59591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b="1" dirty="0">
                <a:cs typeface="Arial" panose="020B0604020202020204" pitchFamily="34" charset="0"/>
              </a:rPr>
              <a:t>Tasg</a:t>
            </a:r>
            <a:r>
              <a:rPr lang="en-GB" b="1" dirty="0">
                <a:cs typeface="Arial" panose="020B0604020202020204" pitchFamily="34" charset="0"/>
              </a:rPr>
              <a:t>/Task</a:t>
            </a:r>
          </a:p>
        </p:txBody>
      </p:sp>
      <p:sp>
        <p:nvSpPr>
          <p:cNvPr id="6" name="Content Placeholder 5"/>
          <p:cNvSpPr>
            <a:spLocks noGrp="1"/>
          </p:cNvSpPr>
          <p:nvPr>
            <p:ph sz="half" idx="1"/>
          </p:nvPr>
        </p:nvSpPr>
        <p:spPr>
          <a:xfrm>
            <a:off x="457200" y="1447801"/>
            <a:ext cx="4038600" cy="4267199"/>
          </a:xfrm>
          <a:prstGeom prst="rect">
            <a:avLst/>
          </a:prstGeom>
        </p:spPr>
        <p:txBody>
          <a:bodyPr>
            <a:normAutofit fontScale="92500" lnSpcReduction="10000"/>
          </a:bodyPr>
          <a:lstStyle/>
          <a:p>
            <a:r>
              <a:rPr lang="cy-GB" dirty="0">
                <a:cs typeface="Arial" panose="020B0604020202020204" pitchFamily="34" charset="0"/>
              </a:rPr>
              <a:t>Gweithio mewn grŵp
Cawod meddwl </a:t>
            </a:r>
          </a:p>
          <a:p>
            <a:r>
              <a:rPr lang="cy-GB" dirty="0">
                <a:cs typeface="Arial" panose="020B0604020202020204" pitchFamily="34" charset="0"/>
              </a:rPr>
              <a:t>Beth yw'r materion allweddol sy'n ymwneud â gweithio </a:t>
            </a:r>
            <a:r>
              <a:rPr lang="cy-GB" dirty="0" err="1">
                <a:cs typeface="Arial" panose="020B0604020202020204" pitchFamily="34" charset="0"/>
              </a:rPr>
              <a:t>amlasiantaethol</a:t>
            </a:r>
            <a:r>
              <a:rPr lang="cy-GB" dirty="0">
                <a:cs typeface="Arial" panose="020B0604020202020204" pitchFamily="34" charset="0"/>
              </a:rPr>
              <a:t> yr ydych wedi dod ar eu traws naill ai drwy eich astudiaethau neu'n ymarferol?</a:t>
            </a:r>
          </a:p>
          <a:p>
            <a:r>
              <a:rPr lang="cy-GB" dirty="0">
                <a:cs typeface="Arial" panose="020B0604020202020204" pitchFamily="34" charset="0"/>
              </a:rPr>
              <a:t>Pa agweddau ar y modwl hwn y mae gennych ddiddordeb ynddynt?
Adborth</a:t>
            </a:r>
          </a:p>
          <a:p>
            <a:endParaRPr lang="en-GB" i="1"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69588A50-6A7F-4177-AD63-32D2355C1F7F}"/>
              </a:ext>
            </a:extLst>
          </p:cNvPr>
          <p:cNvSpPr>
            <a:spLocks noGrp="1"/>
          </p:cNvSpPr>
          <p:nvPr>
            <p:ph sz="half" idx="2"/>
          </p:nvPr>
        </p:nvSpPr>
        <p:spPr>
          <a:xfrm>
            <a:off x="4648200" y="1676401"/>
            <a:ext cx="4038600" cy="4572000"/>
          </a:xfrm>
        </p:spPr>
        <p:txBody>
          <a:bodyPr>
            <a:normAutofit fontScale="92500" lnSpcReduction="10000"/>
          </a:bodyPr>
          <a:lstStyle/>
          <a:p>
            <a:r>
              <a:rPr lang="en-GB" dirty="0">
                <a:cs typeface="Arial" panose="020B0604020202020204" pitchFamily="34" charset="0"/>
              </a:rPr>
              <a:t>Working in a group</a:t>
            </a:r>
          </a:p>
          <a:p>
            <a:r>
              <a:rPr lang="en-GB" dirty="0">
                <a:cs typeface="Arial" panose="020B0604020202020204" pitchFamily="34" charset="0"/>
              </a:rPr>
              <a:t>Mind shower </a:t>
            </a:r>
          </a:p>
          <a:p>
            <a:r>
              <a:rPr lang="en-GB" dirty="0">
                <a:cs typeface="Arial" panose="020B0604020202020204" pitchFamily="34" charset="0"/>
              </a:rPr>
              <a:t>What are the key issues around multi-agency working that you have encountered either via your studies or in practice?</a:t>
            </a:r>
          </a:p>
          <a:p>
            <a:r>
              <a:rPr lang="en-GB" dirty="0">
                <a:cs typeface="Arial" panose="020B0604020202020204" pitchFamily="34" charset="0"/>
              </a:rPr>
              <a:t>What aspects of this module are you interested in?</a:t>
            </a:r>
          </a:p>
          <a:p>
            <a:r>
              <a:rPr lang="en-GB" dirty="0">
                <a:cs typeface="Arial" panose="020B0604020202020204" pitchFamily="34" charset="0"/>
              </a:rPr>
              <a:t>Feedback</a:t>
            </a:r>
          </a:p>
          <a:p>
            <a:endParaRPr lang="en-GB" dirty="0"/>
          </a:p>
        </p:txBody>
      </p:sp>
      <p:pic>
        <p:nvPicPr>
          <p:cNvPr id="3079" name="Picture 7" descr="C:\Users\l.roberts\AppData\Local\Microsoft\Windows\Temporary Internet Files\Content.IE5\HEPN0LIZ\MC90023325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152400"/>
            <a:ext cx="2141145"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570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b="1" dirty="0">
                <a:cs typeface="Arial" panose="020B0604020202020204" pitchFamily="34" charset="0"/>
              </a:rPr>
              <a:t>Aseiniad</a:t>
            </a:r>
            <a:r>
              <a:rPr lang="en-GB" b="1" dirty="0">
                <a:cs typeface="Arial" panose="020B0604020202020204" pitchFamily="34" charset="0"/>
              </a:rPr>
              <a:t> / Assignment</a:t>
            </a:r>
          </a:p>
        </p:txBody>
      </p:sp>
      <p:sp>
        <p:nvSpPr>
          <p:cNvPr id="6" name="Content Placeholder 5"/>
          <p:cNvSpPr>
            <a:spLocks noGrp="1"/>
          </p:cNvSpPr>
          <p:nvPr>
            <p:ph sz="half" idx="1"/>
          </p:nvPr>
        </p:nvSpPr>
        <p:spPr>
          <a:prstGeom prst="rect">
            <a:avLst/>
          </a:prstGeom>
        </p:spPr>
        <p:txBody>
          <a:bodyPr vert="horz" lIns="91440" tIns="45720" rIns="91440" bIns="45720" anchor="t">
            <a:normAutofit/>
          </a:bodyPr>
          <a:lstStyle/>
          <a:p>
            <a:r>
              <a:rPr lang="cy-GB" sz="2900" dirty="0">
                <a:ea typeface="Times New Roman" panose="02020603050405020304" pitchFamily="18" charset="0"/>
              </a:rPr>
              <a:t>Elfen Asesu  </a:t>
            </a:r>
            <a:r>
              <a:rPr lang="cy-GB" sz="2900" dirty="0">
                <a:effectLst/>
                <a:ea typeface="Times New Roman" panose="02020603050405020304" pitchFamily="18" charset="0"/>
              </a:rPr>
              <a:t>1 – 100%</a:t>
            </a:r>
          </a:p>
          <a:p>
            <a:pPr marL="63500" indent="0" fontAlgn="base">
              <a:buNone/>
            </a:pPr>
            <a:endParaRPr lang="cy-GB" sz="2900" dirty="0">
              <a:effectLst/>
              <a:ea typeface="Times New Roman" panose="02020603050405020304" pitchFamily="18" charset="0"/>
              <a:cs typeface="Calibri" panose="020F0502020204030204"/>
            </a:endParaRPr>
          </a:p>
          <a:p>
            <a:pPr fontAlgn="base"/>
            <a:r>
              <a:rPr lang="cy-GB" sz="2900" dirty="0">
                <a:solidFill>
                  <a:srgbClr val="000000"/>
                </a:solidFill>
                <a:ea typeface="Times New Roman" panose="02020603050405020304" pitchFamily="18" charset="0"/>
              </a:rPr>
              <a:t>Gwaith Cwrs: Adroddiad (4000 o eiriau</a:t>
            </a:r>
            <a:r>
              <a:rPr lang="cy-GB" sz="2900" dirty="0">
                <a:effectLst/>
                <a:ea typeface="Times New Roman" panose="02020603050405020304" pitchFamily="18" charset="0"/>
              </a:rPr>
              <a:t>)</a:t>
            </a:r>
          </a:p>
          <a:p>
            <a:pPr fontAlgn="base"/>
            <a:endParaRPr lang="en-US" sz="2900" dirty="0">
              <a:effectLst/>
              <a:ea typeface="Times New Roman" panose="02020603050405020304" pitchFamily="18" charset="0"/>
              <a:cs typeface="Calibri"/>
            </a:endParaRPr>
          </a:p>
          <a:p>
            <a:pPr fontAlgn="base"/>
            <a:endParaRPr lang="en-US" sz="2900" b="1" dirty="0">
              <a:effectLst/>
              <a:highlight>
                <a:srgbClr val="FFFF00"/>
              </a:highlight>
              <a:latin typeface="Arial" panose="020B0604020202020204" pitchFamily="34" charset="0"/>
              <a:ea typeface="Times New Roman" panose="02020603050405020304" pitchFamily="18" charset="0"/>
            </a:endParaRPr>
          </a:p>
          <a:p>
            <a:pPr marL="63500" indent="0" fontAlgn="base">
              <a:buNone/>
            </a:pPr>
            <a:endPar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47675" indent="-383540"/>
            <a:endParaRPr lang="en-GB" i="1"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prstGeom prst="rect">
            <a:avLst/>
          </a:prstGeom>
        </p:spPr>
        <p:txBody>
          <a:bodyPr vert="horz" lIns="91440" tIns="45720" rIns="91440" bIns="45720" anchor="t">
            <a:normAutofit/>
          </a:bodyPr>
          <a:lstStyle/>
          <a:p>
            <a:r>
              <a:rPr lang="en-GB" sz="2800" dirty="0">
                <a:effectLst/>
                <a:ea typeface="Times New Roman" panose="02020603050405020304" pitchFamily="18" charset="0"/>
              </a:rPr>
              <a:t>Assessment Component 1 – 100%</a:t>
            </a:r>
          </a:p>
          <a:p>
            <a:pPr marL="63500" indent="0" fontAlgn="base">
              <a:buNone/>
            </a:pPr>
            <a:endParaRPr lang="en-GB" sz="2800" dirty="0">
              <a:effectLst/>
              <a:ea typeface="Times New Roman" panose="02020603050405020304" pitchFamily="18" charset="0"/>
              <a:cs typeface="Calibri" panose="020F0502020204030204"/>
            </a:endParaRPr>
          </a:p>
          <a:p>
            <a:pPr fontAlgn="base"/>
            <a:r>
              <a:rPr lang="en-GB" sz="2800" dirty="0">
                <a:solidFill>
                  <a:srgbClr val="000000"/>
                </a:solidFill>
                <a:effectLst/>
                <a:ea typeface="Times New Roman" panose="02020603050405020304" pitchFamily="18" charset="0"/>
              </a:rPr>
              <a:t>Course Work: Report</a:t>
            </a:r>
            <a:r>
              <a:rPr lang="en-US" sz="2800" dirty="0">
                <a:effectLst/>
                <a:ea typeface="Times New Roman" panose="02020603050405020304" pitchFamily="18" charset="0"/>
              </a:rPr>
              <a:t>​ (4000 words)</a:t>
            </a:r>
          </a:p>
          <a:p>
            <a:pPr fontAlgn="base"/>
            <a:endParaRPr lang="en-US" sz="2800" dirty="0">
              <a:effectLst/>
              <a:ea typeface="Times New Roman" panose="02020603050405020304" pitchFamily="18" charset="0"/>
              <a:cs typeface="Calibri"/>
            </a:endParaRPr>
          </a:p>
          <a:p>
            <a:pPr fontAlgn="base"/>
            <a:endParaRPr lang="en-US" sz="2800" b="1" dirty="0">
              <a:effectLst/>
              <a:highlight>
                <a:srgbClr val="FFFF00"/>
              </a:highlight>
              <a:latin typeface="Arial" panose="020B0604020202020204" pitchFamily="34" charset="0"/>
              <a:ea typeface="Times New Roman" panose="02020603050405020304" pitchFamily="18" charset="0"/>
            </a:endParaRPr>
          </a:p>
          <a:p>
            <a:pPr marL="63500" indent="0" fontAlgn="base">
              <a:buNone/>
            </a:pPr>
            <a:endParaRPr lang="en-GB" sz="2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47675" indent="-383540"/>
            <a:endParaRPr lang="en-GB" sz="3300" dirty="0">
              <a:cs typeface="Arial"/>
            </a:endParaRPr>
          </a:p>
          <a:p>
            <a:pPr marL="447675" indent="-383540"/>
            <a:endParaRPr lang="en-GB" dirty="0">
              <a:cs typeface="Arial"/>
            </a:endParaRPr>
          </a:p>
        </p:txBody>
      </p:sp>
    </p:spTree>
    <p:extLst>
      <p:ext uri="{BB962C8B-B14F-4D97-AF65-F5344CB8AC3E}">
        <p14:creationId xmlns:p14="http://schemas.microsoft.com/office/powerpoint/2010/main" val="2156817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C7790-FE94-43C6-A72E-99C3F72AE600}"/>
              </a:ext>
            </a:extLst>
          </p:cNvPr>
          <p:cNvSpPr>
            <a:spLocks noGrp="1"/>
          </p:cNvSpPr>
          <p:nvPr>
            <p:ph type="title"/>
          </p:nvPr>
        </p:nvSpPr>
        <p:spPr/>
        <p:txBody>
          <a:bodyPr/>
          <a:lstStyle/>
          <a:p>
            <a:r>
              <a:rPr lang="cy-GB" b="1" dirty="0"/>
              <a:t>Tasg</a:t>
            </a:r>
            <a:r>
              <a:rPr lang="en-GB" b="1" dirty="0"/>
              <a:t>/Task</a:t>
            </a:r>
          </a:p>
        </p:txBody>
      </p:sp>
      <p:sp>
        <p:nvSpPr>
          <p:cNvPr id="3" name="Content Placeholder 2">
            <a:extLst>
              <a:ext uri="{FF2B5EF4-FFF2-40B4-BE49-F238E27FC236}">
                <a16:creationId xmlns:a16="http://schemas.microsoft.com/office/drawing/2014/main" id="{520926B7-EF3F-4DED-B7AB-7AD51263B170}"/>
              </a:ext>
            </a:extLst>
          </p:cNvPr>
          <p:cNvSpPr>
            <a:spLocks noGrp="1"/>
          </p:cNvSpPr>
          <p:nvPr>
            <p:ph sz="half" idx="1"/>
          </p:nvPr>
        </p:nvSpPr>
        <p:spPr/>
        <p:txBody>
          <a:bodyPr>
            <a:normAutofit/>
          </a:bodyPr>
          <a:lstStyle/>
          <a:p>
            <a:r>
              <a:rPr lang="cy-GB" dirty="0"/>
              <a:t>Edrychwch ar friff yr aseiniad
Nodwch agweddau allweddol y briff</a:t>
            </a:r>
          </a:p>
          <a:p>
            <a:r>
              <a:rPr lang="cy-GB" dirty="0"/>
              <a:t>Gwnewch restr o'r pynciau y gallwch ddechrau ymchwilio iddynt er mwyn rhoi cychwyn da ar y gwaith hwn.</a:t>
            </a:r>
          </a:p>
          <a:p>
            <a:r>
              <a:rPr lang="cy-GB" dirty="0"/>
              <a:t>Adborth</a:t>
            </a:r>
          </a:p>
        </p:txBody>
      </p:sp>
      <p:sp>
        <p:nvSpPr>
          <p:cNvPr id="4" name="Content Placeholder 3">
            <a:extLst>
              <a:ext uri="{FF2B5EF4-FFF2-40B4-BE49-F238E27FC236}">
                <a16:creationId xmlns:a16="http://schemas.microsoft.com/office/drawing/2014/main" id="{DF7C6ECB-D34D-42D5-AA08-C9696901EDB1}"/>
              </a:ext>
            </a:extLst>
          </p:cNvPr>
          <p:cNvSpPr>
            <a:spLocks noGrp="1"/>
          </p:cNvSpPr>
          <p:nvPr>
            <p:ph sz="half" idx="2"/>
          </p:nvPr>
        </p:nvSpPr>
        <p:spPr/>
        <p:txBody>
          <a:bodyPr>
            <a:normAutofit/>
          </a:bodyPr>
          <a:lstStyle/>
          <a:p>
            <a:r>
              <a:rPr lang="en-GB" dirty="0"/>
              <a:t>Look at the assignment brief</a:t>
            </a:r>
          </a:p>
          <a:p>
            <a:r>
              <a:rPr lang="en-GB" dirty="0"/>
              <a:t>Identify the key aspects of the brief</a:t>
            </a:r>
          </a:p>
          <a:p>
            <a:r>
              <a:rPr lang="en-GB" dirty="0"/>
              <a:t>Make a list of the topics that you can begin to research in order to get a head start on this work.</a:t>
            </a:r>
          </a:p>
          <a:p>
            <a:r>
              <a:rPr lang="en-GB" dirty="0"/>
              <a:t>Feedback</a:t>
            </a:r>
          </a:p>
          <a:p>
            <a:endParaRPr lang="en-GB" dirty="0"/>
          </a:p>
        </p:txBody>
      </p:sp>
    </p:spTree>
    <p:extLst>
      <p:ext uri="{BB962C8B-B14F-4D97-AF65-F5344CB8AC3E}">
        <p14:creationId xmlns:p14="http://schemas.microsoft.com/office/powerpoint/2010/main" val="22292488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75E00-E442-4370-8509-117023EEDE02}"/>
              </a:ext>
            </a:extLst>
          </p:cNvPr>
          <p:cNvSpPr>
            <a:spLocks noGrp="1"/>
          </p:cNvSpPr>
          <p:nvPr>
            <p:ph type="title"/>
          </p:nvPr>
        </p:nvSpPr>
        <p:spPr/>
        <p:txBody>
          <a:bodyPr/>
          <a:lstStyle/>
          <a:p>
            <a:r>
              <a:rPr lang="cy-GB" dirty="0"/>
              <a:t>Beth yw adroddiad</a:t>
            </a:r>
            <a:r>
              <a:rPr lang="en-GB" dirty="0"/>
              <a:t>?               What is a report?</a:t>
            </a:r>
          </a:p>
        </p:txBody>
      </p:sp>
      <p:sp>
        <p:nvSpPr>
          <p:cNvPr id="3" name="Content Placeholder 2">
            <a:extLst>
              <a:ext uri="{FF2B5EF4-FFF2-40B4-BE49-F238E27FC236}">
                <a16:creationId xmlns:a16="http://schemas.microsoft.com/office/drawing/2014/main" id="{9497AF42-2B81-45DB-BDC0-A7C8F8135592}"/>
              </a:ext>
            </a:extLst>
          </p:cNvPr>
          <p:cNvSpPr>
            <a:spLocks noGrp="1"/>
          </p:cNvSpPr>
          <p:nvPr>
            <p:ph sz="half" idx="1"/>
          </p:nvPr>
        </p:nvSpPr>
        <p:spPr>
          <a:xfrm>
            <a:off x="457200" y="1371601"/>
            <a:ext cx="4038600" cy="4343399"/>
          </a:xfrm>
        </p:spPr>
        <p:txBody>
          <a:bodyPr>
            <a:normAutofit fontScale="85000" lnSpcReduction="20000"/>
          </a:bodyPr>
          <a:lstStyle/>
          <a:p>
            <a:r>
              <a:rPr lang="cy-GB" sz="2800" dirty="0">
                <a:solidFill>
                  <a:srgbClr val="000000"/>
                </a:solidFill>
              </a:rPr>
              <a:t>Ysgrifennir adroddiad at ddiben clir ac i gynulleidfa benodol. </a:t>
            </a:r>
            <a:endParaRPr lang="cy-GB" sz="2800" b="0" i="0" u="none" strike="noStrike" dirty="0">
              <a:solidFill>
                <a:srgbClr val="000000"/>
              </a:solidFill>
              <a:effectLst/>
            </a:endParaRPr>
          </a:p>
          <a:p>
            <a:r>
              <a:rPr lang="cy-GB" sz="2800" kern="1200" dirty="0">
                <a:solidFill>
                  <a:srgbClr val="000000"/>
                </a:solidFill>
                <a:effectLst/>
                <a:ea typeface="DengXian" panose="02010600030101010101" pitchFamily="2" charset="-122"/>
                <a:cs typeface="Arial" panose="020B0604020202020204" pitchFamily="34" charset="0"/>
              </a:rPr>
              <a:t>Cyflwynir a dadansoddir gwybodaeth a thystiolaeth benodol, a</a:t>
            </a:r>
            <a:r>
              <a:rPr lang="cy-GB" sz="2800" kern="1200" dirty="0">
                <a:solidFill>
                  <a:srgbClr val="000000"/>
                </a:solidFill>
                <a:effectLst/>
                <a:ea typeface="DengXian" panose="02010600030101010101" pitchFamily="2" charset="-122"/>
              </a:rPr>
              <a:t>’</a:t>
            </a:r>
            <a:r>
              <a:rPr lang="cy-GB" sz="2800" kern="1200" dirty="0">
                <a:solidFill>
                  <a:srgbClr val="000000"/>
                </a:solidFill>
                <a:effectLst/>
                <a:ea typeface="DengXian" panose="02010600030101010101" pitchFamily="2" charset="-122"/>
                <a:cs typeface="Arial" panose="020B0604020202020204" pitchFamily="34" charset="0"/>
              </a:rPr>
              <a:t>u cymhwyso i broblem neu fater penodol</a:t>
            </a:r>
            <a:r>
              <a:rPr lang="cy-GB" sz="2800" dirty="0">
                <a:solidFill>
                  <a:srgbClr val="000000"/>
                </a:solidFill>
              </a:rPr>
              <a:t>.</a:t>
            </a:r>
            <a:endParaRPr lang="cy-GB" sz="2800" b="0" i="0" u="none" strike="noStrike" dirty="0">
              <a:solidFill>
                <a:srgbClr val="000000"/>
              </a:solidFill>
              <a:effectLst/>
            </a:endParaRPr>
          </a:p>
          <a:p>
            <a:r>
              <a:rPr lang="cy-GB" sz="2800" dirty="0">
                <a:solidFill>
                  <a:srgbClr val="000000"/>
                </a:solidFill>
              </a:rPr>
              <a:t>Cyflwynir y wybodaeth mewn fformat sydd wedi'i strwythuro'n glir gan ddefnyddio adrannau a phenawdau fel bod y wybodaeth yn hawdd ei lleoli a'i dilyn</a:t>
            </a:r>
            <a:r>
              <a:rPr lang="cy-GB" sz="3100" dirty="0">
                <a:solidFill>
                  <a:srgbClr val="000000"/>
                </a:solidFill>
              </a:rPr>
              <a:t>. </a:t>
            </a:r>
            <a:endParaRPr lang="cy-GB" sz="3100" b="0" i="0" u="none" strike="noStrike" dirty="0">
              <a:solidFill>
                <a:srgbClr val="4F81BD"/>
              </a:solidFill>
              <a:effectLst/>
            </a:endParaRPr>
          </a:p>
          <a:p>
            <a:endParaRPr lang="en-GB" dirty="0"/>
          </a:p>
        </p:txBody>
      </p:sp>
      <p:sp>
        <p:nvSpPr>
          <p:cNvPr id="4" name="Content Placeholder 3">
            <a:extLst>
              <a:ext uri="{FF2B5EF4-FFF2-40B4-BE49-F238E27FC236}">
                <a16:creationId xmlns:a16="http://schemas.microsoft.com/office/drawing/2014/main" id="{817E8F12-0CD2-4436-822D-43296E179A9E}"/>
              </a:ext>
            </a:extLst>
          </p:cNvPr>
          <p:cNvSpPr>
            <a:spLocks noGrp="1"/>
          </p:cNvSpPr>
          <p:nvPr>
            <p:ph sz="half" idx="2"/>
          </p:nvPr>
        </p:nvSpPr>
        <p:spPr>
          <a:xfrm>
            <a:off x="4648200" y="1371601"/>
            <a:ext cx="4038600" cy="4876799"/>
          </a:xfrm>
        </p:spPr>
        <p:txBody>
          <a:bodyPr>
            <a:normAutofit fontScale="85000" lnSpcReduction="20000"/>
          </a:bodyPr>
          <a:lstStyle/>
          <a:p>
            <a:r>
              <a:rPr lang="en-GB" sz="2800" b="0" i="0" u="none" strike="noStrike" dirty="0">
                <a:solidFill>
                  <a:srgbClr val="000000"/>
                </a:solidFill>
                <a:effectLst/>
              </a:rPr>
              <a:t>A report is written for a clear purpose and to a particular audience. </a:t>
            </a:r>
          </a:p>
          <a:p>
            <a:r>
              <a:rPr lang="en-GB" sz="2800" b="0" i="0" u="none" strike="noStrike" dirty="0">
                <a:solidFill>
                  <a:srgbClr val="000000"/>
                </a:solidFill>
                <a:effectLst/>
              </a:rPr>
              <a:t>Specific information and evidence are presented, analysed and applied to a particular problem or issue.</a:t>
            </a:r>
          </a:p>
          <a:p>
            <a:r>
              <a:rPr lang="en-GB" sz="2800" b="0" i="0" u="none" strike="noStrike" dirty="0">
                <a:solidFill>
                  <a:srgbClr val="000000"/>
                </a:solidFill>
                <a:effectLst/>
              </a:rPr>
              <a:t>The information is presented in a clearly structured format making use of sections and headings so that the information is easy to locate and follow. </a:t>
            </a:r>
            <a:endParaRPr lang="en-GB" sz="2800" b="0" i="0" u="none" strike="noStrike" dirty="0">
              <a:solidFill>
                <a:srgbClr val="4F81BD"/>
              </a:solidFill>
              <a:effectLst/>
            </a:endParaRPr>
          </a:p>
          <a:p>
            <a:endParaRPr lang="en-GB" dirty="0"/>
          </a:p>
        </p:txBody>
      </p:sp>
    </p:spTree>
    <p:extLst>
      <p:ext uri="{BB962C8B-B14F-4D97-AF65-F5344CB8AC3E}">
        <p14:creationId xmlns:p14="http://schemas.microsoft.com/office/powerpoint/2010/main" val="1356054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4FD1-70C8-4EF9-A7FD-5F39DB63BE9B}"/>
              </a:ext>
            </a:extLst>
          </p:cNvPr>
          <p:cNvSpPr>
            <a:spLocks noGrp="1"/>
          </p:cNvSpPr>
          <p:nvPr>
            <p:ph type="title"/>
          </p:nvPr>
        </p:nvSpPr>
        <p:spPr>
          <a:xfrm>
            <a:off x="76200" y="267494"/>
            <a:ext cx="9067800" cy="1180306"/>
          </a:xfrm>
        </p:spPr>
        <p:txBody>
          <a:bodyPr>
            <a:normAutofit/>
          </a:bodyPr>
          <a:lstStyle/>
          <a:p>
            <a:r>
              <a:rPr lang="cy-GB" sz="3200" b="1" dirty="0"/>
              <a:t>Y gwahaniaeth rhwng adroddiad a thraethawd</a:t>
            </a:r>
            <a:br>
              <a:rPr lang="en-GB" sz="3200" b="1" dirty="0"/>
            </a:br>
            <a:r>
              <a:rPr lang="en-GB" sz="3200" b="1" dirty="0"/>
              <a:t>The difference between a report and an essay</a:t>
            </a:r>
          </a:p>
        </p:txBody>
      </p:sp>
      <p:sp>
        <p:nvSpPr>
          <p:cNvPr id="3" name="Content Placeholder 2">
            <a:extLst>
              <a:ext uri="{FF2B5EF4-FFF2-40B4-BE49-F238E27FC236}">
                <a16:creationId xmlns:a16="http://schemas.microsoft.com/office/drawing/2014/main" id="{AC1EB884-8591-4882-9CDB-9C3B34A2A2F6}"/>
              </a:ext>
            </a:extLst>
          </p:cNvPr>
          <p:cNvSpPr>
            <a:spLocks noGrp="1"/>
          </p:cNvSpPr>
          <p:nvPr>
            <p:ph sz="half" idx="1"/>
          </p:nvPr>
        </p:nvSpPr>
        <p:spPr>
          <a:xfrm>
            <a:off x="457200" y="1524001"/>
            <a:ext cx="4038600" cy="4114799"/>
          </a:xfrm>
        </p:spPr>
        <p:txBody>
          <a:bodyPr>
            <a:normAutofit lnSpcReduction="10000"/>
          </a:bodyPr>
          <a:lstStyle/>
          <a:p>
            <a:r>
              <a:rPr lang="cy-GB" dirty="0">
                <a:solidFill>
                  <a:srgbClr val="4A4A4A"/>
                </a:solidFill>
              </a:rPr>
              <a:t>Mae adroddiadau yn gryno ac mae iddynt strwythur ffurfiol. </a:t>
            </a:r>
            <a:r>
              <a:rPr lang="cy-GB" dirty="0" err="1">
                <a:solidFill>
                  <a:srgbClr val="4A4A4A"/>
                </a:solidFill>
              </a:rPr>
              <a:t>Fe'u</a:t>
            </a:r>
            <a:r>
              <a:rPr lang="cy-GB" dirty="0">
                <a:solidFill>
                  <a:srgbClr val="4A4A4A"/>
                </a:solidFill>
              </a:rPr>
              <a:t> defnyddir yn aml i gyfleu canlyniadau neu ganfyddiadau prosiect.</a:t>
            </a:r>
            <a:endParaRPr lang="cy-GB" b="0" i="0" dirty="0">
              <a:solidFill>
                <a:srgbClr val="4A4A4A"/>
              </a:solidFill>
              <a:effectLst/>
            </a:endParaRPr>
          </a:p>
          <a:p>
            <a:r>
              <a:rPr lang="cy-GB" dirty="0">
                <a:solidFill>
                  <a:srgbClr val="4A4A4A"/>
                </a:solidFill>
              </a:rPr>
              <a:t>Defnyddir traethodau, ar y llaw arall, i ddangos beth rydych chi'n ei feddwl am bwnc. Maent yn eang eu cwmpas a gellir gadael y strwythur i ddisgresiwn yr awdur.</a:t>
            </a:r>
            <a:endParaRPr lang="cy-GB" dirty="0"/>
          </a:p>
          <a:p>
            <a:endParaRPr lang="en-GB" dirty="0"/>
          </a:p>
        </p:txBody>
      </p:sp>
      <p:sp>
        <p:nvSpPr>
          <p:cNvPr id="4" name="Content Placeholder 3">
            <a:extLst>
              <a:ext uri="{FF2B5EF4-FFF2-40B4-BE49-F238E27FC236}">
                <a16:creationId xmlns:a16="http://schemas.microsoft.com/office/drawing/2014/main" id="{0035BB47-C7F8-4AA4-89C1-61B664894B18}"/>
              </a:ext>
            </a:extLst>
          </p:cNvPr>
          <p:cNvSpPr>
            <a:spLocks noGrp="1"/>
          </p:cNvSpPr>
          <p:nvPr>
            <p:ph sz="half" idx="2"/>
          </p:nvPr>
        </p:nvSpPr>
        <p:spPr>
          <a:xfrm>
            <a:off x="4648200" y="1524001"/>
            <a:ext cx="4038600" cy="4724399"/>
          </a:xfrm>
        </p:spPr>
        <p:txBody>
          <a:bodyPr>
            <a:normAutofit lnSpcReduction="10000"/>
          </a:bodyPr>
          <a:lstStyle/>
          <a:p>
            <a:r>
              <a:rPr lang="en-GB" b="0" i="0" dirty="0">
                <a:solidFill>
                  <a:srgbClr val="4A4A4A"/>
                </a:solidFill>
                <a:effectLst/>
              </a:rPr>
              <a:t>Reports are concise and have a formal structure. They are often used to communicate the results or findings of a project.</a:t>
            </a:r>
          </a:p>
          <a:p>
            <a:r>
              <a:rPr lang="en-GB" b="0" i="0" dirty="0">
                <a:solidFill>
                  <a:srgbClr val="4A4A4A"/>
                </a:solidFill>
                <a:effectLst/>
              </a:rPr>
              <a:t>Essays by contrast are often used to show what you think about a topic. They are discursive and the structure can be left to the discretion of the writer.</a:t>
            </a:r>
            <a:endParaRPr lang="en-GB" dirty="0"/>
          </a:p>
        </p:txBody>
      </p:sp>
    </p:spTree>
    <p:extLst>
      <p:ext uri="{BB962C8B-B14F-4D97-AF65-F5344CB8AC3E}">
        <p14:creationId xmlns:p14="http://schemas.microsoft.com/office/powerpoint/2010/main" val="2175925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A5882-271F-47F4-A21D-5AE6A13C6BCA}"/>
              </a:ext>
            </a:extLst>
          </p:cNvPr>
          <p:cNvSpPr>
            <a:spLocks noGrp="1"/>
          </p:cNvSpPr>
          <p:nvPr>
            <p:ph type="title"/>
          </p:nvPr>
        </p:nvSpPr>
        <p:spPr>
          <a:xfrm>
            <a:off x="152400" y="267494"/>
            <a:ext cx="8534400" cy="1399032"/>
          </a:xfrm>
        </p:spPr>
        <p:txBody>
          <a:bodyPr>
            <a:normAutofit/>
          </a:bodyPr>
          <a:lstStyle/>
          <a:p>
            <a:r>
              <a:rPr lang="cy-GB" b="1" dirty="0"/>
              <a:t>Cyngor ar lunio adroddiad </a:t>
            </a:r>
            <a:br>
              <a:rPr lang="en-GB" b="1" dirty="0"/>
            </a:br>
            <a:r>
              <a:rPr lang="en-GB" b="1" dirty="0"/>
              <a:t>Tips for report writing</a:t>
            </a:r>
          </a:p>
        </p:txBody>
      </p:sp>
      <p:sp>
        <p:nvSpPr>
          <p:cNvPr id="3" name="Content Placeholder 2">
            <a:extLst>
              <a:ext uri="{FF2B5EF4-FFF2-40B4-BE49-F238E27FC236}">
                <a16:creationId xmlns:a16="http://schemas.microsoft.com/office/drawing/2014/main" id="{4476FD39-EB67-4477-B1B8-2B1F3AA356C5}"/>
              </a:ext>
            </a:extLst>
          </p:cNvPr>
          <p:cNvSpPr>
            <a:spLocks noGrp="1"/>
          </p:cNvSpPr>
          <p:nvPr>
            <p:ph sz="half" idx="1"/>
          </p:nvPr>
        </p:nvSpPr>
        <p:spPr>
          <a:xfrm>
            <a:off x="457200" y="1524001"/>
            <a:ext cx="4038600" cy="4038599"/>
          </a:xfrm>
        </p:spPr>
        <p:txBody>
          <a:bodyPr>
            <a:normAutofit fontScale="92500" lnSpcReduction="20000"/>
          </a:bodyPr>
          <a:lstStyle/>
          <a:p>
            <a:r>
              <a:rPr lang="cy-GB" dirty="0">
                <a:solidFill>
                  <a:srgbClr val="4A4A4A"/>
                </a:solidFill>
              </a:rPr>
              <a:t>Byddwch yn glir ynglŷn â phwy rydych chi'n ysgrifennu'r adroddiad ar ei gyfer (yn yr achos hwn, ymarferwyr addysgol)
Defnyddiwch iaith glir a chryno</a:t>
            </a:r>
            <a:endParaRPr lang="cy-GB" b="0" i="0" dirty="0">
              <a:solidFill>
                <a:srgbClr val="4A4A4A"/>
              </a:solidFill>
              <a:effectLst/>
            </a:endParaRPr>
          </a:p>
          <a:p>
            <a:r>
              <a:rPr lang="cy-GB" dirty="0">
                <a:solidFill>
                  <a:srgbClr val="4A4A4A"/>
                </a:solidFill>
              </a:rPr>
              <a:t>Defnyddiwch adrannau, gyda phenawdau ac is-benawdau.
Ysgrifennwch mewn arddull ysgrifennu academaidd. (Gweler y sleidiau diweddarach)</a:t>
            </a:r>
            <a:endParaRPr lang="cy-GB" dirty="0"/>
          </a:p>
        </p:txBody>
      </p:sp>
      <p:sp>
        <p:nvSpPr>
          <p:cNvPr id="4" name="Content Placeholder 3">
            <a:extLst>
              <a:ext uri="{FF2B5EF4-FFF2-40B4-BE49-F238E27FC236}">
                <a16:creationId xmlns:a16="http://schemas.microsoft.com/office/drawing/2014/main" id="{19A4E7A1-9F33-4CA1-9229-267AE16EA5D0}"/>
              </a:ext>
            </a:extLst>
          </p:cNvPr>
          <p:cNvSpPr>
            <a:spLocks noGrp="1"/>
          </p:cNvSpPr>
          <p:nvPr>
            <p:ph sz="half" idx="2"/>
          </p:nvPr>
        </p:nvSpPr>
        <p:spPr>
          <a:xfrm>
            <a:off x="4648200" y="1524001"/>
            <a:ext cx="4038600" cy="4724399"/>
          </a:xfrm>
        </p:spPr>
        <p:txBody>
          <a:bodyPr>
            <a:normAutofit fontScale="92500" lnSpcReduction="20000"/>
          </a:bodyPr>
          <a:lstStyle/>
          <a:p>
            <a:r>
              <a:rPr lang="en-GB" dirty="0">
                <a:solidFill>
                  <a:srgbClr val="4A4A4A"/>
                </a:solidFill>
              </a:rPr>
              <a:t>Be</a:t>
            </a:r>
            <a:r>
              <a:rPr lang="en-GB" b="0" i="0" dirty="0">
                <a:solidFill>
                  <a:srgbClr val="4A4A4A"/>
                </a:solidFill>
                <a:effectLst/>
              </a:rPr>
              <a:t> clear about who you are writing the report for (in this instance educational practitioners)</a:t>
            </a:r>
          </a:p>
          <a:p>
            <a:r>
              <a:rPr lang="en-GB" dirty="0">
                <a:solidFill>
                  <a:srgbClr val="4A4A4A"/>
                </a:solidFill>
              </a:rPr>
              <a:t>U</a:t>
            </a:r>
            <a:r>
              <a:rPr lang="en-GB" b="0" i="0" dirty="0">
                <a:solidFill>
                  <a:srgbClr val="4A4A4A"/>
                </a:solidFill>
                <a:effectLst/>
              </a:rPr>
              <a:t>se clear and concise language</a:t>
            </a:r>
          </a:p>
          <a:p>
            <a:r>
              <a:rPr lang="en-GB" b="0" i="0" dirty="0">
                <a:solidFill>
                  <a:srgbClr val="4A4A4A"/>
                </a:solidFill>
                <a:effectLst/>
              </a:rPr>
              <a:t>Use sections, with headings and sub-headings.</a:t>
            </a:r>
          </a:p>
          <a:p>
            <a:r>
              <a:rPr lang="en-GB" dirty="0">
                <a:solidFill>
                  <a:srgbClr val="4A4A4A"/>
                </a:solidFill>
              </a:rPr>
              <a:t>Write in an a</a:t>
            </a:r>
            <a:r>
              <a:rPr lang="en-GB" b="0" i="0" dirty="0">
                <a:solidFill>
                  <a:srgbClr val="4A4A4A"/>
                </a:solidFill>
                <a:effectLst/>
              </a:rPr>
              <a:t>cademic writing style. (See later slides)</a:t>
            </a:r>
          </a:p>
          <a:p>
            <a:endParaRPr lang="en-GB" dirty="0"/>
          </a:p>
        </p:txBody>
      </p:sp>
    </p:spTree>
    <p:extLst>
      <p:ext uri="{BB962C8B-B14F-4D97-AF65-F5344CB8AC3E}">
        <p14:creationId xmlns:p14="http://schemas.microsoft.com/office/powerpoint/2010/main" val="1951496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6754-16F9-4371-8FA7-6E5DFA2FCB29}"/>
              </a:ext>
            </a:extLst>
          </p:cNvPr>
          <p:cNvSpPr>
            <a:spLocks noGrp="1"/>
          </p:cNvSpPr>
          <p:nvPr>
            <p:ph type="title"/>
          </p:nvPr>
        </p:nvSpPr>
        <p:spPr>
          <a:xfrm>
            <a:off x="268665" y="152400"/>
            <a:ext cx="8611385" cy="990601"/>
          </a:xfrm>
        </p:spPr>
        <p:txBody>
          <a:bodyPr/>
          <a:lstStyle/>
          <a:p>
            <a:r>
              <a:rPr lang="cy-GB" b="1" dirty="0"/>
              <a:t>Amlinelliad a awgrymwyd</a:t>
            </a:r>
            <a:r>
              <a:rPr lang="en-GB" b="1" dirty="0"/>
              <a:t>/ Suggested outline</a:t>
            </a:r>
          </a:p>
        </p:txBody>
      </p:sp>
      <p:sp>
        <p:nvSpPr>
          <p:cNvPr id="3" name="Content Placeholder 2">
            <a:extLst>
              <a:ext uri="{FF2B5EF4-FFF2-40B4-BE49-F238E27FC236}">
                <a16:creationId xmlns:a16="http://schemas.microsoft.com/office/drawing/2014/main" id="{D35DE444-578E-4FD1-91C8-FC4B5F4B1E78}"/>
              </a:ext>
            </a:extLst>
          </p:cNvPr>
          <p:cNvSpPr>
            <a:spLocks noGrp="1"/>
          </p:cNvSpPr>
          <p:nvPr>
            <p:ph sz="half" idx="1"/>
          </p:nvPr>
        </p:nvSpPr>
        <p:spPr>
          <a:xfrm>
            <a:off x="381000" y="1295400"/>
            <a:ext cx="4038600" cy="4267200"/>
          </a:xfrm>
        </p:spPr>
        <p:txBody>
          <a:bodyPr>
            <a:normAutofit fontScale="40000" lnSpcReduction="20000"/>
          </a:bodyPr>
          <a:lstStyle/>
          <a:p>
            <a:pPr marL="514350" indent="-514350">
              <a:buFont typeface="+mj-lt"/>
              <a:buAutoNum type="arabicPeriod"/>
            </a:pPr>
            <a:r>
              <a:rPr lang="cy-GB" sz="3500" dirty="0"/>
              <a:t>Cyflwyniad i ddiben yr adroddiad </a:t>
            </a:r>
            <a:r>
              <a:rPr lang="cy-GB" sz="3500" dirty="0">
                <a:solidFill>
                  <a:srgbClr val="FF0000"/>
                </a:solidFill>
              </a:rPr>
              <a:t>gan gyfeirio at y senario a chynnwys cyfeiriadau at lenyddiaeth</a:t>
            </a:r>
          </a:p>
          <a:p>
            <a:pPr marL="514350" indent="-514350">
              <a:buFont typeface="+mj-lt"/>
              <a:buAutoNum type="arabicPeriod"/>
            </a:pPr>
            <a:r>
              <a:rPr lang="cy-GB" sz="3500" dirty="0"/>
              <a:t>Diffinio gwaith amlasiantaethol gan ddefnyddio ystod o ffynonellau </a:t>
            </a:r>
            <a:r>
              <a:rPr lang="cy-GB" sz="3500" dirty="0">
                <a:solidFill>
                  <a:srgbClr val="FF0000"/>
                </a:solidFill>
              </a:rPr>
              <a:t>(Gan gynnwys cyfeiriadau at lenyddiaeth)</a:t>
            </a:r>
          </a:p>
          <a:p>
            <a:pPr marL="514350" indent="-514350">
              <a:buFont typeface="+mj-lt"/>
              <a:buAutoNum type="arabicPeriod"/>
            </a:pPr>
            <a:r>
              <a:rPr lang="cy-GB" sz="3500" dirty="0"/>
              <a:t>Trafod pam mae gweithio’n </a:t>
            </a:r>
            <a:r>
              <a:rPr lang="cy-GB" sz="3500" dirty="0" err="1"/>
              <a:t>amlasiantaethol</a:t>
            </a:r>
            <a:r>
              <a:rPr lang="cy-GB" sz="3500" dirty="0"/>
              <a:t> yn bwysig o ran diogelu </a:t>
            </a:r>
            <a:r>
              <a:rPr lang="cy-GB" sz="3500" dirty="0">
                <a:solidFill>
                  <a:srgbClr val="FF0000"/>
                </a:solidFill>
              </a:rPr>
              <a:t>(Cysylltiadau â deddfwriaeth a pholisi)</a:t>
            </a:r>
          </a:p>
          <a:p>
            <a:pPr marL="514350" indent="-514350">
              <a:buFont typeface="+mj-lt"/>
              <a:buAutoNum type="arabicPeriod"/>
            </a:pPr>
            <a:r>
              <a:rPr lang="cy-GB" sz="3500" dirty="0"/>
              <a:t>Amlinellu buddion a heriau gweithio amlasiantaethol </a:t>
            </a:r>
            <a:r>
              <a:rPr lang="cy-GB" sz="3500" dirty="0">
                <a:solidFill>
                  <a:srgbClr val="FF0000"/>
                </a:solidFill>
              </a:rPr>
              <a:t>(Gan gynnwys cyfeiriadau at lenyddiaeth)</a:t>
            </a:r>
          </a:p>
          <a:p>
            <a:pPr marL="514350" indent="-514350">
              <a:buFont typeface="+mj-lt"/>
              <a:buAutoNum type="arabicPeriod"/>
            </a:pPr>
            <a:r>
              <a:rPr lang="cy-GB" sz="3500" dirty="0">
                <a:solidFill>
                  <a:srgbClr val="FF0000"/>
                </a:solidFill>
              </a:rPr>
              <a:t>Diffinio arfer sy’n canolbwyntio ar y plentyn (Gan gynnwys cyfeiriadau at lenyddiaeth)</a:t>
            </a:r>
          </a:p>
          <a:p>
            <a:pPr marL="514350" indent="-514350">
              <a:buFont typeface="+mj-lt"/>
              <a:buAutoNum type="arabicPeriod"/>
            </a:pPr>
            <a:r>
              <a:rPr lang="cy-GB" sz="3500" dirty="0"/>
              <a:t>Ystyried cynllunio sy'n canolbwyntio ar y plentyn mewn prosesau diogelu a sut mae hwn yn elfen ganolog mewn gwaith amlasiantaethol. </a:t>
            </a:r>
            <a:r>
              <a:rPr lang="cy-GB" sz="3500" dirty="0">
                <a:solidFill>
                  <a:srgbClr val="FF0000"/>
                </a:solidFill>
              </a:rPr>
              <a:t>(Cysylltiadau â llenyddiaeth, deddfwriaeth a pholisi)</a:t>
            </a:r>
          </a:p>
          <a:p>
            <a:pPr marL="514350" indent="-514350">
              <a:buFont typeface="+mj-lt"/>
              <a:buAutoNum type="arabicPeriod"/>
            </a:pPr>
            <a:r>
              <a:rPr lang="cy-GB" sz="3500" dirty="0"/>
              <a:t>Dod i gasgliadau gyda’ch gilydd mewn perthynas â'r uchod a diben cyffredinol yr adroddiad h.y. gwella arferion diogelu yn yr ysgol. </a:t>
            </a:r>
            <a:r>
              <a:rPr lang="cy-GB" sz="3500" dirty="0">
                <a:solidFill>
                  <a:srgbClr val="FF0000"/>
                </a:solidFill>
              </a:rPr>
              <a:t> </a:t>
            </a:r>
            <a:endParaRPr lang="cy-GB" sz="3500" dirty="0"/>
          </a:p>
          <a:p>
            <a:pPr marL="64008" indent="0">
              <a:buNone/>
            </a:pPr>
            <a:endParaRPr lang="en-GB" dirty="0"/>
          </a:p>
        </p:txBody>
      </p:sp>
      <p:sp>
        <p:nvSpPr>
          <p:cNvPr id="4" name="Content Placeholder 3">
            <a:extLst>
              <a:ext uri="{FF2B5EF4-FFF2-40B4-BE49-F238E27FC236}">
                <a16:creationId xmlns:a16="http://schemas.microsoft.com/office/drawing/2014/main" id="{35FE02E4-5A73-4641-A5AE-A4B7074C872F}"/>
              </a:ext>
            </a:extLst>
          </p:cNvPr>
          <p:cNvSpPr>
            <a:spLocks noGrp="1"/>
          </p:cNvSpPr>
          <p:nvPr>
            <p:ph sz="half" idx="2"/>
          </p:nvPr>
        </p:nvSpPr>
        <p:spPr>
          <a:xfrm>
            <a:off x="4648200" y="1295400"/>
            <a:ext cx="4038600" cy="4953001"/>
          </a:xfrm>
        </p:spPr>
        <p:txBody>
          <a:bodyPr>
            <a:normAutofit fontScale="40000" lnSpcReduction="20000"/>
          </a:bodyPr>
          <a:lstStyle/>
          <a:p>
            <a:pPr marL="514350" indent="-514350">
              <a:buFont typeface="+mj-lt"/>
              <a:buAutoNum type="arabicPeriod"/>
            </a:pPr>
            <a:r>
              <a:rPr lang="en-GB" sz="3500" dirty="0"/>
              <a:t>Introduction to purpose of the report </a:t>
            </a:r>
            <a:r>
              <a:rPr lang="en-GB" sz="3500" dirty="0">
                <a:solidFill>
                  <a:srgbClr val="FF0000"/>
                </a:solidFill>
              </a:rPr>
              <a:t>with reference to scenario and including references to literature</a:t>
            </a:r>
          </a:p>
          <a:p>
            <a:pPr marL="514350" indent="-514350">
              <a:buFont typeface="+mj-lt"/>
              <a:buAutoNum type="arabicPeriod"/>
            </a:pPr>
            <a:r>
              <a:rPr lang="en-GB" sz="3500" dirty="0"/>
              <a:t>Define multiagency working using a range of sources </a:t>
            </a:r>
            <a:r>
              <a:rPr lang="en-GB" sz="3500" dirty="0">
                <a:solidFill>
                  <a:srgbClr val="FF0000"/>
                </a:solidFill>
              </a:rPr>
              <a:t>(Including references to literature)</a:t>
            </a:r>
          </a:p>
          <a:p>
            <a:pPr marL="514350" indent="-514350">
              <a:buFont typeface="+mj-lt"/>
              <a:buAutoNum type="arabicPeriod"/>
            </a:pPr>
            <a:r>
              <a:rPr lang="en-GB" sz="3500" dirty="0"/>
              <a:t>Discuss why multiagency working is important in safeguarding </a:t>
            </a:r>
            <a:r>
              <a:rPr lang="en-GB" sz="3500" dirty="0">
                <a:solidFill>
                  <a:srgbClr val="FF0000"/>
                </a:solidFill>
              </a:rPr>
              <a:t>(Links to legislation and policy)</a:t>
            </a:r>
          </a:p>
          <a:p>
            <a:pPr marL="514350" indent="-514350">
              <a:buFont typeface="+mj-lt"/>
              <a:buAutoNum type="arabicPeriod"/>
            </a:pPr>
            <a:r>
              <a:rPr lang="en-GB" sz="3500" dirty="0"/>
              <a:t>Outline the benefits and challenges of multi-agency working </a:t>
            </a:r>
            <a:r>
              <a:rPr lang="en-GB" sz="3500" dirty="0">
                <a:solidFill>
                  <a:srgbClr val="FF0000"/>
                </a:solidFill>
              </a:rPr>
              <a:t>(Including references to literature)</a:t>
            </a:r>
          </a:p>
          <a:p>
            <a:pPr marL="514350" indent="-514350">
              <a:buFont typeface="+mj-lt"/>
              <a:buAutoNum type="arabicPeriod"/>
            </a:pPr>
            <a:r>
              <a:rPr lang="en-GB" sz="3500" dirty="0"/>
              <a:t>Define child centred practice </a:t>
            </a:r>
            <a:r>
              <a:rPr lang="en-GB" sz="3500" dirty="0">
                <a:solidFill>
                  <a:srgbClr val="FF0000"/>
                </a:solidFill>
              </a:rPr>
              <a:t>(Including references to literature)</a:t>
            </a:r>
          </a:p>
          <a:p>
            <a:pPr marL="514350" indent="-514350">
              <a:buFont typeface="+mj-lt"/>
              <a:buAutoNum type="arabicPeriod"/>
            </a:pPr>
            <a:r>
              <a:rPr lang="en-GB" sz="3500" dirty="0"/>
              <a:t>Consider child centred planning in safeguarding processes and how this is a central tenet in multiagency working. </a:t>
            </a:r>
            <a:r>
              <a:rPr lang="en-GB" sz="3500" dirty="0">
                <a:solidFill>
                  <a:srgbClr val="FF0000"/>
                </a:solidFill>
              </a:rPr>
              <a:t>(Links to literature, legislation and policy)</a:t>
            </a:r>
          </a:p>
          <a:p>
            <a:pPr marL="514350" indent="-514350">
              <a:buFont typeface="+mj-lt"/>
              <a:buAutoNum type="arabicPeriod"/>
            </a:pPr>
            <a:r>
              <a:rPr lang="en-GB" sz="3500" dirty="0"/>
              <a:t>Draw conclusions together in relation to the above and the overarching purpose of the report i.e. to improve safeguarding practices in the school.</a:t>
            </a:r>
          </a:p>
          <a:p>
            <a:endParaRPr lang="en-GB" dirty="0"/>
          </a:p>
        </p:txBody>
      </p:sp>
    </p:spTree>
    <p:extLst>
      <p:ext uri="{BB962C8B-B14F-4D97-AF65-F5344CB8AC3E}">
        <p14:creationId xmlns:p14="http://schemas.microsoft.com/office/powerpoint/2010/main" val="3536300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57CE4B8-8050-4E10-BF58-245DD29E9D0F}"/>
              </a:ext>
            </a:extLst>
          </p:cNvPr>
          <p:cNvSpPr>
            <a:spLocks noGrp="1"/>
          </p:cNvSpPr>
          <p:nvPr>
            <p:ph type="title"/>
          </p:nvPr>
        </p:nvSpPr>
        <p:spPr/>
        <p:txBody>
          <a:bodyPr>
            <a:normAutofit/>
          </a:bodyPr>
          <a:lstStyle/>
          <a:p>
            <a:r>
              <a:rPr lang="cy-GB" b="1" dirty="0"/>
              <a:t>Arddull Ysgrifennu Academaidd</a:t>
            </a:r>
            <a:r>
              <a:rPr lang="en-GB" b="1" dirty="0"/>
              <a:t>/ Academic Writing Style</a:t>
            </a:r>
          </a:p>
        </p:txBody>
      </p:sp>
      <p:sp>
        <p:nvSpPr>
          <p:cNvPr id="6" name="Content Placeholder 5">
            <a:extLst>
              <a:ext uri="{FF2B5EF4-FFF2-40B4-BE49-F238E27FC236}">
                <a16:creationId xmlns:a16="http://schemas.microsoft.com/office/drawing/2014/main" id="{C437F538-E216-4DAF-B8F3-2ED276F2D8BE}"/>
              </a:ext>
            </a:extLst>
          </p:cNvPr>
          <p:cNvSpPr>
            <a:spLocks noGrp="1"/>
          </p:cNvSpPr>
          <p:nvPr>
            <p:ph sz="half" idx="1"/>
          </p:nvPr>
        </p:nvSpPr>
        <p:spPr>
          <a:xfrm>
            <a:off x="457200" y="1524001"/>
            <a:ext cx="4038600" cy="4114799"/>
          </a:xfrm>
        </p:spPr>
        <p:txBody>
          <a:bodyPr>
            <a:normAutofit fontScale="92500" lnSpcReduction="20000"/>
          </a:bodyPr>
          <a:lstStyle/>
          <a:p>
            <a:pPr fontAlgn="t">
              <a:buNone/>
              <a:defRPr/>
            </a:pPr>
            <a:r>
              <a:rPr lang="cy-GB" dirty="0"/>
              <a:t>Dylid ysgrifennu adroddiadau mewn arddull ffurfiol.</a:t>
            </a:r>
          </a:p>
          <a:p>
            <a:pPr fontAlgn="t">
              <a:buNone/>
              <a:defRPr/>
            </a:pPr>
            <a:r>
              <a:rPr lang="cy-GB" dirty="0"/>
              <a:t>Osgowch: </a:t>
            </a:r>
          </a:p>
          <a:p>
            <a:pPr fontAlgn="t">
              <a:defRPr/>
            </a:pPr>
            <a:r>
              <a:rPr lang="cy-GB" dirty="0"/>
              <a:t>ystrydebau  ("mae'r diffygion yn y ddadl hon yn sefyll allan fel dafad wyllt") </a:t>
            </a:r>
          </a:p>
          <a:p>
            <a:pPr eaLnBrk="1" fontAlgn="t" hangingPunct="1">
              <a:spcAft>
                <a:spcPts val="0"/>
              </a:spcAft>
              <a:defRPr/>
            </a:pPr>
            <a:r>
              <a:rPr lang="cy-GB" dirty="0"/>
              <a:t>cyfangiadau (“ro’n", “ces i") </a:t>
            </a:r>
          </a:p>
          <a:p>
            <a:pPr fontAlgn="t">
              <a:defRPr/>
            </a:pPr>
            <a:r>
              <a:rPr lang="cy-GB" dirty="0"/>
              <a:t>ymadroddion sy'n swnio’n rhai llafar ("wel, mae'r darn bach hwn yn ddiddorol dros ben") </a:t>
            </a:r>
          </a:p>
          <a:p>
            <a:pPr eaLnBrk="1" fontAlgn="t" hangingPunct="1">
              <a:spcAft>
                <a:spcPts val="0"/>
              </a:spcAft>
              <a:defRPr/>
            </a:pPr>
            <a:r>
              <a:rPr lang="cy-GB" dirty="0"/>
              <a:t>disgrifiadau goddrychol(“y cerflun prydferth hwn") </a:t>
            </a:r>
          </a:p>
          <a:p>
            <a:endParaRPr lang="en-GB" dirty="0"/>
          </a:p>
        </p:txBody>
      </p:sp>
      <p:sp>
        <p:nvSpPr>
          <p:cNvPr id="7" name="Content Placeholder 6">
            <a:extLst>
              <a:ext uri="{FF2B5EF4-FFF2-40B4-BE49-F238E27FC236}">
                <a16:creationId xmlns:a16="http://schemas.microsoft.com/office/drawing/2014/main" id="{6183BD19-17B0-48E5-A2A4-F2E4A479FD05}"/>
              </a:ext>
            </a:extLst>
          </p:cNvPr>
          <p:cNvSpPr>
            <a:spLocks noGrp="1"/>
          </p:cNvSpPr>
          <p:nvPr>
            <p:ph sz="half" idx="2"/>
          </p:nvPr>
        </p:nvSpPr>
        <p:spPr>
          <a:xfrm>
            <a:off x="4648200" y="1600201"/>
            <a:ext cx="4038600" cy="4648200"/>
          </a:xfrm>
        </p:spPr>
        <p:txBody>
          <a:bodyPr>
            <a:normAutofit fontScale="92500" lnSpcReduction="20000"/>
          </a:bodyPr>
          <a:lstStyle/>
          <a:p>
            <a:pPr eaLnBrk="1" fontAlgn="t" hangingPunct="1">
              <a:spcAft>
                <a:spcPts val="0"/>
              </a:spcAft>
              <a:buFont typeface="Arial" panose="020B0604020202020204" pitchFamily="34" charset="0"/>
              <a:buNone/>
              <a:defRPr/>
            </a:pPr>
            <a:r>
              <a:rPr lang="en-US" dirty="0"/>
              <a:t>Reports should be written in a formal style.</a:t>
            </a:r>
          </a:p>
          <a:p>
            <a:pPr eaLnBrk="1" fontAlgn="t" hangingPunct="1">
              <a:spcAft>
                <a:spcPts val="0"/>
              </a:spcAft>
              <a:buFont typeface="Arial" panose="020B0604020202020204" pitchFamily="34" charset="0"/>
              <a:buNone/>
              <a:defRPr/>
            </a:pPr>
            <a:r>
              <a:rPr lang="en-US" dirty="0"/>
              <a:t>Avoid: </a:t>
            </a:r>
          </a:p>
          <a:p>
            <a:pPr eaLnBrk="1" fontAlgn="t" hangingPunct="1">
              <a:spcAft>
                <a:spcPts val="0"/>
              </a:spcAft>
              <a:defRPr/>
            </a:pPr>
            <a:r>
              <a:rPr lang="en-US" dirty="0"/>
              <a:t>clichés ("the flaws in this argument stand out like a sore thumb") </a:t>
            </a:r>
          </a:p>
          <a:p>
            <a:pPr eaLnBrk="1" fontAlgn="t" hangingPunct="1">
              <a:spcAft>
                <a:spcPts val="0"/>
              </a:spcAft>
              <a:defRPr/>
            </a:pPr>
            <a:r>
              <a:rPr lang="en-US" dirty="0"/>
              <a:t>contractions ("don't", "aren't", "it's") </a:t>
            </a:r>
          </a:p>
          <a:p>
            <a:pPr eaLnBrk="1" fontAlgn="t" hangingPunct="1">
              <a:spcAft>
                <a:spcPts val="0"/>
              </a:spcAft>
              <a:defRPr/>
            </a:pPr>
            <a:r>
              <a:rPr lang="en-US" dirty="0"/>
              <a:t>phrases that sound like speech ("well, this bit is really fascinating") </a:t>
            </a:r>
          </a:p>
          <a:p>
            <a:pPr eaLnBrk="1" fontAlgn="t" hangingPunct="1">
              <a:spcAft>
                <a:spcPts val="0"/>
              </a:spcAft>
              <a:defRPr/>
            </a:pPr>
            <a:r>
              <a:rPr lang="en-US" dirty="0"/>
              <a:t>subjective descriptions ("this beautiful sculpture") </a:t>
            </a:r>
          </a:p>
          <a:p>
            <a:pPr eaLnBrk="1" fontAlgn="t" hangingPunct="1">
              <a:spcAft>
                <a:spcPts val="0"/>
              </a:spcAft>
              <a:buFont typeface="Arial" panose="020B0604020202020204" pitchFamily="34" charset="0"/>
              <a:buNone/>
              <a:defRPr/>
            </a:pPr>
            <a:endParaRPr lang="en-US" dirty="0"/>
          </a:p>
          <a:p>
            <a:endParaRPr lang="en-GB" dirty="0"/>
          </a:p>
        </p:txBody>
      </p:sp>
    </p:spTree>
    <p:extLst>
      <p:ext uri="{BB962C8B-B14F-4D97-AF65-F5344CB8AC3E}">
        <p14:creationId xmlns:p14="http://schemas.microsoft.com/office/powerpoint/2010/main" val="3197531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3F33-0DDB-4E29-81EA-DB5D7D2C29C1}"/>
              </a:ext>
            </a:extLst>
          </p:cNvPr>
          <p:cNvSpPr>
            <a:spLocks noGrp="1"/>
          </p:cNvSpPr>
          <p:nvPr>
            <p:ph type="title"/>
          </p:nvPr>
        </p:nvSpPr>
        <p:spPr/>
        <p:txBody>
          <a:bodyPr/>
          <a:lstStyle/>
          <a:p>
            <a:r>
              <a:rPr lang="cy-GB" b="1" dirty="0"/>
              <a:t>Arddull Ysgrifennu Academaidd</a:t>
            </a:r>
            <a:r>
              <a:rPr lang="en-GB" b="1" dirty="0"/>
              <a:t>/ Academic Writing Style</a:t>
            </a:r>
          </a:p>
        </p:txBody>
      </p:sp>
      <p:sp>
        <p:nvSpPr>
          <p:cNvPr id="3" name="Content Placeholder 2">
            <a:extLst>
              <a:ext uri="{FF2B5EF4-FFF2-40B4-BE49-F238E27FC236}">
                <a16:creationId xmlns:a16="http://schemas.microsoft.com/office/drawing/2014/main" id="{DC84D4F9-B419-41F3-AFB5-E6FCB8C833F7}"/>
              </a:ext>
            </a:extLst>
          </p:cNvPr>
          <p:cNvSpPr>
            <a:spLocks noGrp="1"/>
          </p:cNvSpPr>
          <p:nvPr>
            <p:ph sz="half" idx="1"/>
          </p:nvPr>
        </p:nvSpPr>
        <p:spPr>
          <a:xfrm>
            <a:off x="457200" y="1722437"/>
            <a:ext cx="4038600" cy="3992563"/>
          </a:xfrm>
        </p:spPr>
        <p:txBody>
          <a:bodyPr>
            <a:normAutofit fontScale="70000" lnSpcReduction="20000"/>
          </a:bodyPr>
          <a:lstStyle/>
          <a:p>
            <a:pPr fontAlgn="t">
              <a:defRPr/>
            </a:pPr>
            <a:r>
              <a:rPr lang="cy-GB" dirty="0"/>
              <a:t>Defnyddiwch y person cyntaf “fi" dim ond pan fo'n briodol (e.e. wrth ysgrifennu am eich profiad eich hun neu astudiaeth achos broffesiynol). Lle bo'n bosibl, defnyddiwch y trydydd person, er enghraifft "Gellir dadlau“ yn lle "Rwy'n meddwl"
Defnyddiwch iaith glir - does dim rhaid i chi chwilio am air mwy "academaidd", pan fydd un syml yn gwneud y tro. Mae marcwyr yn chwilio am fynegiant clir a chywir o syniadau, nid jargon nac iaith ddryslyd. Mae brawddegau byrrach fel arfer yn gliriach na rhai cymhleth, hir, ond gwnewch yn siŵr ei bod hi’n frawddeg gyfan ac nid cymal neu ymadrodd yn unig</a:t>
            </a:r>
          </a:p>
          <a:p>
            <a:endParaRPr lang="en-GB" dirty="0"/>
          </a:p>
        </p:txBody>
      </p:sp>
      <p:sp>
        <p:nvSpPr>
          <p:cNvPr id="4" name="Content Placeholder 3">
            <a:extLst>
              <a:ext uri="{FF2B5EF4-FFF2-40B4-BE49-F238E27FC236}">
                <a16:creationId xmlns:a16="http://schemas.microsoft.com/office/drawing/2014/main" id="{C0872539-4D27-4EFB-BCE5-9AEF2A7F9169}"/>
              </a:ext>
            </a:extLst>
          </p:cNvPr>
          <p:cNvSpPr>
            <a:spLocks noGrp="1"/>
          </p:cNvSpPr>
          <p:nvPr>
            <p:ph sz="half" idx="2"/>
          </p:nvPr>
        </p:nvSpPr>
        <p:spPr/>
        <p:txBody>
          <a:bodyPr>
            <a:normAutofit fontScale="70000" lnSpcReduction="20000"/>
          </a:bodyPr>
          <a:lstStyle/>
          <a:p>
            <a:pPr eaLnBrk="1" fontAlgn="t" hangingPunct="1">
              <a:spcAft>
                <a:spcPts val="0"/>
              </a:spcAft>
              <a:defRPr/>
            </a:pPr>
            <a:r>
              <a:rPr lang="en-US" dirty="0"/>
              <a:t>Use the first person "I" only where appropriate (e.g. when writing up your own experience or professional case study). Where possible use the third person, for example "It can be argued "instead of "I think"</a:t>
            </a:r>
          </a:p>
          <a:p>
            <a:pPr eaLnBrk="1" fontAlgn="t" hangingPunct="1">
              <a:spcAft>
                <a:spcPts val="0"/>
              </a:spcAft>
              <a:defRPr/>
            </a:pPr>
            <a:r>
              <a:rPr lang="en-US" dirty="0"/>
              <a:t>Use plain language - you don't have to search for a more "academic-sounding" word when a simple one will do. Markers are looking for clear and accurate expression of ideas, not jargon or confusing language. Shorter sentences are usually clearer than long complex ones, but make sure it is a whole sentence and not just a clause or phrase</a:t>
            </a:r>
          </a:p>
          <a:p>
            <a:endParaRPr lang="en-GB" dirty="0"/>
          </a:p>
        </p:txBody>
      </p:sp>
    </p:spTree>
    <p:extLst>
      <p:ext uri="{BB962C8B-B14F-4D97-AF65-F5344CB8AC3E}">
        <p14:creationId xmlns:p14="http://schemas.microsoft.com/office/powerpoint/2010/main" val="925442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40268-CBC4-40FB-99E0-83D3E372DB27}"/>
              </a:ext>
            </a:extLst>
          </p:cNvPr>
          <p:cNvSpPr>
            <a:spLocks noGrp="1"/>
          </p:cNvSpPr>
          <p:nvPr>
            <p:ph type="title"/>
          </p:nvPr>
        </p:nvSpPr>
        <p:spPr/>
        <p:txBody>
          <a:bodyPr/>
          <a:lstStyle/>
          <a:p>
            <a:r>
              <a:rPr lang="cy-GB" b="1" dirty="0"/>
              <a:t>Disgrifio ynteu dadansoddi </a:t>
            </a:r>
            <a:r>
              <a:rPr lang="en-GB" b="1" dirty="0"/>
              <a:t>Description vs analysis</a:t>
            </a:r>
          </a:p>
        </p:txBody>
      </p:sp>
      <p:sp>
        <p:nvSpPr>
          <p:cNvPr id="3" name="Content Placeholder 2">
            <a:extLst>
              <a:ext uri="{FF2B5EF4-FFF2-40B4-BE49-F238E27FC236}">
                <a16:creationId xmlns:a16="http://schemas.microsoft.com/office/drawing/2014/main" id="{99AA29B8-A2DD-4C15-ABCF-CE29BFDF56FE}"/>
              </a:ext>
            </a:extLst>
          </p:cNvPr>
          <p:cNvSpPr>
            <a:spLocks noGrp="1"/>
          </p:cNvSpPr>
          <p:nvPr>
            <p:ph sz="half" idx="1"/>
          </p:nvPr>
        </p:nvSpPr>
        <p:spPr>
          <a:xfrm>
            <a:off x="457200" y="1371601"/>
            <a:ext cx="4038600" cy="4343399"/>
          </a:xfrm>
        </p:spPr>
        <p:txBody>
          <a:bodyPr>
            <a:normAutofit lnSpcReduction="10000"/>
          </a:bodyPr>
          <a:lstStyle/>
          <a:p>
            <a:r>
              <a:rPr lang="en-GB" dirty="0">
                <a:hlinkClick r:id="rId2"/>
              </a:rPr>
              <a:t>description vs analysis--</a:t>
            </a:r>
            <a:r>
              <a:rPr lang="en-GB" dirty="0" err="1">
                <a:hlinkClick r:id="rId2"/>
              </a:rPr>
              <a:t>LearnHigher</a:t>
            </a:r>
            <a:r>
              <a:rPr lang="en-GB" dirty="0">
                <a:hlinkClick r:id="rId2"/>
              </a:rPr>
              <a:t> (nottingham.ac.uk)</a:t>
            </a:r>
            <a:endParaRPr lang="en-GB" dirty="0"/>
          </a:p>
          <a:p>
            <a:r>
              <a:rPr lang="cy-GB" altLang="en-US" dirty="0"/>
              <a:t>Mae dadansoddi beirniadol yn sgil allweddol ar gyfer ysgrifennu yn y brifysgol; mae'n caniatáu i chi asesu'r gwahanol syniadau a gwybodaeth a ddarllenwch a phenderfynu a ydych am eu defnyddio i gefnogi eich pwyntiau.</a:t>
            </a:r>
            <a:endParaRPr lang="en-GB" dirty="0"/>
          </a:p>
        </p:txBody>
      </p:sp>
      <p:sp>
        <p:nvSpPr>
          <p:cNvPr id="4" name="Content Placeholder 3">
            <a:extLst>
              <a:ext uri="{FF2B5EF4-FFF2-40B4-BE49-F238E27FC236}">
                <a16:creationId xmlns:a16="http://schemas.microsoft.com/office/drawing/2014/main" id="{487708EC-A555-4A04-B004-B22EF774B556}"/>
              </a:ext>
            </a:extLst>
          </p:cNvPr>
          <p:cNvSpPr>
            <a:spLocks noGrp="1"/>
          </p:cNvSpPr>
          <p:nvPr>
            <p:ph sz="half" idx="2"/>
          </p:nvPr>
        </p:nvSpPr>
        <p:spPr>
          <a:xfrm>
            <a:off x="4648200" y="1371601"/>
            <a:ext cx="4038600" cy="4876799"/>
          </a:xfrm>
        </p:spPr>
        <p:txBody>
          <a:bodyPr>
            <a:normAutofit lnSpcReduction="10000"/>
          </a:bodyPr>
          <a:lstStyle/>
          <a:p>
            <a:r>
              <a:rPr lang="en-GB" dirty="0">
                <a:hlinkClick r:id="rId2"/>
              </a:rPr>
              <a:t>description vs analysis---</a:t>
            </a:r>
            <a:r>
              <a:rPr lang="en-GB" dirty="0" err="1">
                <a:hlinkClick r:id="rId2"/>
              </a:rPr>
              <a:t>LearnHigher</a:t>
            </a:r>
            <a:r>
              <a:rPr lang="en-GB" dirty="0">
                <a:hlinkClick r:id="rId2"/>
              </a:rPr>
              <a:t> (nottingham.ac.uk)</a:t>
            </a:r>
            <a:endParaRPr lang="en-GB" dirty="0"/>
          </a:p>
          <a:p>
            <a:r>
              <a:rPr lang="en-US" altLang="en-US" dirty="0"/>
              <a:t>Critical analysis is a key skill for writing at university; it allows you to assess the various ideas and information that you read and decide whether you want to use them to support your points.</a:t>
            </a:r>
          </a:p>
          <a:p>
            <a:endParaRPr lang="en-GB" dirty="0"/>
          </a:p>
        </p:txBody>
      </p:sp>
    </p:spTree>
    <p:extLst>
      <p:ext uri="{BB962C8B-B14F-4D97-AF65-F5344CB8AC3E}">
        <p14:creationId xmlns:p14="http://schemas.microsoft.com/office/powerpoint/2010/main" val="2258233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14EE-726C-4D87-934E-0CC1D66459BD}"/>
              </a:ext>
            </a:extLst>
          </p:cNvPr>
          <p:cNvSpPr>
            <a:spLocks noGrp="1"/>
          </p:cNvSpPr>
          <p:nvPr>
            <p:ph type="title"/>
          </p:nvPr>
        </p:nvSpPr>
        <p:spPr>
          <a:xfrm>
            <a:off x="533400" y="228600"/>
            <a:ext cx="8458200" cy="1871398"/>
          </a:xfrm>
        </p:spPr>
        <p:txBody>
          <a:bodyPr>
            <a:normAutofit/>
          </a:bodyPr>
          <a:lstStyle/>
          <a:p>
            <a:r>
              <a:rPr lang="cy-GB" sz="3200" b="1" dirty="0"/>
              <a:t>Ysgrifennu beirniadol – gwyliwch a gwneud nodiadau</a:t>
            </a:r>
            <a:br>
              <a:rPr lang="en-GB" sz="3200" b="1" dirty="0"/>
            </a:br>
            <a:r>
              <a:rPr lang="en-GB" sz="3200" b="1" dirty="0"/>
              <a:t>Critical writing – watch and make notes</a:t>
            </a:r>
          </a:p>
        </p:txBody>
      </p:sp>
      <p:pic>
        <p:nvPicPr>
          <p:cNvPr id="4" name="Online Media 3" title="Robin Banerjee - Essay writing interview">
            <a:hlinkClick r:id="" action="ppaction://media"/>
            <a:extLst>
              <a:ext uri="{FF2B5EF4-FFF2-40B4-BE49-F238E27FC236}">
                <a16:creationId xmlns:a16="http://schemas.microsoft.com/office/drawing/2014/main" id="{D4D3A7C4-6E2C-4013-8DA5-98F25A9F7E86}"/>
              </a:ext>
            </a:extLst>
          </p:cNvPr>
          <p:cNvPicPr>
            <a:picLocks noGrp="1" noRot="1" noChangeAspect="1"/>
          </p:cNvPicPr>
          <p:nvPr>
            <p:ph idx="1"/>
            <a:videoFile r:link="rId1"/>
          </p:nvPr>
        </p:nvPicPr>
        <p:blipFill>
          <a:blip r:embed="rId3"/>
          <a:stretch>
            <a:fillRect/>
          </a:stretch>
        </p:blipFill>
        <p:spPr>
          <a:xfrm>
            <a:off x="4095750" y="3811588"/>
            <a:ext cx="2076450" cy="1557338"/>
          </a:xfrm>
          <a:prstGeom prst="rect">
            <a:avLst/>
          </a:prstGeom>
        </p:spPr>
      </p:pic>
    </p:spTree>
    <p:extLst>
      <p:ext uri="{BB962C8B-B14F-4D97-AF65-F5344CB8AC3E}">
        <p14:creationId xmlns:p14="http://schemas.microsoft.com/office/powerpoint/2010/main" val="5532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37AA-A1DA-46D8-9B48-83612EFABAA9}"/>
              </a:ext>
            </a:extLst>
          </p:cNvPr>
          <p:cNvSpPr>
            <a:spLocks noGrp="1"/>
          </p:cNvSpPr>
          <p:nvPr>
            <p:ph type="title"/>
          </p:nvPr>
        </p:nvSpPr>
        <p:spPr>
          <a:xfrm>
            <a:off x="228600" y="267494"/>
            <a:ext cx="8458200" cy="1399032"/>
          </a:xfrm>
        </p:spPr>
        <p:txBody>
          <a:bodyPr rtlCol="0">
            <a:noAutofit/>
          </a:bodyPr>
          <a:lstStyle/>
          <a:p>
            <a:pPr>
              <a:defRPr/>
            </a:pPr>
            <a:r>
              <a:rPr lang="cy-GB" sz="3600" b="1" dirty="0"/>
              <a:t>Cwestiynau i'w hystyried wrth ddarllen</a:t>
            </a:r>
            <a:br>
              <a:rPr lang="cy-GB" sz="3600" b="1" dirty="0"/>
            </a:br>
            <a:r>
              <a:rPr lang="en-GB" sz="3600" b="1" dirty="0"/>
              <a:t>Questions to consider when you are reading</a:t>
            </a:r>
          </a:p>
        </p:txBody>
      </p:sp>
      <p:sp>
        <p:nvSpPr>
          <p:cNvPr id="3" name="Content Placeholder 2">
            <a:extLst>
              <a:ext uri="{FF2B5EF4-FFF2-40B4-BE49-F238E27FC236}">
                <a16:creationId xmlns:a16="http://schemas.microsoft.com/office/drawing/2014/main" id="{F395A045-C742-484E-A662-EB40771244B8}"/>
              </a:ext>
            </a:extLst>
          </p:cNvPr>
          <p:cNvSpPr>
            <a:spLocks noGrp="1"/>
          </p:cNvSpPr>
          <p:nvPr>
            <p:ph sz="half" idx="1"/>
          </p:nvPr>
        </p:nvSpPr>
        <p:spPr>
          <a:xfrm>
            <a:off x="457200" y="1722437"/>
            <a:ext cx="4038600" cy="3916363"/>
          </a:xfrm>
        </p:spPr>
        <p:txBody>
          <a:bodyPr rtlCol="0">
            <a:normAutofit fontScale="85000" lnSpcReduction="20000"/>
          </a:bodyPr>
          <a:lstStyle/>
          <a:p>
            <a:pPr fontAlgn="t">
              <a:defRPr/>
            </a:pPr>
            <a:r>
              <a:rPr lang="cy-GB" dirty="0"/>
              <a:t>Pwy yw'r awdur a beth yw ei safbwynt neu ei ragfarn? 
Pwy yw'r gynulleidfa a sut mae hynny'n dylanwadu ar y ffordd y cyflwynir y wybodaeth? 
Beth yw prif neges y testun? </a:t>
            </a:r>
          </a:p>
          <a:p>
            <a:pPr fontAlgn="t">
              <a:defRPr/>
            </a:pPr>
            <a:r>
              <a:rPr lang="cy-GB" dirty="0"/>
              <a:t>Pa dystiolaeth a ddefnyddiwyd i gefnogi'r brif neges hon? 
Ydy'r dystiolaeth yn argyhoeddi; oes unrhyw wrth-ddadleuon? </a:t>
            </a:r>
          </a:p>
          <a:p>
            <a:pPr fontAlgn="t">
              <a:defRPr/>
            </a:pPr>
            <a:r>
              <a:rPr lang="cy-GB" dirty="0"/>
              <a:t>Ydw i'n cytuno â'r testun a pham ydw i'n cytuno neu'n anghytuno? </a:t>
            </a:r>
          </a:p>
        </p:txBody>
      </p:sp>
      <p:sp>
        <p:nvSpPr>
          <p:cNvPr id="4" name="Content Placeholder 3">
            <a:extLst>
              <a:ext uri="{FF2B5EF4-FFF2-40B4-BE49-F238E27FC236}">
                <a16:creationId xmlns:a16="http://schemas.microsoft.com/office/drawing/2014/main" id="{118BD326-2012-4C64-9563-019963E30DE2}"/>
              </a:ext>
            </a:extLst>
          </p:cNvPr>
          <p:cNvSpPr>
            <a:spLocks noGrp="1"/>
          </p:cNvSpPr>
          <p:nvPr>
            <p:ph sz="half" idx="2"/>
          </p:nvPr>
        </p:nvSpPr>
        <p:spPr/>
        <p:txBody>
          <a:bodyPr>
            <a:normAutofit fontScale="85000" lnSpcReduction="20000"/>
          </a:bodyPr>
          <a:lstStyle/>
          <a:p>
            <a:pPr eaLnBrk="1" fontAlgn="t" hangingPunct="1">
              <a:spcAft>
                <a:spcPts val="0"/>
              </a:spcAft>
              <a:defRPr/>
            </a:pPr>
            <a:r>
              <a:rPr lang="en-US" dirty="0"/>
              <a:t>Who is the author and what is their viewpoint or bias? </a:t>
            </a:r>
          </a:p>
          <a:p>
            <a:pPr eaLnBrk="1" fontAlgn="t" hangingPunct="1">
              <a:spcAft>
                <a:spcPts val="0"/>
              </a:spcAft>
              <a:defRPr/>
            </a:pPr>
            <a:r>
              <a:rPr lang="en-US" dirty="0"/>
              <a:t>Who is the audience and how does that influence the way information is presented? </a:t>
            </a:r>
          </a:p>
          <a:p>
            <a:pPr eaLnBrk="1" fontAlgn="t" hangingPunct="1">
              <a:spcAft>
                <a:spcPts val="0"/>
              </a:spcAft>
              <a:defRPr/>
            </a:pPr>
            <a:r>
              <a:rPr lang="en-US" dirty="0"/>
              <a:t>What is the main message of the text? </a:t>
            </a:r>
          </a:p>
          <a:p>
            <a:pPr eaLnBrk="1" fontAlgn="t" hangingPunct="1">
              <a:spcAft>
                <a:spcPts val="0"/>
              </a:spcAft>
              <a:defRPr/>
            </a:pPr>
            <a:r>
              <a:rPr lang="en-US" dirty="0"/>
              <a:t>What evidence has been used to support this main message? </a:t>
            </a:r>
          </a:p>
          <a:p>
            <a:pPr eaLnBrk="1" fontAlgn="t" hangingPunct="1">
              <a:spcAft>
                <a:spcPts val="0"/>
              </a:spcAft>
              <a:defRPr/>
            </a:pPr>
            <a:r>
              <a:rPr lang="en-US" dirty="0"/>
              <a:t>Is the evidence convincing; are there any counter-arguments? </a:t>
            </a:r>
          </a:p>
          <a:p>
            <a:pPr eaLnBrk="1" fontAlgn="t" hangingPunct="1">
              <a:spcAft>
                <a:spcPts val="0"/>
              </a:spcAft>
              <a:defRPr/>
            </a:pPr>
            <a:r>
              <a:rPr lang="en-US" dirty="0"/>
              <a:t>Do I agree with the text and why do I agree or disagree?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80089-AEC9-4136-B04E-6023DBB7C3D7}"/>
              </a:ext>
            </a:extLst>
          </p:cNvPr>
          <p:cNvSpPr>
            <a:spLocks noGrp="1"/>
          </p:cNvSpPr>
          <p:nvPr>
            <p:ph type="title"/>
          </p:nvPr>
        </p:nvSpPr>
        <p:spPr>
          <a:xfrm>
            <a:off x="228600" y="76200"/>
            <a:ext cx="8686800" cy="1590326"/>
          </a:xfrm>
        </p:spPr>
        <p:txBody>
          <a:bodyPr rtlCol="0">
            <a:normAutofit/>
          </a:bodyPr>
          <a:lstStyle/>
          <a:p>
            <a:pPr>
              <a:defRPr/>
            </a:pPr>
            <a:r>
              <a:rPr lang="cy-GB" b="1" dirty="0"/>
              <a:t>Ffyrdd o fod yn fwy beirniadol wrth ysgrifennu</a:t>
            </a:r>
            <a:br>
              <a:rPr lang="cy-GB" b="1" dirty="0"/>
            </a:br>
            <a:r>
              <a:rPr lang="en-GB" b="1" dirty="0"/>
              <a:t>Ways to be more critical in your writing</a:t>
            </a:r>
          </a:p>
        </p:txBody>
      </p:sp>
      <p:sp>
        <p:nvSpPr>
          <p:cNvPr id="11267" name="Content Placeholder 2">
            <a:extLst>
              <a:ext uri="{FF2B5EF4-FFF2-40B4-BE49-F238E27FC236}">
                <a16:creationId xmlns:a16="http://schemas.microsoft.com/office/drawing/2014/main" id="{AC362E40-E7D4-4956-ADF1-50CCE5CA172B}"/>
              </a:ext>
            </a:extLst>
          </p:cNvPr>
          <p:cNvSpPr>
            <a:spLocks noGrp="1"/>
          </p:cNvSpPr>
          <p:nvPr>
            <p:ph sz="half" idx="1"/>
          </p:nvPr>
        </p:nvSpPr>
        <p:spPr/>
        <p:txBody>
          <a:bodyPr>
            <a:normAutofit fontScale="77500" lnSpcReduction="20000"/>
          </a:bodyPr>
          <a:lstStyle/>
          <a:p>
            <a:r>
              <a:rPr lang="cy-GB" altLang="en-US" b="1" dirty="0"/>
              <a:t>Osgowch ddisgrifiad diangen </a:t>
            </a:r>
            <a:r>
              <a:rPr lang="cy-GB" altLang="en-US" dirty="0"/>
              <a:t>– cynhwyswch fanylion cefndir cyffredinol a hanes yn unig pan fyddant yn ychwanegu at eich dadl, e.e. i ddangos achos ac effaith hanfodol. Ymarferwch wahaniaethu rhwng disgrifiad (dweud beth ddigwyddodd) a dadansoddi (barnu pam y digwyddodd rhywbeth).</a:t>
            </a:r>
          </a:p>
          <a:p>
            <a:r>
              <a:rPr lang="cy-GB" altLang="en-US" b="1" dirty="0"/>
              <a:t>Dehonglwch eich tystiolaeth </a:t>
            </a:r>
            <a:r>
              <a:rPr lang="cy-GB" altLang="en-US" dirty="0"/>
              <a:t>– esboniwch sut a pham mae eich tystiolaeth yn cefnogi eich pwynt. Mae dehongli yn rhan bwysig o ddadansoddiad beirniadol, ac ni ddylech ddibynnu ar fod y dystiolaeth “yn siarad drosti ei hun” yn unig.</a:t>
            </a:r>
          </a:p>
          <a:p>
            <a:pPr eaLnBrk="1" hangingPunct="1"/>
            <a:endParaRPr lang="en-GB" altLang="en-US" dirty="0"/>
          </a:p>
        </p:txBody>
      </p:sp>
      <p:sp>
        <p:nvSpPr>
          <p:cNvPr id="3" name="Content Placeholder 2">
            <a:extLst>
              <a:ext uri="{FF2B5EF4-FFF2-40B4-BE49-F238E27FC236}">
                <a16:creationId xmlns:a16="http://schemas.microsoft.com/office/drawing/2014/main" id="{753AD6D0-FDF6-439C-B807-2BBFED530327}"/>
              </a:ext>
            </a:extLst>
          </p:cNvPr>
          <p:cNvSpPr>
            <a:spLocks noGrp="1"/>
          </p:cNvSpPr>
          <p:nvPr>
            <p:ph sz="half" idx="2"/>
          </p:nvPr>
        </p:nvSpPr>
        <p:spPr/>
        <p:txBody>
          <a:bodyPr>
            <a:normAutofit fontScale="77500" lnSpcReduction="20000"/>
          </a:bodyPr>
          <a:lstStyle/>
          <a:p>
            <a:pPr eaLnBrk="1" hangingPunct="1"/>
            <a:r>
              <a:rPr lang="en-US" altLang="en-US" b="1" dirty="0"/>
              <a:t>Avoid unnecessary description</a:t>
            </a:r>
            <a:r>
              <a:rPr lang="en-US" altLang="en-US" dirty="0"/>
              <a:t> – only include general background details and history when they add to your argument, e.g. to show a crucial cause and effect. Practice distinguishing between description (telling what happened) and analysis (judging why something happened).</a:t>
            </a:r>
          </a:p>
          <a:p>
            <a:r>
              <a:rPr lang="en-US" altLang="en-US" b="1" dirty="0"/>
              <a:t>Interpret your evidence</a:t>
            </a:r>
            <a:r>
              <a:rPr lang="en-US" altLang="en-US" dirty="0"/>
              <a:t> – explain how and why your evidence supports your point. Interpretation is an important part of critical analysis, and you should not just rely on the evidence "speaking for itself".</a:t>
            </a:r>
            <a:endParaRPr lang="en-GB" altLang="en-US"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A518-412B-443D-8971-E23D26850550}"/>
              </a:ext>
            </a:extLst>
          </p:cNvPr>
          <p:cNvSpPr>
            <a:spLocks noGrp="1"/>
          </p:cNvSpPr>
          <p:nvPr>
            <p:ph type="title"/>
          </p:nvPr>
        </p:nvSpPr>
        <p:spPr>
          <a:xfrm>
            <a:off x="228600" y="76200"/>
            <a:ext cx="8686800" cy="1590326"/>
          </a:xfrm>
        </p:spPr>
        <p:txBody>
          <a:bodyPr>
            <a:normAutofit/>
          </a:bodyPr>
          <a:lstStyle/>
          <a:p>
            <a:r>
              <a:rPr lang="cy-GB" b="1" dirty="0"/>
              <a:t>Ffyrdd o fod yn fwy beirniadol wrth ysgrifennu</a:t>
            </a:r>
            <a:br>
              <a:rPr lang="en-GB" b="1" dirty="0"/>
            </a:br>
            <a:r>
              <a:rPr lang="en-GB" b="1" dirty="0"/>
              <a:t>Ways to be more critical in your writing</a:t>
            </a:r>
          </a:p>
        </p:txBody>
      </p:sp>
      <p:sp>
        <p:nvSpPr>
          <p:cNvPr id="3" name="Content Placeholder 2">
            <a:extLst>
              <a:ext uri="{FF2B5EF4-FFF2-40B4-BE49-F238E27FC236}">
                <a16:creationId xmlns:a16="http://schemas.microsoft.com/office/drawing/2014/main" id="{B1B9D1B3-E1AB-4B82-8C16-9E1D784B0246}"/>
              </a:ext>
            </a:extLst>
          </p:cNvPr>
          <p:cNvSpPr>
            <a:spLocks noGrp="1"/>
          </p:cNvSpPr>
          <p:nvPr>
            <p:ph sz="half" idx="1"/>
          </p:nvPr>
        </p:nvSpPr>
        <p:spPr>
          <a:xfrm>
            <a:off x="457200" y="1722437"/>
            <a:ext cx="4038600" cy="3992563"/>
          </a:xfrm>
        </p:spPr>
        <p:txBody>
          <a:bodyPr>
            <a:normAutofit fontScale="77500" lnSpcReduction="20000"/>
          </a:bodyPr>
          <a:lstStyle/>
          <a:p>
            <a:r>
              <a:rPr lang="cy-GB" altLang="en-US" b="1" dirty="0"/>
              <a:t>Byddwch yn benodol </a:t>
            </a:r>
            <a:r>
              <a:rPr lang="cy-GB" altLang="en-US" dirty="0"/>
              <a:t>– osgowch gyffredinoli neu wneud pwyntiau ysgubol sy'n anodd eu cefnogi gyda thystiolaeth benodol. Mae'n well bod yn fwy pwyllog a chlymu eich dadl i enghreifftiau manwl neu astudiaethau achos.</a:t>
            </a:r>
          </a:p>
          <a:p>
            <a:r>
              <a:rPr lang="cy-GB" altLang="en-US" b="1" dirty="0"/>
              <a:t>Defnyddiwch wrth-ddadleuon i'ch mantais </a:t>
            </a:r>
            <a:r>
              <a:rPr lang="cy-GB" altLang="en-US" dirty="0"/>
              <a:t>– os dewch o hyd i safbwyntiau sy'n mynd yn groes i'ch dadl eich hun, peidiwch â'u hanwybyddu. Mae'n cryfhau dadl i gynnwys safbwynt gwrthgyferbyniol ac egluro pam nad yw mor argyhoeddiadol â'ch llinell ymresymu eich hun.</a:t>
            </a:r>
          </a:p>
          <a:p>
            <a:endParaRPr lang="en-GB" dirty="0"/>
          </a:p>
        </p:txBody>
      </p:sp>
      <p:sp>
        <p:nvSpPr>
          <p:cNvPr id="4" name="Content Placeholder 3">
            <a:extLst>
              <a:ext uri="{FF2B5EF4-FFF2-40B4-BE49-F238E27FC236}">
                <a16:creationId xmlns:a16="http://schemas.microsoft.com/office/drawing/2014/main" id="{933FB8EC-1DF3-4DBB-91DC-3477E2A217E7}"/>
              </a:ext>
            </a:extLst>
          </p:cNvPr>
          <p:cNvSpPr>
            <a:spLocks noGrp="1"/>
          </p:cNvSpPr>
          <p:nvPr>
            <p:ph sz="half" idx="2"/>
          </p:nvPr>
        </p:nvSpPr>
        <p:spPr/>
        <p:txBody>
          <a:bodyPr>
            <a:normAutofit fontScale="77500" lnSpcReduction="20000"/>
          </a:bodyPr>
          <a:lstStyle/>
          <a:p>
            <a:r>
              <a:rPr lang="en-US" altLang="en-US" b="1" dirty="0"/>
              <a:t>Be specific</a:t>
            </a:r>
            <a:r>
              <a:rPr lang="en-US" altLang="en-US" dirty="0"/>
              <a:t> - avoid making sweeping </a:t>
            </a:r>
            <a:r>
              <a:rPr lang="en-US" altLang="en-US" dirty="0" err="1"/>
              <a:t>generalisations</a:t>
            </a:r>
            <a:r>
              <a:rPr lang="en-US" altLang="en-US" dirty="0"/>
              <a:t> or points that are difficult to support with specific evidence. It is better to be more measured and tie your argument to precise examples or case studies.</a:t>
            </a:r>
            <a:endParaRPr lang="en-GB" altLang="en-US" dirty="0"/>
          </a:p>
          <a:p>
            <a:r>
              <a:rPr lang="en-US" altLang="en-US" b="1" dirty="0"/>
              <a:t>Use counter-arguments to your advantage</a:t>
            </a:r>
            <a:r>
              <a:rPr lang="en-US" altLang="en-US" dirty="0"/>
              <a:t> – if you find viewpoints that go against your own argument, don't ignore them. It strengthens an argument to include an opposing viewpoint and explain why it is not as convincing as your own line of reasoning.</a:t>
            </a:r>
          </a:p>
          <a:p>
            <a:endParaRPr lang="en-GB" dirty="0"/>
          </a:p>
        </p:txBody>
      </p:sp>
    </p:spTree>
    <p:extLst>
      <p:ext uri="{BB962C8B-B14F-4D97-AF65-F5344CB8AC3E}">
        <p14:creationId xmlns:p14="http://schemas.microsoft.com/office/powerpoint/2010/main" val="271640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40A61D2-16A6-4B2D-AC0F-83CD6D91A49F}"/>
              </a:ext>
            </a:extLst>
          </p:cNvPr>
          <p:cNvSpPr>
            <a:spLocks noGrp="1" noChangeArrowheads="1"/>
          </p:cNvSpPr>
          <p:nvPr>
            <p:ph type="title"/>
          </p:nvPr>
        </p:nvSpPr>
        <p:spPr/>
        <p:txBody>
          <a:bodyPr/>
          <a:lstStyle/>
          <a:p>
            <a:r>
              <a:rPr lang="cy-GB" altLang="en-US" b="1" dirty="0"/>
              <a:t>Dod i Gasgliadau</a:t>
            </a:r>
            <a:br>
              <a:rPr lang="en-GB" altLang="en-US" b="1" dirty="0"/>
            </a:br>
            <a:r>
              <a:rPr lang="en-GB" altLang="en-US" b="1" dirty="0"/>
              <a:t>Drawing Conclusions</a:t>
            </a:r>
          </a:p>
        </p:txBody>
      </p:sp>
      <p:sp>
        <p:nvSpPr>
          <p:cNvPr id="15363" name="Rectangle 3">
            <a:extLst>
              <a:ext uri="{FF2B5EF4-FFF2-40B4-BE49-F238E27FC236}">
                <a16:creationId xmlns:a16="http://schemas.microsoft.com/office/drawing/2014/main" id="{3A430CA6-ECF3-4E10-9CC8-50A9D5C0BB63}"/>
              </a:ext>
            </a:extLst>
          </p:cNvPr>
          <p:cNvSpPr>
            <a:spLocks noGrp="1" noChangeArrowheads="1"/>
          </p:cNvSpPr>
          <p:nvPr>
            <p:ph sz="half" idx="1"/>
          </p:nvPr>
        </p:nvSpPr>
        <p:spPr/>
        <p:txBody>
          <a:bodyPr>
            <a:normAutofit fontScale="77500" lnSpcReduction="20000"/>
          </a:bodyPr>
          <a:lstStyle/>
          <a:p>
            <a:pPr>
              <a:lnSpc>
                <a:spcPct val="90000"/>
              </a:lnSpc>
            </a:pPr>
            <a:r>
              <a:rPr lang="cy-GB" altLang="en-US" sz="2900" dirty="0"/>
              <a:t>Ystyriwch hyn yn ffordd o grynhoi eich aseiniad
Dylai fod yn glir ac yn gymharol fyr
Nid oes angen mynd dros bopeth eto yr ydych eisoes wedi'i grybwyll </a:t>
            </a:r>
          </a:p>
          <a:p>
            <a:pPr>
              <a:lnSpc>
                <a:spcPct val="90000"/>
              </a:lnSpc>
            </a:pPr>
            <a:r>
              <a:rPr lang="cy-GB" altLang="en-US" sz="2900" dirty="0"/>
              <a:t>Gwnewch yn siŵr bod y casgliad yn seiliedig ar yr hyn yr ydych wedi'i ddweud o'r blaen 
Caniateir rhoi eich barn yn y casgliad ond ceisiwch wneud hynny'n gynnil a cheisio peidio â swnio'n rhy rhwysgfawr neu awdurdodol </a:t>
            </a:r>
          </a:p>
          <a:p>
            <a:pPr eaLnBrk="1" hangingPunct="1">
              <a:lnSpc>
                <a:spcPct val="90000"/>
              </a:lnSpc>
            </a:pPr>
            <a:endParaRPr lang="en-GB" altLang="en-US" sz="2400" dirty="0"/>
          </a:p>
        </p:txBody>
      </p:sp>
      <p:sp>
        <p:nvSpPr>
          <p:cNvPr id="2" name="Content Placeholder 1">
            <a:extLst>
              <a:ext uri="{FF2B5EF4-FFF2-40B4-BE49-F238E27FC236}">
                <a16:creationId xmlns:a16="http://schemas.microsoft.com/office/drawing/2014/main" id="{831AE227-A6E7-4F6D-AC12-52F42B797935}"/>
              </a:ext>
            </a:extLst>
          </p:cNvPr>
          <p:cNvSpPr>
            <a:spLocks noGrp="1"/>
          </p:cNvSpPr>
          <p:nvPr>
            <p:ph sz="half" idx="2"/>
          </p:nvPr>
        </p:nvSpPr>
        <p:spPr/>
        <p:txBody>
          <a:bodyPr>
            <a:normAutofit fontScale="77500" lnSpcReduction="20000"/>
          </a:bodyPr>
          <a:lstStyle/>
          <a:p>
            <a:pPr eaLnBrk="1" hangingPunct="1">
              <a:lnSpc>
                <a:spcPct val="90000"/>
              </a:lnSpc>
            </a:pPr>
            <a:r>
              <a:rPr lang="en-GB" altLang="en-US" sz="2800" dirty="0"/>
              <a:t>Consider this a way of rounding off your assignment</a:t>
            </a:r>
          </a:p>
          <a:p>
            <a:pPr eaLnBrk="1" hangingPunct="1">
              <a:lnSpc>
                <a:spcPct val="90000"/>
              </a:lnSpc>
            </a:pPr>
            <a:r>
              <a:rPr lang="en-GB" altLang="en-US" sz="2800" dirty="0"/>
              <a:t>It should be clear and relatively brief</a:t>
            </a:r>
          </a:p>
          <a:p>
            <a:pPr eaLnBrk="1" hangingPunct="1">
              <a:lnSpc>
                <a:spcPct val="90000"/>
              </a:lnSpc>
            </a:pPr>
            <a:r>
              <a:rPr lang="en-GB" altLang="en-US" sz="2800" dirty="0"/>
              <a:t>There is no need to go over everything again that you have already mentioned </a:t>
            </a:r>
          </a:p>
          <a:p>
            <a:pPr eaLnBrk="1" hangingPunct="1">
              <a:lnSpc>
                <a:spcPct val="90000"/>
              </a:lnSpc>
            </a:pPr>
            <a:r>
              <a:rPr lang="en-GB" altLang="en-US" sz="2800" dirty="0"/>
              <a:t>Make sure that the conclusion is based on what you have said before </a:t>
            </a:r>
          </a:p>
          <a:p>
            <a:pPr eaLnBrk="1" hangingPunct="1">
              <a:lnSpc>
                <a:spcPct val="90000"/>
              </a:lnSpc>
            </a:pPr>
            <a:r>
              <a:rPr lang="en-GB" altLang="en-US" sz="2800" dirty="0"/>
              <a:t>It is permissible to give your opinion in the conclusion but try to do so subtly and try not to sound too pompous or authoritarian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b="1" dirty="0">
                <a:cs typeface="Arial" panose="020B0604020202020204" pitchFamily="34" charset="0"/>
              </a:rPr>
              <a:t>Tasg</a:t>
            </a:r>
            <a:r>
              <a:rPr lang="en-GB" b="1" dirty="0">
                <a:cs typeface="Arial" panose="020B0604020202020204" pitchFamily="34" charset="0"/>
              </a:rPr>
              <a:t> / Task</a:t>
            </a:r>
          </a:p>
        </p:txBody>
      </p:sp>
      <p:sp>
        <p:nvSpPr>
          <p:cNvPr id="8" name="Content Placeholder 7"/>
          <p:cNvSpPr>
            <a:spLocks noGrp="1"/>
          </p:cNvSpPr>
          <p:nvPr>
            <p:ph sz="half" idx="1"/>
          </p:nvPr>
        </p:nvSpPr>
        <p:spPr>
          <a:prstGeom prst="rect">
            <a:avLst/>
          </a:prstGeom>
        </p:spPr>
        <p:txBody>
          <a:bodyPr>
            <a:normAutofit/>
          </a:bodyPr>
          <a:lstStyle/>
          <a:p>
            <a:r>
              <a:rPr lang="cy-GB" dirty="0">
                <a:cs typeface="Arial" panose="020B0604020202020204" pitchFamily="34" charset="0"/>
              </a:rPr>
              <a:t>Gweithiwch gyda phartner
Trafodwch yr aseiniad </a:t>
            </a:r>
          </a:p>
          <a:p>
            <a:r>
              <a:rPr lang="cy-GB" dirty="0">
                <a:cs typeface="Arial" panose="020B0604020202020204" pitchFamily="34" charset="0"/>
              </a:rPr>
              <a:t>Lluniwch 3 chwestiwn am unrhyw faterion sy'n aneglur
Adborth a thrafodaeth</a:t>
            </a:r>
          </a:p>
          <a:p>
            <a:endParaRPr lang="en-GB" i="1"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6415F299-A827-44B4-AD16-CF2A5B90FF38}"/>
              </a:ext>
            </a:extLst>
          </p:cNvPr>
          <p:cNvSpPr>
            <a:spLocks noGrp="1"/>
          </p:cNvSpPr>
          <p:nvPr>
            <p:ph sz="half" idx="2"/>
          </p:nvPr>
        </p:nvSpPr>
        <p:spPr/>
        <p:txBody>
          <a:bodyPr/>
          <a:lstStyle/>
          <a:p>
            <a:r>
              <a:rPr lang="en-GB" i="1" dirty="0">
                <a:cs typeface="Arial" panose="020B0604020202020204" pitchFamily="34" charset="0"/>
              </a:rPr>
              <a:t>Work with a partner</a:t>
            </a:r>
          </a:p>
          <a:p>
            <a:r>
              <a:rPr lang="en-GB" i="1" dirty="0">
                <a:cs typeface="Arial" panose="020B0604020202020204" pitchFamily="34" charset="0"/>
              </a:rPr>
              <a:t>Discuss the assignment </a:t>
            </a:r>
          </a:p>
          <a:p>
            <a:r>
              <a:rPr lang="en-GB" i="1" dirty="0">
                <a:cs typeface="Arial" panose="020B0604020202020204" pitchFamily="34" charset="0"/>
              </a:rPr>
              <a:t>Construct 3 questions about any issues that are unclear</a:t>
            </a:r>
          </a:p>
          <a:p>
            <a:r>
              <a:rPr lang="en-GB" i="1" dirty="0">
                <a:cs typeface="Arial" panose="020B0604020202020204" pitchFamily="34" charset="0"/>
              </a:rPr>
              <a:t>Feedback and discussion</a:t>
            </a:r>
          </a:p>
          <a:p>
            <a:endParaRPr lang="en-GB" dirty="0"/>
          </a:p>
        </p:txBody>
      </p:sp>
      <p:pic>
        <p:nvPicPr>
          <p:cNvPr id="2051" name="Picture 3" descr="C:\Users\l.roberts\AppData\Local\Microsoft\Windows\Temporary Internet Files\Content.IE5\N7NKQ001\MC90036051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19600" y="381000"/>
            <a:ext cx="33528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804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2E4E9-125D-4698-86BA-A80DD46746DA}"/>
              </a:ext>
            </a:extLst>
          </p:cNvPr>
          <p:cNvSpPr>
            <a:spLocks noGrp="1"/>
          </p:cNvSpPr>
          <p:nvPr>
            <p:ph type="title"/>
          </p:nvPr>
        </p:nvSpPr>
        <p:spPr>
          <a:xfrm>
            <a:off x="762000" y="365126"/>
            <a:ext cx="8118050" cy="1325563"/>
          </a:xfrm>
        </p:spPr>
        <p:txBody>
          <a:bodyPr/>
          <a:lstStyle/>
          <a:p>
            <a:r>
              <a:rPr lang="cy-GB" b="1" dirty="0"/>
              <a:t>Cymryd rhan/</a:t>
            </a:r>
            <a:r>
              <a:rPr lang="en-GB" b="1" dirty="0"/>
              <a:t>Participation</a:t>
            </a:r>
          </a:p>
        </p:txBody>
      </p:sp>
      <p:sp>
        <p:nvSpPr>
          <p:cNvPr id="3" name="Content Placeholder 2">
            <a:extLst>
              <a:ext uri="{FF2B5EF4-FFF2-40B4-BE49-F238E27FC236}">
                <a16:creationId xmlns:a16="http://schemas.microsoft.com/office/drawing/2014/main" id="{91B24092-D57D-4303-A16E-68CE522A85CA}"/>
              </a:ext>
            </a:extLst>
          </p:cNvPr>
          <p:cNvSpPr>
            <a:spLocks noGrp="1"/>
          </p:cNvSpPr>
          <p:nvPr>
            <p:ph sz="half" idx="1"/>
          </p:nvPr>
        </p:nvSpPr>
        <p:spPr/>
        <p:txBody>
          <a:bodyPr/>
          <a:lstStyle/>
          <a:p>
            <a:r>
              <a:rPr lang="cy-GB" dirty="0"/>
              <a:t>Beth mae'r term hwn yn ei olygu i chi?</a:t>
            </a:r>
          </a:p>
          <a:p>
            <a:r>
              <a:rPr lang="cy-GB" dirty="0"/>
              <a:t>Pam mae'n bwysig yn y modwl hwn?</a:t>
            </a:r>
          </a:p>
          <a:p>
            <a:pPr marL="64008" indent="0">
              <a:buNone/>
            </a:pPr>
            <a:endParaRPr lang="en-GB" dirty="0"/>
          </a:p>
        </p:txBody>
      </p:sp>
      <p:sp>
        <p:nvSpPr>
          <p:cNvPr id="4" name="Content Placeholder 3">
            <a:extLst>
              <a:ext uri="{FF2B5EF4-FFF2-40B4-BE49-F238E27FC236}">
                <a16:creationId xmlns:a16="http://schemas.microsoft.com/office/drawing/2014/main" id="{6C52F5B5-AF05-4CA6-B948-AF4828092D1B}"/>
              </a:ext>
            </a:extLst>
          </p:cNvPr>
          <p:cNvSpPr>
            <a:spLocks noGrp="1"/>
          </p:cNvSpPr>
          <p:nvPr>
            <p:ph sz="half" idx="2"/>
          </p:nvPr>
        </p:nvSpPr>
        <p:spPr/>
        <p:txBody>
          <a:bodyPr/>
          <a:lstStyle/>
          <a:p>
            <a:r>
              <a:rPr lang="en-GB" dirty="0"/>
              <a:t>What does this term mean to you?</a:t>
            </a:r>
          </a:p>
          <a:p>
            <a:r>
              <a:rPr lang="en-GB" dirty="0"/>
              <a:t>Why is it important in this module?</a:t>
            </a:r>
          </a:p>
          <a:p>
            <a:endParaRPr lang="en-GB" dirty="0"/>
          </a:p>
        </p:txBody>
      </p:sp>
    </p:spTree>
    <p:extLst>
      <p:ext uri="{BB962C8B-B14F-4D97-AF65-F5344CB8AC3E}">
        <p14:creationId xmlns:p14="http://schemas.microsoft.com/office/powerpoint/2010/main" val="1344553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F06BA-B82F-46A1-8B60-6E6BF1A984CB}"/>
              </a:ext>
            </a:extLst>
          </p:cNvPr>
          <p:cNvSpPr>
            <a:spLocks noGrp="1"/>
          </p:cNvSpPr>
          <p:nvPr>
            <p:ph type="title"/>
          </p:nvPr>
        </p:nvSpPr>
        <p:spPr/>
        <p:txBody>
          <a:bodyPr/>
          <a:lstStyle/>
          <a:p>
            <a:r>
              <a:rPr lang="cy-GB" b="1" dirty="0"/>
              <a:t>Beth yw cymryd rhan</a:t>
            </a:r>
            <a:r>
              <a:rPr lang="en-GB" b="1" dirty="0"/>
              <a:t>?</a:t>
            </a:r>
            <a:br>
              <a:rPr lang="en-GB" b="1" dirty="0"/>
            </a:br>
            <a:r>
              <a:rPr lang="en-GB" b="1" dirty="0"/>
              <a:t>What is participation?</a:t>
            </a:r>
          </a:p>
        </p:txBody>
      </p:sp>
      <p:sp>
        <p:nvSpPr>
          <p:cNvPr id="3" name="Content Placeholder 2">
            <a:extLst>
              <a:ext uri="{FF2B5EF4-FFF2-40B4-BE49-F238E27FC236}">
                <a16:creationId xmlns:a16="http://schemas.microsoft.com/office/drawing/2014/main" id="{9B1A0367-1F8D-4794-954D-9B2E368A8D14}"/>
              </a:ext>
            </a:extLst>
          </p:cNvPr>
          <p:cNvSpPr>
            <a:spLocks noGrp="1"/>
          </p:cNvSpPr>
          <p:nvPr>
            <p:ph sz="half" idx="1"/>
          </p:nvPr>
        </p:nvSpPr>
        <p:spPr>
          <a:xfrm>
            <a:off x="457200" y="1722437"/>
            <a:ext cx="4038600" cy="3916363"/>
          </a:xfrm>
        </p:spPr>
        <p:txBody>
          <a:bodyPr>
            <a:normAutofit fontScale="70000" lnSpcReduction="20000"/>
          </a:bodyPr>
          <a:lstStyle/>
          <a:p>
            <a:r>
              <a:rPr lang="cy-GB" sz="2900" dirty="0">
                <a:solidFill>
                  <a:srgbClr val="1E1E1E"/>
                </a:solidFill>
              </a:rPr>
              <a:t>Mae cyfranogiad plant a phobl ifanc yn rhan o Gonfensiwn y Cenhedloedd Unedig ar Hawliau'r Plentyn (1989) gan ei fod yn chwarae rhan allweddol wrth wireddu hawliau plant.</a:t>
            </a:r>
            <a:endParaRPr lang="cy-GB" sz="2900" b="0" i="0" dirty="0">
              <a:solidFill>
                <a:srgbClr val="1E1E1E"/>
              </a:solidFill>
              <a:effectLst/>
            </a:endParaRPr>
          </a:p>
          <a:p>
            <a:r>
              <a:rPr lang="cy-GB" sz="2900" dirty="0">
                <a:solidFill>
                  <a:srgbClr val="1E1E1E"/>
                </a:solidFill>
              </a:rPr>
              <a:t>Mae cyfranogiad yn cynnwys plant a phobl ifanc yn chwarae rhan weithredol yn y broses o wneud penderfyniadau o ran pob agwedd ar eu bywydau.</a:t>
            </a:r>
          </a:p>
          <a:p>
            <a:r>
              <a:rPr lang="cy-GB" sz="2900" dirty="0">
                <a:solidFill>
                  <a:srgbClr val="1E1E1E"/>
                </a:solidFill>
              </a:rPr>
              <a:t>Nid digwyddiad </a:t>
            </a:r>
            <a:r>
              <a:rPr lang="cy-GB" sz="2900" dirty="0" err="1">
                <a:solidFill>
                  <a:srgbClr val="1E1E1E"/>
                </a:solidFill>
              </a:rPr>
              <a:t>untro</a:t>
            </a:r>
            <a:r>
              <a:rPr lang="cy-GB" sz="2900" dirty="0">
                <a:solidFill>
                  <a:srgbClr val="1E1E1E"/>
                </a:solidFill>
              </a:rPr>
              <a:t> yw cymryd rhan ond egwyddor gyffredinol sy'n hanfodol mewn lleoliad addysg i ysgogi amgylchedd cynhwysol.</a:t>
            </a:r>
            <a:endParaRPr lang="cy-GB" sz="2900" dirty="0"/>
          </a:p>
          <a:p>
            <a:endParaRPr lang="en-GB" dirty="0"/>
          </a:p>
        </p:txBody>
      </p:sp>
      <p:sp>
        <p:nvSpPr>
          <p:cNvPr id="4" name="Content Placeholder 3">
            <a:extLst>
              <a:ext uri="{FF2B5EF4-FFF2-40B4-BE49-F238E27FC236}">
                <a16:creationId xmlns:a16="http://schemas.microsoft.com/office/drawing/2014/main" id="{0D3C14F2-4791-4286-9201-8BD18017E296}"/>
              </a:ext>
            </a:extLst>
          </p:cNvPr>
          <p:cNvSpPr>
            <a:spLocks noGrp="1"/>
          </p:cNvSpPr>
          <p:nvPr>
            <p:ph sz="half" idx="2"/>
          </p:nvPr>
        </p:nvSpPr>
        <p:spPr>
          <a:xfrm>
            <a:off x="4648200" y="1722437"/>
            <a:ext cx="4038600" cy="3916363"/>
          </a:xfrm>
        </p:spPr>
        <p:txBody>
          <a:bodyPr>
            <a:normAutofit fontScale="70000" lnSpcReduction="20000"/>
          </a:bodyPr>
          <a:lstStyle/>
          <a:p>
            <a:r>
              <a:rPr lang="en-GB" sz="3100" b="0" i="0" dirty="0">
                <a:solidFill>
                  <a:srgbClr val="1E1E1E"/>
                </a:solidFill>
                <a:effectLst/>
              </a:rPr>
              <a:t>Participation of children and young people is one of the UNCRC (1989) as it plays a key role in realising children’s rights.</a:t>
            </a:r>
          </a:p>
          <a:p>
            <a:r>
              <a:rPr lang="en-GB" sz="3100" dirty="0">
                <a:solidFill>
                  <a:srgbClr val="1E1E1E"/>
                </a:solidFill>
              </a:rPr>
              <a:t>Participation involves children and young people playing an active role in decision-making with regards to all aspects of their lives.</a:t>
            </a:r>
          </a:p>
          <a:p>
            <a:r>
              <a:rPr lang="en-GB" sz="3100" dirty="0">
                <a:solidFill>
                  <a:srgbClr val="1E1E1E"/>
                </a:solidFill>
              </a:rPr>
              <a:t>Participation is not a one off event but an overarching principle which is essential in education setting to promote an inclusive environment.</a:t>
            </a:r>
            <a:endParaRPr lang="en-GB" sz="3100" dirty="0"/>
          </a:p>
          <a:p>
            <a:endParaRPr lang="en-GB" dirty="0"/>
          </a:p>
        </p:txBody>
      </p:sp>
    </p:spTree>
    <p:extLst>
      <p:ext uri="{BB962C8B-B14F-4D97-AF65-F5344CB8AC3E}">
        <p14:creationId xmlns:p14="http://schemas.microsoft.com/office/powerpoint/2010/main" val="3443151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3B153-D1A0-42AE-8E1F-FA8529C30156}"/>
              </a:ext>
            </a:extLst>
          </p:cNvPr>
          <p:cNvSpPr>
            <a:spLocks noGrp="1"/>
          </p:cNvSpPr>
          <p:nvPr>
            <p:ph type="title"/>
          </p:nvPr>
        </p:nvSpPr>
        <p:spPr/>
        <p:txBody>
          <a:bodyPr/>
          <a:lstStyle/>
          <a:p>
            <a:r>
              <a:rPr lang="cy-GB" b="1" dirty="0"/>
              <a:t>Beth yw cymryd rhan</a:t>
            </a:r>
            <a:r>
              <a:rPr lang="en-GB" b="1" dirty="0"/>
              <a:t>? </a:t>
            </a:r>
            <a:br>
              <a:rPr lang="en-GB" b="1" dirty="0"/>
            </a:br>
            <a:r>
              <a:rPr lang="en-GB" b="1" dirty="0"/>
              <a:t>What is participation?</a:t>
            </a:r>
          </a:p>
        </p:txBody>
      </p:sp>
      <p:sp>
        <p:nvSpPr>
          <p:cNvPr id="3" name="Content Placeholder 2">
            <a:extLst>
              <a:ext uri="{FF2B5EF4-FFF2-40B4-BE49-F238E27FC236}">
                <a16:creationId xmlns:a16="http://schemas.microsoft.com/office/drawing/2014/main" id="{E9D436EE-02C5-4FB1-B2EA-DA34BAF52D8C}"/>
              </a:ext>
            </a:extLst>
          </p:cNvPr>
          <p:cNvSpPr>
            <a:spLocks noGrp="1"/>
          </p:cNvSpPr>
          <p:nvPr>
            <p:ph sz="half" idx="1"/>
          </p:nvPr>
        </p:nvSpPr>
        <p:spPr>
          <a:xfrm>
            <a:off x="457200" y="1722437"/>
            <a:ext cx="4038600" cy="3916363"/>
          </a:xfrm>
        </p:spPr>
        <p:txBody>
          <a:bodyPr>
            <a:normAutofit fontScale="85000" lnSpcReduction="20000"/>
          </a:bodyPr>
          <a:lstStyle/>
          <a:p>
            <a:r>
              <a:rPr lang="cy-GB" sz="2800" dirty="0"/>
              <a:t>Mae cymryd rhan yn agwedd hanfodol ar waith </a:t>
            </a:r>
            <a:r>
              <a:rPr lang="cy-GB" sz="2800" dirty="0" err="1"/>
              <a:t>amlasiantaethol</a:t>
            </a:r>
            <a:r>
              <a:rPr lang="cy-GB" sz="2800" dirty="0"/>
              <a:t> a chynllunio sy'n canolbwyntio ar y plentyn/person.</a:t>
            </a:r>
          </a:p>
          <a:p>
            <a:r>
              <a:rPr lang="cy-GB" sz="2800" dirty="0"/>
              <a:t>Mae creu cyfleoedd i lais y plentyn neu'r person ifanc gael ei glywed yn caniatáu deialog ystyrlon, effeithiol a pharhaus rhwng plant ac oedolion</a:t>
            </a:r>
            <a:r>
              <a:rPr lang="cy-GB" sz="2800" b="0" i="0" dirty="0">
                <a:solidFill>
                  <a:srgbClr val="1E1E1E"/>
                </a:solidFill>
                <a:effectLst/>
                <a:latin typeface="Roboto" panose="02000000000000000000" pitchFamily="2" charset="0"/>
              </a:rPr>
              <a:t>.</a:t>
            </a:r>
          </a:p>
          <a:p>
            <a:r>
              <a:rPr lang="cy-GB" sz="2800" dirty="0">
                <a:solidFill>
                  <a:srgbClr val="1E1E1E"/>
                </a:solidFill>
                <a:latin typeface="Roboto" panose="02000000000000000000" pitchFamily="2" charset="0"/>
              </a:rPr>
              <a:t>Sut y caiff cymryd rhan ei amlygu mewn lleoliadau addysgol?</a:t>
            </a:r>
          </a:p>
          <a:p>
            <a:endParaRPr lang="en-GB" b="0" i="0" dirty="0">
              <a:solidFill>
                <a:srgbClr val="1E1E1E"/>
              </a:solidFill>
              <a:effectLst/>
              <a:latin typeface="Roboto" panose="02000000000000000000" pitchFamily="2" charset="0"/>
            </a:endParaRPr>
          </a:p>
          <a:p>
            <a:endParaRPr lang="en-GB" dirty="0"/>
          </a:p>
        </p:txBody>
      </p:sp>
      <p:sp>
        <p:nvSpPr>
          <p:cNvPr id="4" name="Content Placeholder 3">
            <a:extLst>
              <a:ext uri="{FF2B5EF4-FFF2-40B4-BE49-F238E27FC236}">
                <a16:creationId xmlns:a16="http://schemas.microsoft.com/office/drawing/2014/main" id="{C1A3DD3C-1BE8-4463-B82A-8D0F966C2FE3}"/>
              </a:ext>
            </a:extLst>
          </p:cNvPr>
          <p:cNvSpPr>
            <a:spLocks noGrp="1"/>
          </p:cNvSpPr>
          <p:nvPr>
            <p:ph sz="half" idx="2"/>
          </p:nvPr>
        </p:nvSpPr>
        <p:spPr>
          <a:xfrm>
            <a:off x="4648200" y="1722437"/>
            <a:ext cx="4038600" cy="3817971"/>
          </a:xfrm>
        </p:spPr>
        <p:txBody>
          <a:bodyPr>
            <a:normAutofit fontScale="85000" lnSpcReduction="20000"/>
          </a:bodyPr>
          <a:lstStyle/>
          <a:p>
            <a:r>
              <a:rPr lang="en-GB" dirty="0"/>
              <a:t>Participation is an essential aspect of multiagency working and child/person centred planning.</a:t>
            </a:r>
          </a:p>
          <a:p>
            <a:r>
              <a:rPr lang="en-GB" dirty="0"/>
              <a:t>Creating opportunities for the voice of the child or young person to be heard allows for  </a:t>
            </a:r>
            <a:r>
              <a:rPr lang="en-GB" b="0" i="0" dirty="0">
                <a:solidFill>
                  <a:srgbClr val="1E1E1E"/>
                </a:solidFill>
                <a:effectLst/>
              </a:rPr>
              <a:t>meaningful, effective and ongoing dialogue between children and adults.</a:t>
            </a:r>
          </a:p>
          <a:p>
            <a:r>
              <a:rPr lang="en-GB" b="0" i="0" dirty="0">
                <a:solidFill>
                  <a:srgbClr val="1E1E1E"/>
                </a:solidFill>
                <a:effectLst/>
              </a:rPr>
              <a:t>How is participation in evident in educationa</a:t>
            </a:r>
            <a:r>
              <a:rPr lang="en-GB" dirty="0">
                <a:solidFill>
                  <a:srgbClr val="1E1E1E"/>
                </a:solidFill>
              </a:rPr>
              <a:t>l settings?</a:t>
            </a:r>
          </a:p>
          <a:p>
            <a:endParaRPr lang="en-GB" dirty="0"/>
          </a:p>
        </p:txBody>
      </p:sp>
      <p:pic>
        <p:nvPicPr>
          <p:cNvPr id="5" name="Graphic 4" descr="Thought outline">
            <a:extLst>
              <a:ext uri="{FF2B5EF4-FFF2-40B4-BE49-F238E27FC236}">
                <a16:creationId xmlns:a16="http://schemas.microsoft.com/office/drawing/2014/main" id="{91907815-BAA2-46B6-BFA6-555A2C96D5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36571" y="4756148"/>
            <a:ext cx="914400" cy="914400"/>
          </a:xfrm>
          <a:prstGeom prst="rect">
            <a:avLst/>
          </a:prstGeom>
        </p:spPr>
      </p:pic>
      <p:pic>
        <p:nvPicPr>
          <p:cNvPr id="6" name="Graphic 5" descr="Thought outline">
            <a:extLst>
              <a:ext uri="{FF2B5EF4-FFF2-40B4-BE49-F238E27FC236}">
                <a16:creationId xmlns:a16="http://schemas.microsoft.com/office/drawing/2014/main" id="{FECD313D-5EF8-4B1B-A418-F10FA0BBAC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5942" y="4766125"/>
            <a:ext cx="914400" cy="914400"/>
          </a:xfrm>
          <a:prstGeom prst="rect">
            <a:avLst/>
          </a:prstGeom>
        </p:spPr>
      </p:pic>
    </p:spTree>
    <p:extLst>
      <p:ext uri="{BB962C8B-B14F-4D97-AF65-F5344CB8AC3E}">
        <p14:creationId xmlns:p14="http://schemas.microsoft.com/office/powerpoint/2010/main" val="13974299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Arnstein</a:t>
            </a:r>
            <a:endParaRPr lang="cy-GB" b="1"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79713" y="1143000"/>
            <a:ext cx="4497288" cy="4376622"/>
          </a:xfrm>
        </p:spPr>
      </p:pic>
      <p:sp>
        <p:nvSpPr>
          <p:cNvPr id="3" name="TextBox 2"/>
          <p:cNvSpPr txBox="1"/>
          <p:nvPr/>
        </p:nvSpPr>
        <p:spPr>
          <a:xfrm>
            <a:off x="6400800" y="6324600"/>
            <a:ext cx="1624163" cy="276999"/>
          </a:xfrm>
          <a:prstGeom prst="rect">
            <a:avLst/>
          </a:prstGeom>
          <a:noFill/>
        </p:spPr>
        <p:txBody>
          <a:bodyPr wrap="none" rtlCol="0">
            <a:spAutoFit/>
          </a:bodyPr>
          <a:lstStyle/>
          <a:p>
            <a:r>
              <a:rPr lang="en-GB" sz="1200" dirty="0" err="1"/>
              <a:t>GeorgeJulian</a:t>
            </a:r>
            <a:r>
              <a:rPr lang="en-GB" sz="1200" dirty="0"/>
              <a:t>, (2014)</a:t>
            </a:r>
          </a:p>
        </p:txBody>
      </p:sp>
    </p:spTree>
    <p:extLst>
      <p:ext uri="{BB962C8B-B14F-4D97-AF65-F5344CB8AC3E}">
        <p14:creationId xmlns:p14="http://schemas.microsoft.com/office/powerpoint/2010/main" val="2092764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27BC8-D7F1-4B25-840D-82341DE14518}"/>
              </a:ext>
            </a:extLst>
          </p:cNvPr>
          <p:cNvSpPr>
            <a:spLocks noGrp="1"/>
          </p:cNvSpPr>
          <p:nvPr>
            <p:ph type="title"/>
          </p:nvPr>
        </p:nvSpPr>
        <p:spPr/>
        <p:txBody>
          <a:bodyPr vert="horz" lIns="91440" tIns="45720" rIns="91440" bIns="45720" anchor="ctr">
            <a:normAutofit/>
          </a:bodyPr>
          <a:lstStyle/>
          <a:p>
            <a:pPr marL="484505"/>
            <a:r>
              <a:rPr lang="en-GB" b="1" dirty="0">
                <a:ln w="6350">
                  <a:solidFill>
                    <a:srgbClr val="FF388C">
                      <a:shade val="43000"/>
                    </a:srgbClr>
                  </a:solidFill>
                </a:ln>
                <a:cs typeface="Arial"/>
              </a:rPr>
              <a:t>Hart (2008) and </a:t>
            </a:r>
            <a:r>
              <a:rPr lang="en-GB" b="1" dirty="0" err="1">
                <a:ln w="6350">
                  <a:solidFill>
                    <a:srgbClr val="FF388C">
                      <a:shade val="43000"/>
                    </a:srgbClr>
                  </a:solidFill>
                </a:ln>
                <a:cs typeface="Arial"/>
              </a:rPr>
              <a:t>Arnstein</a:t>
            </a:r>
            <a:r>
              <a:rPr lang="en-GB" b="1" dirty="0">
                <a:ln w="6350">
                  <a:solidFill>
                    <a:srgbClr val="FF388C">
                      <a:shade val="43000"/>
                    </a:srgbClr>
                  </a:solidFill>
                </a:ln>
                <a:cs typeface="Arial"/>
              </a:rPr>
              <a:t> (1969)</a:t>
            </a:r>
          </a:p>
        </p:txBody>
      </p:sp>
      <p:pic>
        <p:nvPicPr>
          <p:cNvPr id="4" name="Picture 4" descr="A picture containing graphical user interface, diagram&#10;&#10;Description automatically generated">
            <a:extLst>
              <a:ext uri="{FF2B5EF4-FFF2-40B4-BE49-F238E27FC236}">
                <a16:creationId xmlns:a16="http://schemas.microsoft.com/office/drawing/2014/main" id="{738B7848-7D96-4516-BA68-BAE142317CB3}"/>
              </a:ext>
            </a:extLst>
          </p:cNvPr>
          <p:cNvPicPr>
            <a:picLocks noGrp="1" noChangeAspect="1"/>
          </p:cNvPicPr>
          <p:nvPr>
            <p:ph idx="1"/>
          </p:nvPr>
        </p:nvPicPr>
        <p:blipFill>
          <a:blip r:embed="rId2"/>
          <a:stretch>
            <a:fillRect/>
          </a:stretch>
        </p:blipFill>
        <p:spPr>
          <a:xfrm>
            <a:off x="1447800" y="1371600"/>
            <a:ext cx="6091222" cy="4572000"/>
          </a:xfrm>
        </p:spPr>
      </p:pic>
    </p:spTree>
    <p:extLst>
      <p:ext uri="{BB962C8B-B14F-4D97-AF65-F5344CB8AC3E}">
        <p14:creationId xmlns:p14="http://schemas.microsoft.com/office/powerpoint/2010/main" val="237548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Model </a:t>
            </a:r>
            <a:r>
              <a:rPr lang="cy-GB" b="1" dirty="0" err="1"/>
              <a:t>bio</a:t>
            </a:r>
            <a:r>
              <a:rPr lang="cy-GB" b="1" dirty="0"/>
              <a:t>-ecolegol</a:t>
            </a:r>
            <a:r>
              <a:rPr lang="en-GB" b="1" dirty="0"/>
              <a:t> Bronfenbrenner Bronfenbrenner’s bio-ecological model</a:t>
            </a:r>
            <a:endParaRPr lang="cy-GB" b="1"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67893" y="1447800"/>
            <a:ext cx="4613563" cy="4114800"/>
          </a:xfrm>
        </p:spPr>
      </p:pic>
      <p:sp>
        <p:nvSpPr>
          <p:cNvPr id="3" name="TextBox 2"/>
          <p:cNvSpPr txBox="1"/>
          <p:nvPr/>
        </p:nvSpPr>
        <p:spPr>
          <a:xfrm>
            <a:off x="5924122" y="6388321"/>
            <a:ext cx="2007281" cy="276999"/>
          </a:xfrm>
          <a:prstGeom prst="rect">
            <a:avLst/>
          </a:prstGeom>
          <a:noFill/>
        </p:spPr>
        <p:txBody>
          <a:bodyPr wrap="none" rtlCol="0">
            <a:spAutoFit/>
          </a:bodyPr>
          <a:lstStyle/>
          <a:p>
            <a:r>
              <a:rPr lang="en-GB" sz="1200" dirty="0" err="1"/>
              <a:t>Edpsychexperience</a:t>
            </a:r>
            <a:r>
              <a:rPr lang="en-GB" sz="1200" dirty="0"/>
              <a:t> (2014)</a:t>
            </a:r>
          </a:p>
        </p:txBody>
      </p:sp>
    </p:spTree>
    <p:extLst>
      <p:ext uri="{BB962C8B-B14F-4D97-AF65-F5344CB8AC3E}">
        <p14:creationId xmlns:p14="http://schemas.microsoft.com/office/powerpoint/2010/main" val="757141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FF0A11-52B8-410C-A32E-6515E5D2FAFE}"/>
              </a:ext>
            </a:extLst>
          </p:cNvPr>
          <p:cNvSpPr>
            <a:spLocks noGrp="1"/>
          </p:cNvSpPr>
          <p:nvPr>
            <p:ph type="title"/>
          </p:nvPr>
        </p:nvSpPr>
        <p:spPr/>
        <p:txBody>
          <a:bodyPr>
            <a:normAutofit/>
          </a:bodyPr>
          <a:lstStyle/>
          <a:p>
            <a:r>
              <a:rPr lang="cy-GB" b="1" dirty="0"/>
              <a:t>Cymryd rhan mewn YCP a GA</a:t>
            </a:r>
            <a:br>
              <a:rPr lang="en-GB" b="1" dirty="0"/>
            </a:br>
            <a:r>
              <a:rPr lang="en-GB" b="1" dirty="0"/>
              <a:t>Participation in CCP and MAW</a:t>
            </a:r>
          </a:p>
        </p:txBody>
      </p:sp>
      <p:sp>
        <p:nvSpPr>
          <p:cNvPr id="5" name="Content Placeholder 4">
            <a:extLst>
              <a:ext uri="{FF2B5EF4-FFF2-40B4-BE49-F238E27FC236}">
                <a16:creationId xmlns:a16="http://schemas.microsoft.com/office/drawing/2014/main" id="{F510E669-2E7A-4A28-AC1C-4F85FC95E276}"/>
              </a:ext>
            </a:extLst>
          </p:cNvPr>
          <p:cNvSpPr>
            <a:spLocks noGrp="1"/>
          </p:cNvSpPr>
          <p:nvPr>
            <p:ph sz="half" idx="1"/>
          </p:nvPr>
        </p:nvSpPr>
        <p:spPr>
          <a:xfrm>
            <a:off x="457200" y="1722437"/>
            <a:ext cx="4038600" cy="3763963"/>
          </a:xfrm>
        </p:spPr>
        <p:txBody>
          <a:bodyPr>
            <a:normAutofit fontScale="92500"/>
          </a:bodyPr>
          <a:lstStyle/>
          <a:p>
            <a:r>
              <a:rPr lang="cy-GB" dirty="0"/>
              <a:t>Mae cymryd rhan yn hanfodol mewn ymarfer sy'n canolbwyntio ar y plentyn
Dylai gwaith amlasiantaethol roi anghenion y plentyn wrth galon unrhyw broses a gwrando a pharchu eu barn.</a:t>
            </a:r>
          </a:p>
          <a:p>
            <a:r>
              <a:rPr lang="cy-GB" dirty="0"/>
              <a:t>Mae hyn yn arbennig o berthnasol wrth ddiogelu ac amddiffyn plant</a:t>
            </a:r>
            <a:endParaRPr lang="en-GB" dirty="0"/>
          </a:p>
        </p:txBody>
      </p:sp>
      <p:sp>
        <p:nvSpPr>
          <p:cNvPr id="6" name="Content Placeholder 5">
            <a:extLst>
              <a:ext uri="{FF2B5EF4-FFF2-40B4-BE49-F238E27FC236}">
                <a16:creationId xmlns:a16="http://schemas.microsoft.com/office/drawing/2014/main" id="{F25DD3A1-31CE-4F00-A2DF-F2C1A14616E6}"/>
              </a:ext>
            </a:extLst>
          </p:cNvPr>
          <p:cNvSpPr>
            <a:spLocks noGrp="1"/>
          </p:cNvSpPr>
          <p:nvPr>
            <p:ph sz="half" idx="2"/>
          </p:nvPr>
        </p:nvSpPr>
        <p:spPr/>
        <p:txBody>
          <a:bodyPr>
            <a:normAutofit fontScale="92500"/>
          </a:bodyPr>
          <a:lstStyle/>
          <a:p>
            <a:r>
              <a:rPr lang="en-GB" dirty="0"/>
              <a:t>Participation is essential in child centred practice</a:t>
            </a:r>
          </a:p>
          <a:p>
            <a:r>
              <a:rPr lang="en-GB" dirty="0"/>
              <a:t>Multiagency working should place the child’s needs at the centre of any process and listen and respect their views.</a:t>
            </a:r>
          </a:p>
          <a:p>
            <a:r>
              <a:rPr lang="en-GB" dirty="0"/>
              <a:t>This is especially relevant in safeguarding and child protection.</a:t>
            </a:r>
          </a:p>
        </p:txBody>
      </p:sp>
    </p:spTree>
    <p:extLst>
      <p:ext uri="{BB962C8B-B14F-4D97-AF65-F5344CB8AC3E}">
        <p14:creationId xmlns:p14="http://schemas.microsoft.com/office/powerpoint/2010/main" val="18148550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7A35-600C-45E3-B948-1C10AD493003}"/>
              </a:ext>
            </a:extLst>
          </p:cNvPr>
          <p:cNvSpPr>
            <a:spLocks noGrp="1"/>
          </p:cNvSpPr>
          <p:nvPr>
            <p:ph type="title"/>
          </p:nvPr>
        </p:nvSpPr>
        <p:spPr>
          <a:xfrm>
            <a:off x="762000" y="365126"/>
            <a:ext cx="8118050" cy="1325563"/>
          </a:xfrm>
        </p:spPr>
        <p:txBody>
          <a:bodyPr/>
          <a:lstStyle/>
          <a:p>
            <a:r>
              <a:rPr lang="cy-GB" b="1" dirty="0"/>
              <a:t>Adfyfyrio/</a:t>
            </a:r>
            <a:r>
              <a:rPr lang="en-GB" b="1" dirty="0"/>
              <a:t>Reflection</a:t>
            </a:r>
          </a:p>
        </p:txBody>
      </p:sp>
      <p:sp>
        <p:nvSpPr>
          <p:cNvPr id="3" name="Content Placeholder 2">
            <a:extLst>
              <a:ext uri="{FF2B5EF4-FFF2-40B4-BE49-F238E27FC236}">
                <a16:creationId xmlns:a16="http://schemas.microsoft.com/office/drawing/2014/main" id="{FBAA0E1E-F182-4874-8F37-145059189CFC}"/>
              </a:ext>
            </a:extLst>
          </p:cNvPr>
          <p:cNvSpPr>
            <a:spLocks noGrp="1"/>
          </p:cNvSpPr>
          <p:nvPr>
            <p:ph sz="half" idx="1"/>
          </p:nvPr>
        </p:nvSpPr>
        <p:spPr/>
        <p:txBody>
          <a:bodyPr/>
          <a:lstStyle/>
          <a:p>
            <a:r>
              <a:rPr lang="cy-GB" dirty="0"/>
              <a:t>Edrychwch yn ôl ar y deilliannau dysgu ar gyfer y modylau hyn
Adfyfyriwch ar y sesiwn hyd yn hyn, beth yw eich cwestiynau?</a:t>
            </a:r>
          </a:p>
          <a:p>
            <a:pPr marL="64008" indent="0">
              <a:buNone/>
            </a:pPr>
            <a:endParaRPr lang="en-GB" dirty="0"/>
          </a:p>
        </p:txBody>
      </p:sp>
      <p:sp>
        <p:nvSpPr>
          <p:cNvPr id="4" name="Content Placeholder 3">
            <a:extLst>
              <a:ext uri="{FF2B5EF4-FFF2-40B4-BE49-F238E27FC236}">
                <a16:creationId xmlns:a16="http://schemas.microsoft.com/office/drawing/2014/main" id="{02B06D31-8BE5-4A7B-A2BC-2AAB526288DA}"/>
              </a:ext>
            </a:extLst>
          </p:cNvPr>
          <p:cNvSpPr>
            <a:spLocks noGrp="1"/>
          </p:cNvSpPr>
          <p:nvPr>
            <p:ph sz="half" idx="2"/>
          </p:nvPr>
        </p:nvSpPr>
        <p:spPr/>
        <p:txBody>
          <a:bodyPr/>
          <a:lstStyle/>
          <a:p>
            <a:r>
              <a:rPr lang="en-GB" dirty="0"/>
              <a:t>Look back at the learning outcomes for this modules</a:t>
            </a:r>
          </a:p>
          <a:p>
            <a:r>
              <a:rPr lang="en-GB" dirty="0"/>
              <a:t>Reflect on the session so far, what are your questions?</a:t>
            </a:r>
          </a:p>
          <a:p>
            <a:endParaRPr lang="en-GB" dirty="0"/>
          </a:p>
        </p:txBody>
      </p:sp>
    </p:spTree>
    <p:extLst>
      <p:ext uri="{BB962C8B-B14F-4D97-AF65-F5344CB8AC3E}">
        <p14:creationId xmlns:p14="http://schemas.microsoft.com/office/powerpoint/2010/main" val="4971355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vert="horz" lIns="91440" tIns="45720" rIns="91440" bIns="45720" anchor="ctr">
            <a:normAutofit/>
          </a:bodyPr>
          <a:lstStyle/>
          <a:p>
            <a:pPr marL="484505"/>
            <a:r>
              <a:rPr lang="cy-GB" b="1">
                <a:ln w="6350">
                  <a:solidFill>
                    <a:srgbClr val="FF388C">
                      <a:shade val="43000"/>
                    </a:srgbClr>
                  </a:solidFill>
                </a:ln>
                <a:cs typeface="Arial"/>
              </a:rPr>
              <a:t>Cyfeiriadau/References</a:t>
            </a:r>
            <a:endParaRPr lang="cy-GB" b="1" dirty="0">
              <a:ln w="6350">
                <a:solidFill>
                  <a:srgbClr val="FF388C">
                    <a:shade val="43000"/>
                  </a:srgbClr>
                </a:solidFill>
              </a:ln>
              <a:cs typeface="Arial"/>
            </a:endParaRPr>
          </a:p>
        </p:txBody>
      </p:sp>
      <p:sp>
        <p:nvSpPr>
          <p:cNvPr id="6" name="Content Placeholder 5"/>
          <p:cNvSpPr>
            <a:spLocks noGrp="1"/>
          </p:cNvSpPr>
          <p:nvPr>
            <p:ph idx="1"/>
          </p:nvPr>
        </p:nvSpPr>
        <p:spPr>
          <a:xfrm>
            <a:off x="457200" y="1371600"/>
            <a:ext cx="8229600" cy="4114800"/>
          </a:xfrm>
        </p:spPr>
        <p:txBody>
          <a:bodyPr vert="horz" lIns="91440" tIns="45720" rIns="91440" bIns="45720" anchor="t">
            <a:normAutofit/>
          </a:bodyPr>
          <a:lstStyle/>
          <a:p>
            <a:pPr marL="63500" indent="0">
              <a:buNone/>
            </a:pPr>
            <a:endParaRPr lang="cy-GB" sz="1600" dirty="0">
              <a:cs typeface="Arial"/>
            </a:endParaRPr>
          </a:p>
          <a:p>
            <a:pPr marL="447675" indent="-383540"/>
            <a:r>
              <a:rPr lang="cy-GB" sz="1600" dirty="0" err="1">
                <a:ea typeface="+mn-lt"/>
                <a:cs typeface="+mn-lt"/>
              </a:rPr>
              <a:t>Arnstein</a:t>
            </a:r>
            <a:r>
              <a:rPr lang="cy-GB" sz="1600" dirty="0">
                <a:ea typeface="+mn-lt"/>
                <a:cs typeface="+mn-lt"/>
              </a:rPr>
              <a:t>, S. R. (1969) A Ladder of </a:t>
            </a:r>
            <a:r>
              <a:rPr lang="cy-GB" sz="1600" dirty="0" err="1">
                <a:ea typeface="+mn-lt"/>
                <a:cs typeface="+mn-lt"/>
              </a:rPr>
              <a:t>Citizen</a:t>
            </a:r>
            <a:r>
              <a:rPr lang="cy-GB" sz="1600" dirty="0">
                <a:ea typeface="+mn-lt"/>
                <a:cs typeface="+mn-lt"/>
              </a:rPr>
              <a:t> </a:t>
            </a:r>
            <a:r>
              <a:rPr lang="cy-GB" sz="1600" dirty="0" err="1">
                <a:ea typeface="+mn-lt"/>
                <a:cs typeface="+mn-lt"/>
              </a:rPr>
              <a:t>Participation</a:t>
            </a:r>
            <a:r>
              <a:rPr lang="cy-GB" sz="1600" dirty="0">
                <a:ea typeface="+mn-lt"/>
                <a:cs typeface="+mn-lt"/>
              </a:rPr>
              <a:t>.</a:t>
            </a:r>
            <a:r>
              <a:rPr lang="cy-GB" sz="1600" i="1" dirty="0">
                <a:ea typeface="+mn-lt"/>
                <a:cs typeface="+mn-lt"/>
              </a:rPr>
              <a:t> JAIP</a:t>
            </a:r>
            <a:r>
              <a:rPr lang="cy-GB" sz="1600" dirty="0">
                <a:ea typeface="+mn-lt"/>
                <a:cs typeface="+mn-lt"/>
              </a:rPr>
              <a:t>, </a:t>
            </a:r>
            <a:r>
              <a:rPr lang="cy-GB" sz="1600" dirty="0" err="1">
                <a:ea typeface="+mn-lt"/>
                <a:cs typeface="+mn-lt"/>
              </a:rPr>
              <a:t>Vol</a:t>
            </a:r>
            <a:r>
              <a:rPr lang="cy-GB" sz="1600" dirty="0">
                <a:ea typeface="+mn-lt"/>
                <a:cs typeface="+mn-lt"/>
              </a:rPr>
              <a:t>. 35, </a:t>
            </a:r>
            <a:r>
              <a:rPr lang="cy-GB" sz="1600" dirty="0" err="1">
                <a:ea typeface="+mn-lt"/>
                <a:cs typeface="+mn-lt"/>
              </a:rPr>
              <a:t>No</a:t>
            </a:r>
            <a:r>
              <a:rPr lang="cy-GB" sz="1600" dirty="0">
                <a:ea typeface="+mn-lt"/>
                <a:cs typeface="+mn-lt"/>
              </a:rPr>
              <a:t>. 4, </a:t>
            </a:r>
            <a:r>
              <a:rPr lang="cy-GB" sz="1600" dirty="0" err="1">
                <a:ea typeface="+mn-lt"/>
                <a:cs typeface="+mn-lt"/>
              </a:rPr>
              <a:t>July</a:t>
            </a:r>
            <a:r>
              <a:rPr lang="cy-GB" sz="1600" dirty="0">
                <a:ea typeface="+mn-lt"/>
                <a:cs typeface="+mn-lt"/>
              </a:rPr>
              <a:t> 1969, </a:t>
            </a:r>
            <a:r>
              <a:rPr lang="cy-GB" sz="1600" dirty="0" err="1">
                <a:ea typeface="+mn-lt"/>
                <a:cs typeface="+mn-lt"/>
              </a:rPr>
              <a:t>pp</a:t>
            </a:r>
            <a:r>
              <a:rPr lang="cy-GB" sz="1600" dirty="0">
                <a:ea typeface="+mn-lt"/>
                <a:cs typeface="+mn-lt"/>
              </a:rPr>
              <a:t>. 216-224.</a:t>
            </a:r>
          </a:p>
          <a:p>
            <a:pPr marL="447675" indent="-383540"/>
            <a:r>
              <a:rPr lang="cy-GB" sz="1600" dirty="0">
                <a:ea typeface="+mn-lt"/>
                <a:cs typeface="+mn-lt"/>
              </a:rPr>
              <a:t>Hart R.A. (2008) </a:t>
            </a:r>
            <a:r>
              <a:rPr lang="cy-GB" sz="1600" dirty="0" err="1">
                <a:ea typeface="+mn-lt"/>
                <a:cs typeface="+mn-lt"/>
              </a:rPr>
              <a:t>Stepping</a:t>
            </a:r>
            <a:r>
              <a:rPr lang="cy-GB" sz="1600" dirty="0">
                <a:ea typeface="+mn-lt"/>
                <a:cs typeface="+mn-lt"/>
              </a:rPr>
              <a:t> </a:t>
            </a:r>
            <a:r>
              <a:rPr lang="cy-GB" sz="1600" dirty="0" err="1">
                <a:ea typeface="+mn-lt"/>
                <a:cs typeface="+mn-lt"/>
              </a:rPr>
              <a:t>Back</a:t>
            </a:r>
            <a:r>
              <a:rPr lang="cy-GB" sz="1600" dirty="0">
                <a:ea typeface="+mn-lt"/>
                <a:cs typeface="+mn-lt"/>
              </a:rPr>
              <a:t> from ‘The Ladder’: </a:t>
            </a:r>
            <a:r>
              <a:rPr lang="cy-GB" sz="1600" dirty="0" err="1">
                <a:ea typeface="+mn-lt"/>
                <a:cs typeface="+mn-lt"/>
              </a:rPr>
              <a:t>Reflections</a:t>
            </a:r>
            <a:r>
              <a:rPr lang="cy-GB" sz="1600" dirty="0">
                <a:ea typeface="+mn-lt"/>
                <a:cs typeface="+mn-lt"/>
              </a:rPr>
              <a:t> </a:t>
            </a:r>
            <a:r>
              <a:rPr lang="cy-GB" sz="1600" dirty="0" err="1">
                <a:ea typeface="+mn-lt"/>
                <a:cs typeface="+mn-lt"/>
              </a:rPr>
              <a:t>on</a:t>
            </a:r>
            <a:r>
              <a:rPr lang="cy-GB" sz="1600" dirty="0">
                <a:ea typeface="+mn-lt"/>
                <a:cs typeface="+mn-lt"/>
              </a:rPr>
              <a:t> a Model of </a:t>
            </a:r>
            <a:r>
              <a:rPr lang="cy-GB" sz="1600" dirty="0" err="1">
                <a:ea typeface="+mn-lt"/>
                <a:cs typeface="+mn-lt"/>
              </a:rPr>
              <a:t>Participatory</a:t>
            </a:r>
            <a:r>
              <a:rPr lang="cy-GB" sz="1600" dirty="0">
                <a:ea typeface="+mn-lt"/>
                <a:cs typeface="+mn-lt"/>
              </a:rPr>
              <a:t> </a:t>
            </a:r>
            <a:r>
              <a:rPr lang="cy-GB" sz="1600" dirty="0" err="1">
                <a:ea typeface="+mn-lt"/>
                <a:cs typeface="+mn-lt"/>
              </a:rPr>
              <a:t>Work</a:t>
            </a:r>
            <a:r>
              <a:rPr lang="cy-GB" sz="1600" dirty="0">
                <a:ea typeface="+mn-lt"/>
                <a:cs typeface="+mn-lt"/>
              </a:rPr>
              <a:t> </a:t>
            </a:r>
            <a:r>
              <a:rPr lang="cy-GB" sz="1600" dirty="0" err="1">
                <a:ea typeface="+mn-lt"/>
                <a:cs typeface="+mn-lt"/>
              </a:rPr>
              <a:t>with</a:t>
            </a:r>
            <a:r>
              <a:rPr lang="cy-GB" sz="1600" dirty="0">
                <a:ea typeface="+mn-lt"/>
                <a:cs typeface="+mn-lt"/>
              </a:rPr>
              <a:t> </a:t>
            </a:r>
            <a:r>
              <a:rPr lang="cy-GB" sz="1600" dirty="0" err="1">
                <a:ea typeface="+mn-lt"/>
                <a:cs typeface="+mn-lt"/>
              </a:rPr>
              <a:t>Children</a:t>
            </a:r>
            <a:r>
              <a:rPr lang="cy-GB" sz="1600" dirty="0">
                <a:ea typeface="+mn-lt"/>
                <a:cs typeface="+mn-lt"/>
              </a:rPr>
              <a:t>. </a:t>
            </a:r>
            <a:r>
              <a:rPr lang="cy-GB" sz="1600" dirty="0" err="1">
                <a:ea typeface="+mn-lt"/>
                <a:cs typeface="+mn-lt"/>
              </a:rPr>
              <a:t>In</a:t>
            </a:r>
            <a:r>
              <a:rPr lang="cy-GB" sz="1600" dirty="0">
                <a:ea typeface="+mn-lt"/>
                <a:cs typeface="+mn-lt"/>
              </a:rPr>
              <a:t>: Reid A., </a:t>
            </a:r>
            <a:r>
              <a:rPr lang="cy-GB" sz="1600" dirty="0" err="1">
                <a:ea typeface="+mn-lt"/>
                <a:cs typeface="+mn-lt"/>
              </a:rPr>
              <a:t>Jensen</a:t>
            </a:r>
            <a:r>
              <a:rPr lang="cy-GB" sz="1600" dirty="0">
                <a:ea typeface="+mn-lt"/>
                <a:cs typeface="+mn-lt"/>
              </a:rPr>
              <a:t> B.B., </a:t>
            </a:r>
            <a:r>
              <a:rPr lang="cy-GB" sz="1600" dirty="0" err="1">
                <a:ea typeface="+mn-lt"/>
                <a:cs typeface="+mn-lt"/>
              </a:rPr>
              <a:t>Nikel</a:t>
            </a:r>
            <a:r>
              <a:rPr lang="cy-GB" sz="1600" dirty="0">
                <a:ea typeface="+mn-lt"/>
                <a:cs typeface="+mn-lt"/>
              </a:rPr>
              <a:t> J., </a:t>
            </a:r>
            <a:r>
              <a:rPr lang="cy-GB" sz="1600" dirty="0" err="1">
                <a:ea typeface="+mn-lt"/>
                <a:cs typeface="+mn-lt"/>
              </a:rPr>
              <a:t>Simovska</a:t>
            </a:r>
            <a:r>
              <a:rPr lang="cy-GB" sz="1600" dirty="0">
                <a:ea typeface="+mn-lt"/>
                <a:cs typeface="+mn-lt"/>
              </a:rPr>
              <a:t> V. (</a:t>
            </a:r>
            <a:r>
              <a:rPr lang="cy-GB" sz="1600" dirty="0" err="1">
                <a:ea typeface="+mn-lt"/>
                <a:cs typeface="+mn-lt"/>
              </a:rPr>
              <a:t>eds</a:t>
            </a:r>
            <a:r>
              <a:rPr lang="cy-GB" sz="1600" dirty="0">
                <a:ea typeface="+mn-lt"/>
                <a:cs typeface="+mn-lt"/>
              </a:rPr>
              <a:t>) </a:t>
            </a:r>
            <a:r>
              <a:rPr lang="cy-GB" sz="1600" i="1" dirty="0" err="1">
                <a:ea typeface="+mn-lt"/>
                <a:cs typeface="+mn-lt"/>
              </a:rPr>
              <a:t>Participation</a:t>
            </a:r>
            <a:r>
              <a:rPr lang="cy-GB" sz="1600" i="1" dirty="0">
                <a:ea typeface="+mn-lt"/>
                <a:cs typeface="+mn-lt"/>
              </a:rPr>
              <a:t> and </a:t>
            </a:r>
            <a:r>
              <a:rPr lang="cy-GB" sz="1600" i="1" dirty="0" err="1">
                <a:ea typeface="+mn-lt"/>
                <a:cs typeface="+mn-lt"/>
              </a:rPr>
              <a:t>Learning</a:t>
            </a:r>
            <a:r>
              <a:rPr lang="cy-GB" sz="1600" dirty="0">
                <a:ea typeface="+mn-lt"/>
                <a:cs typeface="+mn-lt"/>
              </a:rPr>
              <a:t>. </a:t>
            </a:r>
            <a:r>
              <a:rPr lang="cy-GB" sz="1600" dirty="0" err="1">
                <a:ea typeface="+mn-lt"/>
                <a:cs typeface="+mn-lt"/>
              </a:rPr>
              <a:t>Springer</a:t>
            </a:r>
            <a:r>
              <a:rPr lang="cy-GB" sz="1600" dirty="0">
                <a:ea typeface="+mn-lt"/>
                <a:cs typeface="+mn-lt"/>
              </a:rPr>
              <a:t>, </a:t>
            </a:r>
            <a:r>
              <a:rPr lang="cy-GB" sz="1600" dirty="0" err="1">
                <a:ea typeface="+mn-lt"/>
                <a:cs typeface="+mn-lt"/>
              </a:rPr>
              <a:t>Dordrecht</a:t>
            </a:r>
            <a:r>
              <a:rPr lang="cy-GB" sz="1600" dirty="0">
                <a:ea typeface="+mn-lt"/>
                <a:cs typeface="+mn-lt"/>
              </a:rPr>
              <a:t>. https://doi.org/10.1007/978-1-4020-6416-6_2</a:t>
            </a:r>
            <a:endParaRPr lang="cy-GB" sz="1600" dirty="0">
              <a:cs typeface="Arial"/>
            </a:endParaRPr>
          </a:p>
          <a:p>
            <a:pPr marL="447675" indent="-383540"/>
            <a:r>
              <a:rPr lang="cy-GB" sz="1600" dirty="0" err="1"/>
              <a:t>Image</a:t>
            </a:r>
            <a:r>
              <a:rPr lang="cy-GB" sz="1600" dirty="0"/>
              <a:t>: </a:t>
            </a:r>
            <a:r>
              <a:rPr lang="cy-GB" sz="1600" dirty="0" err="1"/>
              <a:t>Arnstein’s</a:t>
            </a:r>
            <a:r>
              <a:rPr lang="cy-GB" sz="1600" dirty="0"/>
              <a:t> ladder of </a:t>
            </a:r>
            <a:r>
              <a:rPr lang="cy-GB" sz="1600" dirty="0" err="1"/>
              <a:t>participation</a:t>
            </a:r>
            <a:r>
              <a:rPr lang="cy-GB" sz="1600" dirty="0"/>
              <a:t>. </a:t>
            </a:r>
            <a:r>
              <a:rPr lang="cy-GB" sz="1600" dirty="0" err="1"/>
              <a:t>Available</a:t>
            </a:r>
            <a:r>
              <a:rPr lang="cy-GB" sz="1600" dirty="0"/>
              <a:t> at  </a:t>
            </a:r>
            <a:r>
              <a:rPr lang="cy-GB" sz="1600" dirty="0">
                <a:hlinkClick r:id="rId2"/>
              </a:rPr>
              <a:t>http://www.georgejulian.co.uk/2013/01/22/social-media-and-citizen-engagement/</a:t>
            </a:r>
            <a:r>
              <a:rPr lang="cy-GB" sz="1600" dirty="0"/>
              <a:t> [ Darllenwyd 26.11.14]</a:t>
            </a:r>
            <a:endParaRPr lang="cy-GB" dirty="0"/>
          </a:p>
          <a:p>
            <a:pPr marL="447675" indent="-383540"/>
            <a:r>
              <a:rPr lang="en-GB" sz="1600" dirty="0"/>
              <a:t>Image: Bronfenbrenner’s bio-ecological model. Available at </a:t>
            </a:r>
            <a:r>
              <a:rPr lang="en-GB" sz="1600" dirty="0">
                <a:hlinkClick r:id="rId3"/>
              </a:rPr>
              <a:t>https://edpsychexperience.wordpress.com/2013/03/25/031413-bronfenbrenners-ecological-system/</a:t>
            </a:r>
            <a:r>
              <a:rPr lang="en-GB" sz="1600" dirty="0"/>
              <a:t> [ </a:t>
            </a:r>
            <a:r>
              <a:rPr lang="en-GB" sz="1600" dirty="0" err="1"/>
              <a:t>Darllenwyd</a:t>
            </a:r>
            <a:r>
              <a:rPr lang="en-GB" sz="1600" dirty="0"/>
              <a:t> 26.11.14]</a:t>
            </a:r>
            <a:endParaRPr lang="cy-GB" sz="1600" dirty="0">
              <a:cs typeface="Arial"/>
            </a:endParaRPr>
          </a:p>
        </p:txBody>
      </p:sp>
    </p:spTree>
    <p:extLst>
      <p:ext uri="{BB962C8B-B14F-4D97-AF65-F5344CB8AC3E}">
        <p14:creationId xmlns:p14="http://schemas.microsoft.com/office/powerpoint/2010/main" val="87887113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53F7748-3B1A-4769-BE0C-651E03EEDC41}">
  <ds:schemaRefs>
    <ds:schemaRef ds:uri="http://schemas.microsoft.com/sharepoint/v3/contenttype/forms"/>
  </ds:schemaRefs>
</ds:datastoreItem>
</file>

<file path=customXml/itemProps2.xml><?xml version="1.0" encoding="utf-8"?>
<ds:datastoreItem xmlns:ds="http://schemas.openxmlformats.org/officeDocument/2006/customXml" ds:itemID="{CB487370-B5C8-44C1-83D3-2B6049DD99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85A2EA-BF4A-4CF8-8418-0A8309BD1F5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5e4866c9-5473-4b36-a248-8ce6a7a4bde8"/>
    <ds:schemaRef ds:uri="1f9d1f62-2b66-4e13-be38-f795d411800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1091</TotalTime>
  <Words>2840</Words>
  <Application>Microsoft Office PowerPoint</Application>
  <PresentationFormat>On-screen Show (4:3)</PresentationFormat>
  <Paragraphs>192</Paragraphs>
  <Slides>29</Slides>
  <Notes>1</Notes>
  <HiddenSlides>0</HiddenSlides>
  <MMClips>1</MMClips>
  <ScaleCrop>false</ScaleCrop>
  <HeadingPairs>
    <vt:vector size="4" baseType="variant">
      <vt:variant>
        <vt:lpstr>Theme</vt:lpstr>
      </vt:variant>
      <vt:variant>
        <vt:i4>7</vt:i4>
      </vt:variant>
      <vt:variant>
        <vt:lpstr>Slide Titles</vt:lpstr>
      </vt:variant>
      <vt:variant>
        <vt:i4>29</vt:i4>
      </vt:variant>
    </vt:vector>
  </HeadingPairs>
  <TitlesOfParts>
    <vt:vector size="36" baseType="lpstr">
      <vt:lpstr>UWTSD Holding Page</vt:lpstr>
      <vt:lpstr>UWTSD Title Page 1</vt:lpstr>
      <vt:lpstr>UWTSD Text 1</vt:lpstr>
      <vt:lpstr>UWTSD Text 2</vt:lpstr>
      <vt:lpstr>UWTSD Text 3</vt:lpstr>
      <vt:lpstr>UWTSD Text 4</vt:lpstr>
      <vt:lpstr>UWTSD Logo Variations place image in Background</vt:lpstr>
      <vt:lpstr>   ECES6019 Gwneud Gwahaniaeth Gyda'n Gilydd Making a Difference Together </vt:lpstr>
      <vt:lpstr>Trosolwg / Overview</vt:lpstr>
      <vt:lpstr>Nodau’r Modwl     Module Aims</vt:lpstr>
      <vt:lpstr>Deilliannau Dysgu/ Learning Outcomes</vt:lpstr>
      <vt:lpstr>Tasg/Task</vt:lpstr>
      <vt:lpstr>Aseiniad / Assignment</vt:lpstr>
      <vt:lpstr>Tasg/Task</vt:lpstr>
      <vt:lpstr>Beth yw adroddiad?               What is a report?</vt:lpstr>
      <vt:lpstr>Y gwahaniaeth rhwng adroddiad a thraethawd The difference between a report and an essay</vt:lpstr>
      <vt:lpstr>Cyngor ar lunio adroddiad  Tips for report writing</vt:lpstr>
      <vt:lpstr>Amlinelliad a awgrymwyd/ Suggested outline</vt:lpstr>
      <vt:lpstr>Arddull Ysgrifennu Academaidd/ Academic Writing Style</vt:lpstr>
      <vt:lpstr>Arddull Ysgrifennu Academaidd/ Academic Writing Style</vt:lpstr>
      <vt:lpstr>Disgrifio ynteu dadansoddi Description vs analysis</vt:lpstr>
      <vt:lpstr>Ysgrifennu beirniadol – gwyliwch a gwneud nodiadau Critical writing – watch and make notes</vt:lpstr>
      <vt:lpstr>Cwestiynau i'w hystyried wrth ddarllen Questions to consider when you are reading</vt:lpstr>
      <vt:lpstr>Ffyrdd o fod yn fwy beirniadol wrth ysgrifennu Ways to be more critical in your writing</vt:lpstr>
      <vt:lpstr>Ffyrdd o fod yn fwy beirniadol wrth ysgrifennu Ways to be more critical in your writing</vt:lpstr>
      <vt:lpstr>Dod i Gasgliadau Drawing Conclusions</vt:lpstr>
      <vt:lpstr>Tasg / Task</vt:lpstr>
      <vt:lpstr>Cymryd rhan/Participation</vt:lpstr>
      <vt:lpstr>Beth yw cymryd rhan? What is participation?</vt:lpstr>
      <vt:lpstr>Beth yw cymryd rhan?  What is participation?</vt:lpstr>
      <vt:lpstr>Arnstein</vt:lpstr>
      <vt:lpstr>Hart (2008) and Arnstein (1969)</vt:lpstr>
      <vt:lpstr>Model bio-ecolegol Bronfenbrenner Bronfenbrenner’s bio-ecological model</vt:lpstr>
      <vt:lpstr>Cymryd rhan mewn YCP a GA Participation in CCP and MAW</vt:lpstr>
      <vt:lpstr>Adfyfyrio/Reflection</vt:lpstr>
      <vt:lpstr>Cyfeiriadau/References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Alison Murphy</cp:lastModifiedBy>
  <cp:revision>199</cp:revision>
  <dcterms:created xsi:type="dcterms:W3CDTF">2014-08-18T08:44:16Z</dcterms:created>
  <dcterms:modified xsi:type="dcterms:W3CDTF">2025-10-01T14:53:06Z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