
<file path=[Content_Types].xml><?xml version="1.0" encoding="utf-8"?>
<Types xmlns="http://schemas.openxmlformats.org/package/2006/content-types">
  <Default Extension="jpeg" ContentType="image/jpeg"/>
  <Default Extension="mp4" ContentType="vide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C61668-5C05-AEC7-0882-DBB306F68578}" v="15" dt="2023-02-12T14:21:26.850"/>
    <p1510:client id="{43255568-01AC-466E-9E5B-5C8E6FCC6D71}" v="286" dt="2023-02-16T13:02:50.764"/>
    <p1510:client id="{5F5F4085-5E10-44D8-A41F-860EF2F56231}" v="462" dt="2023-02-17T16:49:01.597"/>
    <p1510:client id="{9C238353-2A0B-4C2B-89C7-80A363581197}" v="344" dt="2023-02-10T16:03:02.596"/>
    <p1510:client id="{C7967DE8-45B9-7883-856E-F5C7B498E448}" v="112" dt="2023-02-20T01:24:44.175"/>
    <p1510:client id="{E77E0EFD-4175-0718-CC2A-02B84D405929}" v="100" dt="2023-02-10T23:16:17.017"/>
    <p1510:client id="{FA66394C-776A-44C1-96C6-E2135B9F97CE}" v="109" dt="2023-02-06T00:07:14.1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073D55F9-11A3-4523-8F38-6BA37933791A}" type="datetime1">
              <a:rPr lang="en-US" smtClean="0"/>
              <a:t>2/23/2023</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4049250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marL="228600" indent="-228600">
              <a:buFont typeface="Arial" panose="020B0604020202020204" pitchFamily="34" charset="0"/>
              <a:buChar char="•"/>
              <a:defRPr/>
            </a:lvl1pPr>
            <a:lvl2pPr marL="228600" indent="-228600">
              <a:buFont typeface="Arial" panose="020B0604020202020204" pitchFamily="34" charset="0"/>
              <a:buChar char="•"/>
              <a:defRPr/>
            </a:lvl2pPr>
            <a:lvl3pPr marL="228600" indent="-228600">
              <a:buFont typeface="Arial" panose="020B0604020202020204" pitchFamily="34" charset="0"/>
              <a:buChar char="•"/>
              <a:defRPr/>
            </a:lvl3pPr>
            <a:lvl4pPr marL="228600" indent="-228600">
              <a:buFont typeface="Arial" panose="020B0604020202020204" pitchFamily="34" charset="0"/>
              <a:buChar char="•"/>
              <a:defRPr/>
            </a:lvl4pPr>
            <a:lvl5pPr marL="228600" indent="-22860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1CB9D56B-6EBE-4E5F-99D9-2A3DBDF37D0A}" type="datetime1">
              <a:rPr lang="en-US" smtClean="0"/>
              <a:t>2/23/2023</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38059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457200" y="1709738"/>
            <a:ext cx="10890250" cy="2852737"/>
          </a:xfrm>
        </p:spPr>
        <p:txBody>
          <a:bodyPr anchor="b"/>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457200" y="4589463"/>
            <a:ext cx="10890250" cy="1500187"/>
          </a:xfrm>
        </p:spPr>
        <p:txBody>
          <a:bodyPr/>
          <a:lstStyle>
            <a:lvl1pPr marL="0" indent="0">
              <a:buNone/>
              <a:defRPr sz="2400">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8C33F3CA-C7E3-432D-9282-18F13836509A}" type="datetime1">
              <a:rPr lang="en-US" smtClean="0"/>
              <a:t>2/23/2023</a:t>
            </a:fld>
            <a:endParaRPr lang="en-US"/>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500476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457200" y="1825625"/>
            <a:ext cx="5562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75BE9C62-1337-40B8-BA50-E9F4861DB4BC}" type="datetime1">
              <a:rPr lang="en-US" smtClean="0"/>
              <a:t>2/23/2023</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273590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0863"/>
            <a:ext cx="5157787"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3101975"/>
            <a:ext cx="5157787"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0863"/>
            <a:ext cx="5183188"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3101975"/>
            <a:ext cx="5183188"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47C195EB-2DA3-4B24-8725-19BC22A7BE50}" type="datetime1">
              <a:rPr lang="en-US" smtClean="0"/>
              <a:t>2/23/2023</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142786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F4E237E6-0076-4915-A5A8-B7C11FA4F374}" type="datetime1">
              <a:rPr lang="en-US" smtClean="0"/>
              <a:t>2/23/2023</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297304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3505F58F-C0B5-422A-8E5A-6B99E5D80F0A}" type="datetime1">
              <a:rPr lang="en-US" smtClean="0"/>
              <a:t>2/23/2023</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342971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981200"/>
          </a:xfrm>
        </p:spPr>
        <p:txBody>
          <a:bodyPr anchor="b"/>
          <a:lstStyle>
            <a:lvl1pPr>
              <a:defRPr sz="4400"/>
            </a:lvl1pPr>
          </a:lstStyle>
          <a:p>
            <a:r>
              <a:rPr lang="en-US"/>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7565E655-9687-48DF-A33F-F8824CCCB5D1}" type="datetime1">
              <a:rPr lang="en-US" smtClean="0"/>
              <a:t>2/23/2023</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095684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2209799"/>
          </a:xfrm>
        </p:spPr>
        <p:txBody>
          <a:bodyPr anchor="b"/>
          <a:lstStyle>
            <a:lvl1pPr>
              <a:defRPr sz="4400"/>
            </a:lvl1pPr>
          </a:lstStyle>
          <a:p>
            <a:r>
              <a:rPr lang="en-US"/>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B97FD56A-AAB8-4544-A495-D0645413C9E3}" type="datetime1">
              <a:rPr lang="en-US" smtClean="0"/>
              <a:t>2/23/2023</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439103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0B4E757A-3EC2-4683-9080-1A460C37C843}" type="datetime1">
              <a:rPr lang="en-US" smtClean="0"/>
              <a:t>2/23/2023</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173471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a:xfrm>
            <a:off x="523539" y="6324600"/>
            <a:ext cx="2560220" cy="365125"/>
          </a:xfrm>
        </p:spPr>
        <p:txBody>
          <a:bodyPr/>
          <a:lstStyle/>
          <a:p>
            <a:fld id="{5CC8096C-64ED-4153-A483-5C02E44AD5C3}" type="datetime1">
              <a:rPr lang="en-US" smtClean="0"/>
              <a:t>2/23/2023</a:t>
            </a:fld>
            <a:endParaRPr lang="en-US"/>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a:xfrm>
            <a:off x="4267200" y="6319838"/>
            <a:ext cx="3982781" cy="365125"/>
          </a:xfrm>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77665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Rectangle 114">
            <a:extLst>
              <a:ext uri="{FF2B5EF4-FFF2-40B4-BE49-F238E27FC236}">
                <a16:creationId xmlns:a16="http://schemas.microsoft.com/office/drawing/2014/main" id="{A4798C7F-C8CA-4799-BF37-3AB4642CDB66}"/>
              </a:ext>
            </a:extLst>
          </p:cNvPr>
          <p:cNvSpPr/>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80" name="Group 79">
            <a:extLst>
              <a:ext uri="{FF2B5EF4-FFF2-40B4-BE49-F238E27FC236}">
                <a16:creationId xmlns:a16="http://schemas.microsoft.com/office/drawing/2014/main" id="{87F0794B-55D3-4D2D-BDE7-4688ED321E42}"/>
              </a:ext>
            </a:extLst>
          </p:cNvPr>
          <p:cNvGrpSpPr/>
          <p:nvPr/>
        </p:nvGrpSpPr>
        <p:grpSpPr>
          <a:xfrm>
            <a:off x="-11413" y="0"/>
            <a:ext cx="12214827" cy="6858000"/>
            <a:chOff x="-6214" y="-1"/>
            <a:chExt cx="12214827" cy="6858000"/>
          </a:xfrm>
        </p:grpSpPr>
        <p:cxnSp>
          <p:nvCxnSpPr>
            <p:cNvPr id="81" name="Straight Connector 80">
              <a:extLst>
                <a:ext uri="{FF2B5EF4-FFF2-40B4-BE49-F238E27FC236}">
                  <a16:creationId xmlns:a16="http://schemas.microsoft.com/office/drawing/2014/main" id="{BE4C795B-1813-4CC6-B03F-8DD130BEAABD}"/>
                </a:ext>
              </a:extLst>
            </p:cNvPr>
            <p:cNvCxnSpPr>
              <a:cxnSpLocks/>
            </p:cNvCxnSpPr>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E0F4C04D-5CD8-446B-BE3D-257172E6E4CB}"/>
                </a:ext>
              </a:extLst>
            </p:cNvPr>
            <p:cNvCxnSpPr>
              <a:cxnSpLocks/>
            </p:cNvCxnSpPr>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DDC802E-606F-4F39-84B6-90DF0FE54461}"/>
                </a:ext>
              </a:extLst>
            </p:cNvPr>
            <p:cNvCxnSpPr>
              <a:cxnSpLocks/>
            </p:cNvCxnSpPr>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C5B0C75-0136-4A39-9AB6-0F02C4527810}"/>
                </a:ext>
              </a:extLst>
            </p:cNvPr>
            <p:cNvCxnSpPr>
              <a:cxnSpLocks/>
            </p:cNvCxnSpPr>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C5ED2B52-3D40-46DE-8B54-99A4071578D8}"/>
                </a:ext>
              </a:extLst>
            </p:cNvPr>
            <p:cNvCxnSpPr>
              <a:cxnSpLocks/>
            </p:cNvCxnSpPr>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8BCEC75-1B6B-45B2-8041-8D933FCF60F5}"/>
                </a:ext>
              </a:extLst>
            </p:cNvPr>
            <p:cNvCxnSpPr>
              <a:cxnSpLocks/>
            </p:cNvCxnSpPr>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A2FC789-056A-43CC-807E-4262CDC3E0F5}"/>
                </a:ext>
              </a:extLst>
            </p:cNvPr>
            <p:cNvCxnSpPr>
              <a:cxnSpLocks/>
            </p:cNvCxnSpPr>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8C32FD3-76B0-40E7-89F2-E9C523210AF4}"/>
                </a:ext>
              </a:extLst>
            </p:cNvPr>
            <p:cNvCxnSpPr>
              <a:cxnSpLocks/>
            </p:cNvCxnSpPr>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82E9447-8362-426C-840A-B6F2231F7BCC}"/>
                </a:ext>
              </a:extLst>
            </p:cNvPr>
            <p:cNvCxnSpPr>
              <a:cxnSpLocks/>
            </p:cNvCxnSpPr>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2F141DC8-83CE-4C21-A5BA-E2FFF3D866EF}"/>
                </a:ext>
              </a:extLst>
            </p:cNvPr>
            <p:cNvCxnSpPr>
              <a:cxnSpLocks/>
            </p:cNvCxnSpPr>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12A697C-ECBC-40A9-AC69-BF96A34B91AF}"/>
                </a:ext>
              </a:extLst>
            </p:cNvPr>
            <p:cNvCxnSpPr>
              <a:cxnSpLocks/>
            </p:cNvCxnSpPr>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2E988AF-5EFB-43D3-B93F-6E4F41A2C90B}"/>
                </a:ext>
              </a:extLst>
            </p:cNvPr>
            <p:cNvCxnSpPr>
              <a:cxnSpLocks/>
            </p:cNvCxnSpPr>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312C1B-AAE2-4A6D-ACC7-ABAA75D42854}"/>
                </a:ext>
              </a:extLst>
            </p:cNvPr>
            <p:cNvCxnSpPr>
              <a:cxnSpLocks/>
            </p:cNvCxnSpPr>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57B96146-61DA-44D6-A9DF-6DB41FCF2D80}"/>
                </a:ext>
              </a:extLst>
            </p:cNvPr>
            <p:cNvCxnSpPr>
              <a:cxnSpLocks/>
            </p:cNvCxnSpPr>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B33F93D-4439-46EE-97C4-9CECAAFDCF60}"/>
                </a:ext>
              </a:extLst>
            </p:cNvPr>
            <p:cNvCxnSpPr>
              <a:cxnSpLocks/>
            </p:cNvCxnSpPr>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914B275-A3D7-4BA4-B8CB-E7657100F3AD}"/>
                </a:ext>
              </a:extLst>
            </p:cNvPr>
            <p:cNvCxnSpPr>
              <a:cxnSpLocks/>
            </p:cNvCxnSpPr>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BD26EF3B-FBE7-4D57-8E01-553F50734A68}"/>
                </a:ext>
              </a:extLst>
            </p:cNvPr>
            <p:cNvCxnSpPr>
              <a:cxnSpLocks/>
            </p:cNvCxnSpPr>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CC1E671-BA54-4B31-9A2E-8F50BC57A260}"/>
                </a:ext>
              </a:extLst>
            </p:cNvPr>
            <p:cNvCxnSpPr>
              <a:cxnSpLocks/>
            </p:cNvCxnSpPr>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A836A704-3624-4ABF-9A67-0F52C2F3EFBF}"/>
                </a:ext>
              </a:extLst>
            </p:cNvPr>
            <p:cNvCxnSpPr>
              <a:cxnSpLocks/>
            </p:cNvCxnSpPr>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FDC385D-BA34-481F-A991-A776E0B19301}"/>
                </a:ext>
              </a:extLst>
            </p:cNvPr>
            <p:cNvCxnSpPr>
              <a:cxnSpLocks/>
            </p:cNvCxnSpPr>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1EF033A-D8FB-416B-AE51-4E098A27D68C}"/>
                </a:ext>
              </a:extLst>
            </p:cNvPr>
            <p:cNvCxnSpPr>
              <a:cxnSpLocks/>
            </p:cNvCxnSpPr>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7C17B48-F458-4E9B-9331-56FCDC5B6AB2}"/>
                </a:ext>
              </a:extLst>
            </p:cNvPr>
            <p:cNvCxnSpPr>
              <a:cxnSpLocks/>
            </p:cNvCxnSpPr>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7E44A4B-D453-46F0-A83D-AF0B33D5C59F}"/>
                </a:ext>
              </a:extLst>
            </p:cNvPr>
            <p:cNvCxnSpPr>
              <a:cxnSpLocks/>
            </p:cNvCxnSpPr>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346BEA9F-314B-440D-AE8D-21E1252EC5A0}"/>
                </a:ext>
              </a:extLst>
            </p:cNvPr>
            <p:cNvCxnSpPr>
              <a:cxnSpLocks/>
            </p:cNvCxnSpPr>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F15EAFD0-4869-4612-ACDE-ABC703104E88}"/>
                </a:ext>
              </a:extLst>
            </p:cNvPr>
            <p:cNvCxnSpPr>
              <a:cxnSpLocks/>
            </p:cNvCxnSpPr>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A0F26706-7F23-4FF0-9CAF-F3C4F47C119D}"/>
                </a:ext>
              </a:extLst>
            </p:cNvPr>
            <p:cNvCxnSpPr>
              <a:cxnSpLocks/>
            </p:cNvCxnSpPr>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0195A72-345A-4E88-8D71-14DB3D1B607D}"/>
                </a:ext>
              </a:extLst>
            </p:cNvPr>
            <p:cNvCxnSpPr>
              <a:cxnSpLocks/>
            </p:cNvCxnSpPr>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0DBF51A6-A3BC-49FE-BB01-E8992811774E}"/>
                </a:ext>
              </a:extLst>
            </p:cNvPr>
            <p:cNvCxnSpPr>
              <a:cxnSpLocks/>
            </p:cNvCxnSpPr>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A78DF911-744C-419B-83DC-39F270BBF41F}"/>
                </a:ext>
              </a:extLst>
            </p:cNvPr>
            <p:cNvCxnSpPr>
              <a:cxnSpLocks/>
            </p:cNvCxnSpPr>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49" name="Freeform: Shape 148">
            <a:extLst>
              <a:ext uri="{FF2B5EF4-FFF2-40B4-BE49-F238E27FC236}">
                <a16:creationId xmlns:a16="http://schemas.microsoft.com/office/drawing/2014/main" id="{216BB147-20D5-4D93-BDA5-1BC614D6A4B2}"/>
              </a:ext>
            </a:extLst>
          </p:cNvPr>
          <p:cNvSpPr/>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457200" y="365125"/>
            <a:ext cx="1072293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457200" y="1825625"/>
            <a:ext cx="10722932"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457200" y="6324600"/>
            <a:ext cx="256022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193BAB95-8DA7-460B-B00A-7037C8394FB0}" type="datetime1">
              <a:rPr lang="en-US" smtClean="0"/>
              <a:pPr/>
              <a:t>2/23/2023</a:t>
            </a:fld>
            <a:endParaRPr lang="en-US"/>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200861" y="6319838"/>
            <a:ext cx="3982781"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t>Sample Footer Text</a:t>
            </a:r>
            <a:endParaRPr lang="en-US">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11190806" y="6324600"/>
            <a:ext cx="799078" cy="365125"/>
          </a:xfrm>
          <a:prstGeom prst="rect">
            <a:avLst/>
          </a:prstGeom>
        </p:spPr>
        <p:txBody>
          <a:bodyPr vert="horz" lIns="91440" tIns="45720" rIns="91440" bIns="45720" rtlCol="0" anchor="ctr"/>
          <a:lstStyle>
            <a:lvl1pPr algn="ctr">
              <a:defRPr sz="900" cap="all" spc="150" baseline="0">
                <a:solidFill>
                  <a:srgbClr val="FFFFFF"/>
                </a:solidFill>
              </a:defRPr>
            </a:lvl1pPr>
          </a:lstStyle>
          <a:p>
            <a:fld id="{11A71338-8BA2-4C79-A6C5-5A8E30081D0C}" type="slidenum">
              <a:rPr lang="en-US" smtClean="0"/>
              <a:pPr/>
              <a:t>‹#›</a:t>
            </a:fld>
            <a:endParaRPr lang="en-US"/>
          </a:p>
        </p:txBody>
      </p:sp>
      <p:sp>
        <p:nvSpPr>
          <p:cNvPr id="77" name="Freeform: Shape 76">
            <a:extLst>
              <a:ext uri="{FF2B5EF4-FFF2-40B4-BE49-F238E27FC236}">
                <a16:creationId xmlns:a16="http://schemas.microsoft.com/office/drawing/2014/main" id="{0A253F60-DE40-4508-A37A-61331DF1DD5D}"/>
              </a:ext>
            </a:extLst>
          </p:cNvPr>
          <p:cNvSpPr/>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1243886852"/>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hf sldNum="0" hdr="0" ftr="0" dt="0"/>
  <p:txStyles>
    <p:titleStyle>
      <a:lvl1pPr algn="l" defTabSz="914400" rtl="0" eaLnBrk="1" latinLnBrk="0" hangingPunct="1">
        <a:lnSpc>
          <a:spcPct val="90000"/>
        </a:lnSpc>
        <a:spcBef>
          <a:spcPct val="0"/>
        </a:spcBef>
        <a:buNone/>
        <a:defRPr sz="4400" kern="1200">
          <a:solidFill>
            <a:srgbClr val="FFFFFF"/>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bg1"/>
        </a:buClr>
        <a:buSzPct val="75000"/>
        <a:buFont typeface="Arial" panose="020B0604020202020204" pitchFamily="34" charset="0"/>
        <a:buChar char="•"/>
        <a:defRPr sz="2800" kern="1200">
          <a:solidFill>
            <a:srgbClr val="FFFFFF"/>
          </a:solidFill>
          <a:latin typeface="+mn-lt"/>
          <a:ea typeface="+mn-ea"/>
          <a:cs typeface="+mn-cs"/>
        </a:defRPr>
      </a:lvl1pPr>
      <a:lvl2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400" kern="1200">
          <a:solidFill>
            <a:srgbClr val="FFFFFF"/>
          </a:solidFill>
          <a:latin typeface="+mn-lt"/>
          <a:ea typeface="+mn-ea"/>
          <a:cs typeface="+mn-cs"/>
        </a:defRPr>
      </a:lvl2pPr>
      <a:lvl3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000" kern="1200">
          <a:solidFill>
            <a:srgbClr val="FFFFFF"/>
          </a:solidFill>
          <a:latin typeface="+mn-lt"/>
          <a:ea typeface="+mn-ea"/>
          <a:cs typeface="+mn-cs"/>
        </a:defRPr>
      </a:lvl3pPr>
      <a:lvl4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4pPr>
      <a:lvl5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pic>
        <p:nvPicPr>
          <p:cNvPr id="4" name="Picture 3">
            <a:extLst>
              <a:ext uri="{FF2B5EF4-FFF2-40B4-BE49-F238E27FC236}">
                <a16:creationId xmlns:a16="http://schemas.microsoft.com/office/drawing/2014/main" id="{CA3B21C0-977B-93BE-E039-47527314A9C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6250" b="6250"/>
          <a:stretch/>
        </p:blipFill>
        <p:spPr>
          <a:xfrm>
            <a:off x="20" y="10"/>
            <a:ext cx="12191980" cy="6857989"/>
          </a:xfrm>
          <a:prstGeom prst="rect">
            <a:avLst/>
          </a:prstGeom>
        </p:spPr>
      </p:pic>
      <p:grpSp>
        <p:nvGrpSpPr>
          <p:cNvPr id="11" name="Group 10">
            <a:extLst>
              <a:ext uri="{FF2B5EF4-FFF2-40B4-BE49-F238E27FC236}">
                <a16:creationId xmlns:a16="http://schemas.microsoft.com/office/drawing/2014/main" id="{E14ED0B8-5CE6-4AC7-8B17-EA48222717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F29A6D1E-B2C5-4EA5-AE1C-38B013F2F9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9931AB8-CF9B-4AD8-AC1D-4C2601AACD0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C2CCADA-1B82-43E3-833B-4060BE7F57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7F08988-F992-4294-949D-DDCE169A3C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85FC3C8-5C9D-43F8-9E30-0803257695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6C109A7-0606-445C-9BD7-D34D2D5631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22D562A-981A-4601-A486-56FF6166F2D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3ED2D30-01A5-481E-BC98-230A36B19F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99B6A44-3E5B-4A1B-9F08-91A9AC7D5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CEAA436-3B60-4F4D-969C-F9E59166B8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012AB3E-0EB0-401C-AEB9-1B11EBFA2D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12C0EF1-16A8-43D3-BB08-6324EA2B18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10C8DD8-4E78-4609-8B03-3B03707792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BF743F9-1D19-4FF2-8251-F57CA383B0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DB321D0-DFB6-4B6E-906B-9881779450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06D4111-68A3-4087-9A9D-1929BD9359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0306072-4363-499C-81A5-02B06A7F0B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1D919DE-BA6B-4AFE-8C93-FE0D8613BF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AF5B730-8B89-4959-803E-A637FEE302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AD62196-A255-462C-806B-4343D253600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5DB4585-EC2B-48C9-88AD-993DF150E3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498895D7-763A-4933-9336-204257916D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65AD35-513F-4B81-B4DC-6349631911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CC64BBD-6AF9-4976-B460-FFA23615CB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F7C37CF-13E0-4F8F-9C0C-36F8307DFE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5D31D96-DD3E-4B9F-8596-594BFBE8DFD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93F56F-BB6A-475E-9C1D-15F77F3B1D0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5552F12-F557-4C88-869D-73EA869783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11692E3-49EE-410A-92E3-C182E8B30F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Freeform: Shape 41">
            <a:extLst>
              <a:ext uri="{FF2B5EF4-FFF2-40B4-BE49-F238E27FC236}">
                <a16:creationId xmlns:a16="http://schemas.microsoft.com/office/drawing/2014/main" id="{0A4744D7-5764-4D74-8DF2-28385F0800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14" y="3733815"/>
            <a:ext cx="12208613" cy="3124184"/>
          </a:xfrm>
          <a:custGeom>
            <a:avLst/>
            <a:gdLst>
              <a:gd name="connsiteX0" fmla="*/ 8951169 w 12179808"/>
              <a:gd name="connsiteY0" fmla="*/ 21 h 2933519"/>
              <a:gd name="connsiteX1" fmla="*/ 11653845 w 12179808"/>
              <a:gd name="connsiteY1" fmla="*/ 146056 h 2933519"/>
              <a:gd name="connsiteX2" fmla="*/ 12178450 w 12179808"/>
              <a:gd name="connsiteY2" fmla="*/ 199538 h 2933519"/>
              <a:gd name="connsiteX3" fmla="*/ 12178450 w 12179808"/>
              <a:gd name="connsiteY3" fmla="*/ 1261956 h 2933519"/>
              <a:gd name="connsiteX4" fmla="*/ 12179808 w 12179808"/>
              <a:gd name="connsiteY4" fmla="*/ 1261956 h 2933519"/>
              <a:gd name="connsiteX5" fmla="*/ 12179808 w 12179808"/>
              <a:gd name="connsiteY5" fmla="*/ 2933519 h 2933519"/>
              <a:gd name="connsiteX6" fmla="*/ 0 w 12179808"/>
              <a:gd name="connsiteY6" fmla="*/ 2933519 h 2933519"/>
              <a:gd name="connsiteX7" fmla="*/ 0 w 12179808"/>
              <a:gd name="connsiteY7" fmla="*/ 1392987 h 2933519"/>
              <a:gd name="connsiteX8" fmla="*/ 0 w 12179808"/>
              <a:gd name="connsiteY8" fmla="*/ 1261956 h 2933519"/>
              <a:gd name="connsiteX9" fmla="*/ 0 w 12179808"/>
              <a:gd name="connsiteY9" fmla="*/ 703569 h 2933519"/>
              <a:gd name="connsiteX10" fmla="*/ 8951169 w 12179808"/>
              <a:gd name="connsiteY10" fmla="*/ 21 h 2933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79808" h="2933519">
                <a:moveTo>
                  <a:pt x="8951169" y="21"/>
                </a:moveTo>
                <a:cubicBezTo>
                  <a:pt x="9704520" y="1107"/>
                  <a:pt x="10578586" y="43239"/>
                  <a:pt x="11653845" y="146056"/>
                </a:cubicBezTo>
                <a:lnTo>
                  <a:pt x="12178450" y="199538"/>
                </a:lnTo>
                <a:lnTo>
                  <a:pt x="12178450" y="1261956"/>
                </a:lnTo>
                <a:lnTo>
                  <a:pt x="12179808" y="1261956"/>
                </a:lnTo>
                <a:lnTo>
                  <a:pt x="12179808" y="2933519"/>
                </a:lnTo>
                <a:lnTo>
                  <a:pt x="0" y="2933519"/>
                </a:lnTo>
                <a:lnTo>
                  <a:pt x="0" y="1392987"/>
                </a:lnTo>
                <a:lnTo>
                  <a:pt x="0" y="1261956"/>
                </a:lnTo>
                <a:lnTo>
                  <a:pt x="0" y="703569"/>
                </a:lnTo>
                <a:cubicBezTo>
                  <a:pt x="4768989" y="703569"/>
                  <a:pt x="5812206" y="-4505"/>
                  <a:pt x="8951169" y="21"/>
                </a:cubicBezTo>
                <a:close/>
              </a:path>
            </a:pathLst>
          </a:cu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p:cNvSpPr>
            <a:spLocks noGrp="1"/>
          </p:cNvSpPr>
          <p:nvPr>
            <p:ph type="ctrTitle"/>
          </p:nvPr>
        </p:nvSpPr>
        <p:spPr>
          <a:xfrm>
            <a:off x="1524000" y="3902383"/>
            <a:ext cx="9144000" cy="1600200"/>
          </a:xfrm>
        </p:spPr>
        <p:txBody>
          <a:bodyPr>
            <a:normAutofit/>
          </a:bodyPr>
          <a:lstStyle/>
          <a:p>
            <a:r>
              <a:rPr lang="en-GB">
                <a:cs typeface="Calibri Light"/>
              </a:rPr>
              <a:t>Are digital skills important for studies and work </a:t>
            </a:r>
          </a:p>
        </p:txBody>
      </p:sp>
      <p:sp>
        <p:nvSpPr>
          <p:cNvPr id="3" name="Subtitle 2"/>
          <p:cNvSpPr>
            <a:spLocks noGrp="1"/>
          </p:cNvSpPr>
          <p:nvPr>
            <p:ph type="subTitle" idx="1"/>
          </p:nvPr>
        </p:nvSpPr>
        <p:spPr>
          <a:xfrm>
            <a:off x="1524000" y="5578782"/>
            <a:ext cx="9144000" cy="697889"/>
          </a:xfrm>
        </p:spPr>
        <p:txBody>
          <a:bodyPr vert="horz" lIns="91440" tIns="45720" rIns="91440" bIns="45720" rtlCol="0" anchor="t">
            <a:normAutofit/>
          </a:bodyPr>
          <a:lstStyle/>
          <a:p>
            <a:r>
              <a:rPr lang="en-GB" sz="2200" dirty="0"/>
              <a:t>Antonia, Ria and </a:t>
            </a:r>
            <a:r>
              <a:rPr lang="en-GB" sz="2200" dirty="0" err="1"/>
              <a:t>Anatasha</a:t>
            </a:r>
            <a:endParaRPr lang="en-US" dirty="0" err="1"/>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Rectangle 9">
            <a:extLst>
              <a:ext uri="{FF2B5EF4-FFF2-40B4-BE49-F238E27FC236}">
                <a16:creationId xmlns:a16="http://schemas.microsoft.com/office/drawing/2014/main" id="{181CC2FD-F5D2-4415-8486-46858CC42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Right Triangle 11">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422269" y="-284218"/>
            <a:ext cx="568289" cy="568289"/>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E1063619-981B-4E62-A26E-E345BB3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290211" y="0"/>
            <a:ext cx="4039677" cy="1269438"/>
          </a:xfrm>
          <a:custGeom>
            <a:avLst/>
            <a:gdLst>
              <a:gd name="connsiteX0" fmla="*/ 2019838 w 4039677"/>
              <a:gd name="connsiteY0" fmla="*/ 0 h 1269438"/>
              <a:gd name="connsiteX1" fmla="*/ 3994238 w 4039677"/>
              <a:gd name="connsiteY1" fmla="*/ 1175114 h 1269438"/>
              <a:gd name="connsiteX2" fmla="*/ 4039677 w 4039677"/>
              <a:gd name="connsiteY2" fmla="*/ 1269438 h 1269438"/>
              <a:gd name="connsiteX3" fmla="*/ 3004689 w 4039677"/>
              <a:gd name="connsiteY3" fmla="*/ 1269438 h 1269438"/>
              <a:gd name="connsiteX4" fmla="*/ 3000461 w 4039677"/>
              <a:gd name="connsiteY4" fmla="*/ 1264787 h 1269438"/>
              <a:gd name="connsiteX5" fmla="*/ 2019838 w 4039677"/>
              <a:gd name="connsiteY5" fmla="*/ 858599 h 1269438"/>
              <a:gd name="connsiteX6" fmla="*/ 1039216 w 4039677"/>
              <a:gd name="connsiteY6" fmla="*/ 1264787 h 1269438"/>
              <a:gd name="connsiteX7" fmla="*/ 1034988 w 4039677"/>
              <a:gd name="connsiteY7" fmla="*/ 1269438 h 1269438"/>
              <a:gd name="connsiteX8" fmla="*/ 0 w 4039677"/>
              <a:gd name="connsiteY8" fmla="*/ 1269438 h 1269438"/>
              <a:gd name="connsiteX9" fmla="*/ 45438 w 4039677"/>
              <a:gd name="connsiteY9" fmla="*/ 1175114 h 1269438"/>
              <a:gd name="connsiteX10" fmla="*/ 2019838 w 4039677"/>
              <a:gd name="connsiteY10" fmla="*/ 0 h 1269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39677" h="1269438">
                <a:moveTo>
                  <a:pt x="2019838" y="0"/>
                </a:moveTo>
                <a:cubicBezTo>
                  <a:pt x="2872410" y="0"/>
                  <a:pt x="3614002" y="475164"/>
                  <a:pt x="3994238" y="1175114"/>
                </a:cubicBezTo>
                <a:lnTo>
                  <a:pt x="4039677" y="1269438"/>
                </a:lnTo>
                <a:lnTo>
                  <a:pt x="3004689" y="1269438"/>
                </a:lnTo>
                <a:lnTo>
                  <a:pt x="3000461" y="1264787"/>
                </a:lnTo>
                <a:cubicBezTo>
                  <a:pt x="2749498" y="1013823"/>
                  <a:pt x="2402795" y="858599"/>
                  <a:pt x="2019838" y="858599"/>
                </a:cubicBezTo>
                <a:cubicBezTo>
                  <a:pt x="1636881" y="858599"/>
                  <a:pt x="1290179" y="1013823"/>
                  <a:pt x="1039216" y="1264787"/>
                </a:cubicBezTo>
                <a:lnTo>
                  <a:pt x="1034988" y="1269438"/>
                </a:lnTo>
                <a:lnTo>
                  <a:pt x="0" y="1269438"/>
                </a:lnTo>
                <a:lnTo>
                  <a:pt x="45438" y="1175114"/>
                </a:lnTo>
                <a:cubicBezTo>
                  <a:pt x="425674" y="475164"/>
                  <a:pt x="1167266" y="0"/>
                  <a:pt x="2019838" y="0"/>
                </a:cubicBezTo>
                <a:close/>
              </a:path>
            </a:pathLst>
          </a:custGeom>
          <a:solidFill>
            <a:schemeClr val="accent3">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6" name="Group 15">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14827" cy="6858000"/>
            <a:chOff x="-6214" y="-1"/>
            <a:chExt cx="12214827" cy="6858000"/>
          </a:xfrm>
        </p:grpSpPr>
        <p:cxnSp>
          <p:nvCxnSpPr>
            <p:cNvPr id="17" name="Straight Connector 16">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921EBFFB-2BB4-9C59-DEFD-A05F2681C2D1}"/>
              </a:ext>
            </a:extLst>
          </p:cNvPr>
          <p:cNvSpPr>
            <a:spLocks noGrp="1"/>
          </p:cNvSpPr>
          <p:nvPr>
            <p:ph type="title"/>
          </p:nvPr>
        </p:nvSpPr>
        <p:spPr>
          <a:xfrm>
            <a:off x="457200" y="728906"/>
            <a:ext cx="10754527" cy="2228755"/>
          </a:xfrm>
        </p:spPr>
        <p:txBody>
          <a:bodyPr anchor="b">
            <a:normAutofit/>
          </a:bodyPr>
          <a:lstStyle/>
          <a:p>
            <a:r>
              <a:rPr lang="en-GB">
                <a:solidFill>
                  <a:schemeClr val="tx2"/>
                </a:solidFill>
                <a:cs typeface="Posterama"/>
              </a:rPr>
              <a:t>What is the most used digital tool used by students at </a:t>
            </a:r>
            <a:r>
              <a:rPr lang="en-GB" err="1">
                <a:solidFill>
                  <a:schemeClr val="tx2"/>
                </a:solidFill>
                <a:cs typeface="Posterama"/>
              </a:rPr>
              <a:t>uwtsd</a:t>
            </a:r>
            <a:r>
              <a:rPr lang="en-GB">
                <a:solidFill>
                  <a:schemeClr val="tx2"/>
                </a:solidFill>
                <a:cs typeface="Posterama"/>
              </a:rPr>
              <a:t>?</a:t>
            </a:r>
            <a:endParaRPr lang="en-GB">
              <a:solidFill>
                <a:schemeClr val="tx2"/>
              </a:solidFill>
            </a:endParaRPr>
          </a:p>
        </p:txBody>
      </p:sp>
      <p:sp>
        <p:nvSpPr>
          <p:cNvPr id="3" name="Content Placeholder 2">
            <a:extLst>
              <a:ext uri="{FF2B5EF4-FFF2-40B4-BE49-F238E27FC236}">
                <a16:creationId xmlns:a16="http://schemas.microsoft.com/office/drawing/2014/main" id="{3AC87EF6-C206-EC50-F4BB-2CA9F67366E9}"/>
              </a:ext>
            </a:extLst>
          </p:cNvPr>
          <p:cNvSpPr>
            <a:spLocks noGrp="1"/>
          </p:cNvSpPr>
          <p:nvPr>
            <p:ph idx="1"/>
          </p:nvPr>
        </p:nvSpPr>
        <p:spPr>
          <a:xfrm>
            <a:off x="457201" y="3257633"/>
            <a:ext cx="9745506" cy="2552886"/>
          </a:xfrm>
        </p:spPr>
        <p:txBody>
          <a:bodyPr anchor="t">
            <a:normAutofit lnSpcReduction="10000"/>
          </a:bodyPr>
          <a:lstStyle/>
          <a:p>
            <a:pPr marL="0" indent="0">
              <a:buNone/>
            </a:pPr>
            <a:r>
              <a:rPr lang="en-GB" sz="1800" dirty="0">
                <a:solidFill>
                  <a:schemeClr val="tx2"/>
                </a:solidFill>
              </a:rPr>
              <a:t>As a group we know that there are many digital tools used within </a:t>
            </a:r>
            <a:r>
              <a:rPr lang="en-GB" sz="1800" dirty="0" err="1">
                <a:solidFill>
                  <a:schemeClr val="tx2"/>
                </a:solidFill>
              </a:rPr>
              <a:t>uwtsd</a:t>
            </a:r>
            <a:r>
              <a:rPr lang="en-GB" sz="1800" dirty="0">
                <a:solidFill>
                  <a:schemeClr val="tx2"/>
                </a:solidFill>
              </a:rPr>
              <a:t>, but in our opinion there is one tool collectively used that is called </a:t>
            </a:r>
            <a:r>
              <a:rPr lang="en-GB" sz="1800" dirty="0" err="1">
                <a:solidFill>
                  <a:schemeClr val="tx2"/>
                </a:solidFill>
              </a:rPr>
              <a:t>moodle</a:t>
            </a:r>
            <a:r>
              <a:rPr lang="en-GB" sz="1800" dirty="0">
                <a:solidFill>
                  <a:schemeClr val="tx2"/>
                </a:solidFill>
              </a:rPr>
              <a:t>.</a:t>
            </a:r>
            <a:endParaRPr lang="en-US" dirty="0">
              <a:solidFill>
                <a:schemeClr val="tx2"/>
              </a:solidFill>
            </a:endParaRPr>
          </a:p>
          <a:p>
            <a:pPr marL="0" indent="0">
              <a:buNone/>
            </a:pPr>
            <a:r>
              <a:rPr lang="en-GB" sz="1800" dirty="0">
                <a:solidFill>
                  <a:schemeClr val="tx2"/>
                </a:solidFill>
              </a:rPr>
              <a:t> Moodle is used by students at </a:t>
            </a:r>
            <a:r>
              <a:rPr lang="en-GB" sz="1800" dirty="0" err="1">
                <a:solidFill>
                  <a:schemeClr val="tx2"/>
                </a:solidFill>
              </a:rPr>
              <a:t>uwtsd</a:t>
            </a:r>
            <a:r>
              <a:rPr lang="en-GB" sz="1800" dirty="0">
                <a:solidFill>
                  <a:schemeClr val="tx2"/>
                </a:solidFill>
              </a:rPr>
              <a:t> to access work, view assignment brief's, overlook     the library, submit assignments, view missed lessons, etc.</a:t>
            </a:r>
          </a:p>
          <a:p>
            <a:pPr marL="0" indent="0">
              <a:buNone/>
            </a:pPr>
            <a:endParaRPr lang="en-GB" sz="1800" dirty="0">
              <a:solidFill>
                <a:schemeClr val="tx2"/>
              </a:solidFill>
            </a:endParaRPr>
          </a:p>
          <a:p>
            <a:pPr marL="0" indent="0">
              <a:buNone/>
            </a:pPr>
            <a:endParaRPr lang="en-GB" sz="1800" dirty="0">
              <a:solidFill>
                <a:schemeClr val="tx2"/>
              </a:solidFill>
            </a:endParaRPr>
          </a:p>
          <a:p>
            <a:pPr marL="0" indent="0">
              <a:buNone/>
            </a:pPr>
            <a:r>
              <a:rPr lang="en-GB" sz="1800" dirty="0">
                <a:solidFill>
                  <a:schemeClr val="tx2"/>
                </a:solidFill>
              </a:rPr>
              <a:t>ria</a:t>
            </a:r>
          </a:p>
        </p:txBody>
      </p:sp>
    </p:spTree>
    <p:extLst>
      <p:ext uri="{BB962C8B-B14F-4D97-AF65-F5344CB8AC3E}">
        <p14:creationId xmlns:p14="http://schemas.microsoft.com/office/powerpoint/2010/main" val="4267087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156B1-140B-2339-0E51-720552FD6825}"/>
              </a:ext>
            </a:extLst>
          </p:cNvPr>
          <p:cNvSpPr>
            <a:spLocks noGrp="1"/>
          </p:cNvSpPr>
          <p:nvPr>
            <p:ph type="title"/>
          </p:nvPr>
        </p:nvSpPr>
        <p:spPr/>
        <p:txBody>
          <a:bodyPr/>
          <a:lstStyle/>
          <a:p>
            <a:r>
              <a:rPr lang="en-GB" dirty="0">
                <a:cs typeface="Posterama"/>
              </a:rPr>
              <a:t>Our research methods</a:t>
            </a:r>
            <a:br>
              <a:rPr lang="en-GB" dirty="0">
                <a:cs typeface="Posterama"/>
              </a:rPr>
            </a:br>
            <a:endParaRPr lang="en-GB"/>
          </a:p>
        </p:txBody>
      </p:sp>
      <p:sp>
        <p:nvSpPr>
          <p:cNvPr id="3" name="Content Placeholder 2">
            <a:extLst>
              <a:ext uri="{FF2B5EF4-FFF2-40B4-BE49-F238E27FC236}">
                <a16:creationId xmlns:a16="http://schemas.microsoft.com/office/drawing/2014/main" id="{5893DAFB-8EB2-C7D2-FAF9-851E3F1A89CC}"/>
              </a:ext>
            </a:extLst>
          </p:cNvPr>
          <p:cNvSpPr>
            <a:spLocks noGrp="1"/>
          </p:cNvSpPr>
          <p:nvPr>
            <p:ph idx="1"/>
          </p:nvPr>
        </p:nvSpPr>
        <p:spPr/>
        <p:txBody>
          <a:bodyPr vert="horz" lIns="91440" tIns="45720" rIns="91440" bIns="45720" rtlCol="0" anchor="t">
            <a:normAutofit/>
          </a:bodyPr>
          <a:lstStyle/>
          <a:p>
            <a:pPr marL="0" indent="0">
              <a:buNone/>
            </a:pPr>
            <a:r>
              <a:rPr lang="en-GB" dirty="0"/>
              <a:t>We as a group have collaborated to produce a questionnaire that asks 5 brief questions in regards to the use of </a:t>
            </a:r>
            <a:r>
              <a:rPr lang="en-GB" dirty="0" err="1"/>
              <a:t>moodle</a:t>
            </a:r>
            <a:r>
              <a:rPr lang="en-GB" dirty="0"/>
              <a:t> by the students at </a:t>
            </a:r>
            <a:r>
              <a:rPr lang="en-GB" dirty="0" err="1"/>
              <a:t>uwtsd</a:t>
            </a:r>
            <a:r>
              <a:rPr lang="en-GB" dirty="0"/>
              <a:t>.</a:t>
            </a:r>
          </a:p>
          <a:p>
            <a:pPr marL="0" indent="0">
              <a:buNone/>
            </a:pPr>
            <a:endParaRPr lang="en-GB" dirty="0"/>
          </a:p>
          <a:p>
            <a:pPr marL="0" indent="0">
              <a:buNone/>
            </a:pPr>
            <a:endParaRPr lang="en-GB" dirty="0"/>
          </a:p>
          <a:p>
            <a:pPr marL="0" indent="0">
              <a:buNone/>
            </a:pPr>
            <a:endParaRPr lang="en-GB" dirty="0"/>
          </a:p>
          <a:p>
            <a:pPr marL="0" indent="0">
              <a:buNone/>
            </a:pPr>
            <a:r>
              <a:rPr lang="en-GB" dirty="0"/>
              <a:t>Ria</a:t>
            </a:r>
          </a:p>
        </p:txBody>
      </p:sp>
      <p:sp>
        <p:nvSpPr>
          <p:cNvPr id="4" name="TextBox 3">
            <a:extLst>
              <a:ext uri="{FF2B5EF4-FFF2-40B4-BE49-F238E27FC236}">
                <a16:creationId xmlns:a16="http://schemas.microsoft.com/office/drawing/2014/main" id="{A8571C11-1E16-5292-43C8-D78408CB6A4F}"/>
              </a:ext>
            </a:extLst>
          </p:cNvPr>
          <p:cNvSpPr txBox="1"/>
          <p:nvPr/>
        </p:nvSpPr>
        <p:spPr>
          <a:xfrm>
            <a:off x="684363" y="4178060"/>
            <a:ext cx="688387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https://forms.office.com/Pages/ShareFormPage.aspx?id=-REPTm4EBUWcuNshUjEeIcAiUQhkbLtJgyrwajgFv_xUMzhTT1ZRWDM3SkRQNk9OVUNVTUhKWDBBVy4u&amp;sharetoken=AZIj51rtxHGwoiIXoQnK</a:t>
            </a:r>
          </a:p>
        </p:txBody>
      </p:sp>
    </p:spTree>
    <p:extLst>
      <p:ext uri="{BB962C8B-B14F-4D97-AF65-F5344CB8AC3E}">
        <p14:creationId xmlns:p14="http://schemas.microsoft.com/office/powerpoint/2010/main" val="7315476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Rectangle 9">
            <a:extLst>
              <a:ext uri="{FF2B5EF4-FFF2-40B4-BE49-F238E27FC236}">
                <a16:creationId xmlns:a16="http://schemas.microsoft.com/office/drawing/2014/main" id="{181CC2FD-F5D2-4415-8486-46858CC42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Right Triangle 11">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422269" y="-284218"/>
            <a:ext cx="568289" cy="568289"/>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E1063619-981B-4E62-A26E-E345BB3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290211" y="0"/>
            <a:ext cx="4039677" cy="1269438"/>
          </a:xfrm>
          <a:custGeom>
            <a:avLst/>
            <a:gdLst>
              <a:gd name="connsiteX0" fmla="*/ 2019838 w 4039677"/>
              <a:gd name="connsiteY0" fmla="*/ 0 h 1269438"/>
              <a:gd name="connsiteX1" fmla="*/ 3994238 w 4039677"/>
              <a:gd name="connsiteY1" fmla="*/ 1175114 h 1269438"/>
              <a:gd name="connsiteX2" fmla="*/ 4039677 w 4039677"/>
              <a:gd name="connsiteY2" fmla="*/ 1269438 h 1269438"/>
              <a:gd name="connsiteX3" fmla="*/ 3004689 w 4039677"/>
              <a:gd name="connsiteY3" fmla="*/ 1269438 h 1269438"/>
              <a:gd name="connsiteX4" fmla="*/ 3000461 w 4039677"/>
              <a:gd name="connsiteY4" fmla="*/ 1264787 h 1269438"/>
              <a:gd name="connsiteX5" fmla="*/ 2019838 w 4039677"/>
              <a:gd name="connsiteY5" fmla="*/ 858599 h 1269438"/>
              <a:gd name="connsiteX6" fmla="*/ 1039216 w 4039677"/>
              <a:gd name="connsiteY6" fmla="*/ 1264787 h 1269438"/>
              <a:gd name="connsiteX7" fmla="*/ 1034988 w 4039677"/>
              <a:gd name="connsiteY7" fmla="*/ 1269438 h 1269438"/>
              <a:gd name="connsiteX8" fmla="*/ 0 w 4039677"/>
              <a:gd name="connsiteY8" fmla="*/ 1269438 h 1269438"/>
              <a:gd name="connsiteX9" fmla="*/ 45438 w 4039677"/>
              <a:gd name="connsiteY9" fmla="*/ 1175114 h 1269438"/>
              <a:gd name="connsiteX10" fmla="*/ 2019838 w 4039677"/>
              <a:gd name="connsiteY10" fmla="*/ 0 h 1269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39677" h="1269438">
                <a:moveTo>
                  <a:pt x="2019838" y="0"/>
                </a:moveTo>
                <a:cubicBezTo>
                  <a:pt x="2872410" y="0"/>
                  <a:pt x="3614002" y="475164"/>
                  <a:pt x="3994238" y="1175114"/>
                </a:cubicBezTo>
                <a:lnTo>
                  <a:pt x="4039677" y="1269438"/>
                </a:lnTo>
                <a:lnTo>
                  <a:pt x="3004689" y="1269438"/>
                </a:lnTo>
                <a:lnTo>
                  <a:pt x="3000461" y="1264787"/>
                </a:lnTo>
                <a:cubicBezTo>
                  <a:pt x="2749498" y="1013823"/>
                  <a:pt x="2402795" y="858599"/>
                  <a:pt x="2019838" y="858599"/>
                </a:cubicBezTo>
                <a:cubicBezTo>
                  <a:pt x="1636881" y="858599"/>
                  <a:pt x="1290179" y="1013823"/>
                  <a:pt x="1039216" y="1264787"/>
                </a:cubicBezTo>
                <a:lnTo>
                  <a:pt x="1034988" y="1269438"/>
                </a:lnTo>
                <a:lnTo>
                  <a:pt x="0" y="1269438"/>
                </a:lnTo>
                <a:lnTo>
                  <a:pt x="45438" y="1175114"/>
                </a:lnTo>
                <a:cubicBezTo>
                  <a:pt x="425674" y="475164"/>
                  <a:pt x="1167266" y="0"/>
                  <a:pt x="2019838" y="0"/>
                </a:cubicBezTo>
                <a:close/>
              </a:path>
            </a:pathLst>
          </a:custGeom>
          <a:solidFill>
            <a:schemeClr val="accent3">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6" name="Group 15">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14827" cy="6858000"/>
            <a:chOff x="-6214" y="-1"/>
            <a:chExt cx="12214827" cy="6858000"/>
          </a:xfrm>
        </p:grpSpPr>
        <p:cxnSp>
          <p:nvCxnSpPr>
            <p:cNvPr id="17" name="Straight Connector 16">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AB21D10C-4240-BE2B-3BDF-10C89298C839}"/>
              </a:ext>
            </a:extLst>
          </p:cNvPr>
          <p:cNvSpPr>
            <a:spLocks noGrp="1"/>
          </p:cNvSpPr>
          <p:nvPr>
            <p:ph type="title"/>
          </p:nvPr>
        </p:nvSpPr>
        <p:spPr>
          <a:xfrm>
            <a:off x="457200" y="728906"/>
            <a:ext cx="10754527" cy="2228755"/>
          </a:xfrm>
        </p:spPr>
        <p:txBody>
          <a:bodyPr anchor="b">
            <a:normAutofit/>
          </a:bodyPr>
          <a:lstStyle/>
          <a:p>
            <a:r>
              <a:rPr lang="en-US" dirty="0">
                <a:solidFill>
                  <a:schemeClr val="tx2"/>
                </a:solidFill>
                <a:cs typeface="Posterama"/>
              </a:rPr>
              <a:t>Rational</a:t>
            </a:r>
          </a:p>
        </p:txBody>
      </p:sp>
      <p:sp>
        <p:nvSpPr>
          <p:cNvPr id="3" name="Content Placeholder 2">
            <a:extLst>
              <a:ext uri="{FF2B5EF4-FFF2-40B4-BE49-F238E27FC236}">
                <a16:creationId xmlns:a16="http://schemas.microsoft.com/office/drawing/2014/main" id="{53437A5E-CDF0-FC22-BB83-46FABD0B8F59}"/>
              </a:ext>
            </a:extLst>
          </p:cNvPr>
          <p:cNvSpPr>
            <a:spLocks noGrp="1"/>
          </p:cNvSpPr>
          <p:nvPr>
            <p:ph idx="1"/>
          </p:nvPr>
        </p:nvSpPr>
        <p:spPr>
          <a:xfrm>
            <a:off x="485423" y="3154151"/>
            <a:ext cx="9745506" cy="2552886"/>
          </a:xfrm>
        </p:spPr>
        <p:txBody>
          <a:bodyPr anchor="t">
            <a:normAutofit fontScale="85000" lnSpcReduction="20000"/>
          </a:bodyPr>
          <a:lstStyle/>
          <a:p>
            <a:r>
              <a:rPr lang="en-US" sz="1800" dirty="0">
                <a:solidFill>
                  <a:schemeClr val="tx2"/>
                </a:solidFill>
              </a:rPr>
              <a:t>We have looked at 3 sources that helped us to identify the use of </a:t>
            </a:r>
            <a:r>
              <a:rPr lang="en-US" sz="1800" dirty="0" err="1">
                <a:solidFill>
                  <a:schemeClr val="tx2"/>
                </a:solidFill>
              </a:rPr>
              <a:t>moodle</a:t>
            </a:r>
            <a:r>
              <a:rPr lang="en-US" sz="1800" dirty="0">
                <a:solidFill>
                  <a:schemeClr val="tx2"/>
                </a:solidFill>
              </a:rPr>
              <a:t> and its's effectiveness. We read an article based on the effectiveness of </a:t>
            </a:r>
            <a:r>
              <a:rPr lang="en-US" sz="1800" dirty="0" err="1">
                <a:solidFill>
                  <a:schemeClr val="tx2"/>
                </a:solidFill>
              </a:rPr>
              <a:t>moodle</a:t>
            </a:r>
            <a:r>
              <a:rPr lang="en-US" sz="1800" dirty="0">
                <a:solidFill>
                  <a:schemeClr val="tx2"/>
                </a:solidFill>
              </a:rPr>
              <a:t> through a student's perception, the article talked about how effective </a:t>
            </a:r>
            <a:r>
              <a:rPr lang="en-US" sz="1800" dirty="0" err="1">
                <a:solidFill>
                  <a:schemeClr val="tx2"/>
                </a:solidFill>
              </a:rPr>
              <a:t>moodle</a:t>
            </a:r>
            <a:r>
              <a:rPr lang="en-US" sz="1800" dirty="0">
                <a:solidFill>
                  <a:schemeClr val="tx2"/>
                </a:solidFill>
              </a:rPr>
              <a:t> was for students in other parts of the world (Taylor and Francis online 2013). "Communicativeness had highest significant impact on performance outcome"(Taylor and Francis online 2013) this states that using </a:t>
            </a:r>
            <a:r>
              <a:rPr lang="en-US" sz="1800" dirty="0" err="1">
                <a:solidFill>
                  <a:schemeClr val="tx2"/>
                </a:solidFill>
              </a:rPr>
              <a:t>moodle</a:t>
            </a:r>
            <a:r>
              <a:rPr lang="en-US" sz="1800" dirty="0">
                <a:solidFill>
                  <a:schemeClr val="tx2"/>
                </a:solidFill>
              </a:rPr>
              <a:t> allowed students to communicate, without any effect to their work performance. </a:t>
            </a:r>
          </a:p>
          <a:p>
            <a:endParaRPr lang="en-US" sz="1800" dirty="0">
              <a:solidFill>
                <a:schemeClr val="tx2"/>
              </a:solidFill>
            </a:endParaRPr>
          </a:p>
          <a:p>
            <a:r>
              <a:rPr lang="en-US" sz="1800" dirty="0">
                <a:solidFill>
                  <a:schemeClr val="tx2"/>
                </a:solidFill>
              </a:rPr>
              <a:t>Moodle is used for E-learning and is more effective and helpful in student studies and education. This is in work or at home. Moodle has become helpful also because of the coming of covid 19.</a:t>
            </a:r>
          </a:p>
          <a:p>
            <a:r>
              <a:rPr lang="en-US" sz="1800" dirty="0">
                <a:solidFill>
                  <a:schemeClr val="tx2"/>
                </a:solidFill>
              </a:rPr>
              <a:t>Antonia</a:t>
            </a:r>
          </a:p>
        </p:txBody>
      </p:sp>
    </p:spTree>
    <p:extLst>
      <p:ext uri="{BB962C8B-B14F-4D97-AF65-F5344CB8AC3E}">
        <p14:creationId xmlns:p14="http://schemas.microsoft.com/office/powerpoint/2010/main" val="2171986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8B5F8-91ED-E24C-9456-8EE749AF0936}"/>
              </a:ext>
            </a:extLst>
          </p:cNvPr>
          <p:cNvSpPr>
            <a:spLocks noGrp="1"/>
          </p:cNvSpPr>
          <p:nvPr>
            <p:ph type="title"/>
          </p:nvPr>
        </p:nvSpPr>
        <p:spPr/>
        <p:txBody>
          <a:bodyPr/>
          <a:lstStyle/>
          <a:p>
            <a:r>
              <a:rPr lang="en-GB" dirty="0">
                <a:cs typeface="Posterama"/>
              </a:rPr>
              <a:t>Ethical consideration</a:t>
            </a:r>
          </a:p>
        </p:txBody>
      </p:sp>
      <p:sp>
        <p:nvSpPr>
          <p:cNvPr id="3" name="Content Placeholder 2">
            <a:extLst>
              <a:ext uri="{FF2B5EF4-FFF2-40B4-BE49-F238E27FC236}">
                <a16:creationId xmlns:a16="http://schemas.microsoft.com/office/drawing/2014/main" id="{083068F4-F284-792D-C342-F22F8D165412}"/>
              </a:ext>
            </a:extLst>
          </p:cNvPr>
          <p:cNvSpPr>
            <a:spLocks noGrp="1"/>
          </p:cNvSpPr>
          <p:nvPr>
            <p:ph idx="1"/>
          </p:nvPr>
        </p:nvSpPr>
        <p:spPr/>
        <p:txBody>
          <a:bodyPr vert="horz" lIns="91440" tIns="45720" rIns="91440" bIns="45720" rtlCol="0" anchor="t">
            <a:normAutofit/>
          </a:bodyPr>
          <a:lstStyle/>
          <a:p>
            <a:pPr marL="0" indent="0">
              <a:buNone/>
            </a:pPr>
            <a:r>
              <a:rPr lang="en-GB" dirty="0"/>
              <a:t>.The research which was conducted was considered based on, its Fairness</a:t>
            </a:r>
            <a:endParaRPr lang="en-US" dirty="0"/>
          </a:p>
          <a:p>
            <a:pPr marL="0" indent="0">
              <a:buNone/>
            </a:pPr>
            <a:r>
              <a:rPr lang="en-GB" dirty="0"/>
              <a:t>.There was no discrimination of age, gender or race.</a:t>
            </a:r>
          </a:p>
          <a:p>
            <a:pPr marL="0" indent="0">
              <a:buNone/>
            </a:pPr>
            <a:r>
              <a:rPr lang="en-GB" dirty="0"/>
              <a:t>.All research was justified for its use.</a:t>
            </a:r>
          </a:p>
          <a:p>
            <a:pPr marL="0" indent="0">
              <a:buNone/>
            </a:pPr>
            <a:r>
              <a:rPr lang="en-GB" dirty="0"/>
              <a:t>Confidentiality and Personal information was kept private.</a:t>
            </a:r>
          </a:p>
          <a:p>
            <a:pPr marL="0" indent="0">
              <a:buNone/>
            </a:pPr>
            <a:endParaRPr lang="en-GB" dirty="0"/>
          </a:p>
          <a:p>
            <a:pPr marL="0" indent="0">
              <a:buNone/>
            </a:pPr>
            <a:r>
              <a:rPr lang="en-GB" dirty="0" err="1"/>
              <a:t>anatasha</a:t>
            </a:r>
            <a:endParaRPr lang="en-GB"/>
          </a:p>
        </p:txBody>
      </p:sp>
    </p:spTree>
    <p:extLst>
      <p:ext uri="{BB962C8B-B14F-4D97-AF65-F5344CB8AC3E}">
        <p14:creationId xmlns:p14="http://schemas.microsoft.com/office/powerpoint/2010/main" val="2220653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Rectangle 9">
            <a:extLst>
              <a:ext uri="{FF2B5EF4-FFF2-40B4-BE49-F238E27FC236}">
                <a16:creationId xmlns:a16="http://schemas.microsoft.com/office/drawing/2014/main" id="{181CC2FD-F5D2-4415-8486-46858CC42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Right Triangle 11">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422269" y="-284218"/>
            <a:ext cx="568289" cy="568289"/>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E1063619-981B-4E62-A26E-E345BB3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290211" y="0"/>
            <a:ext cx="4039677" cy="1269438"/>
          </a:xfrm>
          <a:custGeom>
            <a:avLst/>
            <a:gdLst>
              <a:gd name="connsiteX0" fmla="*/ 2019838 w 4039677"/>
              <a:gd name="connsiteY0" fmla="*/ 0 h 1269438"/>
              <a:gd name="connsiteX1" fmla="*/ 3994238 w 4039677"/>
              <a:gd name="connsiteY1" fmla="*/ 1175114 h 1269438"/>
              <a:gd name="connsiteX2" fmla="*/ 4039677 w 4039677"/>
              <a:gd name="connsiteY2" fmla="*/ 1269438 h 1269438"/>
              <a:gd name="connsiteX3" fmla="*/ 3004689 w 4039677"/>
              <a:gd name="connsiteY3" fmla="*/ 1269438 h 1269438"/>
              <a:gd name="connsiteX4" fmla="*/ 3000461 w 4039677"/>
              <a:gd name="connsiteY4" fmla="*/ 1264787 h 1269438"/>
              <a:gd name="connsiteX5" fmla="*/ 2019838 w 4039677"/>
              <a:gd name="connsiteY5" fmla="*/ 858599 h 1269438"/>
              <a:gd name="connsiteX6" fmla="*/ 1039216 w 4039677"/>
              <a:gd name="connsiteY6" fmla="*/ 1264787 h 1269438"/>
              <a:gd name="connsiteX7" fmla="*/ 1034988 w 4039677"/>
              <a:gd name="connsiteY7" fmla="*/ 1269438 h 1269438"/>
              <a:gd name="connsiteX8" fmla="*/ 0 w 4039677"/>
              <a:gd name="connsiteY8" fmla="*/ 1269438 h 1269438"/>
              <a:gd name="connsiteX9" fmla="*/ 45438 w 4039677"/>
              <a:gd name="connsiteY9" fmla="*/ 1175114 h 1269438"/>
              <a:gd name="connsiteX10" fmla="*/ 2019838 w 4039677"/>
              <a:gd name="connsiteY10" fmla="*/ 0 h 1269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39677" h="1269438">
                <a:moveTo>
                  <a:pt x="2019838" y="0"/>
                </a:moveTo>
                <a:cubicBezTo>
                  <a:pt x="2872410" y="0"/>
                  <a:pt x="3614002" y="475164"/>
                  <a:pt x="3994238" y="1175114"/>
                </a:cubicBezTo>
                <a:lnTo>
                  <a:pt x="4039677" y="1269438"/>
                </a:lnTo>
                <a:lnTo>
                  <a:pt x="3004689" y="1269438"/>
                </a:lnTo>
                <a:lnTo>
                  <a:pt x="3000461" y="1264787"/>
                </a:lnTo>
                <a:cubicBezTo>
                  <a:pt x="2749498" y="1013823"/>
                  <a:pt x="2402795" y="858599"/>
                  <a:pt x="2019838" y="858599"/>
                </a:cubicBezTo>
                <a:cubicBezTo>
                  <a:pt x="1636881" y="858599"/>
                  <a:pt x="1290179" y="1013823"/>
                  <a:pt x="1039216" y="1264787"/>
                </a:cubicBezTo>
                <a:lnTo>
                  <a:pt x="1034988" y="1269438"/>
                </a:lnTo>
                <a:lnTo>
                  <a:pt x="0" y="1269438"/>
                </a:lnTo>
                <a:lnTo>
                  <a:pt x="45438" y="1175114"/>
                </a:lnTo>
                <a:cubicBezTo>
                  <a:pt x="425674" y="475164"/>
                  <a:pt x="1167266" y="0"/>
                  <a:pt x="2019838" y="0"/>
                </a:cubicBezTo>
                <a:close/>
              </a:path>
            </a:pathLst>
          </a:custGeom>
          <a:solidFill>
            <a:schemeClr val="accent3">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6" name="Group 15">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14827" cy="6858000"/>
            <a:chOff x="-6214" y="-1"/>
            <a:chExt cx="12214827" cy="6858000"/>
          </a:xfrm>
        </p:grpSpPr>
        <p:cxnSp>
          <p:nvCxnSpPr>
            <p:cNvPr id="17" name="Straight Connector 16">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AA0E7BA5-A49D-4691-2E09-F6A3A548FFAB}"/>
              </a:ext>
            </a:extLst>
          </p:cNvPr>
          <p:cNvSpPr>
            <a:spLocks noGrp="1"/>
          </p:cNvSpPr>
          <p:nvPr>
            <p:ph type="title"/>
          </p:nvPr>
        </p:nvSpPr>
        <p:spPr>
          <a:xfrm>
            <a:off x="457200" y="728906"/>
            <a:ext cx="10754527" cy="2228755"/>
          </a:xfrm>
        </p:spPr>
        <p:txBody>
          <a:bodyPr anchor="b">
            <a:normAutofit/>
          </a:bodyPr>
          <a:lstStyle/>
          <a:p>
            <a:r>
              <a:rPr lang="en-GB">
                <a:solidFill>
                  <a:schemeClr val="tx2"/>
                </a:solidFill>
                <a:cs typeface="Posterama"/>
              </a:rPr>
              <a:t>Hypothesis</a:t>
            </a:r>
            <a:endParaRPr lang="en-GB">
              <a:solidFill>
                <a:schemeClr val="tx2"/>
              </a:solidFill>
            </a:endParaRPr>
          </a:p>
        </p:txBody>
      </p:sp>
      <p:sp>
        <p:nvSpPr>
          <p:cNvPr id="3" name="Content Placeholder 2">
            <a:extLst>
              <a:ext uri="{FF2B5EF4-FFF2-40B4-BE49-F238E27FC236}">
                <a16:creationId xmlns:a16="http://schemas.microsoft.com/office/drawing/2014/main" id="{3529585D-FFC1-EEC9-2B88-5C14F07316D4}"/>
              </a:ext>
            </a:extLst>
          </p:cNvPr>
          <p:cNvSpPr>
            <a:spLocks noGrp="1"/>
          </p:cNvSpPr>
          <p:nvPr>
            <p:ph idx="1"/>
          </p:nvPr>
        </p:nvSpPr>
        <p:spPr>
          <a:xfrm>
            <a:off x="457201" y="3257633"/>
            <a:ext cx="9745506" cy="2552886"/>
          </a:xfrm>
        </p:spPr>
        <p:txBody>
          <a:bodyPr vert="horz" lIns="91440" tIns="45720" rIns="91440" bIns="45720" rtlCol="0" anchor="t">
            <a:normAutofit/>
          </a:bodyPr>
          <a:lstStyle/>
          <a:p>
            <a:r>
              <a:rPr lang="en-GB" sz="1800">
                <a:solidFill>
                  <a:schemeClr val="tx2"/>
                </a:solidFill>
              </a:rPr>
              <a:t>Our hypotheis is UWTSD studies are more confident about their studies with the coming of Moodle. We found that this is because course material is assessable 24 hours. Moodle is used not only used in higher learning institutions but also in the workplace and home.</a:t>
            </a:r>
          </a:p>
          <a:p>
            <a:endParaRPr lang="en-GB" sz="1800">
              <a:solidFill>
                <a:schemeClr val="tx2"/>
              </a:solidFill>
            </a:endParaRPr>
          </a:p>
          <a:p>
            <a:endParaRPr lang="en-GB" sz="1800">
              <a:solidFill>
                <a:schemeClr val="tx2"/>
              </a:solidFill>
            </a:endParaRPr>
          </a:p>
          <a:p>
            <a:pPr marL="0" indent="0">
              <a:buNone/>
            </a:pPr>
            <a:r>
              <a:rPr lang="en-GB" sz="1800">
                <a:solidFill>
                  <a:schemeClr val="tx2"/>
                </a:solidFill>
              </a:rPr>
              <a:t>anatasha</a:t>
            </a:r>
          </a:p>
        </p:txBody>
      </p:sp>
    </p:spTree>
    <p:extLst>
      <p:ext uri="{BB962C8B-B14F-4D97-AF65-F5344CB8AC3E}">
        <p14:creationId xmlns:p14="http://schemas.microsoft.com/office/powerpoint/2010/main" val="1272744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10" name="Group 9">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1" name="Straight Connector 10">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1" name="Freeform: Shape 40">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3" name="Freeform: Shape 42">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5" name="Freeform: Shape 44">
            <a:extLst>
              <a:ext uri="{FF2B5EF4-FFF2-40B4-BE49-F238E27FC236}">
                <a16:creationId xmlns:a16="http://schemas.microsoft.com/office/drawing/2014/main" id="{9A0D6220-3DFE-4182-9152-9135493A6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grpSp>
        <p:nvGrpSpPr>
          <p:cNvPr id="47" name="Group 46">
            <a:extLst>
              <a:ext uri="{FF2B5EF4-FFF2-40B4-BE49-F238E27FC236}">
                <a16:creationId xmlns:a16="http://schemas.microsoft.com/office/drawing/2014/main" id="{44C729BC-90F1-4823-A305-F6F124E93A95}"/>
              </a:ext>
              <a:ext uri="{C183D7F6-B498-43B3-948B-1728B52AA6E4}">
                <adec:decorative xmlns:adec="http://schemas.microsoft.com/office/drawing/2017/decorative" val="1"/>
              </a:ext>
            </a:extLst>
          </p:cNvPr>
          <p:cNvGrpSpPr>
            <a:grpSpLocks noGrp="1" noUngrp="1" noRot="1" noChangeAspect="1" noMove="1" noResize="1"/>
          </p:cNvGrpSpPr>
          <p:nvPr userDrawn="1">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48" name="Straight Connector 47">
              <a:extLst>
                <a:ext uri="{FF2B5EF4-FFF2-40B4-BE49-F238E27FC236}">
                  <a16:creationId xmlns:a16="http://schemas.microsoft.com/office/drawing/2014/main" id="{640014BD-8822-4EFD-B887-1E95DBBB42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1E9445DF-509C-4993-834C-4A95C90E30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FDCB110E-203A-4D63-810B-7AB453AB9B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F264073E-6737-44FE-BC04-BFEE371334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6DA24A7E-F63B-4B87-ABA5-BDD8F8F65F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9CC2C5D2-CEDF-4390-A89D-71DBD7C377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8956D0DF-B8DD-44AB-A831-329B2973EE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7AB17CF4-098C-43B0-A0E0-235CEB55FB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D3CA7C27-06AF-4DB3-A3B2-F81C41D52B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8BD2BB17-7774-4215-872F-9CF37633B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22E1C172-AA18-42F1-B952-4791B50351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C9D5EBAC-D904-4410-A575-1A2B810D88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8B38425E-0189-47B9-9F42-67DC5386E3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E6584C8E-A8AC-49AB-8E5B-337E14D4F8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E8FCDC21-75B9-4F36-AEB4-186CDD994F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9AAC1FD-FBB6-4E21-A267-E4B9029BB4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20FDEAF3-AB6A-41DF-BF11-245120818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29F9892F-F26B-4C6F-A949-097D3EBC77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CCA59EA-5156-402B-82A4-AAE14B2D9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31E175D8-17F1-46B8-807F-89A75CD4D9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5AE169C4-F6B2-44D0-A73C-88C304E8A3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CE19136-3F8D-4350-A424-8241923BCD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CF937350-E379-4C45-BC56-20808BBED3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FE4F6988-3981-46A0-B744-EE972197D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DB419A9-FCB9-4B39-8D9E-91CC0B8E77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7D6861DB-43A8-4624-9ECC-5A96BE3AF1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4AFBD701-C20E-441D-8596-4BBBF49556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73C41C88-00F9-45AF-8D64-37BA70969B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E6420BDA-21B9-4B17-A82E-A9EB28138A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78" name="Rectangle 77">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dirty="0">
              <a:solidFill>
                <a:schemeClr val="tx1"/>
              </a:solidFill>
            </a:endParaRPr>
          </a:p>
        </p:txBody>
      </p:sp>
      <p:pic>
        <p:nvPicPr>
          <p:cNvPr id="4" name="Picture 3" descr="Spinning turntable and bokeh">
            <a:extLst>
              <a:ext uri="{FF2B5EF4-FFF2-40B4-BE49-F238E27FC236}">
                <a16:creationId xmlns:a16="http://schemas.microsoft.com/office/drawing/2014/main" id="{D94AE5AC-7B34-DEF2-C101-26DAA22F2492}"/>
              </a:ext>
            </a:extLst>
          </p:cNvPr>
          <p:cNvPicPr>
            <a:picLocks noChangeAspect="1"/>
          </p:cNvPicPr>
          <p:nvPr/>
        </p:nvPicPr>
        <p:blipFill rotWithShape="1">
          <a:blip r:embed="rId2"/>
          <a:srcRect t="6570" r="-2" b="9033"/>
          <a:stretch/>
        </p:blipFill>
        <p:spPr>
          <a:xfrm>
            <a:off x="20" y="10"/>
            <a:ext cx="12191980" cy="6857989"/>
          </a:xfrm>
          <a:prstGeom prst="rect">
            <a:avLst/>
          </a:prstGeom>
        </p:spPr>
      </p:pic>
      <p:grpSp>
        <p:nvGrpSpPr>
          <p:cNvPr id="80" name="Group 79">
            <a:extLst>
              <a:ext uri="{FF2B5EF4-FFF2-40B4-BE49-F238E27FC236}">
                <a16:creationId xmlns:a16="http://schemas.microsoft.com/office/drawing/2014/main" id="{E14ED0B8-5CE6-4AC7-8B17-EA48222717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81" name="Straight Connector 80">
              <a:extLst>
                <a:ext uri="{FF2B5EF4-FFF2-40B4-BE49-F238E27FC236}">
                  <a16:creationId xmlns:a16="http://schemas.microsoft.com/office/drawing/2014/main" id="{F29A6D1E-B2C5-4EA5-AE1C-38B013F2F9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69931AB8-CF9B-4AD8-AC1D-4C2601AACD0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CC2CCADA-1B82-43E3-833B-4060BE7F57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7F08988-F992-4294-949D-DDCE169A3C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E85FC3C8-5C9D-43F8-9E30-0803257695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36C109A7-0606-445C-9BD7-D34D2D5631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222D562A-981A-4601-A486-56FF6166F2D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A3ED2D30-01A5-481E-BC98-230A36B19F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699B6A44-3E5B-4A1B-9F08-91A9AC7D5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2CEAA436-3B60-4F4D-969C-F9E59166B8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C012AB3E-0EB0-401C-AEB9-1B11EBFA2D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612C0EF1-16A8-43D3-BB08-6324EA2B18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110C8DD8-4E78-4609-8B03-3B03707792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1BF743F9-1D19-4FF2-8251-F57CA383B0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BDB321D0-DFB6-4B6E-906B-9881779450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506D4111-68A3-4087-9A9D-1929BD9359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70306072-4363-499C-81A5-02B06A7F0B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71D919DE-BA6B-4AFE-8C93-FE0D8613BF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DAF5B730-8B89-4959-803E-A637FEE302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9AD62196-A255-462C-806B-4343D253600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35DB4585-EC2B-48C9-88AD-993DF150E3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498895D7-763A-4933-9336-204257916D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6E65AD35-513F-4B81-B4DC-6349631911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8CC64BBD-6AF9-4976-B460-FFA23615CB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5F7C37CF-13E0-4F8F-9C0C-36F8307DFE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25D31D96-DD3E-4B9F-8596-594BFBE8DFD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E693F56F-BB6A-475E-9C1D-15F77F3B1D0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65552F12-F557-4C88-869D-73EA869783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511692E3-49EE-410A-92E3-C182E8B30F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11" name="Freeform: Shape 110">
            <a:extLst>
              <a:ext uri="{FF2B5EF4-FFF2-40B4-BE49-F238E27FC236}">
                <a16:creationId xmlns:a16="http://schemas.microsoft.com/office/drawing/2014/main" id="{0A4744D7-5764-4D74-8DF2-28385F0800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14" y="3733815"/>
            <a:ext cx="12208613" cy="3124184"/>
          </a:xfrm>
          <a:custGeom>
            <a:avLst/>
            <a:gdLst>
              <a:gd name="connsiteX0" fmla="*/ 8951169 w 12179808"/>
              <a:gd name="connsiteY0" fmla="*/ 21 h 2933519"/>
              <a:gd name="connsiteX1" fmla="*/ 11653845 w 12179808"/>
              <a:gd name="connsiteY1" fmla="*/ 146056 h 2933519"/>
              <a:gd name="connsiteX2" fmla="*/ 12178450 w 12179808"/>
              <a:gd name="connsiteY2" fmla="*/ 199538 h 2933519"/>
              <a:gd name="connsiteX3" fmla="*/ 12178450 w 12179808"/>
              <a:gd name="connsiteY3" fmla="*/ 1261956 h 2933519"/>
              <a:gd name="connsiteX4" fmla="*/ 12179808 w 12179808"/>
              <a:gd name="connsiteY4" fmla="*/ 1261956 h 2933519"/>
              <a:gd name="connsiteX5" fmla="*/ 12179808 w 12179808"/>
              <a:gd name="connsiteY5" fmla="*/ 2933519 h 2933519"/>
              <a:gd name="connsiteX6" fmla="*/ 0 w 12179808"/>
              <a:gd name="connsiteY6" fmla="*/ 2933519 h 2933519"/>
              <a:gd name="connsiteX7" fmla="*/ 0 w 12179808"/>
              <a:gd name="connsiteY7" fmla="*/ 1392987 h 2933519"/>
              <a:gd name="connsiteX8" fmla="*/ 0 w 12179808"/>
              <a:gd name="connsiteY8" fmla="*/ 1261956 h 2933519"/>
              <a:gd name="connsiteX9" fmla="*/ 0 w 12179808"/>
              <a:gd name="connsiteY9" fmla="*/ 703569 h 2933519"/>
              <a:gd name="connsiteX10" fmla="*/ 8951169 w 12179808"/>
              <a:gd name="connsiteY10" fmla="*/ 21 h 2933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79808" h="2933519">
                <a:moveTo>
                  <a:pt x="8951169" y="21"/>
                </a:moveTo>
                <a:cubicBezTo>
                  <a:pt x="9704520" y="1107"/>
                  <a:pt x="10578586" y="43239"/>
                  <a:pt x="11653845" y="146056"/>
                </a:cubicBezTo>
                <a:lnTo>
                  <a:pt x="12178450" y="199538"/>
                </a:lnTo>
                <a:lnTo>
                  <a:pt x="12178450" y="1261956"/>
                </a:lnTo>
                <a:lnTo>
                  <a:pt x="12179808" y="1261956"/>
                </a:lnTo>
                <a:lnTo>
                  <a:pt x="12179808" y="2933519"/>
                </a:lnTo>
                <a:lnTo>
                  <a:pt x="0" y="2933519"/>
                </a:lnTo>
                <a:lnTo>
                  <a:pt x="0" y="1392987"/>
                </a:lnTo>
                <a:lnTo>
                  <a:pt x="0" y="1261956"/>
                </a:lnTo>
                <a:lnTo>
                  <a:pt x="0" y="703569"/>
                </a:lnTo>
                <a:cubicBezTo>
                  <a:pt x="4768989" y="703569"/>
                  <a:pt x="5812206" y="-4505"/>
                  <a:pt x="8951169" y="21"/>
                </a:cubicBezTo>
                <a:close/>
              </a:path>
            </a:pathLst>
          </a:cu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A9702AD7-82F4-A1E0-77EB-E569620D998E}"/>
              </a:ext>
            </a:extLst>
          </p:cNvPr>
          <p:cNvSpPr>
            <a:spLocks noGrp="1"/>
          </p:cNvSpPr>
          <p:nvPr>
            <p:ph type="title"/>
          </p:nvPr>
        </p:nvSpPr>
        <p:spPr>
          <a:xfrm>
            <a:off x="1524000" y="3902383"/>
            <a:ext cx="9144000" cy="1600200"/>
          </a:xfrm>
        </p:spPr>
        <p:txBody>
          <a:bodyPr vert="horz" lIns="91440" tIns="45720" rIns="91440" bIns="45720" rtlCol="0" anchor="b">
            <a:normAutofit/>
          </a:bodyPr>
          <a:lstStyle/>
          <a:p>
            <a:pPr algn="ctr"/>
            <a:r>
              <a:rPr lang="en-US" sz="5400"/>
              <a:t>Thanks for listening!!!</a:t>
            </a:r>
          </a:p>
        </p:txBody>
      </p:sp>
    </p:spTree>
    <p:extLst>
      <p:ext uri="{BB962C8B-B14F-4D97-AF65-F5344CB8AC3E}">
        <p14:creationId xmlns:p14="http://schemas.microsoft.com/office/powerpoint/2010/main" val="3396985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SineVTI">
  <a:themeElements>
    <a:clrScheme name="AnalogousFromRegularSeedRightStep">
      <a:dk1>
        <a:srgbClr val="000000"/>
      </a:dk1>
      <a:lt1>
        <a:srgbClr val="FFFFFF"/>
      </a:lt1>
      <a:dk2>
        <a:srgbClr val="3C3122"/>
      </a:dk2>
      <a:lt2>
        <a:srgbClr val="E2E7E8"/>
      </a:lt2>
      <a:accent1>
        <a:srgbClr val="C3614D"/>
      </a:accent1>
      <a:accent2>
        <a:srgbClr val="B1813B"/>
      </a:accent2>
      <a:accent3>
        <a:srgbClr val="A7A842"/>
      </a:accent3>
      <a:accent4>
        <a:srgbClr val="7FB13B"/>
      </a:accent4>
      <a:accent5>
        <a:srgbClr val="59B748"/>
      </a:accent5>
      <a:accent6>
        <a:srgbClr val="3BB159"/>
      </a:accent6>
      <a:hlink>
        <a:srgbClr val="358EA1"/>
      </a:hlink>
      <a:folHlink>
        <a:srgbClr val="7F7F7F"/>
      </a:folHlink>
    </a:clrScheme>
    <a:fontScheme name="Custom 49">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neVTI" id="{8435B2A2-1BD5-4C05-93E5-3C5388B709E3}" vid="{0D704B13-63FE-4848-A298-6B7359B95653}"/>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SineVTI</vt:lpstr>
      <vt:lpstr>Are digital skills important for studies and work </vt:lpstr>
      <vt:lpstr>What is the most used digital tool used by students at uwtsd?</vt:lpstr>
      <vt:lpstr>Our research methods </vt:lpstr>
      <vt:lpstr>Rational</vt:lpstr>
      <vt:lpstr>Ethical consideration</vt:lpstr>
      <vt:lpstr>Hypothesis</vt:lpstr>
      <vt:lpstr>Thanks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331</cp:revision>
  <dcterms:created xsi:type="dcterms:W3CDTF">2023-02-05T23:01:45Z</dcterms:created>
  <dcterms:modified xsi:type="dcterms:W3CDTF">2023-02-23T11:21:32Z</dcterms:modified>
</cp:coreProperties>
</file>