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73" r:id="rId6"/>
    <p:sldId id="271" r:id="rId7"/>
    <p:sldId id="258" r:id="rId8"/>
    <p:sldId id="270" r:id="rId9"/>
    <p:sldId id="272" r:id="rId10"/>
    <p:sldId id="268" r:id="rId11"/>
    <p:sldId id="265" r:id="rId12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500" userDrawn="1">
          <p15:clr>
            <a:srgbClr val="A4A3A4"/>
          </p15:clr>
        </p15:guide>
        <p15:guide id="8" pos="495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1E4"/>
    <a:srgbClr val="B8D3E8"/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84E427A-3D55-4303-BF80-6455036E1DE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20" autoAdjust="0"/>
    <p:restoredTop sz="94291" autoAdjust="0"/>
  </p:normalViewPr>
  <p:slideViewPr>
    <p:cSldViewPr snapToGrid="0" showGuides="1">
      <p:cViewPr varScale="1">
        <p:scale>
          <a:sx n="81" d="100"/>
          <a:sy n="81" d="100"/>
        </p:scale>
        <p:origin x="778" y="58"/>
      </p:cViewPr>
      <p:guideLst>
        <p:guide pos="3840"/>
        <p:guide orient="horz" pos="2500"/>
        <p:guide pos="495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08B8B31-1CFE-4A78-A796-40061C1B298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F5D168-A009-4B34-B08F-277E0D6ABD9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47A4C-1800-412B-9042-C93F1924AECC}" type="datetimeFigureOut">
              <a:rPr lang="en-US" smtClean="0"/>
              <a:t>2/26/2022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0C826E-30C5-4DD2-97CD-F700F8EBBF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1BE32A-EDDE-428D-8FA7-84F681D978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1FD62-43B6-432F-96E1-BCDE3916E10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3833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en-US" noProof="0" smtClean="0"/>
              <a:t>2/26/2022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D78A92-0141-4330-8F3E-FAADFAC2384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79257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E013E669-E15F-4096-81CC-6637C4A9F9E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912235" y="1680191"/>
            <a:ext cx="4367531" cy="324417"/>
          </a:xfrm>
        </p:spPr>
        <p:txBody>
          <a:bodyPr>
            <a:noAutofit/>
          </a:bodyPr>
          <a:lstStyle>
            <a:lvl1pPr marL="0" indent="0" algn="ctr">
              <a:buNone/>
              <a:defRPr sz="2000" b="1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912235" y="1333943"/>
            <a:ext cx="4367531" cy="324417"/>
          </a:xfrm>
        </p:spPr>
        <p:txBody>
          <a:bodyPr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Month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1050857" y="4720037"/>
            <a:ext cx="10090287" cy="1101897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Tagline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6819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E88C711-3D16-496B-BF96-001A0C0A3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682374" y="6430061"/>
            <a:ext cx="241402" cy="197510"/>
          </a:xfrm>
          <a:prstGeom prst="rect">
            <a:avLst/>
          </a:prstGeom>
          <a:noFill/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3410712"/>
            <a:ext cx="11932920" cy="3319272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981036"/>
            <a:ext cx="10515600" cy="782638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DIVIDER SLIDE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 b="1"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070604" y="4804366"/>
            <a:ext cx="4050792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F4F6DD4A-6071-4D11-ABDB-28EA5AC871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942478"/>
            <a:ext cx="10515600" cy="45908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lang="en-US" sz="230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with pine trees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685800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1169256"/>
            <a:ext cx="5285914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TEXT LAYOUT 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36036"/>
            <a:ext cx="5285914" cy="857098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992586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199" y="3100269"/>
            <a:ext cx="5288963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139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Close up view of lake edge with mountain range background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3319272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1093460"/>
            <a:ext cx="5320386" cy="782638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TEXT LAYOUT 2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28AD4F5-2320-4533-9EC4-9832091E65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060240"/>
            <a:ext cx="5320386" cy="882524"/>
          </a:xfrm>
        </p:spPr>
        <p:txBody>
          <a:bodyPr>
            <a:normAutofit/>
          </a:bodyPr>
          <a:lstStyle>
            <a:lvl1pPr marL="0" indent="0" algn="l">
              <a:buNone/>
              <a:defRPr sz="2300">
                <a:solidFill>
                  <a:schemeClr val="bg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693" y="1916790"/>
            <a:ext cx="4500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4B6CBCCA-9781-462D-AF43-C6AAE3D1AAA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17897" y="1125545"/>
            <a:ext cx="4707842" cy="1849304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Arial" panose="020B0604020202020204" pitchFamily="34" charset="0"/>
              <a:buChar char="•"/>
              <a:defRPr sz="1600" b="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99193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59649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1" y="1835244"/>
            <a:ext cx="10515599" cy="629105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627121" y="2738211"/>
            <a:ext cx="4183650" cy="454353"/>
          </a:xfrm>
        </p:spPr>
        <p:txBody>
          <a:bodyPr>
            <a:noAutofit/>
          </a:bodyPr>
          <a:lstStyle>
            <a:lvl1pPr marL="0" indent="0">
              <a:buNone/>
              <a:defRPr sz="3000" b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9649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27121" y="342850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defRPr sz="1600"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COMPARISON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1752" y="1667974"/>
            <a:ext cx="396849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037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1248" y="3359239"/>
            <a:ext cx="4357688" cy="2252574"/>
          </a:xfrm>
        </p:spPr>
        <p:txBody>
          <a:bodyPr lIns="0" rIns="0">
            <a:noAutofit/>
          </a:bodyPr>
          <a:lstStyle>
            <a:lvl1pPr marL="0" indent="0" algn="l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2081624"/>
            <a:ext cx="4357688" cy="1325563"/>
          </a:xfrm>
        </p:spPr>
        <p:txBody>
          <a:bodyPr lIns="0" rIns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CHART SLIDE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1877" y="3191969"/>
            <a:ext cx="396849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6" name="Chart Placeholder 18">
            <a:extLst>
              <a:ext uri="{FF2B5EF4-FFF2-40B4-BE49-F238E27FC236}">
                <a16:creationId xmlns:a16="http://schemas.microsoft.com/office/drawing/2014/main" id="{BE9C98A7-B145-402E-BADA-CE785E3BA996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6981371" y="1246188"/>
            <a:ext cx="4284663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25342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B534F865-65DF-4129-9CE5-414E2493757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83563" y="3359239"/>
            <a:ext cx="2596896" cy="2252574"/>
          </a:xfrm>
        </p:spPr>
        <p:txBody>
          <a:bodyPr lIns="0" rIns="0">
            <a:noAutofit/>
          </a:bodyPr>
          <a:lstStyle>
            <a:lvl1pPr marL="0" indent="0" algn="l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83562" y="1757774"/>
            <a:ext cx="2669859" cy="1325563"/>
          </a:xfrm>
        </p:spPr>
        <p:txBody>
          <a:bodyPr lIns="0" rIns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TABLE SLIDE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683563" y="3191969"/>
            <a:ext cx="1545336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Table Placeholder 17">
            <a:extLst>
              <a:ext uri="{FF2B5EF4-FFF2-40B4-BE49-F238E27FC236}">
                <a16:creationId xmlns:a16="http://schemas.microsoft.com/office/drawing/2014/main" id="{62814DE5-26B2-4A8E-BA8D-A2E4C5547E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911225" y="1505433"/>
            <a:ext cx="6561138" cy="384713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noProof="0"/>
              <a:t>Click icon to add table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01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3C23D1-BE9A-4E52-9BEF-D55C4CB7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645798" y="6386170"/>
            <a:ext cx="307239" cy="343814"/>
          </a:xfrm>
          <a:prstGeom prst="rect">
            <a:avLst/>
          </a:prstGeom>
          <a:noFill/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236829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6">
            <a:extLst>
              <a:ext uri="{FF2B5EF4-FFF2-40B4-BE49-F238E27FC236}">
                <a16:creationId xmlns:a16="http://schemas.microsoft.com/office/drawing/2014/main" id="{B33A3032-1037-4342-827F-CF134997826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1" y="1835244"/>
            <a:ext cx="10515599" cy="629105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300" b="0" i="0">
                <a:solidFill>
                  <a:schemeClr val="bg2"/>
                </a:solidFill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FD6F6A17-AFDC-40C7-9D63-50FA052A16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BIG IMAGE SLIDE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68B9DC-C6AF-45D4-BBA3-A5EF781EA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59708" y="1667974"/>
            <a:ext cx="4672584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1272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68873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VIDEO SLIDE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6" name="Media Placeholder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1395984" y="1497770"/>
            <a:ext cx="9400032" cy="4215384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media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9973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lake and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6" name="Text Placeholder 26">
            <a:extLst>
              <a:ext uri="{FF2B5EF4-FFF2-40B4-BE49-F238E27FC236}">
                <a16:creationId xmlns:a16="http://schemas.microsoft.com/office/drawing/2014/main" id="{82190F1B-1701-4806-870F-8FC7F32FE4A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912235" y="4222968"/>
            <a:ext cx="4367531" cy="47451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+7 678-555-0128</a:t>
            </a:r>
          </a:p>
        </p:txBody>
      </p:sp>
      <p:sp>
        <p:nvSpPr>
          <p:cNvPr id="18" name="Text Placeholder 26">
            <a:extLst>
              <a:ext uri="{FF2B5EF4-FFF2-40B4-BE49-F238E27FC236}">
                <a16:creationId xmlns:a16="http://schemas.microsoft.com/office/drawing/2014/main" id="{972B7F81-5409-42D9-B44C-88D9CBD9BA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912235" y="3927698"/>
            <a:ext cx="4367531" cy="2880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FAA54554-5CE2-43AD-979D-F095482C49A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50857" y="2655074"/>
            <a:ext cx="10090287" cy="60665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/>
              <a:t>Alexander Martensson</a:t>
            </a:r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A1D8F0C1-128A-435B-8585-F0B32496EC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135722" y="5230723"/>
            <a:ext cx="5920556" cy="474519"/>
          </a:xfrm>
        </p:spPr>
        <p:txBody>
          <a:bodyPr>
            <a:noAutofit/>
          </a:bodyPr>
          <a:lstStyle>
            <a:lvl1pPr marL="0" indent="0" algn="ctr">
              <a:buNone/>
              <a:defRPr sz="35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martensson@example.com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90B48E8B-E525-4852-9167-5281C64B1C3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912235" y="4929014"/>
            <a:ext cx="4367531" cy="288000"/>
          </a:xfrm>
        </p:spPr>
        <p:txBody>
          <a:bodyPr>
            <a:noAutofit/>
          </a:bodyPr>
          <a:lstStyle>
            <a:lvl1pPr marL="0" indent="0" algn="ctr">
              <a:buNone/>
              <a:defRPr sz="20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0C5EB90F-1ADD-412B-9044-2CC607B786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50856" y="993494"/>
            <a:ext cx="10104124" cy="1517356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40A1271-E1E7-40AB-9552-9B4249544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56204" y="2421953"/>
            <a:ext cx="5879592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71178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214E67-DE9D-42F7-B713-798383BBD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7021" y="4720036"/>
            <a:ext cx="10117959" cy="1101898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3500" b="0" i="0" dirty="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0385532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51147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122F4F2-F130-4DBE-B244-1D59BBE5CD9D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4CE5575-876A-4335-83ED-6B346DA1B4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250358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1F82F6E-10E8-4A58-9655-E18D14D7901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1840863"/>
            <a:ext cx="5157787" cy="664211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2F6C18E-5BCB-42EF-9310-5BD6E011DF2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9BA2923F-D123-40C6-A193-B86D683D5B51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840863"/>
            <a:ext cx="5183188" cy="6642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8305C175-94AC-44DD-9321-0A8DBDF22DA9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9988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1C3E675-6E45-4A81-AEA3-D36388222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E4B599D-7641-40C1-8DAE-110A36403CF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177592"/>
            <a:ext cx="3932237" cy="3691396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09FEF38-E3A7-4527-97CB-AF528BAEBA8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0012" y="457200"/>
            <a:ext cx="6172200" cy="5408613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0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7947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2105709"/>
            <a:ext cx="374904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1C3E675-6E45-4A81-AEA3-D36388222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E4B599D-7641-40C1-8DAE-110A36403CF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177592"/>
            <a:ext cx="3932237" cy="3691396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1B69B4CE-EB2F-46CF-9A80-64E44E5E95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anchor="ctr"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8307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2920" y="1667974"/>
            <a:ext cx="356616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B3756-19E0-4B2F-B1D5-7664E0B38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Unpaved road lined with trees, mountain side drive">
            <a:extLst>
              <a:ext uri="{FF2B5EF4-FFF2-40B4-BE49-F238E27FC236}">
                <a16:creationId xmlns:a16="http://schemas.microsoft.com/office/drawing/2014/main" id="{EC40FB52-44A8-43D1-8B33-F4E55A83AC38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/>
            <a:srcRect/>
            <a:stretch>
              <a:fillRect l="-17" r="-17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99000">
                <a:schemeClr val="accent3">
                  <a:alpha val="8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40A0-8435-451E-9A8E-9C33B97E1B1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90A-F598-4982-8244-00A2189F77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E88236-C248-4008-9619-75BCE6D34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263062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64ACA68-1C2C-4C4D-9CB4-1C8BF3E03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762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HOW TO USE THIS TEMPLATE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3F74C5-9ADD-4AE3-BCA5-88726CC2A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017776" y="1667974"/>
            <a:ext cx="8156448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1" name="Text Placeholder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5578" y="1960171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442535" y="1984171"/>
            <a:ext cx="3103110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20642" y="1960171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77939" y="1984171"/>
            <a:ext cx="2243918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06755" y="1977950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36" name="Text Placeholder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64052" y="2001950"/>
            <a:ext cx="2959116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 b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7" name="Text Placeholder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020059" y="310399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718684" y="310399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9" name="Text Placeholder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94793" y="3103993"/>
            <a:ext cx="2599197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876955" y="3102450"/>
            <a:ext cx="3726423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657040" y="5751926"/>
            <a:ext cx="8877920" cy="470478"/>
          </a:xfrm>
        </p:spPr>
        <p:txBody>
          <a:bodyPr>
            <a:normAutofit/>
          </a:bodyPr>
          <a:lstStyle>
            <a:lvl1pPr marL="0" indent="0" algn="ctr">
              <a:buNone/>
              <a:defRPr sz="1600" b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794791" y="5070254"/>
            <a:ext cx="2599199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890713" y="5070254"/>
            <a:ext cx="371266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4" name="Picture Placeholder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1020058" y="3976866"/>
            <a:ext cx="3273552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6" name="Picture Placeholder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94792" y="4041034"/>
            <a:ext cx="2599199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7" name="Picture Placeholder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876955" y="4041034"/>
            <a:ext cx="2599200" cy="8964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821279" y="6118484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bg1"/>
                </a:solidFill>
                <a:latin typeface="+mn-lt"/>
              </a:defRPr>
            </a:lvl1pPr>
          </a:lstStyle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048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1184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MM.DD.20XX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118484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77" r:id="rId2"/>
    <p:sldLayoutId id="2147483678" r:id="rId3"/>
    <p:sldLayoutId id="2147483679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87" r:id="rId17"/>
    <p:sldLayoutId id="2147483695" r:id="rId18"/>
    <p:sldLayoutId id="2147483688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000" b="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  <p15:guide id="9" pos="302" userDrawn="1">
          <p15:clr>
            <a:srgbClr val="F26B43"/>
          </p15:clr>
        </p15:guide>
        <p15:guide id="10" pos="737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go.microsoft.com/fwlink/?linkid=2006808&amp;clcid=0x409" TargetMode="Externa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5857963-8D3D-4F24-B535-54652EE09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Am I?</a:t>
            </a:r>
            <a:endParaRPr lang="ru-RU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23514F-9C9F-4868-A7D9-66CAA07E615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By Carissa Ryan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42316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6"/>
    </mc:Choice>
    <mc:Fallback>
      <p:transition spd="slow" advTm="70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EFFDA-0E8F-46E1-97BA-F5F20F8D6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35D996-0F98-47D9-943F-2AB3E830F0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18070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ADDDCB9-11B2-4E8C-9FDC-F37AE18056B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3</a:t>
            </a:fld>
            <a:endParaRPr lang="en-US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06F7BC-B513-448E-99EF-9063320EE8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Reflection is where you: </a:t>
            </a:r>
            <a:endParaRPr lang="en-US" b="0" i="0" dirty="0">
              <a:solidFill>
                <a:srgbClr val="FFFFFF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Tx/>
              <a:buChar char="-"/>
            </a:pPr>
            <a:r>
              <a:rPr lang="en-US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Identify</a:t>
            </a:r>
          </a:p>
          <a:p>
            <a:pPr>
              <a:buFontTx/>
              <a:buChar char="-"/>
            </a:pPr>
            <a:r>
              <a:rPr lang="en-US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</a:t>
            </a:r>
          </a:p>
          <a:p>
            <a:pPr>
              <a:buFontTx/>
              <a:buChar char="-"/>
            </a:pPr>
            <a:r>
              <a:rPr lang="en-US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Assess deeply-held assumptions about our knowledge, the way we perceive events and issues, our beliefs, feelings, and actions.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92A0C7-6B58-4B9B-AAED-4C9F8290A8D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sz="18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‘examining our experiences and assessing what is reflected back’  White et al. (2008, p. 41)</a:t>
            </a:r>
          </a:p>
          <a:p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‘the conditions for reflection-in-action’ (Schön, 1983, p. 129).</a:t>
            </a:r>
          </a:p>
          <a:p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Reflective practice is an 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awareness of social, political and psychological position, and to question it, as well as their environment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(Gardner, 2008, p. 145)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B86CC5B6-B981-4E59-ABB6-BC4F436A7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68337"/>
            <a:ext cx="10515600" cy="782638"/>
          </a:xfrm>
        </p:spPr>
        <p:txBody>
          <a:bodyPr/>
          <a:lstStyle/>
          <a:p>
            <a:r>
              <a:rPr lang="en-US" dirty="0"/>
              <a:t>What is reflective practice? 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3C543801-0D84-4680-ACAC-DD3F296779FC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xfrm>
            <a:off x="914400" y="1981588"/>
            <a:ext cx="10515600" cy="459082"/>
          </a:xfrm>
        </p:spPr>
        <p:txBody>
          <a:bodyPr/>
          <a:lstStyle/>
          <a:p>
            <a:r>
              <a:rPr lang="en-US" dirty="0"/>
              <a:t>Why is it important?</a:t>
            </a:r>
          </a:p>
        </p:txBody>
      </p:sp>
    </p:spTree>
    <p:extLst>
      <p:ext uri="{BB962C8B-B14F-4D97-AF65-F5344CB8AC3E}">
        <p14:creationId xmlns:p14="http://schemas.microsoft.com/office/powerpoint/2010/main" val="2996093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3D545-C417-48EA-9543-078BF8EB6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Journey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9A8D28-D968-408D-AA5E-1B16F071D7D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Learning who I am?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E54AC28-9C3E-4734-B2BB-5EC5F60F555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>
            <a:normAutofit/>
          </a:bodyPr>
          <a:lstStyle/>
          <a:p>
            <a:r>
              <a:rPr lang="en-US" dirty="0"/>
              <a:t>Strength to leave</a:t>
            </a:r>
          </a:p>
          <a:p>
            <a:r>
              <a:rPr lang="en-US" dirty="0"/>
              <a:t>Resilient, bold and strong</a:t>
            </a:r>
          </a:p>
          <a:p>
            <a:r>
              <a:rPr lang="en-US" dirty="0"/>
              <a:t>Discovering hobbies (Walking in nature, Poetry, Painting, Photography, making friends)</a:t>
            </a:r>
          </a:p>
          <a:p>
            <a:r>
              <a:rPr lang="en-US" dirty="0"/>
              <a:t>Completing my degree</a:t>
            </a:r>
          </a:p>
          <a:p>
            <a:r>
              <a:rPr lang="en-US" dirty="0"/>
              <a:t>New relationships</a:t>
            </a:r>
          </a:p>
          <a:p>
            <a:r>
              <a:rPr lang="en-US" dirty="0"/>
              <a:t>Chasing my dreams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D492004-FF5A-486F-BD35-52AACB74C65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523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lide Number Placeholder 1">
            <a:extLst>
              <a:ext uri="{FF2B5EF4-FFF2-40B4-BE49-F238E27FC236}">
                <a16:creationId xmlns:a16="http://schemas.microsoft.com/office/drawing/2014/main" id="{8BB6B0C2-B252-4C8B-AAE7-AF6AD3C22E3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5821279" y="6118484"/>
            <a:ext cx="54944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495E168-DA5E-4888-8D8A-92B118324C14}" type="slidenum">
              <a:rPr lang="en-US" noProof="0" smtClean="0"/>
              <a:pPr>
                <a:spcAft>
                  <a:spcPts val="600"/>
                </a:spcAft>
              </a:pPr>
              <a:t>5</a:t>
            </a:fld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C47147-3796-45AA-9AD3-91A8BB2B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>
            <a:normAutofit/>
          </a:bodyPr>
          <a:lstStyle/>
          <a:p>
            <a:r>
              <a:rPr lang="en-GB" dirty="0"/>
              <a:t>Reflection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A98BD44-F5D5-436D-9592-2566D6A0FF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07023"/>
            <a:ext cx="3932237" cy="3691396"/>
          </a:xfrm>
        </p:spPr>
        <p:txBody>
          <a:bodyPr>
            <a:normAutofit/>
          </a:bodyPr>
          <a:lstStyle/>
          <a:p>
            <a:r>
              <a:rPr lang="en-GB" b="1" dirty="0"/>
              <a:t>What has it taught me? </a:t>
            </a:r>
          </a:p>
          <a:p>
            <a:r>
              <a:rPr lang="en-GB" b="1" dirty="0"/>
              <a:t>I have relied on Systemic and narrative therapy</a:t>
            </a:r>
          </a:p>
          <a:p>
            <a:r>
              <a:rPr lang="en-GB" b="1" dirty="0"/>
              <a:t>Empowered</a:t>
            </a:r>
          </a:p>
          <a:p>
            <a:r>
              <a:rPr lang="en-GB" b="1" dirty="0"/>
              <a:t>Resilient</a:t>
            </a:r>
          </a:p>
          <a:p>
            <a:r>
              <a:rPr lang="en-GB" b="1" dirty="0"/>
              <a:t>There is light in the darkness</a:t>
            </a:r>
          </a:p>
        </p:txBody>
      </p:sp>
      <p:pic>
        <p:nvPicPr>
          <p:cNvPr id="13" name="Picture 12" descr="Text, letter&#10;&#10;Description automatically generated">
            <a:extLst>
              <a:ext uri="{FF2B5EF4-FFF2-40B4-BE49-F238E27FC236}">
                <a16:creationId xmlns:a16="http://schemas.microsoft.com/office/drawing/2014/main" id="{6E9C1B26-F9C6-4957-9DFF-B9FAC6628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577" y="142875"/>
            <a:ext cx="5420548" cy="6520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060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A26A58-7437-4E41-A30D-786A9BA651D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6</a:t>
            </a:fld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6663CA-EE99-4D5A-AB96-A9C17DE008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25458" y="1786078"/>
            <a:ext cx="10515599" cy="2868731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 journey has touched upon several therapeutic and reflective models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Gained an enhanced awareness of self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Learnt to regulate emotions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Resilient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am my imperfections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Authentic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48CDDCB-FE09-4D08-9C62-ED9DC9A0F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076495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540" y="252004"/>
            <a:ext cx="10021478" cy="681250"/>
          </a:xfrm>
        </p:spPr>
        <p:txBody>
          <a:bodyPr>
            <a:noAutofit/>
          </a:bodyPr>
          <a:lstStyle/>
          <a:p>
            <a:r>
              <a:rPr lang="en-US" sz="3600" dirty="0"/>
              <a:t>Bibliography</a:t>
            </a:r>
          </a:p>
        </p:txBody>
      </p:sp>
      <p:sp>
        <p:nvSpPr>
          <p:cNvPr id="8" name="TextBox 7">
            <a:hlinkClick r:id="rId2"/>
            <a:extLst>
              <a:ext uri="{FF2B5EF4-FFF2-40B4-BE49-F238E27FC236}">
                <a16:creationId xmlns:a16="http://schemas.microsoft.com/office/drawing/2014/main" id="{5FC6C278-4035-446A-A94B-030E792FDDF5}"/>
              </a:ext>
            </a:extLst>
          </p:cNvPr>
          <p:cNvSpPr txBox="1"/>
          <p:nvPr/>
        </p:nvSpPr>
        <p:spPr>
          <a:xfrm>
            <a:off x="603316" y="810704"/>
            <a:ext cx="11151909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Bacp.co.uk. (2022) </a:t>
            </a:r>
            <a:r>
              <a:rPr lang="en-US" sz="12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is systemic therapy? | Types of therapy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[online] Available at: &lt;https://www.bacp.co.uk/about-therapy/types-of-therapy/systemic-therapy/&gt; [Accessed 20 February 2022].</a:t>
            </a:r>
            <a:endParaRPr lang="en-US" sz="1200" i="0" dirty="0">
              <a:solidFill>
                <a:schemeClr val="bg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endParaRPr lang="en-US" sz="1200" b="1" u="sng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Bager-Charleson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S. (2015) </a:t>
            </a:r>
            <a:r>
              <a:rPr lang="en-US" sz="12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Reflective Practice in Counselling and Psychotherapy.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London. Sage Publications Limited</a:t>
            </a:r>
          </a:p>
          <a:p>
            <a:pPr algn="just"/>
            <a:endParaRPr lang="en-US" sz="1200" b="1" u="sng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Bolton, G (2005) </a:t>
            </a:r>
            <a:r>
              <a:rPr lang="en-US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Reflective practice – writing and professional development</a:t>
            </a:r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London: Sage.</a:t>
            </a:r>
          </a:p>
          <a:p>
            <a:pPr algn="just"/>
            <a:endParaRPr lang="en-US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Bridges, W. and Bridges, S. (2017) </a:t>
            </a:r>
            <a:r>
              <a:rPr lang="en-US" sz="12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Managing transitions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4th ed. London: Hodder and Stoughton.</a:t>
            </a:r>
          </a:p>
          <a:p>
            <a:pPr algn="just"/>
            <a:endParaRPr lang="en-US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Etherington K. (2004). </a:t>
            </a:r>
            <a:r>
              <a:rPr lang="en-US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Becoming a Reflexive Researcher</a:t>
            </a:r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London: Jessica Kingsley.</a:t>
            </a:r>
          </a:p>
          <a:p>
            <a:pPr algn="just"/>
            <a:endParaRPr lang="en-US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Ghaye</a:t>
            </a:r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T. (2011). </a:t>
            </a:r>
            <a:r>
              <a:rPr lang="en-US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Teaching and learning through reflective practice: A practical guide for positive action</a:t>
            </a:r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2nd ed. (p. 144). Routledge</a:t>
            </a:r>
          </a:p>
          <a:p>
            <a:pPr algn="just"/>
            <a:endParaRPr lang="en-US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Hedges, F. (2010) </a:t>
            </a:r>
            <a:r>
              <a:rPr lang="en-US" sz="12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Reflexivity in Therapeutic Practice. 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Basingstoke, Hampshire. Palgrave MacMillan</a:t>
            </a:r>
            <a:endParaRPr lang="en-US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endParaRPr lang="en-US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Johnson, P. (2021) </a:t>
            </a:r>
            <a:r>
              <a:rPr lang="en-US" sz="12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Narrative Therapy: The Constructive Power of Storytelling - CBT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[online] CBT. Available at: &lt;https://www.cbtcognitivebehavioraltherapy.com/narrative-therapy/&gt; [Accessed 23 February 2022].</a:t>
            </a:r>
            <a:endParaRPr lang="en-GB" sz="1200" b="0" i="0" dirty="0">
              <a:solidFill>
                <a:schemeClr val="bg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endParaRPr lang="en-GB" sz="1200" b="0" i="0" dirty="0">
              <a:solidFill>
                <a:schemeClr val="bg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McLeod, J. (2009). An introduction to counselling (4th ed.). Maidenhead: McGraw Hill/Open University Press. [</a:t>
            </a:r>
            <a:r>
              <a:rPr lang="en-US" sz="12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ebook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]</a:t>
            </a:r>
            <a:endParaRPr lang="en-GB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endParaRPr lang="en-GB" sz="1200" b="0" i="0" dirty="0">
              <a:solidFill>
                <a:schemeClr val="bg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Schön, DA (1983) </a:t>
            </a:r>
            <a:r>
              <a:rPr lang="en-GB" sz="12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reflective practitioner: how professionals think in action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New York: Basic Books</a:t>
            </a:r>
          </a:p>
          <a:p>
            <a:pPr algn="just"/>
            <a:endParaRPr lang="en-GB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GB" sz="12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Stedmon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2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Dallos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2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Stedmon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Jacqui, &amp; </a:t>
            </a:r>
            <a:r>
              <a:rPr lang="en-GB" sz="12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Dallos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Rudi. (2009). </a:t>
            </a:r>
            <a:r>
              <a:rPr lang="en-GB" sz="12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Reflective practice in psychotherapy and counselling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Maidenhead: McGraw-Hill/Open University Press.</a:t>
            </a:r>
          </a:p>
          <a:p>
            <a:pPr algn="just"/>
            <a:endParaRPr lang="en-US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White, S, Fook, J and Gardner, F (2008) </a:t>
            </a:r>
            <a:r>
              <a:rPr lang="en-US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Critical reflection in health and social care</a:t>
            </a:r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Maidenhead: Open University Press.</a:t>
            </a:r>
          </a:p>
          <a:p>
            <a:pPr algn="just"/>
            <a:endParaRPr lang="en-US" sz="1200" u="sng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Williams, K., </a:t>
            </a:r>
            <a:r>
              <a:rPr lang="en-US" sz="12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Woolliams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M. and Spiro, J. (2020</a:t>
            </a:r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12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Reflective writing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2nd ed. London: RED GLOBE PRESS, pp.102-110.</a:t>
            </a:r>
          </a:p>
          <a:p>
            <a:pPr algn="just"/>
            <a:endParaRPr lang="en-US" sz="1200" b="0" i="0" dirty="0">
              <a:solidFill>
                <a:schemeClr val="bg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Wright, J. and Bolton, G. (2012) </a:t>
            </a:r>
            <a:r>
              <a:rPr lang="en-US" sz="12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Reflective Writing in Counselling and Psychotherapy.</a:t>
            </a:r>
            <a:r>
              <a:rPr lang="en-US" sz="12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London. Sage Publications Limited.</a:t>
            </a:r>
          </a:p>
          <a:p>
            <a:pPr algn="just"/>
            <a:endParaRPr lang="en-US" sz="1400" u="sng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Yalom, I. (1989). </a:t>
            </a:r>
            <a:r>
              <a:rPr lang="en-US" sz="12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Love’s Executioner</a:t>
            </a:r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New York: Basic Books.</a:t>
            </a:r>
          </a:p>
          <a:p>
            <a:pPr algn="just"/>
            <a:endParaRPr lang="en-US" sz="1400" dirty="0"/>
          </a:p>
          <a:p>
            <a:pPr algn="just"/>
            <a:endParaRPr lang="en-US" sz="1400" dirty="0"/>
          </a:p>
          <a:p>
            <a:pPr algn="just"/>
            <a:r>
              <a:rPr lang="en-US" sz="3600" b="1" u="sng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4400" b="1" u="sng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2702AE2-358E-4E9A-AF91-90EFED7991A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2B381BA-F1D7-483F-B759-9C3451355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12BBAB-4628-42F5-BF78-BE0E594751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50856" y="3329777"/>
            <a:ext cx="10090287" cy="606659"/>
          </a:xfrm>
        </p:spPr>
        <p:txBody>
          <a:bodyPr/>
          <a:lstStyle/>
          <a:p>
            <a:r>
              <a:rPr lang="en-US" dirty="0"/>
              <a:t>Carissa Ryan</a:t>
            </a:r>
          </a:p>
        </p:txBody>
      </p:sp>
    </p:spTree>
    <p:extLst>
      <p:ext uri="{BB962C8B-B14F-4D97-AF65-F5344CB8AC3E}">
        <p14:creationId xmlns:p14="http://schemas.microsoft.com/office/powerpoint/2010/main" val="33092793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4">
      <a:dk1>
        <a:sysClr val="windowText" lastClr="000000"/>
      </a:dk1>
      <a:lt1>
        <a:sysClr val="window" lastClr="FFFFFF"/>
      </a:lt1>
      <a:dk2>
        <a:srgbClr val="64AC00"/>
      </a:dk2>
      <a:lt2>
        <a:srgbClr val="CBFF00"/>
      </a:lt2>
      <a:accent1>
        <a:srgbClr val="002E62"/>
      </a:accent1>
      <a:accent2>
        <a:srgbClr val="004CB9"/>
      </a:accent2>
      <a:accent3>
        <a:srgbClr val="005500"/>
      </a:accent3>
      <a:accent4>
        <a:srgbClr val="16B3DC"/>
      </a:accent4>
      <a:accent5>
        <a:srgbClr val="F9DC5C"/>
      </a:accent5>
      <a:accent6>
        <a:srgbClr val="EF626C"/>
      </a:accent6>
      <a:hlink>
        <a:srgbClr val="FFFFFF"/>
      </a:hlink>
      <a:folHlink>
        <a:srgbClr val="FFFFFF"/>
      </a:folHlink>
    </a:clrScheme>
    <a:fontScheme name="Custom 21">
      <a:majorFont>
        <a:latin typeface="Gill Sans MT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TF22977542_Outdoors presentation_RVA_v4.potx" id="{6CD96AFB-7D75-48FF-A856-C8B82BF3C12B}" vid="{1E6ACFD4-3AE6-4944-B76B-DA44E915EC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c05bfcf6-161a-4012-bab6-aa68b8b9ab0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10" ma:contentTypeDescription="Create a new document." ma:contentTypeScope="" ma:versionID="48bfbfaa3bc9880a8f13a9488028d377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f8c57415460f1a4db4eb1eb83ed1ac04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26A71AF-4CF2-4B95-BFB6-5C27500258C6}">
  <ds:schemaRefs>
    <ds:schemaRef ds:uri="http://purl.org/dc/elements/1.1/"/>
    <ds:schemaRef ds:uri="http://www.w3.org/XML/1998/namespace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schemas.microsoft.com/office/2006/documentManagement/types"/>
    <ds:schemaRef ds:uri="a0d56cd8-48d2-4815-8e01-6dcb6cd2ab35"/>
    <ds:schemaRef ds:uri="http://purl.org/dc/terms/"/>
    <ds:schemaRef ds:uri="http://schemas.microsoft.com/office/infopath/2007/PartnerControls"/>
    <ds:schemaRef ds:uri="c05bfcf6-161a-4012-bab6-aa68b8b9ab0d"/>
  </ds:schemaRefs>
</ds:datastoreItem>
</file>

<file path=customXml/itemProps2.xml><?xml version="1.0" encoding="utf-8"?>
<ds:datastoreItem xmlns:ds="http://schemas.openxmlformats.org/officeDocument/2006/customXml" ds:itemID="{0F60B100-7079-4DE7-AF7C-20BFB1D62C4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EA915A-4430-4AB5-A0C0-D979AFEC4D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a0d56cd8-48d2-4815-8e01-6dcb6cd2ab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Outdoors presentation</Template>
  <TotalTime>10806</TotalTime>
  <Words>616</Words>
  <Application>Microsoft Office PowerPoint</Application>
  <PresentationFormat>Widescreen</PresentationFormat>
  <Paragraphs>78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Franklin Gothic Book</vt:lpstr>
      <vt:lpstr>Gill Sans MT</vt:lpstr>
      <vt:lpstr>Office Theme</vt:lpstr>
      <vt:lpstr>Who Am I?</vt:lpstr>
      <vt:lpstr>Introduction</vt:lpstr>
      <vt:lpstr>What is reflective practice? </vt:lpstr>
      <vt:lpstr>My Journey</vt:lpstr>
      <vt:lpstr>Reflection </vt:lpstr>
      <vt:lpstr>Conclusion</vt:lpstr>
      <vt:lpstr>Bibliography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Am I?</dc:title>
  <dc:creator>Carissa Verity Ryan (1804656)</dc:creator>
  <cp:lastModifiedBy>Carissa Ryan (1804656)</cp:lastModifiedBy>
  <cp:revision>5</cp:revision>
  <dcterms:created xsi:type="dcterms:W3CDTF">2022-02-02T17:54:32Z</dcterms:created>
  <dcterms:modified xsi:type="dcterms:W3CDTF">2022-03-01T00:46:00Z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