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24"/>
  </p:notesMasterIdLst>
  <p:sldIdLst>
    <p:sldId id="261" r:id="rId2"/>
    <p:sldId id="262" r:id="rId3"/>
    <p:sldId id="286" r:id="rId4"/>
    <p:sldId id="256" r:id="rId5"/>
    <p:sldId id="258" r:id="rId6"/>
    <p:sldId id="259" r:id="rId7"/>
    <p:sldId id="270" r:id="rId8"/>
    <p:sldId id="268" r:id="rId9"/>
    <p:sldId id="269" r:id="rId10"/>
    <p:sldId id="271" r:id="rId11"/>
    <p:sldId id="272" r:id="rId12"/>
    <p:sldId id="273" r:id="rId13"/>
    <p:sldId id="277" r:id="rId14"/>
    <p:sldId id="276" r:id="rId15"/>
    <p:sldId id="278" r:id="rId16"/>
    <p:sldId id="279" r:id="rId17"/>
    <p:sldId id="283" r:id="rId18"/>
    <p:sldId id="284" r:id="rId19"/>
    <p:sldId id="285" r:id="rId20"/>
    <p:sldId id="267" r:id="rId21"/>
    <p:sldId id="281" r:id="rId22"/>
    <p:sldId id="282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922"/>
  </p:normalViewPr>
  <p:slideViewPr>
    <p:cSldViewPr snapToGrid="0" snapToObjects="1">
      <p:cViewPr varScale="1">
        <p:scale>
          <a:sx n="90" d="100"/>
          <a:sy n="90" d="100"/>
        </p:scale>
        <p:origin x="232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B1242D7-3673-46EF-B43A-277AA1E7AA83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3C4CF0A-F93E-4002-9B01-5BC4387B47F5}">
      <dgm:prSet/>
      <dgm:spPr/>
      <dgm:t>
        <a:bodyPr/>
        <a:lstStyle/>
        <a:p>
          <a:r>
            <a:rPr lang="en-GB"/>
            <a:t>“If 2018 is to be a turning point for women’s equality and not just a footnote in history, then it is clear that we need deeds, not just words. We need to be impatient for change; a lot has been achieved in the last 100 years (since women got the vote) but there is still a long way to go”. </a:t>
          </a:r>
          <a:endParaRPr lang="en-US"/>
        </a:p>
      </dgm:t>
    </dgm:pt>
    <dgm:pt modelId="{3271B1FD-A7D5-4CF3-8BDB-B082C3F63BB7}" type="parTrans" cxnId="{F5AEB35D-8F60-41A3-AEEA-BB3523966B3F}">
      <dgm:prSet/>
      <dgm:spPr/>
      <dgm:t>
        <a:bodyPr/>
        <a:lstStyle/>
        <a:p>
          <a:endParaRPr lang="en-US"/>
        </a:p>
      </dgm:t>
    </dgm:pt>
    <dgm:pt modelId="{2C83C858-D0D4-4A8E-B376-917BEBA519A6}" type="sibTrans" cxnId="{F5AEB35D-8F60-41A3-AEEA-BB3523966B3F}">
      <dgm:prSet/>
      <dgm:spPr/>
      <dgm:t>
        <a:bodyPr/>
        <a:lstStyle/>
        <a:p>
          <a:endParaRPr lang="en-US"/>
        </a:p>
      </dgm:t>
    </dgm:pt>
    <dgm:pt modelId="{0DD2177F-5203-409E-9D7C-9826BD62104C}">
      <dgm:prSet/>
      <dgm:spPr/>
      <dgm:t>
        <a:bodyPr/>
        <a:lstStyle/>
        <a:p>
          <a:r>
            <a:rPr lang="en-GB"/>
            <a:t>- Dr Carole Easton - Chief Executive of the Young Women’s Trust </a:t>
          </a:r>
          <a:endParaRPr lang="en-US"/>
        </a:p>
      </dgm:t>
    </dgm:pt>
    <dgm:pt modelId="{2C2E5613-E331-41DC-96FD-998DF8DE1C67}" type="parTrans" cxnId="{E05D6C53-24A4-4090-A4A6-D51066501F59}">
      <dgm:prSet/>
      <dgm:spPr/>
      <dgm:t>
        <a:bodyPr/>
        <a:lstStyle/>
        <a:p>
          <a:endParaRPr lang="en-US"/>
        </a:p>
      </dgm:t>
    </dgm:pt>
    <dgm:pt modelId="{5FBC3500-E214-4623-8FF5-742F31BE79DE}" type="sibTrans" cxnId="{E05D6C53-24A4-4090-A4A6-D51066501F59}">
      <dgm:prSet/>
      <dgm:spPr/>
      <dgm:t>
        <a:bodyPr/>
        <a:lstStyle/>
        <a:p>
          <a:endParaRPr lang="en-US"/>
        </a:p>
      </dgm:t>
    </dgm:pt>
    <dgm:pt modelId="{CB7FD534-321C-5F43-B0CE-448A181CE406}" type="pres">
      <dgm:prSet presAssocID="{8B1242D7-3673-46EF-B43A-277AA1E7AA83}" presName="vert0" presStyleCnt="0">
        <dgm:presLayoutVars>
          <dgm:dir/>
          <dgm:animOne val="branch"/>
          <dgm:animLvl val="lvl"/>
        </dgm:presLayoutVars>
      </dgm:prSet>
      <dgm:spPr/>
    </dgm:pt>
    <dgm:pt modelId="{90910C30-93E7-7E43-AAF8-7B029B8970B1}" type="pres">
      <dgm:prSet presAssocID="{E3C4CF0A-F93E-4002-9B01-5BC4387B47F5}" presName="thickLine" presStyleLbl="alignNode1" presStyleIdx="0" presStyleCnt="2"/>
      <dgm:spPr/>
    </dgm:pt>
    <dgm:pt modelId="{DE077357-1728-9449-A9AB-3A23EEE787AC}" type="pres">
      <dgm:prSet presAssocID="{E3C4CF0A-F93E-4002-9B01-5BC4387B47F5}" presName="horz1" presStyleCnt="0"/>
      <dgm:spPr/>
    </dgm:pt>
    <dgm:pt modelId="{93D8E70B-47B0-8342-8B08-B01CD75CDFB3}" type="pres">
      <dgm:prSet presAssocID="{E3C4CF0A-F93E-4002-9B01-5BC4387B47F5}" presName="tx1" presStyleLbl="revTx" presStyleIdx="0" presStyleCnt="2"/>
      <dgm:spPr/>
    </dgm:pt>
    <dgm:pt modelId="{BFC0EA1D-4A91-9744-AB10-1A0F77A765BC}" type="pres">
      <dgm:prSet presAssocID="{E3C4CF0A-F93E-4002-9B01-5BC4387B47F5}" presName="vert1" presStyleCnt="0"/>
      <dgm:spPr/>
    </dgm:pt>
    <dgm:pt modelId="{C4CE4D28-3D07-9349-9040-DC310BA5E8CD}" type="pres">
      <dgm:prSet presAssocID="{0DD2177F-5203-409E-9D7C-9826BD62104C}" presName="thickLine" presStyleLbl="alignNode1" presStyleIdx="1" presStyleCnt="2"/>
      <dgm:spPr/>
    </dgm:pt>
    <dgm:pt modelId="{659E09FD-E06A-F944-9572-65F59334598C}" type="pres">
      <dgm:prSet presAssocID="{0DD2177F-5203-409E-9D7C-9826BD62104C}" presName="horz1" presStyleCnt="0"/>
      <dgm:spPr/>
    </dgm:pt>
    <dgm:pt modelId="{164F16E1-1B75-2F4E-B4BE-218653606DEA}" type="pres">
      <dgm:prSet presAssocID="{0DD2177F-5203-409E-9D7C-9826BD62104C}" presName="tx1" presStyleLbl="revTx" presStyleIdx="1" presStyleCnt="2"/>
      <dgm:spPr/>
    </dgm:pt>
    <dgm:pt modelId="{80BCD08F-E957-824F-A320-5FB865516884}" type="pres">
      <dgm:prSet presAssocID="{0DD2177F-5203-409E-9D7C-9826BD62104C}" presName="vert1" presStyleCnt="0"/>
      <dgm:spPr/>
    </dgm:pt>
  </dgm:ptLst>
  <dgm:cxnLst>
    <dgm:cxn modelId="{1154DA04-1C8F-354F-BA8D-3362F9990D19}" type="presOf" srcId="{8B1242D7-3673-46EF-B43A-277AA1E7AA83}" destId="{CB7FD534-321C-5F43-B0CE-448A181CE406}" srcOrd="0" destOrd="0" presId="urn:microsoft.com/office/officeart/2008/layout/LinedList"/>
    <dgm:cxn modelId="{E05D6C53-24A4-4090-A4A6-D51066501F59}" srcId="{8B1242D7-3673-46EF-B43A-277AA1E7AA83}" destId="{0DD2177F-5203-409E-9D7C-9826BD62104C}" srcOrd="1" destOrd="0" parTransId="{2C2E5613-E331-41DC-96FD-998DF8DE1C67}" sibTransId="{5FBC3500-E214-4623-8FF5-742F31BE79DE}"/>
    <dgm:cxn modelId="{F5AEB35D-8F60-41A3-AEEA-BB3523966B3F}" srcId="{8B1242D7-3673-46EF-B43A-277AA1E7AA83}" destId="{E3C4CF0A-F93E-4002-9B01-5BC4387B47F5}" srcOrd="0" destOrd="0" parTransId="{3271B1FD-A7D5-4CF3-8BDB-B082C3F63BB7}" sibTransId="{2C83C858-D0D4-4A8E-B376-917BEBA519A6}"/>
    <dgm:cxn modelId="{73768069-6AEB-8940-AF8A-6C38F2523071}" type="presOf" srcId="{0DD2177F-5203-409E-9D7C-9826BD62104C}" destId="{164F16E1-1B75-2F4E-B4BE-218653606DEA}" srcOrd="0" destOrd="0" presId="urn:microsoft.com/office/officeart/2008/layout/LinedList"/>
    <dgm:cxn modelId="{D9B8657A-D20E-654F-98AF-D25531DDD905}" type="presOf" srcId="{E3C4CF0A-F93E-4002-9B01-5BC4387B47F5}" destId="{93D8E70B-47B0-8342-8B08-B01CD75CDFB3}" srcOrd="0" destOrd="0" presId="urn:microsoft.com/office/officeart/2008/layout/LinedList"/>
    <dgm:cxn modelId="{E8E8E9E4-88EC-594E-A7D3-1B0E4A20D91E}" type="presParOf" srcId="{CB7FD534-321C-5F43-B0CE-448A181CE406}" destId="{90910C30-93E7-7E43-AAF8-7B029B8970B1}" srcOrd="0" destOrd="0" presId="urn:microsoft.com/office/officeart/2008/layout/LinedList"/>
    <dgm:cxn modelId="{A63637BA-0380-A643-90D5-70081274E014}" type="presParOf" srcId="{CB7FD534-321C-5F43-B0CE-448A181CE406}" destId="{DE077357-1728-9449-A9AB-3A23EEE787AC}" srcOrd="1" destOrd="0" presId="urn:microsoft.com/office/officeart/2008/layout/LinedList"/>
    <dgm:cxn modelId="{B4CBA237-DC09-084E-8B33-A118F7B69332}" type="presParOf" srcId="{DE077357-1728-9449-A9AB-3A23EEE787AC}" destId="{93D8E70B-47B0-8342-8B08-B01CD75CDFB3}" srcOrd="0" destOrd="0" presId="urn:microsoft.com/office/officeart/2008/layout/LinedList"/>
    <dgm:cxn modelId="{6CC34C38-6671-8C43-BFDA-89AD7F0A48B5}" type="presParOf" srcId="{DE077357-1728-9449-A9AB-3A23EEE787AC}" destId="{BFC0EA1D-4A91-9744-AB10-1A0F77A765BC}" srcOrd="1" destOrd="0" presId="urn:microsoft.com/office/officeart/2008/layout/LinedList"/>
    <dgm:cxn modelId="{2BDC7D5A-96F0-A94E-BE91-A64F15A988BF}" type="presParOf" srcId="{CB7FD534-321C-5F43-B0CE-448A181CE406}" destId="{C4CE4D28-3D07-9349-9040-DC310BA5E8CD}" srcOrd="2" destOrd="0" presId="urn:microsoft.com/office/officeart/2008/layout/LinedList"/>
    <dgm:cxn modelId="{881B68FF-97D5-8A45-8809-8DBD8B79A5A9}" type="presParOf" srcId="{CB7FD534-321C-5F43-B0CE-448A181CE406}" destId="{659E09FD-E06A-F944-9572-65F59334598C}" srcOrd="3" destOrd="0" presId="urn:microsoft.com/office/officeart/2008/layout/LinedList"/>
    <dgm:cxn modelId="{7B56BBDB-22AA-664D-973A-FA6C917A964B}" type="presParOf" srcId="{659E09FD-E06A-F944-9572-65F59334598C}" destId="{164F16E1-1B75-2F4E-B4BE-218653606DEA}" srcOrd="0" destOrd="0" presId="urn:microsoft.com/office/officeart/2008/layout/LinedList"/>
    <dgm:cxn modelId="{9AFA80C4-D700-D443-B679-4B2D4509B6C8}" type="presParOf" srcId="{659E09FD-E06A-F944-9572-65F59334598C}" destId="{80BCD08F-E957-824F-A320-5FB8655168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CAECB7-0487-478F-A663-8C03D4519AF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E3EC702-929E-4132-BFEC-DA6761035819}">
      <dgm:prSet/>
      <dgm:spPr/>
      <dgm:t>
        <a:bodyPr/>
        <a:lstStyle/>
        <a:p>
          <a:r>
            <a:rPr lang="en-US"/>
            <a:t>Young, white, childcare worker</a:t>
          </a:r>
        </a:p>
      </dgm:t>
    </dgm:pt>
    <dgm:pt modelId="{53A9185B-7E0B-45DA-A0D1-EDAA82FBD74D}" type="parTrans" cxnId="{444AB58F-FE29-41A7-94DE-16C563B359C9}">
      <dgm:prSet/>
      <dgm:spPr/>
      <dgm:t>
        <a:bodyPr/>
        <a:lstStyle/>
        <a:p>
          <a:endParaRPr lang="en-US"/>
        </a:p>
      </dgm:t>
    </dgm:pt>
    <dgm:pt modelId="{4AA310E5-88CB-42AC-B108-D4584D829F60}" type="sibTrans" cxnId="{444AB58F-FE29-41A7-94DE-16C563B359C9}">
      <dgm:prSet/>
      <dgm:spPr/>
      <dgm:t>
        <a:bodyPr/>
        <a:lstStyle/>
        <a:p>
          <a:endParaRPr lang="en-US"/>
        </a:p>
      </dgm:t>
    </dgm:pt>
    <dgm:pt modelId="{2D264A7C-5869-41E0-9FE2-C08B9F21C539}">
      <dgm:prSet/>
      <dgm:spPr/>
      <dgm:t>
        <a:bodyPr/>
        <a:lstStyle/>
        <a:p>
          <a:r>
            <a:rPr lang="en-US"/>
            <a:t>Suffers with stress and anxiety</a:t>
          </a:r>
        </a:p>
      </dgm:t>
    </dgm:pt>
    <dgm:pt modelId="{81288BFB-4619-406F-998B-E2DC2BD6DD61}" type="parTrans" cxnId="{39DD00D6-9358-4858-B618-13F53F2FEA25}">
      <dgm:prSet/>
      <dgm:spPr/>
      <dgm:t>
        <a:bodyPr/>
        <a:lstStyle/>
        <a:p>
          <a:endParaRPr lang="en-US"/>
        </a:p>
      </dgm:t>
    </dgm:pt>
    <dgm:pt modelId="{41546A71-EC5C-49D9-ADCE-20A880B34C33}" type="sibTrans" cxnId="{39DD00D6-9358-4858-B618-13F53F2FEA25}">
      <dgm:prSet/>
      <dgm:spPr/>
      <dgm:t>
        <a:bodyPr/>
        <a:lstStyle/>
        <a:p>
          <a:endParaRPr lang="en-US"/>
        </a:p>
      </dgm:t>
    </dgm:pt>
    <dgm:pt modelId="{537B79D5-94EA-40AA-93E5-BE596D6E9289}">
      <dgm:prSet/>
      <dgm:spPr/>
      <dgm:t>
        <a:bodyPr/>
        <a:lstStyle/>
        <a:p>
          <a:r>
            <a:rPr lang="en-US"/>
            <a:t>Lacks support from husband</a:t>
          </a:r>
        </a:p>
      </dgm:t>
    </dgm:pt>
    <dgm:pt modelId="{3C6A00F0-2E0C-497E-94D9-7CAE9E01D958}" type="parTrans" cxnId="{11A842A4-6646-422B-91AF-752F8F3D2C43}">
      <dgm:prSet/>
      <dgm:spPr/>
      <dgm:t>
        <a:bodyPr/>
        <a:lstStyle/>
        <a:p>
          <a:endParaRPr lang="en-US"/>
        </a:p>
      </dgm:t>
    </dgm:pt>
    <dgm:pt modelId="{2DA4A29D-3BF0-48BF-92BD-45ECCE66ED25}" type="sibTrans" cxnId="{11A842A4-6646-422B-91AF-752F8F3D2C43}">
      <dgm:prSet/>
      <dgm:spPr/>
      <dgm:t>
        <a:bodyPr/>
        <a:lstStyle/>
        <a:p>
          <a:endParaRPr lang="en-US"/>
        </a:p>
      </dgm:t>
    </dgm:pt>
    <dgm:pt modelId="{72DD36C5-E0D8-4AC6-BF53-51A481234F78}">
      <dgm:prSet/>
      <dgm:spPr/>
      <dgm:t>
        <a:bodyPr/>
        <a:lstStyle/>
        <a:p>
          <a:r>
            <a:rPr lang="en-US"/>
            <a:t>Limited power in her relationship</a:t>
          </a:r>
        </a:p>
      </dgm:t>
    </dgm:pt>
    <dgm:pt modelId="{65730DDF-DBDD-4C76-B157-1C38719CFDDA}" type="parTrans" cxnId="{3056636B-250E-4413-9338-96209F7F3B44}">
      <dgm:prSet/>
      <dgm:spPr/>
      <dgm:t>
        <a:bodyPr/>
        <a:lstStyle/>
        <a:p>
          <a:endParaRPr lang="en-US"/>
        </a:p>
      </dgm:t>
    </dgm:pt>
    <dgm:pt modelId="{BA7CB469-CA6A-4511-AD99-810622C0FF79}" type="sibTrans" cxnId="{3056636B-250E-4413-9338-96209F7F3B44}">
      <dgm:prSet/>
      <dgm:spPr/>
      <dgm:t>
        <a:bodyPr/>
        <a:lstStyle/>
        <a:p>
          <a:endParaRPr lang="en-US"/>
        </a:p>
      </dgm:t>
    </dgm:pt>
    <dgm:pt modelId="{69FAF017-1BF1-6049-B2AA-A8A3F279FF35}" type="pres">
      <dgm:prSet presAssocID="{A1CAECB7-0487-478F-A663-8C03D4519AF7}" presName="vert0" presStyleCnt="0">
        <dgm:presLayoutVars>
          <dgm:dir/>
          <dgm:animOne val="branch"/>
          <dgm:animLvl val="lvl"/>
        </dgm:presLayoutVars>
      </dgm:prSet>
      <dgm:spPr/>
    </dgm:pt>
    <dgm:pt modelId="{1657DCC5-8563-0241-9F07-33E5EE507887}" type="pres">
      <dgm:prSet presAssocID="{BE3EC702-929E-4132-BFEC-DA6761035819}" presName="thickLine" presStyleLbl="alignNode1" presStyleIdx="0" presStyleCnt="4"/>
      <dgm:spPr/>
    </dgm:pt>
    <dgm:pt modelId="{487AF96A-8B4A-C24D-A6DA-0638165510C1}" type="pres">
      <dgm:prSet presAssocID="{BE3EC702-929E-4132-BFEC-DA6761035819}" presName="horz1" presStyleCnt="0"/>
      <dgm:spPr/>
    </dgm:pt>
    <dgm:pt modelId="{1AFF804A-3692-6344-BDD9-4E3DFDAE467B}" type="pres">
      <dgm:prSet presAssocID="{BE3EC702-929E-4132-BFEC-DA6761035819}" presName="tx1" presStyleLbl="revTx" presStyleIdx="0" presStyleCnt="4"/>
      <dgm:spPr/>
    </dgm:pt>
    <dgm:pt modelId="{F389999D-7554-0940-A638-C7A9A21EBDA5}" type="pres">
      <dgm:prSet presAssocID="{BE3EC702-929E-4132-BFEC-DA6761035819}" presName="vert1" presStyleCnt="0"/>
      <dgm:spPr/>
    </dgm:pt>
    <dgm:pt modelId="{E469D096-2954-4746-97EA-05C6DDE9B597}" type="pres">
      <dgm:prSet presAssocID="{2D264A7C-5869-41E0-9FE2-C08B9F21C539}" presName="thickLine" presStyleLbl="alignNode1" presStyleIdx="1" presStyleCnt="4"/>
      <dgm:spPr/>
    </dgm:pt>
    <dgm:pt modelId="{F3AF61B9-86AE-2C42-B796-DC7772861A81}" type="pres">
      <dgm:prSet presAssocID="{2D264A7C-5869-41E0-9FE2-C08B9F21C539}" presName="horz1" presStyleCnt="0"/>
      <dgm:spPr/>
    </dgm:pt>
    <dgm:pt modelId="{F4461803-146E-6445-8D60-C962C47E3FDE}" type="pres">
      <dgm:prSet presAssocID="{2D264A7C-5869-41E0-9FE2-C08B9F21C539}" presName="tx1" presStyleLbl="revTx" presStyleIdx="1" presStyleCnt="4"/>
      <dgm:spPr/>
    </dgm:pt>
    <dgm:pt modelId="{3C7E7E93-40FD-DF42-9C96-0872A70EAB87}" type="pres">
      <dgm:prSet presAssocID="{2D264A7C-5869-41E0-9FE2-C08B9F21C539}" presName="vert1" presStyleCnt="0"/>
      <dgm:spPr/>
    </dgm:pt>
    <dgm:pt modelId="{DB2E75C2-9EC2-D44B-82DC-A339460F6942}" type="pres">
      <dgm:prSet presAssocID="{537B79D5-94EA-40AA-93E5-BE596D6E9289}" presName="thickLine" presStyleLbl="alignNode1" presStyleIdx="2" presStyleCnt="4"/>
      <dgm:spPr/>
    </dgm:pt>
    <dgm:pt modelId="{1F08739B-9409-F04A-8ECA-D7FE55D16190}" type="pres">
      <dgm:prSet presAssocID="{537B79D5-94EA-40AA-93E5-BE596D6E9289}" presName="horz1" presStyleCnt="0"/>
      <dgm:spPr/>
    </dgm:pt>
    <dgm:pt modelId="{7F2021F9-5876-6643-ABA2-BF7419ACFC43}" type="pres">
      <dgm:prSet presAssocID="{537B79D5-94EA-40AA-93E5-BE596D6E9289}" presName="tx1" presStyleLbl="revTx" presStyleIdx="2" presStyleCnt="4"/>
      <dgm:spPr/>
    </dgm:pt>
    <dgm:pt modelId="{5CC23A52-04BD-1C4D-BCBA-AA2728762070}" type="pres">
      <dgm:prSet presAssocID="{537B79D5-94EA-40AA-93E5-BE596D6E9289}" presName="vert1" presStyleCnt="0"/>
      <dgm:spPr/>
    </dgm:pt>
    <dgm:pt modelId="{04433CD3-4F7F-D045-B1D7-16A896F0C199}" type="pres">
      <dgm:prSet presAssocID="{72DD36C5-E0D8-4AC6-BF53-51A481234F78}" presName="thickLine" presStyleLbl="alignNode1" presStyleIdx="3" presStyleCnt="4"/>
      <dgm:spPr/>
    </dgm:pt>
    <dgm:pt modelId="{987F4393-3A14-2D4E-B1A8-81D8781A4784}" type="pres">
      <dgm:prSet presAssocID="{72DD36C5-E0D8-4AC6-BF53-51A481234F78}" presName="horz1" presStyleCnt="0"/>
      <dgm:spPr/>
    </dgm:pt>
    <dgm:pt modelId="{0D1DEA96-0185-7641-AEB1-7EE1AA2FE1BE}" type="pres">
      <dgm:prSet presAssocID="{72DD36C5-E0D8-4AC6-BF53-51A481234F78}" presName="tx1" presStyleLbl="revTx" presStyleIdx="3" presStyleCnt="4"/>
      <dgm:spPr/>
    </dgm:pt>
    <dgm:pt modelId="{BBF9A000-7B45-4341-A867-D56D708D9051}" type="pres">
      <dgm:prSet presAssocID="{72DD36C5-E0D8-4AC6-BF53-51A481234F78}" presName="vert1" presStyleCnt="0"/>
      <dgm:spPr/>
    </dgm:pt>
  </dgm:ptLst>
  <dgm:cxnLst>
    <dgm:cxn modelId="{8B75B635-59EB-F749-B235-D3E7828AF6E9}" type="presOf" srcId="{2D264A7C-5869-41E0-9FE2-C08B9F21C539}" destId="{F4461803-146E-6445-8D60-C962C47E3FDE}" srcOrd="0" destOrd="0" presId="urn:microsoft.com/office/officeart/2008/layout/LinedList"/>
    <dgm:cxn modelId="{3056636B-250E-4413-9338-96209F7F3B44}" srcId="{A1CAECB7-0487-478F-A663-8C03D4519AF7}" destId="{72DD36C5-E0D8-4AC6-BF53-51A481234F78}" srcOrd="3" destOrd="0" parTransId="{65730DDF-DBDD-4C76-B157-1C38719CFDDA}" sibTransId="{BA7CB469-CA6A-4511-AD99-810622C0FF79}"/>
    <dgm:cxn modelId="{4CFAD373-78BD-ED4E-B556-4537731C42CD}" type="presOf" srcId="{537B79D5-94EA-40AA-93E5-BE596D6E9289}" destId="{7F2021F9-5876-6643-ABA2-BF7419ACFC43}" srcOrd="0" destOrd="0" presId="urn:microsoft.com/office/officeart/2008/layout/LinedList"/>
    <dgm:cxn modelId="{625F177A-7090-384A-8F64-D4E5A8C73C5D}" type="presOf" srcId="{BE3EC702-929E-4132-BFEC-DA6761035819}" destId="{1AFF804A-3692-6344-BDD9-4E3DFDAE467B}" srcOrd="0" destOrd="0" presId="urn:microsoft.com/office/officeart/2008/layout/LinedList"/>
    <dgm:cxn modelId="{0421E18C-73C3-9A4B-8353-63BADD3CCA45}" type="presOf" srcId="{72DD36C5-E0D8-4AC6-BF53-51A481234F78}" destId="{0D1DEA96-0185-7641-AEB1-7EE1AA2FE1BE}" srcOrd="0" destOrd="0" presId="urn:microsoft.com/office/officeart/2008/layout/LinedList"/>
    <dgm:cxn modelId="{444AB58F-FE29-41A7-94DE-16C563B359C9}" srcId="{A1CAECB7-0487-478F-A663-8C03D4519AF7}" destId="{BE3EC702-929E-4132-BFEC-DA6761035819}" srcOrd="0" destOrd="0" parTransId="{53A9185B-7E0B-45DA-A0D1-EDAA82FBD74D}" sibTransId="{4AA310E5-88CB-42AC-B108-D4584D829F60}"/>
    <dgm:cxn modelId="{11A842A4-6646-422B-91AF-752F8F3D2C43}" srcId="{A1CAECB7-0487-478F-A663-8C03D4519AF7}" destId="{537B79D5-94EA-40AA-93E5-BE596D6E9289}" srcOrd="2" destOrd="0" parTransId="{3C6A00F0-2E0C-497E-94D9-7CAE9E01D958}" sibTransId="{2DA4A29D-3BF0-48BF-92BD-45ECCE66ED25}"/>
    <dgm:cxn modelId="{CB5934BC-A1B0-BF44-885A-8C00B5890DCD}" type="presOf" srcId="{A1CAECB7-0487-478F-A663-8C03D4519AF7}" destId="{69FAF017-1BF1-6049-B2AA-A8A3F279FF35}" srcOrd="0" destOrd="0" presId="urn:microsoft.com/office/officeart/2008/layout/LinedList"/>
    <dgm:cxn modelId="{39DD00D6-9358-4858-B618-13F53F2FEA25}" srcId="{A1CAECB7-0487-478F-A663-8C03D4519AF7}" destId="{2D264A7C-5869-41E0-9FE2-C08B9F21C539}" srcOrd="1" destOrd="0" parTransId="{81288BFB-4619-406F-998B-E2DC2BD6DD61}" sibTransId="{41546A71-EC5C-49D9-ADCE-20A880B34C33}"/>
    <dgm:cxn modelId="{13F891B7-70B3-F847-9F24-BE0FBDD60EEC}" type="presParOf" srcId="{69FAF017-1BF1-6049-B2AA-A8A3F279FF35}" destId="{1657DCC5-8563-0241-9F07-33E5EE507887}" srcOrd="0" destOrd="0" presId="urn:microsoft.com/office/officeart/2008/layout/LinedList"/>
    <dgm:cxn modelId="{2A476C14-E9C5-DD47-AB8D-D999EC02CCC6}" type="presParOf" srcId="{69FAF017-1BF1-6049-B2AA-A8A3F279FF35}" destId="{487AF96A-8B4A-C24D-A6DA-0638165510C1}" srcOrd="1" destOrd="0" presId="urn:microsoft.com/office/officeart/2008/layout/LinedList"/>
    <dgm:cxn modelId="{D09D9B74-247A-F943-AFCC-D8CCF4DCA0CB}" type="presParOf" srcId="{487AF96A-8B4A-C24D-A6DA-0638165510C1}" destId="{1AFF804A-3692-6344-BDD9-4E3DFDAE467B}" srcOrd="0" destOrd="0" presId="urn:microsoft.com/office/officeart/2008/layout/LinedList"/>
    <dgm:cxn modelId="{8A00C6D5-EA4C-DA49-9911-C6E2DF14354E}" type="presParOf" srcId="{487AF96A-8B4A-C24D-A6DA-0638165510C1}" destId="{F389999D-7554-0940-A638-C7A9A21EBDA5}" srcOrd="1" destOrd="0" presId="urn:microsoft.com/office/officeart/2008/layout/LinedList"/>
    <dgm:cxn modelId="{A149EE81-67B8-ED49-BDA9-2DF6E655DBAF}" type="presParOf" srcId="{69FAF017-1BF1-6049-B2AA-A8A3F279FF35}" destId="{E469D096-2954-4746-97EA-05C6DDE9B597}" srcOrd="2" destOrd="0" presId="urn:microsoft.com/office/officeart/2008/layout/LinedList"/>
    <dgm:cxn modelId="{42525261-2BB6-9749-96E9-4DBE236AAFDA}" type="presParOf" srcId="{69FAF017-1BF1-6049-B2AA-A8A3F279FF35}" destId="{F3AF61B9-86AE-2C42-B796-DC7772861A81}" srcOrd="3" destOrd="0" presId="urn:microsoft.com/office/officeart/2008/layout/LinedList"/>
    <dgm:cxn modelId="{C8B05F67-7DA3-B54D-9D54-7A328B359664}" type="presParOf" srcId="{F3AF61B9-86AE-2C42-B796-DC7772861A81}" destId="{F4461803-146E-6445-8D60-C962C47E3FDE}" srcOrd="0" destOrd="0" presId="urn:microsoft.com/office/officeart/2008/layout/LinedList"/>
    <dgm:cxn modelId="{1A1345D3-BCDE-1943-BEF8-9F141C8B0C9D}" type="presParOf" srcId="{F3AF61B9-86AE-2C42-B796-DC7772861A81}" destId="{3C7E7E93-40FD-DF42-9C96-0872A70EAB87}" srcOrd="1" destOrd="0" presId="urn:microsoft.com/office/officeart/2008/layout/LinedList"/>
    <dgm:cxn modelId="{DFF7C8BE-BFEC-9948-B62A-57036C82948D}" type="presParOf" srcId="{69FAF017-1BF1-6049-B2AA-A8A3F279FF35}" destId="{DB2E75C2-9EC2-D44B-82DC-A339460F6942}" srcOrd="4" destOrd="0" presId="urn:microsoft.com/office/officeart/2008/layout/LinedList"/>
    <dgm:cxn modelId="{1FBA454E-1970-D84E-A5D8-0BA7541DBA38}" type="presParOf" srcId="{69FAF017-1BF1-6049-B2AA-A8A3F279FF35}" destId="{1F08739B-9409-F04A-8ECA-D7FE55D16190}" srcOrd="5" destOrd="0" presId="urn:microsoft.com/office/officeart/2008/layout/LinedList"/>
    <dgm:cxn modelId="{2238EB7E-6465-0E49-ABC3-8DF77DE44A75}" type="presParOf" srcId="{1F08739B-9409-F04A-8ECA-D7FE55D16190}" destId="{7F2021F9-5876-6643-ABA2-BF7419ACFC43}" srcOrd="0" destOrd="0" presId="urn:microsoft.com/office/officeart/2008/layout/LinedList"/>
    <dgm:cxn modelId="{42C9212D-ECD2-9C45-819D-4268DE34EBC8}" type="presParOf" srcId="{1F08739B-9409-F04A-8ECA-D7FE55D16190}" destId="{5CC23A52-04BD-1C4D-BCBA-AA2728762070}" srcOrd="1" destOrd="0" presId="urn:microsoft.com/office/officeart/2008/layout/LinedList"/>
    <dgm:cxn modelId="{3DD60CD7-A545-914F-9756-74134259FA49}" type="presParOf" srcId="{69FAF017-1BF1-6049-B2AA-A8A3F279FF35}" destId="{04433CD3-4F7F-D045-B1D7-16A896F0C199}" srcOrd="6" destOrd="0" presId="urn:microsoft.com/office/officeart/2008/layout/LinedList"/>
    <dgm:cxn modelId="{77A7FBAF-0CC3-2945-9DCD-6875544B761B}" type="presParOf" srcId="{69FAF017-1BF1-6049-B2AA-A8A3F279FF35}" destId="{987F4393-3A14-2D4E-B1A8-81D8781A4784}" srcOrd="7" destOrd="0" presId="urn:microsoft.com/office/officeart/2008/layout/LinedList"/>
    <dgm:cxn modelId="{B761C36C-71F6-8949-A942-43FBA8FC66FD}" type="presParOf" srcId="{987F4393-3A14-2D4E-B1A8-81D8781A4784}" destId="{0D1DEA96-0185-7641-AEB1-7EE1AA2FE1BE}" srcOrd="0" destOrd="0" presId="urn:microsoft.com/office/officeart/2008/layout/LinedList"/>
    <dgm:cxn modelId="{BD37D338-CE92-4445-8FF5-1AC5946296DB}" type="presParOf" srcId="{987F4393-3A14-2D4E-B1A8-81D8781A4784}" destId="{BBF9A000-7B45-4341-A867-D56D708D905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3F7DF1-A6F3-477A-9508-A4B8ECB5F165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0F71090-3CE9-4115-A879-75DFBEBE25DE}">
      <dgm:prSet/>
      <dgm:spPr/>
      <dgm:t>
        <a:bodyPr/>
        <a:lstStyle/>
        <a:p>
          <a:r>
            <a:rPr lang="en-US"/>
            <a:t>Ensure good levels of practice are adhered to</a:t>
          </a:r>
        </a:p>
      </dgm:t>
    </dgm:pt>
    <dgm:pt modelId="{8BF31AE4-E72F-41D4-8A2D-2B9917921949}" type="parTrans" cxnId="{FD685BB9-C227-4759-918E-4F61E102BA4E}">
      <dgm:prSet/>
      <dgm:spPr/>
      <dgm:t>
        <a:bodyPr/>
        <a:lstStyle/>
        <a:p>
          <a:endParaRPr lang="en-US"/>
        </a:p>
      </dgm:t>
    </dgm:pt>
    <dgm:pt modelId="{302EFB7C-75EC-4B07-91DE-97870E8BB33A}" type="sibTrans" cxnId="{FD685BB9-C227-4759-918E-4F61E102BA4E}">
      <dgm:prSet/>
      <dgm:spPr/>
      <dgm:t>
        <a:bodyPr/>
        <a:lstStyle/>
        <a:p>
          <a:endParaRPr lang="en-US"/>
        </a:p>
      </dgm:t>
    </dgm:pt>
    <dgm:pt modelId="{C510F6A2-FF41-48D2-AEE2-D5941CAAFB4E}">
      <dgm:prSet/>
      <dgm:spPr/>
      <dgm:t>
        <a:bodyPr/>
        <a:lstStyle/>
        <a:p>
          <a:r>
            <a:rPr lang="en-US"/>
            <a:t>Setting aside personal interests</a:t>
          </a:r>
        </a:p>
      </dgm:t>
    </dgm:pt>
    <dgm:pt modelId="{0C398746-DD4B-48A3-943F-3A46B0239100}" type="parTrans" cxnId="{C50F0686-E008-4E45-9F0B-EAFBB7200E0F}">
      <dgm:prSet/>
      <dgm:spPr/>
      <dgm:t>
        <a:bodyPr/>
        <a:lstStyle/>
        <a:p>
          <a:endParaRPr lang="en-US"/>
        </a:p>
      </dgm:t>
    </dgm:pt>
    <dgm:pt modelId="{78EF3692-06F2-453A-8D49-4371DBDB7197}" type="sibTrans" cxnId="{C50F0686-E008-4E45-9F0B-EAFBB7200E0F}">
      <dgm:prSet/>
      <dgm:spPr/>
      <dgm:t>
        <a:bodyPr/>
        <a:lstStyle/>
        <a:p>
          <a:endParaRPr lang="en-US"/>
        </a:p>
      </dgm:t>
    </dgm:pt>
    <dgm:pt modelId="{E63FC9FD-DBEC-40EA-8D0E-695D2575CC79}">
      <dgm:prSet/>
      <dgm:spPr/>
      <dgm:t>
        <a:bodyPr/>
        <a:lstStyle/>
        <a:p>
          <a:r>
            <a:rPr lang="en-US"/>
            <a:t>A relationship based on acceptance </a:t>
          </a:r>
        </a:p>
      </dgm:t>
    </dgm:pt>
    <dgm:pt modelId="{965AA5F4-8B19-4F9D-9B71-38D7DB68A63B}" type="parTrans" cxnId="{79F92A45-292E-474D-B4FB-A1ADE1CAB2DC}">
      <dgm:prSet/>
      <dgm:spPr/>
      <dgm:t>
        <a:bodyPr/>
        <a:lstStyle/>
        <a:p>
          <a:endParaRPr lang="en-US"/>
        </a:p>
      </dgm:t>
    </dgm:pt>
    <dgm:pt modelId="{C064AFB1-1B20-4280-835F-94993B31481C}" type="sibTrans" cxnId="{79F92A45-292E-474D-B4FB-A1ADE1CAB2DC}">
      <dgm:prSet/>
      <dgm:spPr/>
      <dgm:t>
        <a:bodyPr/>
        <a:lstStyle/>
        <a:p>
          <a:endParaRPr lang="en-US"/>
        </a:p>
      </dgm:t>
    </dgm:pt>
    <dgm:pt modelId="{15F0C7A4-48FB-4A6E-95B9-67D02078C60D}">
      <dgm:prSet/>
      <dgm:spPr/>
      <dgm:t>
        <a:bodyPr/>
        <a:lstStyle/>
        <a:p>
          <a:r>
            <a:rPr lang="en-US"/>
            <a:t>Striving to understand what matters to the client</a:t>
          </a:r>
        </a:p>
      </dgm:t>
    </dgm:pt>
    <dgm:pt modelId="{D69C7B6E-4358-475A-883A-AF0EAD9111BC}" type="parTrans" cxnId="{30E50145-8F05-4BC2-99E7-AD5B30FD253E}">
      <dgm:prSet/>
      <dgm:spPr/>
      <dgm:t>
        <a:bodyPr/>
        <a:lstStyle/>
        <a:p>
          <a:endParaRPr lang="en-US"/>
        </a:p>
      </dgm:t>
    </dgm:pt>
    <dgm:pt modelId="{BDAA0D80-47E4-440F-91DE-295F55B1BFC0}" type="sibTrans" cxnId="{30E50145-8F05-4BC2-99E7-AD5B30FD253E}">
      <dgm:prSet/>
      <dgm:spPr/>
      <dgm:t>
        <a:bodyPr/>
        <a:lstStyle/>
        <a:p>
          <a:endParaRPr lang="en-US"/>
        </a:p>
      </dgm:t>
    </dgm:pt>
    <dgm:pt modelId="{113C1ABD-3F4C-4076-88DB-261DF802DDBA}">
      <dgm:prSet/>
      <dgm:spPr/>
      <dgm:t>
        <a:bodyPr/>
        <a:lstStyle/>
        <a:p>
          <a:r>
            <a:rPr lang="en-US"/>
            <a:t>Be curious about culture</a:t>
          </a:r>
        </a:p>
      </dgm:t>
    </dgm:pt>
    <dgm:pt modelId="{71F08B6C-A0D5-452D-85BB-037097FF7B28}" type="parTrans" cxnId="{FFDBDCEA-AE03-4C75-8D48-6FE1F4945E54}">
      <dgm:prSet/>
      <dgm:spPr/>
      <dgm:t>
        <a:bodyPr/>
        <a:lstStyle/>
        <a:p>
          <a:endParaRPr lang="en-US"/>
        </a:p>
      </dgm:t>
    </dgm:pt>
    <dgm:pt modelId="{14872FBB-281B-4BD5-9F26-F538902FD53C}" type="sibTrans" cxnId="{FFDBDCEA-AE03-4C75-8D48-6FE1F4945E54}">
      <dgm:prSet/>
      <dgm:spPr/>
      <dgm:t>
        <a:bodyPr/>
        <a:lstStyle/>
        <a:p>
          <a:endParaRPr lang="en-US"/>
        </a:p>
      </dgm:t>
    </dgm:pt>
    <dgm:pt modelId="{9E1B38F3-FD75-D148-BF84-E55D566416BB}" type="pres">
      <dgm:prSet presAssocID="{053F7DF1-A6F3-477A-9508-A4B8ECB5F165}" presName="diagram" presStyleCnt="0">
        <dgm:presLayoutVars>
          <dgm:dir/>
          <dgm:resizeHandles val="exact"/>
        </dgm:presLayoutVars>
      </dgm:prSet>
      <dgm:spPr/>
    </dgm:pt>
    <dgm:pt modelId="{A6C4519F-A302-B447-9E12-510CAA59B58B}" type="pres">
      <dgm:prSet presAssocID="{F0F71090-3CE9-4115-A879-75DFBEBE25DE}" presName="arrow" presStyleLbl="node1" presStyleIdx="0" presStyleCnt="5">
        <dgm:presLayoutVars>
          <dgm:bulletEnabled val="1"/>
        </dgm:presLayoutVars>
      </dgm:prSet>
      <dgm:spPr/>
    </dgm:pt>
    <dgm:pt modelId="{5953D30B-34F5-7741-882D-39199AF937AD}" type="pres">
      <dgm:prSet presAssocID="{C510F6A2-FF41-48D2-AEE2-D5941CAAFB4E}" presName="arrow" presStyleLbl="node1" presStyleIdx="1" presStyleCnt="5">
        <dgm:presLayoutVars>
          <dgm:bulletEnabled val="1"/>
        </dgm:presLayoutVars>
      </dgm:prSet>
      <dgm:spPr/>
    </dgm:pt>
    <dgm:pt modelId="{E8FEB42F-1D15-3444-B945-05EB086483F9}" type="pres">
      <dgm:prSet presAssocID="{E63FC9FD-DBEC-40EA-8D0E-695D2575CC79}" presName="arrow" presStyleLbl="node1" presStyleIdx="2" presStyleCnt="5">
        <dgm:presLayoutVars>
          <dgm:bulletEnabled val="1"/>
        </dgm:presLayoutVars>
      </dgm:prSet>
      <dgm:spPr/>
    </dgm:pt>
    <dgm:pt modelId="{816B4BD7-283D-4C4D-A03B-485DC904508E}" type="pres">
      <dgm:prSet presAssocID="{15F0C7A4-48FB-4A6E-95B9-67D02078C60D}" presName="arrow" presStyleLbl="node1" presStyleIdx="3" presStyleCnt="5">
        <dgm:presLayoutVars>
          <dgm:bulletEnabled val="1"/>
        </dgm:presLayoutVars>
      </dgm:prSet>
      <dgm:spPr/>
    </dgm:pt>
    <dgm:pt modelId="{A88A9FC4-D6C2-4446-B7CB-1DEFF1902DF2}" type="pres">
      <dgm:prSet presAssocID="{113C1ABD-3F4C-4076-88DB-261DF802DDBA}" presName="arrow" presStyleLbl="node1" presStyleIdx="4" presStyleCnt="5">
        <dgm:presLayoutVars>
          <dgm:bulletEnabled val="1"/>
        </dgm:presLayoutVars>
      </dgm:prSet>
      <dgm:spPr/>
    </dgm:pt>
  </dgm:ptLst>
  <dgm:cxnLst>
    <dgm:cxn modelId="{08A0CB11-9738-2C40-B1B2-F1A481AB934C}" type="presOf" srcId="{C510F6A2-FF41-48D2-AEE2-D5941CAAFB4E}" destId="{5953D30B-34F5-7741-882D-39199AF937AD}" srcOrd="0" destOrd="0" presId="urn:microsoft.com/office/officeart/2005/8/layout/arrow5"/>
    <dgm:cxn modelId="{FAA7B13A-F8EC-CF43-ADC8-156BBE713E39}" type="presOf" srcId="{15F0C7A4-48FB-4A6E-95B9-67D02078C60D}" destId="{816B4BD7-283D-4C4D-A03B-485DC904508E}" srcOrd="0" destOrd="0" presId="urn:microsoft.com/office/officeart/2005/8/layout/arrow5"/>
    <dgm:cxn modelId="{30E50145-8F05-4BC2-99E7-AD5B30FD253E}" srcId="{053F7DF1-A6F3-477A-9508-A4B8ECB5F165}" destId="{15F0C7A4-48FB-4A6E-95B9-67D02078C60D}" srcOrd="3" destOrd="0" parTransId="{D69C7B6E-4358-475A-883A-AF0EAD9111BC}" sibTransId="{BDAA0D80-47E4-440F-91DE-295F55B1BFC0}"/>
    <dgm:cxn modelId="{79F92A45-292E-474D-B4FB-A1ADE1CAB2DC}" srcId="{053F7DF1-A6F3-477A-9508-A4B8ECB5F165}" destId="{E63FC9FD-DBEC-40EA-8D0E-695D2575CC79}" srcOrd="2" destOrd="0" parTransId="{965AA5F4-8B19-4F9D-9B71-38D7DB68A63B}" sibTransId="{C064AFB1-1B20-4280-835F-94993B31481C}"/>
    <dgm:cxn modelId="{1BD4746B-22E4-7F43-8F82-E24A4CD4E164}" type="presOf" srcId="{F0F71090-3CE9-4115-A879-75DFBEBE25DE}" destId="{A6C4519F-A302-B447-9E12-510CAA59B58B}" srcOrd="0" destOrd="0" presId="urn:microsoft.com/office/officeart/2005/8/layout/arrow5"/>
    <dgm:cxn modelId="{C50F0686-E008-4E45-9F0B-EAFBB7200E0F}" srcId="{053F7DF1-A6F3-477A-9508-A4B8ECB5F165}" destId="{C510F6A2-FF41-48D2-AEE2-D5941CAAFB4E}" srcOrd="1" destOrd="0" parTransId="{0C398746-DD4B-48A3-943F-3A46B0239100}" sibTransId="{78EF3692-06F2-453A-8D49-4371DBDB7197}"/>
    <dgm:cxn modelId="{5A103588-BC74-8C4C-BE91-02413FBBC369}" type="presOf" srcId="{113C1ABD-3F4C-4076-88DB-261DF802DDBA}" destId="{A88A9FC4-D6C2-4446-B7CB-1DEFF1902DF2}" srcOrd="0" destOrd="0" presId="urn:microsoft.com/office/officeart/2005/8/layout/arrow5"/>
    <dgm:cxn modelId="{FD685BB9-C227-4759-918E-4F61E102BA4E}" srcId="{053F7DF1-A6F3-477A-9508-A4B8ECB5F165}" destId="{F0F71090-3CE9-4115-A879-75DFBEBE25DE}" srcOrd="0" destOrd="0" parTransId="{8BF31AE4-E72F-41D4-8A2D-2B9917921949}" sibTransId="{302EFB7C-75EC-4B07-91DE-97870E8BB33A}"/>
    <dgm:cxn modelId="{AFFCCCE1-FB7D-384E-9ADF-8E60B8067A12}" type="presOf" srcId="{E63FC9FD-DBEC-40EA-8D0E-695D2575CC79}" destId="{E8FEB42F-1D15-3444-B945-05EB086483F9}" srcOrd="0" destOrd="0" presId="urn:microsoft.com/office/officeart/2005/8/layout/arrow5"/>
    <dgm:cxn modelId="{FFDBDCEA-AE03-4C75-8D48-6FE1F4945E54}" srcId="{053F7DF1-A6F3-477A-9508-A4B8ECB5F165}" destId="{113C1ABD-3F4C-4076-88DB-261DF802DDBA}" srcOrd="4" destOrd="0" parTransId="{71F08B6C-A0D5-452D-85BB-037097FF7B28}" sibTransId="{14872FBB-281B-4BD5-9F26-F538902FD53C}"/>
    <dgm:cxn modelId="{A31F97FB-7AE6-2F48-AC1D-4E7250DF7C9B}" type="presOf" srcId="{053F7DF1-A6F3-477A-9508-A4B8ECB5F165}" destId="{9E1B38F3-FD75-D148-BF84-E55D566416BB}" srcOrd="0" destOrd="0" presId="urn:microsoft.com/office/officeart/2005/8/layout/arrow5"/>
    <dgm:cxn modelId="{17450806-C65A-0844-82F7-804613712911}" type="presParOf" srcId="{9E1B38F3-FD75-D148-BF84-E55D566416BB}" destId="{A6C4519F-A302-B447-9E12-510CAA59B58B}" srcOrd="0" destOrd="0" presId="urn:microsoft.com/office/officeart/2005/8/layout/arrow5"/>
    <dgm:cxn modelId="{63C7B73E-2656-214F-BEC1-639646803F81}" type="presParOf" srcId="{9E1B38F3-FD75-D148-BF84-E55D566416BB}" destId="{5953D30B-34F5-7741-882D-39199AF937AD}" srcOrd="1" destOrd="0" presId="urn:microsoft.com/office/officeart/2005/8/layout/arrow5"/>
    <dgm:cxn modelId="{4A1750E8-55B8-2C44-9E65-B49A6AF3BE91}" type="presParOf" srcId="{9E1B38F3-FD75-D148-BF84-E55D566416BB}" destId="{E8FEB42F-1D15-3444-B945-05EB086483F9}" srcOrd="2" destOrd="0" presId="urn:microsoft.com/office/officeart/2005/8/layout/arrow5"/>
    <dgm:cxn modelId="{EAD87BED-45D3-D845-87A3-B7BB882233F8}" type="presParOf" srcId="{9E1B38F3-FD75-D148-BF84-E55D566416BB}" destId="{816B4BD7-283D-4C4D-A03B-485DC904508E}" srcOrd="3" destOrd="0" presId="urn:microsoft.com/office/officeart/2005/8/layout/arrow5"/>
    <dgm:cxn modelId="{0F878AD3-88F1-6848-AC73-F774B40B942B}" type="presParOf" srcId="{9E1B38F3-FD75-D148-BF84-E55D566416BB}" destId="{A88A9FC4-D6C2-4446-B7CB-1DEFF1902DF2}" srcOrd="4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910C30-93E7-7E43-AAF8-7B029B8970B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D8E70B-47B0-8342-8B08-B01CD75CDFB3}">
      <dsp:nvSpPr>
        <dsp:cNvPr id="0" name=""/>
        <dsp:cNvSpPr/>
      </dsp:nvSpPr>
      <dsp:spPr>
        <a:xfrm>
          <a:off x="0" y="0"/>
          <a:ext cx="10515600" cy="2040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“If 2018 is to be a turning point for women’s equality and not just a footnote in history, then it is clear that we need deeds, not just words. We need to be impatient for change; a lot has been achieved in the last 100 years (since women got the vote) but there is still a long way to go”. </a:t>
          </a:r>
          <a:endParaRPr lang="en-US" sz="2700" kern="1200"/>
        </a:p>
      </dsp:txBody>
      <dsp:txXfrm>
        <a:off x="0" y="0"/>
        <a:ext cx="10515600" cy="2040487"/>
      </dsp:txXfrm>
    </dsp:sp>
    <dsp:sp modelId="{C4CE4D28-3D07-9349-9040-DC310BA5E8CD}">
      <dsp:nvSpPr>
        <dsp:cNvPr id="0" name=""/>
        <dsp:cNvSpPr/>
      </dsp:nvSpPr>
      <dsp:spPr>
        <a:xfrm>
          <a:off x="0" y="2040487"/>
          <a:ext cx="105156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F16E1-1B75-2F4E-B4BE-218653606DEA}">
      <dsp:nvSpPr>
        <dsp:cNvPr id="0" name=""/>
        <dsp:cNvSpPr/>
      </dsp:nvSpPr>
      <dsp:spPr>
        <a:xfrm>
          <a:off x="0" y="2040487"/>
          <a:ext cx="10515600" cy="20404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- Dr Carole Easton - Chief Executive of the Young Women’s Trust </a:t>
          </a:r>
          <a:endParaRPr lang="en-US" sz="2700" kern="1200"/>
        </a:p>
      </dsp:txBody>
      <dsp:txXfrm>
        <a:off x="0" y="2040487"/>
        <a:ext cx="10515600" cy="20404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57DCC5-8563-0241-9F07-33E5EE507887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FF804A-3692-6344-BDD9-4E3DFDAE467B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Young, white, childcare worker</a:t>
          </a:r>
        </a:p>
      </dsp:txBody>
      <dsp:txXfrm>
        <a:off x="0" y="0"/>
        <a:ext cx="6492875" cy="1276350"/>
      </dsp:txXfrm>
    </dsp:sp>
    <dsp:sp modelId="{E469D096-2954-4746-97EA-05C6DDE9B597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461803-146E-6445-8D60-C962C47E3FDE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Suffers with stress and anxiety</a:t>
          </a:r>
        </a:p>
      </dsp:txBody>
      <dsp:txXfrm>
        <a:off x="0" y="1276350"/>
        <a:ext cx="6492875" cy="1276350"/>
      </dsp:txXfrm>
    </dsp:sp>
    <dsp:sp modelId="{DB2E75C2-9EC2-D44B-82DC-A339460F6942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021F9-5876-6643-ABA2-BF7419ACFC43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Lacks support from husband</a:t>
          </a:r>
        </a:p>
      </dsp:txBody>
      <dsp:txXfrm>
        <a:off x="0" y="2552700"/>
        <a:ext cx="6492875" cy="1276350"/>
      </dsp:txXfrm>
    </dsp:sp>
    <dsp:sp modelId="{04433CD3-4F7F-D045-B1D7-16A896F0C199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1DEA96-0185-7641-AEB1-7EE1AA2FE1BE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Limited power in her relationship</a:t>
          </a:r>
        </a:p>
      </dsp:txBody>
      <dsp:txXfrm>
        <a:off x="0" y="3829050"/>
        <a:ext cx="6492875" cy="12763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4519F-A302-B447-9E12-510CAA59B58B}">
      <dsp:nvSpPr>
        <dsp:cNvPr id="0" name=""/>
        <dsp:cNvSpPr/>
      </dsp:nvSpPr>
      <dsp:spPr>
        <a:xfrm>
          <a:off x="1604835" y="1668"/>
          <a:ext cx="1905820" cy="190582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Ensure good levels of practice are adhered to</a:t>
          </a:r>
        </a:p>
      </dsp:txBody>
      <dsp:txXfrm>
        <a:off x="2081290" y="1668"/>
        <a:ext cx="952910" cy="1572302"/>
      </dsp:txXfrm>
    </dsp:sp>
    <dsp:sp modelId="{5953D30B-34F5-7741-882D-39199AF937AD}">
      <dsp:nvSpPr>
        <dsp:cNvPr id="0" name=""/>
        <dsp:cNvSpPr/>
      </dsp:nvSpPr>
      <dsp:spPr>
        <a:xfrm rot="4320000">
          <a:off x="3202353" y="1162333"/>
          <a:ext cx="1905820" cy="190582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Setting aside personal interests</a:t>
          </a:r>
        </a:p>
      </dsp:txBody>
      <dsp:txXfrm rot="-5400000">
        <a:off x="3527709" y="1587257"/>
        <a:ext cx="1572302" cy="952910"/>
      </dsp:txXfrm>
    </dsp:sp>
    <dsp:sp modelId="{E8FEB42F-1D15-3444-B945-05EB086483F9}">
      <dsp:nvSpPr>
        <dsp:cNvPr id="0" name=""/>
        <dsp:cNvSpPr/>
      </dsp:nvSpPr>
      <dsp:spPr>
        <a:xfrm rot="8640000">
          <a:off x="2592155" y="3040328"/>
          <a:ext cx="1905820" cy="190582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 relationship based on acceptance </a:t>
          </a:r>
        </a:p>
      </dsp:txBody>
      <dsp:txXfrm rot="10800000">
        <a:off x="3166628" y="3341998"/>
        <a:ext cx="952910" cy="1572302"/>
      </dsp:txXfrm>
    </dsp:sp>
    <dsp:sp modelId="{816B4BD7-283D-4C4D-A03B-485DC904508E}">
      <dsp:nvSpPr>
        <dsp:cNvPr id="0" name=""/>
        <dsp:cNvSpPr/>
      </dsp:nvSpPr>
      <dsp:spPr>
        <a:xfrm rot="12960000">
          <a:off x="617514" y="3040328"/>
          <a:ext cx="1905820" cy="190582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Striving to understand what matters to the client</a:t>
          </a:r>
        </a:p>
      </dsp:txBody>
      <dsp:txXfrm rot="10800000">
        <a:off x="995951" y="3341998"/>
        <a:ext cx="952910" cy="1572302"/>
      </dsp:txXfrm>
    </dsp:sp>
    <dsp:sp modelId="{A88A9FC4-D6C2-4446-B7CB-1DEFF1902DF2}">
      <dsp:nvSpPr>
        <dsp:cNvPr id="0" name=""/>
        <dsp:cNvSpPr/>
      </dsp:nvSpPr>
      <dsp:spPr>
        <a:xfrm rot="17280000">
          <a:off x="7317" y="1162333"/>
          <a:ext cx="1905820" cy="1905820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Be curious about culture</a:t>
          </a:r>
        </a:p>
      </dsp:txBody>
      <dsp:txXfrm rot="5400000">
        <a:off x="15479" y="1587257"/>
        <a:ext cx="1572302" cy="9529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402BA7-5569-7C43-9FB6-2F92A7F67A70}" type="datetimeFigureOut">
              <a:rPr lang="en-US" smtClean="0"/>
              <a:t>4/25/19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842B36-3D0E-2E47-BBC8-7B4BB300C7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5477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842B36-3D0E-2E47-BBC8-7B4BB300C7B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252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977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591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3849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0561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4819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094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748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887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924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11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767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6AC49-AEEC-D24B-831C-2310EA5745E8}" type="datetimeFigureOut">
              <a:rPr lang="en-US" smtClean="0"/>
              <a:t>4/20/19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3645BA-47B0-2F47-AE58-885ECC6AC0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900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, tableware&#10;&#10;Description automatically generated">
            <a:extLst>
              <a:ext uri="{FF2B5EF4-FFF2-40B4-BE49-F238E27FC236}">
                <a16:creationId xmlns:a16="http://schemas.microsoft.com/office/drawing/2014/main" id="{65699F61-53CF-804F-9F81-DAB12B181C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/>
          </a:blip>
          <a:srcRect b="174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A5C669-83BD-4B4E-84C3-C703855947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Sex Discrimination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1E127A-91CB-3948-A8FE-F8DF8EBAE4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 fontScale="92500" lnSpcReduction="20000"/>
          </a:bodyPr>
          <a:lstStyle/>
          <a:p>
            <a:r>
              <a:rPr lang="en-US" sz="3000" dirty="0">
                <a:solidFill>
                  <a:srgbClr val="FFFFFF"/>
                </a:solidFill>
              </a:rPr>
              <a:t>The emotional impact</a:t>
            </a:r>
          </a:p>
          <a:p>
            <a:endParaRPr lang="en-US" dirty="0">
              <a:solidFill>
                <a:srgbClr val="FFFFFF"/>
              </a:solidFill>
            </a:endParaRPr>
          </a:p>
          <a:p>
            <a:pPr algn="r"/>
            <a:r>
              <a:rPr lang="en-US" sz="1900" dirty="0">
                <a:solidFill>
                  <a:srgbClr val="FFFFFF"/>
                </a:solidFill>
              </a:rPr>
              <a:t>Danielle </a:t>
            </a:r>
            <a:r>
              <a:rPr lang="en-US" sz="1900" dirty="0" err="1">
                <a:solidFill>
                  <a:srgbClr val="FFFFFF"/>
                </a:solidFill>
              </a:rPr>
              <a:t>Bastier</a:t>
            </a:r>
            <a:r>
              <a:rPr lang="en-US" sz="1900" dirty="0">
                <a:solidFill>
                  <a:srgbClr val="FFFFFF"/>
                </a:solidFill>
              </a:rPr>
              <a:t> - 1150159</a:t>
            </a:r>
          </a:p>
        </p:txBody>
      </p:sp>
    </p:spTree>
    <p:extLst>
      <p:ext uri="{BB962C8B-B14F-4D97-AF65-F5344CB8AC3E}">
        <p14:creationId xmlns:p14="http://schemas.microsoft.com/office/powerpoint/2010/main" val="710366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D919C38B-D0E6-FD4B-852F-137077E666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7999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08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4505C23-674B-4195-81D6-0C127FEA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7908"/>
            <a:ext cx="9161029" cy="1490093"/>
          </a:xfrm>
          <a:custGeom>
            <a:avLst/>
            <a:gdLst>
              <a:gd name="connsiteX0" fmla="*/ 0 w 9161029"/>
              <a:gd name="connsiteY0" fmla="*/ 0 h 1490093"/>
              <a:gd name="connsiteX1" fmla="*/ 2046494 w 9161029"/>
              <a:gd name="connsiteY1" fmla="*/ 0 h 1490093"/>
              <a:gd name="connsiteX2" fmla="*/ 2496613 w 9161029"/>
              <a:gd name="connsiteY2" fmla="*/ 0 h 1490093"/>
              <a:gd name="connsiteX3" fmla="*/ 3235839 w 9161029"/>
              <a:gd name="connsiteY3" fmla="*/ 0 h 1490093"/>
              <a:gd name="connsiteX4" fmla="*/ 9161029 w 9161029"/>
              <a:gd name="connsiteY4" fmla="*/ 0 h 1490093"/>
              <a:gd name="connsiteX5" fmla="*/ 8470921 w 9161029"/>
              <a:gd name="connsiteY5" fmla="*/ 1490093 h 1490093"/>
              <a:gd name="connsiteX6" fmla="*/ 0 w 9161029"/>
              <a:gd name="connsiteY6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61029" h="1490093">
                <a:moveTo>
                  <a:pt x="0" y="0"/>
                </a:moveTo>
                <a:lnTo>
                  <a:pt x="2046494" y="0"/>
                </a:lnTo>
                <a:lnTo>
                  <a:pt x="2496613" y="0"/>
                </a:lnTo>
                <a:lnTo>
                  <a:pt x="3235839" y="0"/>
                </a:lnTo>
                <a:lnTo>
                  <a:pt x="9161029" y="0"/>
                </a:lnTo>
                <a:lnTo>
                  <a:pt x="8470921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4ECA8-110A-4443-A0AD-7F5F0C9D0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29884"/>
            <a:ext cx="7719381" cy="1096331"/>
          </a:xfrm>
        </p:spPr>
        <p:txBody>
          <a:bodyPr>
            <a:normAutofit/>
          </a:bodyPr>
          <a:lstStyle/>
          <a:p>
            <a:r>
              <a:rPr lang="en-GB" sz="1600" dirty="0" err="1"/>
              <a:t>Siddique,H</a:t>
            </a:r>
            <a:r>
              <a:rPr lang="en-GB" sz="1600" dirty="0"/>
              <a:t> (2018)</a:t>
            </a:r>
            <a:endParaRPr lang="en-US" sz="160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65C9B8F0-FF66-4C15-BD05-E86B87331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37" y="5367908"/>
            <a:ext cx="3428963" cy="1490093"/>
          </a:xfrm>
          <a:custGeom>
            <a:avLst/>
            <a:gdLst>
              <a:gd name="connsiteX0" fmla="*/ 690108 w 3428963"/>
              <a:gd name="connsiteY0" fmla="*/ 0 h 1490093"/>
              <a:gd name="connsiteX1" fmla="*/ 3428963 w 3428963"/>
              <a:gd name="connsiteY1" fmla="*/ 0 h 1490093"/>
              <a:gd name="connsiteX2" fmla="*/ 3428963 w 3428963"/>
              <a:gd name="connsiteY2" fmla="*/ 1490093 h 1490093"/>
              <a:gd name="connsiteX3" fmla="*/ 0 w 3428963"/>
              <a:gd name="connsiteY3" fmla="*/ 1490093 h 1490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8963" h="1490093">
                <a:moveTo>
                  <a:pt x="690108" y="0"/>
                </a:moveTo>
                <a:lnTo>
                  <a:pt x="3428963" y="0"/>
                </a:lnTo>
                <a:lnTo>
                  <a:pt x="3428963" y="1490093"/>
                </a:lnTo>
                <a:lnTo>
                  <a:pt x="0" y="1490093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2499F4-9EA4-487D-A5D0-4395263E89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5992303"/>
              </p:ext>
            </p:extLst>
          </p:nvPr>
        </p:nvGraphicFramePr>
        <p:xfrm>
          <a:off x="838200" y="643467"/>
          <a:ext cx="10515600" cy="4080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7020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09AA5-F0EF-614C-8B19-1780B5E64E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/>
              <a:t>Welcome to the story of Bob and Al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9CEF1F-D63D-4646-93D9-4CC03984B0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l="3161" r="2241" b="1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335792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4">
            <a:extLst>
              <a:ext uri="{FF2B5EF4-FFF2-40B4-BE49-F238E27FC236}">
                <a16:creationId xmlns:a16="http://schemas.microsoft.com/office/drawing/2014/main" id="{DC1EF2DF-3841-2F46-B52E-6998B23C3D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258" r="-2" b="42601"/>
          <a:stretch/>
        </p:blipFill>
        <p:spPr>
          <a:xfrm>
            <a:off x="1143877" y="643467"/>
            <a:ext cx="9904246" cy="5571066"/>
          </a:xfrm>
          <a:prstGeom prst="rect">
            <a:avLst/>
          </a:prstGeom>
        </p:spPr>
      </p:pic>
      <p:sp>
        <p:nvSpPr>
          <p:cNvPr id="5" name="Explosion 1 4">
            <a:extLst>
              <a:ext uri="{FF2B5EF4-FFF2-40B4-BE49-F238E27FC236}">
                <a16:creationId xmlns:a16="http://schemas.microsoft.com/office/drawing/2014/main" id="{E3CF2A71-480F-4B4B-AF2D-85A9E317BE4D}"/>
              </a:ext>
            </a:extLst>
          </p:cNvPr>
          <p:cNvSpPr/>
          <p:nvPr/>
        </p:nvSpPr>
        <p:spPr>
          <a:xfrm>
            <a:off x="0" y="-593124"/>
            <a:ext cx="3707027" cy="4942702"/>
          </a:xfrm>
          <a:prstGeom prst="irregularSeal1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  <a:alpha val="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effectLst>
            <a:outerShdw blurRad="50800" dist="50800" dir="5400000" algn="ctr" rotWithShape="0">
              <a:srgbClr val="00000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C89B03-D9EB-484B-89F5-C6188EE78CB3}"/>
              </a:ext>
            </a:extLst>
          </p:cNvPr>
          <p:cNvSpPr txBox="1"/>
          <p:nvPr/>
        </p:nvSpPr>
        <p:spPr>
          <a:xfrm>
            <a:off x="1029577" y="1343025"/>
            <a:ext cx="149931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</a:rPr>
              <a:t>Bob</a:t>
            </a: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£1</a:t>
            </a:r>
          </a:p>
        </p:txBody>
      </p:sp>
    </p:spTree>
    <p:extLst>
      <p:ext uri="{BB962C8B-B14F-4D97-AF65-F5344CB8AC3E}">
        <p14:creationId xmlns:p14="http://schemas.microsoft.com/office/powerpoint/2010/main" val="3849117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4">
            <a:extLst>
              <a:ext uri="{FF2B5EF4-FFF2-40B4-BE49-F238E27FC236}">
                <a16:creationId xmlns:a16="http://schemas.microsoft.com/office/drawing/2014/main" id="{DC1EF2DF-3841-2F46-B52E-6998B23C3D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3258" r="-2" b="42601"/>
          <a:stretch/>
        </p:blipFill>
        <p:spPr>
          <a:xfrm>
            <a:off x="1143877" y="643467"/>
            <a:ext cx="9904246" cy="5571066"/>
          </a:xfrm>
          <a:prstGeom prst="rect">
            <a:avLst/>
          </a:prstGeom>
        </p:spPr>
      </p:pic>
      <p:sp>
        <p:nvSpPr>
          <p:cNvPr id="5" name="Explosion 1 4">
            <a:extLst>
              <a:ext uri="{FF2B5EF4-FFF2-40B4-BE49-F238E27FC236}">
                <a16:creationId xmlns:a16="http://schemas.microsoft.com/office/drawing/2014/main" id="{E3CF2A71-480F-4B4B-AF2D-85A9E317BE4D}"/>
              </a:ext>
            </a:extLst>
          </p:cNvPr>
          <p:cNvSpPr/>
          <p:nvPr/>
        </p:nvSpPr>
        <p:spPr>
          <a:xfrm>
            <a:off x="0" y="-593124"/>
            <a:ext cx="3707027" cy="4942702"/>
          </a:xfrm>
          <a:prstGeom prst="irregularSeal1">
            <a:avLst/>
          </a:prstGeom>
          <a:solidFill>
            <a:schemeClr val="accent1">
              <a:lumMod val="20000"/>
              <a:lumOff val="80000"/>
              <a:alpha val="81000"/>
            </a:schemeClr>
          </a:solidFill>
          <a:effectLst>
            <a:outerShdw blurRad="50800" dist="50800" dir="5400000" algn="ctr" rotWithShape="0">
              <a:srgbClr val="000000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C89B03-D9EB-484B-89F5-C6188EE78CB3}"/>
              </a:ext>
            </a:extLst>
          </p:cNvPr>
          <p:cNvSpPr txBox="1"/>
          <p:nvPr/>
        </p:nvSpPr>
        <p:spPr>
          <a:xfrm>
            <a:off x="1001002" y="1154952"/>
            <a:ext cx="14993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Bob</a:t>
            </a:r>
          </a:p>
          <a:p>
            <a:pPr algn="ctr"/>
            <a:r>
              <a:rPr lang="en-US" sz="4400" b="1" dirty="0">
                <a:solidFill>
                  <a:srgbClr val="FF0000"/>
                </a:solidFill>
              </a:rPr>
              <a:t>£1</a:t>
            </a:r>
          </a:p>
        </p:txBody>
      </p:sp>
      <p:sp>
        <p:nvSpPr>
          <p:cNvPr id="2" name="Explosion 1 1">
            <a:extLst>
              <a:ext uri="{FF2B5EF4-FFF2-40B4-BE49-F238E27FC236}">
                <a16:creationId xmlns:a16="http://schemas.microsoft.com/office/drawing/2014/main" id="{60420CDD-BB5D-1D48-838C-6CB9637FCFBC}"/>
              </a:ext>
            </a:extLst>
          </p:cNvPr>
          <p:cNvSpPr/>
          <p:nvPr/>
        </p:nvSpPr>
        <p:spPr>
          <a:xfrm>
            <a:off x="8484974" y="2187849"/>
            <a:ext cx="3707026" cy="4323458"/>
          </a:xfrm>
          <a:prstGeom prst="irregularSeal1">
            <a:avLst/>
          </a:prstGeom>
          <a:solidFill>
            <a:srgbClr val="FFFF00">
              <a:alpha val="88000"/>
            </a:srgbClr>
          </a:solidFill>
          <a:ln>
            <a:solidFill>
              <a:schemeClr val="accent1">
                <a:shade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5D3E3B-BA9F-044B-AC26-A1B117A73D4D}"/>
              </a:ext>
            </a:extLst>
          </p:cNvPr>
          <p:cNvSpPr txBox="1"/>
          <p:nvPr/>
        </p:nvSpPr>
        <p:spPr>
          <a:xfrm>
            <a:off x="9668217" y="3626303"/>
            <a:ext cx="13012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Al</a:t>
            </a:r>
          </a:p>
          <a:p>
            <a:pPr algn="ctr"/>
            <a:r>
              <a:rPr lang="en-US" sz="4400" b="1" dirty="0">
                <a:solidFill>
                  <a:srgbClr val="FF0000"/>
                </a:solidFill>
              </a:rPr>
              <a:t>78p</a:t>
            </a:r>
          </a:p>
        </p:txBody>
      </p:sp>
    </p:spTree>
    <p:extLst>
      <p:ext uri="{BB962C8B-B14F-4D97-AF65-F5344CB8AC3E}">
        <p14:creationId xmlns:p14="http://schemas.microsoft.com/office/powerpoint/2010/main" val="2772363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82BD70C-C4A0-46C4-9518-A731098B4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E2EC3-A20C-E747-814D-08768C66F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72445" y="3640254"/>
            <a:ext cx="5319433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Bob gets a PAY RISE!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9B74A45-BDDD-4892-B8C0-B290C0944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379352" cy="6374535"/>
          </a:xfrm>
          <a:custGeom>
            <a:avLst/>
            <a:gdLst>
              <a:gd name="connsiteX0" fmla="*/ 609861 w 5379352"/>
              <a:gd name="connsiteY0" fmla="*/ 6374535 h 6374535"/>
              <a:gd name="connsiteX1" fmla="*/ 3449004 w 5379352"/>
              <a:gd name="connsiteY1" fmla="*/ 6374535 h 6374535"/>
              <a:gd name="connsiteX2" fmla="*/ 3628245 w 5379352"/>
              <a:gd name="connsiteY2" fmla="*/ 6288190 h 6374535"/>
              <a:gd name="connsiteX3" fmla="*/ 5379352 w 5379352"/>
              <a:gd name="connsiteY3" fmla="*/ 3346018 h 6374535"/>
              <a:gd name="connsiteX4" fmla="*/ 2033334 w 5379352"/>
              <a:gd name="connsiteY4" fmla="*/ 0 h 6374535"/>
              <a:gd name="connsiteX5" fmla="*/ 129310 w 5379352"/>
              <a:gd name="connsiteY5" fmla="*/ 594192 h 6374535"/>
              <a:gd name="connsiteX6" fmla="*/ 0 w 5379352"/>
              <a:gd name="connsiteY6" fmla="*/ 692103 h 6374535"/>
              <a:gd name="connsiteX7" fmla="*/ 0 w 5379352"/>
              <a:gd name="connsiteY7" fmla="*/ 5999934 h 6374535"/>
              <a:gd name="connsiteX8" fmla="*/ 129311 w 5379352"/>
              <a:gd name="connsiteY8" fmla="*/ 6097845 h 6374535"/>
              <a:gd name="connsiteX9" fmla="*/ 367831 w 5379352"/>
              <a:gd name="connsiteY9" fmla="*/ 6248727 h 63745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379352" h="6374535">
                <a:moveTo>
                  <a:pt x="609861" y="6374535"/>
                </a:moveTo>
                <a:lnTo>
                  <a:pt x="3449004" y="6374535"/>
                </a:lnTo>
                <a:lnTo>
                  <a:pt x="3628245" y="6288190"/>
                </a:lnTo>
                <a:cubicBezTo>
                  <a:pt x="4671283" y="5721578"/>
                  <a:pt x="5379352" y="4616487"/>
                  <a:pt x="5379352" y="3346018"/>
                </a:cubicBezTo>
                <a:cubicBezTo>
                  <a:pt x="5379352" y="1498063"/>
                  <a:pt x="3881289" y="0"/>
                  <a:pt x="2033334" y="0"/>
                </a:cubicBezTo>
                <a:cubicBezTo>
                  <a:pt x="1325914" y="0"/>
                  <a:pt x="669769" y="219535"/>
                  <a:pt x="129310" y="594192"/>
                </a:cubicBezTo>
                <a:lnTo>
                  <a:pt x="0" y="692103"/>
                </a:lnTo>
                <a:lnTo>
                  <a:pt x="0" y="5999934"/>
                </a:lnTo>
                <a:lnTo>
                  <a:pt x="129311" y="6097845"/>
                </a:lnTo>
                <a:cubicBezTo>
                  <a:pt x="206519" y="6151367"/>
                  <a:pt x="286089" y="6201724"/>
                  <a:pt x="367831" y="6248727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516C73E-9465-4C9E-9B86-9E58FB326B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" y="0"/>
            <a:ext cx="5210147" cy="6210629"/>
          </a:xfrm>
          <a:custGeom>
            <a:avLst/>
            <a:gdLst>
              <a:gd name="connsiteX0" fmla="*/ 1058223 w 5210147"/>
              <a:gd name="connsiteY0" fmla="*/ 0 h 6210629"/>
              <a:gd name="connsiteX1" fmla="*/ 3003078 w 5210147"/>
              <a:gd name="connsiteY1" fmla="*/ 0 h 6210629"/>
              <a:gd name="connsiteX2" fmla="*/ 3266657 w 5210147"/>
              <a:gd name="connsiteY2" fmla="*/ 96471 h 6210629"/>
              <a:gd name="connsiteX3" fmla="*/ 5210147 w 5210147"/>
              <a:gd name="connsiteY3" fmla="*/ 3028517 h 6210629"/>
              <a:gd name="connsiteX4" fmla="*/ 2028035 w 5210147"/>
              <a:gd name="connsiteY4" fmla="*/ 6210629 h 6210629"/>
              <a:gd name="connsiteX5" fmla="*/ 3916 w 5210147"/>
              <a:gd name="connsiteY5" fmla="*/ 5483989 h 6210629"/>
              <a:gd name="connsiteX6" fmla="*/ 0 w 5210147"/>
              <a:gd name="connsiteY6" fmla="*/ 5480430 h 6210629"/>
              <a:gd name="connsiteX7" fmla="*/ 0 w 5210147"/>
              <a:gd name="connsiteY7" fmla="*/ 576603 h 6210629"/>
              <a:gd name="connsiteX8" fmla="*/ 3916 w 5210147"/>
              <a:gd name="connsiteY8" fmla="*/ 573044 h 6210629"/>
              <a:gd name="connsiteX9" fmla="*/ 933918 w 5210147"/>
              <a:gd name="connsiteY9" fmla="*/ 39494 h 6210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10147" h="6210629">
                <a:moveTo>
                  <a:pt x="1058223" y="0"/>
                </a:moveTo>
                <a:lnTo>
                  <a:pt x="3003078" y="0"/>
                </a:lnTo>
                <a:lnTo>
                  <a:pt x="3266657" y="96471"/>
                </a:lnTo>
                <a:cubicBezTo>
                  <a:pt x="4408765" y="579542"/>
                  <a:pt x="5210147" y="1710443"/>
                  <a:pt x="5210147" y="3028517"/>
                </a:cubicBezTo>
                <a:cubicBezTo>
                  <a:pt x="5210147" y="4785949"/>
                  <a:pt x="3785467" y="6210629"/>
                  <a:pt x="2028035" y="6210629"/>
                </a:cubicBezTo>
                <a:cubicBezTo>
                  <a:pt x="1259159" y="6210629"/>
                  <a:pt x="553973" y="5937936"/>
                  <a:pt x="3916" y="5483989"/>
                </a:cubicBezTo>
                <a:lnTo>
                  <a:pt x="0" y="5480430"/>
                </a:lnTo>
                <a:lnTo>
                  <a:pt x="0" y="576603"/>
                </a:lnTo>
                <a:lnTo>
                  <a:pt x="3916" y="573044"/>
                </a:lnTo>
                <a:cubicBezTo>
                  <a:pt x="278945" y="346070"/>
                  <a:pt x="592755" y="164410"/>
                  <a:pt x="933918" y="3949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E97A2FDC-AC85-DD4D-8552-C7E892040E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941" y="1301551"/>
            <a:ext cx="3440610" cy="3440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7973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1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C9AF7C-21AC-C94C-9C20-3DFF3EB4E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US" sz="2800">
                <a:solidFill>
                  <a:schemeClr val="bg1"/>
                </a:solidFill>
              </a:rPr>
              <a:t>9</a:t>
            </a:r>
            <a:r>
              <a:rPr lang="en-US" sz="2800" baseline="30000">
                <a:solidFill>
                  <a:schemeClr val="bg1"/>
                </a:solidFill>
              </a:rPr>
              <a:t>th</a:t>
            </a:r>
            <a:r>
              <a:rPr lang="en-US" sz="2800">
                <a:solidFill>
                  <a:schemeClr val="bg1"/>
                </a:solidFill>
              </a:rPr>
              <a:t> Birthday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2349D28-8177-482F-87D5-933CA3862D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u="sng">
                <a:solidFill>
                  <a:schemeClr val="bg1"/>
                </a:solidFill>
              </a:rPr>
              <a:t>Toy Cupboard Supervisor</a:t>
            </a:r>
          </a:p>
          <a:p>
            <a:r>
              <a:rPr lang="en-US" sz="2000">
                <a:solidFill>
                  <a:schemeClr val="bg1"/>
                </a:solidFill>
              </a:rPr>
              <a:t>Decides where things go</a:t>
            </a:r>
          </a:p>
          <a:p>
            <a:r>
              <a:rPr lang="en-US" sz="2000">
                <a:solidFill>
                  <a:schemeClr val="bg1"/>
                </a:solidFill>
              </a:rPr>
              <a:t>Organises the toys</a:t>
            </a:r>
          </a:p>
          <a:p>
            <a:r>
              <a:rPr lang="en-US" sz="2000">
                <a:solidFill>
                  <a:schemeClr val="bg1"/>
                </a:solidFill>
              </a:rPr>
              <a:t>Manage the other brother and make sure he tidies away properly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02C29E98-325D-8F4D-9D2F-C8EDD9A22DE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l="3096" r="1359" b="-3"/>
          <a:stretch/>
        </p:blipFill>
        <p:spPr>
          <a:xfrm>
            <a:off x="5838638" y="643467"/>
            <a:ext cx="5169019" cy="5410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2283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 descr="A picture containing cake, indoor, colorful, birthday&#10;&#10;Description automatically generated">
            <a:extLst>
              <a:ext uri="{FF2B5EF4-FFF2-40B4-BE49-F238E27FC236}">
                <a16:creationId xmlns:a16="http://schemas.microsoft.com/office/drawing/2014/main" id="{B7107EF0-DE0C-284E-967E-1788C7AE31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l="11132" r="27540"/>
          <a:stretch/>
        </p:blipFill>
        <p:spPr>
          <a:xfrm>
            <a:off x="-11909" y="10"/>
            <a:ext cx="6324601" cy="6857990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19AE98B8-B73A-4724-B639-017087F92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827CB77F-0BFB-4942-BCE1-8A8CB5F5BF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008896"/>
              </p:ext>
            </p:extLst>
          </p:nvPr>
        </p:nvGraphicFramePr>
        <p:xfrm>
          <a:off x="6615714" y="2049978"/>
          <a:ext cx="48688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4431">
                  <a:extLst>
                    <a:ext uri="{9D8B030D-6E8A-4147-A177-3AD203B41FA5}">
                      <a16:colId xmlns:a16="http://schemas.microsoft.com/office/drawing/2014/main" val="4254909668"/>
                    </a:ext>
                  </a:extLst>
                </a:gridCol>
                <a:gridCol w="2434431">
                  <a:extLst>
                    <a:ext uri="{9D8B030D-6E8A-4147-A177-3AD203B41FA5}">
                      <a16:colId xmlns:a16="http://schemas.microsoft.com/office/drawing/2014/main" val="199992877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37511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Five star rating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Fair general 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3155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Organisational</a:t>
                      </a:r>
                      <a:r>
                        <a:rPr lang="en-US" dirty="0"/>
                        <a:t>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 management experience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62117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Management and leadership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Lacks confidence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3711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Self determination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 morale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58611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232946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CF0D5-ED37-F744-A9DD-BB0DC0E9D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4624342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Roll out the experiment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49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7317F2-62A6-0042-9E1C-EF3B0F4BC7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t="1710" r="-5" b="5429"/>
          <a:stretch/>
        </p:blipFill>
        <p:spPr>
          <a:xfrm>
            <a:off x="5680087" y="361702"/>
            <a:ext cx="1691640" cy="1691640"/>
          </a:xfrm>
          <a:custGeom>
            <a:avLst/>
            <a:gdLst>
              <a:gd name="connsiteX0" fmla="*/ 978408 w 1956816"/>
              <a:gd name="connsiteY0" fmla="*/ 0 h 1956816"/>
              <a:gd name="connsiteX1" fmla="*/ 1956816 w 1956816"/>
              <a:gd name="connsiteY1" fmla="*/ 978408 h 1956816"/>
              <a:gd name="connsiteX2" fmla="*/ 978408 w 1956816"/>
              <a:gd name="connsiteY2" fmla="*/ 1956816 h 1956816"/>
              <a:gd name="connsiteX3" fmla="*/ 0 w 1956816"/>
              <a:gd name="connsiteY3" fmla="*/ 978408 h 1956816"/>
              <a:gd name="connsiteX4" fmla="*/ 978408 w 1956816"/>
              <a:gd name="connsiteY4" fmla="*/ 0 h 195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747C3D8-4940-4210-977F-27F52C2C4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4558309" cy="3181684"/>
          </a:xfrm>
        </p:spPr>
        <p:txBody>
          <a:bodyPr anchor="t">
            <a:normAutofit/>
          </a:bodyPr>
          <a:lstStyle/>
          <a:p>
            <a:endParaRPr lang="en-US" sz="180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3660" y="2557569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6FC9339-B02F-5149-91E0-113E0EC16C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t="1709" r="2" b="5435"/>
          <a:stretch/>
        </p:blipFill>
        <p:spPr>
          <a:xfrm>
            <a:off x="5838252" y="2722161"/>
            <a:ext cx="2743200" cy="2743200"/>
          </a:xfrm>
          <a:custGeom>
            <a:avLst/>
            <a:gdLst>
              <a:gd name="connsiteX0" fmla="*/ 1417320 w 2834640"/>
              <a:gd name="connsiteY0" fmla="*/ 0 h 2834640"/>
              <a:gd name="connsiteX1" fmla="*/ 2834640 w 2834640"/>
              <a:gd name="connsiteY1" fmla="*/ 1417320 h 2834640"/>
              <a:gd name="connsiteX2" fmla="*/ 1417320 w 2834640"/>
              <a:gd name="connsiteY2" fmla="*/ 2834640 h 2834640"/>
              <a:gd name="connsiteX3" fmla="*/ 0 w 2834640"/>
              <a:gd name="connsiteY3" fmla="*/ 1417320 h 2834640"/>
              <a:gd name="connsiteX4" fmla="*/ 1417320 w 2834640"/>
              <a:gd name="connsiteY4" fmla="*/ 0 h 2834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EA0E4DB-0D1C-0946-A0A0-286B9D9545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t="9206" r="-3" b="12927"/>
          <a:stretch/>
        </p:blipFill>
        <p:spPr>
          <a:xfrm>
            <a:off x="8278624" y="2"/>
            <a:ext cx="3913376" cy="3281569"/>
          </a:xfrm>
          <a:custGeom>
            <a:avLst/>
            <a:gdLst>
              <a:gd name="connsiteX0" fmla="*/ 267865 w 3913376"/>
              <a:gd name="connsiteY0" fmla="*/ 0 h 3281569"/>
              <a:gd name="connsiteX1" fmla="*/ 3913376 w 3913376"/>
              <a:gd name="connsiteY1" fmla="*/ 0 h 3281569"/>
              <a:gd name="connsiteX2" fmla="*/ 3913376 w 3913376"/>
              <a:gd name="connsiteY2" fmla="*/ 2499938 h 3281569"/>
              <a:gd name="connsiteX3" fmla="*/ 3794714 w 3913376"/>
              <a:gd name="connsiteY3" fmla="*/ 2630499 h 3281569"/>
              <a:gd name="connsiteX4" fmla="*/ 2222892 w 3913376"/>
              <a:gd name="connsiteY4" fmla="*/ 3281569 h 3281569"/>
              <a:gd name="connsiteX5" fmla="*/ 0 w 3913376"/>
              <a:gd name="connsiteY5" fmla="*/ 1058677 h 3281569"/>
              <a:gd name="connsiteX6" fmla="*/ 174686 w 3913376"/>
              <a:gd name="connsiteY6" fmla="*/ 193427 h 328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Content Placeholder 4">
            <a:extLst>
              <a:ext uri="{FF2B5EF4-FFF2-40B4-BE49-F238E27FC236}">
                <a16:creationId xmlns:a16="http://schemas.microsoft.com/office/drawing/2014/main" id="{0594B94F-6C44-514A-A226-A8259BF6C6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317" r="3" b="12045"/>
          <a:stretch/>
        </p:blipFill>
        <p:spPr>
          <a:xfrm>
            <a:off x="9009416" y="4131546"/>
            <a:ext cx="3178912" cy="2726454"/>
          </a:xfrm>
          <a:custGeom>
            <a:avLst/>
            <a:gdLst>
              <a:gd name="connsiteX0" fmla="*/ 1837818 w 3178912"/>
              <a:gd name="connsiteY0" fmla="*/ 0 h 2726454"/>
              <a:gd name="connsiteX1" fmla="*/ 3137352 w 3178912"/>
              <a:gd name="connsiteY1" fmla="*/ 538285 h 2726454"/>
              <a:gd name="connsiteX2" fmla="*/ 3178912 w 3178912"/>
              <a:gd name="connsiteY2" fmla="*/ 584013 h 2726454"/>
              <a:gd name="connsiteX3" fmla="*/ 3178912 w 3178912"/>
              <a:gd name="connsiteY3" fmla="*/ 2726454 h 2726454"/>
              <a:gd name="connsiteX4" fmla="*/ 229483 w 3178912"/>
              <a:gd name="connsiteY4" fmla="*/ 2726454 h 2726454"/>
              <a:gd name="connsiteX5" fmla="*/ 221815 w 3178912"/>
              <a:gd name="connsiteY5" fmla="*/ 2713832 h 2726454"/>
              <a:gd name="connsiteX6" fmla="*/ 0 w 3178912"/>
              <a:gd name="connsiteY6" fmla="*/ 1837818 h 2726454"/>
              <a:gd name="connsiteX7" fmla="*/ 1837818 w 3178912"/>
              <a:gd name="connsiteY7" fmla="*/ 0 h 2726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54397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CF0D5-ED37-F744-A9DD-BB0DC0E9D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4624342" cy="13255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Roll out the experiment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07977D39-626F-40D7-B00F-16E02602D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5495" y="197110"/>
            <a:ext cx="2020824" cy="202082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7317F2-62A6-0042-9E1C-EF3B0F4BC7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t="1710" r="-5" b="5429"/>
          <a:stretch/>
        </p:blipFill>
        <p:spPr>
          <a:xfrm>
            <a:off x="5680087" y="361702"/>
            <a:ext cx="1691640" cy="1691640"/>
          </a:xfrm>
          <a:custGeom>
            <a:avLst/>
            <a:gdLst>
              <a:gd name="connsiteX0" fmla="*/ 978408 w 1956816"/>
              <a:gd name="connsiteY0" fmla="*/ 0 h 1956816"/>
              <a:gd name="connsiteX1" fmla="*/ 1956816 w 1956816"/>
              <a:gd name="connsiteY1" fmla="*/ 978408 h 1956816"/>
              <a:gd name="connsiteX2" fmla="*/ 978408 w 1956816"/>
              <a:gd name="connsiteY2" fmla="*/ 1956816 h 1956816"/>
              <a:gd name="connsiteX3" fmla="*/ 0 w 1956816"/>
              <a:gd name="connsiteY3" fmla="*/ 978408 h 1956816"/>
              <a:gd name="connsiteX4" fmla="*/ 978408 w 1956816"/>
              <a:gd name="connsiteY4" fmla="*/ 0 h 195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6816" h="1956816">
                <a:moveTo>
                  <a:pt x="978408" y="0"/>
                </a:moveTo>
                <a:cubicBezTo>
                  <a:pt x="1518768" y="0"/>
                  <a:pt x="1956816" y="438048"/>
                  <a:pt x="1956816" y="978408"/>
                </a:cubicBezTo>
                <a:cubicBezTo>
                  <a:pt x="1956816" y="1518768"/>
                  <a:pt x="1518768" y="1956816"/>
                  <a:pt x="978408" y="1956816"/>
                </a:cubicBezTo>
                <a:cubicBezTo>
                  <a:pt x="438048" y="1956816"/>
                  <a:pt x="0" y="1518768"/>
                  <a:pt x="0" y="978408"/>
                </a:cubicBezTo>
                <a:cubicBezTo>
                  <a:pt x="0" y="438048"/>
                  <a:pt x="438048" y="0"/>
                  <a:pt x="978408" y="0"/>
                </a:cubicBezTo>
                <a:close/>
              </a:path>
            </a:pathLst>
          </a:custGeom>
        </p:spPr>
      </p:pic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747C3D8-4940-4210-977F-27F52C2C4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543" y="2871982"/>
            <a:ext cx="4558309" cy="318168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Twin boys called Bob will be</a:t>
            </a:r>
          </a:p>
          <a:p>
            <a:r>
              <a:rPr lang="en-US" sz="1800" dirty="0"/>
              <a:t>More confident</a:t>
            </a:r>
          </a:p>
          <a:p>
            <a:r>
              <a:rPr lang="en-US" sz="1800" dirty="0"/>
              <a:t>Greedy for leadership roles</a:t>
            </a:r>
          </a:p>
          <a:p>
            <a:r>
              <a:rPr lang="en-US" sz="1800" dirty="0"/>
              <a:t>Sure of themselves</a:t>
            </a:r>
          </a:p>
          <a:p>
            <a:r>
              <a:rPr lang="en-US" sz="1800" dirty="0"/>
              <a:t>Convinced of their own opinions</a:t>
            </a:r>
          </a:p>
          <a:p>
            <a:endParaRPr lang="en-US" sz="1800" dirty="0"/>
          </a:p>
          <a:p>
            <a:endParaRPr lang="en-US" sz="180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B905CDE4-B751-4B3E-B625-6E59F8903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4932" y="1"/>
            <a:ext cx="4077068" cy="3445261"/>
          </a:xfrm>
          <a:custGeom>
            <a:avLst/>
            <a:gdLst>
              <a:gd name="connsiteX0" fmla="*/ 250035 w 4077068"/>
              <a:gd name="connsiteY0" fmla="*/ 0 h 3445261"/>
              <a:gd name="connsiteX1" fmla="*/ 4077068 w 4077068"/>
              <a:gd name="connsiteY1" fmla="*/ 0 h 3445261"/>
              <a:gd name="connsiteX2" fmla="*/ 4077068 w 4077068"/>
              <a:gd name="connsiteY2" fmla="*/ 2743040 h 3445261"/>
              <a:gd name="connsiteX3" fmla="*/ 4074154 w 4077068"/>
              <a:gd name="connsiteY3" fmla="*/ 2746247 h 3445261"/>
              <a:gd name="connsiteX4" fmla="*/ 2386584 w 4077068"/>
              <a:gd name="connsiteY4" fmla="*/ 3445261 h 3445261"/>
              <a:gd name="connsiteX5" fmla="*/ 0 w 4077068"/>
              <a:gd name="connsiteY5" fmla="*/ 1058677 h 3445261"/>
              <a:gd name="connsiteX6" fmla="*/ 187550 w 4077068"/>
              <a:gd name="connsiteY6" fmla="*/ 129711 h 3445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77068" h="3445261">
                <a:moveTo>
                  <a:pt x="250035" y="0"/>
                </a:moveTo>
                <a:lnTo>
                  <a:pt x="4077068" y="0"/>
                </a:lnTo>
                <a:lnTo>
                  <a:pt x="4077068" y="2743040"/>
                </a:lnTo>
                <a:lnTo>
                  <a:pt x="4074154" y="2746247"/>
                </a:lnTo>
                <a:cubicBezTo>
                  <a:pt x="3642267" y="3178134"/>
                  <a:pt x="3045621" y="3445261"/>
                  <a:pt x="2386584" y="3445261"/>
                </a:cubicBezTo>
                <a:cubicBezTo>
                  <a:pt x="1068510" y="3445261"/>
                  <a:pt x="0" y="2376751"/>
                  <a:pt x="0" y="1058677"/>
                </a:cubicBezTo>
                <a:cubicBezTo>
                  <a:pt x="0" y="729159"/>
                  <a:pt x="66782" y="415238"/>
                  <a:pt x="187550" y="129711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8108C16-F4C0-44AA-999D-17BD39219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3660" y="2557569"/>
            <a:ext cx="3072384" cy="307238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6FC9339-B02F-5149-91E0-113E0EC16C9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t="1709" r="2" b="5435"/>
          <a:stretch/>
        </p:blipFill>
        <p:spPr>
          <a:xfrm>
            <a:off x="5838252" y="2722161"/>
            <a:ext cx="2743200" cy="2743200"/>
          </a:xfrm>
          <a:custGeom>
            <a:avLst/>
            <a:gdLst>
              <a:gd name="connsiteX0" fmla="*/ 1417320 w 2834640"/>
              <a:gd name="connsiteY0" fmla="*/ 0 h 2834640"/>
              <a:gd name="connsiteX1" fmla="*/ 2834640 w 2834640"/>
              <a:gd name="connsiteY1" fmla="*/ 1417320 h 2834640"/>
              <a:gd name="connsiteX2" fmla="*/ 1417320 w 2834640"/>
              <a:gd name="connsiteY2" fmla="*/ 2834640 h 2834640"/>
              <a:gd name="connsiteX3" fmla="*/ 0 w 2834640"/>
              <a:gd name="connsiteY3" fmla="*/ 1417320 h 2834640"/>
              <a:gd name="connsiteX4" fmla="*/ 1417320 w 2834640"/>
              <a:gd name="connsiteY4" fmla="*/ 0 h 2834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34640" h="2834640">
                <a:moveTo>
                  <a:pt x="1417320" y="0"/>
                </a:moveTo>
                <a:cubicBezTo>
                  <a:pt x="2200084" y="0"/>
                  <a:pt x="2834640" y="634556"/>
                  <a:pt x="2834640" y="1417320"/>
                </a:cubicBezTo>
                <a:cubicBezTo>
                  <a:pt x="2834640" y="2200084"/>
                  <a:pt x="2200084" y="2834640"/>
                  <a:pt x="1417320" y="2834640"/>
                </a:cubicBezTo>
                <a:cubicBezTo>
                  <a:pt x="634556" y="2834640"/>
                  <a:pt x="0" y="2200084"/>
                  <a:pt x="0" y="1417320"/>
                </a:cubicBezTo>
                <a:cubicBezTo>
                  <a:pt x="0" y="634556"/>
                  <a:pt x="634556" y="0"/>
                  <a:pt x="1417320" y="0"/>
                </a:cubicBez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EA0E4DB-0D1C-0946-A0A0-286B9D9545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/>
          </a:blip>
          <a:srcRect t="9206" r="-3" b="12927"/>
          <a:stretch/>
        </p:blipFill>
        <p:spPr>
          <a:xfrm>
            <a:off x="8278624" y="2"/>
            <a:ext cx="3913376" cy="3281569"/>
          </a:xfrm>
          <a:custGeom>
            <a:avLst/>
            <a:gdLst>
              <a:gd name="connsiteX0" fmla="*/ 267865 w 3913376"/>
              <a:gd name="connsiteY0" fmla="*/ 0 h 3281569"/>
              <a:gd name="connsiteX1" fmla="*/ 3913376 w 3913376"/>
              <a:gd name="connsiteY1" fmla="*/ 0 h 3281569"/>
              <a:gd name="connsiteX2" fmla="*/ 3913376 w 3913376"/>
              <a:gd name="connsiteY2" fmla="*/ 2499938 h 3281569"/>
              <a:gd name="connsiteX3" fmla="*/ 3794714 w 3913376"/>
              <a:gd name="connsiteY3" fmla="*/ 2630499 h 3281569"/>
              <a:gd name="connsiteX4" fmla="*/ 2222892 w 3913376"/>
              <a:gd name="connsiteY4" fmla="*/ 3281569 h 3281569"/>
              <a:gd name="connsiteX5" fmla="*/ 0 w 3913376"/>
              <a:gd name="connsiteY5" fmla="*/ 1058677 h 3281569"/>
              <a:gd name="connsiteX6" fmla="*/ 174686 w 3913376"/>
              <a:gd name="connsiteY6" fmla="*/ 193427 h 3281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13376" h="3281569">
                <a:moveTo>
                  <a:pt x="267865" y="0"/>
                </a:moveTo>
                <a:lnTo>
                  <a:pt x="3913376" y="0"/>
                </a:lnTo>
                <a:lnTo>
                  <a:pt x="3913376" y="2499938"/>
                </a:lnTo>
                <a:lnTo>
                  <a:pt x="3794714" y="2630499"/>
                </a:lnTo>
                <a:cubicBezTo>
                  <a:pt x="3392450" y="3032763"/>
                  <a:pt x="2836727" y="3281569"/>
                  <a:pt x="2222892" y="3281569"/>
                </a:cubicBezTo>
                <a:cubicBezTo>
                  <a:pt x="995223" y="3281569"/>
                  <a:pt x="0" y="2286346"/>
                  <a:pt x="0" y="1058677"/>
                </a:cubicBezTo>
                <a:cubicBezTo>
                  <a:pt x="0" y="751760"/>
                  <a:pt x="62202" y="459370"/>
                  <a:pt x="174686" y="193427"/>
                </a:cubicBezTo>
                <a:close/>
              </a:path>
            </a:pathLst>
          </a:custGeom>
        </p:spPr>
      </p:pic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8F10CB3-3B5E-4C7A-98CF-B87454DD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48370" y="3966828"/>
            <a:ext cx="3339958" cy="2891173"/>
          </a:xfrm>
          <a:custGeom>
            <a:avLst/>
            <a:gdLst>
              <a:gd name="connsiteX0" fmla="*/ 2002536 w 3339958"/>
              <a:gd name="connsiteY0" fmla="*/ 0 h 2891173"/>
              <a:gd name="connsiteX1" fmla="*/ 3276335 w 3339958"/>
              <a:gd name="connsiteY1" fmla="*/ 457282 h 2891173"/>
              <a:gd name="connsiteX2" fmla="*/ 3339958 w 3339958"/>
              <a:gd name="connsiteY2" fmla="*/ 515107 h 2891173"/>
              <a:gd name="connsiteX3" fmla="*/ 3339958 w 3339958"/>
              <a:gd name="connsiteY3" fmla="*/ 2891173 h 2891173"/>
              <a:gd name="connsiteX4" fmla="*/ 209954 w 3339958"/>
              <a:gd name="connsiteY4" fmla="*/ 2891173 h 2891173"/>
              <a:gd name="connsiteX5" fmla="*/ 157369 w 3339958"/>
              <a:gd name="connsiteY5" fmla="*/ 2782014 h 2891173"/>
              <a:gd name="connsiteX6" fmla="*/ 0 w 3339958"/>
              <a:gd name="connsiteY6" fmla="*/ 2002536 h 2891173"/>
              <a:gd name="connsiteX7" fmla="*/ 2002536 w 3339958"/>
              <a:gd name="connsiteY7" fmla="*/ 0 h 28911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39958" h="2891173">
                <a:moveTo>
                  <a:pt x="2002536" y="0"/>
                </a:moveTo>
                <a:cubicBezTo>
                  <a:pt x="2486398" y="0"/>
                  <a:pt x="2930179" y="171609"/>
                  <a:pt x="3276335" y="457282"/>
                </a:cubicBezTo>
                <a:lnTo>
                  <a:pt x="3339958" y="515107"/>
                </a:lnTo>
                <a:lnTo>
                  <a:pt x="3339958" y="2891173"/>
                </a:lnTo>
                <a:lnTo>
                  <a:pt x="209954" y="2891173"/>
                </a:lnTo>
                <a:lnTo>
                  <a:pt x="157369" y="2782014"/>
                </a:lnTo>
                <a:cubicBezTo>
                  <a:pt x="56036" y="2542434"/>
                  <a:pt x="0" y="2279029"/>
                  <a:pt x="0" y="2002536"/>
                </a:cubicBezTo>
                <a:cubicBezTo>
                  <a:pt x="0" y="896566"/>
                  <a:pt x="896566" y="0"/>
                  <a:pt x="2002536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Content Placeholder 4">
            <a:extLst>
              <a:ext uri="{FF2B5EF4-FFF2-40B4-BE49-F238E27FC236}">
                <a16:creationId xmlns:a16="http://schemas.microsoft.com/office/drawing/2014/main" id="{0594B94F-6C44-514A-A226-A8259BF6C6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317" r="3" b="12045"/>
          <a:stretch/>
        </p:blipFill>
        <p:spPr>
          <a:xfrm>
            <a:off x="9009416" y="4131546"/>
            <a:ext cx="3178912" cy="2726454"/>
          </a:xfrm>
          <a:custGeom>
            <a:avLst/>
            <a:gdLst>
              <a:gd name="connsiteX0" fmla="*/ 1837818 w 3178912"/>
              <a:gd name="connsiteY0" fmla="*/ 0 h 2726454"/>
              <a:gd name="connsiteX1" fmla="*/ 3137352 w 3178912"/>
              <a:gd name="connsiteY1" fmla="*/ 538285 h 2726454"/>
              <a:gd name="connsiteX2" fmla="*/ 3178912 w 3178912"/>
              <a:gd name="connsiteY2" fmla="*/ 584013 h 2726454"/>
              <a:gd name="connsiteX3" fmla="*/ 3178912 w 3178912"/>
              <a:gd name="connsiteY3" fmla="*/ 2726454 h 2726454"/>
              <a:gd name="connsiteX4" fmla="*/ 229483 w 3178912"/>
              <a:gd name="connsiteY4" fmla="*/ 2726454 h 2726454"/>
              <a:gd name="connsiteX5" fmla="*/ 221815 w 3178912"/>
              <a:gd name="connsiteY5" fmla="*/ 2713832 h 2726454"/>
              <a:gd name="connsiteX6" fmla="*/ 0 w 3178912"/>
              <a:gd name="connsiteY6" fmla="*/ 1837818 h 2726454"/>
              <a:gd name="connsiteX7" fmla="*/ 1837818 w 3178912"/>
              <a:gd name="connsiteY7" fmla="*/ 0 h 27264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78912" h="2726454">
                <a:moveTo>
                  <a:pt x="1837818" y="0"/>
                </a:moveTo>
                <a:cubicBezTo>
                  <a:pt x="2345318" y="0"/>
                  <a:pt x="2804772" y="205705"/>
                  <a:pt x="3137352" y="538285"/>
                </a:cubicBezTo>
                <a:lnTo>
                  <a:pt x="3178912" y="584013"/>
                </a:lnTo>
                <a:lnTo>
                  <a:pt x="3178912" y="2726454"/>
                </a:lnTo>
                <a:lnTo>
                  <a:pt x="229483" y="2726454"/>
                </a:lnTo>
                <a:lnTo>
                  <a:pt x="221815" y="2713832"/>
                </a:lnTo>
                <a:cubicBezTo>
                  <a:pt x="80353" y="2453425"/>
                  <a:pt x="0" y="2155005"/>
                  <a:pt x="0" y="1837818"/>
                </a:cubicBezTo>
                <a:cubicBezTo>
                  <a:pt x="0" y="822819"/>
                  <a:pt x="822819" y="0"/>
                  <a:pt x="183781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9492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FDA47BC-3069-47F5-8257-24B3B1F76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2927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3FD400E5-249E-9E4B-BD50-323F874E80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396559" y="307731"/>
            <a:ext cx="2368970" cy="399763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AE95D8F-9825-4222-8846-E3461598C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9CD24-F2AF-7C48-9298-6994FD761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rgbClr val="FFFFFF"/>
                </a:solidFill>
              </a:rPr>
              <a:t>It will be a Bob’s World!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607934E-DEA7-564F-A8AC-76E8CD6EBB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65292" y="307731"/>
            <a:ext cx="2368970" cy="399763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9F6017-8975-7C4C-BFF3-A7B7792995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/>
          </a:blip>
          <a:stretch>
            <a:fillRect/>
          </a:stretch>
        </p:blipFill>
        <p:spPr>
          <a:xfrm>
            <a:off x="3428996" y="307731"/>
            <a:ext cx="2368970" cy="3997637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42B920A-73AD-402A-8EEF-B88E1A939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768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0C9EB70-BC82-414A-BF8D-AD7FC67276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66096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4967F55C-58FA-4D4C-8BD1-0D8563AE14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364970" y="330045"/>
            <a:ext cx="2368970" cy="3997637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217665F-0036-444A-8D4A-33AF36A36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26508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toy&#10;&#10;Description automatically generated">
            <a:extLst>
              <a:ext uri="{FF2B5EF4-FFF2-40B4-BE49-F238E27FC236}">
                <a16:creationId xmlns:a16="http://schemas.microsoft.com/office/drawing/2014/main" id="{74178913-F67A-FA4C-8095-C9F2F7FD8B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570" b="1900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767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1D0AF59-99C3-4251-AB9A-C966C6AD44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855405F-37A2-4869-9154-F8BE3BECE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3190DD47-F95F-0D46-8607-1825672574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9960" r="1" b="2862"/>
          <a:stretch/>
        </p:blipFill>
        <p:spPr>
          <a:xfrm>
            <a:off x="1309194" y="643466"/>
            <a:ext cx="9573611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05641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E9E881-47DB-AC4D-918B-7409239DE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Case study - Heather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67C0A4-AFC7-4474-9A8E-6B81238706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9526608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32746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4D58BB-1049-C04D-8B8B-321595C57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</a:rPr>
              <a:t>The Equality Act 2010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C4B60-3F22-4A4B-A551-9481099F63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The Equality Act 2010 says that you must not be discriminated against because</a:t>
            </a:r>
          </a:p>
          <a:p>
            <a:pPr lvl="0"/>
            <a:r>
              <a:rPr lang="en-GB" sz="2400" dirty="0"/>
              <a:t>You are (or are not) a particular sex</a:t>
            </a:r>
          </a:p>
          <a:p>
            <a:pPr lvl="0"/>
            <a:r>
              <a:rPr lang="en-GB" sz="2400" dirty="0"/>
              <a:t>Someone thinks you are the opposite sex </a:t>
            </a:r>
          </a:p>
          <a:p>
            <a:pPr lvl="0"/>
            <a:r>
              <a:rPr lang="en-GB" sz="2400" dirty="0"/>
              <a:t>You are connected to someone of a particular sex 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815021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E8D3D-E5B5-864E-B6B7-570C92CD2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chemeClr val="accent1"/>
                </a:solidFill>
              </a:rPr>
              <a:t>Human Rights Act 1998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1BF57-5B5D-3642-A69A-13906436E3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400" dirty="0"/>
              <a:t>Illegal to discriminate on grounds of sex or gender</a:t>
            </a:r>
          </a:p>
          <a:p>
            <a:pPr marL="0" indent="0">
              <a:buNone/>
            </a:pPr>
            <a:r>
              <a:rPr lang="en-US" sz="2400" dirty="0"/>
              <a:t>This includes indirect discrimination</a:t>
            </a:r>
          </a:p>
          <a:p>
            <a:pPr marL="0" indent="0">
              <a:buNone/>
            </a:pPr>
            <a:r>
              <a:rPr lang="en-US" sz="2400" dirty="0"/>
              <a:t>Let’s you defend your rights in UK courts</a:t>
            </a:r>
          </a:p>
          <a:p>
            <a:pPr marL="0" indent="0">
              <a:buNone/>
            </a:pPr>
            <a:r>
              <a:rPr lang="en-US" sz="2400" dirty="0"/>
              <a:t>Compels governments and local councils to treat everyone equally</a:t>
            </a:r>
          </a:p>
        </p:txBody>
      </p:sp>
    </p:spTree>
    <p:extLst>
      <p:ext uri="{BB962C8B-B14F-4D97-AF65-F5344CB8AC3E}">
        <p14:creationId xmlns:p14="http://schemas.microsoft.com/office/powerpoint/2010/main" val="25497727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1AEB8A9-B768-4E30-BA55-D919E6687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001" y="-2"/>
            <a:ext cx="4069936" cy="685800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02EDB5-0C4A-384E-9CCA-29E34C002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0080"/>
            <a:ext cx="3096427" cy="561323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 the therapy room</a:t>
            </a:r>
          </a:p>
        </p:txBody>
      </p:sp>
      <p:sp>
        <p:nvSpPr>
          <p:cNvPr id="17" name="Content Placeholder 9">
            <a:extLst>
              <a:ext uri="{FF2B5EF4-FFF2-40B4-BE49-F238E27FC236}">
                <a16:creationId xmlns:a16="http://schemas.microsoft.com/office/drawing/2014/main" id="{3ED8D57A-4270-49CC-B5D9-657A5215F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9818" y="640082"/>
            <a:ext cx="6848715" cy="2484884"/>
          </a:xfrm>
        </p:spPr>
        <p:txBody>
          <a:bodyPr anchor="ctr">
            <a:normAutofit lnSpcReduction="10000"/>
          </a:bodyPr>
          <a:lstStyle/>
          <a:p>
            <a:r>
              <a:rPr lang="en-US" sz="2000" dirty="0"/>
              <a:t>Improve confidence and self value</a:t>
            </a:r>
          </a:p>
          <a:p>
            <a:r>
              <a:rPr lang="en-US" sz="2000" dirty="0"/>
              <a:t>Acceptance, empathy and genuineness</a:t>
            </a:r>
          </a:p>
          <a:p>
            <a:r>
              <a:rPr lang="en-US" sz="2000" dirty="0"/>
              <a:t>Self reflection for the counsellor is vital</a:t>
            </a:r>
          </a:p>
          <a:p>
            <a:r>
              <a:rPr lang="en-US" sz="2000" dirty="0"/>
              <a:t>No place for personal prejudice</a:t>
            </a:r>
          </a:p>
          <a:p>
            <a:r>
              <a:rPr lang="en-US" sz="2000" dirty="0"/>
              <a:t>Respect, curiosity and transparency</a:t>
            </a:r>
          </a:p>
          <a:p>
            <a:r>
              <a:rPr lang="en-US" sz="2000" dirty="0"/>
              <a:t>BACP </a:t>
            </a:r>
            <a:r>
              <a:rPr lang="en-US" sz="2000" dirty="0" err="1"/>
              <a:t>recognises</a:t>
            </a:r>
            <a:r>
              <a:rPr lang="en-US" sz="2000" dirty="0"/>
              <a:t> the importance of self inquiry, personal feedback and professional development</a:t>
            </a:r>
          </a:p>
        </p:txBody>
      </p:sp>
      <p:pic>
        <p:nvPicPr>
          <p:cNvPr id="18" name="Content Placeholder 4">
            <a:extLst>
              <a:ext uri="{FF2B5EF4-FFF2-40B4-BE49-F238E27FC236}">
                <a16:creationId xmlns:a16="http://schemas.microsoft.com/office/drawing/2014/main" id="{599DD49A-B150-0041-B78F-D512ADFCB0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7" y="4035913"/>
            <a:ext cx="6894236" cy="1309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98A990-1D0F-404E-8E72-6AD4E064B29F}"/>
              </a:ext>
            </a:extLst>
          </p:cNvPr>
          <p:cNvSpPr txBox="1"/>
          <p:nvPr/>
        </p:nvSpPr>
        <p:spPr>
          <a:xfrm>
            <a:off x="1371600" y="6253316"/>
            <a:ext cx="103155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Aldridge, S (2007) p.69-74)		Bond, T (2015) p. 200-201	</a:t>
            </a:r>
            <a:r>
              <a:rPr lang="en-US" dirty="0" err="1"/>
              <a:t>Feltham</a:t>
            </a:r>
            <a:r>
              <a:rPr lang="en-US" dirty="0"/>
              <a:t>, C (2011) p. 29, 523,524 </a:t>
            </a:r>
          </a:p>
        </p:txBody>
      </p:sp>
    </p:spTree>
    <p:extLst>
      <p:ext uri="{BB962C8B-B14F-4D97-AF65-F5344CB8AC3E}">
        <p14:creationId xmlns:p14="http://schemas.microsoft.com/office/powerpoint/2010/main" val="34791015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0499AD7B-99D4-4755-8966-F7BA04269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46920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1A06F89A-489D-4383-94C5-42F7FF2E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9CE5FA-AB70-B041-A7CA-B336AFDE6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23236"/>
            <a:ext cx="3659777" cy="2820908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Supervision is vital!</a:t>
            </a:r>
          </a:p>
        </p:txBody>
      </p:sp>
      <p:graphicFrame>
        <p:nvGraphicFramePr>
          <p:cNvPr id="38" name="Content Placeholder 2">
            <a:extLst>
              <a:ext uri="{FF2B5EF4-FFF2-40B4-BE49-F238E27FC236}">
                <a16:creationId xmlns:a16="http://schemas.microsoft.com/office/drawing/2014/main" id="{7E38C698-8468-4A2C-9D59-73F27CE33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3475046"/>
              </p:ext>
            </p:extLst>
          </p:nvPr>
        </p:nvGraphicFramePr>
        <p:xfrm>
          <a:off x="6091238" y="955653"/>
          <a:ext cx="5115491" cy="4947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41EC239-2894-DA4E-BC3F-E1B1F0642C4B}"/>
              </a:ext>
            </a:extLst>
          </p:cNvPr>
          <p:cNvSpPr txBox="1"/>
          <p:nvPr/>
        </p:nvSpPr>
        <p:spPr>
          <a:xfrm>
            <a:off x="842963" y="6215063"/>
            <a:ext cx="10987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				Aldridge, S (2007) p.187)	Bond, T (2015) p. 225	</a:t>
            </a:r>
            <a:r>
              <a:rPr lang="en-US" dirty="0" err="1"/>
              <a:t>Feltham</a:t>
            </a:r>
            <a:r>
              <a:rPr lang="en-US" dirty="0"/>
              <a:t>, C (2011) p. 29, 121-125 	  </a:t>
            </a:r>
          </a:p>
        </p:txBody>
      </p:sp>
    </p:spTree>
    <p:extLst>
      <p:ext uri="{BB962C8B-B14F-4D97-AF65-F5344CB8AC3E}">
        <p14:creationId xmlns:p14="http://schemas.microsoft.com/office/powerpoint/2010/main" val="10596960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D919C38B-D0E6-FD4B-852F-137077E666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7999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258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8F112-841A-EF4A-86E6-A3FB2AC40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3CA02-4218-4249-8C9F-40FA621B5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/>
              <a:t>Aldridge, S and Rigby, S (2007) </a:t>
            </a:r>
            <a:r>
              <a:rPr lang="en-GB" sz="1600" i="1" dirty="0"/>
              <a:t>Counselling skills in context. </a:t>
            </a:r>
            <a:r>
              <a:rPr lang="en-GB" sz="1600" dirty="0"/>
              <a:t>1</a:t>
            </a:r>
            <a:r>
              <a:rPr lang="en-GB" sz="1600" baseline="30000" dirty="0"/>
              <a:t>st</a:t>
            </a:r>
            <a:r>
              <a:rPr lang="en-GB" sz="1600" dirty="0"/>
              <a:t> Ed. London: BACP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Bond, T (2015). </a:t>
            </a:r>
            <a:r>
              <a:rPr lang="en-GB" sz="1600" i="1" dirty="0"/>
              <a:t>Standards and ethics for counselling in action. </a:t>
            </a:r>
            <a:r>
              <a:rPr lang="en-GB" sz="1600" dirty="0"/>
              <a:t>4th Ed. London: SAGE Publications Ltd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Feltham, C et al (2011). </a:t>
            </a:r>
            <a:r>
              <a:rPr lang="en-GB" sz="1600" i="1" dirty="0"/>
              <a:t>The Sage Handbook of Counselling and Psychotherapy. </a:t>
            </a:r>
            <a:r>
              <a:rPr lang="en-GB" sz="1600" dirty="0"/>
              <a:t>4th Ed. London: SAGE Publications Ltd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Kamaldeep</a:t>
            </a:r>
            <a:r>
              <a:rPr lang="en-GB" sz="1600" dirty="0"/>
              <a:t>, B (2016) ‘Discrimination, poor mental health and mental illness’, International review of psychiatry. 28 (4), p.411-414 DOI: 10.1080/09540261.2016.1210578 Accessed: 18</a:t>
            </a:r>
            <a:r>
              <a:rPr lang="en-GB" sz="1600" baseline="30000" dirty="0"/>
              <a:t>th</a:t>
            </a:r>
            <a:r>
              <a:rPr lang="en-GB" sz="1600" dirty="0"/>
              <a:t> April 2018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Mann, S (2018) Workplace matters: pay parity – what are you worth? </a:t>
            </a:r>
            <a:r>
              <a:rPr lang="en-GB" sz="1600" i="1" dirty="0"/>
              <a:t>BACP Workplace </a:t>
            </a:r>
            <a:r>
              <a:rPr lang="en-GB" sz="1600" dirty="0"/>
              <a:t>https://</a:t>
            </a:r>
            <a:r>
              <a:rPr lang="en-GB" sz="1600" dirty="0" err="1"/>
              <a:t>www.bacp.co.uk</a:t>
            </a:r>
            <a:r>
              <a:rPr lang="en-GB" sz="1600" dirty="0"/>
              <a:t>/</a:t>
            </a:r>
            <a:r>
              <a:rPr lang="en-GB" sz="1600" dirty="0" err="1"/>
              <a:t>bacp</a:t>
            </a:r>
            <a:r>
              <a:rPr lang="en-GB" sz="1600" dirty="0"/>
              <a:t>-journals/</a:t>
            </a:r>
            <a:r>
              <a:rPr lang="en-GB" sz="1600" dirty="0" err="1"/>
              <a:t>bacp</a:t>
            </a:r>
            <a:r>
              <a:rPr lang="en-GB" sz="1600" dirty="0"/>
              <a:t>-workplace/april-2018/workplace-matters//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Siddique,H</a:t>
            </a:r>
            <a:r>
              <a:rPr lang="en-GB" sz="1600" dirty="0"/>
              <a:t> (2018) Workplace gender discrimination  remains rife, survey finds, </a:t>
            </a:r>
            <a:r>
              <a:rPr lang="en-GB" sz="1600" i="1" dirty="0"/>
              <a:t>The Guardian</a:t>
            </a:r>
            <a:r>
              <a:rPr lang="en-GB" sz="1600" dirty="0"/>
              <a:t>.   </a:t>
            </a:r>
          </a:p>
          <a:p>
            <a:pPr marL="0" indent="0">
              <a:buNone/>
            </a:pPr>
            <a:r>
              <a:rPr lang="en-GB" sz="1600" dirty="0"/>
              <a:t>https://www.theguardian.com/world/2018/sep/13/workplace-gender-discrimination-remains-rife-survey-finds (Accessed 18th April 2019)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28215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9DF8C-C17D-4D4C-A1BE-37A115A1C3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Image reference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12760-C1D8-F646-8F9F-3BF8DC1F5C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u="sng" dirty="0"/>
              <a:t>https://image.shutterstock.com/image-vector/cute-little-smiling-boys-twins-260nw-506266960.jpg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/>
              <a:t>https://images.all-free-download.com/images/graphiclarge/toy_box_icon_various_colorful_symbols_3d_design_6830379.jpg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/>
              <a:t>http://diysolarpanelsv.com/images/7th-birthday-clip-art-4.jpg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/>
              <a:t>https://yonseiuicscribe.com/wp-content/uploads/2018/12/scribe_metoo-1024x585.jpeg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/>
              <a:t>https://media.newyorker.com/photos/5bbcea7d15b2a12cf77d87b4/master/w_727,c_limit/TNY-Me-Too-Intro.jpg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/>
              <a:t>http://images.easyfreeclipart.com/1757/related-pictures-funny-tshirts-happy-9th-birthday-1757768.jpg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/>
              <a:t>https://techcrunch.com/wp-content/uploads/2018/09/GettyImages-170101029.jpg?w=730&amp;crop=1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/>
              <a:t>https://thumbs.dreamstime.com/z/cartoon-little-kids-holding-hand-illustration-54300401.jpg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u="sng" dirty="0"/>
              <a:t>http://www.upliftevents.com.au/blog/wp-content/uploads/Practical-Strategies-for-Increasing-Mental-Resilience-in-the-Workplace.jpg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017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585</Words>
  <Application>Microsoft Macintosh PowerPoint</Application>
  <PresentationFormat>Widescreen</PresentationFormat>
  <Paragraphs>101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Sex Discrimination</vt:lpstr>
      <vt:lpstr>PowerPoint Presentation</vt:lpstr>
      <vt:lpstr>Siddique,H (2018)</vt:lpstr>
      <vt:lpstr>Welcome to the story of Bob and Al</vt:lpstr>
      <vt:lpstr>PowerPoint Presentation</vt:lpstr>
      <vt:lpstr>PowerPoint Presentation</vt:lpstr>
      <vt:lpstr>Bob gets a PAY RISE!</vt:lpstr>
      <vt:lpstr>9th Birthday</vt:lpstr>
      <vt:lpstr>PowerPoint Presentation</vt:lpstr>
      <vt:lpstr>Roll out the experiment</vt:lpstr>
      <vt:lpstr>Roll out the experiment</vt:lpstr>
      <vt:lpstr>It will be a Bob’s World!</vt:lpstr>
      <vt:lpstr>PowerPoint Presentation</vt:lpstr>
      <vt:lpstr>PowerPoint Presentation</vt:lpstr>
      <vt:lpstr>Case study - Heather</vt:lpstr>
      <vt:lpstr>The Equality Act 2010</vt:lpstr>
      <vt:lpstr>Human Rights Act 1998</vt:lpstr>
      <vt:lpstr>In the therapy room</vt:lpstr>
      <vt:lpstr>Supervision is vital!</vt:lpstr>
      <vt:lpstr>PowerPoint Presentation</vt:lpstr>
      <vt:lpstr>References</vt:lpstr>
      <vt:lpstr>Image reference links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Sex Discrimination</dc:title>
  <dc:creator>Danielle Bastier (1150159)</dc:creator>
  <cp:lastModifiedBy>Danielle Bastier (1150159)</cp:lastModifiedBy>
  <cp:revision>5</cp:revision>
  <dcterms:created xsi:type="dcterms:W3CDTF">2019-04-25T17:30:51Z</dcterms:created>
  <dcterms:modified xsi:type="dcterms:W3CDTF">2019-04-25T18:17:07Z</dcterms:modified>
</cp:coreProperties>
</file>