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  <p:sldId id="266" r:id="rId12"/>
    <p:sldId id="268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00"/>
    <p:restoredTop sz="94729"/>
  </p:normalViewPr>
  <p:slideViewPr>
    <p:cSldViewPr snapToGrid="0" snapToObjects="1">
      <p:cViewPr varScale="1">
        <p:scale>
          <a:sx n="109" d="100"/>
          <a:sy n="109" d="100"/>
        </p:scale>
        <p:origin x="560" y="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10/23/18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10/23/18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4" Type="http://schemas.microsoft.com/office/2007/relationships/hdphoto" Target="../media/hdphoto1.wdp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10/23/18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ca-adventure.co.uk/blog/3-ways-outdoor-education-could-help-with-childhood-mental-health" TargetMode="External"/><Relationship Id="rId4" Type="http://schemas.openxmlformats.org/officeDocument/2006/relationships/hyperlink" Target="https://www.theguardian.com/teacher-network/2016/jun/02/children-outdoors-boost-wellbeing-learning" TargetMode="External"/><Relationship Id="rId5" Type="http://schemas.openxmlformats.org/officeDocument/2006/relationships/hyperlink" Target="https://www.independent.co.uk/news/education/education-news/public-health-england-disney-change4life-sport-england-nhs-a7844026.html" TargetMode="External"/><Relationship Id="rId6" Type="http://schemas.openxmlformats.org/officeDocument/2006/relationships/hyperlink" Target="http://theconversation.com/how-to-tell-if-your-childs-educational-needs-are-being-met-at-school-71265" TargetMode="External"/><Relationship Id="rId7" Type="http://schemas.openxmlformats.org/officeDocument/2006/relationships/hyperlink" Target="https://www.theschoolrun.com/what-is-forest-school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forestschools.com/what-are-forest-schoo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Forest Schooling for primary school children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1560" y="4586828"/>
            <a:ext cx="7891272" cy="1069848"/>
          </a:xfrm>
        </p:spPr>
        <p:txBody>
          <a:bodyPr/>
          <a:lstStyle/>
          <a:p>
            <a:r>
              <a:rPr lang="en-US" smtClean="0"/>
              <a:t>By Huw Deighton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6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My idea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Forest schools/ outdoor learning should be made compulsory</a:t>
            </a:r>
            <a:r>
              <a:rPr lang="en-US" sz="2400" dirty="0"/>
              <a:t> </a:t>
            </a:r>
            <a:r>
              <a:rPr lang="en-US" sz="2400" dirty="0" smtClean="0"/>
              <a:t>within all primary schools </a:t>
            </a:r>
          </a:p>
          <a:p>
            <a:r>
              <a:rPr lang="en-US" sz="2400" dirty="0" smtClean="0"/>
              <a:t>Minimum one day a week </a:t>
            </a:r>
          </a:p>
          <a:p>
            <a:r>
              <a:rPr lang="en-US" sz="2400" dirty="0" smtClean="0"/>
              <a:t>Must spend a whole day doing some kind of outdoor activity </a:t>
            </a:r>
          </a:p>
          <a:p>
            <a:r>
              <a:rPr lang="en-US" sz="2400" dirty="0" smtClean="0"/>
              <a:t>Will allow a different approach to education for children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62" y="4312180"/>
            <a:ext cx="3705962" cy="24629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91354" y="5876466"/>
            <a:ext cx="5134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(https</a:t>
            </a:r>
            <a:r>
              <a:rPr lang="en-US" dirty="0"/>
              <a:t>://</a:t>
            </a:r>
            <a:r>
              <a:rPr lang="en-US" dirty="0" err="1"/>
              <a:t>www.merseyforest.org.uk</a:t>
            </a:r>
            <a:r>
              <a:rPr lang="en-US" dirty="0"/>
              <a:t>/our-work/forest-school</a:t>
            </a:r>
            <a:r>
              <a:rPr lang="en-US" dirty="0" smtClean="0"/>
              <a:t>/)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70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is forest schooling and outdoor learning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945562"/>
            <a:ext cx="10058400" cy="4912438"/>
          </a:xfrm>
        </p:spPr>
        <p:txBody>
          <a:bodyPr>
            <a:noAutofit/>
          </a:bodyPr>
          <a:lstStyle/>
          <a:p>
            <a:r>
              <a:rPr lang="en-US" sz="2800" dirty="0" smtClean="0"/>
              <a:t>Commonly both referred to as forest schooling</a:t>
            </a:r>
          </a:p>
          <a:p>
            <a:r>
              <a:rPr lang="en-US" sz="2800" dirty="0" smtClean="0"/>
              <a:t>Forest school does not have to take place in a woodland environment (</a:t>
            </a:r>
            <a:r>
              <a:rPr lang="en-US" sz="2800" dirty="0" err="1" smtClean="0"/>
              <a:t>Schoolrun</a:t>
            </a:r>
            <a:r>
              <a:rPr lang="en-US" sz="2800" dirty="0" smtClean="0"/>
              <a:t> authors, p:1), some areas do not have access to woodland environment </a:t>
            </a:r>
          </a:p>
          <a:p>
            <a:r>
              <a:rPr lang="en-US" sz="2800" dirty="0" smtClean="0"/>
              <a:t>‘The philosophy of forest schools is to encourage and inspire individuals of any age through positive outdoor experiences.’ (</a:t>
            </a:r>
            <a:r>
              <a:rPr lang="en-US" sz="2800" dirty="0" err="1" smtClean="0"/>
              <a:t>forestschools.com</a:t>
            </a:r>
            <a:r>
              <a:rPr lang="en-US" sz="2800" dirty="0" smtClean="0"/>
              <a:t>, p:1) </a:t>
            </a:r>
          </a:p>
          <a:p>
            <a:r>
              <a:rPr lang="en-US" sz="2800" dirty="0" smtClean="0"/>
              <a:t>Children have the chance to explore and take part in activities which cannot be replicated in classroom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839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 of forest school activities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Foraging </a:t>
            </a:r>
          </a:p>
          <a:p>
            <a:r>
              <a:rPr lang="en-US" sz="3200" dirty="0" smtClean="0"/>
              <a:t>Campfire cooking </a:t>
            </a:r>
          </a:p>
          <a:p>
            <a:r>
              <a:rPr lang="en-US" sz="3200" dirty="0" smtClean="0"/>
              <a:t>Shelter building </a:t>
            </a:r>
          </a:p>
          <a:p>
            <a:r>
              <a:rPr lang="en-US" sz="3200" dirty="0" smtClean="0"/>
              <a:t>Tree climbing </a:t>
            </a:r>
          </a:p>
          <a:p>
            <a:r>
              <a:rPr lang="en-US" sz="3200" dirty="0" smtClean="0"/>
              <a:t>Woodwork </a:t>
            </a:r>
          </a:p>
          <a:p>
            <a:r>
              <a:rPr lang="en-US" sz="3200" dirty="0" smtClean="0"/>
              <a:t>Nature art </a:t>
            </a:r>
            <a:endParaRPr lang="en-US" sz="3200" dirty="0"/>
          </a:p>
          <a:p>
            <a:r>
              <a:rPr lang="en-US" sz="1900" dirty="0" smtClean="0"/>
              <a:t>(</a:t>
            </a:r>
            <a:r>
              <a:rPr lang="en-US" sz="1900" dirty="0" err="1" smtClean="0"/>
              <a:t>schoolrun.com</a:t>
            </a:r>
            <a:r>
              <a:rPr lang="en-US" sz="1900" dirty="0" smtClean="0"/>
              <a:t>, p:1)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612" y="1810004"/>
            <a:ext cx="4449635" cy="29772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97721" y="4925709"/>
            <a:ext cx="3590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http://</a:t>
            </a:r>
            <a:r>
              <a:rPr lang="en-US" dirty="0" err="1"/>
              <a:t>www.wildwoods.uk.com</a:t>
            </a:r>
            <a:r>
              <a:rPr lang="en-US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9028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Target group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Children from reception to year six in primary school </a:t>
            </a:r>
          </a:p>
          <a:p>
            <a:r>
              <a:rPr lang="en-US" sz="2800" dirty="0" smtClean="0"/>
              <a:t>Ages 5-11</a:t>
            </a:r>
          </a:p>
          <a:p>
            <a:r>
              <a:rPr lang="en-US" sz="2800" dirty="0" smtClean="0"/>
              <a:t>Key stage 1 &amp; 2</a:t>
            </a:r>
          </a:p>
          <a:p>
            <a:r>
              <a:rPr lang="en-US" sz="2800" dirty="0" smtClean="0"/>
              <a:t>Nationwide (not just in more rural areas)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253" y="4084834"/>
            <a:ext cx="2442546" cy="27009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45486" y="5768756"/>
            <a:ext cx="4913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(http</a:t>
            </a:r>
            <a:r>
              <a:rPr lang="en-US" dirty="0"/>
              <a:t>://</a:t>
            </a:r>
            <a:r>
              <a:rPr lang="en-US" dirty="0" err="1"/>
              <a:t>www.studyin-uk.com</a:t>
            </a:r>
            <a:r>
              <a:rPr lang="en-US" dirty="0"/>
              <a:t>/</a:t>
            </a:r>
            <a:r>
              <a:rPr lang="en-US" dirty="0" err="1"/>
              <a:t>uk</a:t>
            </a:r>
            <a:r>
              <a:rPr lang="en-US" dirty="0"/>
              <a:t>-study-info/</a:t>
            </a:r>
            <a:r>
              <a:rPr lang="en-US" dirty="0" err="1"/>
              <a:t>uk</a:t>
            </a:r>
            <a:r>
              <a:rPr lang="en-US" dirty="0"/>
              <a:t>-university-map</a:t>
            </a:r>
            <a:r>
              <a:rPr lang="en-US" dirty="0" smtClean="0"/>
              <a:t>/)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7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primary aged children?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746738"/>
            <a:ext cx="10058400" cy="4425462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 smtClean="0"/>
              <a:t>‘The </a:t>
            </a:r>
            <a:r>
              <a:rPr lang="en-US" sz="2800" dirty="0"/>
              <a:t>risk of social exclusion </a:t>
            </a:r>
            <a:r>
              <a:rPr lang="en-US" sz="2800" dirty="0" smtClean="0"/>
              <a:t>is </a:t>
            </a:r>
            <a:r>
              <a:rPr lang="en-US" sz="2800" dirty="0"/>
              <a:t>much higher in urban areas such as London where there is little outdoor </a:t>
            </a:r>
            <a:r>
              <a:rPr lang="en-US" sz="2800" dirty="0" smtClean="0"/>
              <a:t>learning’ </a:t>
            </a:r>
            <a:r>
              <a:rPr lang="en-US" sz="2800" dirty="0"/>
              <a:t>(Knight, 2011, p:5)</a:t>
            </a:r>
          </a:p>
          <a:p>
            <a:r>
              <a:rPr lang="en-US" sz="2800" dirty="0"/>
              <a:t>There is therefore a need for something which will promote social </a:t>
            </a:r>
            <a:r>
              <a:rPr lang="en-US" sz="2800" dirty="0" smtClean="0"/>
              <a:t>skills for children at this key stage in their lives </a:t>
            </a:r>
          </a:p>
          <a:p>
            <a:r>
              <a:rPr lang="en-US" sz="2800" dirty="0" smtClean="0"/>
              <a:t>‘Four out of five primary school children do not get recommended amount of exercise’ (Kirby, 2017, p:1)</a:t>
            </a:r>
          </a:p>
          <a:p>
            <a:r>
              <a:rPr lang="en-US" sz="2800" dirty="0" smtClean="0"/>
              <a:t>Secondary schools promote exercise more than primary schools </a:t>
            </a:r>
          </a:p>
          <a:p>
            <a:r>
              <a:rPr lang="en-US" sz="2800" dirty="0" smtClean="0"/>
              <a:t>Suggests a need for more outdoor time for primary school children 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044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would this learning be organized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smtClean="0"/>
              <a:t>One day a week of outdoor activity </a:t>
            </a:r>
          </a:p>
          <a:p>
            <a:r>
              <a:rPr lang="en-US" sz="3200" dirty="0" smtClean="0"/>
              <a:t>Must be a full day with one hour lunch/ rest break </a:t>
            </a:r>
          </a:p>
          <a:p>
            <a:r>
              <a:rPr lang="en-US" sz="3200" dirty="0" smtClean="0"/>
              <a:t>Will contribute to normal school curriculum as children will use key skills e.g. </a:t>
            </a:r>
            <a:r>
              <a:rPr lang="en-US" sz="3200" dirty="0" err="1" smtClean="0"/>
              <a:t>maths</a:t>
            </a:r>
            <a:r>
              <a:rPr lang="en-US" sz="3200" dirty="0" smtClean="0"/>
              <a:t> in certain activities</a:t>
            </a:r>
          </a:p>
          <a:p>
            <a:r>
              <a:rPr lang="en-US" sz="3200" dirty="0" smtClean="0"/>
              <a:t>Not just a day of play </a:t>
            </a:r>
            <a:endParaRPr lang="en-US" sz="3200" dirty="0"/>
          </a:p>
          <a:p>
            <a:r>
              <a:rPr lang="en-US" sz="3200" dirty="0" smtClean="0"/>
              <a:t>Mixture of free play and guided tasks- learn independence </a:t>
            </a:r>
          </a:p>
        </p:txBody>
      </p:sp>
    </p:spTree>
    <p:extLst>
      <p:ext uri="{BB962C8B-B14F-4D97-AF65-F5344CB8AC3E}">
        <p14:creationId xmlns:p14="http://schemas.microsoft.com/office/powerpoint/2010/main" val="126982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Children's educational needs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 smtClean="0">
                <a:solidFill>
                  <a:srgbClr val="FF0000"/>
                </a:solidFill>
              </a:rPr>
              <a:t>1) Motivation and Engagement </a:t>
            </a:r>
          </a:p>
          <a:p>
            <a:r>
              <a:rPr lang="en-US" sz="3600" dirty="0" smtClean="0">
                <a:solidFill>
                  <a:srgbClr val="7030A0"/>
                </a:solidFill>
              </a:rPr>
              <a:t>2) Interpersonal Relationships </a:t>
            </a:r>
          </a:p>
          <a:p>
            <a:r>
              <a:rPr lang="en-US" sz="3600" dirty="0" smtClean="0">
                <a:solidFill>
                  <a:srgbClr val="002060"/>
                </a:solidFill>
              </a:rPr>
              <a:t>3) Social support </a:t>
            </a:r>
          </a:p>
          <a:p>
            <a:r>
              <a:rPr lang="en-US" sz="3600" dirty="0" smtClean="0">
                <a:solidFill>
                  <a:srgbClr val="00B050"/>
                </a:solidFill>
              </a:rPr>
              <a:t>4) Inclusion in tasks </a:t>
            </a:r>
          </a:p>
          <a:p>
            <a:r>
              <a:rPr lang="en-US" sz="3600" dirty="0" smtClean="0">
                <a:solidFill>
                  <a:srgbClr val="00B0F0"/>
                </a:solidFill>
              </a:rPr>
              <a:t>5) Reassurance of progress during tasks </a:t>
            </a:r>
          </a:p>
          <a:p>
            <a:r>
              <a:rPr lang="en-US" sz="3600" dirty="0" smtClean="0">
                <a:solidFill>
                  <a:srgbClr val="FFC000"/>
                </a:solidFill>
              </a:rPr>
              <a:t>6) Protection 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69848" y="6342185"/>
            <a:ext cx="2470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(Martin, p:1)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93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will forest schooling meet these needs?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2121407"/>
            <a:ext cx="10058400" cy="4595915"/>
          </a:xfrm>
        </p:spPr>
        <p:txBody>
          <a:bodyPr>
            <a:normAutofit fontScale="92500"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1) Forest schooling offers different activities children will find engaging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     They are goal related creating a motivation to achieve goals </a:t>
            </a:r>
          </a:p>
          <a:p>
            <a:r>
              <a:rPr lang="en-US" sz="2400" dirty="0" smtClean="0">
                <a:solidFill>
                  <a:srgbClr val="7030A0"/>
                </a:solidFill>
              </a:rPr>
              <a:t>2) Activities completed in groups </a:t>
            </a:r>
            <a:r>
              <a:rPr lang="mr-IN" sz="2400" dirty="0" smtClean="0">
                <a:solidFill>
                  <a:srgbClr val="7030A0"/>
                </a:solidFill>
              </a:rPr>
              <a:t>–</a:t>
            </a:r>
            <a:r>
              <a:rPr lang="en-US" sz="2400" dirty="0" smtClean="0">
                <a:solidFill>
                  <a:srgbClr val="7030A0"/>
                </a:solidFill>
              </a:rPr>
              <a:t> work in interpersonal relationships and social skills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3) Social support received from forest school employees and teachers </a:t>
            </a:r>
            <a:r>
              <a:rPr lang="mr-IN" sz="2400" dirty="0" smtClean="0">
                <a:solidFill>
                  <a:srgbClr val="002060"/>
                </a:solidFill>
              </a:rPr>
              <a:t>–</a:t>
            </a:r>
            <a:r>
              <a:rPr lang="en-US" sz="2400" dirty="0" smtClean="0">
                <a:solidFill>
                  <a:srgbClr val="002060"/>
                </a:solidFill>
              </a:rPr>
              <a:t> link to (1) will motivate children </a:t>
            </a:r>
          </a:p>
          <a:p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smtClean="0">
                <a:solidFill>
                  <a:srgbClr val="002060"/>
                </a:solidFill>
              </a:rPr>
              <a:t>Also social support from peers </a:t>
            </a:r>
          </a:p>
          <a:p>
            <a:r>
              <a:rPr lang="en-US" sz="2400" dirty="0" smtClean="0">
                <a:solidFill>
                  <a:srgbClr val="00B050"/>
                </a:solidFill>
              </a:rPr>
              <a:t>4) Inclusion in group work </a:t>
            </a:r>
            <a:r>
              <a:rPr lang="mr-IN" sz="2400" dirty="0" smtClean="0">
                <a:solidFill>
                  <a:srgbClr val="00B050"/>
                </a:solidFill>
              </a:rPr>
              <a:t>–</a:t>
            </a:r>
            <a:r>
              <a:rPr lang="en-US" sz="2400" dirty="0" smtClean="0">
                <a:solidFill>
                  <a:srgbClr val="00B050"/>
                </a:solidFill>
              </a:rPr>
              <a:t> promote inclusion for everyone</a:t>
            </a:r>
          </a:p>
          <a:p>
            <a:r>
              <a:rPr lang="en-US" sz="2400" dirty="0" smtClean="0">
                <a:solidFill>
                  <a:srgbClr val="00B0F0"/>
                </a:solidFill>
              </a:rPr>
              <a:t>5) Children will be contently reassured of their progress and the good work they are doing </a:t>
            </a:r>
            <a:r>
              <a:rPr lang="mr-IN" sz="2400" dirty="0" smtClean="0">
                <a:solidFill>
                  <a:srgbClr val="00B0F0"/>
                </a:solidFill>
              </a:rPr>
              <a:t>–</a:t>
            </a:r>
            <a:r>
              <a:rPr lang="en-US" sz="2400" dirty="0" smtClean="0">
                <a:solidFill>
                  <a:srgbClr val="00B0F0"/>
                </a:solidFill>
              </a:rPr>
              <a:t> link to (1) Motivation </a:t>
            </a:r>
          </a:p>
          <a:p>
            <a:r>
              <a:rPr lang="en-US" sz="2400" dirty="0" smtClean="0">
                <a:solidFill>
                  <a:srgbClr val="FFC000"/>
                </a:solidFill>
              </a:rPr>
              <a:t>6) Children will be protected by forest school staff and teachers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1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learn outdoor for one day a week?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736592"/>
          </a:xfrm>
        </p:spPr>
        <p:txBody>
          <a:bodyPr>
            <a:normAutofit/>
          </a:bodyPr>
          <a:lstStyle/>
          <a:p>
            <a:r>
              <a:rPr lang="en-US" sz="2400" b="1" dirty="0" smtClean="0"/>
              <a:t>Link Between Outdoor Education And Mental Health (and physical)</a:t>
            </a:r>
          </a:p>
          <a:p>
            <a:r>
              <a:rPr lang="en-US" sz="2400" dirty="0" smtClean="0"/>
              <a:t>Positive impact on mental health from outdoor education/ forest school</a:t>
            </a:r>
          </a:p>
          <a:p>
            <a:r>
              <a:rPr lang="en-US" sz="2400" dirty="0" smtClean="0"/>
              <a:t>Serotonin (Released in outdoor activity which is rewarding) and dopamine (pleasure chemical from rewarding activity) increases from outdoor activity </a:t>
            </a:r>
          </a:p>
          <a:p>
            <a:r>
              <a:rPr lang="en-US" sz="2400" dirty="0" smtClean="0"/>
              <a:t>Allows children to form their own identities</a:t>
            </a:r>
          </a:p>
          <a:p>
            <a:r>
              <a:rPr lang="en-US" sz="2400" dirty="0" smtClean="0"/>
              <a:t>(JCA adventure, 2017)</a:t>
            </a:r>
          </a:p>
          <a:p>
            <a:r>
              <a:rPr lang="en-US" sz="2400" b="1" dirty="0" smtClean="0"/>
              <a:t>‘Three-quarters of UK children spend less time outside than prison inmates.’ (Jenkin, 2016, p:1)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54183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Relevant theorists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u="sng" dirty="0" smtClean="0"/>
              <a:t>Happiness and Freedom </a:t>
            </a:r>
          </a:p>
          <a:p>
            <a:r>
              <a:rPr lang="en-US" dirty="0" smtClean="0"/>
              <a:t>Theories from A.S Neill and Rousseau </a:t>
            </a:r>
          </a:p>
          <a:p>
            <a:r>
              <a:rPr lang="en-US" dirty="0" smtClean="0"/>
              <a:t>Hate is the ‘source and symptom of all problems.’ (Barrow, 2012, p:67)</a:t>
            </a:r>
          </a:p>
          <a:p>
            <a:r>
              <a:rPr lang="en-US" dirty="0" smtClean="0"/>
              <a:t>‘Happiness is the aim of life’ </a:t>
            </a:r>
            <a:r>
              <a:rPr lang="en-US" dirty="0"/>
              <a:t>(Barrow, 2012, p:67</a:t>
            </a:r>
            <a:r>
              <a:rPr lang="en-US" dirty="0" smtClean="0"/>
              <a:t>)</a:t>
            </a:r>
          </a:p>
          <a:p>
            <a:r>
              <a:rPr lang="en-US" dirty="0" smtClean="0"/>
              <a:t>Neill </a:t>
            </a:r>
            <a:r>
              <a:rPr lang="en-US" dirty="0"/>
              <a:t>and </a:t>
            </a:r>
            <a:r>
              <a:rPr lang="en-US" dirty="0" smtClean="0"/>
              <a:t>Rousseau both believed in happiness however there were some differences in theory </a:t>
            </a:r>
          </a:p>
          <a:p>
            <a:r>
              <a:rPr lang="en-US" dirty="0" smtClean="0"/>
              <a:t>Rousseau focuses more on tutors control </a:t>
            </a:r>
          </a:p>
          <a:p>
            <a:r>
              <a:rPr lang="en-US" dirty="0" smtClean="0"/>
              <a:t>Neill - children should be left alone in learning environment to create happiness </a:t>
            </a:r>
          </a:p>
          <a:p>
            <a:r>
              <a:rPr lang="en-US" dirty="0" smtClean="0"/>
              <a:t>If left alone children will ‘rapidly become happy and social persons</a:t>
            </a:r>
            <a:r>
              <a:rPr lang="en-US" dirty="0"/>
              <a:t>.’ (Barrow, 2012, p:67)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5850" y="162232"/>
            <a:ext cx="3811267" cy="277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22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4679" y="1464914"/>
            <a:ext cx="10058400" cy="4654531"/>
          </a:xfrm>
        </p:spPr>
        <p:txBody>
          <a:bodyPr>
            <a:normAutofit lnSpcReduction="10000"/>
          </a:bodyPr>
          <a:lstStyle/>
          <a:p>
            <a:r>
              <a:rPr lang="en-US" sz="3200" b="1" u="sng" dirty="0" smtClean="0"/>
              <a:t>Freedom </a:t>
            </a:r>
            <a:endParaRPr lang="en-US" sz="2800" dirty="0" smtClean="0"/>
          </a:p>
          <a:p>
            <a:r>
              <a:rPr lang="en-US" sz="2800" dirty="0" smtClean="0"/>
              <a:t>Both Rousseau and Neill would have children learning outdoors</a:t>
            </a:r>
          </a:p>
          <a:p>
            <a:r>
              <a:rPr lang="en-US" sz="2800" dirty="0" smtClean="0"/>
              <a:t>However, Neill would allow children to do what they want whereas Rousseau would choose how the children would learn </a:t>
            </a:r>
          </a:p>
          <a:p>
            <a:r>
              <a:rPr lang="en-US" sz="2800" dirty="0" smtClean="0"/>
              <a:t>Woods and Woods state that if children are given freedom they will be happy and grow up naturally</a:t>
            </a:r>
          </a:p>
          <a:p>
            <a:endParaRPr lang="en-US" sz="2800" dirty="0"/>
          </a:p>
          <a:p>
            <a:r>
              <a:rPr lang="en-US" sz="2800" dirty="0" smtClean="0"/>
              <a:t>(Woods &amp; Woods, 2009)</a:t>
            </a:r>
          </a:p>
        </p:txBody>
      </p:sp>
    </p:spTree>
    <p:extLst>
      <p:ext uri="{BB962C8B-B14F-4D97-AF65-F5344CB8AC3E}">
        <p14:creationId xmlns:p14="http://schemas.microsoft.com/office/powerpoint/2010/main" val="464191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does this relate to forest schooling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10" y="2093976"/>
            <a:ext cx="10058400" cy="4050792"/>
          </a:xfrm>
        </p:spPr>
        <p:txBody>
          <a:bodyPr>
            <a:noAutofit/>
          </a:bodyPr>
          <a:lstStyle/>
          <a:p>
            <a:r>
              <a:rPr lang="en-US" sz="2800" dirty="0" smtClean="0"/>
              <a:t>A.S Neill Summerhill relates to forest schooling </a:t>
            </a:r>
          </a:p>
          <a:p>
            <a:r>
              <a:rPr lang="en-US" sz="2800" dirty="0" smtClean="0"/>
              <a:t>‘Boundaries between staff and pupils are minimal’ (Woods &amp; Woods, 2009, p:54) in comparison to normal schools</a:t>
            </a:r>
          </a:p>
          <a:p>
            <a:r>
              <a:rPr lang="en-US" sz="2800" dirty="0" smtClean="0"/>
              <a:t>This is apparent in forest school education </a:t>
            </a:r>
          </a:p>
          <a:p>
            <a:r>
              <a:rPr lang="en-US" sz="2800" dirty="0" smtClean="0"/>
              <a:t>Woods &amp; Woods state that the woodland outside Summerhill is considered just as important as the classrooms </a:t>
            </a:r>
          </a:p>
          <a:p>
            <a:r>
              <a:rPr lang="en-US" sz="2800" dirty="0" smtClean="0"/>
              <a:t>Links in as the outdoors is valued </a:t>
            </a:r>
          </a:p>
          <a:p>
            <a:r>
              <a:rPr lang="en-US" sz="2800" dirty="0" smtClean="0"/>
              <a:t>Focus on play and activity outdoors 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0" y="3465068"/>
            <a:ext cx="3810000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7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641231"/>
            <a:ext cx="10058400" cy="521676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-Barrow, R. (2012) </a:t>
            </a:r>
            <a:r>
              <a:rPr lang="en-GB" i="1" dirty="0"/>
              <a:t>Radical Education a Critique of </a:t>
            </a:r>
            <a:r>
              <a:rPr lang="en-GB" i="1" dirty="0" err="1"/>
              <a:t>Freeschooling</a:t>
            </a:r>
            <a:r>
              <a:rPr lang="en-GB" i="1" dirty="0"/>
              <a:t> and </a:t>
            </a:r>
            <a:r>
              <a:rPr lang="en-GB" i="1" dirty="0" err="1"/>
              <a:t>Deschooling</a:t>
            </a:r>
            <a:r>
              <a:rPr lang="en-GB" dirty="0"/>
              <a:t>. 1st ed. Abingdon: Routledge.</a:t>
            </a:r>
          </a:p>
          <a:p>
            <a:r>
              <a:rPr lang="en-GB" dirty="0"/>
              <a:t>-</a:t>
            </a:r>
            <a:r>
              <a:rPr lang="en-GB" dirty="0" err="1"/>
              <a:t>Forestschools.com</a:t>
            </a:r>
            <a:r>
              <a:rPr lang="en-GB" dirty="0"/>
              <a:t> authors, </a:t>
            </a:r>
            <a:r>
              <a:rPr lang="en-GB" dirty="0" err="1"/>
              <a:t>Forestschools.com</a:t>
            </a:r>
            <a:r>
              <a:rPr lang="en-GB" dirty="0"/>
              <a:t>, What are Forest Schools </a:t>
            </a:r>
            <a:r>
              <a:rPr lang="en-GB" u="sng" dirty="0">
                <a:hlinkClick r:id="rId2"/>
              </a:rPr>
              <a:t>http://forestschools.com/what-are-forest-schools/</a:t>
            </a:r>
            <a:r>
              <a:rPr lang="en-GB" dirty="0"/>
              <a:t>  (Accessed: 11</a:t>
            </a:r>
            <a:r>
              <a:rPr lang="en-GB" baseline="30000" dirty="0"/>
              <a:t>th</a:t>
            </a:r>
            <a:r>
              <a:rPr lang="en-GB" dirty="0"/>
              <a:t> October 2018)</a:t>
            </a:r>
          </a:p>
          <a:p>
            <a:r>
              <a:rPr lang="en-GB" dirty="0"/>
              <a:t>-</a:t>
            </a:r>
            <a:r>
              <a:rPr lang="en-GB" dirty="0" err="1"/>
              <a:t>Jca</a:t>
            </a:r>
            <a:r>
              <a:rPr lang="en-GB" dirty="0"/>
              <a:t> adventure authors, (2017), </a:t>
            </a:r>
            <a:r>
              <a:rPr lang="en-GB" dirty="0" err="1"/>
              <a:t>Jca</a:t>
            </a:r>
            <a:r>
              <a:rPr lang="en-GB" dirty="0"/>
              <a:t> Adventure, 3 Ways Outdoor Education Could Help with Childhood Mental Health, </a:t>
            </a:r>
            <a:r>
              <a:rPr lang="en-GB" u="sng" dirty="0">
                <a:hlinkClick r:id="rId3"/>
              </a:rPr>
              <a:t>https://www.jca-adventure.co.uk/blog/3-ways-outdoor-education-could-help-with-childhood-mental-health</a:t>
            </a:r>
            <a:r>
              <a:rPr lang="en-GB" dirty="0"/>
              <a:t> (Accessed: 11</a:t>
            </a:r>
            <a:r>
              <a:rPr lang="en-GB" baseline="30000" dirty="0"/>
              <a:t>th</a:t>
            </a:r>
            <a:r>
              <a:rPr lang="en-GB" dirty="0"/>
              <a:t> October 2018)</a:t>
            </a:r>
          </a:p>
          <a:p>
            <a:r>
              <a:rPr lang="en-GB" dirty="0"/>
              <a:t>-Jenkin, M (2016) The Guardian, Wild things: how ditching the classroom boosts children's mental health</a:t>
            </a:r>
            <a:endParaRPr lang="en-GB" b="1" dirty="0"/>
          </a:p>
          <a:p>
            <a:r>
              <a:rPr lang="en-GB" u="sng" dirty="0">
                <a:hlinkClick r:id="rId4"/>
              </a:rPr>
              <a:t>https://www.theguardian.com/teacher-network/2016/jun/02/children-outdoors-boost-wellbeing-learning</a:t>
            </a:r>
            <a:r>
              <a:rPr lang="en-GB" dirty="0"/>
              <a:t> (Accessed: 11</a:t>
            </a:r>
            <a:r>
              <a:rPr lang="en-GB" baseline="30000" dirty="0"/>
              <a:t>th</a:t>
            </a:r>
            <a:r>
              <a:rPr lang="en-GB" dirty="0"/>
              <a:t> October 2018)</a:t>
            </a:r>
          </a:p>
          <a:p>
            <a:pPr fontAlgn="base"/>
            <a:r>
              <a:rPr lang="en-GB" dirty="0"/>
              <a:t>-Kirby, J (2017) The Independent, Four out of five primary school children do not get recommended amount of exercise, new data finds,</a:t>
            </a:r>
            <a:endParaRPr lang="en-GB" b="1" dirty="0"/>
          </a:p>
          <a:p>
            <a:r>
              <a:rPr lang="en-GB" u="sng" dirty="0">
                <a:hlinkClick r:id="rId5"/>
              </a:rPr>
              <a:t>https://www.independent.co.uk/news/education/education-news/public-health-england-disney-change4life-sport-england-nhs-a7844026.html</a:t>
            </a:r>
            <a:r>
              <a:rPr lang="en-GB" dirty="0"/>
              <a:t>  (Accessed: 11</a:t>
            </a:r>
            <a:r>
              <a:rPr lang="en-GB" baseline="30000" dirty="0"/>
              <a:t>th</a:t>
            </a:r>
            <a:r>
              <a:rPr lang="en-GB" dirty="0"/>
              <a:t> October 2018)</a:t>
            </a:r>
          </a:p>
          <a:p>
            <a:r>
              <a:rPr lang="en-GB" dirty="0"/>
              <a:t>-Knight, S. (2011) </a:t>
            </a:r>
            <a:r>
              <a:rPr lang="en-GB" i="1" dirty="0"/>
              <a:t>Forest School For All</a:t>
            </a:r>
            <a:r>
              <a:rPr lang="en-GB" dirty="0"/>
              <a:t>. 1st ed. London: Sage.</a:t>
            </a:r>
          </a:p>
          <a:p>
            <a:r>
              <a:rPr lang="en-GB" dirty="0"/>
              <a:t>-Martin, A (2017) The Conversation, How to tell if your child’s educational needs are being met at school. </a:t>
            </a:r>
            <a:r>
              <a:rPr lang="en-GB" u="sng" dirty="0">
                <a:hlinkClick r:id="rId6"/>
              </a:rPr>
              <a:t>http://theconversation.com/how-to-tell-if-your-childs-educational-needs-are-being-met-at-school-71265</a:t>
            </a:r>
            <a:r>
              <a:rPr lang="en-GB" dirty="0"/>
              <a:t> (Accessed: 11</a:t>
            </a:r>
            <a:r>
              <a:rPr lang="en-GB" baseline="30000" dirty="0"/>
              <a:t>th</a:t>
            </a:r>
            <a:r>
              <a:rPr lang="en-GB" dirty="0"/>
              <a:t> October 2018)</a:t>
            </a:r>
          </a:p>
          <a:p>
            <a:r>
              <a:rPr lang="en-GB" dirty="0"/>
              <a:t>-The </a:t>
            </a:r>
            <a:r>
              <a:rPr lang="en-GB" dirty="0" err="1"/>
              <a:t>Schoolrun.com</a:t>
            </a:r>
            <a:r>
              <a:rPr lang="en-GB" dirty="0"/>
              <a:t> authors, </a:t>
            </a:r>
            <a:r>
              <a:rPr lang="en-GB" dirty="0" err="1"/>
              <a:t>Theschoolrun.com</a:t>
            </a:r>
            <a:r>
              <a:rPr lang="en-GB" dirty="0"/>
              <a:t>, What is Forest School? </a:t>
            </a:r>
            <a:r>
              <a:rPr lang="en-GB" u="sng" dirty="0">
                <a:hlinkClick r:id="rId7"/>
              </a:rPr>
              <a:t>https://www.theschoolrun.com/what-is-forest-school</a:t>
            </a:r>
            <a:r>
              <a:rPr lang="en-GB" dirty="0"/>
              <a:t> (Accessed: 11</a:t>
            </a:r>
            <a:r>
              <a:rPr lang="en-GB" baseline="30000" dirty="0"/>
              <a:t>th</a:t>
            </a:r>
            <a:r>
              <a:rPr lang="en-GB" dirty="0"/>
              <a:t> October 2018)</a:t>
            </a:r>
          </a:p>
          <a:p>
            <a:r>
              <a:rPr lang="en-GB" dirty="0"/>
              <a:t>- Woods, P. and Woods, G. (2009) </a:t>
            </a:r>
            <a:r>
              <a:rPr lang="en-GB" i="1" dirty="0"/>
              <a:t>Alternative Education For the 21st Century Philosophies, Approaches, Visions</a:t>
            </a:r>
            <a:r>
              <a:rPr lang="en-GB" dirty="0"/>
              <a:t>. 1st ed. New York: Palgrave Macmillan.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5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6866</TotalTime>
  <Words>823</Words>
  <Application>Microsoft Macintosh PowerPoint</Application>
  <PresentationFormat>Widescreen</PresentationFormat>
  <Paragraphs>99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Calibri</vt:lpstr>
      <vt:lpstr>Mangal</vt:lpstr>
      <vt:lpstr>Rockwell</vt:lpstr>
      <vt:lpstr>Rockwell Condensed</vt:lpstr>
      <vt:lpstr>Rockwell Extra Bold</vt:lpstr>
      <vt:lpstr>Wingdings</vt:lpstr>
      <vt:lpstr>Wood Type</vt:lpstr>
      <vt:lpstr>Forest Schooling for primary school children</vt:lpstr>
      <vt:lpstr>My idea </vt:lpstr>
      <vt:lpstr>What is forest schooling and outdoor learning </vt:lpstr>
      <vt:lpstr>Example of forest school activities </vt:lpstr>
      <vt:lpstr>Target group </vt:lpstr>
      <vt:lpstr>Why primary aged children?</vt:lpstr>
      <vt:lpstr>How would this learning be organized</vt:lpstr>
      <vt:lpstr>Children's educational needs </vt:lpstr>
      <vt:lpstr>How will forest schooling meet these needs?</vt:lpstr>
      <vt:lpstr>Why learn outdoor for one day a week?</vt:lpstr>
      <vt:lpstr>Relevant theorists </vt:lpstr>
      <vt:lpstr>PowerPoint Presentation</vt:lpstr>
      <vt:lpstr>How does this relate to forest schooling </vt:lpstr>
      <vt:lpstr>References 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Schooling for primary school children</dc:title>
  <dc:creator>Alexander Deighton (P149462)</dc:creator>
  <cp:lastModifiedBy>Alexander Deighton (P149462)</cp:lastModifiedBy>
  <cp:revision>68</cp:revision>
  <dcterms:created xsi:type="dcterms:W3CDTF">2018-10-12T15:45:22Z</dcterms:created>
  <dcterms:modified xsi:type="dcterms:W3CDTF">2018-10-23T13:50:38Z</dcterms:modified>
</cp:coreProperties>
</file>