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6" r:id="rId4"/>
  </p:sldMasterIdLst>
  <p:notesMasterIdLst>
    <p:notesMasterId r:id="rId35"/>
  </p:notesMasterIdLst>
  <p:sldIdLst>
    <p:sldId id="303" r:id="rId5"/>
    <p:sldId id="304" r:id="rId6"/>
    <p:sldId id="343" r:id="rId7"/>
    <p:sldId id="340" r:id="rId8"/>
    <p:sldId id="347" r:id="rId9"/>
    <p:sldId id="370" r:id="rId10"/>
    <p:sldId id="348" r:id="rId11"/>
    <p:sldId id="349" r:id="rId12"/>
    <p:sldId id="350" r:id="rId13"/>
    <p:sldId id="351" r:id="rId14"/>
    <p:sldId id="354" r:id="rId15"/>
    <p:sldId id="355" r:id="rId16"/>
    <p:sldId id="375" r:id="rId17"/>
    <p:sldId id="366" r:id="rId18"/>
    <p:sldId id="358" r:id="rId19"/>
    <p:sldId id="359" r:id="rId20"/>
    <p:sldId id="360" r:id="rId21"/>
    <p:sldId id="361" r:id="rId22"/>
    <p:sldId id="367" r:id="rId23"/>
    <p:sldId id="368" r:id="rId24"/>
    <p:sldId id="357" r:id="rId25"/>
    <p:sldId id="376" r:id="rId26"/>
    <p:sldId id="372" r:id="rId27"/>
    <p:sldId id="373" r:id="rId28"/>
    <p:sldId id="374" r:id="rId29"/>
    <p:sldId id="331" r:id="rId30"/>
    <p:sldId id="345" r:id="rId31"/>
    <p:sldId id="346" r:id="rId32"/>
    <p:sldId id="364" r:id="rId33"/>
    <p:sldId id="333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2" autoAdjust="0"/>
    <p:restoredTop sz="35030" autoAdjust="0"/>
  </p:normalViewPr>
  <p:slideViewPr>
    <p:cSldViewPr snapToGrid="0">
      <p:cViewPr varScale="1">
        <p:scale>
          <a:sx n="38" d="100"/>
          <a:sy n="38" d="100"/>
        </p:scale>
        <p:origin x="375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ight-security.com/uk-shoplifting-epidemic-all-time-high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63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7014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FBEC3-9BCA-B02E-0F7A-7D87788DEA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44651F-E07B-39BE-F4B3-667A405E5A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1A5F80-BE1A-60C7-F6D3-32A8D4E6B0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84AC5C-4C70-12FD-56A3-33FFE43773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9887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356B-BB58-8209-16C2-095C23E9D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21995D-6CE8-5B41-8DAE-AF07D65D7B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77D316-9BF0-35C5-FBFC-50A4A15CEF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D77C9-EB90-C279-E262-459D263844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1495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356B-BB58-8209-16C2-095C23E9D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21995D-6CE8-5B41-8DAE-AF07D65D7B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77D316-9BF0-35C5-FBFC-50A4A15CEF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 to play video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D77C9-EB90-C279-E262-459D263844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210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9576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9237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0510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2054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1235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1189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4FAE8E-E9E3-C0EF-14E4-4F792E573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5A2B70-6A42-AE75-38EC-3146F55D74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FE4AAE-1543-4C03-FAAA-1436948387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effectLst/>
              <a:latin typeface="var(--font-berkeley-mono)"/>
              <a:hlinkClick r:id="rId3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C9B22C-B6A3-414B-FC19-AF218C3F18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490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9734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2397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500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7754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337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1646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081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Libre Franklin" pitchFamily="2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6985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20584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5781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9622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1B413-9BFD-B619-E695-9FE82310E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D2BAA-DC5B-5A65-CD6F-EA16DE9C1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5EF4C-D43D-3C64-721E-B7F2E9BB12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2B826-0DB0-E8F4-0171-3E6594FF6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0984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38521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356B-BB58-8209-16C2-095C23E9D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21995D-6CE8-5B41-8DAE-AF07D65D7B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77D316-9BF0-35C5-FBFC-50A4A15CEF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D77C9-EB90-C279-E262-459D263844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5109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356B-BB58-8209-16C2-095C23E9D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21995D-6CE8-5B41-8DAE-AF07D65D7B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77D316-9BF0-35C5-FBFC-50A4A15CEF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D77C9-EB90-C279-E262-459D263844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4527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356B-BB58-8209-16C2-095C23E9D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21995D-6CE8-5B41-8DAE-AF07D65D7B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77D316-9BF0-35C5-FBFC-50A4A15CEF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D77C9-EB90-C279-E262-459D263844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72851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FAC779-93AD-F3E7-4EAF-1EDDED7FE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A3D5F3-0F8D-D16C-DFC4-F8C1B34A36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1C7E75-88AD-3AF2-260E-A79B977C53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49FCF-B9E5-FCCD-A11C-CA9CCA266D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FB50B6-F1B6-43E7-9F13-F7A06A05F4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4344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4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HY3AqUQMkoM?feature=oembed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strategy/organisational-development/pestle-analysis-factsheet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change-management-coach.com/force-field-analysis.html" TargetMode="External"/><Relationship Id="rId4" Type="http://schemas.openxmlformats.org/officeDocument/2006/relationships/hyperlink" Target="http://en.wikipedia.org/wiki/Porter_5_forces_analysis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sdaw.org.uk/latest-news/alarming-29-increase-in-shoplifting/" TargetMode="External"/><Relationship Id="rId3" Type="http://schemas.openxmlformats.org/officeDocument/2006/relationships/hyperlink" Target="https://www.cipd.org/uk/knowledge/factsheets/swot-analysis-factsheet/#advantages-and-disadvantages-of-using-swot-analysis" TargetMode="External"/><Relationship Id="rId7" Type="http://schemas.openxmlformats.org/officeDocument/2006/relationships/hyperlink" Target="https://doi.org/10.1080/14697017.2013.788052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publications/fighting-retail-crime-more-action/fighting-retail-crime-more-action-accessible" TargetMode="External"/><Relationship Id="rId5" Type="http://schemas.openxmlformats.org/officeDocument/2006/relationships/hyperlink" Target="https://doi.org/10.1108/CR-06-2013-0059" TargetMode="External"/><Relationship Id="rId4" Type="http://schemas.openxmlformats.org/officeDocument/2006/relationships/hyperlink" Target="https://www.forbes.com/advisor/business/porters-five-forces/" TargetMode="External"/><Relationship Id="rId9" Type="http://schemas.openxmlformats.org/officeDocument/2006/relationships/hyperlink" Target="https://lordslibrary.parliament.uk/retail-crime-impact-on-workers-the-community-and-local-economies/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 fontScale="90000"/>
          </a:bodyPr>
          <a:lstStyle/>
          <a:p>
            <a:r>
              <a:rPr lang="en-GB" sz="3600" i="1" dirty="0">
                <a:solidFill>
                  <a:schemeClr val="bg1"/>
                </a:solidFill>
              </a:rPr>
              <a:t>Certificate of Higher Education in Employability Skills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Problem Solving and Innovation (BMSW4014)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Chris Rogers and Scott James</a:t>
            </a:r>
            <a:br>
              <a:rPr lang="en-GB" sz="3100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Lecture 3</a:t>
            </a:r>
            <a:endParaRPr lang="en-GB" sz="3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Agenda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Recap of Week 2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Familiarise ourselves with SWOT when used in the context of an organisation and a current problem.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understand how and why SWOT is used in Problem Solving and Innovation.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Exploration of other models that help to analyse the external environment an organisation operates in.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QUIZ. 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42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Importance of root cause analysis (RCA)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5 whys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Cause and Effect diagram (also known as Fishbone or Ishikawa)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Edward De Bono’s 6 thinking hats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 of the week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to SWOT and PESTLE analysis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720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5CE29B-84A1-08F3-8B66-475DEDEE9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365A2-C570-B8D1-5F6F-E38E9C658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/>
              <a:t>      SWOT analysis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7BB22481-73F2-D93C-03A6-77EF13E8318B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Strengths – Internal factors that 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give the organisation a competitive advantage.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Weaknesses – Internal factors that place the organisation at a disadvantage.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Opportunities – External factors that the organisation could utilise to its’ advantage.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Threats – External factors that could pose challenges or risks to the organisation.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SWOT analysis is typically more focused on the immediate internal environment of the organisation.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olorful squares with white text&#10;&#10;Description automatically generated">
            <a:extLst>
              <a:ext uri="{FF2B5EF4-FFF2-40B4-BE49-F238E27FC236}">
                <a16:creationId xmlns:a16="http://schemas.microsoft.com/office/drawing/2014/main" id="{46017BFC-3F03-CDFF-AE13-22E5C81FEB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7681" y="125466"/>
            <a:ext cx="3015223" cy="172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3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CA1E3-4AED-B3B8-9DCE-FAA79EAB3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7731E-3A6F-1F9F-8CDD-A2FB8676C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 dirty="0"/>
              <a:t>What is SWOT analysis?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78EDE75C-CBCD-1417-17AB-9200C8D13A4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planning tool used to understand key factors involved in a project or an organisation.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Often used as part of strategic planning but can be applied to help understand an organisation or a situation, and also decision making.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3411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CA1E3-4AED-B3B8-9DCE-FAA79EAB3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7731E-3A6F-1F9F-8CDD-A2FB8676C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326583" cy="1050924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SWOT analysis within an organisation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78EDE75C-CBCD-1417-17AB-9200C8D13A4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Online Media 2" title="SWOT framework and analysis explained">
            <a:hlinkClick r:id="" action="ppaction://media"/>
            <a:extLst>
              <a:ext uri="{FF2B5EF4-FFF2-40B4-BE49-F238E27FC236}">
                <a16:creationId xmlns:a16="http://schemas.microsoft.com/office/drawing/2014/main" id="{78948AF6-0BEA-5F47-3AE2-F030D0052CF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31874" y="1227138"/>
            <a:ext cx="76200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09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What value does SWOT add?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Offers self-assessment for management.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Flexibility - Can be used as both a quick tool or a comprehensive management tool.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process can be more complex than it first appears.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 mindful of making incorrect assumptions.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545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SWOT process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97747E-607D-5F17-EBCA-0D20A02BCE0A}"/>
              </a:ext>
            </a:extLst>
          </p:cNvPr>
          <p:cNvSpPr txBox="1"/>
          <p:nvPr/>
        </p:nvSpPr>
        <p:spPr>
          <a:xfrm>
            <a:off x="579474" y="1530626"/>
            <a:ext cx="725959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02020"/>
                </a:solidFill>
                <a:effectLst/>
                <a:latin typeface="Museo"/>
              </a:rPr>
              <a:t>How and who?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202020"/>
                </a:solidFill>
                <a:latin typeface="Museo"/>
              </a:rPr>
              <a:t>What information is needed?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02020"/>
                </a:solidFill>
                <a:effectLst/>
                <a:latin typeface="Museo"/>
              </a:rPr>
              <a:t>Gather the information.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202020"/>
                </a:solidFill>
                <a:latin typeface="Museo"/>
              </a:rPr>
              <a:t>Plot findings and identify important issues.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02020"/>
                </a:solidFill>
                <a:effectLst/>
                <a:latin typeface="Museo"/>
              </a:rPr>
              <a:t>What are the strategic options?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02020"/>
                </a:solidFill>
                <a:effectLst/>
                <a:latin typeface="Museo"/>
              </a:rPr>
              <a:t>Complete a write</a:t>
            </a:r>
            <a:r>
              <a:rPr lang="en-GB" sz="2800" dirty="0">
                <a:solidFill>
                  <a:srgbClr val="202020"/>
                </a:solidFill>
                <a:latin typeface="Museo"/>
              </a:rPr>
              <a:t>-</a:t>
            </a:r>
            <a:r>
              <a:rPr lang="en-GB" sz="2800" b="0" i="0" dirty="0">
                <a:solidFill>
                  <a:srgbClr val="202020"/>
                </a:solidFill>
                <a:effectLst/>
                <a:latin typeface="Museo"/>
              </a:rPr>
              <a:t>up.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202020"/>
                </a:solidFill>
                <a:latin typeface="Museo"/>
              </a:rPr>
              <a:t>Share findings.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02020"/>
                </a:solidFill>
                <a:effectLst/>
                <a:latin typeface="Museo"/>
              </a:rPr>
              <a:t>Determine priorities and create action plan. </a:t>
            </a:r>
          </a:p>
        </p:txBody>
      </p:sp>
    </p:spTree>
    <p:extLst>
      <p:ext uri="{BB962C8B-B14F-4D97-AF65-F5344CB8AC3E}">
        <p14:creationId xmlns:p14="http://schemas.microsoft.com/office/powerpoint/2010/main" val="2365465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SWOT template (CIPD, 2024)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22FE7E-6B27-8CF1-E5A5-1CD04D2295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197" y="1282315"/>
            <a:ext cx="6127605" cy="4250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244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SWOT template (CIPD, 2024)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DA9D0D-6081-A712-2684-E1D47A3B33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129" y="1238915"/>
            <a:ext cx="6766864" cy="4201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713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SWOT analysis tips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5EFDC4-884D-D1F3-8317-3FB44C2057C0}"/>
              </a:ext>
            </a:extLst>
          </p:cNvPr>
          <p:cNvSpPr txBox="1"/>
          <p:nvPr/>
        </p:nvSpPr>
        <p:spPr>
          <a:xfrm>
            <a:off x="851022" y="1417638"/>
            <a:ext cx="750085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600" b="0" i="0" dirty="0">
                <a:solidFill>
                  <a:srgbClr val="202020"/>
                </a:solidFill>
                <a:effectLst/>
                <a:latin typeface="Museo"/>
              </a:rPr>
              <a:t>Collaborate.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02020"/>
                </a:solidFill>
                <a:latin typeface="Museo"/>
              </a:rPr>
              <a:t>E</a:t>
            </a:r>
            <a:r>
              <a:rPr lang="en-GB" sz="3600" b="0" i="0" dirty="0">
                <a:solidFill>
                  <a:srgbClr val="202020"/>
                </a:solidFill>
                <a:effectLst/>
                <a:latin typeface="Museo"/>
              </a:rPr>
              <a:t>xpertise and resources.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600" b="0" i="0" dirty="0">
                <a:solidFill>
                  <a:srgbClr val="202020"/>
                </a:solidFill>
                <a:effectLst/>
                <a:latin typeface="Museo"/>
              </a:rPr>
              <a:t>Use other techniques.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600" b="0" i="0" dirty="0">
                <a:solidFill>
                  <a:srgbClr val="202020"/>
                </a:solidFill>
                <a:effectLst/>
                <a:latin typeface="Museo"/>
              </a:rPr>
              <a:t>Use for ongoing processes.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02020"/>
                </a:solidFill>
                <a:latin typeface="Museo"/>
              </a:rPr>
              <a:t>Avoid information overload.</a:t>
            </a:r>
            <a:endParaRPr lang="en-GB" sz="3600" b="0" i="0" dirty="0">
              <a:solidFill>
                <a:srgbClr val="202020"/>
              </a:solidFill>
              <a:effectLst/>
              <a:latin typeface="Museo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600" b="0" i="0" dirty="0">
                <a:solidFill>
                  <a:srgbClr val="202020"/>
                </a:solidFill>
                <a:effectLst/>
                <a:latin typeface="Museo"/>
              </a:rPr>
              <a:t>Do not make assumptions.</a:t>
            </a:r>
          </a:p>
        </p:txBody>
      </p:sp>
    </p:spTree>
    <p:extLst>
      <p:ext uri="{BB962C8B-B14F-4D97-AF65-F5344CB8AC3E}">
        <p14:creationId xmlns:p14="http://schemas.microsoft.com/office/powerpoint/2010/main" val="55829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When to use SWOT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00C309-637A-DA57-0859-9D14ED907552}"/>
              </a:ext>
            </a:extLst>
          </p:cNvPr>
          <p:cNvSpPr txBox="1"/>
          <p:nvPr/>
        </p:nvSpPr>
        <p:spPr>
          <a:xfrm>
            <a:off x="792126" y="1482635"/>
            <a:ext cx="798505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A SWOT analysis can be used for: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Workshop sessions.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Generating ideas and solutions.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Problem solving.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Planning.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Strategic planning (with </a:t>
            </a:r>
            <a:r>
              <a:rPr lang="en-GB" sz="2400" b="1" i="0" dirty="0">
                <a:solidFill>
                  <a:srgbClr val="202020"/>
                </a:solidFill>
                <a:effectLst/>
                <a:latin typeface="Museo"/>
                <a:hlinkClick r:id="rId3" tooltip="PESTLE analysis factsheet"/>
              </a:rPr>
              <a:t>PESTLE</a:t>
            </a: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Product evaluation.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Competitor evaluation (with </a:t>
            </a:r>
            <a:r>
              <a:rPr lang="en-GB" sz="2400" b="1" i="0" dirty="0">
                <a:solidFill>
                  <a:srgbClr val="202020"/>
                </a:solidFill>
                <a:effectLst/>
                <a:latin typeface="Museo"/>
                <a:hlinkClick r:id="rId4" tooltip="Porter's five forces"/>
              </a:rPr>
              <a:t>Porter's five forces</a:t>
            </a: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Personal development planning.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Decision making (with </a:t>
            </a:r>
            <a:r>
              <a:rPr lang="en-GB" sz="2400" b="1" i="0" dirty="0">
                <a:solidFill>
                  <a:srgbClr val="202020"/>
                </a:solidFill>
                <a:effectLst/>
                <a:latin typeface="Museo"/>
                <a:hlinkClick r:id="rId5" tooltip="Lewin's force field analysis"/>
              </a:rPr>
              <a:t>Lewin's force field analysis</a:t>
            </a:r>
            <a:r>
              <a:rPr lang="en-GB" sz="2400" b="0" i="0" dirty="0">
                <a:solidFill>
                  <a:srgbClr val="202020"/>
                </a:solidFill>
                <a:effectLst/>
                <a:latin typeface="Museo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606863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7FD01E-5F8B-6719-A60F-4D704A4CB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9ED33-0A33-2EAF-FB48-6307C9C63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SWOT example – Shoplifting in the UK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6EA8DAEC-6327-7F00-6DF0-640844551225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22FE3E-9F1A-F445-9806-08A319C213FF}"/>
              </a:ext>
            </a:extLst>
          </p:cNvPr>
          <p:cNvSpPr txBox="1"/>
          <p:nvPr/>
        </p:nvSpPr>
        <p:spPr>
          <a:xfrm>
            <a:off x="875130" y="1380874"/>
            <a:ext cx="309101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1" i="0" dirty="0">
                <a:solidFill>
                  <a:srgbClr val="202020"/>
                </a:solidFill>
                <a:effectLst/>
                <a:latin typeface="Museo"/>
              </a:rPr>
              <a:t>Strengths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Increased awareness of the issue.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Investment in crime prevention measures.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Efforts to introduce specific legislation.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9E9115-BDC8-5BA9-C298-9FFE8D518E92}"/>
              </a:ext>
            </a:extLst>
          </p:cNvPr>
          <p:cNvSpPr txBox="1"/>
          <p:nvPr/>
        </p:nvSpPr>
        <p:spPr>
          <a:xfrm>
            <a:off x="5229283" y="1443712"/>
            <a:ext cx="294982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1" i="0" dirty="0">
                <a:solidFill>
                  <a:srgbClr val="202020"/>
                </a:solidFill>
                <a:effectLst/>
                <a:latin typeface="Museo"/>
              </a:rPr>
              <a:t>Weaknesses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Inadequate police response.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Lack of specific offence for assaulting retail workers.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Lack of police funding.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D051DF-9841-34B4-04A8-45AF783437FA}"/>
              </a:ext>
            </a:extLst>
          </p:cNvPr>
          <p:cNvSpPr txBox="1"/>
          <p:nvPr/>
        </p:nvSpPr>
        <p:spPr>
          <a:xfrm>
            <a:off x="5229283" y="3432887"/>
            <a:ext cx="294982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1" i="0" dirty="0">
                <a:solidFill>
                  <a:srgbClr val="202020"/>
                </a:solidFill>
                <a:effectLst/>
                <a:latin typeface="Museo"/>
              </a:rPr>
              <a:t>Threats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Rising levels of abuse against retail workers.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Organised crime.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Increasing costs to retailers and potential store closures.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Contribution to inflation.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48AF23-7CC1-FDA0-E46A-E5DD45E72ACB}"/>
              </a:ext>
            </a:extLst>
          </p:cNvPr>
          <p:cNvSpPr txBox="1"/>
          <p:nvPr/>
        </p:nvSpPr>
        <p:spPr>
          <a:xfrm>
            <a:off x="875130" y="3475038"/>
            <a:ext cx="322003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1" i="0" dirty="0">
                <a:solidFill>
                  <a:srgbClr val="202020"/>
                </a:solidFill>
                <a:effectLst/>
                <a:latin typeface="Museo"/>
              </a:rPr>
              <a:t>Opportunities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Potential for new legislation.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Increased collaboration between retailers, police and government.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020"/>
                </a:solidFill>
                <a:latin typeface="Museo"/>
              </a:rPr>
              <a:t>Innovative security technology.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585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Activity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groups, chose an organisation and conduct a SWOT analysis on it’s current position. 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Keep the Strengths, Weaknesses, Opportunities and Threats brief in description.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Aim to get at least 3 in each section.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2BF11D-450F-4F32-D83C-1B0032CB61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524" y="3282191"/>
            <a:ext cx="2115495" cy="2158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328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Advantages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C4704-C44C-7DA0-3AC7-2375AE3DFF8C}"/>
              </a:ext>
            </a:extLst>
          </p:cNvPr>
          <p:cNvSpPr txBox="1"/>
          <p:nvPr/>
        </p:nvSpPr>
        <p:spPr>
          <a:xfrm>
            <a:off x="695498" y="1333878"/>
            <a:ext cx="64008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It's a simple four box framework.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It facilitates an understanding of the strengths and weaknesses of the organisation.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It encourages the development of strategic thinking.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It enables senior managers to focus on strengths and build opportunities.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It can enable an organisation to anticipate future business threats and take action to avoid or minimise their impact.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It can enable an organisation to spot business opportunities and exploit them fully.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It's flexible.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5683A9-7F26-9E08-F1C5-E6EF57E7F7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399" y="3966265"/>
            <a:ext cx="2176150" cy="1557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79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Disadvantages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6E42F7-6454-B7E4-54DA-47DF8E345B2C}"/>
              </a:ext>
            </a:extLst>
          </p:cNvPr>
          <p:cNvSpPr txBox="1"/>
          <p:nvPr/>
        </p:nvSpPr>
        <p:spPr>
          <a:xfrm>
            <a:off x="886690" y="1325562"/>
            <a:ext cx="652549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Some SWOT analysis users oversimplify the amount of data used for decisions – it’s easy to use insufficient data.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The risk of capturing too much data may lead to ‘paralysis by analysis’.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The data used may be based on assumptions that later prove to be unfounded.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Access to quality internal data sources can be time consuming and politically difficult (especially in more complex organisations – parent company, etc).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It lacks detailed structure, so key elements may get missed.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The pace of change makes it increasingly difficult to anticipate developments that may affect an organisation in the future.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Museo"/>
              </a:rPr>
              <a:t>To be effective, the process needs to be repeated on a regular basis.</a:t>
            </a:r>
          </a:p>
        </p:txBody>
      </p:sp>
    </p:spTree>
    <p:extLst>
      <p:ext uri="{BB962C8B-B14F-4D97-AF65-F5344CB8AC3E}">
        <p14:creationId xmlns:p14="http://schemas.microsoft.com/office/powerpoint/2010/main" val="3754727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Problem solving with SWOT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313427"/>
            <a:ext cx="7705544" cy="281631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Leverage your strengths to exploit opportunities and overcome threats.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Address weaknesses that limit performance or expose you to risks.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Seize opportunities that offer growth or improvement potential.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Mitigate threats that pose challenges.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8" name="Picture 6" descr="Problem-solving skills and how to ...">
            <a:extLst>
              <a:ext uri="{FF2B5EF4-FFF2-40B4-BE49-F238E27FC236}">
                <a16:creationId xmlns:a16="http://schemas.microsoft.com/office/drawing/2014/main" id="{EBB3F56C-23E6-6623-B1B1-A8182A69BE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833" y="4025526"/>
            <a:ext cx="298132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147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Problem solving with SWOT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Strong team – use it to enter a new market or deal with a customer issue.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Skills gap – provide training or hire new talent.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New technology – use it to enhance productivity or quality.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New competitor – differentiate your product or service or improve customer service.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Opportunity Stock Illustrations – 221 ...">
            <a:extLst>
              <a:ext uri="{FF2B5EF4-FFF2-40B4-BE49-F238E27FC236}">
                <a16:creationId xmlns:a16="http://schemas.microsoft.com/office/drawing/2014/main" id="{CEE098AB-460B-1992-A553-9D26720D90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919" y="3903663"/>
            <a:ext cx="2800350" cy="162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9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Activity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groups, discuss the following: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can the organisation you have discussed use one of its’ strengths to reverse/limit one of its’ weaknesses?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can they avoid a threat through taking advantage of an opportunity?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they use a strength to take advantage of the market opportunities?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Might one of the organisation’s weaknesses hold it back from opportunities?</a:t>
            </a:r>
          </a:p>
        </p:txBody>
      </p:sp>
    </p:spTree>
    <p:extLst>
      <p:ext uri="{BB962C8B-B14F-4D97-AF65-F5344CB8AC3E}">
        <p14:creationId xmlns:p14="http://schemas.microsoft.com/office/powerpoint/2010/main" val="412752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Why use SWOT analysis?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Builds a comprehensive picture of a situation.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Creates links between positive and negative sides of a situation (conversion strategies).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Creates links between internal and external sides of a situation.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Negative Risk in Project Management ...">
            <a:extLst>
              <a:ext uri="{FF2B5EF4-FFF2-40B4-BE49-F238E27FC236}">
                <a16:creationId xmlns:a16="http://schemas.microsoft.com/office/drawing/2014/main" id="{7EA5F0C0-BE05-FBAC-FE1E-2111D72B4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979" y="3380682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9980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Porter’s 5 forces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CCB514-94E5-2428-A3E7-99F381C6BB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3804" y="1325562"/>
            <a:ext cx="4404874" cy="3934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660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Porter’s 5 Forces – Practical example</a:t>
            </a:r>
            <a:br>
              <a:rPr lang="en-GB" sz="4000" b="1" dirty="0"/>
            </a:br>
            <a:r>
              <a:rPr lang="en-GB" sz="4000" b="1" dirty="0"/>
              <a:t>Starbucks - UK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2249CA-FC2E-FBF0-161B-C6AC301AC563}"/>
              </a:ext>
            </a:extLst>
          </p:cNvPr>
          <p:cNvSpPr txBox="1"/>
          <p:nvPr/>
        </p:nvSpPr>
        <p:spPr>
          <a:xfrm>
            <a:off x="620716" y="1456907"/>
            <a:ext cx="789862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02020"/>
                </a:solidFill>
                <a:latin typeface="Museo"/>
              </a:rPr>
              <a:t>Competitive Rivalry </a:t>
            </a:r>
            <a:r>
              <a:rPr lang="en-GB" sz="2000" dirty="0">
                <a:solidFill>
                  <a:srgbClr val="202020"/>
                </a:solidFill>
                <a:latin typeface="Museo"/>
              </a:rPr>
              <a:t>– Highly competitive market (Costa Coffee and a growing industry in general).</a:t>
            </a:r>
            <a:endParaRPr lang="en-GB" sz="2000" b="0" i="0" dirty="0">
              <a:solidFill>
                <a:srgbClr val="202020"/>
              </a:solidFill>
              <a:effectLst/>
              <a:latin typeface="Museo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02020"/>
                </a:solidFill>
                <a:latin typeface="Museo"/>
              </a:rPr>
              <a:t>Bargaining Power of Buyers </a:t>
            </a:r>
            <a:r>
              <a:rPr lang="en-GB" sz="2000" dirty="0">
                <a:solidFill>
                  <a:srgbClr val="202020"/>
                </a:solidFill>
                <a:latin typeface="Museo"/>
              </a:rPr>
              <a:t>– Customers have the ability to switch easily and many products available. Loyalty programme in place to increase customer retentions and reduce buyer power. </a:t>
            </a:r>
            <a:endParaRPr lang="en-GB" sz="2000" b="0" i="0" dirty="0">
              <a:solidFill>
                <a:srgbClr val="202020"/>
              </a:solidFill>
              <a:effectLst/>
              <a:latin typeface="Museo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202020"/>
                </a:solidFill>
                <a:effectLst/>
                <a:latin typeface="Museo"/>
              </a:rPr>
              <a:t>Threat of Substitutes </a:t>
            </a:r>
            <a:r>
              <a:rPr lang="en-GB" sz="2000" b="0" i="0" dirty="0">
                <a:solidFill>
                  <a:srgbClr val="202020"/>
                </a:solidFill>
                <a:effectLst/>
                <a:latin typeface="Museo"/>
              </a:rPr>
              <a:t>– high availability of substitutes, UK is traditionally a tea drinking nation.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202020"/>
                </a:solidFill>
                <a:effectLst/>
                <a:latin typeface="Museo"/>
              </a:rPr>
              <a:t>Bargaining Power of Suppliers </a:t>
            </a:r>
            <a:r>
              <a:rPr lang="en-GB" sz="2000" b="0" i="0" dirty="0">
                <a:solidFill>
                  <a:srgbClr val="202020"/>
                </a:solidFill>
                <a:effectLst/>
                <a:latin typeface="Museo"/>
              </a:rPr>
              <a:t>– Their global scale may provide some leverage in negotiations, focus on ethical sourcing and sustainability may limit supplier options.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02020"/>
                </a:solidFill>
                <a:latin typeface="Museo"/>
              </a:rPr>
              <a:t>Threat of New Entrants </a:t>
            </a:r>
            <a:r>
              <a:rPr lang="en-GB" sz="2000" dirty="0">
                <a:solidFill>
                  <a:srgbClr val="202020"/>
                </a:solidFill>
                <a:latin typeface="Museo"/>
              </a:rPr>
              <a:t>– Starbucks has strong brand reputation and range of stores in UK creates a barrier to entry to newer brands. </a:t>
            </a:r>
            <a:endParaRPr lang="en-GB" sz="2000" b="0" i="0" dirty="0">
              <a:solidFill>
                <a:srgbClr val="202020"/>
              </a:solidFill>
              <a:effectLst/>
              <a:latin typeface="Museo"/>
            </a:endParaRPr>
          </a:p>
        </p:txBody>
      </p:sp>
    </p:spTree>
    <p:extLst>
      <p:ext uri="{BB962C8B-B14F-4D97-AF65-F5344CB8AC3E}">
        <p14:creationId xmlns:p14="http://schemas.microsoft.com/office/powerpoint/2010/main" val="866916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Porter’s 5 Forces - Continued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2249CA-FC2E-FBF0-161B-C6AC301AC563}"/>
              </a:ext>
            </a:extLst>
          </p:cNvPr>
          <p:cNvSpPr txBox="1"/>
          <p:nvPr/>
        </p:nvSpPr>
        <p:spPr>
          <a:xfrm>
            <a:off x="727302" y="1745030"/>
            <a:ext cx="7898621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800" dirty="0">
                <a:solidFill>
                  <a:srgbClr val="202020"/>
                </a:solidFill>
                <a:latin typeface="Museo"/>
              </a:rPr>
              <a:t>Possible challenges include: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202020"/>
                </a:solidFill>
                <a:latin typeface="Museo"/>
              </a:rPr>
              <a:t>Lack of depth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i="0" dirty="0">
                <a:solidFill>
                  <a:srgbClr val="202020"/>
                </a:solidFill>
                <a:effectLst/>
                <a:latin typeface="Museo"/>
              </a:rPr>
              <a:t>Lack of structured analysis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202020"/>
                </a:solidFill>
                <a:latin typeface="Museo"/>
              </a:rPr>
              <a:t>Lack of strategic insight</a:t>
            </a:r>
          </a:p>
          <a:p>
            <a:pPr lvl="1"/>
            <a:endParaRPr lang="en-GB" sz="2800" dirty="0">
              <a:solidFill>
                <a:srgbClr val="202020"/>
              </a:solidFill>
              <a:latin typeface="Museo"/>
            </a:endParaRPr>
          </a:p>
          <a:p>
            <a:r>
              <a:rPr lang="en-GB" sz="2800" dirty="0">
                <a:solidFill>
                  <a:srgbClr val="202020"/>
                </a:solidFill>
                <a:latin typeface="Museo"/>
              </a:rPr>
              <a:t>Can be used alongside SWOT analysis to provide a more in depth view of opportunities and threats.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000" b="1" i="0" dirty="0">
              <a:solidFill>
                <a:srgbClr val="202020"/>
              </a:solidFill>
              <a:effectLst/>
              <a:latin typeface="Muse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202020"/>
              </a:solidFill>
              <a:effectLst/>
              <a:latin typeface="Museo"/>
            </a:endParaRPr>
          </a:p>
        </p:txBody>
      </p:sp>
    </p:spTree>
    <p:extLst>
      <p:ext uri="{BB962C8B-B14F-4D97-AF65-F5344CB8AC3E}">
        <p14:creationId xmlns:p14="http://schemas.microsoft.com/office/powerpoint/2010/main" val="226348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Lewin’s Force Field Analysis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Force Field Analysis Guide">
            <a:extLst>
              <a:ext uri="{FF2B5EF4-FFF2-40B4-BE49-F238E27FC236}">
                <a16:creationId xmlns:a16="http://schemas.microsoft.com/office/drawing/2014/main" id="{96AD3B8C-6CDB-2CBD-72B6-4E1DE65CE4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579" y="1205362"/>
            <a:ext cx="7640569" cy="4070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39746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0D6B-7CE5-94BA-9B1A-AFDA583E5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AC59-6399-3D5C-448A-E8367E12E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Problem of the Week – Using Lewin’s Force Field Analysis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77BDF02-3027-D267-780B-64EB176541D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2249CA-FC2E-FBF0-161B-C6AC301AC563}"/>
              </a:ext>
            </a:extLst>
          </p:cNvPr>
          <p:cNvSpPr txBox="1"/>
          <p:nvPr/>
        </p:nvSpPr>
        <p:spPr>
          <a:xfrm>
            <a:off x="620716" y="1456907"/>
            <a:ext cx="7898621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02020"/>
                </a:solidFill>
                <a:effectLst/>
                <a:latin typeface="Museo"/>
              </a:rPr>
              <a:t>Scenario – A mid-sized insurance company needs to implement a new customer relationship management (CRM) system.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020"/>
              </a:solidFill>
              <a:latin typeface="Museo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020"/>
                </a:solidFill>
                <a:latin typeface="Museo"/>
              </a:rPr>
              <a:t>Question – Consider the information below. Do the driving forces outweigh the restraining forces? Why? </a:t>
            </a:r>
            <a:endParaRPr lang="en-GB" sz="2000" b="0" i="0" dirty="0">
              <a:solidFill>
                <a:srgbClr val="202020"/>
              </a:solidFill>
              <a:effectLst/>
              <a:latin typeface="Museo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202020"/>
              </a:solidFill>
              <a:effectLst/>
              <a:latin typeface="Museo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020"/>
                </a:solidFill>
                <a:latin typeface="Museo"/>
              </a:rPr>
              <a:t>What are the driving forces?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020"/>
                </a:solidFill>
                <a:latin typeface="Museo"/>
              </a:rPr>
              <a:t>Improved data management, enhanced sales tracking, increased efficiency, better integration of marketing campaigns.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020"/>
              </a:solidFill>
              <a:latin typeface="Museo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02020"/>
                </a:solidFill>
                <a:effectLst/>
                <a:latin typeface="Museo"/>
              </a:rPr>
              <a:t>What are the restraining forces?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020"/>
                </a:solidFill>
                <a:latin typeface="Museo"/>
              </a:rPr>
              <a:t>High implementation costs, employee resistance to change, time for training, potential disruption to current workflows.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020"/>
              </a:solidFill>
              <a:latin typeface="Museo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020"/>
              </a:solidFill>
              <a:latin typeface="Museo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020"/>
              </a:solidFill>
              <a:latin typeface="Museo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020"/>
              </a:solidFill>
              <a:latin typeface="Museo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020"/>
              </a:solidFill>
              <a:latin typeface="Museo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020"/>
              </a:solidFill>
              <a:latin typeface="Museo"/>
            </a:endParaRPr>
          </a:p>
        </p:txBody>
      </p:sp>
    </p:spTree>
    <p:extLst>
      <p:ext uri="{BB962C8B-B14F-4D97-AF65-F5344CB8AC3E}">
        <p14:creationId xmlns:p14="http://schemas.microsoft.com/office/powerpoint/2010/main" val="74915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640A2-31D4-92B6-7C90-4E360047DA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QUIZ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9BA14B-9CF7-9E9D-B117-85B3F0E327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263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CA1E3-4AED-B3B8-9DCE-FAA79EAB3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7731E-3A6F-1F9F-8CDD-A2FB8676C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 dirty="0"/>
              <a:t>Questions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78EDE75C-CBCD-1417-17AB-9200C8D13A4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does SWOT stand for?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When can SWOT be used?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analytical tool can be used alongside SWOT to help to identify opportunities and threats? 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Name an advantage of using SWOT.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Name a disadvantage of using SWOT.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can you use SWOT to problem solve?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588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CA1E3-4AED-B3B8-9DCE-FAA79EAB3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7731E-3A6F-1F9F-8CDD-A2FB8676C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 dirty="0"/>
              <a:t>Answers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78EDE75C-CBCD-1417-17AB-9200C8D13A4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Strengths, Weaknesses, Opportunities, Threats.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Individually, within a team, organisations.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Porter’s 5 Forces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Simple framework, encourages strategic thinking etc.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of oversimplifying data, could make incorrect assumptions etc. 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Leverage strengths to overcome weaknesses, seize opportunities and mitigate threats.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08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CA1E3-4AED-B3B8-9DCE-FAA79EAB3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7731E-3A6F-1F9F-8CDD-A2FB8676C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 dirty="0"/>
              <a:t>References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78EDE75C-CBCD-1417-17AB-9200C8D13A4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1600" dirty="0">
                <a:cs typeface="Arial" panose="020B0604020202020204" pitchFamily="34" charset="0"/>
              </a:rPr>
              <a:t>CIPD (2024) </a:t>
            </a:r>
            <a:r>
              <a:rPr lang="en-GB" altLang="en-US" sz="1600" i="1" dirty="0">
                <a:cs typeface="Arial" panose="020B0604020202020204" pitchFamily="34" charset="0"/>
              </a:rPr>
              <a:t>SWOT analysis</a:t>
            </a:r>
            <a:r>
              <a:rPr lang="en-GB" altLang="en-US" sz="1600" dirty="0">
                <a:cs typeface="Arial" panose="020B0604020202020204" pitchFamily="34" charset="0"/>
              </a:rPr>
              <a:t>. Available </a:t>
            </a:r>
            <a:r>
              <a:rPr lang="en-GB" altLang="en-US" sz="1600" dirty="0" err="1">
                <a:cs typeface="Arial" panose="020B0604020202020204" pitchFamily="34" charset="0"/>
              </a:rPr>
              <a:t>at:</a:t>
            </a:r>
            <a:r>
              <a:rPr lang="en-GB" sz="1600" dirty="0" err="1">
                <a:solidFill>
                  <a:srgbClr val="0000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SWOT</a:t>
            </a:r>
            <a:r>
              <a:rPr lang="en-GB" sz="1600" dirty="0">
                <a:solidFill>
                  <a:srgbClr val="0000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analysis | Factsheets | </a:t>
            </a:r>
            <a:r>
              <a:rPr lang="en-GB" sz="1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CIPD</a:t>
            </a:r>
            <a:r>
              <a:rPr lang="en-GB" sz="1600" dirty="0">
                <a:cs typeface="Arial" panose="020B0604020202020204" pitchFamily="34" charset="0"/>
              </a:rPr>
              <a:t> (Accessed: 3 May 2024).</a:t>
            </a:r>
          </a:p>
          <a:p>
            <a:pPr marL="0" indent="0">
              <a:buNone/>
            </a:pPr>
            <a:r>
              <a:rPr lang="en-GB" sz="1600" dirty="0">
                <a:cs typeface="Arial" panose="020B0604020202020204" pitchFamily="34" charset="0"/>
              </a:rPr>
              <a:t>Danao, M. (2024) </a:t>
            </a:r>
            <a:r>
              <a:rPr lang="en-GB" sz="1600" i="1" dirty="0">
                <a:cs typeface="Arial" panose="020B0604020202020204" pitchFamily="34" charset="0"/>
              </a:rPr>
              <a:t>Porter’s Five Forces: Definition &amp; How to Use The Model. </a:t>
            </a:r>
            <a:r>
              <a:rPr lang="en-GB" sz="1600" dirty="0">
                <a:cs typeface="Arial" panose="020B0604020202020204" pitchFamily="34" charset="0"/>
              </a:rPr>
              <a:t>Available at: </a:t>
            </a:r>
            <a:r>
              <a:rPr lang="en-GB" sz="16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Porter’s Five Forces: Definition &amp; How To Use The Model – Forbes Advisor</a:t>
            </a:r>
            <a:r>
              <a:rPr lang="en-GB" sz="1600" dirty="0"/>
              <a:t> (Accessed: 11 October 2024).</a:t>
            </a:r>
          </a:p>
          <a:p>
            <a:pPr marL="0" indent="0">
              <a:buNone/>
            </a:pPr>
            <a:r>
              <a:rPr lang="en-GB" sz="1600" b="0" i="0" dirty="0">
                <a:effectLst/>
                <a:highlight>
                  <a:srgbClr val="FFFFFF"/>
                </a:highlight>
              </a:rPr>
              <a:t>Dobbs, M.E. (2014) ‘Guidelines for applying Porter’s five forces framework: a set of industry analysis templates’, </a:t>
            </a:r>
            <a:r>
              <a:rPr lang="en-GB" sz="1600" b="0" i="1" dirty="0">
                <a:effectLst/>
                <a:highlight>
                  <a:srgbClr val="FFFFFF"/>
                </a:highlight>
              </a:rPr>
              <a:t>Competitiveness review</a:t>
            </a:r>
            <a:r>
              <a:rPr lang="en-GB" sz="1600" b="0" i="0" dirty="0">
                <a:effectLst/>
                <a:highlight>
                  <a:srgbClr val="FFFFFF"/>
                </a:highlight>
              </a:rPr>
              <a:t>, 24(1), pp. 32–45. Available at: </a:t>
            </a:r>
            <a:r>
              <a:rPr lang="en-GB" sz="1600" b="0" i="0" dirty="0">
                <a:effectLst/>
                <a:highlight>
                  <a:srgbClr val="FFFFFF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https://doi.org/10.1108/CR-06-2013-0059</a:t>
            </a:r>
            <a:r>
              <a:rPr lang="en-GB" sz="1600" b="0" i="0" dirty="0">
                <a:effectLst/>
                <a:highlight>
                  <a:srgbClr val="FFFFFF"/>
                </a:highlight>
              </a:rPr>
              <a:t>.</a:t>
            </a: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</a:rPr>
              <a:t>Gov.uk (2024) </a:t>
            </a:r>
            <a:r>
              <a:rPr lang="en-GB" sz="1600" i="1" dirty="0">
                <a:highlight>
                  <a:srgbClr val="FFFFFF"/>
                </a:highlight>
              </a:rPr>
              <a:t>Fighting retail crime: more action. </a:t>
            </a:r>
            <a:r>
              <a:rPr lang="en-GB" sz="1600" dirty="0">
                <a:highlight>
                  <a:srgbClr val="FFFFFF"/>
                </a:highlight>
              </a:rPr>
              <a:t>Available at: </a:t>
            </a:r>
            <a:r>
              <a:rPr lang="en-GB" sz="1600" dirty="0">
                <a:hlinkClick r:id="rId6"/>
              </a:rPr>
              <a:t>Fighting retail crime: more action (accessible) - GOV.UK</a:t>
            </a:r>
            <a:r>
              <a:rPr lang="en-GB" sz="1600" dirty="0"/>
              <a:t> (Accessed: 22 January 2025).</a:t>
            </a:r>
            <a:endParaRPr lang="en-GB" sz="2400" b="0" i="0" dirty="0">
              <a:effectLst/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600" b="0" i="0" dirty="0">
                <a:effectLst/>
                <a:highlight>
                  <a:srgbClr val="FFFFFF"/>
                </a:highlight>
              </a:rPr>
              <a:t>Swanson, D.J. and Creed, A.S. (2014) ‘Sharpening the Focus of Force Field Analysis’, </a:t>
            </a:r>
            <a:r>
              <a:rPr lang="en-GB" sz="1600" b="0" i="1" dirty="0">
                <a:effectLst/>
                <a:highlight>
                  <a:srgbClr val="FFFFFF"/>
                </a:highlight>
              </a:rPr>
              <a:t>Journal of change management</a:t>
            </a:r>
            <a:r>
              <a:rPr lang="en-GB" sz="1600" b="0" i="0" dirty="0">
                <a:effectLst/>
                <a:highlight>
                  <a:srgbClr val="FFFFFF"/>
                </a:highlight>
              </a:rPr>
              <a:t>, 14(1), pp. 28–47. Available at: </a:t>
            </a:r>
            <a:r>
              <a:rPr lang="en-GB" sz="1600" b="0" i="0" dirty="0">
                <a:effectLst/>
                <a:highlight>
                  <a:srgbClr val="FFFFFF"/>
                </a:highlight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https://doi.org/10.1080/14697017.2013.788052</a:t>
            </a:r>
            <a:r>
              <a:rPr lang="en-GB" sz="1600" b="0" i="0" dirty="0">
                <a:effectLst/>
                <a:highlight>
                  <a:srgbClr val="FFFFFF"/>
                </a:highlight>
              </a:rPr>
              <a:t>.</a:t>
            </a:r>
          </a:p>
          <a:p>
            <a:pPr marL="0" indent="0">
              <a:buNone/>
            </a:pPr>
            <a:r>
              <a:rPr lang="en-GB" sz="1600" b="0" i="0" dirty="0">
                <a:effectLst/>
                <a:highlight>
                  <a:srgbClr val="FFFFFF"/>
                </a:highlight>
              </a:rPr>
              <a:t>Taylor, S. and Perkins, G. (Graham M. (2021) </a:t>
            </a:r>
            <a:r>
              <a:rPr lang="en-GB" sz="1600" b="0" i="1" dirty="0">
                <a:effectLst/>
                <a:highlight>
                  <a:srgbClr val="FFFFFF"/>
                </a:highlight>
              </a:rPr>
              <a:t>Work and employment in a changing business environment</a:t>
            </a:r>
            <a:r>
              <a:rPr lang="en-GB" sz="1600" b="0" i="0" dirty="0">
                <a:effectLst/>
                <a:highlight>
                  <a:srgbClr val="FFFFFF"/>
                </a:highlight>
              </a:rPr>
              <a:t>. London: Kogan Page</a:t>
            </a:r>
          </a:p>
          <a:p>
            <a:pPr marL="0" indent="0">
              <a:buNone/>
            </a:pPr>
            <a:r>
              <a:rPr lang="en-GB" sz="1600" b="0" i="0" dirty="0" err="1">
                <a:effectLst/>
                <a:highlight>
                  <a:srgbClr val="FFFFFF"/>
                </a:highlight>
              </a:rPr>
              <a:t>Usdaw</a:t>
            </a:r>
            <a:r>
              <a:rPr lang="en-GB" sz="1600" b="0" i="0" dirty="0">
                <a:effectLst/>
                <a:highlight>
                  <a:srgbClr val="FFFFFF"/>
                </a:highlight>
              </a:rPr>
              <a:t> (2024) </a:t>
            </a:r>
            <a:r>
              <a:rPr lang="en-GB" sz="1600" b="0" i="1" dirty="0">
                <a:effectLst/>
                <a:highlight>
                  <a:srgbClr val="FFFFFF"/>
                </a:highlight>
              </a:rPr>
              <a:t>Alarming 29% increase in shoplifting across England and Wales – </a:t>
            </a:r>
            <a:r>
              <a:rPr lang="en-GB" sz="1600" b="0" i="1" dirty="0" err="1">
                <a:effectLst/>
                <a:highlight>
                  <a:srgbClr val="FFFFFF"/>
                </a:highlight>
              </a:rPr>
              <a:t>Usdaw</a:t>
            </a:r>
            <a:r>
              <a:rPr lang="en-GB" sz="1600" b="0" i="1" dirty="0">
                <a:effectLst/>
                <a:highlight>
                  <a:srgbClr val="FFFFFF"/>
                </a:highlight>
              </a:rPr>
              <a:t> welcomes the Labour Government’s commitment to tackle retail crime. </a:t>
            </a:r>
            <a:r>
              <a:rPr lang="en-GB" sz="1600" b="0" i="0" dirty="0">
                <a:effectLst/>
                <a:highlight>
                  <a:srgbClr val="FFFFFF"/>
                </a:highlight>
              </a:rPr>
              <a:t>Available at: </a:t>
            </a:r>
            <a:r>
              <a:rPr lang="en-GB" sz="1600" dirty="0">
                <a:hlinkClick r:id="rId8"/>
              </a:rPr>
              <a:t>USDAW - Alarming 29% increase in shoplifting</a:t>
            </a:r>
            <a:r>
              <a:rPr lang="en-GB" sz="1600" dirty="0"/>
              <a:t> (Accessed: 22 January 2025). </a:t>
            </a:r>
            <a:endParaRPr lang="en-GB" sz="2800" b="0" i="0" dirty="0">
              <a:effectLst/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600" dirty="0" err="1">
                <a:highlight>
                  <a:srgbClr val="FFFFFF"/>
                </a:highlight>
              </a:rPr>
              <a:t>Waitzman</a:t>
            </a:r>
            <a:r>
              <a:rPr lang="en-GB" sz="1600" dirty="0">
                <a:highlight>
                  <a:srgbClr val="FFFFFF"/>
                </a:highlight>
              </a:rPr>
              <a:t>, E. (2024) </a:t>
            </a:r>
            <a:r>
              <a:rPr lang="en-GB" sz="1600" i="1" dirty="0">
                <a:highlight>
                  <a:srgbClr val="FFFFFF"/>
                </a:highlight>
              </a:rPr>
              <a:t>Retail crime: Impact on workers, the community and local economies. </a:t>
            </a:r>
            <a:r>
              <a:rPr lang="en-GB" sz="1600" dirty="0">
                <a:highlight>
                  <a:srgbClr val="FFFFFF"/>
                </a:highlight>
              </a:rPr>
              <a:t>Available at: </a:t>
            </a:r>
            <a:r>
              <a:rPr lang="en-GB" sz="1700" dirty="0">
                <a:hlinkClick r:id="rId9"/>
              </a:rPr>
              <a:t>Retail crime: Impact on workers, the community and local economies - House of Lords Library</a:t>
            </a:r>
            <a:r>
              <a:rPr lang="en-GB" sz="1700" dirty="0"/>
              <a:t> (Accessed: 22 January 2025). </a:t>
            </a:r>
            <a:endParaRPr lang="en-GB" sz="2600" dirty="0"/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4800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B0A92A-873F-F4F3-FE20-ED7FB5787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E51EB-A469-E35C-1CF4-C67175F2A8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360785"/>
            <a:ext cx="7772400" cy="1470025"/>
          </a:xfrm>
        </p:spPr>
        <p:txBody>
          <a:bodyPr>
            <a:normAutofit/>
          </a:bodyPr>
          <a:lstStyle/>
          <a:p>
            <a:r>
              <a:rPr lang="en-GB" sz="8000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1AF3FB-615A-6F51-2FF6-C262E91370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Next Lecture </a:t>
            </a:r>
          </a:p>
          <a:p>
            <a:r>
              <a:rPr lang="en-GB" sz="4000" b="1" dirty="0">
                <a:solidFill>
                  <a:srgbClr val="FFC000"/>
                </a:solidFill>
              </a:rPr>
              <a:t>02/06/2025</a:t>
            </a:r>
          </a:p>
          <a:p>
            <a:endParaRPr lang="en-GB" sz="4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9364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226F38AA53BF34692610F00F53ABCA1" ma:contentTypeVersion="4" ma:contentTypeDescription="Create a new document." ma:contentTypeScope="" ma:versionID="67dcdd7e1cb85d5b89b47243bf782a24">
  <xsd:schema xmlns:xsd="http://www.w3.org/2001/XMLSchema" xmlns:xs="http://www.w3.org/2001/XMLSchema" xmlns:p="http://schemas.microsoft.com/office/2006/metadata/properties" xmlns:ns2="9530567e-498b-4713-a5ed-99175a9763e4" targetNamespace="http://schemas.microsoft.com/office/2006/metadata/properties" ma:root="true" ma:fieldsID="3d8b3c941024098456ddd1db04bbd286" ns2:_="">
    <xsd:import namespace="9530567e-498b-4713-a5ed-99175a9763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30567e-498b-4713-a5ed-99175a9763e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80595BA-FAE2-4B50-9A72-594B636822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30567e-498b-4713-a5ed-99175a9763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42241C7-026F-456A-8FCD-B45B2022E08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634C454-25EE-4682-A779-BC49B34DABD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1682</Words>
  <Application>Microsoft Office PowerPoint</Application>
  <PresentationFormat>On-screen Show (4:3)</PresentationFormat>
  <Paragraphs>230</Paragraphs>
  <Slides>30</Slides>
  <Notes>30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Museo</vt:lpstr>
      <vt:lpstr>Myriad Pro</vt:lpstr>
      <vt:lpstr>var(--font-berkeley-mono)</vt:lpstr>
      <vt:lpstr>Arial</vt:lpstr>
      <vt:lpstr>Calibri</vt:lpstr>
      <vt:lpstr>Libre Franklin</vt:lpstr>
      <vt:lpstr>20140311PresentationUWTSDTemplate</vt:lpstr>
      <vt:lpstr>Certificate of Higher Education in Employability Skills  Problem Solving and Innovation (BMSW4014)  Chris Rogers and Scott James Lecture 3</vt:lpstr>
      <vt:lpstr>Agenda </vt:lpstr>
      <vt:lpstr>Recap </vt:lpstr>
      <vt:lpstr>      SWOT analysis</vt:lpstr>
      <vt:lpstr>What is SWOT analysis? </vt:lpstr>
      <vt:lpstr>SWOT analysis within an organisation</vt:lpstr>
      <vt:lpstr>What value does SWOT add? </vt:lpstr>
      <vt:lpstr>The SWOT process</vt:lpstr>
      <vt:lpstr>SWOT template (CIPD, 2024) </vt:lpstr>
      <vt:lpstr>SWOT template (CIPD, 2024)</vt:lpstr>
      <vt:lpstr>SWOT analysis tips </vt:lpstr>
      <vt:lpstr>When to use SWOT</vt:lpstr>
      <vt:lpstr>SWOT example – Shoplifting in the UK</vt:lpstr>
      <vt:lpstr>Activity</vt:lpstr>
      <vt:lpstr>Advantages</vt:lpstr>
      <vt:lpstr>Disadvantages</vt:lpstr>
      <vt:lpstr>Problem solving with SWOT</vt:lpstr>
      <vt:lpstr>Problem solving with SWOT</vt:lpstr>
      <vt:lpstr>Activity</vt:lpstr>
      <vt:lpstr>Why use SWOT analysis?</vt:lpstr>
      <vt:lpstr>Porter’s 5 forces</vt:lpstr>
      <vt:lpstr>Porter’s 5 Forces – Practical example Starbucks - UK</vt:lpstr>
      <vt:lpstr>Porter’s 5 Forces - Continued</vt:lpstr>
      <vt:lpstr>Lewin’s Force Field Analysis</vt:lpstr>
      <vt:lpstr>Problem of the Week – Using Lewin’s Force Field Analysis</vt:lpstr>
      <vt:lpstr>QUIZ</vt:lpstr>
      <vt:lpstr>Questions</vt:lpstr>
      <vt:lpstr>Answers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Christopher Rogers</cp:lastModifiedBy>
  <cp:revision>33</cp:revision>
  <dcterms:created xsi:type="dcterms:W3CDTF">2017-12-11T18:00:04Z</dcterms:created>
  <dcterms:modified xsi:type="dcterms:W3CDTF">2025-05-13T05:55:00Z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0x0101008226F38AA53BF34692610F00F53ABCA1</vt:lpwstr>
  </property>
</Properties>
</file>