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320" r:id="rId2"/>
    <p:sldId id="260" r:id="rId3"/>
    <p:sldId id="308" r:id="rId4"/>
    <p:sldId id="309" r:id="rId5"/>
    <p:sldId id="312" r:id="rId6"/>
    <p:sldId id="333" r:id="rId7"/>
    <p:sldId id="310" r:id="rId8"/>
    <p:sldId id="313" r:id="rId9"/>
    <p:sldId id="337" r:id="rId10"/>
    <p:sldId id="331" r:id="rId11"/>
    <p:sldId id="334" r:id="rId12"/>
    <p:sldId id="324" r:id="rId13"/>
    <p:sldId id="314" r:id="rId14"/>
    <p:sldId id="335" r:id="rId15"/>
    <p:sldId id="339" r:id="rId16"/>
    <p:sldId id="315" r:id="rId17"/>
    <p:sldId id="336" r:id="rId18"/>
    <p:sldId id="316" r:id="rId19"/>
    <p:sldId id="338" r:id="rId20"/>
    <p:sldId id="340" r:id="rId21"/>
    <p:sldId id="332"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6" d="100"/>
          <a:sy n="66" d="100"/>
        </p:scale>
        <p:origin x="-1506" y="-11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70BA16C-7B58-4931-B48B-DFBE41AB40A8}" type="datetimeFigureOut">
              <a:rPr lang="en-GB" smtClean="0"/>
              <a:pPr/>
              <a:t>02/03/2016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BDAD10-E674-4D32-AA8E-77FDBFCCD421}" type="slidenum">
              <a:rPr lang="en-GB" smtClean="0"/>
              <a:pPr/>
              <a:t>‹#›</a:t>
            </a:fld>
            <a:endParaRPr lang="en-GB"/>
          </a:p>
        </p:txBody>
      </p:sp>
    </p:spTree>
    <p:extLst>
      <p:ext uri="{BB962C8B-B14F-4D97-AF65-F5344CB8AC3E}">
        <p14:creationId xmlns:p14="http://schemas.microsoft.com/office/powerpoint/2010/main" xmlns="" val="1027950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3/2/2016</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3/2/2016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3/2/2016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3/2/2016</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3/2/2016</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3/2/2016</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3/2/2016</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3/2/2016</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3/2/2016</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3/2/2016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3/2/2016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3/2/2016</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kheper.net/topics/Taoism/microcosmic_orbit.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tcmwiki.com/wiki/%E9%98%B4%E8%B7%B7%E8%84%89" TargetMode="External"/><Relationship Id="rId2" Type="http://schemas.openxmlformats.org/officeDocument/2006/relationships/hyperlink" Target="http://www.tcmwiki.com/wiki/yin-heel-vessel" TargetMode="External"/><Relationship Id="rId1" Type="http://schemas.openxmlformats.org/officeDocument/2006/relationships/slideLayout" Target="../slideLayouts/slideLayout2.xml"/><Relationship Id="rId4" Type="http://schemas.openxmlformats.org/officeDocument/2006/relationships/hyperlink" Target="http://www.tcmwiki.com/wiki/eight-extra-meridian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19.xml.rels><?xml version="1.0" encoding="UTF-8" standalone="yes"?>
<Relationships xmlns="http://schemas.openxmlformats.org/package/2006/relationships"><Relationship Id="rId8" Type="http://schemas.openxmlformats.org/officeDocument/2006/relationships/hyperlink" Target="https://theory.yinyanghouse.com/acupuncturepoints/th15" TargetMode="External"/><Relationship Id="rId13" Type="http://schemas.openxmlformats.org/officeDocument/2006/relationships/hyperlink" Target="https://theory.yinyanghouse.com/acupuncturepoints/gb20" TargetMode="External"/><Relationship Id="rId3" Type="http://schemas.openxmlformats.org/officeDocument/2006/relationships/hyperlink" Target="https://theory.yinyanghouse.com/acupuncturepoints/gb35" TargetMode="External"/><Relationship Id="rId7" Type="http://schemas.openxmlformats.org/officeDocument/2006/relationships/hyperlink" Target="https://theory.yinyanghouse.com/acupuncturepoints/th13" TargetMode="External"/><Relationship Id="rId12" Type="http://schemas.openxmlformats.org/officeDocument/2006/relationships/hyperlink" Target="https://theory.yinyanghouse.com/acupuncturepoints/gv16" TargetMode="External"/><Relationship Id="rId2" Type="http://schemas.openxmlformats.org/officeDocument/2006/relationships/hyperlink" Target="https://theory.yinyanghouse.com/acupuncturepoints/ub63" TargetMode="External"/><Relationship Id="rId1" Type="http://schemas.openxmlformats.org/officeDocument/2006/relationships/slideLayout" Target="../slideLayouts/slideLayout2.xml"/><Relationship Id="rId6" Type="http://schemas.openxmlformats.org/officeDocument/2006/relationships/hyperlink" Target="https://theory.yinyanghouse.com/acupuncturepoints/li14" TargetMode="External"/><Relationship Id="rId11" Type="http://schemas.openxmlformats.org/officeDocument/2006/relationships/hyperlink" Target="https://theory.yinyanghouse.com/acupuncturepoints/gv15" TargetMode="External"/><Relationship Id="rId5" Type="http://schemas.openxmlformats.org/officeDocument/2006/relationships/hyperlink" Target="https://theory.yinyanghouse.com/acupuncturepoints/gb29" TargetMode="External"/><Relationship Id="rId15" Type="http://schemas.openxmlformats.org/officeDocument/2006/relationships/hyperlink" Target="https://theory.yinyanghouse.com/acupuncturepoints/gb13" TargetMode="External"/><Relationship Id="rId10" Type="http://schemas.openxmlformats.org/officeDocument/2006/relationships/hyperlink" Target="https://theory.yinyanghouse.com/acupuncturepoints/si10" TargetMode="External"/><Relationship Id="rId4" Type="http://schemas.openxmlformats.org/officeDocument/2006/relationships/hyperlink" Target="https://theory.yinyanghouse.com/acupuncturepoints/ub59" TargetMode="External"/><Relationship Id="rId9" Type="http://schemas.openxmlformats.org/officeDocument/2006/relationships/hyperlink" Target="https://theory.yinyanghouse.com/acupuncturepoints/gb21" TargetMode="External"/><Relationship Id="rId14" Type="http://schemas.openxmlformats.org/officeDocument/2006/relationships/hyperlink" Target="https://theory.yinyanghouse.com/acupuncturepoints/gb19"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7UfaiOXv3tQ"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shen-nong.com/eng/exam/exam_diagnostic_inspection.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Absorbing and Excretory  Relationship in the Meridians </a:t>
            </a:r>
            <a:endParaRPr lang="en-GB" dirty="0"/>
          </a:p>
        </p:txBody>
      </p:sp>
      <p:sp>
        <p:nvSpPr>
          <p:cNvPr id="3" name="Content Placeholder 2"/>
          <p:cNvSpPr>
            <a:spLocks noGrp="1"/>
          </p:cNvSpPr>
          <p:nvPr>
            <p:ph idx="1"/>
          </p:nvPr>
        </p:nvSpPr>
        <p:spPr/>
        <p:txBody>
          <a:bodyPr>
            <a:normAutofit/>
          </a:bodyPr>
          <a:lstStyle/>
          <a:p>
            <a:r>
              <a:rPr lang="en-GB" dirty="0" smtClean="0"/>
              <a:t>Meridians are also classified into Yin/Yang meridians according to the different functions of the organs.</a:t>
            </a:r>
          </a:p>
          <a:p>
            <a:endParaRPr lang="en-GB" dirty="0" smtClean="0"/>
          </a:p>
          <a:p>
            <a:r>
              <a:rPr lang="en-GB" dirty="0" smtClean="0"/>
              <a:t>The absorbing or preserving organ belongs to yin  </a:t>
            </a:r>
          </a:p>
          <a:p>
            <a:endParaRPr lang="en-GB" dirty="0" smtClean="0"/>
          </a:p>
          <a:p>
            <a:r>
              <a:rPr lang="en-GB" dirty="0" smtClean="0"/>
              <a:t>While the digestive or excretory organ belongs to yang</a:t>
            </a:r>
          </a:p>
          <a:p>
            <a:endParaRPr lang="en-GB" dirty="0" smtClean="0"/>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3600" b="1" dirty="0" smtClean="0"/>
              <a:t>Yangsheng Principle of Integration </a:t>
            </a:r>
            <a:endParaRPr lang="en-GB" dirty="0"/>
          </a:p>
        </p:txBody>
      </p:sp>
      <p:sp>
        <p:nvSpPr>
          <p:cNvPr id="3" name="Content Placeholder 2"/>
          <p:cNvSpPr>
            <a:spLocks noGrp="1"/>
          </p:cNvSpPr>
          <p:nvPr>
            <p:ph idx="1"/>
          </p:nvPr>
        </p:nvSpPr>
        <p:spPr>
          <a:xfrm>
            <a:off x="1435608" y="1447800"/>
            <a:ext cx="7498080" cy="5181600"/>
          </a:xfrm>
        </p:spPr>
        <p:txBody>
          <a:bodyPr>
            <a:normAutofit fontScale="85000" lnSpcReduction="20000"/>
          </a:bodyPr>
          <a:lstStyle/>
          <a:p>
            <a:r>
              <a:rPr lang="en-GB" dirty="0" smtClean="0"/>
              <a:t>Nurturing the Xing, </a:t>
            </a:r>
            <a:r>
              <a:rPr lang="en-GB" dirty="0" err="1" smtClean="0"/>
              <a:t>Qi</a:t>
            </a:r>
            <a:r>
              <a:rPr lang="en-GB" dirty="0" smtClean="0"/>
              <a:t> and </a:t>
            </a:r>
            <a:r>
              <a:rPr lang="en-GB" dirty="0" err="1" smtClean="0"/>
              <a:t>Shen</a:t>
            </a:r>
            <a:r>
              <a:rPr lang="en-GB" dirty="0" smtClean="0"/>
              <a:t> together</a:t>
            </a:r>
          </a:p>
          <a:p>
            <a:endParaRPr lang="en-GB" dirty="0" smtClean="0"/>
          </a:p>
          <a:p>
            <a:r>
              <a:rPr lang="en-GB" dirty="0" smtClean="0"/>
              <a:t>Cultivation of both Xing (nature) and Ming (destiny )</a:t>
            </a:r>
          </a:p>
          <a:p>
            <a:endParaRPr lang="en-GB" dirty="0" smtClean="0"/>
          </a:p>
          <a:p>
            <a:r>
              <a:rPr lang="en-GB" dirty="0" smtClean="0"/>
              <a:t>Harmony internal organ systems: Dredge the Meridian and Acupuncture channels</a:t>
            </a:r>
          </a:p>
          <a:p>
            <a:endParaRPr lang="en-GB" dirty="0" smtClean="0"/>
          </a:p>
          <a:p>
            <a:r>
              <a:rPr lang="en-GB" dirty="0" smtClean="0"/>
              <a:t>Empty, Tranquil and non-action/ relaxing  </a:t>
            </a:r>
          </a:p>
          <a:p>
            <a:endParaRPr lang="en-GB" dirty="0" smtClean="0"/>
          </a:p>
          <a:p>
            <a:r>
              <a:rPr lang="en-GB" dirty="0" smtClean="0"/>
              <a:t>Reverse the Postnatal to the Congenital  </a:t>
            </a:r>
          </a:p>
          <a:p>
            <a:endParaRPr lang="en-GB" dirty="0" smtClean="0"/>
          </a:p>
          <a:p>
            <a:r>
              <a:rPr lang="en-GB" dirty="0" smtClean="0"/>
              <a:t>Harmony with Natural </a:t>
            </a:r>
          </a:p>
          <a:p>
            <a:endParaRPr lang="en-GB"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and Harmony of function </a:t>
            </a:r>
            <a:endParaRPr lang="en-GB" dirty="0"/>
          </a:p>
        </p:txBody>
      </p:sp>
      <p:sp>
        <p:nvSpPr>
          <p:cNvPr id="3" name="Content Placeholder 2"/>
          <p:cNvSpPr>
            <a:spLocks noGrp="1"/>
          </p:cNvSpPr>
          <p:nvPr>
            <p:ph idx="1"/>
          </p:nvPr>
        </p:nvSpPr>
        <p:spPr/>
        <p:txBody>
          <a:bodyPr/>
          <a:lstStyle/>
          <a:p>
            <a:r>
              <a:rPr lang="en-GB" dirty="0" smtClean="0"/>
              <a:t>The physiological function of the body based on the harmonious relationships between the yin and yang organs systems. </a:t>
            </a:r>
          </a:p>
          <a:p>
            <a:endParaRPr lang="en-GB" dirty="0" smtClean="0"/>
          </a:p>
          <a:p>
            <a:r>
              <a:rPr lang="en-GB" dirty="0" smtClean="0"/>
              <a:t>And the harmonious flow of </a:t>
            </a:r>
            <a:r>
              <a:rPr lang="en-GB" dirty="0" err="1" smtClean="0"/>
              <a:t>Qi</a:t>
            </a:r>
            <a:r>
              <a:rPr lang="en-GB" dirty="0" smtClean="0"/>
              <a:t> among the meridian channels in accordance with their own time schedule. </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Chart of </a:t>
            </a:r>
            <a:r>
              <a:rPr lang="en-GB" dirty="0" err="1" smtClean="0"/>
              <a:t>Qi</a:t>
            </a:r>
            <a:r>
              <a:rPr lang="en-GB" dirty="0" smtClean="0"/>
              <a:t> flow in Meridians </a:t>
            </a:r>
            <a:endParaRPr lang="en-GB" dirty="0"/>
          </a:p>
        </p:txBody>
      </p:sp>
      <p:sp>
        <p:nvSpPr>
          <p:cNvPr id="3" name="Content Placeholder 2"/>
          <p:cNvSpPr>
            <a:spLocks noGrp="1"/>
          </p:cNvSpPr>
          <p:nvPr>
            <p:ph idx="1"/>
          </p:nvPr>
        </p:nvSpPr>
        <p:spPr>
          <a:xfrm>
            <a:off x="1435608" y="1447800"/>
            <a:ext cx="7498080" cy="5105400"/>
          </a:xfrm>
        </p:spPr>
        <p:txBody>
          <a:bodyPr>
            <a:normAutofit fontScale="77500" lnSpcReduction="20000"/>
          </a:bodyPr>
          <a:lstStyle/>
          <a:p>
            <a:r>
              <a:rPr lang="en-GB" dirty="0" smtClean="0"/>
              <a:t>Arm Tai Yin Lung Meridian (3-5am)</a:t>
            </a:r>
          </a:p>
          <a:p>
            <a:r>
              <a:rPr lang="en-GB" dirty="0" smtClean="0"/>
              <a:t>Arm Yang Ming Large Intestine Meridian (5-7am)</a:t>
            </a:r>
          </a:p>
          <a:p>
            <a:r>
              <a:rPr lang="en-GB" dirty="0" smtClean="0"/>
              <a:t>Leg Yang Ming Stomach Meridian (7-9am)</a:t>
            </a:r>
          </a:p>
          <a:p>
            <a:r>
              <a:rPr lang="en-GB" dirty="0" smtClean="0"/>
              <a:t>Leg Tai Yin Spleen Meridian (9-11am)</a:t>
            </a:r>
          </a:p>
          <a:p>
            <a:r>
              <a:rPr lang="en-GB" dirty="0" smtClean="0"/>
              <a:t>Arm </a:t>
            </a:r>
            <a:r>
              <a:rPr lang="en-GB" dirty="0" err="1" smtClean="0"/>
              <a:t>Shao</a:t>
            </a:r>
            <a:r>
              <a:rPr lang="en-GB" dirty="0" smtClean="0"/>
              <a:t> Yin Heart Meridian (11am-1pm)</a:t>
            </a:r>
          </a:p>
          <a:p>
            <a:r>
              <a:rPr lang="en-GB" dirty="0" smtClean="0"/>
              <a:t>Arm Tai Yang Small Intestine Meridian (1-3 pm)</a:t>
            </a:r>
          </a:p>
          <a:p>
            <a:r>
              <a:rPr lang="en-GB" dirty="0" smtClean="0"/>
              <a:t>Leg Tai Yang  Bladder Meridian (3-5pm)</a:t>
            </a:r>
          </a:p>
          <a:p>
            <a:r>
              <a:rPr lang="en-GB" dirty="0" smtClean="0"/>
              <a:t>Leg </a:t>
            </a:r>
            <a:r>
              <a:rPr lang="en-GB" dirty="0" err="1" smtClean="0"/>
              <a:t>Shao</a:t>
            </a:r>
            <a:r>
              <a:rPr lang="en-GB" dirty="0" smtClean="0"/>
              <a:t> Yin Kidney meridian (5-7pm)</a:t>
            </a:r>
          </a:p>
          <a:p>
            <a:r>
              <a:rPr lang="en-GB" dirty="0" smtClean="0"/>
              <a:t>Arm </a:t>
            </a:r>
            <a:r>
              <a:rPr lang="en-GB" dirty="0" err="1" smtClean="0"/>
              <a:t>Jue</a:t>
            </a:r>
            <a:r>
              <a:rPr lang="en-GB" dirty="0" smtClean="0"/>
              <a:t> Yin Pericardium Meridian (7-9pm)</a:t>
            </a:r>
          </a:p>
          <a:p>
            <a:r>
              <a:rPr lang="en-GB" dirty="0" smtClean="0"/>
              <a:t>Arm </a:t>
            </a:r>
            <a:r>
              <a:rPr lang="en-GB" dirty="0" err="1" smtClean="0"/>
              <a:t>Shao</a:t>
            </a:r>
            <a:r>
              <a:rPr lang="en-GB" dirty="0" smtClean="0"/>
              <a:t> Yang Triple Burner Meridian (9-11pm)</a:t>
            </a:r>
          </a:p>
          <a:p>
            <a:r>
              <a:rPr lang="en-GB" dirty="0" smtClean="0"/>
              <a:t>Leg </a:t>
            </a:r>
            <a:r>
              <a:rPr lang="en-GB" dirty="0" err="1" smtClean="0"/>
              <a:t>Shao</a:t>
            </a:r>
            <a:r>
              <a:rPr lang="en-GB" dirty="0" smtClean="0"/>
              <a:t> Yang Gall Bladder Meridian (11pm-1am)</a:t>
            </a:r>
          </a:p>
          <a:p>
            <a:r>
              <a:rPr lang="en-GB" dirty="0" smtClean="0"/>
              <a:t>Leg </a:t>
            </a:r>
            <a:r>
              <a:rPr lang="en-GB" dirty="0" err="1" smtClean="0"/>
              <a:t>Jue</a:t>
            </a:r>
            <a:r>
              <a:rPr lang="en-GB" dirty="0" smtClean="0"/>
              <a:t> Yin Liver Meridian (1-3am)</a:t>
            </a:r>
          </a:p>
          <a:p>
            <a:r>
              <a:rPr lang="en-GB" dirty="0" smtClean="0"/>
              <a:t>Arm Tai Yin Lung Meridian (3-5pm)</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Eight Extra Meridians</a:t>
            </a:r>
            <a:endParaRPr lang="en-GB" dirty="0"/>
          </a:p>
        </p:txBody>
      </p:sp>
      <p:sp>
        <p:nvSpPr>
          <p:cNvPr id="3" name="Content Placeholder 2"/>
          <p:cNvSpPr>
            <a:spLocks noGrp="1"/>
          </p:cNvSpPr>
          <p:nvPr>
            <p:ph idx="1"/>
          </p:nvPr>
        </p:nvSpPr>
        <p:spPr>
          <a:xfrm>
            <a:off x="990600" y="1447800"/>
            <a:ext cx="7943088" cy="5410200"/>
          </a:xfrm>
        </p:spPr>
        <p:txBody>
          <a:bodyPr>
            <a:normAutofit fontScale="70000" lnSpcReduction="20000"/>
          </a:bodyPr>
          <a:lstStyle/>
          <a:p>
            <a:r>
              <a:rPr lang="en-GB" dirty="0" smtClean="0"/>
              <a:t>1. </a:t>
            </a:r>
            <a:r>
              <a:rPr lang="en-GB" dirty="0" err="1" smtClean="0"/>
              <a:t>Ren</a:t>
            </a:r>
            <a:r>
              <a:rPr lang="en-GB" dirty="0" smtClean="0"/>
              <a:t> Meridians (Conception Vessel)</a:t>
            </a:r>
          </a:p>
          <a:p>
            <a:endParaRPr lang="en-GB" dirty="0" smtClean="0"/>
          </a:p>
          <a:p>
            <a:r>
              <a:rPr lang="en-GB" dirty="0" smtClean="0"/>
              <a:t>2. Du Meridian (Governing Vessel)</a:t>
            </a:r>
          </a:p>
          <a:p>
            <a:endParaRPr lang="en-GB" dirty="0" smtClean="0"/>
          </a:p>
          <a:p>
            <a:r>
              <a:rPr lang="en-GB" dirty="0" smtClean="0"/>
              <a:t>3. Dai Meridians (Belt Channel)</a:t>
            </a:r>
          </a:p>
          <a:p>
            <a:endParaRPr lang="en-GB" dirty="0" smtClean="0"/>
          </a:p>
          <a:p>
            <a:r>
              <a:rPr lang="en-GB" dirty="0" smtClean="0"/>
              <a:t>4. Chong Meridian (Penetrating Vessel)</a:t>
            </a:r>
          </a:p>
          <a:p>
            <a:endParaRPr lang="en-GB" dirty="0" smtClean="0"/>
          </a:p>
          <a:p>
            <a:r>
              <a:rPr lang="en-GB" dirty="0" smtClean="0"/>
              <a:t>5. Yang Qiao Meridian (Yang Motility Channel)</a:t>
            </a:r>
          </a:p>
          <a:p>
            <a:endParaRPr lang="en-GB" dirty="0" smtClean="0"/>
          </a:p>
          <a:p>
            <a:r>
              <a:rPr lang="en-GB" dirty="0" smtClean="0"/>
              <a:t>6. Yin Qiao Meridian (Yin Motility Channel)</a:t>
            </a:r>
          </a:p>
          <a:p>
            <a:endParaRPr lang="en-GB" dirty="0" smtClean="0"/>
          </a:p>
          <a:p>
            <a:r>
              <a:rPr lang="en-GB" dirty="0" smtClean="0"/>
              <a:t>7. Yang Wei Meridian (Yang Regulating Channel)</a:t>
            </a:r>
          </a:p>
          <a:p>
            <a:endParaRPr lang="en-GB" dirty="0" smtClean="0"/>
          </a:p>
          <a:p>
            <a:r>
              <a:rPr lang="en-GB" dirty="0" smtClean="0"/>
              <a:t>8 Yin Wei Meridian (Yin Regulating Channel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eight </a:t>
            </a:r>
            <a:r>
              <a:rPr lang="en-GB" dirty="0"/>
              <a:t>ancestral meridians</a:t>
            </a:r>
          </a:p>
        </p:txBody>
      </p:sp>
      <p:sp>
        <p:nvSpPr>
          <p:cNvPr id="3" name="Content Placeholder 2"/>
          <p:cNvSpPr>
            <a:spLocks noGrp="1"/>
          </p:cNvSpPr>
          <p:nvPr>
            <p:ph idx="1"/>
          </p:nvPr>
        </p:nvSpPr>
        <p:spPr/>
        <p:txBody>
          <a:bodyPr>
            <a:normAutofit fontScale="92500" lnSpcReduction="20000"/>
          </a:bodyPr>
          <a:lstStyle/>
          <a:p>
            <a:r>
              <a:rPr lang="en-GB" dirty="0" smtClean="0"/>
              <a:t>The </a:t>
            </a:r>
            <a:r>
              <a:rPr lang="en-GB" dirty="0"/>
              <a:t>eight ancestral meridians that have a very important function in traditional Chinese acupuncture as regulators of the 12 main meridians. </a:t>
            </a:r>
            <a:endParaRPr lang="en-GB" dirty="0" smtClean="0"/>
          </a:p>
          <a:p>
            <a:r>
              <a:rPr lang="en-GB" dirty="0" smtClean="0"/>
              <a:t>The </a:t>
            </a:r>
            <a:r>
              <a:rPr lang="en-GB" dirty="0"/>
              <a:t>reason they are called ancestral meridians is that, from a Chinese medical point of view, they are the main controllers of our genetic ancestry. </a:t>
            </a:r>
            <a:endParaRPr lang="en-GB" dirty="0" smtClean="0"/>
          </a:p>
          <a:p>
            <a:r>
              <a:rPr lang="en-GB" dirty="0" smtClean="0"/>
              <a:t>This </a:t>
            </a:r>
            <a:r>
              <a:rPr lang="en-GB" dirty="0"/>
              <a:t>is another way of saying they are the most powerful way of influencing genetic and epigenetic diseases in the body from the point of view of traditional acupuncture.</a:t>
            </a:r>
          </a:p>
          <a:p>
            <a:endParaRPr lang="en-GB" dirty="0"/>
          </a:p>
        </p:txBody>
      </p:sp>
    </p:spTree>
    <p:extLst>
      <p:ext uri="{BB962C8B-B14F-4D97-AF65-F5344CB8AC3E}">
        <p14:creationId xmlns:p14="http://schemas.microsoft.com/office/powerpoint/2010/main" xmlns="" val="695341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and Du Meridians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For qigong and </a:t>
            </a:r>
            <a:r>
              <a:rPr lang="en-GB" dirty="0" err="1" smtClean="0"/>
              <a:t>Daoist</a:t>
            </a:r>
            <a:r>
              <a:rPr lang="en-GB" dirty="0" smtClean="0"/>
              <a:t> Inner Alchemy practice, the Du, the </a:t>
            </a:r>
            <a:r>
              <a:rPr lang="en-GB" dirty="0" err="1" smtClean="0"/>
              <a:t>Ren</a:t>
            </a:r>
            <a:r>
              <a:rPr lang="en-GB" dirty="0" smtClean="0"/>
              <a:t>, the Chong and the Dai are the most important of the Eight Extraordinary Meridians. </a:t>
            </a:r>
          </a:p>
          <a:p>
            <a:endParaRPr lang="en-GB" dirty="0" smtClean="0"/>
          </a:p>
          <a:p>
            <a:r>
              <a:rPr lang="en-GB" dirty="0" smtClean="0"/>
              <a:t>The Du Mai flows from the tip of the coccyx up the spine, over the head, and ends in the upper part of the mouth. </a:t>
            </a:r>
          </a:p>
          <a:p>
            <a:r>
              <a:rPr lang="en-GB" dirty="0" smtClean="0"/>
              <a:t>The </a:t>
            </a:r>
            <a:r>
              <a:rPr lang="en-GB" dirty="0" err="1" smtClean="0"/>
              <a:t>Ren</a:t>
            </a:r>
            <a:r>
              <a:rPr lang="en-GB" dirty="0" smtClean="0"/>
              <a:t> Mai flows from the perineum up along the front mid-line of our torso, and ends in the lower mouth. </a:t>
            </a:r>
            <a:br>
              <a:rPr lang="en-GB" dirty="0" smtClean="0"/>
            </a:b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Mai and Du Mai</a:t>
            </a:r>
            <a:endParaRPr lang="en-GB" dirty="0"/>
          </a:p>
        </p:txBody>
      </p:sp>
      <p:pic>
        <p:nvPicPr>
          <p:cNvPr id="6" name="Content Placeholder 5" descr="dumai meridian.gif"/>
          <p:cNvPicPr>
            <a:picLocks noGrp="1" noChangeAspect="1"/>
          </p:cNvPicPr>
          <p:nvPr>
            <p:ph idx="1"/>
          </p:nvPr>
        </p:nvPicPr>
        <p:blipFill>
          <a:blip r:embed="rId2" cstate="print"/>
          <a:stretch>
            <a:fillRect/>
          </a:stretch>
        </p:blipFill>
        <p:spPr>
          <a:xfrm>
            <a:off x="4992783" y="1447800"/>
            <a:ext cx="4151217" cy="4905375"/>
          </a:xfrm>
        </p:spPr>
      </p:pic>
      <p:pic>
        <p:nvPicPr>
          <p:cNvPr id="8" name="Picture 7" descr="RenMai.jpg"/>
          <p:cNvPicPr>
            <a:picLocks noChangeAspect="1"/>
          </p:cNvPicPr>
          <p:nvPr/>
        </p:nvPicPr>
        <p:blipFill>
          <a:blip r:embed="rId3" cstate="print"/>
          <a:stretch>
            <a:fillRect/>
          </a:stretch>
        </p:blipFill>
        <p:spPr>
          <a:xfrm>
            <a:off x="0" y="1447800"/>
            <a:ext cx="4953000" cy="51054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Du and Chong Meridians</a:t>
            </a:r>
            <a:endParaRPr lang="en-GB" dirty="0"/>
          </a:p>
        </p:txBody>
      </p:sp>
      <p:sp>
        <p:nvSpPr>
          <p:cNvPr id="3" name="Content Placeholder 2"/>
          <p:cNvSpPr>
            <a:spLocks noGrp="1"/>
          </p:cNvSpPr>
          <p:nvPr>
            <p:ph idx="1"/>
          </p:nvPr>
        </p:nvSpPr>
        <p:spPr/>
        <p:txBody>
          <a:bodyPr>
            <a:normAutofit/>
          </a:bodyPr>
          <a:lstStyle/>
          <a:p>
            <a:r>
              <a:rPr lang="en-GB" dirty="0" smtClean="0"/>
              <a:t>In the </a:t>
            </a:r>
            <a:r>
              <a:rPr lang="en-GB" dirty="0" smtClean="0">
                <a:hlinkClick r:id="rId2"/>
              </a:rPr>
              <a:t>Microcosmic Orbit</a:t>
            </a:r>
            <a:r>
              <a:rPr lang="en-GB" dirty="0" smtClean="0"/>
              <a:t> practice, we link the </a:t>
            </a:r>
            <a:r>
              <a:rPr lang="en-GB" dirty="0" err="1" smtClean="0"/>
              <a:t>Ren</a:t>
            </a:r>
            <a:r>
              <a:rPr lang="en-GB" dirty="0" smtClean="0"/>
              <a:t> and the Du meridians into a single continuous circuit – which is how energy circulated when we were in our mother’s womb. </a:t>
            </a:r>
          </a:p>
          <a:p>
            <a:r>
              <a:rPr lang="en-GB" dirty="0" smtClean="0"/>
              <a:t>The Chong Meridian flows vertically deep within the body, along the front of the spine, and is most closely associated with Yuan </a:t>
            </a:r>
            <a:r>
              <a:rPr lang="en-GB" dirty="0" err="1" smtClean="0"/>
              <a:t>Qi</a:t>
            </a:r>
            <a:r>
              <a:rPr lang="en-GB" dirty="0" smtClean="0"/>
              <a:t>. It is our energetic core. </a:t>
            </a:r>
          </a:p>
        </p:txBody>
      </p:sp>
    </p:spTree>
    <p:extLst>
      <p:ext uri="{BB962C8B-B14F-4D97-AF65-F5344CB8AC3E}">
        <p14:creationId xmlns:p14="http://schemas.microsoft.com/office/powerpoint/2010/main" xmlns="" val="1368134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868362"/>
          </a:xfrm>
        </p:spPr>
        <p:txBody>
          <a:bodyPr>
            <a:normAutofit/>
          </a:bodyPr>
          <a:lstStyle/>
          <a:p>
            <a:r>
              <a:rPr lang="en-GB" sz="2800" b="1" dirty="0"/>
              <a:t>The Penetrating Meridian (Chong Mai)</a:t>
            </a:r>
            <a:endParaRPr lang="en-GB" sz="2800" dirty="0"/>
          </a:p>
        </p:txBody>
      </p:sp>
      <p:sp>
        <p:nvSpPr>
          <p:cNvPr id="3" name="Content Placeholder 2"/>
          <p:cNvSpPr>
            <a:spLocks noGrp="1"/>
          </p:cNvSpPr>
          <p:nvPr>
            <p:ph idx="1"/>
          </p:nvPr>
        </p:nvSpPr>
        <p:spPr>
          <a:xfrm>
            <a:off x="1435608" y="1219200"/>
            <a:ext cx="7555992" cy="5638800"/>
          </a:xfrm>
        </p:spPr>
        <p:txBody>
          <a:bodyPr>
            <a:normAutofit fontScale="62500" lnSpcReduction="20000"/>
          </a:bodyPr>
          <a:lstStyle/>
          <a:p>
            <a:r>
              <a:rPr lang="en-GB" dirty="0"/>
              <a:t>The Chung Mai meridian is one of the eight ancestral meridians that have a very important function </a:t>
            </a:r>
            <a:r>
              <a:rPr lang="en-GB" dirty="0" smtClean="0"/>
              <a:t>in regulating the Qi</a:t>
            </a:r>
          </a:p>
          <a:p>
            <a:endParaRPr lang="en-GB" dirty="0" smtClean="0"/>
          </a:p>
          <a:p>
            <a:r>
              <a:rPr lang="en-GB" dirty="0" smtClean="0"/>
              <a:t>The </a:t>
            </a:r>
            <a:r>
              <a:rPr lang="en-GB" dirty="0"/>
              <a:t>main Chong Mai pathway starts in the perineum, then flows up to a point just above the pubic bone, and continues to flow bilaterally right up through the abdomen into the chest, and then up into the face. </a:t>
            </a:r>
            <a:endParaRPr lang="en-GB" dirty="0" smtClean="0"/>
          </a:p>
          <a:p>
            <a:endParaRPr lang="en-GB" dirty="0"/>
          </a:p>
          <a:p>
            <a:r>
              <a:rPr lang="en-GB" dirty="0" smtClean="0"/>
              <a:t>It </a:t>
            </a:r>
            <a:r>
              <a:rPr lang="en-GB" dirty="0"/>
              <a:t>gives out many branches to all the vital organs, and its main function is to regulate the Qi and blood in the 12 main meridians and their corresponding organs.  </a:t>
            </a:r>
            <a:br>
              <a:rPr lang="en-GB" dirty="0"/>
            </a:br>
            <a:r>
              <a:rPr lang="en-GB" dirty="0"/>
              <a:t/>
            </a:r>
            <a:br>
              <a:rPr lang="en-GB" dirty="0"/>
            </a:br>
            <a:r>
              <a:rPr lang="en-GB" dirty="0"/>
              <a:t>Its upward energy flow helps to maintain the position of the organs. </a:t>
            </a:r>
            <a:endParaRPr lang="en-GB" dirty="0" smtClean="0"/>
          </a:p>
          <a:p>
            <a:r>
              <a:rPr lang="en-GB" dirty="0" smtClean="0"/>
              <a:t>Any </a:t>
            </a:r>
            <a:r>
              <a:rPr lang="en-GB" dirty="0"/>
              <a:t>weakness in the Chong Mai will lead to prolapse. (The Spleen meridian also shares this function of maintaining bodily structures in place and preventing prolapse.) </a:t>
            </a:r>
            <a:endParaRPr lang="en-GB" dirty="0" smtClean="0"/>
          </a:p>
          <a:p>
            <a:r>
              <a:rPr lang="en-GB" dirty="0" smtClean="0"/>
              <a:t>It </a:t>
            </a:r>
            <a:r>
              <a:rPr lang="en-GB" dirty="0"/>
              <a:t>also strengthens everything in its pathway by filling the organs and tissues with healthy Qi and blood.  It also fills the breasts. </a:t>
            </a:r>
            <a:br>
              <a:rPr lang="en-GB" dirty="0"/>
            </a:br>
            <a:endParaRPr lang="en-GB" dirty="0"/>
          </a:p>
        </p:txBody>
      </p:sp>
    </p:spTree>
    <p:extLst>
      <p:ext uri="{BB962C8B-B14F-4D97-AF65-F5344CB8AC3E}">
        <p14:creationId xmlns:p14="http://schemas.microsoft.com/office/powerpoint/2010/main" xmlns="" val="1969057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a:xfrm>
            <a:off x="1066800" y="152400"/>
            <a:ext cx="3916680" cy="6527800"/>
          </a:xfrm>
        </p:spPr>
      </p:pic>
      <p:pic>
        <p:nvPicPr>
          <p:cNvPr id="6" name="Picture 5"/>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4953000" y="838200"/>
            <a:ext cx="3981450" cy="4943475"/>
          </a:xfrm>
          <a:prstGeom prst="rect">
            <a:avLst/>
          </a:prstGeom>
        </p:spPr>
      </p:pic>
    </p:spTree>
    <p:extLst>
      <p:ext uri="{BB962C8B-B14F-4D97-AF65-F5344CB8AC3E}">
        <p14:creationId xmlns:p14="http://schemas.microsoft.com/office/powerpoint/2010/main" xmlns="" val="1160636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Dai Mai</a:t>
            </a:r>
            <a:endParaRPr lang="en-GB" dirty="0"/>
          </a:p>
        </p:txBody>
      </p:sp>
      <p:sp>
        <p:nvSpPr>
          <p:cNvPr id="3" name="Content Placeholder 2"/>
          <p:cNvSpPr>
            <a:spLocks noGrp="1"/>
          </p:cNvSpPr>
          <p:nvPr>
            <p:ph idx="1"/>
          </p:nvPr>
        </p:nvSpPr>
        <p:spPr/>
        <p:txBody>
          <a:bodyPr>
            <a:normAutofit lnSpcReduction="10000"/>
          </a:bodyPr>
          <a:lstStyle/>
          <a:p>
            <a:r>
              <a:rPr lang="en-GB" dirty="0" smtClean="0"/>
              <a:t>The Dai Mai circles the waist, and is the only horizontally-flowing meridian.  </a:t>
            </a:r>
          </a:p>
          <a:p>
            <a:r>
              <a:rPr lang="en-GB" dirty="0" smtClean="0"/>
              <a:t>As such, it acts as a kind of “belt” - containing the other vertically-flowing meridians. </a:t>
            </a:r>
          </a:p>
          <a:p>
            <a:r>
              <a:rPr lang="en-GB" dirty="0" smtClean="0"/>
              <a:t>In certain Kan/Li qigong practices, we learn to spiral the Dai Meridian up to connect with the energy of the planets, stars and galaxies, and then down to connect with the core of the earth.</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Dai Mai Meridians</a:t>
            </a:r>
            <a:endParaRPr lang="en-GB" dirty="0"/>
          </a:p>
        </p:txBody>
      </p:sp>
      <p:pic>
        <p:nvPicPr>
          <p:cNvPr id="7" name="Picture 6" descr="dai meridian.jpg"/>
          <p:cNvPicPr>
            <a:picLocks noChangeAspect="1"/>
          </p:cNvPicPr>
          <p:nvPr/>
        </p:nvPicPr>
        <p:blipFill>
          <a:blip r:embed="rId2" cstate="print"/>
          <a:stretch>
            <a:fillRect/>
          </a:stretch>
        </p:blipFill>
        <p:spPr>
          <a:xfrm>
            <a:off x="4419600" y="1349317"/>
            <a:ext cx="4038600" cy="5508683"/>
          </a:xfrm>
          <a:prstGeom prst="rect">
            <a:avLst/>
          </a:prstGeom>
        </p:spPr>
      </p:pic>
      <p:pic>
        <p:nvPicPr>
          <p:cNvPr id="4" name="Content Placeholder 3"/>
          <p:cNvPicPr>
            <a:picLocks noGrp="1" noChangeAspect="1"/>
          </p:cNvPicPr>
          <p:nvPr>
            <p:ph idx="1"/>
          </p:nvPr>
        </p:nvPicPr>
        <p:blipFill>
          <a:blip r:embed="rId3">
            <a:extLst>
              <a:ext uri="{28A0092B-C50C-407E-A947-70E740481C1C}">
                <a14:useLocalDpi xmlns:a14="http://schemas.microsoft.com/office/drawing/2010/main" xmlns="" val="0"/>
              </a:ext>
            </a:extLst>
          </a:blip>
          <a:stretch>
            <a:fillRect/>
          </a:stretch>
        </p:blipFill>
        <p:spPr>
          <a:xfrm>
            <a:off x="1524000" y="1496461"/>
            <a:ext cx="2590800" cy="5214394"/>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hlinkClick r:id="rId2"/>
              </a:rPr>
              <a:t>Yin </a:t>
            </a:r>
            <a:r>
              <a:rPr lang="en-GB" dirty="0">
                <a:hlinkClick r:id="rId2"/>
              </a:rPr>
              <a:t>Heel Vessel</a:t>
            </a:r>
            <a:r>
              <a:rPr lang="en-GB" dirty="0"/>
              <a:t>, </a:t>
            </a:r>
            <a:r>
              <a:rPr lang="zh-TW" altLang="en-US" dirty="0" smtClean="0">
                <a:hlinkClick r:id="rId3"/>
              </a:rPr>
              <a:t>阴跷脉</a:t>
            </a:r>
            <a:endParaRPr lang="en-GB" dirty="0"/>
          </a:p>
        </p:txBody>
      </p:sp>
      <p:sp>
        <p:nvSpPr>
          <p:cNvPr id="3" name="Content Placeholder 2"/>
          <p:cNvSpPr>
            <a:spLocks noGrp="1"/>
          </p:cNvSpPr>
          <p:nvPr>
            <p:ph idx="1"/>
          </p:nvPr>
        </p:nvSpPr>
        <p:spPr>
          <a:xfrm>
            <a:off x="1435608" y="1447800"/>
            <a:ext cx="7555992" cy="5334000"/>
          </a:xfrm>
        </p:spPr>
        <p:txBody>
          <a:bodyPr>
            <a:normAutofit fontScale="85000" lnSpcReduction="20000"/>
          </a:bodyPr>
          <a:lstStyle/>
          <a:p>
            <a:r>
              <a:rPr lang="en-GB" dirty="0" smtClean="0"/>
              <a:t>Yin </a:t>
            </a:r>
            <a:r>
              <a:rPr lang="en-GB" dirty="0"/>
              <a:t>Heel </a:t>
            </a:r>
            <a:r>
              <a:rPr lang="en-GB" dirty="0" smtClean="0"/>
              <a:t>Vessels are two </a:t>
            </a:r>
            <a:r>
              <a:rPr lang="en-GB" dirty="0"/>
              <a:t>of the </a:t>
            </a:r>
            <a:r>
              <a:rPr lang="en-GB" dirty="0">
                <a:hlinkClick r:id="rId4"/>
              </a:rPr>
              <a:t>Eight Extra Meridians</a:t>
            </a:r>
            <a:r>
              <a:rPr lang="en-GB" dirty="0"/>
              <a:t>. </a:t>
            </a:r>
            <a:endParaRPr lang="en-GB" dirty="0" smtClean="0"/>
          </a:p>
          <a:p>
            <a:r>
              <a:rPr lang="en-GB" dirty="0" smtClean="0"/>
              <a:t>Heel </a:t>
            </a:r>
            <a:r>
              <a:rPr lang="en-GB" dirty="0"/>
              <a:t>vessels appear in pairs and consist of yin heel and yang heel vessel, both of which originate from below the ankle and run separately along the right and left sides of body.</a:t>
            </a:r>
          </a:p>
          <a:p>
            <a:endParaRPr lang="en-GB" dirty="0" smtClean="0"/>
          </a:p>
          <a:p>
            <a:r>
              <a:rPr lang="en-GB" dirty="0" smtClean="0"/>
              <a:t>Yin </a:t>
            </a:r>
            <a:r>
              <a:rPr lang="en-GB" dirty="0"/>
              <a:t>heel vessel is called Yin </a:t>
            </a:r>
            <a:r>
              <a:rPr lang="en-GB" dirty="0" err="1"/>
              <a:t>Qiao</a:t>
            </a:r>
            <a:r>
              <a:rPr lang="en-GB" dirty="0"/>
              <a:t> in Chinese. </a:t>
            </a:r>
            <a:endParaRPr lang="en-GB" dirty="0" smtClean="0"/>
          </a:p>
          <a:p>
            <a:r>
              <a:rPr lang="en-GB" dirty="0" err="1" smtClean="0"/>
              <a:t>Qiao</a:t>
            </a:r>
            <a:r>
              <a:rPr lang="en-GB" dirty="0" smtClean="0"/>
              <a:t> </a:t>
            </a:r>
            <a:r>
              <a:rPr lang="en-GB" dirty="0"/>
              <a:t>in Chinese means "agile and nimble movement</a:t>
            </a:r>
            <a:r>
              <a:rPr lang="en-GB" dirty="0" smtClean="0"/>
              <a:t>"; </a:t>
            </a:r>
          </a:p>
          <a:p>
            <a:r>
              <a:rPr lang="en-GB" dirty="0" smtClean="0"/>
              <a:t>Yin </a:t>
            </a:r>
            <a:r>
              <a:rPr lang="en-GB" dirty="0"/>
              <a:t>heel vessel has the function of regulating the muscular movements and communicating yin-yang in the body, which makes the movements of the lower limbs more vigorous and nimble.</a:t>
            </a:r>
          </a:p>
          <a:p>
            <a:endParaRPr lang="en-GB" dirty="0" smtClean="0"/>
          </a:p>
          <a:p>
            <a:endParaRPr lang="en-GB" dirty="0"/>
          </a:p>
        </p:txBody>
      </p:sp>
    </p:spTree>
    <p:extLst>
      <p:ext uri="{BB962C8B-B14F-4D97-AF65-F5344CB8AC3E}">
        <p14:creationId xmlns:p14="http://schemas.microsoft.com/office/powerpoint/2010/main" xmlns="" val="3368516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fontScale="90000"/>
          </a:bodyPr>
          <a:lstStyle/>
          <a:p>
            <a:r>
              <a:rPr lang="en-US" altLang="zh-TW" dirty="0" smtClean="0"/>
              <a:t>Function of the Yin-Yang heel vessels </a:t>
            </a:r>
            <a:endParaRPr lang="zh-TW" altLang="en-US" dirty="0"/>
          </a:p>
        </p:txBody>
      </p:sp>
      <p:sp>
        <p:nvSpPr>
          <p:cNvPr id="3" name="內容版面配置區 2"/>
          <p:cNvSpPr>
            <a:spLocks noGrp="1"/>
          </p:cNvSpPr>
          <p:nvPr>
            <p:ph idx="1"/>
          </p:nvPr>
        </p:nvSpPr>
        <p:spPr/>
        <p:txBody>
          <a:bodyPr>
            <a:normAutofit fontScale="85000" lnSpcReduction="20000"/>
          </a:bodyPr>
          <a:lstStyle/>
          <a:p>
            <a:r>
              <a:rPr lang="en-GB" dirty="0" smtClean="0"/>
              <a:t>Since yin heel vessel and yang heel vessel meet with each other at the inner </a:t>
            </a:r>
            <a:r>
              <a:rPr lang="en-GB" dirty="0" err="1" smtClean="0"/>
              <a:t>canthus</a:t>
            </a:r>
            <a:r>
              <a:rPr lang="en-GB" dirty="0" smtClean="0"/>
              <a:t>, they are believed to provide the nourishment for the eyes and control the opening and closing of the eyelids.</a:t>
            </a:r>
          </a:p>
          <a:p>
            <a:endParaRPr lang="en-GB" dirty="0" smtClean="0"/>
          </a:p>
          <a:p>
            <a:r>
              <a:rPr lang="en-GB" dirty="0" smtClean="0"/>
              <a:t>Ancient </a:t>
            </a:r>
            <a:r>
              <a:rPr lang="en-GB" dirty="0" smtClean="0"/>
              <a:t>people held that yin heel and yang heel vessel govern yin-yang of the right and left sides of the whole body respectively, that is to say, yin heel vessel controls the yin of the right and left sides of the whole body while yang heel vessel controls the yang of the right and left side of the whole body.</a:t>
            </a:r>
          </a:p>
          <a:p>
            <a:endParaRPr lang="zh-TW"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Yin Qiao and Yang Qiao Meridians </a:t>
            </a:r>
            <a:endParaRPr lang="en-GB" dirty="0"/>
          </a:p>
        </p:txBody>
      </p:sp>
      <p:pic>
        <p:nvPicPr>
          <p:cNvPr id="6" name="Content Placeholder 5" descr="Yang-and-YinQiaoMai.jpg"/>
          <p:cNvPicPr>
            <a:picLocks noGrp="1" noChangeAspect="1"/>
          </p:cNvPicPr>
          <p:nvPr>
            <p:ph idx="1"/>
          </p:nvPr>
        </p:nvPicPr>
        <p:blipFill>
          <a:blip r:embed="rId2" cstate="print"/>
          <a:stretch>
            <a:fillRect/>
          </a:stretch>
        </p:blipFill>
        <p:spPr>
          <a:xfrm>
            <a:off x="5029200" y="1371600"/>
            <a:ext cx="3198465" cy="4800600"/>
          </a:xfrm>
        </p:spPr>
      </p:pic>
      <p:pic>
        <p:nvPicPr>
          <p:cNvPr id="9" name="Picture 8" descr="yang qiao mai colour.jpg"/>
          <p:cNvPicPr>
            <a:picLocks noChangeAspect="1"/>
          </p:cNvPicPr>
          <p:nvPr/>
        </p:nvPicPr>
        <p:blipFill>
          <a:blip r:embed="rId3" cstate="print"/>
          <a:stretch>
            <a:fillRect/>
          </a:stretch>
        </p:blipFill>
        <p:spPr>
          <a:xfrm>
            <a:off x="2209800" y="1447800"/>
            <a:ext cx="2503714" cy="481965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sz="3100" b="1" dirty="0">
                <a:effectLst/>
              </a:rPr>
              <a:t>Yin Wei Mai (Yin Linking Vessel</a:t>
            </a:r>
            <a:r>
              <a:rPr lang="de-DE" sz="3100" b="1" dirty="0" smtClean="0">
                <a:effectLst/>
              </a:rPr>
              <a:t>)</a:t>
            </a:r>
            <a:r>
              <a:rPr lang="de-DE" b="1" dirty="0">
                <a:effectLst/>
              </a:rPr>
              <a:t/>
            </a:r>
            <a:br>
              <a:rPr lang="de-DE" b="1" dirty="0">
                <a:effectLst/>
              </a:rPr>
            </a:br>
            <a:endParaRPr lang="en-GB" dirty="0"/>
          </a:p>
        </p:txBody>
      </p:sp>
      <p:sp>
        <p:nvSpPr>
          <p:cNvPr id="3" name="Content Placeholder 2"/>
          <p:cNvSpPr>
            <a:spLocks noGrp="1"/>
          </p:cNvSpPr>
          <p:nvPr>
            <p:ph idx="1"/>
          </p:nvPr>
        </p:nvSpPr>
        <p:spPr/>
        <p:txBody>
          <a:bodyPr>
            <a:normAutofit/>
          </a:bodyPr>
          <a:lstStyle/>
          <a:p>
            <a:r>
              <a:rPr lang="en-GB" b="1" dirty="0" smtClean="0"/>
              <a:t>Yin </a:t>
            </a:r>
            <a:r>
              <a:rPr lang="en-GB" b="1" dirty="0"/>
              <a:t>Wei Mai </a:t>
            </a:r>
            <a:r>
              <a:rPr lang="en-GB" b="1" dirty="0" smtClean="0"/>
              <a:t>Functions:</a:t>
            </a:r>
            <a:endParaRPr lang="en-GB" b="1" dirty="0"/>
          </a:p>
          <a:p>
            <a:r>
              <a:rPr lang="en-GB" dirty="0"/>
              <a:t>Connects all Yin channels</a:t>
            </a:r>
            <a:br>
              <a:rPr lang="en-GB" dirty="0"/>
            </a:br>
            <a:r>
              <a:rPr lang="en-GB" dirty="0"/>
              <a:t>Balances the emotions</a:t>
            </a:r>
            <a:br>
              <a:rPr lang="en-GB" dirty="0"/>
            </a:br>
            <a:r>
              <a:rPr lang="en-GB" dirty="0"/>
              <a:t>Reinforces Blood and the Heart</a:t>
            </a:r>
            <a:br>
              <a:rPr lang="en-GB" dirty="0"/>
            </a:br>
            <a:r>
              <a:rPr lang="en-GB" dirty="0"/>
              <a:t/>
            </a:r>
            <a:br>
              <a:rPr lang="en-GB" dirty="0"/>
            </a:br>
            <a:r>
              <a:rPr lang="en-GB" b="1" dirty="0"/>
              <a:t>Yin Wei Mai Symptoms</a:t>
            </a:r>
          </a:p>
          <a:p>
            <a:r>
              <a:rPr lang="en-GB" dirty="0"/>
              <a:t>Heart, chest, Stomach disorders</a:t>
            </a:r>
            <a:br>
              <a:rPr lang="en-GB" dirty="0"/>
            </a:br>
            <a:r>
              <a:rPr lang="en-GB" dirty="0"/>
              <a:t>Emotional disorders</a:t>
            </a:r>
            <a:br>
              <a:rPr lang="en-GB" dirty="0"/>
            </a:br>
            <a:r>
              <a:rPr lang="en-GB" dirty="0"/>
              <a:t>Used to open the chest</a:t>
            </a:r>
          </a:p>
        </p:txBody>
      </p:sp>
    </p:spTree>
    <p:extLst>
      <p:ext uri="{BB962C8B-B14F-4D97-AF65-F5344CB8AC3E}">
        <p14:creationId xmlns:p14="http://schemas.microsoft.com/office/powerpoint/2010/main" xmlns="" val="20334686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Yin Wei and Yang Wei Meridians </a:t>
            </a:r>
            <a:endParaRPr lang="en-GB" dirty="0"/>
          </a:p>
        </p:txBody>
      </p:sp>
      <p:pic>
        <p:nvPicPr>
          <p:cNvPr id="4" name="Content Placeholder 3" descr="yin wei mai meridian.jpg"/>
          <p:cNvPicPr>
            <a:picLocks noGrp="1" noChangeAspect="1"/>
          </p:cNvPicPr>
          <p:nvPr>
            <p:ph idx="1"/>
          </p:nvPr>
        </p:nvPicPr>
        <p:blipFill>
          <a:blip r:embed="rId2" cstate="print"/>
          <a:stretch>
            <a:fillRect/>
          </a:stretch>
        </p:blipFill>
        <p:spPr>
          <a:xfrm>
            <a:off x="2438400" y="1173726"/>
            <a:ext cx="2819400" cy="5684274"/>
          </a:xfrm>
        </p:spPr>
      </p:pic>
      <p:pic>
        <p:nvPicPr>
          <p:cNvPr id="5" name="Picture 4" descr="yang_wei_mai meridian.jpg"/>
          <p:cNvPicPr>
            <a:picLocks noChangeAspect="1"/>
          </p:cNvPicPr>
          <p:nvPr/>
        </p:nvPicPr>
        <p:blipFill>
          <a:blip r:embed="rId3" cstate="print"/>
          <a:stretch>
            <a:fillRect/>
          </a:stretch>
        </p:blipFill>
        <p:spPr>
          <a:xfrm>
            <a:off x="7010400" y="1295400"/>
            <a:ext cx="1884098" cy="5562600"/>
          </a:xfrm>
          <a:prstGeom prst="rect">
            <a:avLst/>
          </a:prstGeom>
        </p:spPr>
      </p:pic>
      <p:pic>
        <p:nvPicPr>
          <p:cNvPr id="6" name="Picture 5" descr="yin wei mais.jpg"/>
          <p:cNvPicPr>
            <a:picLocks noChangeAspect="1"/>
          </p:cNvPicPr>
          <p:nvPr/>
        </p:nvPicPr>
        <p:blipFill>
          <a:blip r:embed="rId4" cstate="print"/>
          <a:stretch>
            <a:fillRect/>
          </a:stretch>
        </p:blipFill>
        <p:spPr>
          <a:xfrm>
            <a:off x="4267200" y="1905000"/>
            <a:ext cx="3276293" cy="4038600"/>
          </a:xfrm>
          <a:prstGeom prst="rect">
            <a:avLst/>
          </a:prstGeom>
        </p:spPr>
      </p:pic>
      <p:pic>
        <p:nvPicPr>
          <p:cNvPr id="7" name="Picture 6" descr="yangqiao meridian ancient.jpg"/>
          <p:cNvPicPr>
            <a:picLocks noChangeAspect="1"/>
          </p:cNvPicPr>
          <p:nvPr/>
        </p:nvPicPr>
        <p:blipFill>
          <a:blip r:embed="rId5" cstate="print"/>
          <a:stretch>
            <a:fillRect/>
          </a:stretch>
        </p:blipFill>
        <p:spPr>
          <a:xfrm>
            <a:off x="0" y="1371600"/>
            <a:ext cx="2710542" cy="5217793"/>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Yin </a:t>
            </a:r>
            <a:r>
              <a:rPr lang="en-GB" dirty="0" err="1" smtClean="0"/>
              <a:t>wei</a:t>
            </a:r>
            <a:r>
              <a:rPr lang="en-GB" dirty="0" smtClean="0"/>
              <a:t> Mai</a:t>
            </a:r>
            <a:r>
              <a:rPr lang="en-GB" b="1" dirty="0"/>
              <a:t> Pathway</a:t>
            </a:r>
            <a:r>
              <a:rPr lang="en-GB" dirty="0"/>
              <a:t>: </a:t>
            </a:r>
          </a:p>
        </p:txBody>
      </p:sp>
      <p:sp>
        <p:nvSpPr>
          <p:cNvPr id="3" name="Content Placeholder 2"/>
          <p:cNvSpPr>
            <a:spLocks noGrp="1"/>
          </p:cNvSpPr>
          <p:nvPr>
            <p:ph idx="1"/>
          </p:nvPr>
        </p:nvSpPr>
        <p:spPr/>
        <p:txBody>
          <a:bodyPr>
            <a:normAutofit fontScale="85000" lnSpcReduction="10000"/>
          </a:bodyPr>
          <a:lstStyle/>
          <a:p>
            <a:r>
              <a:rPr lang="en-GB" dirty="0" smtClean="0"/>
              <a:t>Originates </a:t>
            </a:r>
            <a:r>
              <a:rPr lang="en-GB" dirty="0"/>
              <a:t>at </a:t>
            </a:r>
            <a:r>
              <a:rPr lang="en-GB" dirty="0">
                <a:hlinkClick r:id="rId2"/>
              </a:rPr>
              <a:t>UB 63</a:t>
            </a:r>
            <a:r>
              <a:rPr lang="en-GB" dirty="0"/>
              <a:t> and ascends along the </a:t>
            </a:r>
            <a:r>
              <a:rPr lang="en-GB" dirty="0" smtClean="0"/>
              <a:t>GB </a:t>
            </a:r>
            <a:r>
              <a:rPr lang="en-GB" dirty="0"/>
              <a:t>meridian up the leg and sides of the body passing thru </a:t>
            </a:r>
            <a:r>
              <a:rPr lang="en-GB" dirty="0">
                <a:hlinkClick r:id="rId3"/>
              </a:rPr>
              <a:t>GB 35</a:t>
            </a:r>
            <a:r>
              <a:rPr lang="en-GB" dirty="0"/>
              <a:t>. </a:t>
            </a:r>
            <a:endParaRPr lang="en-GB" dirty="0" smtClean="0"/>
          </a:p>
          <a:p>
            <a:r>
              <a:rPr lang="en-GB" dirty="0" smtClean="0"/>
              <a:t>It </a:t>
            </a:r>
            <a:r>
              <a:rPr lang="en-GB" dirty="0"/>
              <a:t>continues to </a:t>
            </a:r>
            <a:r>
              <a:rPr lang="en-GB" dirty="0">
                <a:hlinkClick r:id="rId4"/>
              </a:rPr>
              <a:t>UB 59</a:t>
            </a:r>
            <a:r>
              <a:rPr lang="en-GB" dirty="0"/>
              <a:t> and up to the hip (</a:t>
            </a:r>
            <a:r>
              <a:rPr lang="en-GB" dirty="0">
                <a:hlinkClick r:id="rId5"/>
              </a:rPr>
              <a:t>GB 29</a:t>
            </a:r>
            <a:r>
              <a:rPr lang="en-GB" dirty="0"/>
              <a:t>). </a:t>
            </a:r>
            <a:endParaRPr lang="en-GB" dirty="0" smtClean="0"/>
          </a:p>
          <a:p>
            <a:r>
              <a:rPr lang="en-GB" dirty="0" smtClean="0"/>
              <a:t>Then </a:t>
            </a:r>
            <a:r>
              <a:rPr lang="en-GB" dirty="0"/>
              <a:t>it continues along the lateral aspect of the body to </a:t>
            </a:r>
            <a:r>
              <a:rPr lang="en-GB" dirty="0">
                <a:hlinkClick r:id="rId6"/>
              </a:rPr>
              <a:t>LI 14</a:t>
            </a:r>
            <a:r>
              <a:rPr lang="en-GB" dirty="0"/>
              <a:t> at the shoulder, to </a:t>
            </a:r>
            <a:r>
              <a:rPr lang="en-GB" dirty="0">
                <a:hlinkClick r:id="rId7"/>
              </a:rPr>
              <a:t>TH 13</a:t>
            </a:r>
            <a:r>
              <a:rPr lang="en-GB" dirty="0"/>
              <a:t>, </a:t>
            </a:r>
            <a:r>
              <a:rPr lang="en-GB" dirty="0">
                <a:hlinkClick r:id="rId8"/>
              </a:rPr>
              <a:t>TH 15</a:t>
            </a:r>
            <a:r>
              <a:rPr lang="en-GB" dirty="0"/>
              <a:t> and to </a:t>
            </a:r>
            <a:r>
              <a:rPr lang="en-GB" dirty="0">
                <a:hlinkClick r:id="rId9"/>
              </a:rPr>
              <a:t>GB 21</a:t>
            </a:r>
            <a:r>
              <a:rPr lang="en-GB" dirty="0"/>
              <a:t>. </a:t>
            </a:r>
            <a:endParaRPr lang="en-GB" dirty="0" smtClean="0"/>
          </a:p>
          <a:p>
            <a:r>
              <a:rPr lang="en-GB" dirty="0" smtClean="0"/>
              <a:t>It </a:t>
            </a:r>
            <a:r>
              <a:rPr lang="en-GB" dirty="0"/>
              <a:t>then travels down to </a:t>
            </a:r>
            <a:r>
              <a:rPr lang="en-GB" dirty="0">
                <a:hlinkClick r:id="rId10"/>
              </a:rPr>
              <a:t>SI 10</a:t>
            </a:r>
            <a:r>
              <a:rPr lang="en-GB" dirty="0"/>
              <a:t>, over to </a:t>
            </a:r>
            <a:r>
              <a:rPr lang="en-GB" dirty="0">
                <a:hlinkClick r:id="rId11"/>
              </a:rPr>
              <a:t>GV 15</a:t>
            </a:r>
            <a:r>
              <a:rPr lang="en-GB" dirty="0"/>
              <a:t>, </a:t>
            </a:r>
            <a:r>
              <a:rPr lang="en-GB" dirty="0">
                <a:hlinkClick r:id="rId12"/>
              </a:rPr>
              <a:t>GV 16</a:t>
            </a:r>
            <a:r>
              <a:rPr lang="en-GB" dirty="0"/>
              <a:t> and then to </a:t>
            </a:r>
            <a:r>
              <a:rPr lang="en-GB" dirty="0">
                <a:hlinkClick r:id="rId13"/>
              </a:rPr>
              <a:t>GB 20</a:t>
            </a:r>
            <a:r>
              <a:rPr lang="en-GB" dirty="0"/>
              <a:t>. </a:t>
            </a:r>
            <a:endParaRPr lang="en-GB" dirty="0" smtClean="0"/>
          </a:p>
          <a:p>
            <a:r>
              <a:rPr lang="en-GB" dirty="0" smtClean="0"/>
              <a:t>It </a:t>
            </a:r>
            <a:r>
              <a:rPr lang="en-GB" dirty="0"/>
              <a:t>continues downward along the GB meridian from </a:t>
            </a:r>
            <a:r>
              <a:rPr lang="en-GB" dirty="0">
                <a:hlinkClick r:id="rId14"/>
              </a:rPr>
              <a:t>GB 19</a:t>
            </a:r>
            <a:r>
              <a:rPr lang="en-GB" dirty="0"/>
              <a:t> thru to </a:t>
            </a:r>
            <a:r>
              <a:rPr lang="en-GB" dirty="0">
                <a:hlinkClick r:id="rId15"/>
              </a:rPr>
              <a:t>GB 13</a:t>
            </a:r>
            <a:r>
              <a:rPr lang="en-GB" dirty="0"/>
              <a:t> where it ends.</a:t>
            </a:r>
          </a:p>
        </p:txBody>
      </p:sp>
    </p:spTree>
    <p:extLst>
      <p:ext uri="{BB962C8B-B14F-4D97-AF65-F5344CB8AC3E}">
        <p14:creationId xmlns:p14="http://schemas.microsoft.com/office/powerpoint/2010/main" xmlns="" val="97069020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endParaRPr lang="zh-TW" altLang="en-US"/>
          </a:p>
        </p:txBody>
      </p:sp>
      <p:sp>
        <p:nvSpPr>
          <p:cNvPr id="3" name="內容版面配置區 2"/>
          <p:cNvSpPr>
            <a:spLocks noGrp="1"/>
          </p:cNvSpPr>
          <p:nvPr>
            <p:ph idx="1"/>
          </p:nvPr>
        </p:nvSpPr>
        <p:spPr/>
        <p:txBody>
          <a:bodyPr/>
          <a:lstStyle/>
          <a:p>
            <a:r>
              <a:rPr lang="en-US" altLang="zh-TW" dirty="0" smtClean="0">
                <a:hlinkClick r:id="rId2"/>
              </a:rPr>
              <a:t>https://</a:t>
            </a:r>
            <a:r>
              <a:rPr lang="en-US" altLang="zh-TW" dirty="0" smtClean="0">
                <a:hlinkClick r:id="rId2"/>
              </a:rPr>
              <a:t>www.youtube.com/watch?v=Olq7Rwlc6y8</a:t>
            </a:r>
          </a:p>
          <a:p>
            <a:endParaRPr lang="en-US" altLang="zh-TW" dirty="0" smtClean="0">
              <a:hlinkClick r:id="rId2"/>
            </a:endParaRPr>
          </a:p>
          <a:p>
            <a:r>
              <a:rPr lang="en-US" altLang="zh-TW" dirty="0" smtClean="0">
                <a:hlinkClick r:id="rId2"/>
              </a:rPr>
              <a:t>https</a:t>
            </a:r>
            <a:r>
              <a:rPr lang="en-US" altLang="zh-TW" dirty="0" smtClean="0">
                <a:hlinkClick r:id="rId2"/>
              </a:rPr>
              <a:t>://</a:t>
            </a:r>
            <a:r>
              <a:rPr lang="en-US" altLang="zh-TW" dirty="0" smtClean="0">
                <a:hlinkClick r:id="rId2"/>
              </a:rPr>
              <a:t>www.youtube.com/watch?v=7UfaiOXv3tQ</a:t>
            </a:r>
            <a:endParaRPr lang="en-US" altLang="zh-TW" dirty="0" smtClean="0"/>
          </a:p>
          <a:p>
            <a:endParaRPr lang="zh-TW" altLang="en-US"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Tongue observation</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www.shen-nong.com/eng/exam/exam_diagnostic_inspection.html</a:t>
            </a:r>
            <a:endParaRPr lang="en-GB" dirty="0" smtClean="0"/>
          </a:p>
          <a:p>
            <a:endParaRPr lang="en-GB" dirty="0" smtClean="0"/>
          </a:p>
          <a:p>
            <a:r>
              <a:rPr lang="en-GB" dirty="0">
                <a:hlinkClick r:id="rId2"/>
              </a:rPr>
              <a:t>http://</a:t>
            </a:r>
            <a:r>
              <a:rPr lang="en-GB" dirty="0" smtClean="0">
                <a:hlinkClick r:id="rId2"/>
              </a:rPr>
              <a:t>www.shen-nong.com/eng/exam/exam_diagnostic_inspection.html</a:t>
            </a:r>
            <a:endParaRPr lang="en-GB" dirty="0" smtClean="0"/>
          </a:p>
          <a:p>
            <a:endParaRPr lang="en-GB" dirty="0" smtClean="0"/>
          </a:p>
          <a:p>
            <a:endParaRPr lang="en-GB" dirty="0"/>
          </a:p>
        </p:txBody>
      </p:sp>
    </p:spTree>
    <p:extLst>
      <p:ext uri="{BB962C8B-B14F-4D97-AF65-F5344CB8AC3E}">
        <p14:creationId xmlns:p14="http://schemas.microsoft.com/office/powerpoint/2010/main" xmlns="" val="55131097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3855</TotalTime>
  <Words>1109</Words>
  <Application>Microsoft Office PowerPoint</Application>
  <PresentationFormat>如螢幕大小 (4:3)</PresentationFormat>
  <Paragraphs>108</Paragraphs>
  <Slides>21</Slides>
  <Notes>0</Notes>
  <HiddenSlides>0</HiddenSlides>
  <MMClips>0</MMClips>
  <ScaleCrop>false</ScaleCrop>
  <HeadingPairs>
    <vt:vector size="4" baseType="variant">
      <vt:variant>
        <vt:lpstr>佈景主題</vt:lpstr>
      </vt:variant>
      <vt:variant>
        <vt:i4>1</vt:i4>
      </vt:variant>
      <vt:variant>
        <vt:lpstr>投影片標題</vt:lpstr>
      </vt:variant>
      <vt:variant>
        <vt:i4>21</vt:i4>
      </vt:variant>
    </vt:vector>
  </HeadingPairs>
  <TitlesOfParts>
    <vt:vector size="22" baseType="lpstr">
      <vt:lpstr>Solstice</vt:lpstr>
      <vt:lpstr>Absorbing and Excretory  Relationship in the Meridians </vt:lpstr>
      <vt:lpstr>Yangsheng Principle of Integration </vt:lpstr>
      <vt:lpstr>Health and Harmony of function </vt:lpstr>
      <vt:lpstr>Chart of Qi flow in Meridians </vt:lpstr>
      <vt:lpstr>Eight Extra Meridians</vt:lpstr>
      <vt:lpstr>The eight ancestral meridians</vt:lpstr>
      <vt:lpstr>Ren and Du Meridians </vt:lpstr>
      <vt:lpstr>Ren Mai and Du Mai</vt:lpstr>
      <vt:lpstr>Ren, Du and Chong Meridians</vt:lpstr>
      <vt:lpstr>The Penetrating Meridian (Chong Mai)</vt:lpstr>
      <vt:lpstr>投影片 11</vt:lpstr>
      <vt:lpstr>The Dai Mai</vt:lpstr>
      <vt:lpstr>Dai Mai Meridians</vt:lpstr>
      <vt:lpstr>Yin Heel Vessel, 阴跷脉</vt:lpstr>
      <vt:lpstr>Function of the Yin-Yang heel vessels </vt:lpstr>
      <vt:lpstr>Yin Qiao and Yang Qiao Meridians </vt:lpstr>
      <vt:lpstr>Yin Wei Mai (Yin Linking Vessel) </vt:lpstr>
      <vt:lpstr>Yin Wei and Yang Wei Meridians </vt:lpstr>
      <vt:lpstr>Yin wei Mai Pathway: </vt:lpstr>
      <vt:lpstr>投影片 20</vt:lpstr>
      <vt:lpstr>Tongue observation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dc:title>
  <dc:creator>Yanxia Zhao</dc:creator>
  <cp:lastModifiedBy>amtbhk484</cp:lastModifiedBy>
  <cp:revision>261</cp:revision>
  <dcterms:created xsi:type="dcterms:W3CDTF">2006-08-16T00:00:00Z</dcterms:created>
  <dcterms:modified xsi:type="dcterms:W3CDTF">2016-03-02T06:57:53Z</dcterms:modified>
</cp:coreProperties>
</file>