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402" r:id="rId3"/>
    <p:sldId id="389" r:id="rId4"/>
    <p:sldId id="373" r:id="rId5"/>
    <p:sldId id="367" r:id="rId6"/>
    <p:sldId id="368" r:id="rId7"/>
    <p:sldId id="366" r:id="rId8"/>
    <p:sldId id="390" r:id="rId9"/>
    <p:sldId id="387" r:id="rId10"/>
    <p:sldId id="395" r:id="rId11"/>
    <p:sldId id="394" r:id="rId12"/>
    <p:sldId id="392" r:id="rId13"/>
    <p:sldId id="388" r:id="rId14"/>
    <p:sldId id="380" r:id="rId15"/>
    <p:sldId id="376" r:id="rId16"/>
    <p:sldId id="378" r:id="rId17"/>
    <p:sldId id="396" r:id="rId18"/>
    <p:sldId id="381" r:id="rId19"/>
    <p:sldId id="374" r:id="rId20"/>
    <p:sldId id="398" r:id="rId21"/>
    <p:sldId id="375" r:id="rId22"/>
    <p:sldId id="397" r:id="rId23"/>
    <p:sldId id="403" r:id="rId24"/>
    <p:sldId id="369" r:id="rId25"/>
    <p:sldId id="370" r:id="rId26"/>
    <p:sldId id="384" r:id="rId27"/>
    <p:sldId id="385" r:id="rId28"/>
    <p:sldId id="401" r:id="rId29"/>
    <p:sldId id="386" r:id="rId30"/>
    <p:sldId id="382" r:id="rId31"/>
    <p:sldId id="399" r:id="rId32"/>
    <p:sldId id="383" r:id="rId33"/>
    <p:sldId id="39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7" dt="2026-10-22T08:53:38.551"/>
    <p1510:client id="{00A57526-822D-344C-3138-C76BA09F613E}" v="381" dt="2026-10-22T11:26:25.592"/>
    <p1510:client id="{981E528F-2FE1-500F-A0A3-5C06A8FF6CFB}" v="55" dt="2026-10-22T12:53:28.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3" autoAdjust="0"/>
    <p:restoredTop sz="72273" autoAdjust="0"/>
  </p:normalViewPr>
  <p:slideViewPr>
    <p:cSldViewPr snapToGrid="0">
      <p:cViewPr varScale="1">
        <p:scale>
          <a:sx n="75" d="100"/>
          <a:sy n="75" d="100"/>
        </p:scale>
        <p:origin x="558"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1F91B-54C9-4DEE-96FB-16E653E2FCAF}" type="doc">
      <dgm:prSet loTypeId="urn:microsoft.com/office/officeart/2016/7/layout/HexagonTimeline" loCatId="process" qsTypeId="urn:microsoft.com/office/officeart/2005/8/quickstyle/simple1#13" qsCatId="simple" csTypeId="urn:microsoft.com/office/officeart/2005/8/colors/colorful5#2" csCatId="colorful" phldr="1"/>
      <dgm:spPr/>
      <dgm:t>
        <a:bodyPr/>
        <a:lstStyle/>
        <a:p>
          <a:endParaRPr lang="en-US"/>
        </a:p>
      </dgm:t>
    </dgm:pt>
    <dgm:pt modelId="{420E9382-E942-47A7-A137-47C45CC31118}">
      <dgm:prSet/>
      <dgm:spPr/>
      <dgm:t>
        <a:bodyPr/>
        <a:lstStyle/>
        <a:p>
          <a:r>
            <a:rPr lang="en-US"/>
            <a:t>1902</a:t>
          </a:r>
        </a:p>
      </dgm:t>
    </dgm:pt>
    <dgm:pt modelId="{C69F77E6-B373-490F-92AC-48EF210F39D8}" type="parTrans" cxnId="{108C9501-84DF-4530-95DA-BC6F6E27DD41}">
      <dgm:prSet/>
      <dgm:spPr/>
      <dgm:t>
        <a:bodyPr/>
        <a:lstStyle/>
        <a:p>
          <a:endParaRPr lang="en-US"/>
        </a:p>
      </dgm:t>
    </dgm:pt>
    <dgm:pt modelId="{B149A4F7-847E-44EE-B45F-7DD53788730C}" type="sibTrans" cxnId="{108C9501-84DF-4530-95DA-BC6F6E27DD41}">
      <dgm:prSet/>
      <dgm:spPr/>
      <dgm:t>
        <a:bodyPr/>
        <a:lstStyle/>
        <a:p>
          <a:endParaRPr lang="en-US"/>
        </a:p>
      </dgm:t>
    </dgm:pt>
    <dgm:pt modelId="{842C4C8A-3332-4EBE-98F3-2DAC5BD5AC44}">
      <dgm:prSet custT="1"/>
      <dgm:spPr/>
      <dgm:t>
        <a:bodyPr/>
        <a:lstStyle/>
        <a:p>
          <a:endParaRPr lang="en-US" sz="2400"/>
        </a:p>
        <a:p>
          <a:r>
            <a:rPr lang="en-GB" sz="2400" noProof="0"/>
            <a:t>The Borstal System (1902): Introduced for young offenders, focusing on education and reform rather than punishment</a:t>
          </a:r>
          <a:r>
            <a:rPr lang="en-US" sz="2400"/>
            <a:t>.</a:t>
          </a:r>
        </a:p>
      </dgm:t>
    </dgm:pt>
    <dgm:pt modelId="{4F166D42-4F3F-49D3-AE5D-4B8B7EC369E4}" type="parTrans" cxnId="{A0D78660-383D-475A-9D7E-96F47902DBC4}">
      <dgm:prSet/>
      <dgm:spPr/>
      <dgm:t>
        <a:bodyPr/>
        <a:lstStyle/>
        <a:p>
          <a:endParaRPr lang="en-US"/>
        </a:p>
      </dgm:t>
    </dgm:pt>
    <dgm:pt modelId="{0726240F-2D9B-4B74-B650-5965B071FC80}" type="sibTrans" cxnId="{A0D78660-383D-475A-9D7E-96F47902DBC4}">
      <dgm:prSet/>
      <dgm:spPr/>
      <dgm:t>
        <a:bodyPr/>
        <a:lstStyle/>
        <a:p>
          <a:endParaRPr lang="en-US"/>
        </a:p>
      </dgm:t>
    </dgm:pt>
    <dgm:pt modelId="{4B4E4AB3-9C0F-43C5-B56A-6587D2EF6355}">
      <dgm:prSet/>
      <dgm:spPr/>
      <dgm:t>
        <a:bodyPr/>
        <a:lstStyle/>
        <a:p>
          <a:r>
            <a:rPr lang="en-US"/>
            <a:t>1948</a:t>
          </a:r>
        </a:p>
      </dgm:t>
    </dgm:pt>
    <dgm:pt modelId="{0658B4AE-D7FD-4953-A824-EF49F3FFCE09}" type="parTrans" cxnId="{5BDBEDA7-84AE-4636-A641-91FDDE6EAA86}">
      <dgm:prSet/>
      <dgm:spPr/>
      <dgm:t>
        <a:bodyPr/>
        <a:lstStyle/>
        <a:p>
          <a:endParaRPr lang="en-US"/>
        </a:p>
      </dgm:t>
    </dgm:pt>
    <dgm:pt modelId="{279F0CD8-2267-4D3C-AC78-251DB2407ACA}" type="sibTrans" cxnId="{5BDBEDA7-84AE-4636-A641-91FDDE6EAA86}">
      <dgm:prSet/>
      <dgm:spPr/>
      <dgm:t>
        <a:bodyPr/>
        <a:lstStyle/>
        <a:p>
          <a:endParaRPr lang="en-US"/>
        </a:p>
      </dgm:t>
    </dgm:pt>
    <dgm:pt modelId="{9E182CB0-3C7B-4770-BA72-5CC09B23D737}">
      <dgm:prSet custT="1"/>
      <dgm:spPr/>
      <dgm:t>
        <a:bodyPr/>
        <a:lstStyle/>
        <a:p>
          <a:r>
            <a:rPr lang="en-GB" sz="2000" noProof="0"/>
            <a:t>The Criminal Justice Act of 1948: Introduced the concept of rehabilitation as a central aim of imprisonment, replacing earlier punitive approaches</a:t>
          </a:r>
          <a:r>
            <a:rPr lang="en-GB" sz="2400" noProof="0"/>
            <a:t>.</a:t>
          </a:r>
        </a:p>
      </dgm:t>
    </dgm:pt>
    <dgm:pt modelId="{AA099D1B-2872-4AD0-8836-2EC971D3E523}" type="parTrans" cxnId="{F7C7528C-9409-4D8A-8A26-C70374B7BAB9}">
      <dgm:prSet/>
      <dgm:spPr/>
      <dgm:t>
        <a:bodyPr/>
        <a:lstStyle/>
        <a:p>
          <a:endParaRPr lang="en-US"/>
        </a:p>
      </dgm:t>
    </dgm:pt>
    <dgm:pt modelId="{05394999-A2E3-423B-974B-4E2A5BEFDB96}" type="sibTrans" cxnId="{F7C7528C-9409-4D8A-8A26-C70374B7BAB9}">
      <dgm:prSet/>
      <dgm:spPr/>
      <dgm:t>
        <a:bodyPr/>
        <a:lstStyle/>
        <a:p>
          <a:endParaRPr lang="en-US"/>
        </a:p>
      </dgm:t>
    </dgm:pt>
    <dgm:pt modelId="{669E0B7F-83E8-4883-94F0-0AE5406856A1}" type="pres">
      <dgm:prSet presAssocID="{F2B1F91B-54C9-4DEE-96FB-16E653E2FCAF}" presName="Name0" presStyleCnt="0">
        <dgm:presLayoutVars>
          <dgm:chMax/>
          <dgm:chPref/>
          <dgm:animLvl val="lvl"/>
        </dgm:presLayoutVars>
      </dgm:prSet>
      <dgm:spPr/>
    </dgm:pt>
    <dgm:pt modelId="{8482ABA1-D9F0-4B3F-9A15-1D21D7E6427A}" type="pres">
      <dgm:prSet presAssocID="{420E9382-E942-47A7-A137-47C45CC31118}" presName="composite" presStyleCnt="0"/>
      <dgm:spPr/>
    </dgm:pt>
    <dgm:pt modelId="{BF1B5E4B-B613-461A-AE74-F7AD94AAF2E0}" type="pres">
      <dgm:prSet presAssocID="{420E9382-E942-47A7-A137-47C45CC31118}" presName="Parent1" presStyleLbl="alignNode1" presStyleIdx="0" presStyleCnt="2" custScaleY="142861">
        <dgm:presLayoutVars>
          <dgm:chMax val="1"/>
          <dgm:chPref val="1"/>
          <dgm:bulletEnabled val="1"/>
        </dgm:presLayoutVars>
      </dgm:prSet>
      <dgm:spPr/>
    </dgm:pt>
    <dgm:pt modelId="{209645CD-378E-49F1-8A63-C5A65F2FC3D9}" type="pres">
      <dgm:prSet presAssocID="{420E9382-E942-47A7-A137-47C45CC31118}" presName="Childtext1" presStyleLbl="revTx" presStyleIdx="0" presStyleCnt="2">
        <dgm:presLayoutVars>
          <dgm:chMax val="0"/>
          <dgm:chPref val="0"/>
          <dgm:bulletEnabled/>
        </dgm:presLayoutVars>
      </dgm:prSet>
      <dgm:spPr/>
    </dgm:pt>
    <dgm:pt modelId="{0E9B57EA-13CD-4CD4-8B3C-ED2B3E082CDB}" type="pres">
      <dgm:prSet presAssocID="{420E9382-E942-47A7-A137-47C45CC31118}" presName="ConnectLine" presStyleLbl="sibTrans1D1" presStyleIdx="0" presStyleCnt="2"/>
      <dgm:spPr>
        <a:noFill/>
        <a:ln w="12700" cap="flat" cmpd="sng" algn="ctr">
          <a:solidFill>
            <a:schemeClr val="accent5">
              <a:hueOff val="0"/>
              <a:satOff val="0"/>
              <a:lumOff val="0"/>
              <a:alphaOff val="0"/>
            </a:schemeClr>
          </a:solidFill>
          <a:prstDash val="dash"/>
          <a:miter lim="800000"/>
        </a:ln>
        <a:effectLst/>
      </dgm:spPr>
    </dgm:pt>
    <dgm:pt modelId="{855E3E59-ED19-400C-A640-22468EE4A478}" type="pres">
      <dgm:prSet presAssocID="{420E9382-E942-47A7-A137-47C45CC31118}" presName="ConnectLineEnd" presStyleLbl="node1" presStyleIdx="0" presStyleCnt="2"/>
      <dgm:spPr/>
    </dgm:pt>
    <dgm:pt modelId="{8E92486F-F3F9-4BD8-80CC-1651D3556493}" type="pres">
      <dgm:prSet presAssocID="{420E9382-E942-47A7-A137-47C45CC31118}" presName="EmptyPane" presStyleCnt="0"/>
      <dgm:spPr/>
    </dgm:pt>
    <dgm:pt modelId="{80A96D27-3E87-4CB1-9B63-728C7DCB5253}" type="pres">
      <dgm:prSet presAssocID="{B149A4F7-847E-44EE-B45F-7DD53788730C}" presName="spaceBetweenRectangles" presStyleLbl="fgAcc1" presStyleIdx="0" presStyleCnt="1"/>
      <dgm:spPr/>
    </dgm:pt>
    <dgm:pt modelId="{CD33D541-D56B-4F1A-8D68-D4CD3B9AAB80}" type="pres">
      <dgm:prSet presAssocID="{4B4E4AB3-9C0F-43C5-B56A-6587D2EF6355}" presName="composite" presStyleCnt="0"/>
      <dgm:spPr/>
    </dgm:pt>
    <dgm:pt modelId="{2296C229-58FA-448C-9B08-F4066D550CCC}" type="pres">
      <dgm:prSet presAssocID="{4B4E4AB3-9C0F-43C5-B56A-6587D2EF6355}" presName="Parent1" presStyleLbl="alignNode1" presStyleIdx="1" presStyleCnt="2" custScaleY="117236">
        <dgm:presLayoutVars>
          <dgm:chMax val="1"/>
          <dgm:chPref val="1"/>
          <dgm:bulletEnabled val="1"/>
        </dgm:presLayoutVars>
      </dgm:prSet>
      <dgm:spPr/>
    </dgm:pt>
    <dgm:pt modelId="{9F822D63-9B62-4185-A8D2-D01FC034C464}" type="pres">
      <dgm:prSet presAssocID="{4B4E4AB3-9C0F-43C5-B56A-6587D2EF6355}" presName="Childtext1" presStyleLbl="revTx" presStyleIdx="1" presStyleCnt="2">
        <dgm:presLayoutVars>
          <dgm:chMax val="0"/>
          <dgm:chPref val="0"/>
          <dgm:bulletEnabled/>
        </dgm:presLayoutVars>
      </dgm:prSet>
      <dgm:spPr/>
    </dgm:pt>
    <dgm:pt modelId="{98B9C5BD-730A-4C85-948A-F6949A8C4BBF}" type="pres">
      <dgm:prSet presAssocID="{4B4E4AB3-9C0F-43C5-B56A-6587D2EF6355}" presName="ConnectLine" presStyleLbl="sibTrans1D1" presStyleIdx="1" presStyleCnt="2"/>
      <dgm:spPr>
        <a:noFill/>
        <a:ln w="12700" cap="flat" cmpd="sng" algn="ctr">
          <a:solidFill>
            <a:schemeClr val="accent5">
              <a:hueOff val="-12152150"/>
              <a:satOff val="-826"/>
              <a:lumOff val="1961"/>
              <a:alphaOff val="0"/>
            </a:schemeClr>
          </a:solidFill>
          <a:prstDash val="dash"/>
          <a:miter lim="800000"/>
        </a:ln>
        <a:effectLst/>
      </dgm:spPr>
    </dgm:pt>
    <dgm:pt modelId="{E27B6162-36A1-4F8B-97E4-2BE9C08B60B5}" type="pres">
      <dgm:prSet presAssocID="{4B4E4AB3-9C0F-43C5-B56A-6587D2EF6355}" presName="ConnectLineEnd" presStyleLbl="node1" presStyleIdx="1" presStyleCnt="2"/>
      <dgm:spPr/>
    </dgm:pt>
    <dgm:pt modelId="{A98345C5-4427-41E5-93CE-6B36B2DA2D5B}" type="pres">
      <dgm:prSet presAssocID="{4B4E4AB3-9C0F-43C5-B56A-6587D2EF6355}" presName="EmptyPane" presStyleCnt="0"/>
      <dgm:spPr/>
    </dgm:pt>
  </dgm:ptLst>
  <dgm:cxnLst>
    <dgm:cxn modelId="{108C9501-84DF-4530-95DA-BC6F6E27DD41}" srcId="{F2B1F91B-54C9-4DEE-96FB-16E653E2FCAF}" destId="{420E9382-E942-47A7-A137-47C45CC31118}" srcOrd="0" destOrd="0" parTransId="{C69F77E6-B373-490F-92AC-48EF210F39D8}" sibTransId="{B149A4F7-847E-44EE-B45F-7DD53788730C}"/>
    <dgm:cxn modelId="{ECD65B0F-ADE1-469B-B991-D5826BF3104A}" type="presOf" srcId="{4B4E4AB3-9C0F-43C5-B56A-6587D2EF6355}" destId="{2296C229-58FA-448C-9B08-F4066D550CCC}" srcOrd="0" destOrd="0" presId="urn:microsoft.com/office/officeart/2016/7/layout/HexagonTimeline"/>
    <dgm:cxn modelId="{A0D78660-383D-475A-9D7E-96F47902DBC4}" srcId="{420E9382-E942-47A7-A137-47C45CC31118}" destId="{842C4C8A-3332-4EBE-98F3-2DAC5BD5AC44}" srcOrd="0" destOrd="0" parTransId="{4F166D42-4F3F-49D3-AE5D-4B8B7EC369E4}" sibTransId="{0726240F-2D9B-4B74-B650-5965B071FC80}"/>
    <dgm:cxn modelId="{139A8767-7B5B-43BA-8875-33CDB89251A4}" type="presOf" srcId="{F2B1F91B-54C9-4DEE-96FB-16E653E2FCAF}" destId="{669E0B7F-83E8-4883-94F0-0AE5406856A1}" srcOrd="0" destOrd="0" presId="urn:microsoft.com/office/officeart/2016/7/layout/HexagonTimeline"/>
    <dgm:cxn modelId="{7EABB36E-1136-4C09-917C-23A650BBD22C}" type="presOf" srcId="{420E9382-E942-47A7-A137-47C45CC31118}" destId="{BF1B5E4B-B613-461A-AE74-F7AD94AAF2E0}" srcOrd="0" destOrd="0" presId="urn:microsoft.com/office/officeart/2016/7/layout/HexagonTimeline"/>
    <dgm:cxn modelId="{2C01C556-45E0-41BB-8A66-B0D92F2B0AA3}" type="presOf" srcId="{9E182CB0-3C7B-4770-BA72-5CC09B23D737}" destId="{9F822D63-9B62-4185-A8D2-D01FC034C464}" srcOrd="0" destOrd="0" presId="urn:microsoft.com/office/officeart/2016/7/layout/HexagonTimeline"/>
    <dgm:cxn modelId="{F7C7528C-9409-4D8A-8A26-C70374B7BAB9}" srcId="{4B4E4AB3-9C0F-43C5-B56A-6587D2EF6355}" destId="{9E182CB0-3C7B-4770-BA72-5CC09B23D737}" srcOrd="0" destOrd="0" parTransId="{AA099D1B-2872-4AD0-8836-2EC971D3E523}" sibTransId="{05394999-A2E3-423B-974B-4E2A5BEFDB96}"/>
    <dgm:cxn modelId="{5BDBEDA7-84AE-4636-A641-91FDDE6EAA86}" srcId="{F2B1F91B-54C9-4DEE-96FB-16E653E2FCAF}" destId="{4B4E4AB3-9C0F-43C5-B56A-6587D2EF6355}" srcOrd="1" destOrd="0" parTransId="{0658B4AE-D7FD-4953-A824-EF49F3FFCE09}" sibTransId="{279F0CD8-2267-4D3C-AC78-251DB2407ACA}"/>
    <dgm:cxn modelId="{E6A946E6-B7D9-4B58-8AA5-F14CD1592DAB}" type="presOf" srcId="{842C4C8A-3332-4EBE-98F3-2DAC5BD5AC44}" destId="{209645CD-378E-49F1-8A63-C5A65F2FC3D9}" srcOrd="0" destOrd="0" presId="urn:microsoft.com/office/officeart/2016/7/layout/HexagonTimeline"/>
    <dgm:cxn modelId="{51868955-C8AF-4DC5-AB1B-0815E1DF523F}" type="presParOf" srcId="{669E0B7F-83E8-4883-94F0-0AE5406856A1}" destId="{8482ABA1-D9F0-4B3F-9A15-1D21D7E6427A}" srcOrd="0" destOrd="0" presId="urn:microsoft.com/office/officeart/2016/7/layout/HexagonTimeline"/>
    <dgm:cxn modelId="{0B562CDA-E276-496F-9C36-94ADEEA9A7F1}" type="presParOf" srcId="{8482ABA1-D9F0-4B3F-9A15-1D21D7E6427A}" destId="{BF1B5E4B-B613-461A-AE74-F7AD94AAF2E0}" srcOrd="0" destOrd="0" presId="urn:microsoft.com/office/officeart/2016/7/layout/HexagonTimeline"/>
    <dgm:cxn modelId="{3186F15D-17B1-4BEE-9F52-0FE34852CD95}" type="presParOf" srcId="{8482ABA1-D9F0-4B3F-9A15-1D21D7E6427A}" destId="{209645CD-378E-49F1-8A63-C5A65F2FC3D9}" srcOrd="1" destOrd="0" presId="urn:microsoft.com/office/officeart/2016/7/layout/HexagonTimeline"/>
    <dgm:cxn modelId="{67D55A63-A214-409B-A1C9-C7FDEE4E2CEF}" type="presParOf" srcId="{8482ABA1-D9F0-4B3F-9A15-1D21D7E6427A}" destId="{0E9B57EA-13CD-4CD4-8B3C-ED2B3E082CDB}" srcOrd="2" destOrd="0" presId="urn:microsoft.com/office/officeart/2016/7/layout/HexagonTimeline"/>
    <dgm:cxn modelId="{3A31F1EB-8478-4C08-BFCB-48092EA75B93}" type="presParOf" srcId="{8482ABA1-D9F0-4B3F-9A15-1D21D7E6427A}" destId="{855E3E59-ED19-400C-A640-22468EE4A478}" srcOrd="3" destOrd="0" presId="urn:microsoft.com/office/officeart/2016/7/layout/HexagonTimeline"/>
    <dgm:cxn modelId="{BD565EE7-4B1E-4881-892D-0F637BCA0E03}" type="presParOf" srcId="{8482ABA1-D9F0-4B3F-9A15-1D21D7E6427A}" destId="{8E92486F-F3F9-4BD8-80CC-1651D3556493}" srcOrd="4" destOrd="0" presId="urn:microsoft.com/office/officeart/2016/7/layout/HexagonTimeline"/>
    <dgm:cxn modelId="{DB32ED56-57D9-40D1-BFD8-4E84F730548A}" type="presParOf" srcId="{669E0B7F-83E8-4883-94F0-0AE5406856A1}" destId="{80A96D27-3E87-4CB1-9B63-728C7DCB5253}" srcOrd="1" destOrd="0" presId="urn:microsoft.com/office/officeart/2016/7/layout/HexagonTimeline"/>
    <dgm:cxn modelId="{DEC1829B-97DB-4DF1-AA41-D143B5DE4FD2}" type="presParOf" srcId="{669E0B7F-83E8-4883-94F0-0AE5406856A1}" destId="{CD33D541-D56B-4F1A-8D68-D4CD3B9AAB80}" srcOrd="2" destOrd="0" presId="urn:microsoft.com/office/officeart/2016/7/layout/HexagonTimeline"/>
    <dgm:cxn modelId="{3046B529-6E9D-41DE-B7F7-FA1DF85E93D4}" type="presParOf" srcId="{CD33D541-D56B-4F1A-8D68-D4CD3B9AAB80}" destId="{2296C229-58FA-448C-9B08-F4066D550CCC}" srcOrd="0" destOrd="0" presId="urn:microsoft.com/office/officeart/2016/7/layout/HexagonTimeline"/>
    <dgm:cxn modelId="{3CE820DD-B9EB-40CB-BA1F-06F96C13797F}" type="presParOf" srcId="{CD33D541-D56B-4F1A-8D68-D4CD3B9AAB80}" destId="{9F822D63-9B62-4185-A8D2-D01FC034C464}" srcOrd="1" destOrd="0" presId="urn:microsoft.com/office/officeart/2016/7/layout/HexagonTimeline"/>
    <dgm:cxn modelId="{A50400D6-3812-439B-A26E-F0BF1646E884}" type="presParOf" srcId="{CD33D541-D56B-4F1A-8D68-D4CD3B9AAB80}" destId="{98B9C5BD-730A-4C85-948A-F6949A8C4BBF}" srcOrd="2" destOrd="0" presId="urn:microsoft.com/office/officeart/2016/7/layout/HexagonTimeline"/>
    <dgm:cxn modelId="{BF9C1A93-9332-4CA2-9D27-D09C603FC1DD}" type="presParOf" srcId="{CD33D541-D56B-4F1A-8D68-D4CD3B9AAB80}" destId="{E27B6162-36A1-4F8B-97E4-2BE9C08B60B5}" srcOrd="3" destOrd="0" presId="urn:microsoft.com/office/officeart/2016/7/layout/HexagonTimeline"/>
    <dgm:cxn modelId="{98AE6B18-B886-4E1D-B4A2-D14D8BB14114}" type="presParOf" srcId="{CD33D541-D56B-4F1A-8D68-D4CD3B9AAB80}" destId="{A98345C5-4427-41E5-93CE-6B36B2DA2D5B}"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7667E7-8CBC-4F1A-9435-F3137A781C13}" type="doc">
      <dgm:prSet loTypeId="urn:microsoft.com/office/officeart/2005/8/layout/hierarchy1" loCatId="hierarchy" qsTypeId="urn:microsoft.com/office/officeart/2005/8/quickstyle/simple1#14" qsCatId="simple" csTypeId="urn:microsoft.com/office/officeart/2005/8/colors/colorful2#2" csCatId="colorful"/>
      <dgm:spPr/>
      <dgm:t>
        <a:bodyPr/>
        <a:lstStyle/>
        <a:p>
          <a:endParaRPr lang="en-US"/>
        </a:p>
      </dgm:t>
    </dgm:pt>
    <dgm:pt modelId="{86C84A0E-8420-4091-9C84-D9B30B390F19}">
      <dgm:prSet/>
      <dgm:spPr/>
      <dgm:t>
        <a:bodyPr/>
        <a:lstStyle/>
        <a:p>
          <a:r>
            <a:rPr lang="en-GB" b="1"/>
            <a:t>Rising Prison Populations</a:t>
          </a:r>
          <a:r>
            <a:rPr lang="en-GB"/>
            <a:t>: From the late 20th century, there was a marked increase in prison populations, partly due to tougher sentencing policies and the War on Drugs.</a:t>
          </a:r>
          <a:endParaRPr lang="en-US"/>
        </a:p>
      </dgm:t>
    </dgm:pt>
    <dgm:pt modelId="{04681358-6926-47B5-9CA0-02A760BB9A78}" type="parTrans" cxnId="{9756267E-1D9F-4584-9E6A-98F3EB9B61A4}">
      <dgm:prSet/>
      <dgm:spPr/>
      <dgm:t>
        <a:bodyPr/>
        <a:lstStyle/>
        <a:p>
          <a:endParaRPr lang="en-US"/>
        </a:p>
      </dgm:t>
    </dgm:pt>
    <dgm:pt modelId="{E70CAA13-6FB0-411B-8897-2907E0392D64}" type="sibTrans" cxnId="{9756267E-1D9F-4584-9E6A-98F3EB9B61A4}">
      <dgm:prSet/>
      <dgm:spPr/>
      <dgm:t>
        <a:bodyPr/>
        <a:lstStyle/>
        <a:p>
          <a:endParaRPr lang="en-US"/>
        </a:p>
      </dgm:t>
    </dgm:pt>
    <dgm:pt modelId="{81A80FED-3B45-4356-ABA6-54B93D0A8B38}">
      <dgm:prSet/>
      <dgm:spPr/>
      <dgm:t>
        <a:bodyPr/>
        <a:lstStyle/>
        <a:p>
          <a:r>
            <a:rPr lang="en-GB" b="1"/>
            <a:t>Prison Privatisation (1990s)</a:t>
          </a:r>
          <a:r>
            <a:rPr lang="en-GB"/>
            <a:t>: The UK became one of the first countries to privatise parts of its prison system, raising debates about accountability and profit motives.</a:t>
          </a:r>
          <a:endParaRPr lang="en-US"/>
        </a:p>
      </dgm:t>
    </dgm:pt>
    <dgm:pt modelId="{6FDB79AE-65B3-4C04-BB8E-98BE3FA4FD79}" type="parTrans" cxnId="{B50BBFD5-8C63-41C8-A2E1-B3A7C0F8A7E3}">
      <dgm:prSet/>
      <dgm:spPr/>
      <dgm:t>
        <a:bodyPr/>
        <a:lstStyle/>
        <a:p>
          <a:endParaRPr lang="en-US"/>
        </a:p>
      </dgm:t>
    </dgm:pt>
    <dgm:pt modelId="{E0BBC671-8816-4A82-B1E8-84177B074A4C}" type="sibTrans" cxnId="{B50BBFD5-8C63-41C8-A2E1-B3A7C0F8A7E3}">
      <dgm:prSet/>
      <dgm:spPr/>
      <dgm:t>
        <a:bodyPr/>
        <a:lstStyle/>
        <a:p>
          <a:endParaRPr lang="en-US"/>
        </a:p>
      </dgm:t>
    </dgm:pt>
    <dgm:pt modelId="{93F19813-3B25-4B79-9A68-147744F3E26C}" type="pres">
      <dgm:prSet presAssocID="{A27667E7-8CBC-4F1A-9435-F3137A781C13}" presName="hierChild1" presStyleCnt="0">
        <dgm:presLayoutVars>
          <dgm:chPref val="1"/>
          <dgm:dir/>
          <dgm:animOne val="branch"/>
          <dgm:animLvl val="lvl"/>
          <dgm:resizeHandles/>
        </dgm:presLayoutVars>
      </dgm:prSet>
      <dgm:spPr/>
    </dgm:pt>
    <dgm:pt modelId="{C5EC9677-C5F4-4C4B-8723-4C5AF36AD4A3}" type="pres">
      <dgm:prSet presAssocID="{86C84A0E-8420-4091-9C84-D9B30B390F19}" presName="hierRoot1" presStyleCnt="0"/>
      <dgm:spPr/>
    </dgm:pt>
    <dgm:pt modelId="{5A2545BA-ACE6-48CF-8868-8EA6CAFC09B5}" type="pres">
      <dgm:prSet presAssocID="{86C84A0E-8420-4091-9C84-D9B30B390F19}" presName="composite" presStyleCnt="0"/>
      <dgm:spPr/>
    </dgm:pt>
    <dgm:pt modelId="{6D6CAC1C-DA71-403F-92C3-53855EE0F8DA}" type="pres">
      <dgm:prSet presAssocID="{86C84A0E-8420-4091-9C84-D9B30B390F19}" presName="background" presStyleLbl="node0" presStyleIdx="0" presStyleCnt="2"/>
      <dgm:spPr/>
    </dgm:pt>
    <dgm:pt modelId="{405699B3-EB7A-4B41-B674-B1F4BDE2B288}" type="pres">
      <dgm:prSet presAssocID="{86C84A0E-8420-4091-9C84-D9B30B390F19}" presName="text" presStyleLbl="fgAcc0" presStyleIdx="0" presStyleCnt="2">
        <dgm:presLayoutVars>
          <dgm:chPref val="3"/>
        </dgm:presLayoutVars>
      </dgm:prSet>
      <dgm:spPr/>
    </dgm:pt>
    <dgm:pt modelId="{CB944E40-51DC-49A3-80AB-C71E65C3023A}" type="pres">
      <dgm:prSet presAssocID="{86C84A0E-8420-4091-9C84-D9B30B390F19}" presName="hierChild2" presStyleCnt="0"/>
      <dgm:spPr/>
    </dgm:pt>
    <dgm:pt modelId="{C331623E-7FFF-4A2A-BCBF-9B3E3100BFE1}" type="pres">
      <dgm:prSet presAssocID="{81A80FED-3B45-4356-ABA6-54B93D0A8B38}" presName="hierRoot1" presStyleCnt="0"/>
      <dgm:spPr/>
    </dgm:pt>
    <dgm:pt modelId="{EA49E373-6A94-47D5-AB4D-D2E811BD7AFD}" type="pres">
      <dgm:prSet presAssocID="{81A80FED-3B45-4356-ABA6-54B93D0A8B38}" presName="composite" presStyleCnt="0"/>
      <dgm:spPr/>
    </dgm:pt>
    <dgm:pt modelId="{E15E1B65-B71D-4A8D-8528-D593FCDB4F6A}" type="pres">
      <dgm:prSet presAssocID="{81A80FED-3B45-4356-ABA6-54B93D0A8B38}" presName="background" presStyleLbl="node0" presStyleIdx="1" presStyleCnt="2"/>
      <dgm:spPr/>
    </dgm:pt>
    <dgm:pt modelId="{F4E5D4BE-CDB1-434D-9896-A5BBAEFB9B27}" type="pres">
      <dgm:prSet presAssocID="{81A80FED-3B45-4356-ABA6-54B93D0A8B38}" presName="text" presStyleLbl="fgAcc0" presStyleIdx="1" presStyleCnt="2">
        <dgm:presLayoutVars>
          <dgm:chPref val="3"/>
        </dgm:presLayoutVars>
      </dgm:prSet>
      <dgm:spPr/>
    </dgm:pt>
    <dgm:pt modelId="{07F147C7-231C-4117-80BF-43CC51115BD3}" type="pres">
      <dgm:prSet presAssocID="{81A80FED-3B45-4356-ABA6-54B93D0A8B38}" presName="hierChild2" presStyleCnt="0"/>
      <dgm:spPr/>
    </dgm:pt>
  </dgm:ptLst>
  <dgm:cxnLst>
    <dgm:cxn modelId="{9756267E-1D9F-4584-9E6A-98F3EB9B61A4}" srcId="{A27667E7-8CBC-4F1A-9435-F3137A781C13}" destId="{86C84A0E-8420-4091-9C84-D9B30B390F19}" srcOrd="0" destOrd="0" parTransId="{04681358-6926-47B5-9CA0-02A760BB9A78}" sibTransId="{E70CAA13-6FB0-411B-8897-2907E0392D64}"/>
    <dgm:cxn modelId="{C47ACCA0-4B01-4574-98AA-6D9A04E1361B}" type="presOf" srcId="{A27667E7-8CBC-4F1A-9435-F3137A781C13}" destId="{93F19813-3B25-4B79-9A68-147744F3E26C}" srcOrd="0" destOrd="0" presId="urn:microsoft.com/office/officeart/2005/8/layout/hierarchy1"/>
    <dgm:cxn modelId="{976630B6-5532-40B1-939F-0CD4D5BB392C}" type="presOf" srcId="{81A80FED-3B45-4356-ABA6-54B93D0A8B38}" destId="{F4E5D4BE-CDB1-434D-9896-A5BBAEFB9B27}" srcOrd="0" destOrd="0" presId="urn:microsoft.com/office/officeart/2005/8/layout/hierarchy1"/>
    <dgm:cxn modelId="{B50BBFD5-8C63-41C8-A2E1-B3A7C0F8A7E3}" srcId="{A27667E7-8CBC-4F1A-9435-F3137A781C13}" destId="{81A80FED-3B45-4356-ABA6-54B93D0A8B38}" srcOrd="1" destOrd="0" parTransId="{6FDB79AE-65B3-4C04-BB8E-98BE3FA4FD79}" sibTransId="{E0BBC671-8816-4A82-B1E8-84177B074A4C}"/>
    <dgm:cxn modelId="{D4401CF2-2E2F-4D0B-84CC-6368727B52CC}" type="presOf" srcId="{86C84A0E-8420-4091-9C84-D9B30B390F19}" destId="{405699B3-EB7A-4B41-B674-B1F4BDE2B288}" srcOrd="0" destOrd="0" presId="urn:microsoft.com/office/officeart/2005/8/layout/hierarchy1"/>
    <dgm:cxn modelId="{DDBB814B-0EEB-450E-B4B5-222DD3FB137A}" type="presParOf" srcId="{93F19813-3B25-4B79-9A68-147744F3E26C}" destId="{C5EC9677-C5F4-4C4B-8723-4C5AF36AD4A3}" srcOrd="0" destOrd="0" presId="urn:microsoft.com/office/officeart/2005/8/layout/hierarchy1"/>
    <dgm:cxn modelId="{7A9FE389-AE80-4199-8C47-D2DD527A811F}" type="presParOf" srcId="{C5EC9677-C5F4-4C4B-8723-4C5AF36AD4A3}" destId="{5A2545BA-ACE6-48CF-8868-8EA6CAFC09B5}" srcOrd="0" destOrd="0" presId="urn:microsoft.com/office/officeart/2005/8/layout/hierarchy1"/>
    <dgm:cxn modelId="{6DC96A69-65A3-4EF7-B12F-591810F50CAA}" type="presParOf" srcId="{5A2545BA-ACE6-48CF-8868-8EA6CAFC09B5}" destId="{6D6CAC1C-DA71-403F-92C3-53855EE0F8DA}" srcOrd="0" destOrd="0" presId="urn:microsoft.com/office/officeart/2005/8/layout/hierarchy1"/>
    <dgm:cxn modelId="{1E1503B4-C9D5-40EB-9AB2-F34F703D66E2}" type="presParOf" srcId="{5A2545BA-ACE6-48CF-8868-8EA6CAFC09B5}" destId="{405699B3-EB7A-4B41-B674-B1F4BDE2B288}" srcOrd="1" destOrd="0" presId="urn:microsoft.com/office/officeart/2005/8/layout/hierarchy1"/>
    <dgm:cxn modelId="{E42A77D0-8D2B-4324-B174-70A82152E0C8}" type="presParOf" srcId="{C5EC9677-C5F4-4C4B-8723-4C5AF36AD4A3}" destId="{CB944E40-51DC-49A3-80AB-C71E65C3023A}" srcOrd="1" destOrd="0" presId="urn:microsoft.com/office/officeart/2005/8/layout/hierarchy1"/>
    <dgm:cxn modelId="{C0064294-9C50-43E4-BD28-4F883D43901C}" type="presParOf" srcId="{93F19813-3B25-4B79-9A68-147744F3E26C}" destId="{C331623E-7FFF-4A2A-BCBF-9B3E3100BFE1}" srcOrd="1" destOrd="0" presId="urn:microsoft.com/office/officeart/2005/8/layout/hierarchy1"/>
    <dgm:cxn modelId="{2E196ADB-4397-4EF0-BAD1-E3D20D18EBAF}" type="presParOf" srcId="{C331623E-7FFF-4A2A-BCBF-9B3E3100BFE1}" destId="{EA49E373-6A94-47D5-AB4D-D2E811BD7AFD}" srcOrd="0" destOrd="0" presId="urn:microsoft.com/office/officeart/2005/8/layout/hierarchy1"/>
    <dgm:cxn modelId="{7737953E-764C-4525-9737-6CDF02749DF4}" type="presParOf" srcId="{EA49E373-6A94-47D5-AB4D-D2E811BD7AFD}" destId="{E15E1B65-B71D-4A8D-8528-D593FCDB4F6A}" srcOrd="0" destOrd="0" presId="urn:microsoft.com/office/officeart/2005/8/layout/hierarchy1"/>
    <dgm:cxn modelId="{3D7C20EB-1E11-4248-8477-8C29953478A1}" type="presParOf" srcId="{EA49E373-6A94-47D5-AB4D-D2E811BD7AFD}" destId="{F4E5D4BE-CDB1-434D-9896-A5BBAEFB9B27}" srcOrd="1" destOrd="0" presId="urn:microsoft.com/office/officeart/2005/8/layout/hierarchy1"/>
    <dgm:cxn modelId="{B1D10807-2FDF-45AC-8096-AD17D8B27852}" type="presParOf" srcId="{C331623E-7FFF-4A2A-BCBF-9B3E3100BFE1}" destId="{07F147C7-231C-4117-80BF-43CC51115BD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B5E4B-B613-461A-AE74-F7AD94AAF2E0}">
      <dsp:nvSpPr>
        <dsp:cNvPr id="0" name=""/>
        <dsp:cNvSpPr/>
      </dsp:nvSpPr>
      <dsp:spPr>
        <a:xfrm>
          <a:off x="778127" y="1725635"/>
          <a:ext cx="4001796" cy="736952"/>
        </a:xfrm>
        <a:prstGeom prst="homePlate">
          <a:avLst>
            <a:gd name="adj" fmla="val 40000"/>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1902</a:t>
          </a:r>
        </a:p>
      </dsp:txBody>
      <dsp:txXfrm>
        <a:off x="778127" y="1725635"/>
        <a:ext cx="3854406" cy="736952"/>
      </dsp:txXfrm>
    </dsp:sp>
    <dsp:sp modelId="{209645CD-378E-49F1-8A63-C5A65F2FC3D9}">
      <dsp:nvSpPr>
        <dsp:cNvPr id="0" name=""/>
        <dsp:cNvSpPr/>
      </dsp:nvSpPr>
      <dsp:spPr>
        <a:xfrm>
          <a:off x="0" y="-350074"/>
          <a:ext cx="5558051" cy="1965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3360" rIns="0" bIns="213360" numCol="1" spcCol="1270" anchor="b" anchorCtr="1">
          <a:noAutofit/>
        </a:bodyPr>
        <a:lstStyle/>
        <a:p>
          <a:pPr marL="0" lvl="0" indent="0" algn="ctr" defTabSz="1066800">
            <a:lnSpc>
              <a:spcPct val="90000"/>
            </a:lnSpc>
            <a:spcBef>
              <a:spcPct val="0"/>
            </a:spcBef>
            <a:spcAft>
              <a:spcPct val="35000"/>
            </a:spcAft>
            <a:buNone/>
          </a:pPr>
          <a:endParaRPr lang="en-US" sz="2400" kern="1200"/>
        </a:p>
        <a:p>
          <a:pPr marL="0" lvl="0" indent="0" algn="ctr" defTabSz="1066800">
            <a:lnSpc>
              <a:spcPct val="90000"/>
            </a:lnSpc>
            <a:spcBef>
              <a:spcPct val="0"/>
            </a:spcBef>
            <a:spcAft>
              <a:spcPct val="35000"/>
            </a:spcAft>
            <a:buNone/>
          </a:pPr>
          <a:r>
            <a:rPr lang="en-GB" sz="2400" kern="1200" noProof="0"/>
            <a:t>The Borstal System (1902): Introduced for young offenders, focusing on education and reform rather than punishment</a:t>
          </a:r>
          <a:r>
            <a:rPr lang="en-US" sz="2400" kern="1200"/>
            <a:t>.</a:t>
          </a:r>
        </a:p>
      </dsp:txBody>
      <dsp:txXfrm>
        <a:off x="0" y="-350074"/>
        <a:ext cx="5558051" cy="1965206"/>
      </dsp:txXfrm>
    </dsp:sp>
    <dsp:sp modelId="{80A96D27-3E87-4CB1-9B63-728C7DCB5253}">
      <dsp:nvSpPr>
        <dsp:cNvPr id="0" name=""/>
        <dsp:cNvSpPr/>
      </dsp:nvSpPr>
      <dsp:spPr>
        <a:xfrm rot="171062">
          <a:off x="4778959" y="2132863"/>
          <a:ext cx="1558182" cy="0"/>
        </a:xfrm>
        <a:custGeom>
          <a:avLst/>
          <a:gdLst/>
          <a:ahLst/>
          <a:cxnLst/>
          <a:rect l="0" t="0" r="0" b="0"/>
          <a:pathLst>
            <a:path>
              <a:moveTo>
                <a:pt x="0" y="0"/>
              </a:moveTo>
              <a:lnTo>
                <a:pt x="1558182" y="0"/>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9B57EA-13CD-4CD4-8B3C-ED2B3E082CDB}">
      <dsp:nvSpPr>
        <dsp:cNvPr id="0" name=""/>
        <dsp:cNvSpPr/>
      </dsp:nvSpPr>
      <dsp:spPr>
        <a:xfrm>
          <a:off x="2779025" y="1314183"/>
          <a:ext cx="0" cy="614127"/>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55E3E59-ED19-400C-A640-22468EE4A478}">
      <dsp:nvSpPr>
        <dsp:cNvPr id="0" name=""/>
        <dsp:cNvSpPr/>
      </dsp:nvSpPr>
      <dsp:spPr>
        <a:xfrm>
          <a:off x="2736037" y="1301907"/>
          <a:ext cx="85975" cy="12282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6C229-58FA-448C-9B08-F4066D550CCC}">
      <dsp:nvSpPr>
        <dsp:cNvPr id="0" name=""/>
        <dsp:cNvSpPr/>
      </dsp:nvSpPr>
      <dsp:spPr>
        <a:xfrm rot="10800000">
          <a:off x="6336178" y="1869232"/>
          <a:ext cx="4001796" cy="604765"/>
        </a:xfrm>
        <a:prstGeom prst="homePlate">
          <a:avLst>
            <a:gd name="adj" fmla="val 40000"/>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1948</a:t>
          </a:r>
        </a:p>
      </dsp:txBody>
      <dsp:txXfrm rot="10800000">
        <a:off x="6457131" y="1869232"/>
        <a:ext cx="3880843" cy="604765"/>
      </dsp:txXfrm>
    </dsp:sp>
    <dsp:sp modelId="{9F822D63-9B62-4185-A8D2-D01FC034C464}">
      <dsp:nvSpPr>
        <dsp:cNvPr id="0" name=""/>
        <dsp:cNvSpPr/>
      </dsp:nvSpPr>
      <dsp:spPr>
        <a:xfrm>
          <a:off x="5558050" y="2826843"/>
          <a:ext cx="5558051" cy="1612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0" rIns="0" bIns="177800" numCol="1" spcCol="1270" anchor="t" anchorCtr="1">
          <a:noAutofit/>
        </a:bodyPr>
        <a:lstStyle/>
        <a:p>
          <a:pPr marL="0" lvl="0" indent="0" algn="ctr" defTabSz="889000">
            <a:lnSpc>
              <a:spcPct val="90000"/>
            </a:lnSpc>
            <a:spcBef>
              <a:spcPct val="0"/>
            </a:spcBef>
            <a:spcAft>
              <a:spcPct val="35000"/>
            </a:spcAft>
            <a:buNone/>
          </a:pPr>
          <a:r>
            <a:rPr lang="en-GB" sz="2000" kern="1200" noProof="0"/>
            <a:t>The Criminal Justice Act of 1948: Introduced the concept of rehabilitation as a central aim of imprisonment, replacing earlier punitive approaches</a:t>
          </a:r>
          <a:r>
            <a:rPr lang="en-GB" sz="2400" kern="1200" noProof="0"/>
            <a:t>.</a:t>
          </a:r>
        </a:p>
      </dsp:txBody>
      <dsp:txXfrm>
        <a:off x="5558050" y="2826843"/>
        <a:ext cx="5558051" cy="1612707"/>
      </dsp:txXfrm>
    </dsp:sp>
    <dsp:sp modelId="{98B9C5BD-730A-4C85-948A-F6949A8C4BBF}">
      <dsp:nvSpPr>
        <dsp:cNvPr id="0" name=""/>
        <dsp:cNvSpPr/>
      </dsp:nvSpPr>
      <dsp:spPr>
        <a:xfrm>
          <a:off x="8337076" y="2392494"/>
          <a:ext cx="0" cy="503970"/>
        </a:xfrm>
        <a:prstGeom prst="line">
          <a:avLst/>
        </a:prstGeom>
        <a:noFill/>
        <a:ln w="12700" cap="flat" cmpd="sng" algn="ctr">
          <a:solidFill>
            <a:schemeClr val="accent5">
              <a:hueOff val="-12152150"/>
              <a:satOff val="-826"/>
              <a:lumOff val="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E27B6162-36A1-4F8B-97E4-2BE9C08B60B5}">
      <dsp:nvSpPr>
        <dsp:cNvPr id="0" name=""/>
        <dsp:cNvSpPr/>
      </dsp:nvSpPr>
      <dsp:spPr>
        <a:xfrm>
          <a:off x="8294088" y="2852008"/>
          <a:ext cx="85975" cy="100794"/>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CAC1C-DA71-403F-92C3-53855EE0F8D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699B3-EB7A-4B41-B674-B1F4BDE2B28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Rising Prison Populations</a:t>
          </a:r>
          <a:r>
            <a:rPr lang="en-GB" sz="2400" kern="1200"/>
            <a:t>: From the late 20th century, there was a marked increase in prison populations, partly due to tougher sentencing policies and the War on Drugs.</a:t>
          </a:r>
          <a:endParaRPr lang="en-US" sz="2400" kern="1200"/>
        </a:p>
      </dsp:txBody>
      <dsp:txXfrm>
        <a:off x="696297" y="538547"/>
        <a:ext cx="4171627" cy="2590157"/>
      </dsp:txXfrm>
    </dsp:sp>
    <dsp:sp modelId="{E15E1B65-B71D-4A8D-8528-D593FCDB4F6A}">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5D4BE-CDB1-434D-9896-A5BBAEFB9B2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Prison Privatisation (1990s)</a:t>
          </a:r>
          <a:r>
            <a:rPr lang="en-GB" sz="2400" kern="1200"/>
            <a:t>: The UK became one of the first countries to privatise parts of its prison system, raising debates about accountability and profit motives.</a:t>
          </a:r>
          <a:endParaRPr lang="en-US" sz="24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349C2-A20F-4356-AED2-AFF91940587A}" type="datetimeFigureOut">
              <a:t>10/22/2026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FB85EA-931E-4273-B01D-8411C122F576}" type="slidenum">
              <a:t>‹#›</a:t>
            </a:fld>
            <a:endParaRPr lang="en-US"/>
          </a:p>
        </p:txBody>
      </p:sp>
    </p:spTree>
    <p:extLst>
      <p:ext uri="{BB962C8B-B14F-4D97-AF65-F5344CB8AC3E}">
        <p14:creationId xmlns:p14="http://schemas.microsoft.com/office/powerpoint/2010/main" val="381538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howardleague.org/prisons-informa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overnment/statistics/offender-management-statistics-quarterly-january-to-march-2026/offender-management-statistics-quarterly-january-to-march-2026"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resolveuk.org.uk/about/latest-news/no-room-left-justice-system-faces-unprecedented-gridlock-by-2026"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publications.parliament.uk/pa/cm5901/cmselect/cmpubacc/366/report.html#heading-0"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owardleague.org/wp-content/uploads/2024/07/Grasping-the-nettle-Options-for-a-lasting-solution-to-the-prison-capacity-crisis-.pdf"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gov.uk/government/statistics/safety-in-custody-quarterly-update-to-march-2025/safety-in-custody-statistics-england-and-wales-deaths-in-prison-custody-to-june-2025-assaults-and-self-harm-to-march-2025" TargetMode="External"/><Relationship Id="rId4" Type="http://schemas.openxmlformats.org/officeDocument/2006/relationships/hyperlink" Target="https://prisonreformtrust.org.uk/adviceguide/regime-and-time-out-of-cell/"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ommittees.parliament.uk/committee/102/justice-committee/news/99437/prisons-crisis-governments-current-approach-inefficient-ineffective-and-unsustainable/#:~:text=The%20nature%20of%20the%20prison,cohort%20of%20prisoners%20extremely%20challengin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aw.ac.uk/resources/blog/is-prison-effective/"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media/6a6354cc91d54bc7d5127f6e/PRSQ_Reduced_Bulletin.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commonslibrary.parliament.uk/policing-response-to-the-2024-summer-riots/#:~:text=The%20National%20Police%20Chiefs%27%20Council,arrests%20and%20charges%20will%20follow."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news/new-prison-punishments-introduced-to-curb-bad-behaviour"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legislation.gov.uk/uksi/2026/664/pdfs/uksiem_20260664_en_001.pd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news/new-prison-punishments-introduced-to-curb-bad-behaviour"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legislation.gov.uk/uksi/2026/664/pdfs/uksiem_20260664_en_001.pd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media/61af18e38fa8f5037e8ccc47/prisons-strategy-white-paper.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instituteforgovernment.org.uk/publication/crisis-prison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ordslibrary.parliament.uk/sentences-of-imprisonment-for-public-protection-updated-action-plan/" TargetMode="External"/><Relationship Id="rId7" Type="http://schemas.openxmlformats.org/officeDocument/2006/relationships/hyperlink" Target="https://www.gov.uk/government/news/domestic-abusers-tagged-on-release-and-blocked-from-harassing-victims-from-prison"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crimeandjustice.org.uk/sites/crimeandjustice.org.uk/files/PSJ%20221%2C%20Prison%20bullying.pdf" TargetMode="External"/><Relationship Id="rId5" Type="http://schemas.openxmlformats.org/officeDocument/2006/relationships/hyperlink" Target="https://kar.kent.ac.uk/26036/1/PDF-KAR_Gangs_-_prisoners%27_perspectives.pdf" TargetMode="External"/><Relationship Id="rId4" Type="http://schemas.openxmlformats.org/officeDocument/2006/relationships/hyperlink" Target="https://www.independent.co.uk/news/uk/home-news/prisons-hmp-jail-officers-daniel-khaliffe-b2410020.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Howard League | Prisons</a:t>
            </a:r>
            <a:endParaRPr lang="en-US" dirty="0"/>
          </a:p>
          <a:p>
            <a:endParaRPr lang="en-US" dirty="0"/>
          </a:p>
        </p:txBody>
      </p:sp>
      <p:sp>
        <p:nvSpPr>
          <p:cNvPr id="4" name="Slide Number Placeholder 3"/>
          <p:cNvSpPr>
            <a:spLocks noGrp="1"/>
          </p:cNvSpPr>
          <p:nvPr>
            <p:ph type="sldNum" sz="quarter" idx="5"/>
          </p:nvPr>
        </p:nvSpPr>
        <p:spPr/>
        <p:txBody>
          <a:bodyPr/>
          <a:lstStyle/>
          <a:p>
            <a:fld id="{5711F6D3-828A-A047-B868-6D6877BA059F}" type="slidenum">
              <a:rPr lang="en-GB" smtClean="0"/>
              <a:t>8</a:t>
            </a:fld>
            <a:endParaRPr lang="en-GB"/>
          </a:p>
        </p:txBody>
      </p:sp>
    </p:spTree>
    <p:extLst>
      <p:ext uri="{BB962C8B-B14F-4D97-AF65-F5344CB8AC3E}">
        <p14:creationId xmlns:p14="http://schemas.microsoft.com/office/powerpoint/2010/main" val="1523897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Offender management statistics quarterly: January to March 2026 - GOV.UK</a:t>
            </a:r>
            <a:endParaRPr lang="en-US"/>
          </a:p>
        </p:txBody>
      </p:sp>
      <p:sp>
        <p:nvSpPr>
          <p:cNvPr id="4" name="Slide Number Placeholder 3"/>
          <p:cNvSpPr>
            <a:spLocks noGrp="1"/>
          </p:cNvSpPr>
          <p:nvPr>
            <p:ph type="sldNum" sz="quarter" idx="5"/>
          </p:nvPr>
        </p:nvSpPr>
        <p:spPr/>
        <p:txBody>
          <a:bodyPr/>
          <a:lstStyle/>
          <a:p>
            <a:fld id="{69FB85EA-931E-4273-B01D-8411C122F576}" type="slidenum">
              <a:rPr lang="en-GB"/>
              <a:t>10</a:t>
            </a:fld>
            <a:endParaRPr lang="en-GB"/>
          </a:p>
        </p:txBody>
      </p:sp>
    </p:spTree>
    <p:extLst>
      <p:ext uri="{BB962C8B-B14F-4D97-AF65-F5344CB8AC3E}">
        <p14:creationId xmlns:p14="http://schemas.microsoft.com/office/powerpoint/2010/main" val="1048586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No Room Left: Justice System Faces Unprecedented Gridlock by 2026 - Resolve - Antisocial </a:t>
            </a:r>
            <a:r>
              <a:rPr lang="en-US" dirty="0" err="1">
                <a:hlinkClick r:id="rId3"/>
              </a:rPr>
              <a:t>Behaviour</a:t>
            </a:r>
            <a:endParaRPr lang="en-US" dirty="0"/>
          </a:p>
          <a:p>
            <a:endParaRPr lang="en-US" dirty="0"/>
          </a:p>
          <a:p>
            <a:r>
              <a:rPr lang="en-US" dirty="0">
                <a:hlinkClick r:id="rId4"/>
              </a:rPr>
              <a:t>Prison estate capacity</a:t>
            </a:r>
            <a:endParaRPr lang="en-US" dirty="0"/>
          </a:p>
        </p:txBody>
      </p:sp>
      <p:sp>
        <p:nvSpPr>
          <p:cNvPr id="4" name="Slide Number Placeholder 3"/>
          <p:cNvSpPr>
            <a:spLocks noGrp="1"/>
          </p:cNvSpPr>
          <p:nvPr>
            <p:ph type="sldNum" sz="quarter" idx="5"/>
          </p:nvPr>
        </p:nvSpPr>
        <p:spPr/>
        <p:txBody>
          <a:bodyPr/>
          <a:lstStyle/>
          <a:p>
            <a:fld id="{69FB85EA-931E-4273-B01D-8411C122F576}" type="slidenum">
              <a:rPr lang="en-US" smtClean="0"/>
              <a:t>12</a:t>
            </a:fld>
            <a:endParaRPr lang="en-US"/>
          </a:p>
        </p:txBody>
      </p:sp>
    </p:spTree>
    <p:extLst>
      <p:ext uri="{BB962C8B-B14F-4D97-AF65-F5344CB8AC3E}">
        <p14:creationId xmlns:p14="http://schemas.microsoft.com/office/powerpoint/2010/main" val="1326817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Grasping the nettle: Options for a lasting solution to the prison capacity crisis</a:t>
            </a:r>
            <a:endParaRPr lang="en-US">
              <a:ea typeface="Calibri" panose="020F0502020204030204"/>
              <a:cs typeface="Calibri" panose="020F0502020204030204"/>
            </a:endParaRPr>
          </a:p>
          <a:p>
            <a:endParaRPr lang="en-US" dirty="0">
              <a:ea typeface="Calibri"/>
              <a:cs typeface="Calibri"/>
            </a:endParaRPr>
          </a:p>
          <a:p>
            <a:r>
              <a:rPr lang="en-US" dirty="0">
                <a:hlinkClick r:id="rId4"/>
              </a:rPr>
              <a:t>Regime and time out of cell | Prison Reform Trust</a:t>
            </a:r>
            <a:endParaRPr lang="en-US">
              <a:ea typeface="Calibri" panose="020F0502020204030204"/>
              <a:cs typeface="Calibri" panose="020F0502020204030204"/>
            </a:endParaRPr>
          </a:p>
          <a:p>
            <a:endParaRPr lang="en-US" dirty="0">
              <a:ea typeface="Calibri"/>
              <a:cs typeface="Calibri"/>
            </a:endParaRPr>
          </a:p>
          <a:p>
            <a:r>
              <a:rPr lang="en-US" dirty="0">
                <a:hlinkClick r:id="rId5"/>
              </a:rPr>
              <a:t>Safety in Custody Statistics, England and Wales: Deaths in Prison Custody to June 2025 Assaults and Self-harm to March 2025 - GOV.UK</a:t>
            </a:r>
            <a:endParaRPr lang="en-US"/>
          </a:p>
        </p:txBody>
      </p:sp>
      <p:sp>
        <p:nvSpPr>
          <p:cNvPr id="4" name="Slide Number Placeholder 3"/>
          <p:cNvSpPr>
            <a:spLocks noGrp="1"/>
          </p:cNvSpPr>
          <p:nvPr>
            <p:ph type="sldNum" sz="quarter" idx="5"/>
          </p:nvPr>
        </p:nvSpPr>
        <p:spPr/>
        <p:txBody>
          <a:bodyPr/>
          <a:lstStyle/>
          <a:p>
            <a:fld id="{69FB85EA-931E-4273-B01D-8411C122F576}" type="slidenum">
              <a:rPr lang="en-US"/>
              <a:t>13</a:t>
            </a:fld>
            <a:endParaRPr lang="en-US"/>
          </a:p>
        </p:txBody>
      </p:sp>
    </p:spTree>
    <p:extLst>
      <p:ext uri="{BB962C8B-B14F-4D97-AF65-F5344CB8AC3E}">
        <p14:creationId xmlns:p14="http://schemas.microsoft.com/office/powerpoint/2010/main" val="288887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Prisons crisis: Government's current approach inefficient, ineffective and unsustainable - Committees - UK Parliament</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14</a:t>
            </a:fld>
            <a:endParaRPr lang="en-GB"/>
          </a:p>
        </p:txBody>
      </p:sp>
    </p:spTree>
    <p:extLst>
      <p:ext uri="{BB962C8B-B14F-4D97-AF65-F5344CB8AC3E}">
        <p14:creationId xmlns:p14="http://schemas.microsoft.com/office/powerpoint/2010/main" val="133860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Is prison an effective form of punishment? | </a:t>
            </a:r>
            <a:r>
              <a:rPr lang="en-GB" err="1">
                <a:hlinkClick r:id="rId3"/>
              </a:rPr>
              <a:t>Ulaw</a:t>
            </a:r>
            <a:endParaRPr lang="en-GB"/>
          </a:p>
          <a:p>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15</a:t>
            </a:fld>
            <a:endParaRPr lang="en-GB"/>
          </a:p>
        </p:txBody>
      </p:sp>
    </p:spTree>
    <p:extLst>
      <p:ext uri="{BB962C8B-B14F-4D97-AF65-F5344CB8AC3E}">
        <p14:creationId xmlns:p14="http://schemas.microsoft.com/office/powerpoint/2010/main" val="2604786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Proven Reoffending Statistics Quarterly Bulletin, July to September 2024</a:t>
            </a:r>
            <a:endParaRPr lang="en-US"/>
          </a:p>
        </p:txBody>
      </p:sp>
      <p:sp>
        <p:nvSpPr>
          <p:cNvPr id="4" name="Slide Number Placeholder 3"/>
          <p:cNvSpPr>
            <a:spLocks noGrp="1"/>
          </p:cNvSpPr>
          <p:nvPr>
            <p:ph type="sldNum" sz="quarter" idx="5"/>
          </p:nvPr>
        </p:nvSpPr>
        <p:spPr/>
        <p:txBody>
          <a:bodyPr/>
          <a:lstStyle/>
          <a:p>
            <a:fld id="{69FB85EA-931E-4273-B01D-8411C122F576}" type="slidenum">
              <a:rPr lang="en-GB"/>
              <a:t>17</a:t>
            </a:fld>
            <a:endParaRPr lang="en-GB"/>
          </a:p>
        </p:txBody>
      </p:sp>
    </p:spTree>
    <p:extLst>
      <p:ext uri="{BB962C8B-B14F-4D97-AF65-F5344CB8AC3E}">
        <p14:creationId xmlns:p14="http://schemas.microsoft.com/office/powerpoint/2010/main" val="2126364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Policing response to the 2024 summer riots</a:t>
            </a:r>
            <a:endParaRPr lang="en-GB" dirty="0"/>
          </a:p>
          <a:p>
            <a:r>
              <a:rPr lang="en-US" b="1" dirty="0"/>
              <a:t>Government’s Zero-Tolerance Stance</a:t>
            </a:r>
          </a:p>
          <a:p>
            <a:r>
              <a:rPr lang="en-US" dirty="0"/>
              <a:t>PM </a:t>
            </a:r>
            <a:r>
              <a:rPr lang="en-US" b="1" dirty="0"/>
              <a:t>Keir Starmer</a:t>
            </a:r>
            <a:r>
              <a:rPr lang="en-US" dirty="0"/>
              <a:t> condemned the violence as </a:t>
            </a:r>
            <a:r>
              <a:rPr lang="en-US" b="1" dirty="0"/>
              <a:t>“far-right thuggery”</a:t>
            </a:r>
            <a:r>
              <a:rPr lang="en-US" dirty="0"/>
              <a:t>, promising that offenders would face the </a:t>
            </a:r>
            <a:r>
              <a:rPr lang="en-US" b="1" dirty="0"/>
              <a:t>“full force of the law”</a:t>
            </a:r>
            <a:r>
              <a:rPr lang="en-US" dirty="0"/>
              <a:t>.</a:t>
            </a:r>
          </a:p>
          <a:p>
            <a:r>
              <a:rPr lang="en-US" dirty="0"/>
              <a:t>He announced a </a:t>
            </a:r>
            <a:r>
              <a:rPr lang="en-US" b="1" dirty="0"/>
              <a:t>“standing army” of specialist public order officers</a:t>
            </a:r>
            <a:endParaRPr lang="en-US" dirty="0"/>
          </a:p>
          <a:p>
            <a:endParaRPr lang="en-GB" dirty="0"/>
          </a:p>
          <a:p>
            <a:r>
              <a:rPr lang="en-US" dirty="0"/>
              <a:t>The government faced intense pressure to act decisively amid fears of escalating violence and racial tension. The </a:t>
            </a:r>
            <a:r>
              <a:rPr lang="en-US" b="1" dirty="0"/>
              <a:t>Home Affairs Committee</a:t>
            </a:r>
            <a:r>
              <a:rPr lang="en-US" dirty="0"/>
              <a:t> later backed the police response as “entirely appropriate,” citing the </a:t>
            </a:r>
            <a:r>
              <a:rPr lang="en-US" b="1" dirty="0"/>
              <a:t>scale of violence and threats to public safety</a:t>
            </a:r>
          </a:p>
          <a:p>
            <a:endParaRPr lang="en-US" b="1" dirty="0"/>
          </a:p>
          <a:p>
            <a:r>
              <a:rPr lang="en-US" dirty="0"/>
              <a:t>Some civil liberties groups and commentators raised concerns about: </a:t>
            </a:r>
            <a:r>
              <a:rPr lang="en-US" b="1" dirty="0"/>
              <a:t>“Two-tier policing”</a:t>
            </a:r>
            <a:r>
              <a:rPr lang="en-US" dirty="0"/>
              <a:t> (perceived unequal treatment of protest groups).</a:t>
            </a:r>
          </a:p>
          <a:p>
            <a:r>
              <a:rPr lang="en-US" b="1" dirty="0"/>
              <a:t>Over-policing</a:t>
            </a:r>
            <a:r>
              <a:rPr lang="en-US" dirty="0"/>
              <a:t> of certain communities.</a:t>
            </a:r>
          </a:p>
          <a:p>
            <a:r>
              <a:rPr lang="en-US" b="1" dirty="0"/>
              <a:t>Use of force</a:t>
            </a:r>
            <a:r>
              <a:rPr lang="en-US" dirty="0"/>
              <a:t> and </a:t>
            </a:r>
            <a:r>
              <a:rPr lang="en-US" b="1" dirty="0"/>
              <a:t>mass arrests</a:t>
            </a:r>
            <a:r>
              <a:rPr lang="en-US" dirty="0"/>
              <a:t>.</a:t>
            </a:r>
          </a:p>
          <a:p>
            <a:r>
              <a:rPr lang="en-US" dirty="0"/>
              <a:t>However, official reviews concluded that the </a:t>
            </a:r>
            <a:r>
              <a:rPr lang="en-US" b="1" dirty="0"/>
              <a:t>response was proportionate</a:t>
            </a:r>
            <a:r>
              <a:rPr lang="en-US" dirty="0"/>
              <a:t> given the </a:t>
            </a:r>
            <a:r>
              <a:rPr lang="en-US" b="1" dirty="0"/>
              <a:t>threat level and violence involved</a:t>
            </a:r>
          </a:p>
          <a:p>
            <a:endParaRPr lang="en-GB" dirty="0"/>
          </a:p>
        </p:txBody>
      </p:sp>
      <p:sp>
        <p:nvSpPr>
          <p:cNvPr id="4" name="Slide Number Placeholder 3"/>
          <p:cNvSpPr>
            <a:spLocks noGrp="1"/>
          </p:cNvSpPr>
          <p:nvPr>
            <p:ph type="sldNum" sz="quarter" idx="5"/>
          </p:nvPr>
        </p:nvSpPr>
        <p:spPr/>
        <p:txBody>
          <a:bodyPr/>
          <a:lstStyle/>
          <a:p>
            <a:fld id="{69FB85EA-931E-4273-B01D-8411C122F576}" type="slidenum">
              <a:rPr lang="en-GB" smtClean="0"/>
              <a:t>19</a:t>
            </a:fld>
            <a:endParaRPr lang="en-GB"/>
          </a:p>
        </p:txBody>
      </p:sp>
    </p:spTree>
    <p:extLst>
      <p:ext uri="{BB962C8B-B14F-4D97-AF65-F5344CB8AC3E}">
        <p14:creationId xmlns:p14="http://schemas.microsoft.com/office/powerpoint/2010/main" val="861862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New prison punishments introduced to curb bad behaviour - GOV.UK</a:t>
            </a:r>
          </a:p>
          <a:p>
            <a:r>
              <a:rPr lang="en-GB" dirty="0">
                <a:hlinkClick r:id="rId4"/>
              </a:rPr>
              <a:t>The Prison (Governor’s and Adjudicators’ Punishments) (Amendment) Rules 2026</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21</a:t>
            </a:fld>
            <a:endParaRPr lang="en-GB"/>
          </a:p>
        </p:txBody>
      </p:sp>
    </p:spTree>
    <p:extLst>
      <p:ext uri="{BB962C8B-B14F-4D97-AF65-F5344CB8AC3E}">
        <p14:creationId xmlns:p14="http://schemas.microsoft.com/office/powerpoint/2010/main" val="3281664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gov.uk]</a:t>
            </a:r>
            <a:r>
              <a:rPr lang="en-GB"/>
              <a:t>, </a:t>
            </a:r>
            <a:r>
              <a:rPr lang="en-GB" dirty="0">
                <a:hlinkClick r:id="rId4"/>
              </a:rPr>
              <a:t>[legislation.gov.uk]</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9FB85EA-931E-4273-B01D-8411C122F576}" type="slidenum">
              <a:rPr lang="en-GB"/>
              <a:t>22</a:t>
            </a:fld>
            <a:endParaRPr lang="en-GB"/>
          </a:p>
        </p:txBody>
      </p:sp>
    </p:spTree>
    <p:extLst>
      <p:ext uri="{BB962C8B-B14F-4D97-AF65-F5344CB8AC3E}">
        <p14:creationId xmlns:p14="http://schemas.microsoft.com/office/powerpoint/2010/main" val="262268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Traditionally, some offenders have refused to attend their sentencing hearings, meaning victims' families were denied the opportunity to see offenders face the consequences of their actions. High-profile cases involving murderers and serious violent offenders led to public concern that offenders were able to avoid a final moment of accountability. </a:t>
            </a:r>
            <a:endParaRPr lang="en-US"/>
          </a:p>
          <a:p>
            <a:r>
              <a:rPr lang="en-US"/>
              <a:t>In response, the government introduced reforms allowing judges to impose further sanctions on offenders who refuse to attend sentencing hearings. Offenders can face contempt of court proceedings and potentially receive up to an additional two years' imprisonment. </a:t>
            </a:r>
            <a:endParaRPr lang="en-US">
              <a:ea typeface="Calibri" panose="020F0502020204030204"/>
              <a:cs typeface="Calibri" panose="020F0502020204030204"/>
            </a:endParaRPr>
          </a:p>
          <a:p>
            <a:r>
              <a:rPr lang="en-US"/>
              <a:t>As of October 2026, further measures have been announced. Judges may be able to impose prison-based sanctions on offenders who refuse to attend sentencing, including:</a:t>
            </a:r>
            <a:endParaRPr lang="en-US">
              <a:ea typeface="Calibri"/>
              <a:cs typeface="Calibri"/>
            </a:endParaRPr>
          </a:p>
          <a:p>
            <a:pPr marL="285750" indent="-285750">
              <a:buFont typeface="Arial"/>
              <a:buChar char="•"/>
            </a:pPr>
            <a:r>
              <a:rPr lang="en-US"/>
              <a:t>Loss of prison privileges.</a:t>
            </a:r>
          </a:p>
          <a:p>
            <a:pPr marL="285750" indent="-285750">
              <a:buFont typeface="Arial"/>
              <a:buChar char="•"/>
            </a:pPr>
            <a:r>
              <a:rPr lang="en-US"/>
              <a:t>Restrictions on social visits.</a:t>
            </a:r>
          </a:p>
          <a:p>
            <a:pPr marL="285750" indent="-285750">
              <a:buFont typeface="Arial"/>
              <a:buChar char="•"/>
            </a:pPr>
            <a:r>
              <a:rPr lang="en-US"/>
              <a:t>Cellular confinement for a limited period.</a:t>
            </a:r>
          </a:p>
          <a:p>
            <a:pPr marL="285750" indent="-285750">
              <a:buFont typeface="Arial"/>
              <a:buChar char="•"/>
            </a:pPr>
            <a:r>
              <a:rPr lang="en-US"/>
              <a:t>Reduced access to activities within the prison regime. </a:t>
            </a:r>
          </a:p>
          <a:p>
            <a:pPr marL="285750" indent="-285750">
              <a:buFont typeface="Arial"/>
              <a:buChar char="•"/>
            </a:pPr>
            <a:r>
              <a:rPr lang="en-US"/>
              <a:t>The government argues that these measures help restore confidence in the justice system and ensure offenders cannot choose when to face justice. Victims' groups have largely welcomed the reforms, arguing that attending sentencing is an important part of accountability and recognition of the harm caused. </a:t>
            </a:r>
          </a:p>
          <a:p>
            <a:pPr marL="285750" indent="-285750">
              <a:buFont typeface="Arial"/>
              <a:buChar char="•"/>
            </a:pPr>
            <a:r>
              <a:rPr lang="en-US"/>
              <a:t>However, critics argue that:</a:t>
            </a:r>
            <a:endParaRPr lang="en-US">
              <a:ea typeface="Calibri" panose="020F0502020204030204"/>
              <a:cs typeface="Calibri" panose="020F0502020204030204"/>
            </a:endParaRPr>
          </a:p>
          <a:p>
            <a:pPr marL="285750" indent="-285750">
              <a:buFont typeface="Arial"/>
              <a:buChar char="•"/>
            </a:pPr>
            <a:r>
              <a:rPr lang="en-US"/>
              <a:t>Some offenders may seek publicity by refusing to attend.</a:t>
            </a:r>
          </a:p>
          <a:p>
            <a:pPr marL="285750" indent="-285750">
              <a:buFont typeface="Arial"/>
              <a:buChar char="•"/>
            </a:pPr>
            <a:r>
              <a:rPr lang="en-US"/>
              <a:t>Additional punishments may have little impact on offenders already serving lengthy or whole-life sentences.</a:t>
            </a:r>
          </a:p>
          <a:p>
            <a:pPr marL="285750" indent="-285750">
              <a:buFont typeface="Arial"/>
              <a:buChar char="•"/>
            </a:pPr>
            <a:r>
              <a:rPr lang="en-US"/>
              <a:t>There are questions about whether further sanctions are symbolic rather than effective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9FB85EA-931E-4273-B01D-8411C122F576}" type="slidenum">
              <a:rPr lang="en-US"/>
              <a:t>23</a:t>
            </a:fld>
            <a:endParaRPr lang="en-US"/>
          </a:p>
        </p:txBody>
      </p:sp>
    </p:spTree>
    <p:extLst>
      <p:ext uri="{BB962C8B-B14F-4D97-AF65-F5344CB8AC3E}">
        <p14:creationId xmlns:p14="http://schemas.microsoft.com/office/powerpoint/2010/main" val="3523728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Prisons Strategy White Paper</a:t>
            </a:r>
            <a:endParaRPr lang="en-US" dirty="0"/>
          </a:p>
          <a:p>
            <a:endParaRPr lang="en-US" dirty="0"/>
          </a:p>
          <a:p>
            <a:pPr lvl="0" fontAlgn="t"/>
            <a:r>
              <a:rPr lang="en-GB" sz="1200" b="0" i="0" kern="1200" dirty="0">
                <a:solidFill>
                  <a:schemeClr val="tx1"/>
                </a:solidFill>
                <a:effectLst/>
                <a:latin typeface="+mn-lt"/>
                <a:ea typeface="+mn-ea"/>
                <a:cs typeface="+mn-cs"/>
              </a:rPr>
              <a:t>One of the most significant challenges facing the prison system today is </a:t>
            </a:r>
            <a:r>
              <a:rPr lang="en-GB" sz="1200" b="1" i="0" kern="1200" dirty="0">
                <a:solidFill>
                  <a:schemeClr val="tx1"/>
                </a:solidFill>
                <a:effectLst/>
                <a:latin typeface="+mn-lt"/>
                <a:ea typeface="+mn-ea"/>
                <a:cs typeface="+mn-cs"/>
              </a:rPr>
              <a:t>overcrowding</a:t>
            </a:r>
            <a:r>
              <a:rPr lang="en-GB" sz="1200" b="0" i="0" kern="1200" dirty="0">
                <a:solidFill>
                  <a:schemeClr val="tx1"/>
                </a:solidFill>
                <a:effectLst/>
                <a:latin typeface="+mn-lt"/>
                <a:ea typeface="+mn-ea"/>
                <a:cs typeface="+mn-cs"/>
              </a:rPr>
              <a:t>. The prison population has continued to increase, placing considerable pressure on accommodation, staffing levels, healthcare provision, and rehabilitation services. Overcrowded prisons can make it difficult to maintain safety, deliver education and training programmes, and prepare individuals effectively for release.</a:t>
            </a:r>
          </a:p>
          <a:p>
            <a:pPr lvl="0" fontAlgn="t"/>
            <a:r>
              <a:rPr lang="en-GB" sz="1200" b="0" i="0" kern="1200" dirty="0">
                <a:solidFill>
                  <a:schemeClr val="tx1"/>
                </a:solidFill>
                <a:effectLst/>
                <a:latin typeface="+mn-lt"/>
                <a:ea typeface="+mn-ea"/>
                <a:cs typeface="+mn-cs"/>
              </a:rPr>
              <a:t>Alongside overcrowding, there has been growing recognition of the importance of </a:t>
            </a:r>
            <a:r>
              <a:rPr lang="en-GB" sz="1200" b="1" i="0" kern="1200" dirty="0">
                <a:solidFill>
                  <a:schemeClr val="tx1"/>
                </a:solidFill>
                <a:effectLst/>
                <a:latin typeface="+mn-lt"/>
                <a:ea typeface="+mn-ea"/>
                <a:cs typeface="+mn-cs"/>
              </a:rPr>
              <a:t>mental health and rehabilitation</a:t>
            </a:r>
            <a:r>
              <a:rPr lang="en-GB" sz="1200" b="0" i="0" kern="1200" dirty="0">
                <a:solidFill>
                  <a:schemeClr val="tx1"/>
                </a:solidFill>
                <a:effectLst/>
                <a:latin typeface="+mn-lt"/>
                <a:ea typeface="+mn-ea"/>
                <a:cs typeface="+mn-cs"/>
              </a:rPr>
              <a:t>. Many people in custody experience mental health difficulties, substance misuse issues, trauma, or other complex needs. As a result, there has been increasing emphasis on providing support services, treatment programmes, education, and skills development to address the underlying causes of offending and reduce the likelihood of reoffending.</a:t>
            </a:r>
          </a:p>
          <a:p>
            <a:pPr lvl="0" fontAlgn="t"/>
            <a:r>
              <a:rPr lang="en-GB" sz="1200" b="0" i="0" kern="1200" dirty="0">
                <a:solidFill>
                  <a:schemeClr val="tx1"/>
                </a:solidFill>
                <a:effectLst/>
                <a:latin typeface="+mn-lt"/>
                <a:ea typeface="+mn-ea"/>
                <a:cs typeface="+mn-cs"/>
              </a:rPr>
              <a:t>In response to these challenges, a number of </a:t>
            </a:r>
            <a:r>
              <a:rPr lang="en-GB" sz="1200" b="1" i="0" kern="1200" dirty="0">
                <a:solidFill>
                  <a:schemeClr val="tx1"/>
                </a:solidFill>
                <a:effectLst/>
                <a:latin typeface="+mn-lt"/>
                <a:ea typeface="+mn-ea"/>
                <a:cs typeface="+mn-cs"/>
              </a:rPr>
              <a:t>recent reforms</a:t>
            </a:r>
            <a:r>
              <a:rPr lang="en-GB" sz="1200" b="0" i="0" kern="1200" dirty="0">
                <a:solidFill>
                  <a:schemeClr val="tx1"/>
                </a:solidFill>
                <a:effectLst/>
                <a:latin typeface="+mn-lt"/>
                <a:ea typeface="+mn-ea"/>
                <a:cs typeface="+mn-cs"/>
              </a:rPr>
              <a:t> In 2025, the government published the </a:t>
            </a:r>
            <a:r>
              <a:rPr lang="en-GB" sz="1200" b="1" i="0" kern="1200" dirty="0">
                <a:solidFill>
                  <a:schemeClr val="tx1"/>
                </a:solidFill>
                <a:effectLst/>
                <a:latin typeface="+mn-lt"/>
                <a:ea typeface="+mn-ea"/>
                <a:cs typeface="+mn-cs"/>
              </a:rPr>
              <a:t>Independent Sentencing Review</a:t>
            </a:r>
            <a:r>
              <a:rPr lang="en-GB" sz="1200" b="0" i="0" kern="1200" dirty="0">
                <a:solidFill>
                  <a:schemeClr val="tx1"/>
                </a:solidFill>
                <a:effectLst/>
                <a:latin typeface="+mn-lt"/>
                <a:ea typeface="+mn-ea"/>
                <a:cs typeface="+mn-cs"/>
              </a:rPr>
              <a:t>, which examined how sentencing could be reformed to prevent prisons from exceeding capacity while maintaining public safety. The review recommended greater use of community penalties, reducing reliance on short custodial sentences, and improving rehabilitation opportunities.</a:t>
            </a:r>
          </a:p>
          <a:p>
            <a:pPr lvl="0" fontAlgn="t"/>
            <a:r>
              <a:rPr lang="en-GB" sz="1200" b="0" i="0" kern="1200" dirty="0">
                <a:solidFill>
                  <a:schemeClr val="tx1"/>
                </a:solidFill>
                <a:effectLst/>
                <a:latin typeface="+mn-lt"/>
                <a:ea typeface="+mn-ea"/>
                <a:cs typeface="+mn-cs"/>
              </a:rPr>
              <a:t>Following the review, the government announced plans for a </a:t>
            </a:r>
            <a:r>
              <a:rPr lang="en-GB" sz="1200" b="1" i="0" kern="1200" dirty="0">
                <a:solidFill>
                  <a:schemeClr val="tx1"/>
                </a:solidFill>
                <a:effectLst/>
                <a:latin typeface="+mn-lt"/>
                <a:ea typeface="+mn-ea"/>
                <a:cs typeface="+mn-cs"/>
              </a:rPr>
              <a:t>Sentencing Bill</a:t>
            </a:r>
            <a:r>
              <a:rPr lang="en-GB" sz="1200" b="0" i="0" kern="1200" dirty="0">
                <a:solidFill>
                  <a:schemeClr val="tx1"/>
                </a:solidFill>
                <a:effectLst/>
                <a:latin typeface="+mn-lt"/>
                <a:ea typeface="+mn-ea"/>
                <a:cs typeface="+mn-cs"/>
              </a:rPr>
              <a:t>, introducing measures such as earned progression through good behaviour, greater use of electronic monitoring, and enhanced probation supervision in the community. </a:t>
            </a:r>
          </a:p>
          <a:p>
            <a:pPr lvl="0" fontAlgn="t"/>
            <a:r>
              <a:rPr lang="en-GB" sz="1200" b="0" i="0" kern="1200" dirty="0">
                <a:solidFill>
                  <a:schemeClr val="tx1"/>
                </a:solidFill>
                <a:effectLst/>
                <a:latin typeface="+mn-lt"/>
                <a:ea typeface="+mn-ea"/>
                <a:cs typeface="+mn-cs"/>
              </a:rPr>
              <a:t>Alongside sentencing reforms, significant investment has been committed to prison construction, with plans to create thousands of additional prison places to relieve overcrowding pressures. </a:t>
            </a:r>
          </a:p>
          <a:p>
            <a:pPr lvl="0" fontAlgn="t"/>
            <a:r>
              <a:rPr lang="en-GB" sz="1200" b="0" i="0" kern="1200" dirty="0">
                <a:solidFill>
                  <a:schemeClr val="tx1"/>
                </a:solidFill>
                <a:effectLst/>
                <a:latin typeface="+mn-lt"/>
                <a:ea typeface="+mn-ea"/>
                <a:cs typeface="+mn-cs"/>
              </a:rPr>
              <a:t>These reforms reflect an ongoing shift towards balancing punishment with rehabilitation, recognising that reducing reoffending requires both effective custody and robust support in the community.</a:t>
            </a:r>
          </a:p>
          <a:p>
            <a:endParaRPr lang="en-US" dirty="0"/>
          </a:p>
        </p:txBody>
      </p:sp>
      <p:sp>
        <p:nvSpPr>
          <p:cNvPr id="4" name="Slide Number Placeholder 3"/>
          <p:cNvSpPr>
            <a:spLocks noGrp="1"/>
          </p:cNvSpPr>
          <p:nvPr>
            <p:ph type="sldNum" sz="quarter" idx="5"/>
          </p:nvPr>
        </p:nvSpPr>
        <p:spPr/>
        <p:txBody>
          <a:bodyPr/>
          <a:lstStyle/>
          <a:p>
            <a:fld id="{69FB85EA-931E-4273-B01D-8411C122F576}" type="slidenum">
              <a:rPr lang="en-US" smtClean="0"/>
              <a:t>23</a:t>
            </a:fld>
            <a:endParaRPr lang="en-US"/>
          </a:p>
        </p:txBody>
      </p:sp>
    </p:spTree>
    <p:extLst>
      <p:ext uri="{BB962C8B-B14F-4D97-AF65-F5344CB8AC3E}">
        <p14:creationId xmlns:p14="http://schemas.microsoft.com/office/powerpoint/2010/main" val="1588120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has been a significant shift in criminal justice thinking over recent years. While prisons continue to play an important role in punishment and public protection, there is increasing recognition that imprisonment alone does not always reduce reoffending.</a:t>
            </a:r>
          </a:p>
          <a:p>
            <a:r>
              <a:rPr lang="en-US" b="1"/>
              <a:t>Focus on Rehabilitation</a:t>
            </a:r>
            <a:endParaRPr lang="en-GB"/>
          </a:p>
          <a:p>
            <a:pPr marL="285750" indent="-285750">
              <a:buFont typeface="Arial"/>
              <a:buChar char="•"/>
            </a:pPr>
            <a:r>
              <a:rPr lang="en-US"/>
              <a:t>There is growing support for rehabilitation as a way of reducing reoffending and improving long-term public safety.</a:t>
            </a:r>
            <a:endParaRPr lang="en-GB"/>
          </a:p>
          <a:p>
            <a:pPr marL="285750" indent="-285750">
              <a:buFont typeface="Arial"/>
              <a:buChar char="•"/>
            </a:pPr>
            <a:r>
              <a:rPr lang="en-US" dirty="0"/>
              <a:t>Community sentences, restorative justice </a:t>
            </a:r>
            <a:r>
              <a:rPr lang="en-US" dirty="0" err="1"/>
              <a:t>programmes</a:t>
            </a:r>
            <a:r>
              <a:rPr lang="en-US" dirty="0"/>
              <a:t>, education, training, and employment initiatives aim to address the underlying causes of offending.</a:t>
            </a:r>
            <a:endParaRPr lang="en-GB" dirty="0"/>
          </a:p>
          <a:p>
            <a:pPr marL="285750" indent="-285750">
              <a:buFont typeface="Arial"/>
              <a:buChar char="•"/>
            </a:pPr>
            <a:r>
              <a:rPr lang="en-US"/>
              <a:t>Research suggests that helping offenders develop skills, maintain relationships, and reintegrate into society can be more effective than short custodial sentences for some offenders.</a:t>
            </a:r>
            <a:endParaRPr lang="en-GB"/>
          </a:p>
          <a:p>
            <a:pPr marL="285750" indent="-285750">
              <a:buFont typeface="Arial"/>
              <a:buChar char="•"/>
            </a:pPr>
            <a:r>
              <a:rPr lang="en-US"/>
              <a:t>The challenge is balancing rehabilitation with public expectations for punishment and accountability.</a:t>
            </a:r>
            <a:endParaRPr lang="en-GB"/>
          </a:p>
          <a:p>
            <a:r>
              <a:rPr lang="en-US" b="1"/>
              <a:t>Impact of Technology</a:t>
            </a:r>
            <a:endParaRPr lang="en-GB"/>
          </a:p>
          <a:p>
            <a:pPr marL="285750" indent="-285750">
              <a:buFont typeface="Arial"/>
              <a:buChar char="•"/>
            </a:pPr>
            <a:r>
              <a:rPr lang="en-US"/>
              <a:t>Technology is increasingly being used to manage offenders both inside prisons and in the community.</a:t>
            </a:r>
            <a:endParaRPr lang="en-GB"/>
          </a:p>
          <a:p>
            <a:pPr marL="285750" indent="-285750">
              <a:buFont typeface="Arial"/>
              <a:buChar char="•"/>
            </a:pPr>
            <a:r>
              <a:rPr lang="en-US"/>
              <a:t>Electronic monitoring and GPS tagging allow some offenders to be supervised without being held in custody.</a:t>
            </a:r>
            <a:endParaRPr lang="en-GB"/>
          </a:p>
          <a:p>
            <a:pPr marL="285750" indent="-285750">
              <a:buFont typeface="Arial"/>
              <a:buChar char="•"/>
            </a:pPr>
            <a:r>
              <a:rPr lang="en-US"/>
              <a:t>Digital prison systems improve security, record-keeping, and prisoner monitoring.</a:t>
            </a:r>
            <a:endParaRPr lang="en-GB"/>
          </a:p>
          <a:p>
            <a:pPr marL="285750" indent="-285750">
              <a:buFont typeface="Arial"/>
              <a:buChar char="•"/>
            </a:pPr>
            <a:r>
              <a:rPr lang="en-US"/>
              <a:t>New technology can also support rehabilitation through virtual learning, online courses, and maintaining family contact.</a:t>
            </a:r>
            <a:endParaRPr lang="en-GB"/>
          </a:p>
          <a:p>
            <a:pPr marL="285750" indent="-285750">
              <a:buFont typeface="Arial"/>
              <a:buChar char="•"/>
            </a:pPr>
            <a:r>
              <a:rPr lang="en-US" dirty="0"/>
              <a:t>However, technology also presents challenges, such as the use of illicit mobile phones to continue criminal activity from prison.</a:t>
            </a:r>
            <a:endParaRPr lang="en-GB" dirty="0"/>
          </a:p>
          <a:p>
            <a:r>
              <a:rPr lang="en-US" b="1"/>
              <a:t>Human Rights Considerations</a:t>
            </a:r>
            <a:endParaRPr lang="en-GB"/>
          </a:p>
          <a:p>
            <a:pPr marL="285750" indent="-285750">
              <a:buFont typeface="Arial"/>
              <a:buChar char="•"/>
            </a:pPr>
            <a:r>
              <a:rPr lang="en-US"/>
              <a:t>There is ongoing debate about prisoners' rights and the conditions in which people are detained.</a:t>
            </a:r>
            <a:endParaRPr lang="en-GB"/>
          </a:p>
          <a:p>
            <a:pPr marL="285750" indent="-285750">
              <a:buFont typeface="Arial"/>
              <a:buChar char="•"/>
            </a:pPr>
            <a:r>
              <a:rPr lang="en-US"/>
              <a:t>Key issues include access to healthcare, mental health support, education, and protection from violence or self-harm.</a:t>
            </a:r>
            <a:endParaRPr lang="en-GB"/>
          </a:p>
          <a:p>
            <a:pPr marL="285750" indent="-285750">
              <a:buFont typeface="Arial"/>
              <a:buChar char="•"/>
            </a:pPr>
            <a:r>
              <a:rPr lang="en-US"/>
              <a:t>Imprisonment affects not only offenders but also their families, particularly children who may experience financial hardship and emotional distress.</a:t>
            </a:r>
            <a:endParaRPr lang="en-GB"/>
          </a:p>
          <a:p>
            <a:pPr marL="285750" indent="-285750">
              <a:buFont typeface="Arial"/>
              <a:buChar char="•"/>
            </a:pPr>
            <a:r>
              <a:rPr lang="en-US"/>
              <a:t>Policymakers must balance punishment and public protection with ensuring that prisoners are treated with dignity and according to human rights standards.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9FB85EA-931E-4273-B01D-8411C122F576}" type="slidenum">
              <a:rPr lang="en-GB"/>
              <a:t>24</a:t>
            </a:fld>
            <a:endParaRPr lang="en-GB"/>
          </a:p>
        </p:txBody>
      </p:sp>
    </p:spTree>
    <p:extLst>
      <p:ext uri="{BB962C8B-B14F-4D97-AF65-F5344CB8AC3E}">
        <p14:creationId xmlns:p14="http://schemas.microsoft.com/office/powerpoint/2010/main" val="3084509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The crisis in prisons | Institute for Government</a:t>
            </a:r>
            <a:endParaRPr lang="en-GB"/>
          </a:p>
          <a:p>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25</a:t>
            </a:fld>
            <a:endParaRPr lang="en-GB"/>
          </a:p>
        </p:txBody>
      </p:sp>
    </p:spTree>
    <p:extLst>
      <p:ext uri="{BB962C8B-B14F-4D97-AF65-F5344CB8AC3E}">
        <p14:creationId xmlns:p14="http://schemas.microsoft.com/office/powerpoint/2010/main" val="2769385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Although imprisonment is intended to protect the public by removing offenders from the community, incarceration does not always eliminate the risk of harm to victims. Some offenders continue to influence criminal activity or target victims while serving their sentences.</a:t>
            </a:r>
            <a:endParaRPr lang="en-US"/>
          </a:p>
          <a:p>
            <a:pPr marL="171450" indent="-171450">
              <a:buFont typeface="Arial"/>
              <a:buChar char="•"/>
            </a:pPr>
            <a:r>
              <a:rPr lang="en-GB" b="1"/>
              <a:t>Gang culture:</a:t>
            </a:r>
            <a:r>
              <a:rPr lang="en-GB"/>
              <a:t> Members of organised crime groups may continue to communicate with associates outside prison, maintaining influence over criminal activities.</a:t>
            </a:r>
          </a:p>
          <a:p>
            <a:pPr marL="171450" indent="-171450">
              <a:buFont typeface="Arial"/>
              <a:buChar char="•"/>
            </a:pPr>
            <a:r>
              <a:rPr lang="en-GB" b="1"/>
              <a:t>County Lines:</a:t>
            </a:r>
            <a:r>
              <a:rPr lang="en-GB"/>
              <a:t> Some offenders have been found to direct drug distribution networks from prison using illicit mobile phones or contacts on the outside.</a:t>
            </a:r>
          </a:p>
          <a:p>
            <a:pPr marL="171450" indent="-171450">
              <a:buFont typeface="Arial"/>
              <a:buChar char="•"/>
            </a:pPr>
            <a:r>
              <a:rPr lang="en-GB" b="1"/>
              <a:t>Corrupt staff:</a:t>
            </a:r>
            <a:r>
              <a:rPr lang="en-GB"/>
              <a:t> In some cases, prison staff have been coerced, manipulated, or bribed into smuggling prohibited items such as phones, drugs, or information into prisons.</a:t>
            </a:r>
          </a:p>
          <a:p>
            <a:pPr marL="171450" indent="-171450">
              <a:buFont typeface="Arial"/>
              <a:buChar char="•"/>
            </a:pPr>
            <a:r>
              <a:rPr lang="en-GB" b="1"/>
              <a:t>Victim intimidation:</a:t>
            </a:r>
            <a:r>
              <a:rPr lang="en-GB"/>
              <a:t> Victims and witnesses may still experience threats, harassment, or intimidation from offenders through associates, family members, or criminal networks operating outside prison.</a:t>
            </a:r>
          </a:p>
          <a:p>
            <a:pPr marL="171450" indent="-171450">
              <a:buFont typeface="Arial"/>
              <a:buChar char="•"/>
            </a:pPr>
            <a:r>
              <a:rPr lang="en-GB" b="1"/>
              <a:t>Technology and communication:</a:t>
            </a:r>
            <a:r>
              <a:rPr lang="en-GB"/>
              <a:t> Despite security measures, unauthorised mobile phones and social media can allow prisoners to maintain contact with the outside world and continue offending behaviour.</a:t>
            </a:r>
          </a:p>
          <a:p>
            <a:endParaRPr lang="en-GB" dirty="0"/>
          </a:p>
          <a:p>
            <a:r>
              <a:rPr lang="en-GB" dirty="0">
                <a:hlinkClick r:id="rId3"/>
              </a:rPr>
              <a:t>Sentences of imprisonment for public protection: Updated action plan - House of Lords Library</a:t>
            </a:r>
            <a:endParaRPr lang="en-GB">
              <a:ea typeface="Calibri"/>
              <a:cs typeface="Calibri"/>
            </a:endParaRPr>
          </a:p>
          <a:p>
            <a:r>
              <a:rPr lang="en-GB" dirty="0">
                <a:hlinkClick r:id="rId4"/>
              </a:rPr>
              <a:t>Fears prisons could be run by gangs as thousands of guards quit | The Independent</a:t>
            </a:r>
            <a:endParaRPr lang="en-GB" dirty="0"/>
          </a:p>
          <a:p>
            <a:r>
              <a:rPr lang="en-GB" dirty="0">
                <a:hlinkClick r:id="rId5"/>
              </a:rPr>
              <a:t>Prison Gang Activity in English Prisons</a:t>
            </a:r>
            <a:endParaRPr lang="en-GB" dirty="0"/>
          </a:p>
          <a:p>
            <a:r>
              <a:rPr lang="en-GB" dirty="0">
                <a:hlinkClick r:id="rId6"/>
              </a:rPr>
              <a:t>PSJ 221, Prison bullying.pdf</a:t>
            </a:r>
            <a:endParaRPr lang="en-GB" dirty="0"/>
          </a:p>
          <a:p>
            <a:r>
              <a:rPr lang="en-GB" dirty="0">
                <a:hlinkClick r:id="rId7"/>
              </a:rPr>
              <a:t>Domestic abusers tagged on release and blocked from harassing victims from prison - GOV.UK</a:t>
            </a:r>
            <a:endParaRPr lang="en-GB" dirty="0"/>
          </a:p>
        </p:txBody>
      </p:sp>
      <p:sp>
        <p:nvSpPr>
          <p:cNvPr id="4" name="Slide Number Placeholder 3"/>
          <p:cNvSpPr>
            <a:spLocks noGrp="1"/>
          </p:cNvSpPr>
          <p:nvPr>
            <p:ph type="sldNum" sz="quarter" idx="5"/>
          </p:nvPr>
        </p:nvSpPr>
        <p:spPr/>
        <p:txBody>
          <a:bodyPr/>
          <a:lstStyle/>
          <a:p>
            <a:fld id="{69FB85EA-931E-4273-B01D-8411C122F576}" type="slidenum">
              <a:rPr lang="en-GB" smtClean="0"/>
              <a:t>29</a:t>
            </a:fld>
            <a:endParaRPr lang="en-GB"/>
          </a:p>
        </p:txBody>
      </p:sp>
    </p:spTree>
    <p:extLst>
      <p:ext uri="{BB962C8B-B14F-4D97-AF65-F5344CB8AC3E}">
        <p14:creationId xmlns:p14="http://schemas.microsoft.com/office/powerpoint/2010/main" val="2781336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bc.co.uk/news/articles/cr74p0zkd4jj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assets.publishing.service.gov.uk/media/682d8d995ba51be7c0f45371/independent-sentencing-review-report-part_2.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government/news/tens-of-thousands-more-to-be-tagged-under-biggest-ever-expansion" TargetMode="External"/><Relationship Id="rId2" Type="http://schemas.openxmlformats.org/officeDocument/2006/relationships/hyperlink" Target="https://committees.parliament.uk/publications/46985/documents/242927/default/" TargetMode="External"/><Relationship Id="rId1" Type="http://schemas.openxmlformats.org/officeDocument/2006/relationships/slideLayout" Target="../slideLayouts/slideLayout2.xml"/><Relationship Id="rId6" Type="http://schemas.openxmlformats.org/officeDocument/2006/relationships/hyperlink" Target="https://pubmed.ncbi.nlm.nih.gov/14624262/" TargetMode="External"/><Relationship Id="rId5" Type="http://schemas.openxmlformats.org/officeDocument/2006/relationships/hyperlink" Target="https://www.russellwebster.com/the-justice-system-faces-total-gridlock-by-next-year/" TargetMode="External"/><Relationship Id="rId4" Type="http://schemas.openxmlformats.org/officeDocument/2006/relationships/hyperlink" Target="https://prisonreformtrust.org.uk/project/imprisonment-for-public-protection-ip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F5A4030B-E133-34CB-3F32-81D59FFF0981}"/>
              </a:ext>
            </a:extLst>
          </p:cNvPr>
          <p:cNvPicPr>
            <a:picLocks noChangeAspect="1"/>
          </p:cNvPicPr>
          <p:nvPr/>
        </p:nvPicPr>
        <p:blipFill>
          <a:blip r:embed="rId2">
            <a:alphaModFix/>
          </a:blip>
          <a:srcRect t="14235" b="1496"/>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rPr>
              <a:t>Imprisonment</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US" sz="1800" dirty="0">
                <a:solidFill>
                  <a:srgbClr val="FFFFFF"/>
                </a:solidFill>
              </a:rPr>
              <a:t>Week 4</a:t>
            </a:r>
          </a:p>
          <a:p>
            <a:pPr algn="l"/>
            <a:r>
              <a:rPr lang="en-US" sz="1800" dirty="0">
                <a:solidFill>
                  <a:srgbClr val="FFFFFF"/>
                </a:solidFill>
              </a:rPr>
              <a:t>2026</a:t>
            </a: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A8720-0279-E7DF-1218-1E584C962C1C}"/>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Guest Speaker </a:t>
            </a:r>
          </a:p>
        </p:txBody>
      </p:sp>
      <p:sp>
        <p:nvSpPr>
          <p:cNvPr id="3" name="Content Placeholder 2">
            <a:extLst>
              <a:ext uri="{FF2B5EF4-FFF2-40B4-BE49-F238E27FC236}">
                <a16:creationId xmlns:a16="http://schemas.microsoft.com/office/drawing/2014/main" id="{FAC7E49B-77E8-EA5A-291F-9563C5719BF2}"/>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a:t>Only available at the University </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23F7-C8A1-AA3D-1339-EE900A1AD7FC}"/>
              </a:ext>
            </a:extLst>
          </p:cNvPr>
          <p:cNvPicPr>
            <a:picLocks noChangeAspect="1"/>
          </p:cNvPicPr>
          <p:nvPr/>
        </p:nvPicPr>
        <p:blipFill>
          <a:blip r:embed="rId2"/>
          <a:stretch>
            <a:fillRect/>
          </a:stretch>
        </p:blipFill>
        <p:spPr>
          <a:xfrm>
            <a:off x="887630" y="2642616"/>
            <a:ext cx="4479235" cy="3605784"/>
          </a:xfrm>
          <a:prstGeom prst="rect">
            <a:avLst/>
          </a:prstGeom>
        </p:spPr>
      </p:pic>
      <p:pic>
        <p:nvPicPr>
          <p:cNvPr id="5" name="Picture 4">
            <a:extLst>
              <a:ext uri="{FF2B5EF4-FFF2-40B4-BE49-F238E27FC236}">
                <a16:creationId xmlns:a16="http://schemas.microsoft.com/office/drawing/2014/main" id="{84A40CA9-7AC2-C67D-5AC6-12CAE1F7A4DF}"/>
              </a:ext>
            </a:extLst>
          </p:cNvPr>
          <p:cNvPicPr>
            <a:picLocks noChangeAspect="1"/>
          </p:cNvPicPr>
          <p:nvPr/>
        </p:nvPicPr>
        <p:blipFill>
          <a:blip r:embed="rId3"/>
          <a:stretch>
            <a:fillRect/>
          </a:stretch>
        </p:blipFill>
        <p:spPr>
          <a:xfrm>
            <a:off x="6254496" y="3477021"/>
            <a:ext cx="5614416" cy="1936974"/>
          </a:xfrm>
          <a:prstGeom prst="rect">
            <a:avLst/>
          </a:prstGeom>
        </p:spPr>
      </p:pic>
    </p:spTree>
    <p:extLst>
      <p:ext uri="{BB962C8B-B14F-4D97-AF65-F5344CB8AC3E}">
        <p14:creationId xmlns:p14="http://schemas.microsoft.com/office/powerpoint/2010/main" val="1537685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8C68A-95B7-3832-07E3-8F1E0F3A8988}"/>
              </a:ext>
            </a:extLst>
          </p:cNvPr>
          <p:cNvSpPr>
            <a:spLocks noGrp="1"/>
          </p:cNvSpPr>
          <p:nvPr>
            <p:ph type="title"/>
          </p:nvPr>
        </p:nvSpPr>
        <p:spPr>
          <a:xfrm>
            <a:off x="761800" y="762001"/>
            <a:ext cx="5334197" cy="1708242"/>
          </a:xfrm>
        </p:spPr>
        <p:txBody>
          <a:bodyPr anchor="ctr">
            <a:normAutofit/>
          </a:bodyPr>
          <a:lstStyle/>
          <a:p>
            <a:r>
              <a:rPr lang="en-GB" sz="4000"/>
              <a:t>Last week</a:t>
            </a:r>
            <a:endParaRPr lang="en-US" sz="4000"/>
          </a:p>
        </p:txBody>
      </p:sp>
      <p:sp>
        <p:nvSpPr>
          <p:cNvPr id="3" name="Content Placeholder 2">
            <a:extLst>
              <a:ext uri="{FF2B5EF4-FFF2-40B4-BE49-F238E27FC236}">
                <a16:creationId xmlns:a16="http://schemas.microsoft.com/office/drawing/2014/main" id="{CB7FEDE3-9B0A-5F2B-B6C2-CDF383353E6A}"/>
              </a:ext>
            </a:extLst>
          </p:cNvPr>
          <p:cNvSpPr>
            <a:spLocks noGrp="1"/>
          </p:cNvSpPr>
          <p:nvPr>
            <p:ph idx="1"/>
          </p:nvPr>
        </p:nvSpPr>
        <p:spPr>
          <a:xfrm>
            <a:off x="761800" y="2470244"/>
            <a:ext cx="5334197" cy="3769835"/>
          </a:xfrm>
        </p:spPr>
        <p:txBody>
          <a:bodyPr anchor="ctr">
            <a:normAutofit/>
          </a:bodyPr>
          <a:lstStyle/>
          <a:p>
            <a:pPr lvl="0"/>
            <a:r>
              <a:rPr lang="en-GB" sz="2000"/>
              <a:t>History of prisons</a:t>
            </a:r>
            <a:endParaRPr lang="en-US" sz="2000"/>
          </a:p>
          <a:p>
            <a:pPr lvl="0"/>
            <a:r>
              <a:rPr lang="en-GB" sz="2000"/>
              <a:t>Prison architecture</a:t>
            </a:r>
            <a:endParaRPr lang="en-US" sz="2000"/>
          </a:p>
          <a:p>
            <a:pPr lvl="0"/>
            <a:r>
              <a:rPr lang="en-GB" sz="2000"/>
              <a:t>Total institutions</a:t>
            </a:r>
            <a:endParaRPr lang="en-US" sz="2000"/>
          </a:p>
          <a:p>
            <a:pPr lvl="0"/>
            <a:r>
              <a:rPr lang="en-GB" sz="2000"/>
              <a:t>What is prison for?</a:t>
            </a:r>
            <a:endParaRPr lang="en-US" sz="2000"/>
          </a:p>
          <a:p>
            <a:pPr lvl="0"/>
            <a:r>
              <a:rPr lang="en-GB" sz="2000"/>
              <a:t>Does prison work?</a:t>
            </a:r>
            <a:endParaRPr lang="en-US" sz="2000"/>
          </a:p>
          <a:p>
            <a:endParaRPr lang="en-US" sz="2000"/>
          </a:p>
        </p:txBody>
      </p:sp>
      <p:pic>
        <p:nvPicPr>
          <p:cNvPr id="5" name="Picture 4" descr="Box design on a wall">
            <a:extLst>
              <a:ext uri="{FF2B5EF4-FFF2-40B4-BE49-F238E27FC236}">
                <a16:creationId xmlns:a16="http://schemas.microsoft.com/office/drawing/2014/main" id="{B80D41D5-DD73-E437-D97E-6C3EB68891DB}"/>
              </a:ext>
            </a:extLst>
          </p:cNvPr>
          <p:cNvPicPr>
            <a:picLocks noChangeAspect="1"/>
          </p:cNvPicPr>
          <p:nvPr/>
        </p:nvPicPr>
        <p:blipFill>
          <a:blip r:embed="rId2"/>
          <a:srcRect l="32084" r="15302"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17384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04013-79BD-D1F5-12A3-F4D11002692D}"/>
              </a:ext>
            </a:extLst>
          </p:cNvPr>
          <p:cNvSpPr>
            <a:spLocks noGrp="1"/>
          </p:cNvSpPr>
          <p:nvPr>
            <p:ph type="title"/>
          </p:nvPr>
        </p:nvSpPr>
        <p:spPr>
          <a:xfrm>
            <a:off x="761800" y="278969"/>
            <a:ext cx="5334197" cy="1573354"/>
          </a:xfrm>
        </p:spPr>
        <p:txBody>
          <a:bodyPr anchor="ctr">
            <a:normAutofit/>
          </a:bodyPr>
          <a:lstStyle/>
          <a:p>
            <a:r>
              <a:rPr lang="en-US" sz="4000" dirty="0"/>
              <a:t>Purpose of imprisonment today?</a:t>
            </a:r>
          </a:p>
        </p:txBody>
      </p:sp>
      <p:sp>
        <p:nvSpPr>
          <p:cNvPr id="3" name="Content Placeholder 2">
            <a:extLst>
              <a:ext uri="{FF2B5EF4-FFF2-40B4-BE49-F238E27FC236}">
                <a16:creationId xmlns:a16="http://schemas.microsoft.com/office/drawing/2014/main" id="{41DB806B-453A-4902-9F46-1B949FD3FFE3}"/>
              </a:ext>
            </a:extLst>
          </p:cNvPr>
          <p:cNvSpPr>
            <a:spLocks noGrp="1"/>
          </p:cNvSpPr>
          <p:nvPr>
            <p:ph idx="1"/>
          </p:nvPr>
        </p:nvSpPr>
        <p:spPr>
          <a:xfrm>
            <a:off x="761800" y="1565329"/>
            <a:ext cx="5334197" cy="4674751"/>
          </a:xfrm>
        </p:spPr>
        <p:txBody>
          <a:bodyPr vert="horz" lIns="91440" tIns="45720" rIns="91440" bIns="45720" rtlCol="0" anchor="ctr">
            <a:normAutofit/>
          </a:bodyPr>
          <a:lstStyle/>
          <a:p>
            <a:r>
              <a:rPr lang="en-GB" sz="1800" b="1" dirty="0">
                <a:latin typeface="Calibri"/>
                <a:ea typeface="+mn-lt"/>
                <a:cs typeface="+mn-lt"/>
              </a:rPr>
              <a:t>Punishment</a:t>
            </a:r>
            <a:r>
              <a:rPr lang="en-GB" sz="1800" dirty="0">
                <a:latin typeface="Calibri"/>
                <a:ea typeface="+mn-lt"/>
                <a:cs typeface="+mn-lt"/>
              </a:rPr>
              <a:t>: This is the idea that offenders deserve to be punished for their crimes</a:t>
            </a:r>
          </a:p>
          <a:p>
            <a:r>
              <a:rPr lang="en-GB" sz="1800" b="1" dirty="0">
                <a:latin typeface="Calibri"/>
                <a:ea typeface="+mn-lt"/>
                <a:cs typeface="+mn-lt"/>
              </a:rPr>
              <a:t>Deterrence</a:t>
            </a:r>
            <a:r>
              <a:rPr lang="en-GB" sz="1800" dirty="0">
                <a:latin typeface="Calibri"/>
                <a:ea typeface="+mn-lt"/>
                <a:cs typeface="+mn-lt"/>
              </a:rPr>
              <a:t>: Imprisonment aims to discourage the offender and others from committing crimes. </a:t>
            </a:r>
          </a:p>
          <a:p>
            <a:r>
              <a:rPr lang="en-GB" sz="1800" b="1" dirty="0">
                <a:latin typeface="Calibri"/>
                <a:ea typeface="+mn-lt"/>
                <a:cs typeface="+mn-lt"/>
              </a:rPr>
              <a:t>Incapacitation</a:t>
            </a:r>
            <a:r>
              <a:rPr lang="en-GB" sz="1800" dirty="0">
                <a:latin typeface="Calibri"/>
                <a:ea typeface="+mn-lt"/>
                <a:cs typeface="+mn-lt"/>
              </a:rPr>
              <a:t>: By removing offenders from society, imprisonment prevents them from committing further crimes during their sentence. </a:t>
            </a:r>
          </a:p>
          <a:p>
            <a:r>
              <a:rPr lang="en-GB" sz="1800" b="1" dirty="0">
                <a:latin typeface="Calibri"/>
                <a:ea typeface="+mn-lt"/>
                <a:cs typeface="+mn-lt"/>
              </a:rPr>
              <a:t>Rehabilitation</a:t>
            </a:r>
            <a:r>
              <a:rPr lang="en-GB" sz="1800" dirty="0">
                <a:latin typeface="Calibri"/>
                <a:ea typeface="+mn-lt"/>
                <a:cs typeface="+mn-lt"/>
              </a:rPr>
              <a:t>: Modern prisons focus on rehabilitating offenders, providing them with education, vocational training, and therapy. </a:t>
            </a:r>
          </a:p>
          <a:p>
            <a:r>
              <a:rPr lang="en-GB" sz="1800" b="1" dirty="0">
                <a:latin typeface="Calibri"/>
                <a:ea typeface="+mn-lt"/>
                <a:cs typeface="+mn-lt"/>
              </a:rPr>
              <a:t>Public Protection: </a:t>
            </a:r>
            <a:r>
              <a:rPr lang="en-GB" sz="1800" dirty="0">
                <a:latin typeface="Calibri"/>
                <a:ea typeface="+mn-lt"/>
                <a:cs typeface="+mn-lt"/>
              </a:rPr>
              <a:t>dangerous individuals kept away from the public</a:t>
            </a:r>
          </a:p>
          <a:p>
            <a:r>
              <a:rPr lang="en-GB" sz="1800" b="1" dirty="0">
                <a:latin typeface="Calibri"/>
                <a:ea typeface="+mn-lt"/>
                <a:cs typeface="+mn-lt"/>
              </a:rPr>
              <a:t>Health care and Support: </a:t>
            </a:r>
            <a:r>
              <a:rPr lang="en-GB" sz="1800" dirty="0">
                <a:latin typeface="Calibri"/>
                <a:ea typeface="+mn-lt"/>
                <a:cs typeface="+mn-lt"/>
              </a:rPr>
              <a:t>address so that issues do not affect them on release</a:t>
            </a:r>
            <a:endParaRPr lang="en-GB" sz="1800" b="1" dirty="0">
              <a:latin typeface="Calibri"/>
              <a:ea typeface="+mn-lt"/>
              <a:cs typeface="+mn-lt"/>
            </a:endParaRPr>
          </a:p>
          <a:p>
            <a:endParaRPr lang="en-GB" sz="1400" dirty="0">
              <a:latin typeface="Calibri"/>
              <a:ea typeface="+mn-lt"/>
              <a:cs typeface="+mn-lt"/>
            </a:endParaRPr>
          </a:p>
          <a:p>
            <a:endParaRPr lang="en-GB" sz="1400" dirty="0">
              <a:latin typeface="Calibri"/>
              <a:cs typeface="Calibri"/>
            </a:endParaRPr>
          </a:p>
        </p:txBody>
      </p:sp>
      <p:pic>
        <p:nvPicPr>
          <p:cNvPr id="5" name="Picture 4" descr="Chicken wire close-up">
            <a:extLst>
              <a:ext uri="{FF2B5EF4-FFF2-40B4-BE49-F238E27FC236}">
                <a16:creationId xmlns:a16="http://schemas.microsoft.com/office/drawing/2014/main" id="{EBE04ECA-062B-A2A8-ADE7-03D1E55C61CD}"/>
              </a:ext>
            </a:extLst>
          </p:cNvPr>
          <p:cNvPicPr>
            <a:picLocks noChangeAspect="1"/>
          </p:cNvPicPr>
          <p:nvPr/>
        </p:nvPicPr>
        <p:blipFill>
          <a:blip r:embed="rId2"/>
          <a:srcRect l="22246" r="259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83618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F38F-3732-7860-8CFE-7FFF0F0FECFC}"/>
              </a:ext>
            </a:extLst>
          </p:cNvPr>
          <p:cNvSpPr>
            <a:spLocks noGrp="1"/>
          </p:cNvSpPr>
          <p:nvPr>
            <p:ph type="title"/>
          </p:nvPr>
        </p:nvSpPr>
        <p:spPr>
          <a:xfrm>
            <a:off x="838200" y="365125"/>
            <a:ext cx="10515600" cy="1325563"/>
          </a:xfrm>
        </p:spPr>
        <p:txBody>
          <a:bodyPr>
            <a:normAutofit/>
          </a:bodyPr>
          <a:lstStyle/>
          <a:p>
            <a:br>
              <a:rPr lang="en-GB" sz="2600" b="1"/>
            </a:br>
            <a:r>
              <a:rPr lang="en-GB" sz="2600" b="1"/>
              <a:t>Early to Mid-20th Century</a:t>
            </a:r>
            <a:br>
              <a:rPr lang="en-GB" sz="2600" b="1"/>
            </a:br>
            <a:endParaRPr lang="en-GB" sz="2600"/>
          </a:p>
        </p:txBody>
      </p:sp>
      <p:graphicFrame>
        <p:nvGraphicFramePr>
          <p:cNvPr id="5" name="Content Placeholder 2">
            <a:extLst>
              <a:ext uri="{FF2B5EF4-FFF2-40B4-BE49-F238E27FC236}">
                <a16:creationId xmlns:a16="http://schemas.microsoft.com/office/drawing/2014/main" id="{E40ED4EB-F059-3E19-E821-FF166A9EA4C7}"/>
              </a:ext>
            </a:extLst>
          </p:cNvPr>
          <p:cNvGraphicFramePr>
            <a:graphicFrameLocks noGrp="1"/>
          </p:cNvGraphicFramePr>
          <p:nvPr>
            <p:ph idx="1"/>
          </p:nvPr>
        </p:nvGraphicFramePr>
        <p:xfrm>
          <a:off x="838200" y="2320390"/>
          <a:ext cx="11116102" cy="4298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176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17ABE7-FA30-30BF-DBCB-12E884BBAF33}"/>
              </a:ext>
            </a:extLst>
          </p:cNvPr>
          <p:cNvSpPr>
            <a:spLocks noGrp="1"/>
          </p:cNvSpPr>
          <p:nvPr>
            <p:ph type="title"/>
          </p:nvPr>
        </p:nvSpPr>
        <p:spPr>
          <a:xfrm>
            <a:off x="1043631" y="809898"/>
            <a:ext cx="10173010" cy="1554480"/>
          </a:xfrm>
        </p:spPr>
        <p:txBody>
          <a:bodyPr anchor="ctr">
            <a:normAutofit/>
          </a:bodyPr>
          <a:lstStyle/>
          <a:p>
            <a:br>
              <a:rPr lang="en-GB" sz="3400" b="1"/>
            </a:br>
            <a:r>
              <a:rPr lang="en-GB" sz="3400" b="1"/>
              <a:t>Late 20th Century Developments</a:t>
            </a:r>
            <a:br>
              <a:rPr lang="en-GB" sz="3400" b="1"/>
            </a:br>
            <a:endParaRPr lang="en-GB" sz="3400"/>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D0366EC4-47D8-2EA6-DCE2-809CAA85D44C}"/>
              </a:ext>
            </a:extLst>
          </p:cNvPr>
          <p:cNvGraphicFramePr>
            <a:graphicFrameLocks noGrp="1"/>
          </p:cNvGraphicFramePr>
          <p:nvPr>
            <p:ph idx="1"/>
            <p:extLst>
              <p:ext uri="{D42A27DB-BD31-4B8C-83A1-F6EECF244321}">
                <p14:modId xmlns:p14="http://schemas.microsoft.com/office/powerpoint/2010/main" val="357628403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49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D548-6549-564D-171E-1D39D4622831}"/>
              </a:ext>
            </a:extLst>
          </p:cNvPr>
          <p:cNvSpPr>
            <a:spLocks noGrp="1"/>
          </p:cNvSpPr>
          <p:nvPr>
            <p:ph type="title"/>
          </p:nvPr>
        </p:nvSpPr>
        <p:spPr>
          <a:xfrm>
            <a:off x="838200" y="365125"/>
            <a:ext cx="10515600" cy="986003"/>
          </a:xfrm>
        </p:spPr>
        <p:txBody>
          <a:bodyPr>
            <a:normAutofit fontScale="90000"/>
          </a:bodyPr>
          <a:lstStyle/>
          <a:p>
            <a:br>
              <a:rPr lang="en-GB" b="1"/>
            </a:br>
            <a:r>
              <a:rPr lang="en-GB" b="1"/>
              <a:t>Evolution of the UK Imprisonment System</a:t>
            </a:r>
            <a:br>
              <a:rPr lang="en-GB" b="1"/>
            </a:br>
            <a:endParaRPr lang="en-GB"/>
          </a:p>
        </p:txBody>
      </p:sp>
      <p:sp>
        <p:nvSpPr>
          <p:cNvPr id="3" name="Content Placeholder 2">
            <a:extLst>
              <a:ext uri="{FF2B5EF4-FFF2-40B4-BE49-F238E27FC236}">
                <a16:creationId xmlns:a16="http://schemas.microsoft.com/office/drawing/2014/main" id="{6A5A6529-58FA-221C-A09E-6373D93F484A}"/>
              </a:ext>
            </a:extLst>
          </p:cNvPr>
          <p:cNvSpPr>
            <a:spLocks noGrp="1"/>
          </p:cNvSpPr>
          <p:nvPr>
            <p:ph idx="1"/>
          </p:nvPr>
        </p:nvSpPr>
        <p:spPr>
          <a:xfrm>
            <a:off x="838200" y="1351128"/>
            <a:ext cx="10515600" cy="4825835"/>
          </a:xfrm>
        </p:spPr>
        <p:txBody>
          <a:bodyPr>
            <a:normAutofit fontScale="85000" lnSpcReduction="20000"/>
          </a:bodyPr>
          <a:lstStyle/>
          <a:p>
            <a:r>
              <a:rPr lang="en-GB" b="1"/>
              <a:t>Early History (Pre-19th Century)</a:t>
            </a:r>
          </a:p>
          <a:p>
            <a:pPr>
              <a:buFont typeface="Arial" panose="020B0604020202020204" pitchFamily="34" charset="0"/>
              <a:buChar char="•"/>
            </a:pPr>
            <a:r>
              <a:rPr lang="en-GB" b="1"/>
              <a:t>Pre-Medieval Period</a:t>
            </a:r>
            <a:r>
              <a:rPr lang="en-GB"/>
              <a:t>: Imprisonment was not widely used; punishments often included corporal punishment, fines, or execution.</a:t>
            </a:r>
          </a:p>
          <a:p>
            <a:pPr>
              <a:buFont typeface="Arial" panose="020B0604020202020204" pitchFamily="34" charset="0"/>
              <a:buChar char="•"/>
            </a:pPr>
            <a:r>
              <a:rPr lang="en-GB" b="1"/>
              <a:t>Medieval Period</a:t>
            </a:r>
            <a:r>
              <a:rPr lang="en-GB"/>
              <a:t>: Prisons began to appear, primarily for holding individuals awaiting trial or punishment. Conditions were harsh, with no focus on rehabilitation.</a:t>
            </a:r>
          </a:p>
          <a:p>
            <a:r>
              <a:rPr lang="en-GB" b="1"/>
              <a:t>19th Century Reforms</a:t>
            </a:r>
          </a:p>
          <a:p>
            <a:pPr>
              <a:buFont typeface="Arial" panose="020B0604020202020204" pitchFamily="34" charset="0"/>
              <a:buChar char="•"/>
            </a:pPr>
            <a:r>
              <a:rPr lang="en-GB" b="1"/>
              <a:t>The Penitentiary Movement</a:t>
            </a:r>
            <a:r>
              <a:rPr lang="en-GB"/>
              <a:t>: Influenced by social reformers like John Howard and Elizabeth Fry, this movement advocated for the reform of prison conditions and the introduction of rehabilitation.</a:t>
            </a:r>
          </a:p>
          <a:p>
            <a:pPr>
              <a:buFont typeface="Arial" panose="020B0604020202020204" pitchFamily="34" charset="0"/>
              <a:buChar char="•"/>
            </a:pPr>
            <a:r>
              <a:rPr lang="en-GB" b="1"/>
              <a:t>Separate Systems</a:t>
            </a:r>
            <a:r>
              <a:rPr lang="en-GB"/>
              <a:t>: The emergence of the separate system, where prisoners were kept in solitary confinement to encourage reflection and remorse.</a:t>
            </a:r>
          </a:p>
          <a:p>
            <a:pPr>
              <a:buFont typeface="Arial" panose="020B0604020202020204" pitchFamily="34" charset="0"/>
              <a:buChar char="•"/>
            </a:pPr>
            <a:r>
              <a:rPr lang="en-GB" b="1"/>
              <a:t>The Prison Act of 1865</a:t>
            </a:r>
            <a:r>
              <a:rPr lang="en-GB"/>
              <a:t>: Established a framework for the management of prisons and aimed to standardize conditions across facilities.</a:t>
            </a:r>
          </a:p>
        </p:txBody>
      </p:sp>
    </p:spTree>
    <p:extLst>
      <p:ext uri="{BB962C8B-B14F-4D97-AF65-F5344CB8AC3E}">
        <p14:creationId xmlns:p14="http://schemas.microsoft.com/office/powerpoint/2010/main" val="133664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with green line and black text&#10;&#10;AI-generated content may be incorrect.">
            <a:extLst>
              <a:ext uri="{FF2B5EF4-FFF2-40B4-BE49-F238E27FC236}">
                <a16:creationId xmlns:a16="http://schemas.microsoft.com/office/drawing/2014/main" id="{FDA55195-D542-8731-3DC5-0F62A5D0BA18}"/>
              </a:ext>
            </a:extLst>
          </p:cNvPr>
          <p:cNvPicPr>
            <a:picLocks noChangeAspect="1"/>
          </p:cNvPicPr>
          <p:nvPr/>
        </p:nvPicPr>
        <p:blipFill>
          <a:blip r:embed="rId3"/>
          <a:stretch>
            <a:fillRect/>
          </a:stretch>
        </p:blipFill>
        <p:spPr>
          <a:xfrm>
            <a:off x="216767" y="260164"/>
            <a:ext cx="10905066" cy="5944345"/>
          </a:xfrm>
          <a:prstGeom prst="rect">
            <a:avLst/>
          </a:prstGeom>
        </p:spPr>
      </p:pic>
    </p:spTree>
    <p:extLst>
      <p:ext uri="{BB962C8B-B14F-4D97-AF65-F5344CB8AC3E}">
        <p14:creationId xmlns:p14="http://schemas.microsoft.com/office/powerpoint/2010/main" val="3548493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A9B33-A81F-BC93-5317-28A05F1F7718}"/>
              </a:ext>
            </a:extLst>
          </p:cNvPr>
          <p:cNvSpPr>
            <a:spLocks noGrp="1"/>
          </p:cNvSpPr>
          <p:nvPr>
            <p:ph type="title"/>
          </p:nvPr>
        </p:nvSpPr>
        <p:spPr>
          <a:xfrm>
            <a:off x="838200" y="365125"/>
            <a:ext cx="10515600" cy="779224"/>
          </a:xfrm>
        </p:spPr>
        <p:txBody>
          <a:bodyPr/>
          <a:lstStyle/>
          <a:p>
            <a:r>
              <a:rPr lang="en-US"/>
              <a:t>Prison population growing</a:t>
            </a:r>
          </a:p>
        </p:txBody>
      </p:sp>
      <p:sp>
        <p:nvSpPr>
          <p:cNvPr id="3" name="Content Placeholder 2">
            <a:extLst>
              <a:ext uri="{FF2B5EF4-FFF2-40B4-BE49-F238E27FC236}">
                <a16:creationId xmlns:a16="http://schemas.microsoft.com/office/drawing/2014/main" id="{AA75FA25-3DA8-659E-856A-B351AFA973C7}"/>
              </a:ext>
            </a:extLst>
          </p:cNvPr>
          <p:cNvSpPr>
            <a:spLocks noGrp="1"/>
          </p:cNvSpPr>
          <p:nvPr>
            <p:ph idx="1"/>
          </p:nvPr>
        </p:nvSpPr>
        <p:spPr>
          <a:xfrm>
            <a:off x="838200" y="1379927"/>
            <a:ext cx="10515600" cy="4797036"/>
          </a:xfrm>
        </p:spPr>
        <p:txBody>
          <a:bodyPr vert="horz" lIns="91440" tIns="45720" rIns="91440" bIns="45720" rtlCol="0" anchor="t">
            <a:normAutofit lnSpcReduction="10000"/>
          </a:bodyPr>
          <a:lstStyle/>
          <a:p>
            <a:r>
              <a:rPr lang="en-US" dirty="0">
                <a:ea typeface="+mn-lt"/>
                <a:cs typeface="+mn-lt"/>
              </a:rPr>
              <a:t>2021 MOJ </a:t>
            </a:r>
            <a:r>
              <a:rPr lang="en-US">
                <a:ea typeface="+mn-lt"/>
                <a:cs typeface="+mn-lt"/>
              </a:rPr>
              <a:t>stated that the prison system in England and Wales was </a:t>
            </a:r>
            <a:r>
              <a:rPr lang="en-US" dirty="0">
                <a:ea typeface="+mn-lt"/>
                <a:cs typeface="+mn-lt"/>
              </a:rPr>
              <a:t>running out of space</a:t>
            </a:r>
          </a:p>
          <a:p>
            <a:r>
              <a:rPr lang="en-US">
                <a:ea typeface="+mn-lt"/>
                <a:cs typeface="+mn-lt"/>
              </a:rPr>
              <a:t>Money to build new prisons but not be enough for the demands.</a:t>
            </a:r>
          </a:p>
          <a:p>
            <a:r>
              <a:rPr lang="en-US">
                <a:ea typeface="+mn-lt"/>
                <a:cs typeface="+mn-lt"/>
              </a:rPr>
              <a:t>MoJ (2024) estimated population would increase more than 30% within the next 4 years.</a:t>
            </a:r>
          </a:p>
          <a:p>
            <a:r>
              <a:rPr lang="en-US">
                <a:ea typeface="+mn-lt"/>
                <a:cs typeface="+mn-lt"/>
              </a:rPr>
              <a:t>Sir Keir Starmer, commenting at his first Downing Street press conference that “</a:t>
            </a:r>
            <a:r>
              <a:rPr lang="en-US" i="1">
                <a:ea typeface="+mn-lt"/>
                <a:cs typeface="+mn-lt"/>
              </a:rPr>
              <a:t>we have too many prisoners</a:t>
            </a:r>
            <a:r>
              <a:rPr lang="en-US">
                <a:ea typeface="+mn-lt"/>
                <a:cs typeface="+mn-lt"/>
              </a:rPr>
              <a:t>” (BBC, 2024)</a:t>
            </a:r>
            <a:endParaRPr lang="en-US"/>
          </a:p>
          <a:p>
            <a:r>
              <a:rPr lang="en-US">
                <a:ea typeface="+mn-lt"/>
                <a:cs typeface="+mn-lt"/>
              </a:rPr>
              <a:t>The Police Federation has also expressed concerns that police officers are being asked to hold people unlawfully in police custody, because prison cells are not available (Police Federation, 2024).</a:t>
            </a:r>
            <a:endParaRPr lang="en-US"/>
          </a:p>
          <a:p>
            <a:endParaRPr lang="en-US"/>
          </a:p>
        </p:txBody>
      </p:sp>
    </p:spTree>
    <p:extLst>
      <p:ext uri="{BB962C8B-B14F-4D97-AF65-F5344CB8AC3E}">
        <p14:creationId xmlns:p14="http://schemas.microsoft.com/office/powerpoint/2010/main" val="1373882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C2CB5-F02E-9ED9-ADF5-BE677DA0FB54}"/>
              </a:ext>
            </a:extLst>
          </p:cNvPr>
          <p:cNvSpPr>
            <a:spLocks noGrp="1"/>
          </p:cNvSpPr>
          <p:nvPr>
            <p:ph type="title"/>
          </p:nvPr>
        </p:nvSpPr>
        <p:spPr>
          <a:xfrm>
            <a:off x="686834" y="1153572"/>
            <a:ext cx="3200400" cy="4461163"/>
          </a:xfrm>
        </p:spPr>
        <p:txBody>
          <a:bodyPr>
            <a:normAutofit/>
          </a:bodyPr>
          <a:lstStyle/>
          <a:p>
            <a:r>
              <a:rPr lang="fr-FR" b="1">
                <a:solidFill>
                  <a:srgbClr val="FFFFFF"/>
                </a:solidFill>
              </a:rPr>
              <a:t>Prison population: 30 June 2026</a:t>
            </a:r>
            <a:endParaRPr lang="en-GB">
              <a:solidFill>
                <a:srgbClr val="FFFFFF"/>
              </a:solidFill>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4E0B88-032C-D11C-F801-F85F01D29DD1}"/>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endParaRPr lang="en-GB" sz="2400" dirty="0">
              <a:latin typeface="Calibri"/>
              <a:ea typeface="Calibri"/>
              <a:cs typeface="Calibri"/>
            </a:endParaRPr>
          </a:p>
          <a:p>
            <a:r>
              <a:rPr lang="en-GB" sz="2400" dirty="0">
                <a:latin typeface="Calibri"/>
                <a:ea typeface="Calibri"/>
                <a:cs typeface="Calibri"/>
              </a:rPr>
              <a:t>85,858 prisoners in England and Wales as at 30 June 2026</a:t>
            </a:r>
            <a:endParaRPr lang="en-GB"/>
          </a:p>
          <a:p>
            <a:r>
              <a:rPr lang="en-GB" sz="2400" dirty="0">
                <a:latin typeface="Calibri"/>
                <a:ea typeface="Calibri"/>
                <a:cs typeface="Calibri"/>
              </a:rPr>
              <a:t>87,334 prisoners in England and Wales as at 30 June 2025</a:t>
            </a:r>
          </a:p>
          <a:p>
            <a:r>
              <a:rPr lang="en-GB" sz="2400">
                <a:latin typeface="Calibri"/>
                <a:ea typeface="Calibri"/>
                <a:cs typeface="Calibri"/>
              </a:rPr>
              <a:t>17,945 first receptions into prison between January and March 2026</a:t>
            </a:r>
            <a:endParaRPr lang="en-GB" sz="2400" dirty="0">
              <a:latin typeface="Calibri"/>
              <a:ea typeface="Calibri"/>
              <a:cs typeface="Calibri"/>
            </a:endParaRPr>
          </a:p>
          <a:p>
            <a:r>
              <a:rPr lang="en-GB" sz="2400">
                <a:latin typeface="Calibri"/>
                <a:ea typeface="Calibri"/>
                <a:cs typeface="Calibri"/>
              </a:rPr>
              <a:t>18,874 first receptions into prison between January and March 2025</a:t>
            </a:r>
            <a:endParaRPr lang="en-GB" sz="2400" dirty="0">
              <a:latin typeface="Calibri"/>
              <a:ea typeface="Calibri"/>
              <a:cs typeface="Calibri"/>
            </a:endParaRPr>
          </a:p>
          <a:p>
            <a:r>
              <a:rPr lang="en-GB" sz="2400">
                <a:latin typeface="Calibri"/>
                <a:ea typeface="Calibri"/>
                <a:cs typeface="Calibri"/>
              </a:rPr>
              <a:t>12,977 releases from sentences between January and March 2026</a:t>
            </a:r>
            <a:endParaRPr lang="en-GB" sz="2400" dirty="0">
              <a:latin typeface="Calibri"/>
              <a:ea typeface="Calibri"/>
              <a:cs typeface="Calibri"/>
            </a:endParaRPr>
          </a:p>
          <a:p>
            <a:r>
              <a:rPr lang="en-GB" sz="2400">
                <a:latin typeface="Calibri"/>
                <a:ea typeface="Calibri"/>
                <a:cs typeface="Calibri"/>
              </a:rPr>
              <a:t>13,296 releases from sentences between January and March 2025</a:t>
            </a:r>
            <a:endParaRPr lang="en-GB" sz="2400" dirty="0">
              <a:latin typeface="Calibri"/>
              <a:ea typeface="Calibri"/>
              <a:cs typeface="Calibri"/>
            </a:endParaRPr>
          </a:p>
          <a:p>
            <a:r>
              <a:rPr lang="en-GB" sz="2400">
                <a:latin typeface="Calibri"/>
                <a:ea typeface="Calibri"/>
                <a:cs typeface="Calibri"/>
              </a:rPr>
              <a:t>Prison population pressures have eased slightly, with the prison population falling</a:t>
            </a:r>
            <a:endParaRPr lang="en-GB" sz="2400" dirty="0">
              <a:latin typeface="Calibri"/>
              <a:ea typeface="Calibri"/>
              <a:cs typeface="Calibri"/>
            </a:endParaRPr>
          </a:p>
          <a:p>
            <a:endParaRPr lang="en-GB" sz="2400">
              <a:latin typeface="Times New Roman"/>
              <a:cs typeface="Times New Roman"/>
            </a:endParaRPr>
          </a:p>
          <a:p>
            <a:endParaRPr lang="en-GB" sz="2400"/>
          </a:p>
        </p:txBody>
      </p:sp>
    </p:spTree>
    <p:extLst>
      <p:ext uri="{BB962C8B-B14F-4D97-AF65-F5344CB8AC3E}">
        <p14:creationId xmlns:p14="http://schemas.microsoft.com/office/powerpoint/2010/main" val="2077908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6F33DF-2AEB-2496-98D5-B6FAD60B415E}"/>
              </a:ext>
            </a:extLst>
          </p:cNvPr>
          <p:cNvPicPr>
            <a:picLocks noChangeAspect="1"/>
          </p:cNvPicPr>
          <p:nvPr/>
        </p:nvPicPr>
        <p:blipFill>
          <a:blip r:embed="rId2"/>
          <a:stretch>
            <a:fillRect/>
          </a:stretch>
        </p:blipFill>
        <p:spPr>
          <a:xfrm>
            <a:off x="1137424" y="345688"/>
            <a:ext cx="9746166" cy="6053896"/>
          </a:xfrm>
          <a:prstGeom prst="rect">
            <a:avLst/>
          </a:prstGeom>
        </p:spPr>
      </p:pic>
    </p:spTree>
    <p:extLst>
      <p:ext uri="{BB962C8B-B14F-4D97-AF65-F5344CB8AC3E}">
        <p14:creationId xmlns:p14="http://schemas.microsoft.com/office/powerpoint/2010/main" val="4138606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1C81-013A-6FB6-31E7-E4A2CF722248}"/>
              </a:ext>
            </a:extLst>
          </p:cNvPr>
          <p:cNvSpPr>
            <a:spLocks noGrp="1"/>
          </p:cNvSpPr>
          <p:nvPr>
            <p:ph type="title"/>
          </p:nvPr>
        </p:nvSpPr>
        <p:spPr>
          <a:xfrm>
            <a:off x="838200" y="365126"/>
            <a:ext cx="10515600" cy="797248"/>
          </a:xfrm>
        </p:spPr>
        <p:txBody>
          <a:bodyPr>
            <a:normAutofit fontScale="90000"/>
          </a:bodyPr>
          <a:lstStyle/>
          <a:p>
            <a:br>
              <a:rPr lang="en-US" dirty="0"/>
            </a:br>
            <a:r>
              <a:rPr lang="en-US" dirty="0"/>
              <a:t>Gridlock by 2026</a:t>
            </a:r>
            <a:br>
              <a:rPr lang="en-US" dirty="0"/>
            </a:br>
            <a:endParaRPr lang="en-US" dirty="0"/>
          </a:p>
        </p:txBody>
      </p:sp>
      <p:sp>
        <p:nvSpPr>
          <p:cNvPr id="3" name="Content Placeholder 2">
            <a:extLst>
              <a:ext uri="{FF2B5EF4-FFF2-40B4-BE49-F238E27FC236}">
                <a16:creationId xmlns:a16="http://schemas.microsoft.com/office/drawing/2014/main" id="{B119CC17-09A5-838C-2314-E231C7A44A68}"/>
              </a:ext>
            </a:extLst>
          </p:cNvPr>
          <p:cNvSpPr>
            <a:spLocks noGrp="1"/>
          </p:cNvSpPr>
          <p:nvPr>
            <p:ph idx="1"/>
          </p:nvPr>
        </p:nvSpPr>
        <p:spPr>
          <a:xfrm>
            <a:off x="838200" y="1162374"/>
            <a:ext cx="10515600" cy="5014589"/>
          </a:xfrm>
        </p:spPr>
        <p:txBody>
          <a:bodyPr>
            <a:normAutofit lnSpcReduction="10000"/>
          </a:bodyPr>
          <a:lstStyle/>
          <a:p>
            <a:r>
              <a:rPr lang="en-US" dirty="0"/>
              <a:t>Prison estate in crisis</a:t>
            </a:r>
          </a:p>
          <a:p>
            <a:r>
              <a:rPr lang="en-US" dirty="0"/>
              <a:t>20,000 additional prison places in England and Wales by the mid–2020s have been delayed by approximately five years until 2031</a:t>
            </a:r>
          </a:p>
          <a:p>
            <a:r>
              <a:rPr lang="en-US" dirty="0"/>
              <a:t>Cost at least £4.2 billion more than planned</a:t>
            </a:r>
          </a:p>
          <a:p>
            <a:r>
              <a:rPr lang="en-US" dirty="0"/>
              <a:t>September 2024, HMPPS had stated they had 6,518 additional places - operating at 98.0% to 99.7%</a:t>
            </a:r>
          </a:p>
          <a:p>
            <a:r>
              <a:rPr lang="en-US" dirty="0"/>
              <a:t>Unsafe infrastructure</a:t>
            </a:r>
          </a:p>
          <a:p>
            <a:r>
              <a:rPr lang="en-US" dirty="0"/>
              <a:t>relied on the early release of prisoners to prevent total gridlock in the criminal justice system</a:t>
            </a:r>
          </a:p>
          <a:p>
            <a:r>
              <a:rPr lang="en-US" dirty="0"/>
              <a:t>Despite releasing thousands of prisoners early in 2024/2025, MoJ still forecasts it will run out of capacity by early 2026</a:t>
            </a:r>
          </a:p>
          <a:p>
            <a:endParaRPr lang="en-US" dirty="0"/>
          </a:p>
          <a:p>
            <a:endParaRPr lang="en-US" b="1" dirty="0"/>
          </a:p>
        </p:txBody>
      </p:sp>
    </p:spTree>
    <p:extLst>
      <p:ext uri="{BB962C8B-B14F-4D97-AF65-F5344CB8AC3E}">
        <p14:creationId xmlns:p14="http://schemas.microsoft.com/office/powerpoint/2010/main" val="3108833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90B77-FC59-E60C-3D90-C144E159D47B}"/>
              </a:ext>
            </a:extLst>
          </p:cNvPr>
          <p:cNvSpPr>
            <a:spLocks noGrp="1"/>
          </p:cNvSpPr>
          <p:nvPr>
            <p:ph type="title"/>
          </p:nvPr>
        </p:nvSpPr>
        <p:spPr>
          <a:xfrm>
            <a:off x="838200" y="365125"/>
            <a:ext cx="10515600" cy="592318"/>
          </a:xfrm>
        </p:spPr>
        <p:txBody>
          <a:bodyPr>
            <a:normAutofit fontScale="90000"/>
          </a:bodyPr>
          <a:lstStyle/>
          <a:p>
            <a:r>
              <a:rPr lang="en-US"/>
              <a:t>Results </a:t>
            </a:r>
          </a:p>
        </p:txBody>
      </p:sp>
      <p:sp>
        <p:nvSpPr>
          <p:cNvPr id="3" name="Content Placeholder 2">
            <a:extLst>
              <a:ext uri="{FF2B5EF4-FFF2-40B4-BE49-F238E27FC236}">
                <a16:creationId xmlns:a16="http://schemas.microsoft.com/office/drawing/2014/main" id="{18DEF07F-F149-A6B1-AEC5-45E8D9900496}"/>
              </a:ext>
            </a:extLst>
          </p:cNvPr>
          <p:cNvSpPr>
            <a:spLocks noGrp="1"/>
          </p:cNvSpPr>
          <p:nvPr>
            <p:ph idx="1"/>
          </p:nvPr>
        </p:nvSpPr>
        <p:spPr>
          <a:xfrm>
            <a:off x="838200" y="1164268"/>
            <a:ext cx="10515600" cy="5012695"/>
          </a:xfrm>
        </p:spPr>
        <p:txBody>
          <a:bodyPr vert="horz" lIns="91440" tIns="45720" rIns="91440" bIns="45720" rtlCol="0" anchor="t">
            <a:normAutofit/>
          </a:bodyPr>
          <a:lstStyle/>
          <a:p>
            <a:r>
              <a:rPr lang="en-GB" sz="2000">
                <a:latin typeface="Calibri"/>
                <a:ea typeface="Calibri"/>
                <a:cs typeface="Calibri"/>
              </a:rPr>
              <a:t>Unsafe prisons</a:t>
            </a:r>
          </a:p>
          <a:p>
            <a:pPr lvl="1">
              <a:buFont typeface="Courier New" panose="020B0604020202020204" pitchFamily="34" charset="0"/>
              <a:buChar char="o"/>
            </a:pPr>
            <a:r>
              <a:rPr lang="en-GB" sz="2000" dirty="0">
                <a:latin typeface="Calibri"/>
                <a:ea typeface="Calibri"/>
                <a:cs typeface="Calibri"/>
              </a:rPr>
              <a:t>That are not effective, overcrowded, poor conditions - faulty heating systems, black mould and vermin infestations are now common place</a:t>
            </a:r>
          </a:p>
          <a:p>
            <a:r>
              <a:rPr lang="en-GB" sz="2000">
                <a:latin typeface="Calibri"/>
                <a:ea typeface="Calibri"/>
                <a:cs typeface="Calibri"/>
              </a:rPr>
              <a:t>Retention of staff</a:t>
            </a:r>
          </a:p>
          <a:p>
            <a:pPr lvl="1">
              <a:buFont typeface="Courier New" panose="020B0604020202020204" pitchFamily="34" charset="0"/>
              <a:buChar char="o"/>
            </a:pPr>
            <a:r>
              <a:rPr lang="en-GB" sz="2000">
                <a:latin typeface="Calibri"/>
                <a:ea typeface="+mn-lt"/>
                <a:cs typeface="+mn-lt"/>
              </a:rPr>
              <a:t>2023 - 350 fewer prison officers in post than in 2018-19</a:t>
            </a:r>
          </a:p>
          <a:p>
            <a:r>
              <a:rPr lang="en-GB" sz="2000">
                <a:latin typeface="Calibri"/>
                <a:ea typeface="+mn-lt"/>
                <a:cs typeface="+mn-lt"/>
              </a:rPr>
              <a:t>Prisons today are under intense pressure and, while the government has planned to build more</a:t>
            </a:r>
          </a:p>
          <a:p>
            <a:r>
              <a:rPr lang="en-GB" sz="2000">
                <a:latin typeface="Calibri"/>
                <a:ea typeface="+mn-lt"/>
                <a:cs typeface="+mn-lt"/>
              </a:rPr>
              <a:t>Capacity pressures limit severely people’s access to a daily regime that gives opportunity for rehabilitation</a:t>
            </a:r>
          </a:p>
          <a:p>
            <a:pPr lvl="1">
              <a:buFont typeface="Courier New" panose="020B0604020202020204" pitchFamily="34" charset="0"/>
              <a:buChar char="o"/>
            </a:pPr>
            <a:r>
              <a:rPr lang="en-GB" sz="2000">
                <a:latin typeface="Calibri"/>
                <a:ea typeface="+mn-lt"/>
                <a:cs typeface="+mn-lt"/>
              </a:rPr>
              <a:t>2023 42% of those surveyed spent up to 22 hours a day in their cell, with limited access to purposeful activity in the library, gym, employment, and education (HMIP, 2023)</a:t>
            </a:r>
          </a:p>
          <a:p>
            <a:endParaRPr lang="en-GB" sz="2000">
              <a:latin typeface="Calibri"/>
              <a:ea typeface="+mn-lt"/>
              <a:cs typeface="+mn-lt"/>
            </a:endParaRPr>
          </a:p>
          <a:p>
            <a:r>
              <a:rPr lang="en-GB" sz="2000">
                <a:latin typeface="Calibri"/>
                <a:ea typeface="+mn-lt"/>
                <a:cs typeface="+mn-lt"/>
              </a:rPr>
              <a:t>Prisoners held in prisons further away from their home, disrupting family connections that are proven to ease resettlement and cut reoffending</a:t>
            </a:r>
          </a:p>
          <a:p>
            <a:r>
              <a:rPr lang="en-GB" sz="2000" dirty="0">
                <a:latin typeface="Calibri"/>
                <a:ea typeface="+mn-lt"/>
                <a:cs typeface="+mn-lt"/>
              </a:rPr>
              <a:t>83 prisoners took their own lives the year up to June 2025. This is a decrease from </a:t>
            </a:r>
            <a:r>
              <a:rPr lang="en-GB" sz="2000" dirty="0" err="1">
                <a:latin typeface="Calibri"/>
                <a:ea typeface="+mn-lt"/>
                <a:cs typeface="+mn-lt"/>
              </a:rPr>
              <a:t>prefviour</a:t>
            </a:r>
            <a:r>
              <a:rPr lang="en-GB" sz="2000" dirty="0">
                <a:latin typeface="Calibri"/>
                <a:ea typeface="+mn-lt"/>
                <a:cs typeface="+mn-lt"/>
              </a:rPr>
              <a:t> year.</a:t>
            </a:r>
            <a:endParaRPr lang="en-GB" sz="2000" dirty="0">
              <a:latin typeface="Calibri"/>
              <a:ea typeface="Calibri"/>
              <a:cs typeface="Calibri"/>
            </a:endParaRPr>
          </a:p>
        </p:txBody>
      </p:sp>
    </p:spTree>
    <p:extLst>
      <p:ext uri="{BB962C8B-B14F-4D97-AF65-F5344CB8AC3E}">
        <p14:creationId xmlns:p14="http://schemas.microsoft.com/office/powerpoint/2010/main" val="1688834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C85225-1A84-4BEA-AFFC-0A6A2957873D}"/>
              </a:ext>
            </a:extLst>
          </p:cNvPr>
          <p:cNvSpPr>
            <a:spLocks noGrp="1"/>
          </p:cNvSpPr>
          <p:nvPr>
            <p:ph type="title"/>
          </p:nvPr>
        </p:nvSpPr>
        <p:spPr>
          <a:xfrm>
            <a:off x="621792" y="1161288"/>
            <a:ext cx="3602736" cy="4526280"/>
          </a:xfrm>
        </p:spPr>
        <p:txBody>
          <a:bodyPr>
            <a:normAutofit/>
          </a:bodyPr>
          <a:lstStyle/>
          <a:p>
            <a:r>
              <a:rPr lang="en-GB" sz="4000"/>
              <a:t>Imprisoned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5B5DB11-356B-624A-4FFF-721F39D06824}"/>
              </a:ext>
            </a:extLst>
          </p:cNvPr>
          <p:cNvSpPr>
            <a:spLocks noGrp="1"/>
          </p:cNvSpPr>
          <p:nvPr>
            <p:ph idx="1"/>
          </p:nvPr>
        </p:nvSpPr>
        <p:spPr>
          <a:xfrm>
            <a:off x="5434149" y="356461"/>
            <a:ext cx="5916603" cy="5568851"/>
          </a:xfrm>
        </p:spPr>
        <p:txBody>
          <a:bodyPr anchor="ctr">
            <a:normAutofit/>
          </a:bodyPr>
          <a:lstStyle/>
          <a:p>
            <a:r>
              <a:rPr lang="en-GB" b="0" i="0" dirty="0">
                <a:effectLst/>
                <a:latin typeface="Calibri" panose="020F0502020204030204" pitchFamily="34" charset="0"/>
                <a:cs typeface="Calibri" panose="020F0502020204030204" pitchFamily="34" charset="0"/>
              </a:rPr>
              <a:t>The nature of the prison population is rapidly changing</a:t>
            </a:r>
          </a:p>
          <a:p>
            <a:r>
              <a:rPr lang="en-GB" b="0" i="0" dirty="0">
                <a:effectLst/>
                <a:latin typeface="Calibri" panose="020F0502020204030204" pitchFamily="34" charset="0"/>
                <a:cs typeface="Calibri" panose="020F0502020204030204" pitchFamily="34" charset="0"/>
              </a:rPr>
              <a:t>higher population of </a:t>
            </a:r>
            <a:r>
              <a:rPr lang="en-GB" dirty="0">
                <a:latin typeface="Calibri" panose="020F0502020204030204" pitchFamily="34" charset="0"/>
                <a:cs typeface="Calibri" panose="020F0502020204030204" pitchFamily="34" charset="0"/>
              </a:rPr>
              <a:t>o</a:t>
            </a:r>
            <a:r>
              <a:rPr lang="en-GB" b="0" i="0" dirty="0">
                <a:effectLst/>
                <a:latin typeface="Calibri" panose="020F0502020204030204" pitchFamily="34" charset="0"/>
                <a:cs typeface="Calibri" panose="020F0502020204030204" pitchFamily="34" charset="0"/>
              </a:rPr>
              <a:t>ffenders are in prison for serious violent or sexual offences</a:t>
            </a:r>
          </a:p>
          <a:p>
            <a:r>
              <a:rPr lang="en-GB" dirty="0">
                <a:latin typeface="Calibri" panose="020F0502020204030204" pitchFamily="34" charset="0"/>
                <a:cs typeface="Calibri" panose="020F0502020204030204" pitchFamily="34" charset="0"/>
              </a:rPr>
              <a:t>A</a:t>
            </a:r>
            <a:r>
              <a:rPr lang="en-GB" b="0" i="0" dirty="0">
                <a:effectLst/>
                <a:latin typeface="Calibri" panose="020F0502020204030204" pitchFamily="34" charset="0"/>
                <a:cs typeface="Calibri" panose="020F0502020204030204" pitchFamily="34" charset="0"/>
              </a:rPr>
              <a:t>verage age is rising</a:t>
            </a:r>
            <a:endParaRPr lang="en-GB"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Mental health issues</a:t>
            </a:r>
          </a:p>
          <a:p>
            <a:r>
              <a:rPr lang="en-GB" dirty="0">
                <a:latin typeface="Calibri" panose="020F0502020204030204" pitchFamily="34" charset="0"/>
                <a:cs typeface="Calibri" panose="020F0502020204030204" pitchFamily="34" charset="0"/>
              </a:rPr>
              <a:t>Drug issues</a:t>
            </a:r>
          </a:p>
          <a:p>
            <a:r>
              <a:rPr lang="en-GB" dirty="0">
                <a:latin typeface="Calibri" panose="020F0502020204030204" pitchFamily="34" charset="0"/>
                <a:cs typeface="Calibri" panose="020F0502020204030204" pitchFamily="34" charset="0"/>
              </a:rPr>
              <a:t>Violence in prison </a:t>
            </a:r>
          </a:p>
          <a:p>
            <a:r>
              <a:rPr lang="en-GB" dirty="0">
                <a:latin typeface="Calibri" panose="020F0502020204030204" pitchFamily="34" charset="0"/>
                <a:cs typeface="Calibri" panose="020F0502020204030204" pitchFamily="34" charset="0"/>
              </a:rPr>
              <a:t>Conditions </a:t>
            </a:r>
          </a:p>
          <a:p>
            <a:r>
              <a:rPr lang="en-GB" b="0" i="0" dirty="0">
                <a:effectLst/>
                <a:latin typeface="Calibri" panose="020F0502020204030204" pitchFamily="34" charset="0"/>
                <a:cs typeface="Calibri" panose="020F0502020204030204" pitchFamily="34" charset="0"/>
              </a:rPr>
              <a:t>Impact of family</a:t>
            </a:r>
          </a:p>
        </p:txBody>
      </p:sp>
    </p:spTree>
    <p:extLst>
      <p:ext uri="{BB962C8B-B14F-4D97-AF65-F5344CB8AC3E}">
        <p14:creationId xmlns:p14="http://schemas.microsoft.com/office/powerpoint/2010/main" val="2485135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1AC6B-2D38-F023-FE5F-1974AC1A7D4B}"/>
              </a:ext>
            </a:extLst>
          </p:cNvPr>
          <p:cNvSpPr>
            <a:spLocks noGrp="1"/>
          </p:cNvSpPr>
          <p:nvPr>
            <p:ph type="title"/>
          </p:nvPr>
        </p:nvSpPr>
        <p:spPr>
          <a:xfrm>
            <a:off x="838200" y="365125"/>
            <a:ext cx="10515600" cy="785249"/>
          </a:xfrm>
        </p:spPr>
        <p:txBody>
          <a:bodyPr>
            <a:normAutofit/>
          </a:bodyPr>
          <a:lstStyle/>
          <a:p>
            <a:r>
              <a:rPr lang="en-GB" sz="3600" b="1">
                <a:solidFill>
                  <a:srgbClr val="111111"/>
                </a:solidFill>
                <a:latin typeface="Calibri"/>
                <a:ea typeface="+mn-lt"/>
                <a:cs typeface="+mn-lt"/>
              </a:rPr>
              <a:t>Deterrence - For</a:t>
            </a:r>
            <a:endParaRPr lang="en-GB" sz="3600"/>
          </a:p>
        </p:txBody>
      </p:sp>
      <p:sp>
        <p:nvSpPr>
          <p:cNvPr id="3" name="Content Placeholder 2">
            <a:extLst>
              <a:ext uri="{FF2B5EF4-FFF2-40B4-BE49-F238E27FC236}">
                <a16:creationId xmlns:a16="http://schemas.microsoft.com/office/drawing/2014/main" id="{8EB4EF03-16AA-A5AF-14F5-FDA1EA618E42}"/>
              </a:ext>
            </a:extLst>
          </p:cNvPr>
          <p:cNvSpPr>
            <a:spLocks noGrp="1"/>
          </p:cNvSpPr>
          <p:nvPr>
            <p:ph idx="1"/>
          </p:nvPr>
        </p:nvSpPr>
        <p:spPr>
          <a:xfrm>
            <a:off x="838200" y="1386348"/>
            <a:ext cx="10515600" cy="4790615"/>
          </a:xfrm>
        </p:spPr>
        <p:txBody>
          <a:bodyPr>
            <a:normAutofit/>
          </a:bodyPr>
          <a:lstStyle/>
          <a:p>
            <a:pPr algn="l"/>
            <a:r>
              <a:rPr lang="en-GB" b="0" i="0">
                <a:solidFill>
                  <a:srgbClr val="1A1A1A"/>
                </a:solidFill>
                <a:effectLst/>
                <a:latin typeface="Calibri" panose="020F0502020204030204" pitchFamily="34" charset="0"/>
                <a:cs typeface="Calibri" panose="020F0502020204030204" pitchFamily="34" charset="0"/>
              </a:rPr>
              <a:t>Prison is an effective deterrent?</a:t>
            </a:r>
          </a:p>
          <a:p>
            <a:pPr algn="l"/>
            <a:r>
              <a:rPr lang="en-GB">
                <a:solidFill>
                  <a:srgbClr val="1A1A1A"/>
                </a:solidFill>
                <a:latin typeface="Calibri" panose="020F0502020204030204" pitchFamily="34" charset="0"/>
                <a:cs typeface="Calibri" panose="020F0502020204030204" pitchFamily="34" charset="0"/>
              </a:rPr>
              <a:t>T</a:t>
            </a:r>
            <a:r>
              <a:rPr lang="en-GB" b="0" i="0">
                <a:solidFill>
                  <a:srgbClr val="1A1A1A"/>
                </a:solidFill>
                <a:effectLst/>
                <a:latin typeface="Calibri" panose="020F0502020204030204" pitchFamily="34" charset="0"/>
                <a:cs typeface="Calibri" panose="020F0502020204030204" pitchFamily="34" charset="0"/>
              </a:rPr>
              <a:t>ough type of punishment because it takes away your freedom and networks</a:t>
            </a:r>
          </a:p>
          <a:p>
            <a:pPr algn="l"/>
            <a:r>
              <a:rPr lang="en-GB">
                <a:solidFill>
                  <a:srgbClr val="1A1A1A"/>
                </a:solidFill>
                <a:latin typeface="Calibri" panose="020F0502020204030204" pitchFamily="34" charset="0"/>
                <a:cs typeface="Calibri" panose="020F0502020204030204" pitchFamily="34" charset="0"/>
              </a:rPr>
              <a:t>Stripped from your identity – for some that is enough not to offend.</a:t>
            </a:r>
          </a:p>
          <a:p>
            <a:pPr algn="l"/>
            <a:r>
              <a:rPr lang="en-GB" b="0" i="0">
                <a:solidFill>
                  <a:srgbClr val="1A1A1A"/>
                </a:solidFill>
                <a:effectLst/>
                <a:latin typeface="Calibri" panose="020F0502020204030204" pitchFamily="34" charset="0"/>
                <a:cs typeface="Calibri" panose="020F0502020204030204" pitchFamily="34" charset="0"/>
              </a:rPr>
              <a:t>Prison sentences send a message to the wider public that this is what will happen if you commit a crime.</a:t>
            </a:r>
          </a:p>
          <a:p>
            <a:pPr algn="l"/>
            <a:r>
              <a:rPr lang="en-GB">
                <a:solidFill>
                  <a:srgbClr val="1A1A1A"/>
                </a:solidFill>
                <a:latin typeface="Calibri" panose="020F0502020204030204" pitchFamily="34" charset="0"/>
                <a:cs typeface="Calibri" panose="020F0502020204030204" pitchFamily="34" charset="0"/>
              </a:rPr>
              <a:t>The idea of what prison is like should deter people / those who experience should be put off from re-entering prison </a:t>
            </a:r>
          </a:p>
          <a:p>
            <a:pPr lvl="1"/>
            <a:r>
              <a:rPr lang="en-GB">
                <a:solidFill>
                  <a:srgbClr val="1A1A1A"/>
                </a:solidFill>
                <a:latin typeface="Calibri" panose="020F0502020204030204" pitchFamily="34" charset="0"/>
                <a:cs typeface="Calibri" panose="020F0502020204030204" pitchFamily="34" charset="0"/>
              </a:rPr>
              <a:t>People still offend or reoffend. Take a gamble of getting caught or not</a:t>
            </a:r>
          </a:p>
          <a:p>
            <a:pPr marL="0" indent="0" algn="l">
              <a:buNone/>
            </a:pPr>
            <a:endParaRPr lang="en-GB">
              <a:solidFill>
                <a:srgbClr val="1A1A1A"/>
              </a:solidFill>
              <a:latin typeface="work sans" panose="020F0502020204030204" pitchFamily="2" charset="0"/>
            </a:endParaRPr>
          </a:p>
          <a:p>
            <a:pPr algn="l"/>
            <a:endParaRPr lang="en-GB">
              <a:solidFill>
                <a:srgbClr val="1A1A1A"/>
              </a:solidFill>
              <a:latin typeface="work sans" panose="020F0502020204030204" pitchFamily="2" charset="0"/>
            </a:endParaRPr>
          </a:p>
          <a:p>
            <a:endParaRPr lang="en-GB"/>
          </a:p>
        </p:txBody>
      </p:sp>
    </p:spTree>
    <p:extLst>
      <p:ext uri="{BB962C8B-B14F-4D97-AF65-F5344CB8AC3E}">
        <p14:creationId xmlns:p14="http://schemas.microsoft.com/office/powerpoint/2010/main" val="3299866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3AB0-1BE4-3829-2585-9934ED73D397}"/>
              </a:ext>
            </a:extLst>
          </p:cNvPr>
          <p:cNvSpPr>
            <a:spLocks noGrp="1"/>
          </p:cNvSpPr>
          <p:nvPr>
            <p:ph type="title"/>
          </p:nvPr>
        </p:nvSpPr>
        <p:spPr>
          <a:xfrm>
            <a:off x="838200" y="365126"/>
            <a:ext cx="10515600" cy="652514"/>
          </a:xfrm>
        </p:spPr>
        <p:txBody>
          <a:bodyPr>
            <a:normAutofit fontScale="90000"/>
          </a:bodyPr>
          <a:lstStyle/>
          <a:p>
            <a:r>
              <a:rPr lang="en-GB" sz="4400" b="1">
                <a:solidFill>
                  <a:srgbClr val="111111"/>
                </a:solidFill>
                <a:latin typeface="Calibri"/>
                <a:ea typeface="+mn-lt"/>
                <a:cs typeface="+mn-lt"/>
              </a:rPr>
              <a:t>Deterrence - against</a:t>
            </a:r>
            <a:endParaRPr lang="en-GB"/>
          </a:p>
        </p:txBody>
      </p:sp>
      <p:sp>
        <p:nvSpPr>
          <p:cNvPr id="3" name="Content Placeholder 2">
            <a:extLst>
              <a:ext uri="{FF2B5EF4-FFF2-40B4-BE49-F238E27FC236}">
                <a16:creationId xmlns:a16="http://schemas.microsoft.com/office/drawing/2014/main" id="{5E7959D8-D2C8-A89B-3E41-C8AF90AB9DD2}"/>
              </a:ext>
            </a:extLst>
          </p:cNvPr>
          <p:cNvSpPr>
            <a:spLocks noGrp="1"/>
          </p:cNvSpPr>
          <p:nvPr>
            <p:ph idx="1"/>
          </p:nvPr>
        </p:nvSpPr>
        <p:spPr>
          <a:xfrm>
            <a:off x="838200" y="1268361"/>
            <a:ext cx="10515600" cy="4908602"/>
          </a:xfrm>
        </p:spPr>
        <p:txBody>
          <a:bodyPr/>
          <a:lstStyle/>
          <a:p>
            <a:r>
              <a:rPr lang="en-GB">
                <a:solidFill>
                  <a:srgbClr val="1A1A1A"/>
                </a:solidFill>
                <a:latin typeface="Calibri" panose="020F0502020204030204" pitchFamily="34" charset="0"/>
                <a:cs typeface="Calibri" panose="020F0502020204030204" pitchFamily="34" charset="0"/>
              </a:rPr>
              <a:t>I</a:t>
            </a:r>
            <a:r>
              <a:rPr lang="en-GB" b="0" i="0">
                <a:solidFill>
                  <a:srgbClr val="1A1A1A"/>
                </a:solidFill>
                <a:effectLst/>
                <a:latin typeface="Calibri" panose="020F0502020204030204" pitchFamily="34" charset="0"/>
                <a:cs typeface="Calibri" panose="020F0502020204030204" pitchFamily="34" charset="0"/>
              </a:rPr>
              <a:t>neffectiveness of prisons</a:t>
            </a:r>
          </a:p>
          <a:p>
            <a:r>
              <a:rPr lang="en-GB">
                <a:solidFill>
                  <a:srgbClr val="1A1A1A"/>
                </a:solidFill>
                <a:latin typeface="Calibri" panose="020F0502020204030204" pitchFamily="34" charset="0"/>
                <a:cs typeface="Calibri" panose="020F0502020204030204" pitchFamily="34" charset="0"/>
              </a:rPr>
              <a:t>L</a:t>
            </a:r>
            <a:r>
              <a:rPr lang="en-GB" b="0" i="0">
                <a:solidFill>
                  <a:srgbClr val="1A1A1A"/>
                </a:solidFill>
                <a:effectLst/>
                <a:latin typeface="Calibri" panose="020F0502020204030204" pitchFamily="34" charset="0"/>
                <a:cs typeface="Calibri" panose="020F0502020204030204" pitchFamily="34" charset="0"/>
              </a:rPr>
              <a:t>ong prison sentences have little impact on crime</a:t>
            </a:r>
            <a:endParaRPr lang="en-GB">
              <a:solidFill>
                <a:srgbClr val="1A1A1A"/>
              </a:solidFill>
              <a:latin typeface="Calibri" panose="020F0502020204030204" pitchFamily="34" charset="0"/>
              <a:cs typeface="Calibri" panose="020F0502020204030204" pitchFamily="34" charset="0"/>
            </a:endParaRPr>
          </a:p>
          <a:p>
            <a:r>
              <a:rPr lang="en-GB" b="0" i="0">
                <a:solidFill>
                  <a:srgbClr val="1A1A1A"/>
                </a:solidFill>
                <a:effectLst/>
                <a:latin typeface="Calibri" panose="020F0502020204030204" pitchFamily="34" charset="0"/>
                <a:cs typeface="Calibri" panose="020F0502020204030204" pitchFamily="34" charset="0"/>
              </a:rPr>
              <a:t>Time in prison can make someone more likely to commit crime</a:t>
            </a:r>
          </a:p>
          <a:p>
            <a:r>
              <a:rPr lang="en-GB" b="0" i="0">
                <a:solidFill>
                  <a:srgbClr val="1A1A1A"/>
                </a:solidFill>
                <a:effectLst/>
                <a:latin typeface="Calibri" panose="020F0502020204030204" pitchFamily="34" charset="0"/>
                <a:cs typeface="Calibri" panose="020F0502020204030204" pitchFamily="34" charset="0"/>
              </a:rPr>
              <a:t>Prisons are costly</a:t>
            </a:r>
            <a:endParaRPr lang="en-GB">
              <a:solidFill>
                <a:srgbClr val="1A1A1A"/>
              </a:solidFill>
              <a:latin typeface="Calibri" panose="020F0502020204030204" pitchFamily="34" charset="0"/>
              <a:cs typeface="Calibri" panose="020F0502020204030204" pitchFamily="34" charset="0"/>
            </a:endParaRPr>
          </a:p>
          <a:p>
            <a:r>
              <a:rPr lang="en-GB">
                <a:solidFill>
                  <a:srgbClr val="1A1A1A"/>
                </a:solidFill>
                <a:latin typeface="Calibri" panose="020F0502020204030204" pitchFamily="34" charset="0"/>
                <a:cs typeface="Calibri" panose="020F0502020204030204" pitchFamily="34" charset="0"/>
              </a:rPr>
              <a:t>Early release</a:t>
            </a:r>
          </a:p>
          <a:p>
            <a:r>
              <a:rPr lang="en-GB" b="0" i="0">
                <a:solidFill>
                  <a:srgbClr val="1A1A1A"/>
                </a:solidFill>
                <a:effectLst/>
                <a:latin typeface="Calibri" panose="020F0502020204030204" pitchFamily="34" charset="0"/>
                <a:cs typeface="Calibri" panose="020F0502020204030204" pitchFamily="34" charset="0"/>
              </a:rPr>
              <a:t>some opportunities to rehabilitate in prison, this does not always meet the needs of the prisoners and does not help them on their release</a:t>
            </a:r>
          </a:p>
          <a:p>
            <a:r>
              <a:rPr lang="en-GB">
                <a:solidFill>
                  <a:srgbClr val="1A1A1A"/>
                </a:solidFill>
                <a:latin typeface="Calibri" panose="020F0502020204030204" pitchFamily="34" charset="0"/>
                <a:cs typeface="Calibri" panose="020F0502020204030204" pitchFamily="34" charset="0"/>
              </a:rPr>
              <a:t>A</a:t>
            </a:r>
            <a:r>
              <a:rPr lang="en-GB" b="0" i="0">
                <a:solidFill>
                  <a:srgbClr val="1A1A1A"/>
                </a:solidFill>
                <a:effectLst/>
                <a:latin typeface="Calibri" panose="020F0502020204030204" pitchFamily="34" charset="0"/>
                <a:cs typeface="Calibri" panose="020F0502020204030204" pitchFamily="34" charset="0"/>
              </a:rPr>
              <a:t>n oppressive institution</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7229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F4364-5313-4FA3-529B-8349524CD5C5}"/>
              </a:ext>
            </a:extLst>
          </p:cNvPr>
          <p:cNvSpPr>
            <a:spLocks noGrp="1"/>
          </p:cNvSpPr>
          <p:nvPr>
            <p:ph type="title"/>
          </p:nvPr>
        </p:nvSpPr>
        <p:spPr/>
        <p:txBody>
          <a:bodyPr/>
          <a:lstStyle/>
          <a:p>
            <a:r>
              <a:rPr lang="en-GB"/>
              <a:t>Reoffending rates</a:t>
            </a:r>
            <a:endParaRPr lang="en-US"/>
          </a:p>
        </p:txBody>
      </p:sp>
      <p:sp>
        <p:nvSpPr>
          <p:cNvPr id="3" name="Content Placeholder 2">
            <a:extLst>
              <a:ext uri="{FF2B5EF4-FFF2-40B4-BE49-F238E27FC236}">
                <a16:creationId xmlns:a16="http://schemas.microsoft.com/office/drawing/2014/main" id="{8DF08E8E-5E65-FBA9-089F-7B8FFBDEDCEE}"/>
              </a:ext>
            </a:extLst>
          </p:cNvPr>
          <p:cNvSpPr>
            <a:spLocks noGrp="1"/>
          </p:cNvSpPr>
          <p:nvPr>
            <p:ph idx="1"/>
          </p:nvPr>
        </p:nvSpPr>
        <p:spPr/>
        <p:txBody>
          <a:bodyPr vert="horz" lIns="91440" tIns="45720" rIns="91440" bIns="45720" rtlCol="0" anchor="t">
            <a:normAutofit lnSpcReduction="10000"/>
          </a:bodyPr>
          <a:lstStyle/>
          <a:p>
            <a:r>
              <a:rPr lang="en-GB">
                <a:latin typeface="Calibri"/>
                <a:ea typeface="Calibri"/>
                <a:cs typeface="Calibri"/>
              </a:rPr>
              <a:t>July – September 2024 cohort (published July 2026)</a:t>
            </a:r>
          </a:p>
          <a:p>
            <a:r>
              <a:rPr lang="en-GB">
                <a:latin typeface="Calibri"/>
                <a:ea typeface="Calibri"/>
                <a:cs typeface="Calibri"/>
              </a:rPr>
              <a:t>Adult offenders had a proven reoffending rate of 29.7% - </a:t>
            </a:r>
            <a:r>
              <a:rPr lang="en-GB" b="1">
                <a:latin typeface="Calibri"/>
                <a:ea typeface="Calibri"/>
                <a:cs typeface="Calibri"/>
              </a:rPr>
              <a:t>increase</a:t>
            </a:r>
            <a:r>
              <a:rPr lang="en-GB">
                <a:latin typeface="Calibri"/>
                <a:ea typeface="Calibri"/>
                <a:cs typeface="Calibri"/>
              </a:rPr>
              <a:t> of 1.9%</a:t>
            </a:r>
          </a:p>
          <a:p>
            <a:r>
              <a:rPr lang="en-GB">
                <a:latin typeface="Calibri"/>
                <a:ea typeface="Calibri"/>
                <a:cs typeface="Calibri"/>
              </a:rPr>
              <a:t>Child (juvenile) offenders had a proven reoffending rate of 33.3% - </a:t>
            </a:r>
            <a:r>
              <a:rPr lang="en-GB" b="1">
                <a:latin typeface="Calibri"/>
                <a:ea typeface="Calibri"/>
                <a:cs typeface="Calibri"/>
              </a:rPr>
              <a:t>increase</a:t>
            </a:r>
            <a:r>
              <a:rPr lang="en-GB">
                <a:latin typeface="Calibri"/>
                <a:ea typeface="Calibri"/>
                <a:cs typeface="Calibri"/>
              </a:rPr>
              <a:t> of 1.5% </a:t>
            </a:r>
            <a:endParaRPr lang="en-GB" dirty="0">
              <a:latin typeface="Calibri"/>
              <a:ea typeface="Calibri"/>
              <a:cs typeface="Calibri"/>
            </a:endParaRPr>
          </a:p>
          <a:p>
            <a:r>
              <a:rPr lang="en-GB">
                <a:latin typeface="Calibri"/>
                <a:ea typeface="Calibri"/>
                <a:cs typeface="Calibri"/>
              </a:rPr>
              <a:t>The</a:t>
            </a:r>
            <a:r>
              <a:rPr lang="en-GB" dirty="0">
                <a:latin typeface="Calibri"/>
                <a:ea typeface="Calibri"/>
                <a:cs typeface="Calibri"/>
              </a:rPr>
              <a:t> overall proven reoffending rate was 29.9% for the July to September 2024 offender </a:t>
            </a:r>
            <a:r>
              <a:rPr lang="en-GB">
                <a:latin typeface="Calibri"/>
                <a:ea typeface="Calibri"/>
                <a:cs typeface="Calibri"/>
              </a:rPr>
              <a:t>cohort - </a:t>
            </a:r>
            <a:r>
              <a:rPr lang="en-GB" b="1">
                <a:latin typeface="Calibri"/>
                <a:ea typeface="Calibri"/>
                <a:cs typeface="Calibri"/>
              </a:rPr>
              <a:t>increase</a:t>
            </a:r>
            <a:r>
              <a:rPr lang="en-GB">
                <a:latin typeface="Calibri"/>
                <a:ea typeface="Calibri"/>
                <a:cs typeface="Calibri"/>
              </a:rPr>
              <a:t> of 1.9%</a:t>
            </a:r>
          </a:p>
          <a:p>
            <a:r>
              <a:rPr lang="en-GB">
                <a:latin typeface="Calibri"/>
                <a:ea typeface="Calibri"/>
                <a:cs typeface="Calibri"/>
              </a:rPr>
              <a:t>Adults released from custody reoffending rate of 37.3% - </a:t>
            </a:r>
            <a:r>
              <a:rPr lang="en-GB" b="1">
                <a:latin typeface="Calibri"/>
                <a:ea typeface="Calibri"/>
                <a:cs typeface="Calibri"/>
              </a:rPr>
              <a:t>increase</a:t>
            </a:r>
            <a:r>
              <a:rPr lang="en-GB">
                <a:latin typeface="Calibri"/>
                <a:ea typeface="Calibri"/>
                <a:cs typeface="Calibri"/>
              </a:rPr>
              <a:t> of 1.3%</a:t>
            </a:r>
          </a:p>
          <a:p>
            <a:r>
              <a:rPr lang="en-GB">
                <a:latin typeface="Calibri"/>
                <a:ea typeface="Calibri"/>
                <a:cs typeface="Calibri"/>
              </a:rPr>
              <a:t>Reoffenders committed an average of 5.11 reoffences each </a:t>
            </a:r>
          </a:p>
          <a:p>
            <a:endParaRPr lang="en-GB" dirty="0"/>
          </a:p>
        </p:txBody>
      </p:sp>
    </p:spTree>
    <p:extLst>
      <p:ext uri="{BB962C8B-B14F-4D97-AF65-F5344CB8AC3E}">
        <p14:creationId xmlns:p14="http://schemas.microsoft.com/office/powerpoint/2010/main" val="2266109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283ECB-F93E-0353-9351-C0D7847AD765}"/>
              </a:ext>
            </a:extLst>
          </p:cNvPr>
          <p:cNvSpPr>
            <a:spLocks noGrp="1"/>
          </p:cNvSpPr>
          <p:nvPr>
            <p:ph type="title"/>
          </p:nvPr>
        </p:nvSpPr>
        <p:spPr>
          <a:xfrm>
            <a:off x="621792" y="1161288"/>
            <a:ext cx="3602736" cy="4526280"/>
          </a:xfrm>
        </p:spPr>
        <p:txBody>
          <a:bodyPr>
            <a:normAutofit/>
          </a:bodyPr>
          <a:lstStyle/>
          <a:p>
            <a:r>
              <a:rPr lang="en-GB" sz="4000" b="1">
                <a:latin typeface="Calibri"/>
                <a:ea typeface="+mn-lt"/>
                <a:cs typeface="+mn-lt"/>
              </a:rPr>
              <a:t>Rehabilitation</a:t>
            </a:r>
            <a:endParaRPr lang="en-GB" sz="40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4858B3A-E9DB-FB03-CC0E-EB0FDAD5CE59}"/>
              </a:ext>
            </a:extLst>
          </p:cNvPr>
          <p:cNvSpPr>
            <a:spLocks noGrp="1"/>
          </p:cNvSpPr>
          <p:nvPr>
            <p:ph idx="1"/>
          </p:nvPr>
        </p:nvSpPr>
        <p:spPr>
          <a:xfrm>
            <a:off x="5434149" y="216976"/>
            <a:ext cx="5916603" cy="6137328"/>
          </a:xfrm>
        </p:spPr>
        <p:txBody>
          <a:bodyPr anchor="ctr">
            <a:normAutofit/>
          </a:bodyPr>
          <a:lstStyle/>
          <a:p>
            <a:r>
              <a:rPr lang="en-GB" sz="2200" dirty="0">
                <a:latin typeface="Calibri" panose="020F0502020204030204" pitchFamily="34" charset="0"/>
                <a:cs typeface="Calibri" panose="020F0502020204030204" pitchFamily="34" charset="0"/>
              </a:rPr>
              <a:t>Offender rates</a:t>
            </a:r>
          </a:p>
          <a:p>
            <a:r>
              <a:rPr lang="en-GB" sz="2200" b="0" i="0" dirty="0">
                <a:effectLst/>
                <a:latin typeface="Calibri" panose="020F0502020204030204" pitchFamily="34" charset="0"/>
                <a:cs typeface="Calibri" panose="020F0502020204030204" pitchFamily="34" charset="0"/>
              </a:rPr>
              <a:t>good quality supervision, case management and holistic, tailored approaches can support and enable rehabilitation and reintegration</a:t>
            </a:r>
          </a:p>
          <a:p>
            <a:pPr lvl="1"/>
            <a:r>
              <a:rPr lang="en-GB" sz="2200" dirty="0">
                <a:latin typeface="Calibri" panose="020F0502020204030204" pitchFamily="34" charset="0"/>
                <a:cs typeface="Calibri" panose="020F0502020204030204" pitchFamily="34" charset="0"/>
              </a:rPr>
              <a:t>Does this happen?</a:t>
            </a:r>
          </a:p>
          <a:p>
            <a:r>
              <a:rPr lang="en-GB" sz="2200" dirty="0">
                <a:latin typeface="Calibri" panose="020F0502020204030204" pitchFamily="34" charset="0"/>
                <a:cs typeface="Calibri" panose="020F0502020204030204" pitchFamily="34" charset="0"/>
              </a:rPr>
              <a:t>V</a:t>
            </a:r>
            <a:r>
              <a:rPr lang="en-GB" sz="2200" b="0" i="0" dirty="0">
                <a:effectLst/>
                <a:latin typeface="Calibri" panose="020F0502020204030204" pitchFamily="34" charset="0"/>
                <a:cs typeface="Calibri" panose="020F0502020204030204" pitchFamily="34" charset="0"/>
              </a:rPr>
              <a:t>arious types of targeted rehabilitation, include:</a:t>
            </a:r>
          </a:p>
          <a:p>
            <a:pPr lvl="1"/>
            <a:r>
              <a:rPr lang="en-GB" sz="2200" b="0" i="0" dirty="0">
                <a:effectLst/>
                <a:latin typeface="Calibri" panose="020F0502020204030204" pitchFamily="34" charset="0"/>
                <a:cs typeface="Calibri" panose="020F0502020204030204" pitchFamily="34" charset="0"/>
              </a:rPr>
              <a:t>addressing drug, alcohol and mental health issues</a:t>
            </a:r>
          </a:p>
          <a:p>
            <a:pPr lvl="1"/>
            <a:r>
              <a:rPr lang="en-GB" sz="2200" b="0" i="0" dirty="0">
                <a:effectLst/>
                <a:latin typeface="Calibri" panose="020F0502020204030204" pitchFamily="34" charset="0"/>
                <a:cs typeface="Calibri" panose="020F0502020204030204" pitchFamily="34" charset="0"/>
              </a:rPr>
              <a:t>addressing accommodation issues</a:t>
            </a:r>
          </a:p>
          <a:p>
            <a:pPr lvl="1"/>
            <a:r>
              <a:rPr lang="en-GB" sz="2200" b="0" i="0" dirty="0">
                <a:effectLst/>
                <a:latin typeface="Calibri" panose="020F0502020204030204" pitchFamily="34" charset="0"/>
                <a:cs typeface="Calibri" panose="020F0502020204030204" pitchFamily="34" charset="0"/>
              </a:rPr>
              <a:t>helping with employment needs</a:t>
            </a:r>
          </a:p>
          <a:p>
            <a:pPr lvl="1"/>
            <a:r>
              <a:rPr lang="en-GB" sz="2200" b="0" i="0" dirty="0">
                <a:effectLst/>
                <a:latin typeface="Calibri" panose="020F0502020204030204" pitchFamily="34" charset="0"/>
                <a:cs typeface="Calibri" panose="020F0502020204030204" pitchFamily="34" charset="0"/>
              </a:rPr>
              <a:t>Offender behaviour programmes (programmes that try to change an offender’s attitude, behaviour and way of thinking)</a:t>
            </a:r>
          </a:p>
          <a:p>
            <a:pPr lvl="1"/>
            <a:r>
              <a:rPr lang="en-GB" sz="2200" b="0" i="0" dirty="0">
                <a:effectLst/>
                <a:latin typeface="Calibri" panose="020F0502020204030204" pitchFamily="34" charset="0"/>
                <a:cs typeface="Calibri" panose="020F0502020204030204" pitchFamily="34" charset="0"/>
              </a:rPr>
              <a:t>improving offenders’ relationships with family and peers</a:t>
            </a:r>
          </a:p>
          <a:p>
            <a:endParaRPr lang="en-GB" sz="2000" dirty="0"/>
          </a:p>
        </p:txBody>
      </p:sp>
    </p:spTree>
    <p:extLst>
      <p:ext uri="{BB962C8B-B14F-4D97-AF65-F5344CB8AC3E}">
        <p14:creationId xmlns:p14="http://schemas.microsoft.com/office/powerpoint/2010/main" val="2601833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8CB0-3F74-6FD9-AE8C-9BFD2034801A}"/>
              </a:ext>
            </a:extLst>
          </p:cNvPr>
          <p:cNvSpPr>
            <a:spLocks noGrp="1"/>
          </p:cNvSpPr>
          <p:nvPr>
            <p:ph type="title"/>
          </p:nvPr>
        </p:nvSpPr>
        <p:spPr>
          <a:xfrm>
            <a:off x="838200" y="365126"/>
            <a:ext cx="10515600" cy="755752"/>
          </a:xfrm>
        </p:spPr>
        <p:txBody>
          <a:bodyPr/>
          <a:lstStyle/>
          <a:p>
            <a:r>
              <a:rPr lang="en-GB"/>
              <a:t>Punishment Summer 2024 Riots</a:t>
            </a:r>
          </a:p>
        </p:txBody>
      </p:sp>
      <p:sp>
        <p:nvSpPr>
          <p:cNvPr id="3" name="Content Placeholder 2">
            <a:extLst>
              <a:ext uri="{FF2B5EF4-FFF2-40B4-BE49-F238E27FC236}">
                <a16:creationId xmlns:a16="http://schemas.microsoft.com/office/drawing/2014/main" id="{FB8A8112-D5AC-2D23-C373-B0D888830CA5}"/>
              </a:ext>
            </a:extLst>
          </p:cNvPr>
          <p:cNvSpPr>
            <a:spLocks noGrp="1"/>
          </p:cNvSpPr>
          <p:nvPr>
            <p:ph idx="1"/>
          </p:nvPr>
        </p:nvSpPr>
        <p:spPr>
          <a:xfrm>
            <a:off x="838200" y="1312606"/>
            <a:ext cx="10515600" cy="4864357"/>
          </a:xfrm>
        </p:spPr>
        <p:txBody>
          <a:bodyPr vert="horz" lIns="91440" tIns="45720" rIns="91440" bIns="45720" rtlCol="0" anchor="t">
            <a:normAutofit fontScale="92500" lnSpcReduction="20000"/>
          </a:bodyPr>
          <a:lstStyle/>
          <a:p>
            <a:pPr algn="l"/>
            <a:r>
              <a:rPr lang="en-GB" sz="2600" b="0" i="0" dirty="0">
                <a:effectLst/>
                <a:latin typeface="Calibri" panose="020F0502020204030204" pitchFamily="34" charset="0"/>
                <a:cs typeface="Calibri" panose="020F0502020204030204" pitchFamily="34" charset="0"/>
              </a:rPr>
              <a:t>Between 30 July and 7 August 2024 estimate 29 anti-immigration demonstrations and riots took place across the UK in 27 towns.</a:t>
            </a:r>
          </a:p>
          <a:p>
            <a:pPr algn="l"/>
            <a:r>
              <a:rPr lang="en-GB" sz="2600" b="0" i="0" dirty="0">
                <a:effectLst/>
                <a:latin typeface="Calibri" panose="020F0502020204030204" pitchFamily="34" charset="0"/>
                <a:cs typeface="Calibri" panose="020F0502020204030204" pitchFamily="34" charset="0"/>
              </a:rPr>
              <a:t>Violent, attacks on mosques and hotels housing asylum seekers – Far Right promoted.</a:t>
            </a:r>
          </a:p>
          <a:p>
            <a:pPr algn="l"/>
            <a:r>
              <a:rPr lang="en-GB" sz="2600" b="0" i="0" dirty="0">
                <a:effectLst/>
                <a:latin typeface="Calibri"/>
                <a:ea typeface="Calibri"/>
                <a:cs typeface="Calibri"/>
              </a:rPr>
              <a:t>The National Police Chiefs’ Council (NPCC) confirmed that, as of 30 August 2024, </a:t>
            </a:r>
            <a:r>
              <a:rPr lang="en-GB" sz="2600" b="0" i="0">
                <a:effectLst/>
                <a:latin typeface="Calibri"/>
                <a:ea typeface="Calibri"/>
                <a:cs typeface="Calibri"/>
              </a:rPr>
              <a:t>1280</a:t>
            </a:r>
            <a:r>
              <a:rPr lang="en-GB" sz="2600">
                <a:latin typeface="Calibri"/>
                <a:ea typeface="Calibri"/>
                <a:cs typeface="Calibri"/>
              </a:rPr>
              <a:t>,</a:t>
            </a:r>
            <a:r>
              <a:rPr lang="en-GB" sz="2600" b="0" i="0" dirty="0">
                <a:effectLst/>
                <a:latin typeface="Calibri"/>
                <a:ea typeface="Calibri"/>
                <a:cs typeface="Calibri"/>
              </a:rPr>
              <a:t> people had been arrested within one month</a:t>
            </a:r>
          </a:p>
          <a:p>
            <a:pPr algn="l"/>
            <a:r>
              <a:rPr lang="en-GB" sz="2600" b="0" i="0" dirty="0">
                <a:effectLst/>
                <a:latin typeface="Calibri" panose="020F0502020204030204" pitchFamily="34" charset="0"/>
                <a:cs typeface="Calibri" panose="020F0502020204030204" pitchFamily="34" charset="0"/>
              </a:rPr>
              <a:t>796 charged within 2 months</a:t>
            </a:r>
          </a:p>
          <a:p>
            <a:pPr algn="l"/>
            <a:r>
              <a:rPr lang="en-GB" sz="2600" b="0" i="0" dirty="0">
                <a:effectLst/>
                <a:latin typeface="Calibri" panose="020F0502020204030204" pitchFamily="34" charset="0"/>
                <a:cs typeface="Calibri" panose="020F0502020204030204" pitchFamily="34" charset="0"/>
              </a:rPr>
              <a:t>Identified more suspects with disorder and seeking further arrests</a:t>
            </a:r>
          </a:p>
          <a:p>
            <a:r>
              <a:rPr lang="en-GB" sz="2600">
                <a:latin typeface="Calibri"/>
                <a:ea typeface="Calibri"/>
                <a:cs typeface="Calibri"/>
              </a:rPr>
              <a:t>02/09/24 - 570 people had been before the courts</a:t>
            </a:r>
          </a:p>
          <a:p>
            <a:pPr algn="l"/>
            <a:r>
              <a:rPr lang="en-GB" sz="2600" dirty="0">
                <a:latin typeface="Calibri"/>
                <a:ea typeface="Calibri"/>
                <a:cs typeface="Calibri"/>
              </a:rPr>
              <a:t>Youngest </a:t>
            </a:r>
            <a:r>
              <a:rPr lang="en-GB" sz="2600">
                <a:latin typeface="Calibri"/>
                <a:ea typeface="Calibri"/>
                <a:cs typeface="Calibri"/>
              </a:rPr>
              <a:t>12-year-old</a:t>
            </a:r>
            <a:r>
              <a:rPr lang="en-GB" sz="2600" dirty="0">
                <a:latin typeface="Calibri"/>
                <a:ea typeface="Calibri"/>
                <a:cs typeface="Calibri"/>
              </a:rPr>
              <a:t> boy arrested and charged </a:t>
            </a:r>
          </a:p>
          <a:p>
            <a:pPr algn="l"/>
            <a:r>
              <a:rPr lang="en-GB" sz="2600" dirty="0">
                <a:latin typeface="Calibri" panose="020F0502020204030204" pitchFamily="34" charset="0"/>
                <a:cs typeface="Calibri" panose="020F0502020204030204" pitchFamily="34" charset="0"/>
              </a:rPr>
              <a:t>Oldest 81 years old arrested and charged </a:t>
            </a:r>
          </a:p>
          <a:p>
            <a:r>
              <a:rPr lang="en-US" sz="2600" dirty="0">
                <a:latin typeface="Calibri" panose="020F0502020204030204" pitchFamily="34" charset="0"/>
                <a:cs typeface="Calibri" panose="020F0502020204030204" pitchFamily="34" charset="0"/>
              </a:rPr>
              <a:t> 177 had been imprisoned, to an average sentence of around two years and up to a nine-years</a:t>
            </a:r>
            <a:endParaRPr lang="en-GB" sz="2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64379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2417E21-1712-378C-15FD-50677550BF4D}"/>
              </a:ext>
            </a:extLst>
          </p:cNvPr>
          <p:cNvPicPr>
            <a:picLocks noChangeAspect="1"/>
          </p:cNvPicPr>
          <p:nvPr/>
        </p:nvPicPr>
        <p:blipFill>
          <a:blip r:embed="rId2"/>
          <a:srcRect t="14091" r="-2" b="1045"/>
          <a:stretch>
            <a:fillRect/>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7">
            <a:extLst>
              <a:ext uri="{FF2B5EF4-FFF2-40B4-BE49-F238E27FC236}">
                <a16:creationId xmlns:a16="http://schemas.microsoft.com/office/drawing/2014/main" id="{356ECC63-1386-891D-6CF6-305648995178}"/>
              </a:ext>
            </a:extLst>
          </p:cNvPr>
          <p:cNvPicPr>
            <a:picLocks noChangeAspect="1"/>
          </p:cNvPicPr>
          <p:nvPr/>
        </p:nvPicPr>
        <p:blipFill>
          <a:blip r:embed="rId3"/>
          <a:srcRect l="15663" r="1964"/>
          <a:stretch>
            <a:fillRect/>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5">
            <a:extLst>
              <a:ext uri="{FF2B5EF4-FFF2-40B4-BE49-F238E27FC236}">
                <a16:creationId xmlns:a16="http://schemas.microsoft.com/office/drawing/2014/main" id="{0A47EE4C-561B-2035-5480-F984439A816B}"/>
              </a:ext>
            </a:extLst>
          </p:cNvPr>
          <p:cNvPicPr>
            <a:picLocks noChangeAspect="1"/>
          </p:cNvPicPr>
          <p:nvPr/>
        </p:nvPicPr>
        <p:blipFill>
          <a:blip r:embed="rId4"/>
          <a:srcRect l="18008" r="36381" b="2"/>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0" name="Freeform: Shape 19">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12C0BB0C-2540-4032-2465-EC1504CAAA43}"/>
              </a:ext>
            </a:extLst>
          </p:cNvPr>
          <p:cNvSpPr>
            <a:spLocks noGrp="1"/>
          </p:cNvSpPr>
          <p:nvPr>
            <p:ph type="title"/>
          </p:nvPr>
        </p:nvSpPr>
        <p:spPr>
          <a:xfrm>
            <a:off x="448056" y="685800"/>
            <a:ext cx="2807208" cy="1325563"/>
          </a:xfrm>
        </p:spPr>
        <p:txBody>
          <a:bodyPr>
            <a:normAutofit/>
          </a:bodyPr>
          <a:lstStyle/>
          <a:p>
            <a:br>
              <a:rPr lang="en-GB" sz="2800"/>
            </a:br>
            <a:r>
              <a:rPr lang="en-GB" sz="2800"/>
              <a:t>Summer 2024 Riots</a:t>
            </a:r>
          </a:p>
          <a:p>
            <a:endParaRPr lang="en-GB" sz="2800"/>
          </a:p>
        </p:txBody>
      </p:sp>
      <p:sp>
        <p:nvSpPr>
          <p:cNvPr id="24" name="Rectangle 23">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138AF4-0C86-4324-C61B-8BED2BF9A79F}"/>
              </a:ext>
            </a:extLst>
          </p:cNvPr>
          <p:cNvSpPr>
            <a:spLocks noGrp="1"/>
          </p:cNvSpPr>
          <p:nvPr>
            <p:ph idx="1"/>
          </p:nvPr>
        </p:nvSpPr>
        <p:spPr>
          <a:xfrm>
            <a:off x="448056" y="2258568"/>
            <a:ext cx="2807208" cy="3922776"/>
          </a:xfrm>
        </p:spPr>
        <p:txBody>
          <a:bodyPr vert="horz" lIns="91440" tIns="45720" rIns="91440" bIns="45720" rtlCol="0" anchor="t">
            <a:normAutofit/>
          </a:bodyPr>
          <a:lstStyle/>
          <a:p>
            <a:r>
              <a:rPr lang="en-GB" sz="1400">
                <a:highlight>
                  <a:srgbClr val="FFFFFF"/>
                </a:highlight>
                <a:latin typeface="Calibri"/>
                <a:ea typeface="Calibri"/>
                <a:cs typeface="Calibri"/>
              </a:rPr>
              <a:t> Axel Rudakubana Southport Stabbings: On July 29, 2024, three young girls were killed at a Taylor Swift-themed dance workshop.</a:t>
            </a:r>
            <a:endParaRPr lang="en-GB" sz="1400">
              <a:latin typeface="Calibri"/>
              <a:ea typeface="Calibri"/>
              <a:cs typeface="Calibri"/>
            </a:endParaRPr>
          </a:p>
          <a:p>
            <a:r>
              <a:rPr lang="en-GB" sz="1400">
                <a:highlight>
                  <a:srgbClr val="FFFFFF"/>
                </a:highlight>
                <a:latin typeface="Calibri"/>
                <a:ea typeface="Calibri"/>
                <a:cs typeface="Calibri"/>
              </a:rPr>
              <a:t>False Claims: Far-right social media accounts and online agitators spread rumours that the 17-year-old suspect was an Islamist migrant or asylum seeker but born in Wales</a:t>
            </a:r>
            <a:endParaRPr lang="en-GB" sz="1400">
              <a:latin typeface="Calibri"/>
              <a:ea typeface="Calibri"/>
              <a:cs typeface="Calibri"/>
            </a:endParaRPr>
          </a:p>
          <a:p>
            <a:r>
              <a:rPr lang="en-GB" sz="1400">
                <a:latin typeface="Calibri"/>
                <a:ea typeface="Calibri"/>
                <a:cs typeface="Calibri"/>
              </a:rPr>
              <a:t>Why did the government and courts respond so quickly and firmly to the 2024 riots?</a:t>
            </a:r>
            <a:endParaRPr lang="en-US" sz="1400">
              <a:latin typeface="Calibri"/>
              <a:ea typeface="Calibri"/>
              <a:cs typeface="Calibri"/>
            </a:endParaRPr>
          </a:p>
          <a:p>
            <a:r>
              <a:rPr lang="en-GB" sz="1400">
                <a:latin typeface="Calibri"/>
                <a:ea typeface="Calibri"/>
                <a:cs typeface="Calibri"/>
              </a:rPr>
              <a:t>Could offenders have been dealt with differently?</a:t>
            </a:r>
            <a:endParaRPr lang="en-US" sz="1400">
              <a:latin typeface="Calibri"/>
              <a:ea typeface="Calibri"/>
              <a:cs typeface="Calibri"/>
            </a:endParaRPr>
          </a:p>
          <a:p>
            <a:endParaRPr lang="en-GB" sz="1400">
              <a:latin typeface="Segoe UI"/>
              <a:cs typeface="Segoe UI"/>
            </a:endParaRPr>
          </a:p>
          <a:p>
            <a:endParaRPr lang="en-GB" sz="1400">
              <a:latin typeface="Segoe UI"/>
              <a:cs typeface="Segoe UI"/>
            </a:endParaRPr>
          </a:p>
          <a:p>
            <a:endParaRPr lang="en-GB" sz="1400">
              <a:latin typeface="Segoe UI"/>
              <a:cs typeface="Segoe UI"/>
            </a:endParaRPr>
          </a:p>
          <a:p>
            <a:endParaRPr lang="en-GB" sz="1400"/>
          </a:p>
        </p:txBody>
      </p:sp>
      <p:pic>
        <p:nvPicPr>
          <p:cNvPr id="7" name="Picture 6">
            <a:extLst>
              <a:ext uri="{FF2B5EF4-FFF2-40B4-BE49-F238E27FC236}">
                <a16:creationId xmlns:a16="http://schemas.microsoft.com/office/drawing/2014/main" id="{BCA63A38-E9D2-AE35-2D2D-4AEC1151C020}"/>
              </a:ext>
            </a:extLst>
          </p:cNvPr>
          <p:cNvPicPr>
            <a:picLocks noChangeAspect="1"/>
          </p:cNvPicPr>
          <p:nvPr/>
        </p:nvPicPr>
        <p:blipFill>
          <a:blip r:embed="rId5"/>
          <a:srcRect l="9473" r="19095" b="-3"/>
          <a:stretch>
            <a:fillRect/>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1353369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7104-E361-B67D-4C97-D54AB99EDF9A}"/>
              </a:ext>
            </a:extLst>
          </p:cNvPr>
          <p:cNvSpPr>
            <a:spLocks noGrp="1"/>
          </p:cNvSpPr>
          <p:nvPr>
            <p:ph type="title"/>
          </p:nvPr>
        </p:nvSpPr>
        <p:spPr>
          <a:xfrm>
            <a:off x="838200" y="365125"/>
            <a:ext cx="10515600" cy="675858"/>
          </a:xfrm>
        </p:spPr>
        <p:txBody>
          <a:bodyPr>
            <a:normAutofit fontScale="90000"/>
          </a:bodyPr>
          <a:lstStyle/>
          <a:p>
            <a:r>
              <a:rPr lang="en-GB"/>
              <a:t>Bad Behaviour</a:t>
            </a:r>
          </a:p>
        </p:txBody>
      </p:sp>
      <p:sp>
        <p:nvSpPr>
          <p:cNvPr id="3" name="Content Placeholder 2">
            <a:extLst>
              <a:ext uri="{FF2B5EF4-FFF2-40B4-BE49-F238E27FC236}">
                <a16:creationId xmlns:a16="http://schemas.microsoft.com/office/drawing/2014/main" id="{CB07B550-867A-0131-476D-E660E7558D90}"/>
              </a:ext>
            </a:extLst>
          </p:cNvPr>
          <p:cNvSpPr>
            <a:spLocks noGrp="1"/>
          </p:cNvSpPr>
          <p:nvPr>
            <p:ph idx="1"/>
          </p:nvPr>
        </p:nvSpPr>
        <p:spPr>
          <a:xfrm>
            <a:off x="308811" y="1633121"/>
            <a:ext cx="11574378" cy="4543842"/>
          </a:xfrm>
        </p:spPr>
        <p:txBody>
          <a:bodyPr vert="horz" lIns="91440" tIns="45720" rIns="91440" bIns="45720" rtlCol="0" anchor="t">
            <a:normAutofit/>
          </a:bodyPr>
          <a:lstStyle/>
          <a:p>
            <a:r>
              <a:rPr lang="en-GB">
                <a:solidFill>
                  <a:srgbClr val="0B0C0C"/>
                </a:solidFill>
                <a:latin typeface="Calibri"/>
                <a:ea typeface="Calibri"/>
                <a:cs typeface="Calibri"/>
              </a:rPr>
              <a:t>Published May 2024 - Prisoners</a:t>
            </a:r>
            <a:r>
              <a:rPr lang="en-GB" b="0" i="0">
                <a:solidFill>
                  <a:srgbClr val="0B0C0C"/>
                </a:solidFill>
                <a:effectLst/>
                <a:latin typeface="Calibri"/>
                <a:ea typeface="Calibri"/>
                <a:cs typeface="Calibri"/>
              </a:rPr>
              <a:t> who break the rules while behind bars face new community </a:t>
            </a:r>
            <a:r>
              <a:rPr lang="en-GB">
                <a:solidFill>
                  <a:srgbClr val="0B0C0C"/>
                </a:solidFill>
                <a:latin typeface="Calibri"/>
                <a:ea typeface="Calibri"/>
                <a:cs typeface="Calibri"/>
              </a:rPr>
              <a:t>payback style</a:t>
            </a:r>
            <a:r>
              <a:rPr lang="en-GB" b="0" i="0">
                <a:solidFill>
                  <a:srgbClr val="0B0C0C"/>
                </a:solidFill>
                <a:effectLst/>
                <a:latin typeface="Calibri"/>
                <a:ea typeface="Calibri"/>
                <a:cs typeface="Calibri"/>
              </a:rPr>
              <a:t> punishments like repair work and litter picking</a:t>
            </a:r>
          </a:p>
          <a:p>
            <a:r>
              <a:rPr lang="en-GB" dirty="0">
                <a:solidFill>
                  <a:srgbClr val="0B0C0C"/>
                </a:solidFill>
                <a:latin typeface="Calibri"/>
                <a:ea typeface="Calibri"/>
                <a:cs typeface="Calibri"/>
              </a:rPr>
              <a:t> </a:t>
            </a:r>
            <a:r>
              <a:rPr lang="en-GB" b="0" i="0">
                <a:solidFill>
                  <a:srgbClr val="0B0C0C"/>
                </a:solidFill>
                <a:effectLst/>
                <a:latin typeface="Calibri"/>
                <a:ea typeface="Calibri"/>
                <a:cs typeface="Calibri"/>
              </a:rPr>
              <a:t>Governors will be able to impose “payback punishments”</a:t>
            </a:r>
          </a:p>
          <a:p>
            <a:pPr lvl="1"/>
            <a:r>
              <a:rPr lang="en-GB">
                <a:solidFill>
                  <a:srgbClr val="0B0C0C"/>
                </a:solidFill>
                <a:latin typeface="Calibri" panose="020F0502020204030204" pitchFamily="34" charset="0"/>
                <a:cs typeface="Calibri" panose="020F0502020204030204" pitchFamily="34" charset="0"/>
              </a:rPr>
              <a:t>Damage prison property</a:t>
            </a:r>
          </a:p>
          <a:p>
            <a:pPr lvl="1"/>
            <a:r>
              <a:rPr lang="en-GB" b="0" i="0">
                <a:solidFill>
                  <a:srgbClr val="0B0C0C"/>
                </a:solidFill>
                <a:effectLst/>
                <a:latin typeface="Calibri" panose="020F0502020204030204" pitchFamily="34" charset="0"/>
                <a:cs typeface="Calibri" panose="020F0502020204030204" pitchFamily="34" charset="0"/>
              </a:rPr>
              <a:t>disrespectful to staff</a:t>
            </a:r>
          </a:p>
          <a:p>
            <a:pPr lvl="1"/>
            <a:r>
              <a:rPr lang="en-GB">
                <a:solidFill>
                  <a:srgbClr val="0B0C0C"/>
                </a:solidFill>
                <a:latin typeface="Calibri" panose="020F0502020204030204" pitchFamily="34" charset="0"/>
                <a:cs typeface="Calibri" panose="020F0502020204030204" pitchFamily="34" charset="0"/>
              </a:rPr>
              <a:t>Behaviour</a:t>
            </a:r>
          </a:p>
          <a:p>
            <a:pPr marL="457200" lvl="1" indent="0">
              <a:buNone/>
            </a:pPr>
            <a:r>
              <a:rPr lang="en-GB" b="0" i="0">
                <a:solidFill>
                  <a:srgbClr val="0B0C0C"/>
                </a:solidFill>
                <a:effectLst/>
                <a:latin typeface="Calibri" panose="020F0502020204030204" pitchFamily="34" charset="0"/>
                <a:cs typeface="Calibri" panose="020F0502020204030204" pitchFamily="34" charset="0"/>
              </a:rPr>
              <a:t>Punishments will vary from prison to prison, but could include repairing broken items, clearing shared or disused spaces, and litter picking. Offenders who refuse to carry out their payback punishment could have their prison work earnings blocked or privileges forfeited.</a:t>
            </a:r>
          </a:p>
          <a:p>
            <a:endParaRPr lang="en-GB"/>
          </a:p>
        </p:txBody>
      </p:sp>
    </p:spTree>
    <p:extLst>
      <p:ext uri="{BB962C8B-B14F-4D97-AF65-F5344CB8AC3E}">
        <p14:creationId xmlns:p14="http://schemas.microsoft.com/office/powerpoint/2010/main" val="4236696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A7953-2739-1F3D-1C74-8C54ACFDFAF4}"/>
              </a:ext>
            </a:extLst>
          </p:cNvPr>
          <p:cNvSpPr>
            <a:spLocks noGrp="1"/>
          </p:cNvSpPr>
          <p:nvPr>
            <p:ph type="title"/>
          </p:nvPr>
        </p:nvSpPr>
        <p:spPr>
          <a:xfrm>
            <a:off x="838200" y="365125"/>
            <a:ext cx="10515600" cy="796174"/>
          </a:xfrm>
        </p:spPr>
        <p:txBody>
          <a:bodyPr>
            <a:normAutofit fontScale="90000"/>
          </a:bodyPr>
          <a:lstStyle/>
          <a:p>
            <a:pPr marL="228600" indent="-228600">
              <a:spcBef>
                <a:spcPts val="1000"/>
              </a:spcBef>
            </a:pPr>
            <a:br>
              <a:rPr lang="en-GB" sz="2800" dirty="0">
                <a:latin typeface="Aptos"/>
              </a:rPr>
            </a:br>
            <a:r>
              <a:rPr lang="en-GB" sz="2800">
                <a:latin typeface="Aptos"/>
              </a:rPr>
              <a:t>Prison Discipline and Punishments (2026)</a:t>
            </a:r>
            <a:endParaRPr lang="en-US" sz="2800">
              <a:latin typeface="Aptos"/>
            </a:endParaRPr>
          </a:p>
          <a:p>
            <a:endParaRPr lang="en-GB" dirty="0"/>
          </a:p>
        </p:txBody>
      </p:sp>
      <p:sp>
        <p:nvSpPr>
          <p:cNvPr id="3" name="Content Placeholder 2">
            <a:extLst>
              <a:ext uri="{FF2B5EF4-FFF2-40B4-BE49-F238E27FC236}">
                <a16:creationId xmlns:a16="http://schemas.microsoft.com/office/drawing/2014/main" id="{EDA26E5E-DC77-B09D-8838-0938717632AA}"/>
              </a:ext>
            </a:extLst>
          </p:cNvPr>
          <p:cNvSpPr>
            <a:spLocks noGrp="1"/>
          </p:cNvSpPr>
          <p:nvPr>
            <p:ph idx="1"/>
          </p:nvPr>
        </p:nvSpPr>
        <p:spPr>
          <a:xfrm>
            <a:off x="838200" y="1248111"/>
            <a:ext cx="10515600" cy="5145420"/>
          </a:xfrm>
        </p:spPr>
        <p:txBody>
          <a:bodyPr vert="horz" lIns="91440" tIns="45720" rIns="91440" bIns="45720" rtlCol="0" anchor="t">
            <a:noAutofit/>
          </a:bodyPr>
          <a:lstStyle/>
          <a:p>
            <a:r>
              <a:rPr lang="en-GB" sz="2400">
                <a:latin typeface="Calibri"/>
                <a:ea typeface="Calibri"/>
                <a:cs typeface="Calibri"/>
              </a:rPr>
              <a:t>Governors can impose sanctions for breaches of prison rules, including loss of privileges and work-related punishments. </a:t>
            </a:r>
            <a:endParaRPr lang="en-GB" sz="2400" dirty="0">
              <a:latin typeface="Calibri"/>
              <a:ea typeface="Calibri"/>
              <a:cs typeface="Calibri"/>
            </a:endParaRPr>
          </a:p>
          <a:p>
            <a:r>
              <a:rPr lang="en-GB" sz="2400">
                <a:latin typeface="Calibri"/>
                <a:ea typeface="Calibri"/>
                <a:cs typeface="Calibri"/>
              </a:rPr>
              <a:t>Community payback-style punishments remain part of the prison disciplinary approach today.</a:t>
            </a:r>
            <a:endParaRPr lang="en-GB" sz="2400" dirty="0">
              <a:latin typeface="Calibri"/>
              <a:ea typeface="Calibri"/>
              <a:cs typeface="Calibri"/>
            </a:endParaRPr>
          </a:p>
          <a:p>
            <a:r>
              <a:rPr lang="en-GB" sz="2400">
                <a:latin typeface="Calibri"/>
                <a:ea typeface="Calibri"/>
                <a:cs typeface="Calibri"/>
              </a:rPr>
              <a:t>From September 2026, the maximum period for forfeiture of privileges increased from 42 days to 84 days. </a:t>
            </a:r>
            <a:endParaRPr lang="en-GB" sz="2400" dirty="0">
              <a:latin typeface="Calibri"/>
              <a:ea typeface="Calibri"/>
              <a:cs typeface="Calibri"/>
            </a:endParaRPr>
          </a:p>
          <a:p>
            <a:r>
              <a:rPr lang="en-GB" sz="2400">
                <a:latin typeface="Calibri"/>
                <a:ea typeface="Calibri"/>
                <a:cs typeface="Calibri"/>
              </a:rPr>
              <a:t>On top of an up to additional 84 days to a  prisoner's sentence can now be passed.</a:t>
            </a:r>
            <a:endParaRPr lang="en-GB" sz="2400" dirty="0">
              <a:latin typeface="Calibri"/>
              <a:ea typeface="Calibri"/>
              <a:cs typeface="Calibri"/>
            </a:endParaRPr>
          </a:p>
          <a:p>
            <a:r>
              <a:rPr lang="en-GB" sz="2400">
                <a:latin typeface="Calibri"/>
                <a:ea typeface="Calibri"/>
                <a:cs typeface="Calibri"/>
              </a:rPr>
              <a:t>New powers allow restrictions on social visits for convicted prisoners: </a:t>
            </a:r>
            <a:endParaRPr lang="en-GB" sz="2400" dirty="0">
              <a:latin typeface="Calibri"/>
              <a:ea typeface="Calibri"/>
              <a:cs typeface="Calibri"/>
            </a:endParaRPr>
          </a:p>
          <a:p>
            <a:pPr lvl="1"/>
            <a:r>
              <a:rPr lang="en-GB">
                <a:latin typeface="Calibri"/>
                <a:ea typeface="Calibri"/>
                <a:cs typeface="Calibri"/>
              </a:rPr>
              <a:t>No social visits for up to 27 days, or</a:t>
            </a:r>
            <a:endParaRPr lang="en-GB" dirty="0">
              <a:latin typeface="Calibri"/>
              <a:ea typeface="Calibri"/>
              <a:cs typeface="Calibri"/>
            </a:endParaRPr>
          </a:p>
          <a:p>
            <a:pPr lvl="1"/>
            <a:r>
              <a:rPr lang="en-GB">
                <a:latin typeface="Calibri"/>
                <a:ea typeface="Calibri"/>
                <a:cs typeface="Calibri"/>
              </a:rPr>
              <a:t>Restricted to one visit every 28 days for up to 84 days. </a:t>
            </a:r>
            <a:endParaRPr lang="en-GB" dirty="0">
              <a:latin typeface="Calibri"/>
              <a:ea typeface="Calibri"/>
              <a:cs typeface="Calibri"/>
            </a:endParaRPr>
          </a:p>
          <a:p>
            <a:pPr lvl="1"/>
            <a:r>
              <a:rPr lang="en-GB">
                <a:latin typeface="Calibri"/>
                <a:ea typeface="Calibri"/>
                <a:cs typeface="Calibri"/>
              </a:rPr>
              <a:t>Visits from a prisoner's own children are exempt from these restrictions.</a:t>
            </a:r>
            <a:endParaRPr lang="en-GB" dirty="0">
              <a:latin typeface="Calibri"/>
              <a:ea typeface="Calibri"/>
              <a:cs typeface="Calibri"/>
            </a:endParaRPr>
          </a:p>
          <a:p>
            <a:endParaRPr lang="en-GB" sz="2400" dirty="0">
              <a:latin typeface="Calibri"/>
              <a:ea typeface="Calibri"/>
              <a:cs typeface="Calibri"/>
            </a:endParaRPr>
          </a:p>
        </p:txBody>
      </p:sp>
    </p:spTree>
    <p:extLst>
      <p:ext uri="{BB962C8B-B14F-4D97-AF65-F5344CB8AC3E}">
        <p14:creationId xmlns:p14="http://schemas.microsoft.com/office/powerpoint/2010/main" val="3758288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F4A5A-FF22-CA53-B589-92B9AA9B3942}"/>
              </a:ext>
            </a:extLst>
          </p:cNvPr>
          <p:cNvSpPr>
            <a:spLocks noGrp="1"/>
          </p:cNvSpPr>
          <p:nvPr>
            <p:ph type="title"/>
          </p:nvPr>
        </p:nvSpPr>
        <p:spPr/>
        <p:txBody>
          <a:bodyPr/>
          <a:lstStyle/>
          <a:p>
            <a:r>
              <a:rPr lang="en-US"/>
              <a:t>Skip Sentencing = More Jail Time!</a:t>
            </a:r>
          </a:p>
        </p:txBody>
      </p:sp>
      <p:sp>
        <p:nvSpPr>
          <p:cNvPr id="3" name="Content Placeholder 2">
            <a:extLst>
              <a:ext uri="{FF2B5EF4-FFF2-40B4-BE49-F238E27FC236}">
                <a16:creationId xmlns:a16="http://schemas.microsoft.com/office/drawing/2014/main" id="{1E3553A3-1D45-8323-16D4-99BBC2505B43}"/>
              </a:ext>
            </a:extLst>
          </p:cNvPr>
          <p:cNvSpPr>
            <a:spLocks noGrp="1"/>
          </p:cNvSpPr>
          <p:nvPr>
            <p:ph idx="1"/>
          </p:nvPr>
        </p:nvSpPr>
        <p:spPr/>
        <p:txBody>
          <a:bodyPr vert="horz" lIns="91440" tIns="45720" rIns="91440" bIns="45720" rtlCol="0" anchor="t">
            <a:normAutofit/>
          </a:bodyPr>
          <a:lstStyle/>
          <a:p>
            <a:r>
              <a:rPr lang="en-US" sz="2400">
                <a:latin typeface="Calibri"/>
                <a:ea typeface="Calibri"/>
                <a:cs typeface="Calibri"/>
              </a:rPr>
              <a:t>BBC May 26 - </a:t>
            </a:r>
            <a:r>
              <a:rPr lang="en-US" sz="2400">
                <a:solidFill>
                  <a:srgbClr val="181818"/>
                </a:solidFill>
                <a:latin typeface="Calibri"/>
                <a:ea typeface="Calibri"/>
                <a:cs typeface="Calibri"/>
              </a:rPr>
              <a:t>Criminals who refuse to attend sentencing in England and Wales could face an additional two years in prison</a:t>
            </a:r>
            <a:endParaRPr lang="en-US" sz="2400" dirty="0">
              <a:solidFill>
                <a:srgbClr val="181818"/>
              </a:solidFill>
              <a:latin typeface="Calibri"/>
              <a:ea typeface="Calibri"/>
              <a:cs typeface="Calibri"/>
            </a:endParaRPr>
          </a:p>
          <a:p>
            <a:r>
              <a:rPr lang="en-US" sz="2400">
                <a:solidFill>
                  <a:srgbClr val="181818"/>
                </a:solidFill>
                <a:latin typeface="Calibri"/>
                <a:ea typeface="Calibri"/>
                <a:cs typeface="Calibri"/>
              </a:rPr>
              <a:t>22/10/26 - Tougher punishments for offenders who refuse to attend their sentencings will "rebalance the power" in the justice system</a:t>
            </a:r>
            <a:endParaRPr lang="en-US" sz="2400" dirty="0">
              <a:solidFill>
                <a:srgbClr val="181818"/>
              </a:solidFill>
              <a:latin typeface="Calibri"/>
              <a:ea typeface="Calibri"/>
              <a:cs typeface="Calibri"/>
            </a:endParaRPr>
          </a:p>
          <a:p>
            <a:r>
              <a:rPr lang="en-US" sz="2400">
                <a:solidFill>
                  <a:srgbClr val="181818"/>
                </a:solidFill>
                <a:latin typeface="Calibri"/>
                <a:ea typeface="Calibri"/>
                <a:cs typeface="Calibri"/>
              </a:rPr>
              <a:t>Raises a further question: should imprisonment simply remove liberty, or should it also require offenders to actively face the consequences of their crimes and the harm caused to victims?</a:t>
            </a:r>
            <a:endParaRPr lang="en-US" sz="2400" dirty="0">
              <a:solidFill>
                <a:srgbClr val="181818"/>
              </a:solidFill>
              <a:latin typeface="Calibri"/>
              <a:ea typeface="Calibri"/>
              <a:cs typeface="Calibri"/>
            </a:endParaRPr>
          </a:p>
          <a:p>
            <a:endParaRPr lang="en-US" sz="2400" dirty="0">
              <a:solidFill>
                <a:srgbClr val="181818"/>
              </a:solidFill>
              <a:latin typeface="Calibri"/>
              <a:ea typeface="Calibri"/>
              <a:cs typeface="Calibri"/>
            </a:endParaRPr>
          </a:p>
          <a:p>
            <a:endParaRPr lang="en-US" sz="2400" b="1" dirty="0">
              <a:solidFill>
                <a:srgbClr val="181818"/>
              </a:solidFill>
              <a:highlight>
                <a:srgbClr val="F8F8F8"/>
              </a:highlight>
              <a:latin typeface="Calibri"/>
              <a:ea typeface="Calibri"/>
              <a:cs typeface="Calibri"/>
            </a:endParaRPr>
          </a:p>
          <a:p>
            <a:r>
              <a:rPr lang="en-US" sz="2400" dirty="0">
                <a:solidFill>
                  <a:srgbClr val="181818"/>
                </a:solidFill>
                <a:highlight>
                  <a:srgbClr val="F8F8F8"/>
                </a:highlight>
                <a:latin typeface="Calibri"/>
                <a:ea typeface="Calibri"/>
                <a:cs typeface="Calibri"/>
                <a:hlinkClick r:id="rId3">
                  <a:extLst>
                    <a:ext uri="{A12FA001-AC4F-418D-AE19-62706E023703}">
                      <ahyp:hlinkClr xmlns:ahyp="http://schemas.microsoft.com/office/drawing/2018/hyperlinkcolor" val="tx"/>
                    </a:ext>
                  </a:extLst>
                </a:hlinkClick>
              </a:rPr>
              <a:t>Tougher punishments for criminals who refuse to attend sentencing backed by victim's family - BBC News</a:t>
            </a:r>
            <a:endParaRPr lang="en-US" sz="2400" b="1" dirty="0">
              <a:solidFill>
                <a:srgbClr val="181818"/>
              </a:solidFill>
              <a:highlight>
                <a:srgbClr val="F8F8F8"/>
              </a:highlight>
              <a:latin typeface="Calibri"/>
              <a:ea typeface="Calibri"/>
              <a:cs typeface="Calibri"/>
            </a:endParaRPr>
          </a:p>
        </p:txBody>
      </p:sp>
    </p:spTree>
    <p:extLst>
      <p:ext uri="{BB962C8B-B14F-4D97-AF65-F5344CB8AC3E}">
        <p14:creationId xmlns:p14="http://schemas.microsoft.com/office/powerpoint/2010/main" val="1973037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6E0A9-A369-A827-3B34-877BCFF50A24}"/>
              </a:ext>
            </a:extLst>
          </p:cNvPr>
          <p:cNvSpPr>
            <a:spLocks noGrp="1"/>
          </p:cNvSpPr>
          <p:nvPr>
            <p:ph type="title"/>
          </p:nvPr>
        </p:nvSpPr>
        <p:spPr>
          <a:xfrm>
            <a:off x="761803" y="350196"/>
            <a:ext cx="4646904" cy="1624520"/>
          </a:xfrm>
        </p:spPr>
        <p:txBody>
          <a:bodyPr anchor="ctr">
            <a:normAutofit/>
          </a:bodyPr>
          <a:lstStyle/>
          <a:p>
            <a:br>
              <a:rPr lang="en-GB" sz="3100" b="1"/>
            </a:br>
            <a:r>
              <a:rPr lang="en-GB" sz="3100" b="1"/>
              <a:t>21st Century Challenges</a:t>
            </a:r>
            <a:br>
              <a:rPr lang="en-GB" sz="3100" b="1"/>
            </a:br>
            <a:endParaRPr lang="en-GB" sz="3100"/>
          </a:p>
        </p:txBody>
      </p:sp>
      <p:sp>
        <p:nvSpPr>
          <p:cNvPr id="3" name="Content Placeholder 2">
            <a:extLst>
              <a:ext uri="{FF2B5EF4-FFF2-40B4-BE49-F238E27FC236}">
                <a16:creationId xmlns:a16="http://schemas.microsoft.com/office/drawing/2014/main" id="{FCC11BC4-8065-3354-4682-ED7CB2FF2A46}"/>
              </a:ext>
            </a:extLst>
          </p:cNvPr>
          <p:cNvSpPr>
            <a:spLocks noGrp="1"/>
          </p:cNvSpPr>
          <p:nvPr>
            <p:ph idx="1"/>
          </p:nvPr>
        </p:nvSpPr>
        <p:spPr>
          <a:xfrm>
            <a:off x="185979" y="1828801"/>
            <a:ext cx="6884291" cy="4912962"/>
          </a:xfrm>
        </p:spPr>
        <p:txBody>
          <a:bodyPr anchor="ctr">
            <a:normAutofit fontScale="92500" lnSpcReduction="20000"/>
          </a:bodyPr>
          <a:lstStyle/>
          <a:p>
            <a:pPr>
              <a:buFont typeface="Arial" panose="020B0604020202020204" pitchFamily="34" charset="0"/>
              <a:buChar char="•"/>
            </a:pPr>
            <a:endParaRPr lang="en-GB" sz="2200" b="1" dirty="0"/>
          </a:p>
          <a:p>
            <a:pPr>
              <a:buFont typeface="Arial" panose="020B0604020202020204" pitchFamily="34" charset="0"/>
              <a:buChar char="•"/>
            </a:pPr>
            <a:endParaRPr lang="en-GB" sz="2200" b="1" dirty="0"/>
          </a:p>
          <a:p>
            <a:pPr>
              <a:buFont typeface="Arial" panose="020B0604020202020204" pitchFamily="34" charset="0"/>
              <a:buChar char="•"/>
            </a:pPr>
            <a:r>
              <a:rPr lang="en-GB" sz="2400" b="1" dirty="0"/>
              <a:t>Overcrowding</a:t>
            </a:r>
            <a:r>
              <a:rPr lang="en-GB" sz="2400" dirty="0"/>
              <a:t>: The prison population continued to rise, leading to significant overcrowding and strained resources.</a:t>
            </a:r>
          </a:p>
          <a:p>
            <a:pPr>
              <a:buFont typeface="Arial" panose="020B0604020202020204" pitchFamily="34" charset="0"/>
              <a:buChar char="•"/>
            </a:pPr>
            <a:r>
              <a:rPr lang="en-GB" sz="2400" b="1" dirty="0"/>
              <a:t>Mental Health and Rehabilitation</a:t>
            </a:r>
            <a:r>
              <a:rPr lang="en-GB" sz="2400" dirty="0"/>
              <a:t>: Increased recognition of mental health issues among inmates and the need for rehabilitation programs.</a:t>
            </a:r>
          </a:p>
          <a:p>
            <a:r>
              <a:rPr lang="en-GB" sz="2400" b="1" dirty="0"/>
              <a:t>Recent Reforms</a:t>
            </a:r>
            <a:r>
              <a:rPr lang="en-GB" sz="2400" dirty="0"/>
              <a:t>: Recent government reforms have focused on addressing prison overcrowding through sentencing reform, prison expansion, increased use of community-based sanctions, enhanced probation supervision, and rehabilitation programmes. The </a:t>
            </a:r>
            <a:r>
              <a:rPr lang="en-GB" sz="2400" b="1" dirty="0"/>
              <a:t>Independent Sentencing Review (2025) </a:t>
            </a:r>
            <a:r>
              <a:rPr lang="en-GB" sz="2400" dirty="0"/>
              <a:t>and proposed Sentencing Bill aim to reduce pressure on prisons while improving rehabilitation and public protection.</a:t>
            </a:r>
          </a:p>
          <a:p>
            <a:pPr>
              <a:buFont typeface="Arial" panose="020B0604020202020204" pitchFamily="34" charset="0"/>
              <a:buChar char="•"/>
            </a:pPr>
            <a:endParaRPr lang="en-GB" sz="2200" dirty="0"/>
          </a:p>
          <a:p>
            <a:pPr>
              <a:buFont typeface="Arial" panose="020B0604020202020204" pitchFamily="34" charset="0"/>
              <a:buChar char="•"/>
            </a:pPr>
            <a:endParaRPr lang="en-GB" sz="2200" dirty="0"/>
          </a:p>
          <a:p>
            <a:endParaRPr lang="en-GB" sz="1700" dirty="0"/>
          </a:p>
        </p:txBody>
      </p:sp>
      <p:pic>
        <p:nvPicPr>
          <p:cNvPr id="5" name="Picture 4" descr="Codes on papers">
            <a:extLst>
              <a:ext uri="{FF2B5EF4-FFF2-40B4-BE49-F238E27FC236}">
                <a16:creationId xmlns:a16="http://schemas.microsoft.com/office/drawing/2014/main" id="{B95E20C6-BC8F-0C09-30F9-7660B974DC3B}"/>
              </a:ext>
            </a:extLst>
          </p:cNvPr>
          <p:cNvPicPr>
            <a:picLocks noChangeAspect="1"/>
          </p:cNvPicPr>
          <p:nvPr/>
        </p:nvPicPr>
        <p:blipFill>
          <a:blip r:embed="rId3"/>
          <a:srcRect l="21274" r="19325" b="-2"/>
          <a:stretch>
            <a:fillRect/>
          </a:stretch>
        </p:blipFill>
        <p:spPr>
          <a:xfrm>
            <a:off x="7500257" y="1"/>
            <a:ext cx="4698568" cy="6858000"/>
          </a:xfrm>
          <a:prstGeom prst="rect">
            <a:avLst/>
          </a:prstGeom>
        </p:spPr>
      </p:pic>
    </p:spTree>
    <p:extLst>
      <p:ext uri="{BB962C8B-B14F-4D97-AF65-F5344CB8AC3E}">
        <p14:creationId xmlns:p14="http://schemas.microsoft.com/office/powerpoint/2010/main" val="4279745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99036-A076-FD68-8344-825D7DF18018}"/>
              </a:ext>
            </a:extLst>
          </p:cNvPr>
          <p:cNvSpPr>
            <a:spLocks noGrp="1"/>
          </p:cNvSpPr>
          <p:nvPr>
            <p:ph type="title"/>
          </p:nvPr>
        </p:nvSpPr>
        <p:spPr>
          <a:xfrm>
            <a:off x="686834" y="1153572"/>
            <a:ext cx="3200400" cy="4461163"/>
          </a:xfrm>
        </p:spPr>
        <p:txBody>
          <a:bodyPr>
            <a:normAutofit/>
          </a:bodyPr>
          <a:lstStyle/>
          <a:p>
            <a:br>
              <a:rPr lang="en-GB" b="1">
                <a:solidFill>
                  <a:srgbClr val="FFFFFF"/>
                </a:solidFill>
              </a:rPr>
            </a:br>
            <a:r>
              <a:rPr lang="en-GB" b="1">
                <a:solidFill>
                  <a:srgbClr val="FFFFFF"/>
                </a:solidFill>
              </a:rPr>
              <a:t>Current Trends</a:t>
            </a:r>
            <a:br>
              <a:rPr lang="en-GB" b="1">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CE0859-0F4C-AD64-10E0-0C0495AB8E10}"/>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sz="2600" b="1" dirty="0"/>
              <a:t>Focus on Rehabilitation</a:t>
            </a:r>
            <a:r>
              <a:rPr lang="en-GB" sz="2600" dirty="0"/>
              <a:t>: A growing emphasis on community sentences, restorative justice, and alternatives to imprisonment as effective ways to reduce recidivism.</a:t>
            </a:r>
          </a:p>
          <a:p>
            <a:pPr>
              <a:buFont typeface="Arial" panose="020B0604020202020204" pitchFamily="34" charset="0"/>
              <a:buChar char="•"/>
            </a:pPr>
            <a:r>
              <a:rPr lang="en-GB" sz="2600" b="1" dirty="0"/>
              <a:t>Impact of Technology</a:t>
            </a:r>
            <a:r>
              <a:rPr lang="en-GB" sz="2600" dirty="0"/>
              <a:t>: Innovations in monitoring and managing offenders, as well as improvements in prison management systems.</a:t>
            </a:r>
          </a:p>
          <a:p>
            <a:pPr>
              <a:buFont typeface="Arial" panose="020B0604020202020204" pitchFamily="34" charset="0"/>
              <a:buChar char="•"/>
            </a:pPr>
            <a:r>
              <a:rPr lang="en-GB" sz="2600" b="1" dirty="0"/>
              <a:t>Human Rights Considerations</a:t>
            </a:r>
            <a:r>
              <a:rPr lang="en-GB" sz="2600" dirty="0"/>
              <a:t>: Ongoing discussions about the treatment of prisoners, access to healthcare, and the impact of imprisonment on families and communities.</a:t>
            </a:r>
          </a:p>
          <a:p>
            <a:endParaRPr lang="en-GB" sz="2600" dirty="0"/>
          </a:p>
        </p:txBody>
      </p:sp>
    </p:spTree>
    <p:extLst>
      <p:ext uri="{BB962C8B-B14F-4D97-AF65-F5344CB8AC3E}">
        <p14:creationId xmlns:p14="http://schemas.microsoft.com/office/powerpoint/2010/main" val="3029470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6DDA-50C9-2B97-51FE-CAB0616B9C6B}"/>
              </a:ext>
            </a:extLst>
          </p:cNvPr>
          <p:cNvSpPr>
            <a:spLocks noGrp="1"/>
          </p:cNvSpPr>
          <p:nvPr>
            <p:ph type="title"/>
          </p:nvPr>
        </p:nvSpPr>
        <p:spPr/>
        <p:txBody>
          <a:bodyPr/>
          <a:lstStyle/>
          <a:p>
            <a:r>
              <a:rPr lang="en-GB"/>
              <a:t>Resolve the crisis</a:t>
            </a:r>
          </a:p>
        </p:txBody>
      </p:sp>
      <p:sp>
        <p:nvSpPr>
          <p:cNvPr id="3" name="Content Placeholder 2">
            <a:extLst>
              <a:ext uri="{FF2B5EF4-FFF2-40B4-BE49-F238E27FC236}">
                <a16:creationId xmlns:a16="http://schemas.microsoft.com/office/drawing/2014/main" id="{BA3682E2-D631-D01B-2F0A-72360FDAB544}"/>
              </a:ext>
            </a:extLst>
          </p:cNvPr>
          <p:cNvSpPr>
            <a:spLocks noGrp="1"/>
          </p:cNvSpPr>
          <p:nvPr>
            <p:ph idx="1"/>
          </p:nvPr>
        </p:nvSpPr>
        <p:spPr>
          <a:xfrm>
            <a:off x="838200" y="1548581"/>
            <a:ext cx="10515600" cy="4628382"/>
          </a:xfrm>
        </p:spPr>
        <p:txBody>
          <a:bodyPr>
            <a:normAutofit/>
          </a:bodyPr>
          <a:lstStyle/>
          <a:p>
            <a:r>
              <a:rPr lang="en-GB" b="1" i="0">
                <a:effectLst/>
                <a:latin typeface="Calibri" panose="020F0502020204030204" pitchFamily="34" charset="0"/>
                <a:cs typeface="Calibri" panose="020F0502020204030204" pitchFamily="34" charset="0"/>
              </a:rPr>
              <a:t>Lower the point of automatic release for most offenders from 50% of their sentence to 40-45%</a:t>
            </a:r>
          </a:p>
          <a:p>
            <a:r>
              <a:rPr lang="en-GB" b="1" i="0">
                <a:effectLst/>
                <a:latin typeface="Calibri" panose="020F0502020204030204" pitchFamily="34" charset="0"/>
                <a:cs typeface="Calibri" panose="020F0502020204030204" pitchFamily="34" charset="0"/>
              </a:rPr>
              <a:t>Introduce a ‘queuing system’ for immediate custodial sentences, with low-risk prisoners starting their sentence on house arrest-</a:t>
            </a:r>
          </a:p>
          <a:p>
            <a:pPr lvl="1"/>
            <a:r>
              <a:rPr lang="en-GB" b="0" i="0">
                <a:effectLst/>
                <a:latin typeface="Open Sans" panose="020B0606030504020204" pitchFamily="34" charset="0"/>
              </a:rPr>
              <a:t>lower-risk offenders at the start of a prison sentence at home, until prison space becomes available. </a:t>
            </a:r>
          </a:p>
          <a:p>
            <a:pPr lvl="1"/>
            <a:r>
              <a:rPr lang="en-GB" b="0" i="0">
                <a:effectLst/>
                <a:latin typeface="Open Sans" panose="020B0606030504020204" pitchFamily="34" charset="0"/>
              </a:rPr>
              <a:t>home detention would count towards a prisoner’s sentence</a:t>
            </a:r>
            <a:r>
              <a:rPr lang="en-GB">
                <a:latin typeface="Open Sans" panose="020B0606030504020204" pitchFamily="34" charset="0"/>
              </a:rPr>
              <a:t> – house arrest with conditions </a:t>
            </a:r>
          </a:p>
          <a:p>
            <a:pPr lvl="1"/>
            <a:r>
              <a:rPr lang="en-GB" b="0" i="0">
                <a:effectLst/>
                <a:latin typeface="Open Sans" panose="020B0606030504020204" pitchFamily="34" charset="0"/>
              </a:rPr>
              <a:t>prioritise prison places for the highest risk offenders</a:t>
            </a:r>
          </a:p>
          <a:p>
            <a:endParaRPr lang="en-GB"/>
          </a:p>
        </p:txBody>
      </p:sp>
    </p:spTree>
    <p:extLst>
      <p:ext uri="{BB962C8B-B14F-4D97-AF65-F5344CB8AC3E}">
        <p14:creationId xmlns:p14="http://schemas.microsoft.com/office/powerpoint/2010/main" val="3488653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075A4-B307-0245-4762-7CF91ED4E2E9}"/>
              </a:ext>
            </a:extLst>
          </p:cNvPr>
          <p:cNvSpPr>
            <a:spLocks noGrp="1"/>
          </p:cNvSpPr>
          <p:nvPr>
            <p:ph type="title"/>
          </p:nvPr>
        </p:nvSpPr>
        <p:spPr>
          <a:xfrm>
            <a:off x="838200" y="365126"/>
            <a:ext cx="10515600" cy="667262"/>
          </a:xfrm>
        </p:spPr>
        <p:txBody>
          <a:bodyPr>
            <a:normAutofit fontScale="90000"/>
          </a:bodyPr>
          <a:lstStyle/>
          <a:p>
            <a:r>
              <a:rPr lang="en-GB"/>
              <a:t>Resolve the crisis</a:t>
            </a:r>
          </a:p>
        </p:txBody>
      </p:sp>
      <p:sp>
        <p:nvSpPr>
          <p:cNvPr id="3" name="Content Placeholder 2">
            <a:extLst>
              <a:ext uri="{FF2B5EF4-FFF2-40B4-BE49-F238E27FC236}">
                <a16:creationId xmlns:a16="http://schemas.microsoft.com/office/drawing/2014/main" id="{6324AB4A-033C-2699-5037-E9C4D15844AA}"/>
              </a:ext>
            </a:extLst>
          </p:cNvPr>
          <p:cNvSpPr>
            <a:spLocks noGrp="1"/>
          </p:cNvSpPr>
          <p:nvPr>
            <p:ph idx="1"/>
          </p:nvPr>
        </p:nvSpPr>
        <p:spPr>
          <a:xfrm>
            <a:off x="838200" y="1297858"/>
            <a:ext cx="10515600" cy="4879105"/>
          </a:xfrm>
        </p:spPr>
        <p:txBody>
          <a:bodyPr>
            <a:normAutofit lnSpcReduction="10000"/>
          </a:bodyPr>
          <a:lstStyle/>
          <a:p>
            <a:r>
              <a:rPr lang="en-GB" sz="1800" b="1" i="0">
                <a:effectLst/>
                <a:latin typeface="Calibri" panose="020F0502020204030204" pitchFamily="34" charset="0"/>
                <a:cs typeface="Calibri" panose="020F0502020204030204" pitchFamily="34" charset="0"/>
              </a:rPr>
              <a:t>Allow sentences of up to three years to be suspended</a:t>
            </a:r>
          </a:p>
          <a:p>
            <a:pPr lvl="1"/>
            <a:r>
              <a:rPr lang="en-GB" sz="1800" b="1">
                <a:latin typeface="Calibri" panose="020F0502020204030204" pitchFamily="34" charset="0"/>
                <a:cs typeface="Calibri" panose="020F0502020204030204" pitchFamily="34" charset="0"/>
              </a:rPr>
              <a:t>Currently stands at 2 years </a:t>
            </a:r>
            <a:r>
              <a:rPr lang="en-GB" sz="1800" b="0" i="0">
                <a:effectLst/>
                <a:latin typeface="Calibri" panose="020F0502020204030204" pitchFamily="34" charset="0"/>
                <a:cs typeface="Calibri" panose="020F0502020204030204" pitchFamily="34" charset="0"/>
              </a:rPr>
              <a:t>offender does not always have to go to prison as long as they do not commit any further offences and abide by any conditions attached</a:t>
            </a:r>
            <a:endParaRPr lang="en-GB" sz="1800" b="1" i="0">
              <a:effectLst/>
              <a:latin typeface="Calibri" panose="020F0502020204030204" pitchFamily="34" charset="0"/>
              <a:cs typeface="Calibri" panose="020F0502020204030204" pitchFamily="34" charset="0"/>
            </a:endParaRPr>
          </a:p>
          <a:p>
            <a:pPr lvl="1"/>
            <a:r>
              <a:rPr lang="en-GB" sz="1800" b="0" i="0">
                <a:effectLst/>
                <a:latin typeface="Calibri" panose="020F0502020204030204" pitchFamily="34" charset="0"/>
                <a:cs typeface="Calibri" panose="020F0502020204030204" pitchFamily="34" charset="0"/>
              </a:rPr>
              <a:t>Most people receiving a sentence of 2-3 years have committed a non-violent offence </a:t>
            </a:r>
            <a:endParaRPr lang="en-GB" sz="1800" b="1" i="0">
              <a:effectLst/>
              <a:latin typeface="Calibri" panose="020F0502020204030204" pitchFamily="34" charset="0"/>
              <a:cs typeface="Calibri" panose="020F0502020204030204" pitchFamily="34" charset="0"/>
            </a:endParaRPr>
          </a:p>
          <a:p>
            <a:endParaRPr lang="en-GB" sz="1800" b="1">
              <a:latin typeface="Calibri" panose="020F0502020204030204" pitchFamily="34" charset="0"/>
              <a:cs typeface="Calibri" panose="020F0502020204030204" pitchFamily="34" charset="0"/>
            </a:endParaRPr>
          </a:p>
          <a:p>
            <a:r>
              <a:rPr lang="en-GB" sz="1800" b="1">
                <a:latin typeface="Calibri" panose="020F0502020204030204" pitchFamily="34" charset="0"/>
                <a:cs typeface="Calibri" panose="020F0502020204030204" pitchFamily="34" charset="0"/>
              </a:rPr>
              <a:t>Review of the management of people in prison</a:t>
            </a:r>
          </a:p>
          <a:p>
            <a:r>
              <a:rPr lang="en-GB" sz="1800">
                <a:latin typeface="Calibri" panose="020F0502020204030204" pitchFamily="34" charset="0"/>
                <a:cs typeface="Calibri" panose="020F0502020204030204" pitchFamily="34" charset="0"/>
              </a:rPr>
              <a:t>Quicker routes out of custody for those serving long sentences. People should undergo review at the halfway stage and then at regular intervals, resulting in release on licence or sentence reduction.</a:t>
            </a:r>
          </a:p>
          <a:p>
            <a:r>
              <a:rPr lang="en-GB" sz="1800">
                <a:latin typeface="Calibri" panose="020F0502020204030204" pitchFamily="34" charset="0"/>
                <a:cs typeface="Calibri" panose="020F0502020204030204" pitchFamily="34" charset="0"/>
              </a:rPr>
              <a:t>Age and maturity should be considered. Upon reaching a certain age, older prisoners could undergo a review of their needs and risk level</a:t>
            </a:r>
          </a:p>
          <a:p>
            <a:r>
              <a:rPr lang="en-GB" sz="1800">
                <a:latin typeface="Calibri" panose="020F0502020204030204" pitchFamily="34" charset="0"/>
                <a:cs typeface="Calibri" panose="020F0502020204030204" pitchFamily="34" charset="0"/>
              </a:rPr>
              <a:t>Release and reintegration planning starting at the point of custody - as Norway’s holistic ‘reintegration guarantee’, introduced in 2005, where reintegration teams which work with individuals from their first days in custody through to post-release </a:t>
            </a:r>
          </a:p>
          <a:p>
            <a:r>
              <a:rPr lang="en-GB" sz="1800">
                <a:latin typeface="Calibri" panose="020F0502020204030204" pitchFamily="34" charset="0"/>
                <a:cs typeface="Calibri" panose="020F0502020204030204" pitchFamily="34" charset="0"/>
              </a:rPr>
              <a:t>Humanising the prison experience to provide autonomy, promote rehabilitation and prepare people for release and reintegration - shift in cultural norms and attitudes – Norway freedom to move around/own clothes etc</a:t>
            </a:r>
            <a:endParaRPr lang="en-GB" sz="1800" b="1" i="0">
              <a:effectLst/>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33504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1C6817-87BD-675B-C948-D97DB18FE6FF}"/>
              </a:ext>
            </a:extLst>
          </p:cNvPr>
          <p:cNvSpPr>
            <a:spLocks noGrp="1"/>
          </p:cNvSpPr>
          <p:nvPr>
            <p:ph type="title"/>
          </p:nvPr>
        </p:nvSpPr>
        <p:spPr>
          <a:xfrm>
            <a:off x="4654296" y="329184"/>
            <a:ext cx="6894576" cy="1783080"/>
          </a:xfrm>
        </p:spPr>
        <p:txBody>
          <a:bodyPr anchor="b">
            <a:normAutofit/>
          </a:bodyPr>
          <a:lstStyle/>
          <a:p>
            <a:r>
              <a:rPr lang="en-GB" sz="5400"/>
              <a:t>PC Andrew Harper 2019</a:t>
            </a:r>
            <a:endParaRPr lang="en-US" sz="5400"/>
          </a:p>
        </p:txBody>
      </p:sp>
      <p:pic>
        <p:nvPicPr>
          <p:cNvPr id="5" name="Picture 4">
            <a:extLst>
              <a:ext uri="{FF2B5EF4-FFF2-40B4-BE49-F238E27FC236}">
                <a16:creationId xmlns:a16="http://schemas.microsoft.com/office/drawing/2014/main" id="{314E2484-1FFA-98BC-1820-3F02A87DBB04}"/>
              </a:ext>
            </a:extLst>
          </p:cNvPr>
          <p:cNvPicPr>
            <a:picLocks noChangeAspect="1"/>
          </p:cNvPicPr>
          <p:nvPr/>
        </p:nvPicPr>
        <p:blipFill>
          <a:blip r:embed="rId2"/>
          <a:srcRect l="5454" r="4203" b="-1"/>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2"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9141A4-88B3-A118-728B-6E8DBB9FF3A9}"/>
              </a:ext>
            </a:extLst>
          </p:cNvPr>
          <p:cNvPicPr>
            <a:picLocks noChangeAspect="1"/>
          </p:cNvPicPr>
          <p:nvPr/>
        </p:nvPicPr>
        <p:blipFill>
          <a:blip r:embed="rId3"/>
          <a:srcRect r="1" b="12619"/>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F3C648A6-9C6D-3E35-C257-A71E1DCF368E}"/>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000">
                <a:latin typeface="Calibri"/>
                <a:ea typeface="Calibri"/>
                <a:cs typeface="Calibri"/>
              </a:rPr>
              <a:t>PC Harper was responding to a burglary in Berkshire in 2019 when he was dragged along a road by a vehicle as three teenagers fled the scene of a quad bike theft.</a:t>
            </a:r>
            <a:endParaRPr lang="en-GB" sz="2000" dirty="0">
              <a:latin typeface="Calibri"/>
              <a:ea typeface="Calibri"/>
              <a:cs typeface="Calibri"/>
            </a:endParaRPr>
          </a:p>
          <a:p>
            <a:r>
              <a:rPr lang="en-GB" sz="2000">
                <a:latin typeface="Calibri"/>
                <a:ea typeface="Calibri"/>
                <a:cs typeface="Calibri"/>
              </a:rPr>
              <a:t>Jessie Cole and Albert Bowers (convicted of manslaughter in 2020)</a:t>
            </a:r>
            <a:endParaRPr lang="en-GB" sz="2000" dirty="0">
              <a:latin typeface="Calibri"/>
              <a:ea typeface="Calibri"/>
              <a:cs typeface="Calibri"/>
            </a:endParaRPr>
          </a:p>
          <a:p>
            <a:r>
              <a:rPr lang="en-GB" sz="2000">
                <a:latin typeface="Calibri"/>
                <a:ea typeface="Calibri"/>
                <a:cs typeface="Calibri"/>
              </a:rPr>
              <a:t>Eligible for early release but PM stated that: will</a:t>
            </a:r>
            <a:r>
              <a:rPr lang="en-GB" sz="2000" dirty="0">
                <a:latin typeface="Calibri"/>
                <a:ea typeface="Calibri"/>
                <a:cs typeface="Calibri"/>
              </a:rPr>
              <a:t> remain in prison and are no longer eligible for early release </a:t>
            </a:r>
            <a:r>
              <a:rPr lang="en-GB" sz="2000">
                <a:latin typeface="Calibri"/>
                <a:ea typeface="Calibri"/>
                <a:cs typeface="Calibri"/>
              </a:rPr>
              <a:t>after the rule change early release scheme to explicitly exclude anyone convicted of unlawful killing, including all forms of manslaughter, death by dangerous driving, indecent assault, historic child sex offences, and child death</a:t>
            </a:r>
            <a:endParaRPr lang="en-GB" sz="2000" dirty="0">
              <a:latin typeface="Calibri"/>
              <a:ea typeface="Calibri"/>
              <a:cs typeface="Calibri"/>
            </a:endParaRPr>
          </a:p>
        </p:txBody>
      </p:sp>
    </p:spTree>
    <p:extLst>
      <p:ext uri="{BB962C8B-B14F-4D97-AF65-F5344CB8AC3E}">
        <p14:creationId xmlns:p14="http://schemas.microsoft.com/office/powerpoint/2010/main" val="1640928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6ADC-9630-D7C8-23B5-61843B083D85}"/>
              </a:ext>
            </a:extLst>
          </p:cNvPr>
          <p:cNvSpPr>
            <a:spLocks noGrp="1"/>
          </p:cNvSpPr>
          <p:nvPr>
            <p:ph type="title"/>
          </p:nvPr>
        </p:nvSpPr>
        <p:spPr>
          <a:xfrm>
            <a:off x="838200" y="365125"/>
            <a:ext cx="10515600" cy="770501"/>
          </a:xfrm>
        </p:spPr>
        <p:txBody>
          <a:bodyPr/>
          <a:lstStyle/>
          <a:p>
            <a:r>
              <a:rPr lang="en-GB"/>
              <a:t>Resolve the crisis</a:t>
            </a:r>
          </a:p>
        </p:txBody>
      </p:sp>
      <p:sp>
        <p:nvSpPr>
          <p:cNvPr id="3" name="Content Placeholder 2">
            <a:extLst>
              <a:ext uri="{FF2B5EF4-FFF2-40B4-BE49-F238E27FC236}">
                <a16:creationId xmlns:a16="http://schemas.microsoft.com/office/drawing/2014/main" id="{C29F0D56-0014-3270-A433-571F3F3F0768}"/>
              </a:ext>
            </a:extLst>
          </p:cNvPr>
          <p:cNvSpPr>
            <a:spLocks noGrp="1"/>
          </p:cNvSpPr>
          <p:nvPr>
            <p:ph idx="1"/>
          </p:nvPr>
        </p:nvSpPr>
        <p:spPr>
          <a:xfrm>
            <a:off x="838200" y="1297858"/>
            <a:ext cx="10515600" cy="4879105"/>
          </a:xfrm>
        </p:spPr>
        <p:txBody>
          <a:bodyPr/>
          <a:lstStyle/>
          <a:p>
            <a:r>
              <a:rPr lang="en-GB"/>
              <a:t>Changes to the wider criminal justice system:</a:t>
            </a:r>
          </a:p>
          <a:p>
            <a:r>
              <a:rPr lang="en-GB"/>
              <a:t>Decriminalisation </a:t>
            </a:r>
          </a:p>
          <a:p>
            <a:r>
              <a:rPr lang="en-GB"/>
              <a:t>Diversion</a:t>
            </a:r>
          </a:p>
          <a:p>
            <a:r>
              <a:rPr lang="en-GB"/>
              <a:t>Non-custodial sanctions</a:t>
            </a:r>
          </a:p>
          <a:p>
            <a:r>
              <a:rPr lang="en-GB"/>
              <a:t>Conditional release</a:t>
            </a:r>
          </a:p>
          <a:p>
            <a:r>
              <a:rPr lang="en-GB"/>
              <a:t>Alternative consequences for breach of conditions</a:t>
            </a:r>
          </a:p>
        </p:txBody>
      </p:sp>
    </p:spTree>
    <p:extLst>
      <p:ext uri="{BB962C8B-B14F-4D97-AF65-F5344CB8AC3E}">
        <p14:creationId xmlns:p14="http://schemas.microsoft.com/office/powerpoint/2010/main" val="4107493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5C0D2-38BD-305E-6E6C-CC9E5547CF74}"/>
              </a:ext>
            </a:extLst>
          </p:cNvPr>
          <p:cNvSpPr>
            <a:spLocks noGrp="1"/>
          </p:cNvSpPr>
          <p:nvPr>
            <p:ph type="title"/>
          </p:nvPr>
        </p:nvSpPr>
        <p:spPr>
          <a:xfrm>
            <a:off x="686834" y="1153572"/>
            <a:ext cx="3200400" cy="4461163"/>
          </a:xfrm>
        </p:spPr>
        <p:txBody>
          <a:bodyPr>
            <a:normAutofit/>
          </a:bodyPr>
          <a:lstStyle/>
          <a:p>
            <a:r>
              <a:rPr lang="en-GB">
                <a:solidFill>
                  <a:srgbClr val="FFFFFF"/>
                </a:solidFill>
              </a:rPr>
              <a:t>Public Safety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275403-64D9-E810-6C39-CE71C4A8C840}"/>
              </a:ext>
            </a:extLst>
          </p:cNvPr>
          <p:cNvSpPr>
            <a:spLocks noGrp="1"/>
          </p:cNvSpPr>
          <p:nvPr>
            <p:ph idx="1"/>
          </p:nvPr>
        </p:nvSpPr>
        <p:spPr>
          <a:xfrm>
            <a:off x="4447308" y="591344"/>
            <a:ext cx="6906491" cy="5585619"/>
          </a:xfrm>
        </p:spPr>
        <p:txBody>
          <a:bodyPr anchor="ctr">
            <a:normAutofit/>
          </a:bodyPr>
          <a:lstStyle/>
          <a:p>
            <a:r>
              <a:rPr lang="en-GB" sz="2000">
                <a:latin typeface="Calibri"/>
                <a:ea typeface="Calibri"/>
                <a:cs typeface="Calibri"/>
              </a:rPr>
              <a:t>Gang culture (County Lines) - OSC members may continue to communicate with associates outside of prison, maintaining influence over criminal activities</a:t>
            </a:r>
            <a:endParaRPr lang="en-US" sz="2000">
              <a:latin typeface="Calibri"/>
              <a:ea typeface="Calibri"/>
              <a:cs typeface="Calibri"/>
            </a:endParaRPr>
          </a:p>
          <a:p>
            <a:r>
              <a:rPr lang="en-GB" sz="2000" dirty="0">
                <a:latin typeface="Calibri"/>
                <a:ea typeface="Calibri"/>
                <a:cs typeface="Calibri"/>
              </a:rPr>
              <a:t>Drug </a:t>
            </a:r>
            <a:r>
              <a:rPr lang="en-GB" sz="2000">
                <a:latin typeface="Calibri"/>
                <a:ea typeface="Calibri"/>
                <a:cs typeface="Calibri"/>
              </a:rPr>
              <a:t>distribution</a:t>
            </a:r>
            <a:r>
              <a:rPr lang="en-GB" sz="2000" dirty="0">
                <a:latin typeface="Calibri"/>
                <a:ea typeface="Calibri"/>
                <a:cs typeface="Calibri"/>
              </a:rPr>
              <a:t> / Mobile Phones </a:t>
            </a:r>
          </a:p>
          <a:p>
            <a:r>
              <a:rPr lang="en-GB" sz="2000">
                <a:latin typeface="Calibri"/>
                <a:ea typeface="Calibri"/>
                <a:cs typeface="Calibri"/>
              </a:rPr>
              <a:t>Staff working for prisoners  - prison staff have been coerced, manipulated, or bribed into smuggling prohibited items such as phones, drugs, or information into prisons &amp; out.</a:t>
            </a:r>
            <a:endParaRPr lang="en-GB" sz="2000" dirty="0">
              <a:latin typeface="Calibri"/>
              <a:ea typeface="Calibri"/>
              <a:cs typeface="Calibri"/>
            </a:endParaRPr>
          </a:p>
          <a:p>
            <a:endParaRPr lang="en-GB" sz="2000" dirty="0">
              <a:latin typeface="Calibri"/>
              <a:ea typeface="Calibri"/>
              <a:cs typeface="Calibri"/>
            </a:endParaRPr>
          </a:p>
          <a:p>
            <a:r>
              <a:rPr lang="en-GB" sz="2000">
                <a:latin typeface="Calibri"/>
                <a:ea typeface="Calibri"/>
                <a:cs typeface="Calibri"/>
              </a:rPr>
              <a:t>Intimidation on victims - may still experience threats, harassment, or intimidation from offenders through associates, family members, or criminal networks operating outside prison</a:t>
            </a:r>
            <a:endParaRPr lang="en-GB" sz="2000" dirty="0">
              <a:latin typeface="Calibri"/>
              <a:ea typeface="Calibri"/>
              <a:cs typeface="Calibri"/>
            </a:endParaRPr>
          </a:p>
          <a:p>
            <a:pPr marL="0" indent="0">
              <a:buNone/>
            </a:pPr>
            <a:endParaRPr lang="en-GB" dirty="0"/>
          </a:p>
          <a:p>
            <a:endParaRPr lang="en-GB"/>
          </a:p>
        </p:txBody>
      </p:sp>
    </p:spTree>
    <p:extLst>
      <p:ext uri="{BB962C8B-B14F-4D97-AF65-F5344CB8AC3E}">
        <p14:creationId xmlns:p14="http://schemas.microsoft.com/office/powerpoint/2010/main" val="16106955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34627-AB12-A8C8-495D-A066B86E58F7}"/>
              </a:ext>
            </a:extLst>
          </p:cNvPr>
          <p:cNvSpPr>
            <a:spLocks noGrp="1"/>
          </p:cNvSpPr>
          <p:nvPr>
            <p:ph type="title"/>
          </p:nvPr>
        </p:nvSpPr>
        <p:spPr/>
        <p:txBody>
          <a:bodyPr/>
          <a:lstStyle/>
          <a:p>
            <a:r>
              <a:rPr lang="en-GB">
                <a:ea typeface="+mj-lt"/>
                <a:cs typeface="+mj-lt"/>
              </a:rPr>
              <a:t>Independent Sentencing Review</a:t>
            </a:r>
            <a:endParaRPr lang="en-US"/>
          </a:p>
        </p:txBody>
      </p:sp>
      <p:sp>
        <p:nvSpPr>
          <p:cNvPr id="3" name="Content Placeholder 2">
            <a:extLst>
              <a:ext uri="{FF2B5EF4-FFF2-40B4-BE49-F238E27FC236}">
                <a16:creationId xmlns:a16="http://schemas.microsoft.com/office/drawing/2014/main" id="{B5DADA7F-DB6F-3633-FB02-802345182CF7}"/>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Independent Sentencing Review - Final report and proposals for reform</a:t>
            </a:r>
            <a:endParaRPr lang="en-GB">
              <a:ea typeface="+mn-lt"/>
              <a:cs typeface="+mn-lt"/>
            </a:endParaRPr>
          </a:p>
          <a:p>
            <a:endParaRPr lang="en-GB" dirty="0"/>
          </a:p>
        </p:txBody>
      </p:sp>
    </p:spTree>
    <p:extLst>
      <p:ext uri="{BB962C8B-B14F-4D97-AF65-F5344CB8AC3E}">
        <p14:creationId xmlns:p14="http://schemas.microsoft.com/office/powerpoint/2010/main" val="1801180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3E38D-9CD4-9057-6ABC-2E7CCCD3DC08}"/>
              </a:ext>
            </a:extLst>
          </p:cNvPr>
          <p:cNvSpPr>
            <a:spLocks noGrp="1"/>
          </p:cNvSpPr>
          <p:nvPr>
            <p:ph type="title"/>
          </p:nvPr>
        </p:nvSpPr>
        <p:spPr/>
        <p:txBody>
          <a:bodyPr/>
          <a:lstStyle/>
          <a:p>
            <a:r>
              <a:rPr lang="en-GB" b="0" i="1">
                <a:solidFill>
                  <a:srgbClr val="1A1A1A"/>
                </a:solidFill>
                <a:effectLst/>
                <a:latin typeface="work sans" pitchFamily="2" charset="0"/>
              </a:rPr>
              <a:t>The prison system is like a river</a:t>
            </a:r>
            <a:endParaRPr lang="en-GB"/>
          </a:p>
        </p:txBody>
      </p:sp>
      <p:sp>
        <p:nvSpPr>
          <p:cNvPr id="3" name="Content Placeholder 2">
            <a:extLst>
              <a:ext uri="{FF2B5EF4-FFF2-40B4-BE49-F238E27FC236}">
                <a16:creationId xmlns:a16="http://schemas.microsoft.com/office/drawing/2014/main" id="{8D107E9C-3113-7390-C4C9-B5A7E983A4AE}"/>
              </a:ext>
            </a:extLst>
          </p:cNvPr>
          <p:cNvSpPr>
            <a:spLocks noGrp="1"/>
          </p:cNvSpPr>
          <p:nvPr>
            <p:ph idx="1"/>
          </p:nvPr>
        </p:nvSpPr>
        <p:spPr/>
        <p:txBody>
          <a:bodyPr/>
          <a:lstStyle/>
          <a:p>
            <a:r>
              <a:rPr lang="en-GB" b="0" i="1">
                <a:solidFill>
                  <a:srgbClr val="1A1A1A"/>
                </a:solidFill>
                <a:effectLst/>
                <a:latin typeface="work sans" pitchFamily="2" charset="0"/>
              </a:rPr>
              <a:t>“The wider it gets, the faster it flows – and the harder it becomes to swim against the tide. Rather than being guided to safer shores, those in the middle are swept into deeper currents of crime, violence and despair. What began as a trickle turns into a torrent, with problems in prisons spilling into the towns and cities around them.”</a:t>
            </a:r>
          </a:p>
          <a:p>
            <a:endParaRPr lang="en-GB" i="1">
              <a:solidFill>
                <a:srgbClr val="1A1A1A"/>
              </a:solidFill>
              <a:latin typeface="work sans" pitchFamily="2" charset="0"/>
            </a:endParaRPr>
          </a:p>
          <a:p>
            <a:r>
              <a:rPr lang="en-GB" b="0" i="0">
                <a:solidFill>
                  <a:srgbClr val="1A1A1A"/>
                </a:solidFill>
                <a:effectLst/>
                <a:latin typeface="work sans" pitchFamily="2" charset="0"/>
              </a:rPr>
              <a:t>The Howard League for Penal Reform</a:t>
            </a:r>
            <a:endParaRPr lang="en-GB"/>
          </a:p>
        </p:txBody>
      </p:sp>
    </p:spTree>
    <p:extLst>
      <p:ext uri="{BB962C8B-B14F-4D97-AF65-F5344CB8AC3E}">
        <p14:creationId xmlns:p14="http://schemas.microsoft.com/office/powerpoint/2010/main" val="919712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62AF2-70A2-DFE2-3AEB-E2F97E5D59F8}"/>
              </a:ext>
            </a:extLst>
          </p:cNvPr>
          <p:cNvSpPr>
            <a:spLocks noGrp="1"/>
          </p:cNvSpPr>
          <p:nvPr>
            <p:ph type="title"/>
          </p:nvPr>
        </p:nvSpPr>
        <p:spPr/>
        <p:txBody>
          <a:bodyPr/>
          <a:lstStyle/>
          <a:p>
            <a:r>
              <a:rPr lang="en-GB" dirty="0"/>
              <a:t>Links </a:t>
            </a:r>
            <a:endParaRPr lang="en-US" dirty="0"/>
          </a:p>
        </p:txBody>
      </p:sp>
      <p:sp>
        <p:nvSpPr>
          <p:cNvPr id="3" name="Content Placeholder 2">
            <a:extLst>
              <a:ext uri="{FF2B5EF4-FFF2-40B4-BE49-F238E27FC236}">
                <a16:creationId xmlns:a16="http://schemas.microsoft.com/office/drawing/2014/main" id="{BAC52296-7958-B0AA-8C92-61601B78F775}"/>
              </a:ext>
            </a:extLst>
          </p:cNvPr>
          <p:cNvSpPr>
            <a:spLocks noGrp="1"/>
          </p:cNvSpPr>
          <p:nvPr>
            <p:ph idx="1"/>
          </p:nvPr>
        </p:nvSpPr>
        <p:spPr/>
        <p:txBody>
          <a:bodyPr/>
          <a:lstStyle/>
          <a:p>
            <a:r>
              <a:rPr lang="en-US" dirty="0">
                <a:hlinkClick r:id="rId2"/>
              </a:rPr>
              <a:t>Prison estate capacity</a:t>
            </a:r>
            <a:endParaRPr lang="en-US" dirty="0"/>
          </a:p>
          <a:p>
            <a:r>
              <a:rPr lang="en-US" dirty="0">
                <a:hlinkClick r:id="rId3"/>
              </a:rPr>
              <a:t>Tens of thousands more to be tagged under biggest ever expansion - GOV.UK</a:t>
            </a:r>
            <a:endParaRPr lang="en-US" dirty="0"/>
          </a:p>
          <a:p>
            <a:r>
              <a:rPr lang="en-US" dirty="0">
                <a:hlinkClick r:id="rId4"/>
              </a:rPr>
              <a:t>Imprisonment for Public Protection (IPP) | Prison Reform Trust</a:t>
            </a:r>
            <a:endParaRPr lang="en-US" dirty="0"/>
          </a:p>
          <a:p>
            <a:r>
              <a:rPr lang="en-US" dirty="0">
                <a:hlinkClick r:id="rId5"/>
              </a:rPr>
              <a:t>The justice system faces total gridlock by next year - Russell Webster</a:t>
            </a:r>
            <a:endParaRPr lang="en-US" dirty="0"/>
          </a:p>
          <a:p>
            <a:r>
              <a:rPr lang="en-US" dirty="0">
                <a:hlinkClick r:id="rId6"/>
              </a:rPr>
              <a:t>A human rights approach to prison management – PubMed</a:t>
            </a:r>
            <a:endParaRPr lang="en-US" dirty="0"/>
          </a:p>
          <a:p>
            <a:endParaRPr lang="en-US" dirty="0"/>
          </a:p>
          <a:p>
            <a:pPr marL="0" indent="0">
              <a:buNone/>
            </a:pPr>
            <a:endParaRPr lang="en-US" dirty="0"/>
          </a:p>
        </p:txBody>
      </p:sp>
    </p:spTree>
    <p:extLst>
      <p:ext uri="{BB962C8B-B14F-4D97-AF65-F5344CB8AC3E}">
        <p14:creationId xmlns:p14="http://schemas.microsoft.com/office/powerpoint/2010/main" val="1633335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2588</Words>
  <Application>Microsoft Office PowerPoint</Application>
  <PresentationFormat>Widescreen</PresentationFormat>
  <Paragraphs>223</Paragraphs>
  <Slides>33</Slides>
  <Notes>15</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Imprisonment</vt:lpstr>
      <vt:lpstr>Guest Speaker </vt:lpstr>
      <vt:lpstr>Last week</vt:lpstr>
      <vt:lpstr>Purpose of imprisonment today?</vt:lpstr>
      <vt:lpstr> Early to Mid-20th Century </vt:lpstr>
      <vt:lpstr> Late 20th Century Developments </vt:lpstr>
      <vt:lpstr> Evolution of the UK Imprisonment System </vt:lpstr>
      <vt:lpstr>PowerPoint Presentation</vt:lpstr>
      <vt:lpstr>Prison population growing</vt:lpstr>
      <vt:lpstr>Prison population: 30 June 2026 </vt:lpstr>
      <vt:lpstr>PowerPoint Presentation</vt:lpstr>
      <vt:lpstr> Gridlock by 2026 </vt:lpstr>
      <vt:lpstr>Results </vt:lpstr>
      <vt:lpstr>Imprisoned </vt:lpstr>
      <vt:lpstr>Deterrence - For</vt:lpstr>
      <vt:lpstr>Deterrence - against</vt:lpstr>
      <vt:lpstr>Reoffending rates</vt:lpstr>
      <vt:lpstr>Rehabilitation</vt:lpstr>
      <vt:lpstr>Punishment Summer 2024 Riots</vt:lpstr>
      <vt:lpstr> Summer 2024 Riots </vt:lpstr>
      <vt:lpstr>Bad Behaviour</vt:lpstr>
      <vt:lpstr> Prison Discipline and Punishments (2026) </vt:lpstr>
      <vt:lpstr>Skip Sentencing = More Jail Time!</vt:lpstr>
      <vt:lpstr> 21st Century Challenges </vt:lpstr>
      <vt:lpstr> Current Trends </vt:lpstr>
      <vt:lpstr>Resolve the crisis</vt:lpstr>
      <vt:lpstr>Resolve the crisis</vt:lpstr>
      <vt:lpstr>PC Andrew Harper 2019</vt:lpstr>
      <vt:lpstr>Resolve the crisis</vt:lpstr>
      <vt:lpstr>Public Safety </vt:lpstr>
      <vt:lpstr>Independent Sentencing Review</vt:lpstr>
      <vt:lpstr>The prison system is like a river</vt:lpstr>
      <vt:lpstr>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Jane Davies</cp:lastModifiedBy>
  <cp:revision>290</cp:revision>
  <dcterms:created xsi:type="dcterms:W3CDTF">2024-09-18T12:29:55Z</dcterms:created>
  <dcterms:modified xsi:type="dcterms:W3CDTF">2026-10-22T12:58:23Z</dcterms:modified>
</cp:coreProperties>
</file>