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8" r:id="rId3"/>
    <p:sldId id="259" r:id="rId4"/>
    <p:sldId id="260" r:id="rId5"/>
    <p:sldId id="261" r:id="rId6"/>
    <p:sldId id="262" r:id="rId7"/>
    <p:sldId id="265" r:id="rId8"/>
    <p:sldId id="257" r:id="rId9"/>
    <p:sldId id="267" r:id="rId10"/>
    <p:sldId id="269" r:id="rId11"/>
    <p:sldId id="263" r:id="rId12"/>
    <p:sldId id="264" r:id="rId13"/>
    <p:sldId id="256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2D5ABB26-0587-4C30-8999-92F81FD0307C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/>
      </a:tcStyle>
    </a:wholeTbl>
  </a:tblStyle>
  <a:tblStyle styleId="{5940675A-B579-460E-94D1-54222C63F5D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</a:tblStyle>
  <a:tblStyle styleId="{073A0DAA-6AF3-43AB-8588-CEC1D06C72B9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7E7"/>
          </a:solidFill>
        </a:fill>
      </a:tcStyle>
    </a:wholeTbl>
    <a:band1H>
      <a:tcStyle>
        <a:tcBdr/>
        <a:fill>
          <a:solidFill>
            <a:srgbClr val="CBCBCB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BCBCB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0000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0000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000000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3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BE9FF18-AF67-0510-E1AD-3A8809EEAF03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4C20BF-BA9B-C8E6-AD7E-753DBA8419A5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66651CD-E6EB-4CA4-9E42-1ABDACDFC031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B12F498-4122-168F-AD71-6CB7514C8D8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9A1B44A-1936-B3D7-600C-0D2DA9CA162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C151C-26AB-E7D1-1EAB-AA0837D5B92B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80B104-B592-7EF1-1A43-290A2B30544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EF19444-F380-4EF8-85A1-7EA3B223D75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288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FEED28-6E5A-91C4-C9D3-D27CF371AD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EDFB63-E06D-5DA9-926F-9D4654FFF9C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C9EA8C-28CD-8427-5DCF-993314B46E6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5AEE86B-3FBC-44D3-B0FE-A229AA2B047E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446A4-374B-FDD2-7D7A-5A07FF5372D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D7B19A-A421-B95F-8FF5-75BCC01E3EF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1C9BB-0E35-2FF8-7654-EAAF83FC2B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5E21A6-85A0-4FCF-A120-C5CD385FD2DB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3BC0D-C545-8A0F-B7D8-35F6840454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610640-4AC2-89A6-A62A-7800435F63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D633CC-E443-495B-9A86-4B554AA39E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40485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EFD94-25BB-21C0-523B-C7DC6D3DA83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C0FBD-F6A1-B835-098F-A3A28BFB96D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6CB4FC-256F-AA87-4377-AD178F145F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52C4B1-2C2C-49F4-A25F-65B91D4B0AF8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B9A89-0F29-0DA8-5EB2-6720DFF7E4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D6EAA-3EEB-1A31-0501-AECA13523F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B986F3-4C2C-488F-A93A-3D0A73D2D5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355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B42A7-F604-7714-752C-877DF46D0B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31943B-F058-BD1A-5376-9F55E764A95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7915C-4572-9D94-29FE-4ED375E9FD4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0904C5-F193-49F9-BB8C-FF9FF1172C4B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A0E4F8-10A7-8DB2-BDE7-D5CE6CA7E8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92D49-43C6-A41C-697E-2FD70999DE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55B3D4-70B9-4C16-9923-5A2A0E36D5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602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D1798-CC44-57B9-9001-2AADBB6E09A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38C46-844D-AC0F-D3B0-26611457742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B6CF8A-6499-06C6-3672-1727C6E7282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EDD840-CB77-CA07-402A-97B4FF63D4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F38E6-B148-4984-B3AA-294DE616D0DC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256B8A-CEDA-D30E-C214-775342D2C0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B96354-BC9D-054C-0EA5-EAE6B9BD3E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6A5CB4-741F-488C-9478-5878189D470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752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FADC4-88DE-85EA-E74F-7DB11C1337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9060E-4471-09AF-7914-20E1109938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A6257-5669-D850-4703-A69911C40A9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AE0DC7-08B1-94E7-1EBE-C095A3C0CC0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590A9E-F09D-77D6-9A1A-042BAD28388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EEAB4F-6488-10E6-043E-E2DFDA3B72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AC1459-07D5-465F-9299-857648F59850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FAB4BD-462B-7BE7-95F0-B4135B25DE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680BB1-E42E-A8E9-B972-66C88C7C28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E396D5-EFAE-4459-A40A-3214230F8AB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450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7CD11-AC56-5280-6799-4BA83382525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2F72D1-28E8-B051-6F7C-704D950C7C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F92F34-14A1-4DC9-8F31-99A35780BCBE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B4312-1305-1F28-619A-30B50D331B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5CCFA-8E0C-2321-0980-004E2B8C32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7596A4-BC9E-410D-9047-7FD98AEF61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64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F4ED94-E612-61B0-D056-EFC0A9BEF0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7FC7F7-1DC3-4422-A5C7-F2F36B8A3D9A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B64A18-9B5F-FB7A-2180-2DFA76C915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E2BC3D-3070-71D2-2D01-24BC1DD90F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E649F-C60B-459B-84AB-70DA1713F4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17156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17BD1-CA75-1BCE-E319-F87FB71D66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CCB23-D113-FD4C-54C0-E7CE66C1413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AB2711-820E-0076-2492-576660570A7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15A47-68E7-C821-0CBE-6C310A5C33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3F5466-3B7C-48BA-B305-14B8C82025FE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C8C612-87FA-8AA6-107A-E57A5344C8A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A862D2-8BFD-7C7D-0E65-533C68FDCE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3C377E-652E-4164-8A16-FAE8D393CC5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298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9C9D2-8378-D8BF-F0C6-9E3F9D8849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963ABE-472B-E26E-9566-55B0D47F5A7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4847EE-B0AD-2D41-52FA-87F3E8562C0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AA213D-797A-D6B0-588F-72380CC729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365072-A54B-4D82-9411-A373180FAF0E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C92BF2-4FC1-8023-0120-702945B9E2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86C391-4192-14D6-87A0-5CDBE3EE73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CD3C12-2758-452E-8695-9DFED37D33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675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7EA50-3246-7BE4-F20F-891A7DF89F9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908AF1-5962-1608-E15E-81D7FDC35CE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DD8ED-5175-5412-1319-762C3931F65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27DB7B-4EA9-41A3-92CC-2A00048CC385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6BBE8-F340-8393-DAB1-A68F63880F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58913-F926-5B4D-42D5-B3954FE9AD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2F5941-9B58-4322-923F-4A9EE042BC9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714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222209-0DA1-9014-2D4E-412E8BB49E1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235CA-F315-4AB3-D4E5-BB4A9CE7106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CC78A-1AA2-A19D-9A9C-1C4CC52070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51ACD5-770D-4429-8CF4-384F930D68CE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E4E36E-EAE4-F054-8B28-3435029007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85B0B-C3D6-5A98-B85B-82FFE9E9F5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C42F06-D6A1-4D8C-AD02-55D19584404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60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E69552-AC89-2976-1C46-3C11633F6C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EFBCFC-9537-DCB0-9BC1-BB6E83735B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661B3-54EC-D3C8-835E-DF2FCADFE23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321BA54-23AC-46BD-AA78-53C2B65E62A9}" type="datetime1">
              <a:rPr lang="en-GB"/>
              <a:pPr lvl="0"/>
              <a:t>21/11/2024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5543E-8DB3-B72C-7117-7C899ECAF52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FB31B-4216-1108-0C45-818BE88DEF3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837E936-4AEA-4F04-B617-F971522EE33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3.png"/><Relationship Id="rId5" Type="http://schemas.openxmlformats.org/officeDocument/2006/relationships/image" Target="../media/image14.png"/><Relationship Id="rId10" Type="http://schemas.openxmlformats.org/officeDocument/2006/relationships/image" Target="../media/image22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4">
            <a:extLst>
              <a:ext uri="{FF2B5EF4-FFF2-40B4-BE49-F238E27FC236}">
                <a16:creationId xmlns:a16="http://schemas.microsoft.com/office/drawing/2014/main" id="{ED26405D-1C77-C392-6465-667FFBC52338}"/>
              </a:ext>
            </a:extLst>
          </p:cNvPr>
          <p:cNvSpPr txBox="1"/>
          <p:nvPr/>
        </p:nvSpPr>
        <p:spPr>
          <a:xfrm>
            <a:off x="400479" y="283884"/>
            <a:ext cx="6049487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Enw: Sarah Meiring		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Teitl y wers: Roedden nhw’n	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Nod y wers: yd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 dysgu'r patrwm nesaf ar gyfer yr amser amherffaith 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	  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Blwyddyn: tri	 </a:t>
            </a:r>
          </a:p>
        </p:txBody>
      </p:sp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FB0118FE-0BE7-B21C-1D72-6CD97BB7F25C}"/>
              </a:ext>
            </a:extLst>
          </p:cNvPr>
          <p:cNvGraphicFramePr>
            <a:graphicFrameLocks noGrp="1"/>
          </p:cNvGraphicFramePr>
          <p:nvPr/>
        </p:nvGraphicFramePr>
        <p:xfrm>
          <a:off x="6851178" y="242937"/>
          <a:ext cx="5131274" cy="914400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204593478"/>
                    </a:ext>
                  </a:extLst>
                </a:gridCol>
              </a:tblGrid>
              <a:tr h="894749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1"/>
                        <a:t>Targedau Iaith Personol:</a:t>
                      </a:r>
                      <a:endParaRPr lang="cy-GB" b="0"/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Cofio i ddweud ‘i chi'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Cofio gorchmynion ar ddechrau brawddeg</a:t>
                      </a:r>
                      <a:endParaRPr lang="cy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219857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699B6472-4184-40FA-D5B2-866706E48E19}"/>
              </a:ext>
            </a:extLst>
          </p:cNvPr>
          <p:cNvGraphicFramePr>
            <a:graphicFrameLocks noGrp="1"/>
          </p:cNvGraphicFramePr>
          <p:nvPr/>
        </p:nvGraphicFramePr>
        <p:xfrm>
          <a:off x="6851178" y="1286542"/>
          <a:ext cx="5131274" cy="6316894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160851314"/>
                    </a:ext>
                  </a:extLst>
                </a:gridCol>
              </a:tblGrid>
              <a:tr h="4030894">
                <a:tc>
                  <a:txBody>
                    <a:bodyPr/>
                    <a:lstStyle/>
                    <a:p>
                      <a:pPr lvl="0"/>
                      <a:r>
                        <a:rPr lang="cy-GB" b="1"/>
                        <a:t>Gweithgareddau:</a:t>
                      </a:r>
                    </a:p>
                    <a:p>
                      <a:pPr lvl="0"/>
                      <a:r>
                        <a:rPr lang="cy-GB"/>
                        <a:t> Pawb ailadrodd y cwestiwn a’r ateb – taflu’r bêl</a:t>
                      </a:r>
                    </a:p>
                    <a:p>
                      <a:pPr lvl="0"/>
                      <a:r>
                        <a:rPr lang="cy-GB"/>
                        <a:t>Chwarae’r gêm – fflicio cownter am wrth lun a dweud roedden nhw’n neu doedden nhw ddim</a:t>
                      </a:r>
                    </a:p>
                    <a:p>
                      <a:pPr lvl="0"/>
                      <a:r>
                        <a:rPr lang="cy-GB"/>
                        <a:t>Gwylio rhaglen ‘Hanes i blant’ ac wedyn dysgu geiriau newydd. 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/>
                        <a:t>Ymarfer y brawddegau ‘</a:t>
                      </a:r>
                      <a:r>
                        <a:rPr lang="cy-GB" b="0"/>
                        <a:t>Roedden nhw’n gwisgo </a:t>
                      </a:r>
                      <a:r>
                        <a:rPr lang="en-GB" sz="18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tiwnig a chlogyn wlân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Doedden nhw’n ddim yn gwisgo esgidiau glaw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Roedden nhw’n pysgota a hela</a:t>
                      </a:r>
                      <a:endParaRPr lang="cy-GB"/>
                    </a:p>
                    <a:p>
                      <a:pPr lvl="0"/>
                      <a:r>
                        <a:rPr lang="cy-GB"/>
                        <a:t>Chwarae darllen dy feddwl</a:t>
                      </a:r>
                    </a:p>
                    <a:p>
                      <a:pPr lvl="0"/>
                      <a:r>
                        <a:rPr lang="cy-GB"/>
                        <a:t>Actio’r brawddegau</a:t>
                      </a:r>
                    </a:p>
                    <a:p>
                      <a:pPr lvl="0"/>
                      <a:r>
                        <a:rPr lang="cy-GB"/>
                        <a:t>Gofyn pawb ‘Beth rydych chi wedi fwynhau?’ neu ’Beth rydych chi wedi ddysgu?’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2148828"/>
                  </a:ext>
                </a:extLst>
              </a:tr>
              <a:tr h="2084822">
                <a:tc>
                  <a:txBody>
                    <a:bodyPr/>
                    <a:lstStyle/>
                    <a:p>
                      <a:pPr lvl="0"/>
                      <a:r>
                        <a:rPr lang="cy-GB" b="1"/>
                        <a:t>Geirfa: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sz="18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tŷ crwn, </a:t>
                      </a:r>
                      <a:r>
                        <a:rPr lang="en-GB" sz="18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cnau, tiwnig, clogyn wlân, pysgota, hela, ymladd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0" i="0" u="none" strike="noStrike" kern="1200" cap="none" spc="0" baseline="0">
                        <a:solidFill>
                          <a:srgbClr val="000000"/>
                        </a:solidFill>
                        <a:uFillTx/>
                        <a:latin typeface="Calibri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0" i="0" u="none" strike="noStrike" kern="1200" cap="none" spc="0" baseline="0">
                        <a:solidFill>
                          <a:srgbClr val="000000"/>
                        </a:solidFill>
                        <a:uFillTx/>
                        <a:latin typeface="Calibri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0" i="0" u="none" strike="noStrike" kern="1200" cap="none" spc="0" baseline="0">
                        <a:solidFill>
                          <a:srgbClr val="000000"/>
                        </a:solidFill>
                        <a:uFillTx/>
                        <a:latin typeface="Calibri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0" i="0" u="none" strike="noStrike" kern="1200" cap="none" spc="0" baseline="0">
                        <a:solidFill>
                          <a:srgbClr val="000000"/>
                        </a:solidFill>
                        <a:uFillTx/>
                        <a:latin typeface="Calibri"/>
                      </a:endParaRPr>
                    </a:p>
                    <a:p>
                      <a:pPr lvl="0"/>
                      <a:endParaRPr lang="cy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4868768"/>
                  </a:ext>
                </a:extLst>
              </a:tr>
            </a:tbl>
          </a:graphicData>
        </a:graphic>
      </p:graphicFrame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96C25139-10CF-D833-1041-F9DCBB2E3125}"/>
              </a:ext>
            </a:extLst>
          </p:cNvPr>
          <p:cNvGraphicFramePr>
            <a:graphicFrameLocks noGrp="1"/>
          </p:cNvGraphicFramePr>
          <p:nvPr/>
        </p:nvGraphicFramePr>
        <p:xfrm>
          <a:off x="407502" y="1705977"/>
          <a:ext cx="5688491" cy="4894801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5688491">
                  <a:extLst>
                    <a:ext uri="{9D8B030D-6E8A-4147-A177-3AD203B41FA5}">
                      <a16:colId xmlns:a16="http://schemas.microsoft.com/office/drawing/2014/main" val="2991238747"/>
                    </a:ext>
                  </a:extLst>
                </a:gridCol>
              </a:tblGrid>
              <a:tr h="2704831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1"/>
                        <a:t>Ffocws Iaith / Patrymau: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Ble roedden nhw’n byw?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Roedden nhw’n byw mewn tŷ crwn.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Doedden nhw ddim yn byw mewn fflat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cy-GB" b="0"/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Beth roedden nhw’n wisgo?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Roedden nhw’n gwisgo </a:t>
                      </a:r>
                      <a:r>
                        <a:rPr lang="en-GB" sz="18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tiwnig a clogyn wlân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Doedden nhw’n ddim yn gwisgo esgidiau glaw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0" i="0" u="none" strike="noStrike" kern="1200" cap="none" spc="0" baseline="0">
                        <a:solidFill>
                          <a:srgbClr val="000000"/>
                        </a:solidFill>
                        <a:uFillTx/>
                        <a:latin typeface="Calibri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Beth roedden nhw’n wneud?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Roedden nhw’n pysgota a hela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cy-GB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3141273"/>
                  </a:ext>
                </a:extLst>
              </a:tr>
              <a:tr h="1511521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1"/>
                        <a:t>Gwybodaeth flaenorol: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/>
                        <a:t> Maen nhw wedi dysgu roeddwn i roeddet ti roedd e roedd hi roedden ni roeddech chi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b="0"/>
                        <a:t>Maen nhw wedi dysgu gwahanol fathau o dai a dillad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cy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164315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gradFill>
          <a:gsLst>
            <a:gs pos="0">
              <a:srgbClr val="F6F8FC"/>
            </a:gs>
            <a:gs pos="100000">
              <a:srgbClr val="ABC0E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A1D231-A6C6-F7CA-4A27-DA415214860F}"/>
              </a:ext>
            </a:extLst>
          </p:cNvPr>
          <p:cNvSpPr txBox="1"/>
          <p:nvPr/>
        </p:nvSpPr>
        <p:spPr>
          <a:xfrm>
            <a:off x="4631637" y="1612526"/>
            <a:ext cx="339594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70C0"/>
                </a:solidFill>
                <a:uFillTx/>
                <a:latin typeface="Comic Sans MS" pitchFamily="66"/>
              </a:rPr>
              <a:t>Roeddwn i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04301257-3EEC-94CE-B7E2-0966D88B155D}"/>
              </a:ext>
            </a:extLst>
          </p:cNvPr>
          <p:cNvSpPr txBox="1"/>
          <p:nvPr/>
        </p:nvSpPr>
        <p:spPr>
          <a:xfrm>
            <a:off x="4631637" y="2416155"/>
            <a:ext cx="272332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70C0"/>
                </a:solidFill>
                <a:uFillTx/>
                <a:latin typeface="Comic Sans MS" pitchFamily="66"/>
              </a:rPr>
              <a:t>Roeddet ti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E4B0C904-7F6A-1BF6-6E7C-C0AC4094C3B2}"/>
              </a:ext>
            </a:extLst>
          </p:cNvPr>
          <p:cNvSpPr txBox="1"/>
          <p:nvPr/>
        </p:nvSpPr>
        <p:spPr>
          <a:xfrm>
            <a:off x="4631637" y="3219776"/>
            <a:ext cx="272332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70C0"/>
                </a:solidFill>
                <a:uFillTx/>
                <a:latin typeface="Comic Sans MS" pitchFamily="66"/>
              </a:rPr>
              <a:t>Roedd e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93C72008-53B0-8EBD-FDCB-D7EA107F8A5E}"/>
              </a:ext>
            </a:extLst>
          </p:cNvPr>
          <p:cNvSpPr txBox="1"/>
          <p:nvPr/>
        </p:nvSpPr>
        <p:spPr>
          <a:xfrm>
            <a:off x="4631637" y="4047024"/>
            <a:ext cx="272332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70C0"/>
                </a:solidFill>
                <a:uFillTx/>
                <a:latin typeface="Comic Sans MS" pitchFamily="66"/>
              </a:rPr>
              <a:t>Roedd hi</a:t>
            </a: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AEB3AB31-9298-E961-A389-FC3D1DB8F564}"/>
              </a:ext>
            </a:extLst>
          </p:cNvPr>
          <p:cNvSpPr txBox="1"/>
          <p:nvPr/>
        </p:nvSpPr>
        <p:spPr>
          <a:xfrm>
            <a:off x="4631637" y="4908270"/>
            <a:ext cx="272332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70C0"/>
                </a:solidFill>
                <a:uFillTx/>
                <a:latin typeface="Comic Sans MS" pitchFamily="66"/>
              </a:rPr>
              <a:t>Roedden ni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8CC4D8E2-55E9-EA6F-7507-C2D0544A0775}"/>
              </a:ext>
            </a:extLst>
          </p:cNvPr>
          <p:cNvSpPr txBox="1"/>
          <p:nvPr/>
        </p:nvSpPr>
        <p:spPr>
          <a:xfrm>
            <a:off x="4631637" y="5769516"/>
            <a:ext cx="339594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70C0"/>
                </a:solidFill>
                <a:uFillTx/>
                <a:latin typeface="Comic Sans MS" pitchFamily="66"/>
              </a:rPr>
              <a:t>Roeddech chi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D86D91-4C55-DA98-C572-F8AAB25B7EDD}"/>
              </a:ext>
            </a:extLst>
          </p:cNvPr>
          <p:cNvSpPr txBox="1"/>
          <p:nvPr/>
        </p:nvSpPr>
        <p:spPr>
          <a:xfrm>
            <a:off x="526776" y="657069"/>
            <a:ext cx="8786195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000" b="0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Nod y wers yd</a:t>
            </a: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y dysgu'r patrwm nesaf ar gyfer yr amser amherffaith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gradFill>
          <a:gsLst>
            <a:gs pos="0">
              <a:srgbClr val="F6F8FC"/>
            </a:gs>
            <a:gs pos="100000">
              <a:srgbClr val="ABC0E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B40733-FC66-0FEE-FBD6-575C1B9B2AA0}"/>
              </a:ext>
            </a:extLst>
          </p:cNvPr>
          <p:cNvSpPr txBox="1"/>
          <p:nvPr/>
        </p:nvSpPr>
        <p:spPr>
          <a:xfrm>
            <a:off x="2067339" y="1520683"/>
            <a:ext cx="5754758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200" b="0" i="0" u="none" strike="noStrike" kern="1200" cap="none" spc="0" baseline="0">
                <a:solidFill>
                  <a:srgbClr val="0070C0"/>
                </a:solidFill>
                <a:uFillTx/>
                <a:latin typeface="Comic Sans MS" pitchFamily="66"/>
              </a:rPr>
              <a:t>Roedden nhw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5A83E1-7A09-9D63-98AE-D02CBCFA31AE}"/>
              </a:ext>
            </a:extLst>
          </p:cNvPr>
          <p:cNvSpPr txBox="1"/>
          <p:nvPr/>
        </p:nvSpPr>
        <p:spPr>
          <a:xfrm>
            <a:off x="2067339" y="3429000"/>
            <a:ext cx="8288770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200" b="0" i="0" u="none" strike="noStrike" kern="1200" cap="none" spc="0" baseline="0">
                <a:solidFill>
                  <a:srgbClr val="FF0000"/>
                </a:solidFill>
                <a:uFillTx/>
                <a:latin typeface="Comic Sans MS" pitchFamily="66"/>
              </a:rPr>
              <a:t>Doedden nhw ddim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gradFill>
          <a:gsLst>
            <a:gs pos="0">
              <a:srgbClr val="F6F8FC"/>
            </a:gs>
            <a:gs pos="100000">
              <a:srgbClr val="ABC0E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DECE2A32-0BAF-D572-5814-0083CE25D6EE}"/>
              </a:ext>
            </a:extLst>
          </p:cNvPr>
          <p:cNvSpPr txBox="1"/>
          <p:nvPr/>
        </p:nvSpPr>
        <p:spPr>
          <a:xfrm>
            <a:off x="1120697" y="797667"/>
            <a:ext cx="520994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Ble roedden nhw’n byw?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5D4B4CB5-F795-D1CA-50FC-096D8FEF1B9A}"/>
              </a:ext>
            </a:extLst>
          </p:cNvPr>
          <p:cNvSpPr txBox="1"/>
          <p:nvPr/>
        </p:nvSpPr>
        <p:spPr>
          <a:xfrm>
            <a:off x="1120697" y="1612928"/>
            <a:ext cx="4947681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B050"/>
                </a:solidFill>
                <a:uFillTx/>
                <a:latin typeface="Comic Sans MS" pitchFamily="66"/>
              </a:rPr>
              <a:t>Roedden nhw’n byw mewn….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8A417445-B0B3-14A9-C510-F4EE6B52B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013" y="2604979"/>
            <a:ext cx="1392731" cy="14191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36FF5719-5ED9-F364-1CA0-90B7BAD6B3E8}"/>
              </a:ext>
            </a:extLst>
          </p:cNvPr>
          <p:cNvSpPr txBox="1"/>
          <p:nvPr/>
        </p:nvSpPr>
        <p:spPr>
          <a:xfrm>
            <a:off x="920636" y="4191883"/>
            <a:ext cx="145893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Fflat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B847FA8E-BEF9-9A42-4DB6-5AD9BE2358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1032" y="2604979"/>
            <a:ext cx="1347853" cy="14191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9">
            <a:extLst>
              <a:ext uri="{FF2B5EF4-FFF2-40B4-BE49-F238E27FC236}">
                <a16:creationId xmlns:a16="http://schemas.microsoft.com/office/drawing/2014/main" id="{4721E0CA-0A99-3374-E5FE-B384D819B480}"/>
              </a:ext>
            </a:extLst>
          </p:cNvPr>
          <p:cNvSpPr txBox="1"/>
          <p:nvPr/>
        </p:nvSpPr>
        <p:spPr>
          <a:xfrm>
            <a:off x="3002661" y="4214743"/>
            <a:ext cx="118375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ŷ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semi</a:t>
            </a:r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40AD4AC8-C77C-9F83-BC43-41F522D8A7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240" y="2682904"/>
            <a:ext cx="1527742" cy="14191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12">
            <a:extLst>
              <a:ext uri="{FF2B5EF4-FFF2-40B4-BE49-F238E27FC236}">
                <a16:creationId xmlns:a16="http://schemas.microsoft.com/office/drawing/2014/main" id="{207EA353-F65C-F911-46B6-B37011D1C3F5}"/>
              </a:ext>
            </a:extLst>
          </p:cNvPr>
          <p:cNvSpPr txBox="1"/>
          <p:nvPr/>
        </p:nvSpPr>
        <p:spPr>
          <a:xfrm>
            <a:off x="5026155" y="4191883"/>
            <a:ext cx="130281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ŷ ar wahân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426B87BA-89BC-6889-D686-EFDFF18747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5380" y="2723421"/>
            <a:ext cx="1989505" cy="11822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5">
            <a:extLst>
              <a:ext uri="{FF2B5EF4-FFF2-40B4-BE49-F238E27FC236}">
                <a16:creationId xmlns:a16="http://schemas.microsoft.com/office/drawing/2014/main" id="{D3184C0E-DA9B-EF29-B346-F62877247765}"/>
              </a:ext>
            </a:extLst>
          </p:cNvPr>
          <p:cNvSpPr txBox="1"/>
          <p:nvPr/>
        </p:nvSpPr>
        <p:spPr>
          <a:xfrm>
            <a:off x="7430405" y="4129348"/>
            <a:ext cx="165015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Byngalo</a:t>
            </a:r>
          </a:p>
        </p:txBody>
      </p:sp>
      <p:pic>
        <p:nvPicPr>
          <p:cNvPr id="12" name="Picture 17">
            <a:extLst>
              <a:ext uri="{FF2B5EF4-FFF2-40B4-BE49-F238E27FC236}">
                <a16:creationId xmlns:a16="http://schemas.microsoft.com/office/drawing/2014/main" id="{79F6AA15-31D6-46F1-889B-67E788AD8A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7707" y="4726643"/>
            <a:ext cx="1914790" cy="133368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18">
            <a:extLst>
              <a:ext uri="{FF2B5EF4-FFF2-40B4-BE49-F238E27FC236}">
                <a16:creationId xmlns:a16="http://schemas.microsoft.com/office/drawing/2014/main" id="{6E97A252-943B-D084-DB5A-768B8F576085}"/>
              </a:ext>
            </a:extLst>
          </p:cNvPr>
          <p:cNvSpPr txBox="1"/>
          <p:nvPr/>
        </p:nvSpPr>
        <p:spPr>
          <a:xfrm>
            <a:off x="4997305" y="6294473"/>
            <a:ext cx="118021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ŷ crwn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4" name="TextBox 19">
            <a:extLst>
              <a:ext uri="{FF2B5EF4-FFF2-40B4-BE49-F238E27FC236}">
                <a16:creationId xmlns:a16="http://schemas.microsoft.com/office/drawing/2014/main" id="{8E87E42E-E12C-219C-C954-17330408F81C}"/>
              </a:ext>
            </a:extLst>
          </p:cNvPr>
          <p:cNvSpPr txBox="1"/>
          <p:nvPr/>
        </p:nvSpPr>
        <p:spPr>
          <a:xfrm>
            <a:off x="6330647" y="1615689"/>
            <a:ext cx="586134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ED7D31"/>
                </a:solidFill>
                <a:uFillTx/>
                <a:latin typeface="Comic Sans MS" pitchFamily="66"/>
              </a:rPr>
              <a:t>Doedden nhw ddim yn byw mewn….</a:t>
            </a:r>
          </a:p>
        </p:txBody>
      </p:sp>
      <p:sp>
        <p:nvSpPr>
          <p:cNvPr id="15" name="TextBox 20">
            <a:extLst>
              <a:ext uri="{FF2B5EF4-FFF2-40B4-BE49-F238E27FC236}">
                <a16:creationId xmlns:a16="http://schemas.microsoft.com/office/drawing/2014/main" id="{4EFA6A5A-3A7C-B854-5481-F5F64296F679}"/>
              </a:ext>
            </a:extLst>
          </p:cNvPr>
          <p:cNvSpPr txBox="1"/>
          <p:nvPr/>
        </p:nvSpPr>
        <p:spPr>
          <a:xfrm>
            <a:off x="4309109" y="182880"/>
            <a:ext cx="366320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pattrwn newydd</a:t>
            </a:r>
          </a:p>
        </p:txBody>
      </p:sp>
      <p:pic>
        <p:nvPicPr>
          <p:cNvPr id="16" name="Picture 22">
            <a:extLst>
              <a:ext uri="{FF2B5EF4-FFF2-40B4-BE49-F238E27FC236}">
                <a16:creationId xmlns:a16="http://schemas.microsoft.com/office/drawing/2014/main" id="{B03108DD-3FEF-09B6-2687-F6F09E1D2E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50964" y="2604979"/>
            <a:ext cx="2210104" cy="144799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7" name="TextBox 23">
            <a:extLst>
              <a:ext uri="{FF2B5EF4-FFF2-40B4-BE49-F238E27FC236}">
                <a16:creationId xmlns:a16="http://schemas.microsoft.com/office/drawing/2014/main" id="{764B09F4-C3EE-659F-FB86-2C0B50441E86}"/>
              </a:ext>
            </a:extLst>
          </p:cNvPr>
          <p:cNvSpPr txBox="1"/>
          <p:nvPr/>
        </p:nvSpPr>
        <p:spPr>
          <a:xfrm>
            <a:off x="10024110" y="4214743"/>
            <a:ext cx="135569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ŷ teras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gradFill>
          <a:gsLst>
            <a:gs pos="0">
              <a:srgbClr val="F6F8FC"/>
            </a:gs>
            <a:gs pos="100000">
              <a:srgbClr val="ABC0E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9E23FD-6771-281F-99FB-1B2D11057E41}"/>
              </a:ext>
            </a:extLst>
          </p:cNvPr>
          <p:cNvSpPr txBox="1"/>
          <p:nvPr/>
        </p:nvSpPr>
        <p:spPr>
          <a:xfrm>
            <a:off x="1120697" y="648785"/>
            <a:ext cx="520994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Comic Sans MS" pitchFamily="66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4A40210-7959-97FF-A3FD-CFF361EEF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225" y="5914494"/>
            <a:ext cx="1057421" cy="83831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8ED06DBC-8A1C-CE17-FA73-43A00B853F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6535" y="648785"/>
            <a:ext cx="1392731" cy="141913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7E6E5102-F21B-4464-4EB7-6864E8E775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3918" y="2932700"/>
            <a:ext cx="1347853" cy="141913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17408E43-74EF-013B-F2D6-9A43892CF0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9973" y="1421782"/>
            <a:ext cx="1527742" cy="141913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3B211BF9-4D3D-7A2C-45A1-E3C2A024FB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94783" y="1858380"/>
            <a:ext cx="1989505" cy="11822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6CDCCC27-818B-AEAD-F67A-D3A32D50835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84842" y="3295561"/>
            <a:ext cx="1914790" cy="13336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6F3D481C-349F-D2F8-7533-7385952023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5517" y="3642265"/>
            <a:ext cx="1392731" cy="141913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9F11DD84-2D07-3EB4-E2DA-3A7B0A3476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3799" y="712217"/>
            <a:ext cx="1347853" cy="141913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5177FED0-0B15-61C1-1B9A-938E789BC9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7488" y="4209806"/>
            <a:ext cx="1527742" cy="141913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53128D05-7F91-E01D-F379-CAAC27B9ED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4333" y="4845094"/>
            <a:ext cx="1989505" cy="11822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0CB63A18-75CD-CC5D-FF66-8F8545CF66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0046" y="353351"/>
            <a:ext cx="1914790" cy="13336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16">
            <a:extLst>
              <a:ext uri="{FF2B5EF4-FFF2-40B4-BE49-F238E27FC236}">
                <a16:creationId xmlns:a16="http://schemas.microsoft.com/office/drawing/2014/main" id="{B54DE536-7C2A-4F4A-24BC-5067CD7F5C2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6924" y="3637501"/>
            <a:ext cx="689622" cy="70895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18">
            <a:extLst>
              <a:ext uri="{FF2B5EF4-FFF2-40B4-BE49-F238E27FC236}">
                <a16:creationId xmlns:a16="http://schemas.microsoft.com/office/drawing/2014/main" id="{91ED50E1-4104-C556-86E4-D853D72619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40084" y="4919371"/>
            <a:ext cx="689622" cy="70895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20">
            <a:extLst>
              <a:ext uri="{FF2B5EF4-FFF2-40B4-BE49-F238E27FC236}">
                <a16:creationId xmlns:a16="http://schemas.microsoft.com/office/drawing/2014/main" id="{E2A4F22A-A7C5-549A-4BEA-1D07EF567FB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42125" y="1045479"/>
            <a:ext cx="639458" cy="65738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Picture 22">
            <a:extLst>
              <a:ext uri="{FF2B5EF4-FFF2-40B4-BE49-F238E27FC236}">
                <a16:creationId xmlns:a16="http://schemas.microsoft.com/office/drawing/2014/main" id="{1150A734-A3EE-1A43-7276-C1A7426800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683" y="4404445"/>
            <a:ext cx="639458" cy="65738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24">
            <a:extLst>
              <a:ext uri="{FF2B5EF4-FFF2-40B4-BE49-F238E27FC236}">
                <a16:creationId xmlns:a16="http://schemas.microsoft.com/office/drawing/2014/main" id="{B4785BEE-A891-3453-FD1F-6FB76F6D2AB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1495" y="5428518"/>
            <a:ext cx="689622" cy="70895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26">
            <a:extLst>
              <a:ext uri="{FF2B5EF4-FFF2-40B4-BE49-F238E27FC236}">
                <a16:creationId xmlns:a16="http://schemas.microsoft.com/office/drawing/2014/main" id="{7EB3C878-C6C1-EC0B-2A2A-4804A5D0409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49091" y="2258110"/>
            <a:ext cx="678923" cy="6907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0" name="Picture 27">
            <a:extLst>
              <a:ext uri="{FF2B5EF4-FFF2-40B4-BE49-F238E27FC236}">
                <a16:creationId xmlns:a16="http://schemas.microsoft.com/office/drawing/2014/main" id="{E3DB4734-1C04-5977-D9F4-3E1ABBEBEE5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06307" y="1513021"/>
            <a:ext cx="678923" cy="6907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1" name="Picture 28">
            <a:extLst>
              <a:ext uri="{FF2B5EF4-FFF2-40B4-BE49-F238E27FC236}">
                <a16:creationId xmlns:a16="http://schemas.microsoft.com/office/drawing/2014/main" id="{5CC1D248-FE4B-C939-02C8-875CCE5215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8787" y="2449503"/>
            <a:ext cx="678923" cy="6907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2" name="Picture 29">
            <a:extLst>
              <a:ext uri="{FF2B5EF4-FFF2-40B4-BE49-F238E27FC236}">
                <a16:creationId xmlns:a16="http://schemas.microsoft.com/office/drawing/2014/main" id="{A256DBC1-5858-EC45-8CAB-702007FB053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04386" y="3938521"/>
            <a:ext cx="678923" cy="6907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3" name="Picture 30">
            <a:extLst>
              <a:ext uri="{FF2B5EF4-FFF2-40B4-BE49-F238E27FC236}">
                <a16:creationId xmlns:a16="http://schemas.microsoft.com/office/drawing/2014/main" id="{C6CD7771-AC53-7091-30FA-61E991FAE6B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21838" y="1421782"/>
            <a:ext cx="678923" cy="6907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4" name="TextBox 31">
            <a:extLst>
              <a:ext uri="{FF2B5EF4-FFF2-40B4-BE49-F238E27FC236}">
                <a16:creationId xmlns:a16="http://schemas.microsoft.com/office/drawing/2014/main" id="{D13F26C7-C9DE-87E4-0AA1-556BFD8CA478}"/>
              </a:ext>
            </a:extLst>
          </p:cNvPr>
          <p:cNvSpPr txBox="1"/>
          <p:nvPr/>
        </p:nvSpPr>
        <p:spPr>
          <a:xfrm>
            <a:off x="6401878" y="6042894"/>
            <a:ext cx="357173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Ble roedden nhw’n byw?</a:t>
            </a:r>
          </a:p>
        </p:txBody>
      </p:sp>
      <p:pic>
        <p:nvPicPr>
          <p:cNvPr id="25" name="Picture 32">
            <a:extLst>
              <a:ext uri="{FF2B5EF4-FFF2-40B4-BE49-F238E27FC236}">
                <a16:creationId xmlns:a16="http://schemas.microsoft.com/office/drawing/2014/main" id="{16158653-C7F3-1059-616A-75ACF72B8A9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06505" y="2536317"/>
            <a:ext cx="2035628" cy="13336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6" name="Picture 33">
            <a:extLst>
              <a:ext uri="{FF2B5EF4-FFF2-40B4-BE49-F238E27FC236}">
                <a16:creationId xmlns:a16="http://schemas.microsoft.com/office/drawing/2014/main" id="{EBD10E7E-7773-7D07-5B2A-519BD810E88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7367" y="3247144"/>
            <a:ext cx="678923" cy="6907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7" name="Picture 34">
            <a:extLst>
              <a:ext uri="{FF2B5EF4-FFF2-40B4-BE49-F238E27FC236}">
                <a16:creationId xmlns:a16="http://schemas.microsoft.com/office/drawing/2014/main" id="{FD1A9B7D-4594-9BB0-C9D0-FF6B28F68C2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41771" y="65791"/>
            <a:ext cx="2035628" cy="13336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8" name="Picture 35">
            <a:extLst>
              <a:ext uri="{FF2B5EF4-FFF2-40B4-BE49-F238E27FC236}">
                <a16:creationId xmlns:a16="http://schemas.microsoft.com/office/drawing/2014/main" id="{DAC0E255-8605-6EDF-65BE-17525A2A851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04602" y="741935"/>
            <a:ext cx="639458" cy="657380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29" name="Straight Connector 37">
            <a:extLst>
              <a:ext uri="{FF2B5EF4-FFF2-40B4-BE49-F238E27FC236}">
                <a16:creationId xmlns:a16="http://schemas.microsoft.com/office/drawing/2014/main" id="{3A92BD72-3292-240D-6E8C-9F8F54AAB304}"/>
              </a:ext>
            </a:extLst>
          </p:cNvPr>
          <p:cNvCxnSpPr/>
          <p:nvPr/>
        </p:nvCxnSpPr>
        <p:spPr>
          <a:xfrm>
            <a:off x="10091162" y="0"/>
            <a:ext cx="33696" cy="6772512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cxnSp>
        <p:nvCxnSpPr>
          <p:cNvPr id="30" name="Straight Connector 40">
            <a:extLst>
              <a:ext uri="{FF2B5EF4-FFF2-40B4-BE49-F238E27FC236}">
                <a16:creationId xmlns:a16="http://schemas.microsoft.com/office/drawing/2014/main" id="{A12E762F-CB23-BC45-5CD2-6B4408A6476F}"/>
              </a:ext>
            </a:extLst>
          </p:cNvPr>
          <p:cNvCxnSpPr/>
          <p:nvPr/>
        </p:nvCxnSpPr>
        <p:spPr>
          <a:xfrm>
            <a:off x="1282116" y="42748"/>
            <a:ext cx="33696" cy="6772503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gradFill>
          <a:gsLst>
            <a:gs pos="0">
              <a:srgbClr val="F6F8FC"/>
            </a:gs>
            <a:gs pos="100000">
              <a:srgbClr val="ABC0E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420E2E-5691-F9A4-A196-C1C42CF7FA1E}"/>
              </a:ext>
            </a:extLst>
          </p:cNvPr>
          <p:cNvSpPr txBox="1"/>
          <p:nvPr/>
        </p:nvSpPr>
        <p:spPr>
          <a:xfrm>
            <a:off x="2023110" y="5003596"/>
            <a:ext cx="725805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Mae’n amser gwylio fy hoff raglen, Hanes i blant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52B8D7-69AC-BD8C-35D7-C997211651F9}"/>
              </a:ext>
            </a:extLst>
          </p:cNvPr>
          <p:cNvSpPr txBox="1"/>
          <p:nvPr/>
        </p:nvSpPr>
        <p:spPr>
          <a:xfrm>
            <a:off x="2160270" y="1085850"/>
            <a:ext cx="4617720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Pwy sy’n byw yn y t</a:t>
            </a:r>
            <a:r>
              <a:rPr lang="cy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ŷ</a:t>
            </a: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fel hwn?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2C578A-8FFC-2DEF-1709-C6AF8C4BB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4759" y="2143445"/>
            <a:ext cx="3714749" cy="258738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642C92E4-06AA-BF00-A6D1-D78AD57FB67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Rectangle 24">
            <a:extLst>
              <a:ext uri="{FF2B5EF4-FFF2-40B4-BE49-F238E27FC236}">
                <a16:creationId xmlns:a16="http://schemas.microsoft.com/office/drawing/2014/main" id="{3B4170BE-D772-B010-1891-7570CA2BDAE4}"/>
              </a:ext>
            </a:extLst>
          </p:cNvPr>
          <p:cNvSpPr>
            <a:spLocks noMove="1" noResize="1"/>
          </p:cNvSpPr>
          <p:nvPr/>
        </p:nvSpPr>
        <p:spPr>
          <a:xfrm rot="16199987" flipH="1">
            <a:off x="2666614" y="-2666185"/>
            <a:ext cx="6858000" cy="12191228"/>
          </a:xfrm>
          <a:prstGeom prst="rect">
            <a:avLst/>
          </a:prstGeom>
          <a:gradFill>
            <a:gsLst>
              <a:gs pos="0">
                <a:srgbClr val="4472C4"/>
              </a:gs>
              <a:gs pos="100000">
                <a:srgbClr val="203864"/>
              </a:gs>
            </a:gsLst>
            <a:lin ang="12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Rectangle 21">
            <a:extLst>
              <a:ext uri="{FF2B5EF4-FFF2-40B4-BE49-F238E27FC236}">
                <a16:creationId xmlns:a16="http://schemas.microsoft.com/office/drawing/2014/main" id="{EDF372E5-8949-E790-CAAC-B2281287B280}"/>
              </a:ext>
            </a:extLst>
          </p:cNvPr>
          <p:cNvSpPr>
            <a:spLocks noMove="1" noResize="1"/>
          </p:cNvSpPr>
          <p:nvPr/>
        </p:nvSpPr>
        <p:spPr>
          <a:xfrm rot="10800009" flipH="1">
            <a:off x="-2314" y="8"/>
            <a:ext cx="9070848" cy="6857570"/>
          </a:xfrm>
          <a:prstGeom prst="rect">
            <a:avLst/>
          </a:prstGeom>
          <a:gradFill>
            <a:gsLst>
              <a:gs pos="0">
                <a:srgbClr val="000000">
                  <a:alpha val="52000"/>
                </a:srgbClr>
              </a:gs>
              <a:gs pos="100000">
                <a:srgbClr val="4472C4"/>
              </a:gs>
            </a:gsLst>
            <a:lin ang="4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Rectangle 23">
            <a:extLst>
              <a:ext uri="{FF2B5EF4-FFF2-40B4-BE49-F238E27FC236}">
                <a16:creationId xmlns:a16="http://schemas.microsoft.com/office/drawing/2014/main" id="{174B55D6-4066-18B1-8E79-396F92CEC54D}"/>
              </a:ext>
            </a:extLst>
          </p:cNvPr>
          <p:cNvSpPr>
            <a:spLocks noMove="1" noResize="1"/>
          </p:cNvSpPr>
          <p:nvPr/>
        </p:nvSpPr>
        <p:spPr>
          <a:xfrm rot="16199987" flipH="1">
            <a:off x="3649489" y="-1685844"/>
            <a:ext cx="4894563" cy="12193542"/>
          </a:xfrm>
          <a:prstGeom prst="rect">
            <a:avLst/>
          </a:prstGeom>
          <a:gradFill>
            <a:gsLst>
              <a:gs pos="0">
                <a:srgbClr val="9DC3E6">
                  <a:alpha val="0"/>
                </a:srgbClr>
              </a:gs>
              <a:gs pos="100000">
                <a:srgbClr val="000000">
                  <a:alpha val="46000"/>
                </a:srgbClr>
              </a:gs>
            </a:gsLst>
            <a:lin ang="1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6" name="my_movie (1080p)">
            <a:extLst>
              <a:ext uri="{FF2B5EF4-FFF2-40B4-BE49-F238E27FC236}">
                <a16:creationId xmlns:a16="http://schemas.microsoft.com/office/drawing/2014/main" id="{F7F27BE3-6D51-D7E5-6308-CBD0341B72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2416" y="106326"/>
            <a:ext cx="10566404" cy="59436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  <p:seq concurrent="1" nextAc="seek">
              <p:cTn id="8" dur="indefinit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childTnLst>
                  <p:par>
                    <p:cTn id="9" fill="hold">
                      <p:stCondLst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gradFill>
          <a:gsLst>
            <a:gs pos="0">
              <a:srgbClr val="F6F8FC"/>
            </a:gs>
            <a:gs pos="100000">
              <a:srgbClr val="ABC0E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4">
            <a:extLst>
              <a:ext uri="{FF2B5EF4-FFF2-40B4-BE49-F238E27FC236}">
                <a16:creationId xmlns:a16="http://schemas.microsoft.com/office/drawing/2014/main" id="{73F655C1-6EC9-62DC-B822-1584EED31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8736"/>
            <a:ext cx="12191996" cy="70554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3A6664E9-FE47-7D0B-29A6-E1D8BF14F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6" y="1896108"/>
            <a:ext cx="2010738" cy="15328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57156F8E-8276-2B96-039D-C978872A1A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9690" y="4542986"/>
            <a:ext cx="1367201" cy="158267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7">
            <a:extLst>
              <a:ext uri="{FF2B5EF4-FFF2-40B4-BE49-F238E27FC236}">
                <a16:creationId xmlns:a16="http://schemas.microsoft.com/office/drawing/2014/main" id="{DDED1145-7EB2-38EC-F725-89EAF3A1E6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4556" y="2103110"/>
            <a:ext cx="971211" cy="11188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47E29F36-4D9D-76D5-B8C1-E8EE602507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6892" y="1970248"/>
            <a:ext cx="1300395" cy="155918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1">
            <a:extLst>
              <a:ext uri="{FF2B5EF4-FFF2-40B4-BE49-F238E27FC236}">
                <a16:creationId xmlns:a16="http://schemas.microsoft.com/office/drawing/2014/main" id="{7C325511-65EE-728C-4419-D2C6C5BA88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15521" y="1931752"/>
            <a:ext cx="1081607" cy="15948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3">
            <a:extLst>
              <a:ext uri="{FF2B5EF4-FFF2-40B4-BE49-F238E27FC236}">
                <a16:creationId xmlns:a16="http://schemas.microsoft.com/office/drawing/2014/main" id="{AFB124B1-6664-3C56-1F88-A653DEE219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07125" y="1999600"/>
            <a:ext cx="1784936" cy="142939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15">
            <a:extLst>
              <a:ext uri="{FF2B5EF4-FFF2-40B4-BE49-F238E27FC236}">
                <a16:creationId xmlns:a16="http://schemas.microsoft.com/office/drawing/2014/main" id="{FEA24F54-FA1E-D4E3-53E2-2FCB4D6C19B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91433" y="4542986"/>
            <a:ext cx="1711994" cy="140918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16">
            <a:extLst>
              <a:ext uri="{FF2B5EF4-FFF2-40B4-BE49-F238E27FC236}">
                <a16:creationId xmlns:a16="http://schemas.microsoft.com/office/drawing/2014/main" id="{A03FA274-B0BC-ACDA-0167-8E99A735D667}"/>
              </a:ext>
            </a:extLst>
          </p:cNvPr>
          <p:cNvSpPr txBox="1"/>
          <p:nvPr/>
        </p:nvSpPr>
        <p:spPr>
          <a:xfrm>
            <a:off x="601163" y="3604957"/>
            <a:ext cx="1366067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tŷ crwn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Box 17">
            <a:extLst>
              <a:ext uri="{FF2B5EF4-FFF2-40B4-BE49-F238E27FC236}">
                <a16:creationId xmlns:a16="http://schemas.microsoft.com/office/drawing/2014/main" id="{B3F13130-6A77-E9ED-8D49-3982FB49E470}"/>
              </a:ext>
            </a:extLst>
          </p:cNvPr>
          <p:cNvSpPr txBox="1"/>
          <p:nvPr/>
        </p:nvSpPr>
        <p:spPr>
          <a:xfrm>
            <a:off x="3814913" y="6337450"/>
            <a:ext cx="876360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hela</a:t>
            </a:r>
          </a:p>
        </p:txBody>
      </p:sp>
      <p:sp>
        <p:nvSpPr>
          <p:cNvPr id="12" name="TextBox 18">
            <a:extLst>
              <a:ext uri="{FF2B5EF4-FFF2-40B4-BE49-F238E27FC236}">
                <a16:creationId xmlns:a16="http://schemas.microsoft.com/office/drawing/2014/main" id="{0F72C770-CA86-9136-718F-ECDE44B6F0EF}"/>
              </a:ext>
            </a:extLst>
          </p:cNvPr>
          <p:cNvSpPr txBox="1"/>
          <p:nvPr/>
        </p:nvSpPr>
        <p:spPr>
          <a:xfrm>
            <a:off x="2874846" y="3601657"/>
            <a:ext cx="828400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cnau</a:t>
            </a:r>
          </a:p>
        </p:txBody>
      </p:sp>
      <p:sp>
        <p:nvSpPr>
          <p:cNvPr id="13" name="TextBox 21">
            <a:extLst>
              <a:ext uri="{FF2B5EF4-FFF2-40B4-BE49-F238E27FC236}">
                <a16:creationId xmlns:a16="http://schemas.microsoft.com/office/drawing/2014/main" id="{4F6BA4D2-0F1B-A934-C948-F3006D9F840C}"/>
              </a:ext>
            </a:extLst>
          </p:cNvPr>
          <p:cNvSpPr txBox="1"/>
          <p:nvPr/>
        </p:nvSpPr>
        <p:spPr>
          <a:xfrm>
            <a:off x="4967048" y="3625449"/>
            <a:ext cx="1040084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tiwnig</a:t>
            </a:r>
          </a:p>
        </p:txBody>
      </p:sp>
      <p:sp>
        <p:nvSpPr>
          <p:cNvPr id="14" name="TextBox 22">
            <a:extLst>
              <a:ext uri="{FF2B5EF4-FFF2-40B4-BE49-F238E27FC236}">
                <a16:creationId xmlns:a16="http://schemas.microsoft.com/office/drawing/2014/main" id="{2FBFF95B-E4F6-4D01-B459-FEF2E369DB6F}"/>
              </a:ext>
            </a:extLst>
          </p:cNvPr>
          <p:cNvSpPr txBox="1"/>
          <p:nvPr/>
        </p:nvSpPr>
        <p:spPr>
          <a:xfrm>
            <a:off x="6983291" y="3632079"/>
            <a:ext cx="1711994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clogyn wlân</a:t>
            </a:r>
          </a:p>
        </p:txBody>
      </p:sp>
      <p:sp>
        <p:nvSpPr>
          <p:cNvPr id="15" name="TextBox 23">
            <a:extLst>
              <a:ext uri="{FF2B5EF4-FFF2-40B4-BE49-F238E27FC236}">
                <a16:creationId xmlns:a16="http://schemas.microsoft.com/office/drawing/2014/main" id="{B30BACA8-C879-AD4D-61B7-81096939A29E}"/>
              </a:ext>
            </a:extLst>
          </p:cNvPr>
          <p:cNvSpPr txBox="1"/>
          <p:nvPr/>
        </p:nvSpPr>
        <p:spPr>
          <a:xfrm>
            <a:off x="9881966" y="3595247"/>
            <a:ext cx="1235253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pysgota</a:t>
            </a:r>
          </a:p>
        </p:txBody>
      </p:sp>
      <p:sp>
        <p:nvSpPr>
          <p:cNvPr id="16" name="TextBox 24">
            <a:extLst>
              <a:ext uri="{FF2B5EF4-FFF2-40B4-BE49-F238E27FC236}">
                <a16:creationId xmlns:a16="http://schemas.microsoft.com/office/drawing/2014/main" id="{3D324738-3B37-04DE-A5CD-E5815660C3AA}"/>
              </a:ext>
            </a:extLst>
          </p:cNvPr>
          <p:cNvSpPr txBox="1"/>
          <p:nvPr/>
        </p:nvSpPr>
        <p:spPr>
          <a:xfrm>
            <a:off x="6261591" y="6269784"/>
            <a:ext cx="1239140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ymladd</a:t>
            </a:r>
          </a:p>
        </p:txBody>
      </p:sp>
      <p:sp>
        <p:nvSpPr>
          <p:cNvPr id="17" name="TextBox 50">
            <a:extLst>
              <a:ext uri="{FF2B5EF4-FFF2-40B4-BE49-F238E27FC236}">
                <a16:creationId xmlns:a16="http://schemas.microsoft.com/office/drawing/2014/main" id="{0D8BA82F-CF3F-A945-9A16-7C8DF2F10F59}"/>
              </a:ext>
            </a:extLst>
          </p:cNvPr>
          <p:cNvSpPr txBox="1"/>
          <p:nvPr/>
        </p:nvSpPr>
        <p:spPr>
          <a:xfrm>
            <a:off x="4591879" y="596344"/>
            <a:ext cx="3011558" cy="584777"/>
          </a:xfrm>
          <a:prstGeom prst="rect">
            <a:avLst/>
          </a:prstGeom>
          <a:solidFill>
            <a:srgbClr val="BDD7EE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Geiriau newydd: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3">
            <a:extLst>
              <a:ext uri="{FF2B5EF4-FFF2-40B4-BE49-F238E27FC236}">
                <a16:creationId xmlns:a16="http://schemas.microsoft.com/office/drawing/2014/main" id="{B7408A79-F420-C689-AB97-991089A1B15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38781F7C-6F6B-47E6-61B8-CF0827CB2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8736"/>
            <a:ext cx="12191996" cy="70554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8936BAB5-3455-30B9-5C81-E589EE2AD185}"/>
              </a:ext>
            </a:extLst>
          </p:cNvPr>
          <p:cNvSpPr txBox="1"/>
          <p:nvPr/>
        </p:nvSpPr>
        <p:spPr>
          <a:xfrm>
            <a:off x="1120697" y="797667"/>
            <a:ext cx="520994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Beth roedden nhw’n wisgo?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24667FB1-0DD2-AFA9-E4EF-68D85D5AC5FD}"/>
              </a:ext>
            </a:extLst>
          </p:cNvPr>
          <p:cNvSpPr txBox="1"/>
          <p:nvPr/>
        </p:nvSpPr>
        <p:spPr>
          <a:xfrm>
            <a:off x="1120697" y="1612928"/>
            <a:ext cx="4947681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B050"/>
                </a:solidFill>
                <a:uFillTx/>
                <a:latin typeface="Comic Sans MS" pitchFamily="66"/>
              </a:rPr>
              <a:t>Roedden nhw’n gwisgo ….</a:t>
            </a:r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5AB9E5DC-EDAA-6166-C53B-5776FADB4C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1934" y="2547573"/>
            <a:ext cx="1300395" cy="155918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21">
            <a:extLst>
              <a:ext uri="{FF2B5EF4-FFF2-40B4-BE49-F238E27FC236}">
                <a16:creationId xmlns:a16="http://schemas.microsoft.com/office/drawing/2014/main" id="{15C5B5B4-FFBD-8FBD-CBD5-675566D946FA}"/>
              </a:ext>
            </a:extLst>
          </p:cNvPr>
          <p:cNvSpPr txBox="1"/>
          <p:nvPr/>
        </p:nvSpPr>
        <p:spPr>
          <a:xfrm>
            <a:off x="2682090" y="4298832"/>
            <a:ext cx="1040084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tiwnig</a:t>
            </a:r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4BC52CA3-987D-BC73-62AD-DDFC3F0C68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5199" y="2530894"/>
            <a:ext cx="1081607" cy="159487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22">
            <a:extLst>
              <a:ext uri="{FF2B5EF4-FFF2-40B4-BE49-F238E27FC236}">
                <a16:creationId xmlns:a16="http://schemas.microsoft.com/office/drawing/2014/main" id="{F228D0E5-AD0E-10FE-0554-EC6655D4859B}"/>
              </a:ext>
            </a:extLst>
          </p:cNvPr>
          <p:cNvSpPr txBox="1"/>
          <p:nvPr/>
        </p:nvSpPr>
        <p:spPr>
          <a:xfrm>
            <a:off x="5239996" y="4289697"/>
            <a:ext cx="1711994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clogyn wlân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7CBE6AC3-6BAB-A348-4687-F218B2BE7D92}"/>
              </a:ext>
            </a:extLst>
          </p:cNvPr>
          <p:cNvSpPr txBox="1"/>
          <p:nvPr/>
        </p:nvSpPr>
        <p:spPr>
          <a:xfrm>
            <a:off x="1014417" y="5114092"/>
            <a:ext cx="586134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ED7D31"/>
                </a:solidFill>
                <a:uFillTx/>
                <a:latin typeface="Comic Sans MS" pitchFamily="66"/>
              </a:rPr>
              <a:t>Doedden nhw ddim yn gwisgo….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3">
            <a:extLst>
              <a:ext uri="{FF2B5EF4-FFF2-40B4-BE49-F238E27FC236}">
                <a16:creationId xmlns:a16="http://schemas.microsoft.com/office/drawing/2014/main" id="{4A2194ED-17FE-DA67-763F-77AC31ED957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5DD71D35-9096-4B3E-7C43-297523CCCF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8736"/>
            <a:ext cx="12191996" cy="70554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99C098A3-0C4B-A7D1-585E-0773FC12E77E}"/>
              </a:ext>
            </a:extLst>
          </p:cNvPr>
          <p:cNvSpPr txBox="1"/>
          <p:nvPr/>
        </p:nvSpPr>
        <p:spPr>
          <a:xfrm>
            <a:off x="1120697" y="797667"/>
            <a:ext cx="520994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Beth roedden nhw’n wneud?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E00FB315-45BD-C7FB-DC35-E6B55591119E}"/>
              </a:ext>
            </a:extLst>
          </p:cNvPr>
          <p:cNvSpPr txBox="1"/>
          <p:nvPr/>
        </p:nvSpPr>
        <p:spPr>
          <a:xfrm>
            <a:off x="1120697" y="1612928"/>
            <a:ext cx="4947681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B050"/>
                </a:solidFill>
                <a:uFillTx/>
                <a:latin typeface="Comic Sans MS" pitchFamily="66"/>
              </a:rPr>
              <a:t>Roedden nhw’n ….</a:t>
            </a: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AA0AC75E-C929-35FB-DF8D-1B142BEEEF18}"/>
              </a:ext>
            </a:extLst>
          </p:cNvPr>
          <p:cNvSpPr txBox="1"/>
          <p:nvPr/>
        </p:nvSpPr>
        <p:spPr>
          <a:xfrm>
            <a:off x="1014417" y="5114092"/>
            <a:ext cx="586134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ED7D31"/>
                </a:solidFill>
                <a:uFillTx/>
                <a:latin typeface="Comic Sans MS" pitchFamily="66"/>
              </a:rPr>
              <a:t>Doedden nhw ddim yn….</a:t>
            </a:r>
          </a:p>
        </p:txBody>
      </p:sp>
      <p:pic>
        <p:nvPicPr>
          <p:cNvPr id="7" name="Picture 13">
            <a:extLst>
              <a:ext uri="{FF2B5EF4-FFF2-40B4-BE49-F238E27FC236}">
                <a16:creationId xmlns:a16="http://schemas.microsoft.com/office/drawing/2014/main" id="{B0D6EEEF-4C05-7D26-06F9-9D43D09D6B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9606" y="2507824"/>
            <a:ext cx="1784936" cy="142939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23">
            <a:extLst>
              <a:ext uri="{FF2B5EF4-FFF2-40B4-BE49-F238E27FC236}">
                <a16:creationId xmlns:a16="http://schemas.microsoft.com/office/drawing/2014/main" id="{3741F5FF-19F0-01E2-18B3-A95ED1885DED}"/>
              </a:ext>
            </a:extLst>
          </p:cNvPr>
          <p:cNvSpPr txBox="1"/>
          <p:nvPr/>
        </p:nvSpPr>
        <p:spPr>
          <a:xfrm>
            <a:off x="2084447" y="4184212"/>
            <a:ext cx="1235253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pysgota</a:t>
            </a:r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B0390DCF-5630-B406-D27A-1A07348364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186" y="2496549"/>
            <a:ext cx="1367201" cy="158267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TextBox 17">
            <a:extLst>
              <a:ext uri="{FF2B5EF4-FFF2-40B4-BE49-F238E27FC236}">
                <a16:creationId xmlns:a16="http://schemas.microsoft.com/office/drawing/2014/main" id="{4291CF74-5450-A8DF-BEE7-AD23E186963C}"/>
              </a:ext>
            </a:extLst>
          </p:cNvPr>
          <p:cNvSpPr txBox="1"/>
          <p:nvPr/>
        </p:nvSpPr>
        <p:spPr>
          <a:xfrm>
            <a:off x="4946602" y="4294827"/>
            <a:ext cx="876360" cy="461662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hela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gradFill>
          <a:gsLst>
            <a:gs pos="0">
              <a:srgbClr val="F6F8FC"/>
            </a:gs>
            <a:gs pos="100000">
              <a:srgbClr val="ABC0E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B7D97A1A-3D06-7A90-32BE-84D538826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8736"/>
            <a:ext cx="12191996" cy="70554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5ECB11-0EA7-FF1A-AA55-B26B33CCD459}"/>
              </a:ext>
            </a:extLst>
          </p:cNvPr>
          <p:cNvSpPr txBox="1"/>
          <p:nvPr/>
        </p:nvSpPr>
        <p:spPr>
          <a:xfrm>
            <a:off x="1560441" y="874641"/>
            <a:ext cx="7603437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Mae’n amser chwarae…….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A9B7E8-5899-4519-0836-1E738041D2B0}"/>
              </a:ext>
            </a:extLst>
          </p:cNvPr>
          <p:cNvSpPr txBox="1"/>
          <p:nvPr/>
        </p:nvSpPr>
        <p:spPr>
          <a:xfrm>
            <a:off x="2594116" y="2355576"/>
            <a:ext cx="7494102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226E93"/>
                </a:solidFill>
                <a:uFillTx/>
                <a:latin typeface="Lato" pitchFamily="34"/>
              </a:rPr>
              <a:t>DARLLEN DY FEDDWL</a:t>
            </a:r>
            <a:endParaRPr lang="en-GB" sz="4400" b="0" i="0" u="none" strike="noStrike" kern="1200" cap="none" spc="0" baseline="0">
              <a:solidFill>
                <a:srgbClr val="226E93"/>
              </a:solidFill>
              <a:uFillTx/>
              <a:latin typeface="Lato" pitchFamily="3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gradFill>
          <a:gsLst>
            <a:gs pos="0">
              <a:srgbClr val="F6F8FC"/>
            </a:gs>
            <a:gs pos="100000">
              <a:srgbClr val="ABC0E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9A197B-8632-8521-4626-4321F6371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8736"/>
            <a:ext cx="12191996" cy="7055473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3" name="Table 8">
            <a:extLst>
              <a:ext uri="{FF2B5EF4-FFF2-40B4-BE49-F238E27FC236}">
                <a16:creationId xmlns:a16="http://schemas.microsoft.com/office/drawing/2014/main" id="{4EF55A14-FD38-5592-E462-1D12F0A173C5}"/>
              </a:ext>
            </a:extLst>
          </p:cNvPr>
          <p:cNvGraphicFramePr>
            <a:graphicFrameLocks noGrp="1"/>
          </p:cNvGraphicFramePr>
          <p:nvPr/>
        </p:nvGraphicFramePr>
        <p:xfrm>
          <a:off x="2274570" y="173022"/>
          <a:ext cx="8115300" cy="6374328"/>
        </p:xfrm>
        <a:graphic>
          <a:graphicData uri="http://schemas.openxmlformats.org/drawingml/2006/table">
            <a:tbl>
              <a:tblPr firstRow="1" firstCol="1" bandRow="1">
                <a:effectLst/>
              </a:tblPr>
              <a:tblGrid>
                <a:gridCol w="502920">
                  <a:extLst>
                    <a:ext uri="{9D8B030D-6E8A-4147-A177-3AD203B41FA5}">
                      <a16:colId xmlns:a16="http://schemas.microsoft.com/office/drawing/2014/main" val="213086806"/>
                    </a:ext>
                  </a:extLst>
                </a:gridCol>
                <a:gridCol w="7612380">
                  <a:extLst>
                    <a:ext uri="{9D8B030D-6E8A-4147-A177-3AD203B41FA5}">
                      <a16:colId xmlns:a16="http://schemas.microsoft.com/office/drawing/2014/main" val="689651824"/>
                    </a:ext>
                  </a:extLst>
                </a:gridCol>
              </a:tblGrid>
              <a:tr h="808411"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1.</a:t>
                      </a: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80000"/>
                        </a:lnSpc>
                        <a:spcBef>
                          <a:spcPts val="1000"/>
                        </a:spcBef>
                      </a:pPr>
                      <a:r>
                        <a:rPr lang="en-GB" sz="2800" kern="1200">
                          <a:solidFill>
                            <a:srgbClr val="000000"/>
                          </a:solidFill>
                          <a:latin typeface="Calibri" pitchFamily="34"/>
                          <a:ea typeface="Times New Roman" pitchFamily="18"/>
                          <a:cs typeface="Times New Roman" pitchFamily="18"/>
                        </a:rPr>
                        <a:t>Roedd y Celtiaid yn byw mewn t</a:t>
                      </a:r>
                      <a:r>
                        <a:rPr lang="cy-GB" sz="2800" kern="1200">
                          <a:solidFill>
                            <a:srgbClr val="000000"/>
                          </a:solidFill>
                          <a:latin typeface="Calibri" pitchFamily="34"/>
                          <a:ea typeface="Times New Roman" pitchFamily="18"/>
                          <a:cs typeface="Times New Roman" pitchFamily="18"/>
                        </a:rPr>
                        <a:t>ŷ</a:t>
                      </a:r>
                      <a:r>
                        <a:rPr lang="en-GB" sz="2800" kern="1200">
                          <a:solidFill>
                            <a:srgbClr val="000000"/>
                          </a:solidFill>
                          <a:latin typeface="Calibri" pitchFamily="34"/>
                          <a:ea typeface="Times New Roman" pitchFamily="18"/>
                          <a:cs typeface="Times New Roman" pitchFamily="18"/>
                        </a:rPr>
                        <a:t> crwn.</a:t>
                      </a:r>
                      <a:endParaRPr lang="en-GB" sz="1400" kern="1200">
                        <a:latin typeface="Calibri" pitchFamily="34"/>
                        <a:ea typeface="Times New Roman" pitchFamily="18"/>
                        <a:cs typeface="Times New Roman" pitchFamily="18"/>
                      </a:endParaRPr>
                    </a:p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3237397"/>
                  </a:ext>
                </a:extLst>
              </a:tr>
              <a:tr h="808411"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2.</a:t>
                      </a: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80000"/>
                        </a:lnSpc>
                        <a:spcBef>
                          <a:spcPts val="1000"/>
                        </a:spcBef>
                      </a:pPr>
                      <a:r>
                        <a:rPr lang="en-GB" sz="2800" kern="1200">
                          <a:solidFill>
                            <a:srgbClr val="000000"/>
                          </a:solidFill>
                          <a:latin typeface="Calibri" pitchFamily="34"/>
                          <a:ea typeface="Times New Roman" pitchFamily="18"/>
                          <a:cs typeface="Times New Roman" pitchFamily="18"/>
                        </a:rPr>
                        <a:t>Roedden nhw’n bwyta cig, llysiau, ffrwyth a chnau. </a:t>
                      </a:r>
                      <a:endParaRPr lang="en-GB" sz="1400" kern="1200">
                        <a:latin typeface="Calibri" pitchFamily="34"/>
                        <a:ea typeface="Times New Roman" pitchFamily="18"/>
                        <a:cs typeface="Times New Roman" pitchFamily="18"/>
                      </a:endParaRPr>
                    </a:p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  <a:endParaRPr lang="en-GB" sz="14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6561095"/>
                  </a:ext>
                </a:extLst>
              </a:tr>
              <a:tr h="808411"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3.</a:t>
                      </a: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80000"/>
                        </a:lnSpc>
                        <a:spcBef>
                          <a:spcPts val="1000"/>
                        </a:spcBef>
                      </a:pPr>
                      <a:r>
                        <a:rPr lang="en-GB" sz="2800" kern="1200">
                          <a:solidFill>
                            <a:srgbClr val="000000"/>
                          </a:solidFill>
                          <a:latin typeface="Calibri" pitchFamily="34"/>
                          <a:ea typeface="Times New Roman" pitchFamily="18"/>
                          <a:cs typeface="Times New Roman" pitchFamily="18"/>
                        </a:rPr>
                        <a:t>Roedden nhw’n gwisgo tiwnig, ffrogiau a </a:t>
                      </a:r>
                      <a:r>
                        <a:rPr lang="en-GB" sz="28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chlogyn wlân.</a:t>
                      </a:r>
                      <a:endParaRPr lang="en-GB" sz="14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1649310"/>
                  </a:ext>
                </a:extLst>
              </a:tr>
              <a:tr h="645026"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4.</a:t>
                      </a: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200">
                          <a:solidFill>
                            <a:srgbClr val="000000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Roedden nhw’n pysgota mewn cwch ar yr afon.</a:t>
                      </a:r>
                      <a:endParaRPr lang="en-GB" sz="14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7042621"/>
                  </a:ext>
                </a:extLst>
              </a:tr>
              <a:tr h="808411"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5.</a:t>
                      </a: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80000"/>
                        </a:lnSpc>
                        <a:spcBef>
                          <a:spcPts val="1000"/>
                        </a:spcBef>
                      </a:pPr>
                      <a:r>
                        <a:rPr lang="en-GB" sz="2800" kern="1200">
                          <a:solidFill>
                            <a:srgbClr val="000000"/>
                          </a:solidFill>
                          <a:latin typeface="Calibri" pitchFamily="34"/>
                          <a:ea typeface="Times New Roman" pitchFamily="18"/>
                          <a:cs typeface="Times New Roman" pitchFamily="18"/>
                        </a:rPr>
                        <a:t>Roedden nhw’n gwneud bara.</a:t>
                      </a:r>
                      <a:endParaRPr lang="en-GB" sz="1400" kern="1200">
                        <a:latin typeface="Calibri" pitchFamily="34"/>
                        <a:ea typeface="Times New Roman" pitchFamily="18"/>
                        <a:cs typeface="Times New Roman" pitchFamily="18"/>
                      </a:endParaRPr>
                    </a:p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  <a:endParaRPr lang="en-GB" sz="14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7463424"/>
                  </a:ext>
                </a:extLst>
              </a:tr>
              <a:tr h="645026"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6.</a:t>
                      </a: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200">
                          <a:solidFill>
                            <a:srgbClr val="000000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Roedden nhw’n mynd i hela ac roedden nhw’n ymladd.</a:t>
                      </a:r>
                      <a:endParaRPr lang="en-GB" sz="14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6113291"/>
                  </a:ext>
                </a:extLst>
              </a:tr>
              <a:tr h="674598"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7.</a:t>
                      </a: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80000"/>
                        </a:lnSpc>
                        <a:spcBef>
                          <a:spcPts val="1000"/>
                        </a:spcBef>
                      </a:pPr>
                      <a:r>
                        <a:rPr lang="en-GB" sz="2800" kern="1200">
                          <a:solidFill>
                            <a:srgbClr val="000000"/>
                          </a:solidFill>
                          <a:latin typeface="Calibri" pitchFamily="34"/>
                          <a:ea typeface="Times New Roman" pitchFamily="18"/>
                          <a:cs typeface="Times New Roman" pitchFamily="18"/>
                        </a:rPr>
                        <a:t>Roedden nhw’n helpu gyda’r anifeiliaid.</a:t>
                      </a:r>
                      <a:endParaRPr lang="en-GB" sz="1400" kern="1200">
                        <a:latin typeface="Calibri" pitchFamily="34"/>
                        <a:ea typeface="Times New Roman" pitchFamily="18"/>
                        <a:cs typeface="Times New Roman" pitchFamily="18"/>
                      </a:endParaRPr>
                    </a:p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873650"/>
                  </a:ext>
                </a:extLst>
              </a:tr>
              <a:tr h="928180"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8.</a:t>
                      </a: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200">
                          <a:solidFill>
                            <a:srgbClr val="000000"/>
                          </a:solidFill>
                          <a:latin typeface="Calibri" pitchFamily="34"/>
                          <a:ea typeface="Calibri" pitchFamily="34"/>
                          <a:cs typeface="Calibri" pitchFamily="34"/>
                        </a:rPr>
                        <a:t>Doedden nhw ddim yn mynd siopa achos roedden nhw’n gwneud dillad.</a:t>
                      </a:r>
                      <a:endParaRPr lang="en-GB" sz="14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3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291275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3">
            <a:extLst>
              <a:ext uri="{FF2B5EF4-FFF2-40B4-BE49-F238E27FC236}">
                <a16:creationId xmlns:a16="http://schemas.microsoft.com/office/drawing/2014/main" id="{928FDFCF-A712-5CE0-71F6-132A0919C8B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8A1B78A-513B-4149-7814-E7496F6C24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98736"/>
            <a:ext cx="12191996" cy="70554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8BE0F44B-9689-CB6F-FAA3-FCF3A0058E26}"/>
              </a:ext>
            </a:extLst>
          </p:cNvPr>
          <p:cNvSpPr txBox="1"/>
          <p:nvPr/>
        </p:nvSpPr>
        <p:spPr>
          <a:xfrm>
            <a:off x="2514600" y="1371600"/>
            <a:ext cx="6867939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ED7D31"/>
                </a:solidFill>
                <a:uFillTx/>
                <a:latin typeface="Comic Sans MS" pitchFamily="66"/>
              </a:rPr>
              <a:t>Eich tro chi nawr yw gwneud rhaglen am y Celtiaid!</a:t>
            </a:r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54549925-F306-6B95-838C-11CE3DA541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5600" y="3553495"/>
            <a:ext cx="3000795" cy="175284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048FD9DB-9FB0-D3DC-9301-9ADDCB2E28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011" y="2677216"/>
            <a:ext cx="1924318" cy="200053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1">
            <a:extLst>
              <a:ext uri="{FF2B5EF4-FFF2-40B4-BE49-F238E27FC236}">
                <a16:creationId xmlns:a16="http://schemas.microsoft.com/office/drawing/2014/main" id="{5248E580-D087-A7BB-90B7-E8D94B90D2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3047" y="2677216"/>
            <a:ext cx="1895743" cy="204816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gradFill>
          <a:gsLst>
            <a:gs pos="0">
              <a:srgbClr val="F6F8FC"/>
            </a:gs>
            <a:gs pos="100000">
              <a:srgbClr val="ABC0E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7">
            <a:extLst>
              <a:ext uri="{FF2B5EF4-FFF2-40B4-BE49-F238E27FC236}">
                <a16:creationId xmlns:a16="http://schemas.microsoft.com/office/drawing/2014/main" id="{05BD0AEA-4105-0665-41A7-A0144FDD01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5194"/>
            <a:ext cx="12191996" cy="70554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6">
            <a:extLst>
              <a:ext uri="{FF2B5EF4-FFF2-40B4-BE49-F238E27FC236}">
                <a16:creationId xmlns:a16="http://schemas.microsoft.com/office/drawing/2014/main" id="{C7B2D776-9433-0C19-6AA3-5A69AC58ECB2}"/>
              </a:ext>
            </a:extLst>
          </p:cNvPr>
          <p:cNvSpPr txBox="1"/>
          <p:nvPr/>
        </p:nvSpPr>
        <p:spPr>
          <a:xfrm>
            <a:off x="383343" y="2688683"/>
            <a:ext cx="11593083" cy="3350919"/>
          </a:xfrm>
          <a:prstGeom prst="rect">
            <a:avLst/>
          </a:prstGeom>
          <a:solidFill>
            <a:srgbClr val="B4C7E7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43">
            <a:extLst>
              <a:ext uri="{FF2B5EF4-FFF2-40B4-BE49-F238E27FC236}">
                <a16:creationId xmlns:a16="http://schemas.microsoft.com/office/drawing/2014/main" id="{6D41B62F-0B0D-2FA5-D571-CBDF360D1E93}"/>
              </a:ext>
            </a:extLst>
          </p:cNvPr>
          <p:cNvSpPr txBox="1"/>
          <p:nvPr/>
        </p:nvSpPr>
        <p:spPr>
          <a:xfrm>
            <a:off x="4492410" y="418008"/>
            <a:ext cx="3857432" cy="1966152"/>
          </a:xfrm>
          <a:prstGeom prst="rect">
            <a:avLst/>
          </a:prstGeom>
          <a:solidFill>
            <a:srgbClr val="B5E0F1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Box 28">
            <a:extLst>
              <a:ext uri="{FF2B5EF4-FFF2-40B4-BE49-F238E27FC236}">
                <a16:creationId xmlns:a16="http://schemas.microsoft.com/office/drawing/2014/main" id="{8FED9CFF-3EEC-0E77-BBE4-DF4EE0D0101F}"/>
              </a:ext>
            </a:extLst>
          </p:cNvPr>
          <p:cNvSpPr txBox="1"/>
          <p:nvPr/>
        </p:nvSpPr>
        <p:spPr>
          <a:xfrm>
            <a:off x="140570" y="359761"/>
            <a:ext cx="4194471" cy="1993181"/>
          </a:xfrm>
          <a:prstGeom prst="rect">
            <a:avLst/>
          </a:prstGeom>
          <a:solidFill>
            <a:srgbClr val="A9D18E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6DDB6721-AEBA-9799-698F-049A2919A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738" y="3594881"/>
            <a:ext cx="1467666" cy="11188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5">
            <a:extLst>
              <a:ext uri="{FF2B5EF4-FFF2-40B4-BE49-F238E27FC236}">
                <a16:creationId xmlns:a16="http://schemas.microsoft.com/office/drawing/2014/main" id="{455BC669-CF09-A9FC-247E-52F89D5C67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4087" y="3594881"/>
            <a:ext cx="1040084" cy="120399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C4EC390-1FA1-DCD6-FD80-DB672A3B3F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2448" y="3602543"/>
            <a:ext cx="971211" cy="111887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F507E8EC-E88E-0FE9-E22A-01494E6F34E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81197" y="3657728"/>
            <a:ext cx="939573" cy="112654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1">
            <a:extLst>
              <a:ext uri="{FF2B5EF4-FFF2-40B4-BE49-F238E27FC236}">
                <a16:creationId xmlns:a16="http://schemas.microsoft.com/office/drawing/2014/main" id="{88D8DC1E-9B53-9673-34E0-6CC4B4D364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09342" y="3642292"/>
            <a:ext cx="763999" cy="112654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3">
            <a:extLst>
              <a:ext uri="{FF2B5EF4-FFF2-40B4-BE49-F238E27FC236}">
                <a16:creationId xmlns:a16="http://schemas.microsoft.com/office/drawing/2014/main" id="{82FDB0C5-D88C-402D-CFB6-5834241535E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40998" y="3594881"/>
            <a:ext cx="1406758" cy="112654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15">
            <a:extLst>
              <a:ext uri="{FF2B5EF4-FFF2-40B4-BE49-F238E27FC236}">
                <a16:creationId xmlns:a16="http://schemas.microsoft.com/office/drawing/2014/main" id="{0E584988-A08A-3BF1-2AD6-3C9FD1258D9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292312" y="3602543"/>
            <a:ext cx="1416917" cy="116629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16">
            <a:extLst>
              <a:ext uri="{FF2B5EF4-FFF2-40B4-BE49-F238E27FC236}">
                <a16:creationId xmlns:a16="http://schemas.microsoft.com/office/drawing/2014/main" id="{788DC86F-198C-3D0D-5F71-E8B2349A03DB}"/>
              </a:ext>
            </a:extLst>
          </p:cNvPr>
          <p:cNvSpPr txBox="1"/>
          <p:nvPr/>
        </p:nvSpPr>
        <p:spPr>
          <a:xfrm>
            <a:off x="887077" y="4971016"/>
            <a:ext cx="880996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tŷ crwn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4" name="TextBox 17">
            <a:extLst>
              <a:ext uri="{FF2B5EF4-FFF2-40B4-BE49-F238E27FC236}">
                <a16:creationId xmlns:a16="http://schemas.microsoft.com/office/drawing/2014/main" id="{ED0386DA-9907-BD69-E41A-A33D33B267CC}"/>
              </a:ext>
            </a:extLst>
          </p:cNvPr>
          <p:cNvSpPr txBox="1"/>
          <p:nvPr/>
        </p:nvSpPr>
        <p:spPr>
          <a:xfrm>
            <a:off x="8925751" y="4937138"/>
            <a:ext cx="676747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hela</a:t>
            </a:r>
          </a:p>
        </p:txBody>
      </p:sp>
      <p:sp>
        <p:nvSpPr>
          <p:cNvPr id="15" name="TextBox 18">
            <a:extLst>
              <a:ext uri="{FF2B5EF4-FFF2-40B4-BE49-F238E27FC236}">
                <a16:creationId xmlns:a16="http://schemas.microsoft.com/office/drawing/2014/main" id="{9AE3B08B-392C-52CD-5A3B-898A56C60953}"/>
              </a:ext>
            </a:extLst>
          </p:cNvPr>
          <p:cNvSpPr txBox="1"/>
          <p:nvPr/>
        </p:nvSpPr>
        <p:spPr>
          <a:xfrm>
            <a:off x="2557832" y="4960565"/>
            <a:ext cx="676747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cnau</a:t>
            </a:r>
          </a:p>
        </p:txBody>
      </p:sp>
      <p:sp>
        <p:nvSpPr>
          <p:cNvPr id="16" name="TextBox 21">
            <a:extLst>
              <a:ext uri="{FF2B5EF4-FFF2-40B4-BE49-F238E27FC236}">
                <a16:creationId xmlns:a16="http://schemas.microsoft.com/office/drawing/2014/main" id="{078D86F2-23B3-7E01-922E-A06267B02DF6}"/>
              </a:ext>
            </a:extLst>
          </p:cNvPr>
          <p:cNvSpPr txBox="1"/>
          <p:nvPr/>
        </p:nvSpPr>
        <p:spPr>
          <a:xfrm>
            <a:off x="3980849" y="4960565"/>
            <a:ext cx="828400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tiwnig</a:t>
            </a:r>
          </a:p>
        </p:txBody>
      </p:sp>
      <p:sp>
        <p:nvSpPr>
          <p:cNvPr id="17" name="TextBox 22">
            <a:extLst>
              <a:ext uri="{FF2B5EF4-FFF2-40B4-BE49-F238E27FC236}">
                <a16:creationId xmlns:a16="http://schemas.microsoft.com/office/drawing/2014/main" id="{A87CF80D-159E-3DF2-4645-019D69A7B055}"/>
              </a:ext>
            </a:extLst>
          </p:cNvPr>
          <p:cNvSpPr txBox="1"/>
          <p:nvPr/>
        </p:nvSpPr>
        <p:spPr>
          <a:xfrm>
            <a:off x="5293168" y="4960565"/>
            <a:ext cx="1406758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clogyn wlân</a:t>
            </a:r>
          </a:p>
        </p:txBody>
      </p:sp>
      <p:sp>
        <p:nvSpPr>
          <p:cNvPr id="18" name="TextBox 23">
            <a:extLst>
              <a:ext uri="{FF2B5EF4-FFF2-40B4-BE49-F238E27FC236}">
                <a16:creationId xmlns:a16="http://schemas.microsoft.com/office/drawing/2014/main" id="{C81597DE-47BC-AD19-77B8-81517278B7F8}"/>
              </a:ext>
            </a:extLst>
          </p:cNvPr>
          <p:cNvSpPr txBox="1"/>
          <p:nvPr/>
        </p:nvSpPr>
        <p:spPr>
          <a:xfrm>
            <a:off x="7269781" y="4899199"/>
            <a:ext cx="971687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pysgota</a:t>
            </a: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D85A500D-B2A9-B970-6A11-D5A5228E98CB}"/>
              </a:ext>
            </a:extLst>
          </p:cNvPr>
          <p:cNvSpPr txBox="1"/>
          <p:nvPr/>
        </p:nvSpPr>
        <p:spPr>
          <a:xfrm>
            <a:off x="10514932" y="4899199"/>
            <a:ext cx="971687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ymladd</a:t>
            </a:r>
          </a:p>
        </p:txBody>
      </p:sp>
      <p:sp>
        <p:nvSpPr>
          <p:cNvPr id="20" name="TextBox 25">
            <a:extLst>
              <a:ext uri="{FF2B5EF4-FFF2-40B4-BE49-F238E27FC236}">
                <a16:creationId xmlns:a16="http://schemas.microsoft.com/office/drawing/2014/main" id="{749770C8-5945-D7F2-3029-6D1899B73FF8}"/>
              </a:ext>
            </a:extLst>
          </p:cNvPr>
          <p:cNvSpPr txBox="1"/>
          <p:nvPr/>
        </p:nvSpPr>
        <p:spPr>
          <a:xfrm>
            <a:off x="489322" y="478295"/>
            <a:ext cx="2717962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Ble roedden nhw’n byw?</a:t>
            </a:r>
          </a:p>
        </p:txBody>
      </p:sp>
      <p:sp>
        <p:nvSpPr>
          <p:cNvPr id="21" name="TextBox 26">
            <a:extLst>
              <a:ext uri="{FF2B5EF4-FFF2-40B4-BE49-F238E27FC236}">
                <a16:creationId xmlns:a16="http://schemas.microsoft.com/office/drawing/2014/main" id="{E5CC9FDE-D629-ED2B-7E76-9AE7034AE9F7}"/>
              </a:ext>
            </a:extLst>
          </p:cNvPr>
          <p:cNvSpPr txBox="1"/>
          <p:nvPr/>
        </p:nvSpPr>
        <p:spPr>
          <a:xfrm>
            <a:off x="631201" y="1026807"/>
            <a:ext cx="2989027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Roedden nhw’n byw mewn….</a:t>
            </a:r>
          </a:p>
        </p:txBody>
      </p:sp>
      <p:sp>
        <p:nvSpPr>
          <p:cNvPr id="22" name="TextBox 27">
            <a:extLst>
              <a:ext uri="{FF2B5EF4-FFF2-40B4-BE49-F238E27FC236}">
                <a16:creationId xmlns:a16="http://schemas.microsoft.com/office/drawing/2014/main" id="{C861E073-A5C0-828E-B80F-00222714E2FE}"/>
              </a:ext>
            </a:extLst>
          </p:cNvPr>
          <p:cNvSpPr txBox="1"/>
          <p:nvPr/>
        </p:nvSpPr>
        <p:spPr>
          <a:xfrm>
            <a:off x="602845" y="1601763"/>
            <a:ext cx="3567458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Doedden nhw ddim yn byw mewn..</a:t>
            </a:r>
          </a:p>
        </p:txBody>
      </p:sp>
      <p:pic>
        <p:nvPicPr>
          <p:cNvPr id="23" name="Picture 34">
            <a:extLst>
              <a:ext uri="{FF2B5EF4-FFF2-40B4-BE49-F238E27FC236}">
                <a16:creationId xmlns:a16="http://schemas.microsoft.com/office/drawing/2014/main" id="{760F3477-4A42-8043-216E-8BEC40B63C2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71926" y="1147773"/>
            <a:ext cx="362001" cy="32389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36">
            <a:extLst>
              <a:ext uri="{FF2B5EF4-FFF2-40B4-BE49-F238E27FC236}">
                <a16:creationId xmlns:a16="http://schemas.microsoft.com/office/drawing/2014/main" id="{9B43D382-BE3E-9108-F82A-AA6239FA4E3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8207" y="1036344"/>
            <a:ext cx="362001" cy="32389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5" name="Picture 38">
            <a:extLst>
              <a:ext uri="{FF2B5EF4-FFF2-40B4-BE49-F238E27FC236}">
                <a16:creationId xmlns:a16="http://schemas.microsoft.com/office/drawing/2014/main" id="{530F0491-ADA7-38BE-3FF0-DB5A23DAB54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1588" y="1626617"/>
            <a:ext cx="341126" cy="3301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6" name="TextBox 39">
            <a:extLst>
              <a:ext uri="{FF2B5EF4-FFF2-40B4-BE49-F238E27FC236}">
                <a16:creationId xmlns:a16="http://schemas.microsoft.com/office/drawing/2014/main" id="{8CE29D79-FB82-8BE4-C884-5673A3B2A742}"/>
              </a:ext>
            </a:extLst>
          </p:cNvPr>
          <p:cNvSpPr txBox="1"/>
          <p:nvPr/>
        </p:nvSpPr>
        <p:spPr>
          <a:xfrm>
            <a:off x="4752923" y="523704"/>
            <a:ext cx="2861404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Beth roedden nhw’n wisgo?</a:t>
            </a:r>
          </a:p>
        </p:txBody>
      </p:sp>
      <p:sp>
        <p:nvSpPr>
          <p:cNvPr id="27" name="TextBox 40">
            <a:extLst>
              <a:ext uri="{FF2B5EF4-FFF2-40B4-BE49-F238E27FC236}">
                <a16:creationId xmlns:a16="http://schemas.microsoft.com/office/drawing/2014/main" id="{712ADB4A-F884-04E7-1DD6-A1D760996CF6}"/>
              </a:ext>
            </a:extLst>
          </p:cNvPr>
          <p:cNvSpPr txBox="1"/>
          <p:nvPr/>
        </p:nvSpPr>
        <p:spPr>
          <a:xfrm>
            <a:off x="5106841" y="1166591"/>
            <a:ext cx="2782254" cy="377308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Roedden nhw’n gwisgo ….</a:t>
            </a:r>
          </a:p>
        </p:txBody>
      </p:sp>
      <p:sp>
        <p:nvSpPr>
          <p:cNvPr id="28" name="TextBox 41">
            <a:extLst>
              <a:ext uri="{FF2B5EF4-FFF2-40B4-BE49-F238E27FC236}">
                <a16:creationId xmlns:a16="http://schemas.microsoft.com/office/drawing/2014/main" id="{BFDDE0DC-8A3C-2E95-F8BA-B840D77E66E0}"/>
              </a:ext>
            </a:extLst>
          </p:cNvPr>
          <p:cNvSpPr txBox="1"/>
          <p:nvPr/>
        </p:nvSpPr>
        <p:spPr>
          <a:xfrm>
            <a:off x="5002014" y="1727283"/>
            <a:ext cx="3241858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Doedden nhw ddim yn gwisgo….</a:t>
            </a:r>
          </a:p>
        </p:txBody>
      </p:sp>
      <p:pic>
        <p:nvPicPr>
          <p:cNvPr id="29" name="Picture 42">
            <a:extLst>
              <a:ext uri="{FF2B5EF4-FFF2-40B4-BE49-F238E27FC236}">
                <a16:creationId xmlns:a16="http://schemas.microsoft.com/office/drawing/2014/main" id="{88E62D12-8CA7-375D-EEB1-E4EBBE6007D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556025" y="1727283"/>
            <a:ext cx="341126" cy="3301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0" name="TextBox 44">
            <a:extLst>
              <a:ext uri="{FF2B5EF4-FFF2-40B4-BE49-F238E27FC236}">
                <a16:creationId xmlns:a16="http://schemas.microsoft.com/office/drawing/2014/main" id="{84589E2A-1D5F-3A01-98C0-93A249C9FDF7}"/>
              </a:ext>
            </a:extLst>
          </p:cNvPr>
          <p:cNvSpPr txBox="1"/>
          <p:nvPr/>
        </p:nvSpPr>
        <p:spPr>
          <a:xfrm>
            <a:off x="8526496" y="418008"/>
            <a:ext cx="3487293" cy="1993181"/>
          </a:xfrm>
          <a:prstGeom prst="rect">
            <a:avLst/>
          </a:prstGeom>
          <a:solidFill>
            <a:srgbClr val="E2B6D6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1" name="TextBox 45">
            <a:extLst>
              <a:ext uri="{FF2B5EF4-FFF2-40B4-BE49-F238E27FC236}">
                <a16:creationId xmlns:a16="http://schemas.microsoft.com/office/drawing/2014/main" id="{9D1E8372-5CD6-D4AB-AE76-E91D6175CD80}"/>
              </a:ext>
            </a:extLst>
          </p:cNvPr>
          <p:cNvSpPr txBox="1"/>
          <p:nvPr/>
        </p:nvSpPr>
        <p:spPr>
          <a:xfrm>
            <a:off x="8841169" y="552288"/>
            <a:ext cx="2968060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Beth roedden nhw’n wneud?</a:t>
            </a:r>
          </a:p>
        </p:txBody>
      </p:sp>
      <p:pic>
        <p:nvPicPr>
          <p:cNvPr id="32" name="Picture 46">
            <a:extLst>
              <a:ext uri="{FF2B5EF4-FFF2-40B4-BE49-F238E27FC236}">
                <a16:creationId xmlns:a16="http://schemas.microsoft.com/office/drawing/2014/main" id="{B792F68B-EC8B-6969-956F-1A837D6A676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95678" y="1130500"/>
            <a:ext cx="362001" cy="32389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3" name="Picture 47">
            <a:extLst>
              <a:ext uri="{FF2B5EF4-FFF2-40B4-BE49-F238E27FC236}">
                <a16:creationId xmlns:a16="http://schemas.microsoft.com/office/drawing/2014/main" id="{E4F66559-A81D-16DB-BD72-350A9043786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14616" y="1720178"/>
            <a:ext cx="341126" cy="3301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4" name="TextBox 48">
            <a:extLst>
              <a:ext uri="{FF2B5EF4-FFF2-40B4-BE49-F238E27FC236}">
                <a16:creationId xmlns:a16="http://schemas.microsoft.com/office/drawing/2014/main" id="{4ABC2B84-C80F-6CAF-AA43-489018F4F43E}"/>
              </a:ext>
            </a:extLst>
          </p:cNvPr>
          <p:cNvSpPr txBox="1"/>
          <p:nvPr/>
        </p:nvSpPr>
        <p:spPr>
          <a:xfrm>
            <a:off x="9234342" y="1116555"/>
            <a:ext cx="2362818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Roedden nhw’n ….</a:t>
            </a:r>
          </a:p>
        </p:txBody>
      </p:sp>
      <p:sp>
        <p:nvSpPr>
          <p:cNvPr id="35" name="TextBox 49">
            <a:extLst>
              <a:ext uri="{FF2B5EF4-FFF2-40B4-BE49-F238E27FC236}">
                <a16:creationId xmlns:a16="http://schemas.microsoft.com/office/drawing/2014/main" id="{4B77D82A-0258-F39E-DE85-56AE519A3A16}"/>
              </a:ext>
            </a:extLst>
          </p:cNvPr>
          <p:cNvSpPr txBox="1"/>
          <p:nvPr/>
        </p:nvSpPr>
        <p:spPr>
          <a:xfrm>
            <a:off x="9189738" y="1727283"/>
            <a:ext cx="2519492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Doedden nhw ddim yn …</a:t>
            </a:r>
          </a:p>
        </p:txBody>
      </p:sp>
      <p:sp>
        <p:nvSpPr>
          <p:cNvPr id="36" name="TextBox 50">
            <a:extLst>
              <a:ext uri="{FF2B5EF4-FFF2-40B4-BE49-F238E27FC236}">
                <a16:creationId xmlns:a16="http://schemas.microsoft.com/office/drawing/2014/main" id="{388787B1-6EA2-615A-211D-44FAD75E86F9}"/>
              </a:ext>
            </a:extLst>
          </p:cNvPr>
          <p:cNvSpPr txBox="1"/>
          <p:nvPr/>
        </p:nvSpPr>
        <p:spPr>
          <a:xfrm>
            <a:off x="5049517" y="2950028"/>
            <a:ext cx="1822847" cy="369335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Geiriau newydd: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3900</TotalTime>
  <Words>541</Words>
  <Application>Microsoft Office PowerPoint</Application>
  <PresentationFormat>Widescreen</PresentationFormat>
  <Paragraphs>117</Paragraphs>
  <Slides>14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Comic Sans MS</vt:lpstr>
      <vt:lpstr>Lato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 Meiring (Lamphey Primary School)</dc:creator>
  <cp:lastModifiedBy>S Meiring (Lamphey Primary School)</cp:lastModifiedBy>
  <cp:revision>39</cp:revision>
  <dcterms:created xsi:type="dcterms:W3CDTF">2024-11-18T15:04:03Z</dcterms:created>
  <dcterms:modified xsi:type="dcterms:W3CDTF">2024-11-21T09:28:34Z</dcterms:modified>
</cp:coreProperties>
</file>