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53"/>
  </p:notesMasterIdLst>
  <p:handoutMasterIdLst>
    <p:handoutMasterId r:id="rId54"/>
  </p:handoutMasterIdLst>
  <p:sldIdLst>
    <p:sldId id="260" r:id="rId5"/>
    <p:sldId id="450" r:id="rId6"/>
    <p:sldId id="452" r:id="rId7"/>
    <p:sldId id="455" r:id="rId8"/>
    <p:sldId id="474" r:id="rId9"/>
    <p:sldId id="454" r:id="rId10"/>
    <p:sldId id="476" r:id="rId11"/>
    <p:sldId id="465" r:id="rId12"/>
    <p:sldId id="468" r:id="rId13"/>
    <p:sldId id="475" r:id="rId14"/>
    <p:sldId id="453" r:id="rId15"/>
    <p:sldId id="456" r:id="rId16"/>
    <p:sldId id="458" r:id="rId17"/>
    <p:sldId id="469" r:id="rId18"/>
    <p:sldId id="467" r:id="rId19"/>
    <p:sldId id="477" r:id="rId20"/>
    <p:sldId id="478" r:id="rId21"/>
    <p:sldId id="479" r:id="rId22"/>
    <p:sldId id="459" r:id="rId23"/>
    <p:sldId id="480" r:id="rId24"/>
    <p:sldId id="461" r:id="rId25"/>
    <p:sldId id="481" r:id="rId26"/>
    <p:sldId id="466" r:id="rId27"/>
    <p:sldId id="464" r:id="rId28"/>
    <p:sldId id="482" r:id="rId29"/>
    <p:sldId id="483" r:id="rId30"/>
    <p:sldId id="484" r:id="rId31"/>
    <p:sldId id="485" r:id="rId32"/>
    <p:sldId id="470" r:id="rId33"/>
    <p:sldId id="472" r:id="rId34"/>
    <p:sldId id="486" r:id="rId35"/>
    <p:sldId id="457" r:id="rId36"/>
    <p:sldId id="488" r:id="rId37"/>
    <p:sldId id="491" r:id="rId38"/>
    <p:sldId id="473" r:id="rId39"/>
    <p:sldId id="493" r:id="rId40"/>
    <p:sldId id="496" r:id="rId41"/>
    <p:sldId id="502" r:id="rId42"/>
    <p:sldId id="497" r:id="rId43"/>
    <p:sldId id="498" r:id="rId44"/>
    <p:sldId id="499" r:id="rId45"/>
    <p:sldId id="500" r:id="rId46"/>
    <p:sldId id="503" r:id="rId47"/>
    <p:sldId id="501" r:id="rId48"/>
    <p:sldId id="494" r:id="rId49"/>
    <p:sldId id="489" r:id="rId50"/>
    <p:sldId id="490" r:id="rId51"/>
    <p:sldId id="495" r:id="rId5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63707" autoAdjust="0"/>
  </p:normalViewPr>
  <p:slideViewPr>
    <p:cSldViewPr>
      <p:cViewPr varScale="1">
        <p:scale>
          <a:sx n="41" d="100"/>
          <a:sy n="41" d="100"/>
        </p:scale>
        <p:origin x="200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notesMaster" Target="notesMasters/notesMaster1.xml"/><Relationship Id="rId58" Type="http://schemas.openxmlformats.org/officeDocument/2006/relationships/tableStyles" Target="tableStyle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theme" Target="theme/theme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331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ailymail.co.uk/femail/article-9380341/Find-tech-savvy-incredibly-difficult-quiz.html" TargetMode="External"/><Relationship Id="rId2" Type="http://schemas.openxmlformats.org/officeDocument/2006/relationships/hyperlink" Target="https://quizlady.com/how-tech-savvy-are-you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hi.org/wp-content/uploads/migration/uploads/application/files/ghcah59qtuhe4iqhf3h7kp12v7q8xv15quh6u99569k1zuzce7.pdf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publications/i/item/9789241550505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0-wVqTG2no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ayjXMix-nMw" TargetMode="Externa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uralhealthinfo.org/toolkits/health-promotion/2/theories-and-models" TargetMode="External"/><Relationship Id="rId2" Type="http://schemas.openxmlformats.org/officeDocument/2006/relationships/hyperlink" Target="https://sphweb.bumc.bu.edu/otlt/MPH-Modules/SB/BehavioralChangeTheories/BehavioralChangeTheories2.html" TargetMode="Externa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2420888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Digital Health Promotion</a:t>
            </a: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2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</a:t>
            </a:r>
            <a:r>
              <a:rPr lang="en-GB" sz="20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Ping Wu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the end of this session, student should be able to: 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the concept of digital health promotion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Identify recent digital technology used in health promotion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Apply digital technology in health promotion </a:t>
            </a:r>
          </a:p>
          <a:p>
            <a:pPr marL="0" indent="0">
              <a:buNone/>
            </a:pPr>
            <a:endParaRPr lang="en-GB" sz="1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BBF76-4E34-B871-9F10-E28747AEE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7EB43-4DFB-D5F0-C2BF-E2BD311E15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technology is getting increasingly integrated in our everyday lives. </a:t>
            </a:r>
          </a:p>
          <a:p>
            <a:pPr algn="just"/>
            <a:r>
              <a:rPr lang="en-GB" dirty="0"/>
              <a:t>It is fast becoming a necessity</a:t>
            </a:r>
          </a:p>
          <a:p>
            <a:pPr algn="just"/>
            <a:r>
              <a:rPr lang="en-GB" dirty="0"/>
              <a:t>There has been a significant change since the late 1990s when internet became readily accessible to this era of social media and interconnection of smart objects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9394258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29B03-A187-A940-CB91-1B989B0D1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Digital 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644AC6-4EA3-3E08-C8EB-6BE8BC287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320481"/>
          </a:xfrm>
        </p:spPr>
        <p:txBody>
          <a:bodyPr>
            <a:normAutofit/>
          </a:bodyPr>
          <a:lstStyle/>
          <a:p>
            <a:pPr algn="l"/>
            <a:r>
              <a:rPr lang="en-GB" sz="26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“refers to a wide range of technologies directed at </a:t>
            </a:r>
            <a:r>
              <a:rPr lang="en-GB" sz="26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delivering healthcare</a:t>
            </a:r>
            <a:r>
              <a:rPr lang="en-GB" sz="26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6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providing information </a:t>
            </a:r>
            <a:r>
              <a:rPr lang="en-GB" sz="26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sz="26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lay people</a:t>
            </a:r>
            <a:r>
              <a:rPr lang="en-GB" sz="26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and helping them </a:t>
            </a:r>
            <a:r>
              <a:rPr lang="en-GB" sz="26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share their experiences </a:t>
            </a:r>
            <a:r>
              <a:rPr lang="en-GB" sz="26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of health and illness, training and educating </a:t>
            </a:r>
            <a:r>
              <a:rPr lang="en-GB" sz="26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healthcare professionals</a:t>
            </a:r>
            <a:r>
              <a:rPr lang="en-GB" sz="26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, helping </a:t>
            </a:r>
            <a:r>
              <a:rPr lang="en-GB" sz="26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people with chronic illnesses</a:t>
            </a:r>
            <a:r>
              <a:rPr lang="en-GB" sz="26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to engage in self- care and encouraging others to engage in activities to promote their health and wellbeing and avoid illness” (Lupton 2018)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223421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BA40A-671D-EEF7-92F0-B244CA5EF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6038"/>
            <a:ext cx="8229600" cy="832682"/>
          </a:xfrm>
        </p:spPr>
        <p:txBody>
          <a:bodyPr>
            <a:normAutofit fontScale="90000"/>
          </a:bodyPr>
          <a:lstStyle/>
          <a:p>
            <a:r>
              <a:rPr lang="en-GB" dirty="0"/>
              <a:t>Timeline (Lupton 2015; O’Neil 2019)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3C303D9-11EA-B866-E795-6027EBA577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0293023"/>
              </p:ext>
            </p:extLst>
          </p:nvPr>
        </p:nvGraphicFramePr>
        <p:xfrm>
          <a:off x="229669" y="854236"/>
          <a:ext cx="8684662" cy="473500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214618">
                  <a:extLst>
                    <a:ext uri="{9D8B030D-6E8A-4147-A177-3AD203B41FA5}">
                      <a16:colId xmlns:a16="http://schemas.microsoft.com/office/drawing/2014/main" val="3036595786"/>
                    </a:ext>
                  </a:extLst>
                </a:gridCol>
                <a:gridCol w="6470044">
                  <a:extLst>
                    <a:ext uri="{9D8B030D-6E8A-4147-A177-3AD203B41FA5}">
                      <a16:colId xmlns:a16="http://schemas.microsoft.com/office/drawing/2014/main" val="691618165"/>
                    </a:ext>
                  </a:extLst>
                </a:gridCol>
              </a:tblGrid>
              <a:tr h="724666">
                <a:tc>
                  <a:txBody>
                    <a:bodyPr/>
                    <a:lstStyle/>
                    <a:p>
                      <a:r>
                        <a:rPr lang="en-GB" sz="2800" dirty="0"/>
                        <a:t>Timeline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Characteristics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3247571"/>
                  </a:ext>
                </a:extLst>
              </a:tr>
              <a:tr h="155675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Web 1.0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/>
                        <a:t>(linked webpages)</a:t>
                      </a:r>
                    </a:p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Span from 1994 to about 2004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Development of WWW</a:t>
                      </a:r>
                    </a:p>
                    <a:p>
                      <a:r>
                        <a:rPr lang="en-GB" dirty="0"/>
                        <a:t>Information gathering </a:t>
                      </a:r>
                    </a:p>
                    <a:p>
                      <a:r>
                        <a:rPr lang="en-GB" dirty="0"/>
                        <a:t>Information provision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Tech was a one-way communication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5856370"/>
                  </a:ext>
                </a:extLst>
              </a:tr>
              <a:tr h="1264863">
                <a:tc>
                  <a:txBody>
                    <a:bodyPr/>
                    <a:lstStyle/>
                    <a:p>
                      <a:r>
                        <a:rPr lang="en-GB" b="1" dirty="0"/>
                        <a:t>Web 2.0 </a:t>
                      </a:r>
                    </a:p>
                    <a:p>
                      <a:r>
                        <a:rPr lang="en-GB" b="0" dirty="0"/>
                        <a:t>(linked apps)</a:t>
                      </a:r>
                    </a:p>
                    <a:p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Also known as era of social web</a:t>
                      </a:r>
                    </a:p>
                    <a:p>
                      <a:r>
                        <a:rPr lang="en-GB" dirty="0"/>
                        <a:t>Birthed the use of smart hardware</a:t>
                      </a:r>
                    </a:p>
                    <a:p>
                      <a:r>
                        <a:rPr lang="en-GB" dirty="0"/>
                        <a:t>Tech is about interactive-ness and connectedness </a:t>
                      </a:r>
                    </a:p>
                    <a:p>
                      <a:r>
                        <a:rPr lang="en-GB" dirty="0"/>
                        <a:t>Room for interactive two-way communication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7160098"/>
                  </a:ext>
                </a:extLst>
              </a:tr>
              <a:tr h="995652">
                <a:tc>
                  <a:txBody>
                    <a:bodyPr/>
                    <a:lstStyle/>
                    <a:p>
                      <a:r>
                        <a:rPr lang="en-GB" b="1" dirty="0"/>
                        <a:t>Web 3.0</a:t>
                      </a:r>
                    </a:p>
                    <a:p>
                      <a:r>
                        <a:rPr lang="en-GB" b="0" dirty="0"/>
                        <a:t>(linked data)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Also known as the era of semantic web or internet of thing </a:t>
                      </a:r>
                    </a:p>
                    <a:p>
                      <a:r>
                        <a:rPr lang="en-GB" dirty="0"/>
                        <a:t>Interconnection of smart objects </a:t>
                      </a:r>
                    </a:p>
                    <a:p>
                      <a:r>
                        <a:rPr lang="en-GB" dirty="0"/>
                        <a:t>Little human intervention (gather, process, and</a:t>
                      </a:r>
                    </a:p>
                    <a:p>
                      <a:r>
                        <a:rPr lang="en-GB" dirty="0"/>
                        <a:t>transmit information)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50175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7081417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EF702-8AF3-BF61-6118-B6FE64331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Drivers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064C6-644D-8B88-977D-74B26F5508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rgbClr val="7030A0"/>
                </a:solidFill>
              </a:rPr>
              <a:t>What are the drivers of digital technology in healthcare? </a:t>
            </a:r>
          </a:p>
          <a:p>
            <a:pPr lvl="1"/>
            <a:r>
              <a:rPr lang="en-GB" dirty="0"/>
              <a:t>Social media </a:t>
            </a:r>
          </a:p>
          <a:p>
            <a:pPr lvl="1"/>
            <a:r>
              <a:rPr lang="en-GB" dirty="0"/>
              <a:t>Growing young population </a:t>
            </a:r>
          </a:p>
          <a:p>
            <a:pPr lvl="1"/>
            <a:r>
              <a:rPr lang="en-GB" dirty="0"/>
              <a:t>Faster wireless communication with higher bandwidth </a:t>
            </a:r>
          </a:p>
          <a:p>
            <a:pPr lvl="1"/>
            <a:r>
              <a:rPr lang="en-GB" dirty="0"/>
              <a:t>Increased data processing power</a:t>
            </a:r>
          </a:p>
          <a:p>
            <a:pPr lvl="1"/>
            <a:r>
              <a:rPr lang="en-GB" dirty="0"/>
              <a:t>Improved design of microelectronics and sensor devices </a:t>
            </a:r>
          </a:p>
          <a:p>
            <a:pPr lvl="1"/>
            <a:r>
              <a:rPr lang="en-GB" dirty="0"/>
              <a:t>Covid-19</a:t>
            </a:r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80520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E8594-98C7-3F94-BE87-DD76CFB687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4B7E2-4604-2A59-178F-75B9D472E5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rgbClr val="7030A0"/>
                </a:solidFill>
              </a:rPr>
              <a:t>Give some examples of digital technology used in healthcare?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Radio</a:t>
            </a:r>
          </a:p>
          <a:p>
            <a:r>
              <a:rPr lang="en-GB" dirty="0"/>
              <a:t>Television</a:t>
            </a:r>
          </a:p>
          <a:p>
            <a:r>
              <a:rPr lang="en-GB" dirty="0"/>
              <a:t>Internet</a:t>
            </a:r>
          </a:p>
          <a:p>
            <a:r>
              <a:rPr lang="en-GB" dirty="0"/>
              <a:t>Social media </a:t>
            </a:r>
          </a:p>
          <a:p>
            <a:r>
              <a:rPr lang="en-GB" dirty="0"/>
              <a:t>Smartphones </a:t>
            </a:r>
          </a:p>
          <a:p>
            <a:r>
              <a:rPr lang="en-GB" dirty="0"/>
              <a:t>Wearable devices</a:t>
            </a:r>
          </a:p>
          <a:p>
            <a:r>
              <a:rPr lang="en-GB" dirty="0"/>
              <a:t>Gamification  </a:t>
            </a:r>
          </a:p>
          <a:p>
            <a:r>
              <a:rPr lang="en-GB" dirty="0"/>
              <a:t>Implantable</a:t>
            </a:r>
          </a:p>
          <a:p>
            <a:r>
              <a:rPr lang="en-GB" dirty="0"/>
              <a:t>Robotics </a:t>
            </a:r>
          </a:p>
          <a:p>
            <a:r>
              <a:rPr lang="en-GB" dirty="0"/>
              <a:t>Artificial intelligence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NB: many of these technologies intersect themselves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84462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6D8CD-17C6-D7D9-9CC9-24C30C045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Recent Digital Technologies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87933-06E7-507A-6A91-F55FA739FA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/>
              <a:t>Gretton</a:t>
            </a:r>
            <a:r>
              <a:rPr lang="en-GB" dirty="0"/>
              <a:t> and </a:t>
            </a:r>
            <a:r>
              <a:rPr lang="en-GB" dirty="0" err="1"/>
              <a:t>Honeyman</a:t>
            </a:r>
            <a:r>
              <a:rPr lang="en-GB" dirty="0"/>
              <a:t> (2016) described eight new digital technologies used in healthcare </a:t>
            </a:r>
          </a:p>
          <a:p>
            <a:r>
              <a:rPr lang="en-GB" dirty="0"/>
              <a:t>Smartphone </a:t>
            </a:r>
          </a:p>
          <a:p>
            <a:r>
              <a:rPr lang="en-GB" dirty="0"/>
              <a:t>At home or portable diagnostic devices and apps</a:t>
            </a:r>
          </a:p>
          <a:p>
            <a:r>
              <a:rPr lang="en-GB" dirty="0"/>
              <a:t>Smart or implantable drug delivery mechanisms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3288651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E5469-EA63-6989-9FF1-AA7A6480D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Recent Digital Technologies contd..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7B6EF-B163-59FF-C2DD-06C386109B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Digital therapeutics platforms </a:t>
            </a:r>
          </a:p>
          <a:p>
            <a:r>
              <a:rPr lang="en-GB" dirty="0"/>
              <a:t>Genome sequencing </a:t>
            </a:r>
          </a:p>
          <a:p>
            <a:r>
              <a:rPr lang="en-GB" dirty="0"/>
              <a:t>Artificial intelligence </a:t>
            </a:r>
          </a:p>
          <a:p>
            <a:r>
              <a:rPr lang="en-GB" dirty="0"/>
              <a:t>Blockchain technology e.g. bitcoin </a:t>
            </a:r>
          </a:p>
          <a:p>
            <a:r>
              <a:rPr lang="en-GB" dirty="0"/>
              <a:t>Internet space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Others </a:t>
            </a:r>
          </a:p>
          <a:p>
            <a:r>
              <a:rPr lang="en-GB" dirty="0"/>
              <a:t>Augmented Reality</a:t>
            </a:r>
          </a:p>
          <a:p>
            <a:r>
              <a:rPr lang="en-GB" dirty="0"/>
              <a:t>Virtual Reality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30603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8C68B-31CB-02E9-F32D-889140137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Are you tech savvy???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34756-B641-8ADB-F612-C2C0E431E0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How Tech-Savvy Are You? | </a:t>
            </a:r>
            <a:r>
              <a:rPr lang="en-GB" dirty="0" err="1">
                <a:hlinkClick r:id="rId2"/>
              </a:rPr>
              <a:t>QuizLady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Find out if you are tech-savvy with this incredibly difficult quiz | Daily Mail Online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6235386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EB7E0-35DF-0A0A-7488-E853EBF6A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Digital health promotion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C69BF4-096E-9155-BD87-6A1FF7A8D9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Refers to the use of digital technologies in health promotion (Koh et al 2021). </a:t>
            </a:r>
          </a:p>
          <a:p>
            <a:r>
              <a:rPr lang="en-GB" dirty="0"/>
              <a:t>Its aim is to improve the health of populations</a:t>
            </a:r>
          </a:p>
          <a:p>
            <a:r>
              <a:rPr lang="en-GB" dirty="0"/>
              <a:t>Involves the use of digital devices, tools and platforms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302621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F4C4D-5DF5-D291-E237-87A0B9646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Advantages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B35E2-D8B4-385B-A0C8-D8CFA8EDBC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Disseminate information </a:t>
            </a:r>
          </a:p>
          <a:p>
            <a:r>
              <a:rPr lang="en-GB" dirty="0"/>
              <a:t>Collect information</a:t>
            </a:r>
          </a:p>
          <a:p>
            <a:r>
              <a:rPr lang="en-GB" dirty="0"/>
              <a:t>‘nudge’</a:t>
            </a:r>
          </a:p>
          <a:p>
            <a:r>
              <a:rPr lang="en-GB" dirty="0"/>
              <a:t>Targeted and personalised</a:t>
            </a:r>
          </a:p>
          <a:p>
            <a:r>
              <a:rPr lang="en-GB" dirty="0"/>
              <a:t>Inexpensive  </a:t>
            </a:r>
          </a:p>
        </p:txBody>
      </p:sp>
    </p:spTree>
    <p:extLst>
      <p:ext uri="{BB962C8B-B14F-4D97-AF65-F5344CB8AC3E}">
        <p14:creationId xmlns:p14="http://schemas.microsoft.com/office/powerpoint/2010/main" val="465436498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2AF9F-20E6-E343-2B51-6FD3AB67F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Criticism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45004-038F-80E3-89A2-713B3C9945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Difficult to measure/evaluate</a:t>
            </a:r>
          </a:p>
          <a:p>
            <a:r>
              <a:rPr lang="en-GB" dirty="0"/>
              <a:t>Difficult to control who is targeted </a:t>
            </a:r>
          </a:p>
          <a:p>
            <a:r>
              <a:rPr lang="en-GB" dirty="0"/>
              <a:t>Misleading information</a:t>
            </a:r>
          </a:p>
          <a:p>
            <a:r>
              <a:rPr lang="en-GB" dirty="0"/>
              <a:t>Inaccurate information </a:t>
            </a:r>
          </a:p>
          <a:p>
            <a:r>
              <a:rPr lang="en-GB" dirty="0"/>
              <a:t>Safety concerns</a:t>
            </a:r>
          </a:p>
          <a:p>
            <a:r>
              <a:rPr lang="en-GB" dirty="0"/>
              <a:t>Privacy concerns</a:t>
            </a:r>
          </a:p>
          <a:p>
            <a:r>
              <a:rPr lang="en-GB" dirty="0"/>
              <a:t>Impersonal</a:t>
            </a:r>
          </a:p>
          <a:p>
            <a:r>
              <a:rPr lang="en-GB" dirty="0"/>
              <a:t>Widening inequality</a:t>
            </a:r>
          </a:p>
          <a:p>
            <a:r>
              <a:rPr lang="en-GB" dirty="0"/>
              <a:t>Focus on the individual ignoring other determinants of health</a:t>
            </a:r>
          </a:p>
        </p:txBody>
      </p:sp>
    </p:spTree>
    <p:extLst>
      <p:ext uri="{BB962C8B-B14F-4D97-AF65-F5344CB8AC3E}">
        <p14:creationId xmlns:p14="http://schemas.microsoft.com/office/powerpoint/2010/main" val="867711037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21972-E42F-23C3-E72F-A93114C57D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F17813-3C46-8EF2-0F7E-70979BE6BC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O'Neil, I., 2019. </a:t>
            </a:r>
            <a:r>
              <a:rPr lang="en-GB" sz="3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Digital Health Promotion: A Critical Introduction</a:t>
            </a:r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Sons.</a:t>
            </a:r>
          </a:p>
          <a:p>
            <a:pPr algn="l"/>
            <a:r>
              <a:rPr lang="en-GB" sz="3200" b="0" i="0" u="none" strike="noStrike" baseline="0" dirty="0">
                <a:latin typeface="PpgpgkAdvTTb5929f4c"/>
              </a:rPr>
              <a:t>Eysenbach G. What is e-health? J Med Internet Res. 2001;3:2.</a:t>
            </a:r>
          </a:p>
          <a:p>
            <a:pPr algn="l"/>
            <a:r>
              <a:rPr lang="en-GB" sz="3200" b="0" i="0" u="none" strike="noStrike" baseline="0" dirty="0">
                <a:latin typeface="PpgpgkAdvTTb5929f4c"/>
              </a:rPr>
              <a:t>Center for Technology and Aging (2011) mHealth technologies: applications to benefit older adults. Oakland, CA: Center for Technology and Aging; 2011. Available at: </a:t>
            </a:r>
            <a:r>
              <a:rPr lang="en-GB" sz="1800" dirty="0">
                <a:hlinkClick r:id="rId2"/>
              </a:rPr>
              <a:t>Microsoft Word - mHealth_Position_Paper_Discussion_Draft_3.29.11.doc (phi.org)</a:t>
            </a:r>
            <a:r>
              <a:rPr lang="en-GB" sz="1800" dirty="0"/>
              <a:t> </a:t>
            </a:r>
            <a:endParaRPr lang="en-GB" sz="3200" b="0" i="0" u="none" strike="noStrike" baseline="0" dirty="0">
              <a:latin typeface="PpgpgkAdvTTb5929f4c"/>
            </a:endParaRPr>
          </a:p>
          <a:p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674778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F81F7-49CD-60EB-62B0-01FD1E6E4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9FF58-48A7-8CF3-86D0-E7F481C212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Bitar, H., &amp;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Alismail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(2021). The role of eHealth, telehealth, and telemedicine for chronic disease patients during COVID-19 pandemic: A rapid systematic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Digital health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7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20552076211009396.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Cross, R., Davis, S., and O’Neil, I (2017) Health communication: Theoretical and critical perspectives. Cambridge: Polity</a:t>
            </a:r>
          </a:p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Gretton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C., and </a:t>
            </a:r>
            <a:r>
              <a:rPr lang="en-GB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Honeyman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 (2016) The digital revolution: Eight technologies that will change health and care. London: The King’s Fund </a:t>
            </a: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Koh, A., Swanepoel, D. W., Ling, A., Ho, B. L., Tan, S. Y., &amp; Lim, J. (2021). Digital health promotion: promise and peril.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Promotion International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(Supplement_1), i70-i80.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Lupton, D. (2014). Health promotion in the digital era: a critical commentary.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Health promotion international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30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174-183.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WHO (2019) WHO Guideline: Recommendations on digital interventions for health system strengthening. World Health Organization. 2019. Available at: </a:t>
            </a:r>
            <a:r>
              <a:rPr lang="en-GB" b="0" i="0" u="none" strike="noStrike" dirty="0">
                <a:solidFill>
                  <a:srgbClr val="2F4A8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https://www.who.int/publications/i/item/9789241550505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5637146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3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 change theoretical underpinnings in Digital Health Promotion 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</a:t>
            </a:r>
            <a:r>
              <a:rPr lang="en-GB" sz="20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Ping Wu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7142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the end of this session, student should be able to: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behaviour change approach to promoting health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Know the use of digital technologies to influence behaviour change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Describe the underpinning theoretical perspectives on behaviour change </a:t>
            </a:r>
            <a:endParaRPr lang="en-GB" sz="18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2754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BBF76-4E34-B871-9F10-E28747AEE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7EB43-4DFB-D5F0-C2BF-E2BD311E1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268760"/>
            <a:ext cx="8435280" cy="4248473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Behaviour change is about altering habits/behaviours to influence health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technology influences our choices which subsequently impacts on our behaviour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Dual role of digital technology in behaviour change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dirty="0"/>
              <a:t>Digital technology commonly used to deliver health messages via: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Broadcast- TV, radio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Non-broadcasting – online and social media channels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Advertisement </a:t>
            </a:r>
          </a:p>
        </p:txBody>
      </p:sp>
    </p:spTree>
    <p:extLst>
      <p:ext uri="{BB962C8B-B14F-4D97-AF65-F5344CB8AC3E}">
        <p14:creationId xmlns:p14="http://schemas.microsoft.com/office/powerpoint/2010/main" val="650535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FDCC2-6D86-4687-8D88-D3D833C0A4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Behaviour change theories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3FCA9A-B9E6-B8D0-7681-1B48A14D63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rgbClr val="00B050"/>
                </a:solidFill>
              </a:rPr>
              <a:t>Health Belief Model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rgbClr val="00B050"/>
                </a:solidFill>
              </a:rPr>
              <a:t>Transtheoretical model/stages of change</a:t>
            </a:r>
          </a:p>
          <a:p>
            <a:r>
              <a:rPr lang="en-GB" dirty="0"/>
              <a:t>Social cognitive theory  </a:t>
            </a:r>
          </a:p>
          <a:p>
            <a:r>
              <a:rPr lang="en-GB" dirty="0"/>
              <a:t>Theory of planned behaviour and theory of reasoned action </a:t>
            </a:r>
          </a:p>
          <a:p>
            <a:r>
              <a:rPr lang="en-GB" dirty="0"/>
              <a:t>Protection motivation theory </a:t>
            </a:r>
          </a:p>
          <a:p>
            <a:r>
              <a:rPr lang="en-GB" dirty="0"/>
              <a:t>Elaboration likelihood model</a:t>
            </a:r>
          </a:p>
        </p:txBody>
      </p:sp>
    </p:spTree>
    <p:extLst>
      <p:ext uri="{BB962C8B-B14F-4D97-AF65-F5344CB8AC3E}">
        <p14:creationId xmlns:p14="http://schemas.microsoft.com/office/powerpoint/2010/main" val="508079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2C485-3390-A43F-35CE-656C72371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Health Belief Model (HBM)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A5382-0C4A-23FF-9C89-662776A5C8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is used to explain and predict individual changes in health behaviours.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Behaviour change will be influenced by an evaluation of its feasibility and its benefits weighed against its costs (Cost-benefit or utility analysis)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161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85BC0-034B-3560-770D-FED55BDC7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Theoretical underpinning of HBM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16C78-30E6-8C6A-4D66-D7D35D5E78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susceptibility-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individual's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perceived threat to sickness or disease.</a:t>
            </a: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severity-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belief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 consequence.</a:t>
            </a: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benefits-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positive benefits of action </a:t>
            </a:r>
          </a:p>
          <a:p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0124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343DB-8966-828C-7A76-5324CDAB38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HBM..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8E4D5-447F-E49B-E15E-7E7B47C4DB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perceived barriers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action, </a:t>
            </a: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Cues to action-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exposure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factors that prompt action/stimulus </a:t>
            </a: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Self-efficacy-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confidence in ability to succeed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2465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6572268-D381-6143-4B9A-DF9A387EB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6131024" cy="635670"/>
          </a:xfrm>
        </p:spPr>
        <p:txBody>
          <a:bodyPr/>
          <a:lstStyle/>
          <a:p>
            <a:r>
              <a:rPr lang="en-US" dirty="0"/>
              <a:t>HBM CONTD… 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2AD27098-DC46-DF04-1E6F-CF3D56513F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807" y="1697243"/>
            <a:ext cx="8464385" cy="3766652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96383-30D5-AD42-0A3B-895472A0D9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0151" y="908720"/>
            <a:ext cx="6419056" cy="769764"/>
          </a:xfrm>
        </p:spPr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 https://www.youtube.com/watch?v=c0-wVqTG2no</a:t>
            </a:r>
            <a:r>
              <a:rPr lang="en-GB" dirty="0"/>
              <a:t> </a:t>
            </a:r>
          </a:p>
          <a:p>
            <a:r>
              <a:rPr lang="en-GB" dirty="0"/>
              <a:t>Example of Health belief model </a:t>
            </a:r>
          </a:p>
        </p:txBody>
      </p:sp>
    </p:spTree>
    <p:extLst>
      <p:ext uri="{BB962C8B-B14F-4D97-AF65-F5344CB8AC3E}">
        <p14:creationId xmlns:p14="http://schemas.microsoft.com/office/powerpoint/2010/main" val="823862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F0EE1-8797-E6F8-8A63-1829A08734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Limitation of HBM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23B94-20EA-27AE-5AC3-5316E6F93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398904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assumes that everyone has access to equal amounts of information on the illness or disease.</a:t>
            </a: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assumes that cues to action are widely prevalent in encouraging people to act and that "health" actions are the main goal in the decision-making process.</a:t>
            </a:r>
          </a:p>
          <a:p>
            <a:pPr marL="0" indent="0" algn="l">
              <a:buNone/>
            </a:pPr>
            <a:endParaRPr lang="en-GB" sz="2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Boston University School of Public Health (2022)</a:t>
            </a:r>
            <a:endParaRPr lang="en-GB" sz="2600" b="0" i="1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2167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E6230-899D-1D9B-AAC1-06932373E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Limitation of HBM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13CE0-2979-D65A-8E0A-C264F39CF1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does not account for environmental or economic factors that may prohibit or promote the recommended action.</a:t>
            </a:r>
          </a:p>
          <a:p>
            <a:pPr marL="0" indent="0" algn="l">
              <a:buNone/>
            </a:pP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focuses on the health-related reasons for behaviours but ignores the fact that people often engage in actions for other reasons, such as social acceptance</a:t>
            </a:r>
          </a:p>
          <a:p>
            <a:pPr marL="0" indent="0">
              <a:buNone/>
            </a:pPr>
            <a:endParaRPr lang="en-GB" b="0" i="0" dirty="0">
              <a:solidFill>
                <a:srgbClr val="21212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Boston University School of Public Health (2022)</a:t>
            </a:r>
            <a:endParaRPr lang="en-GB" sz="3200" b="0" i="1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1731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844BA-CFF1-680B-9732-8F6DC48FB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Stages of Change (Transtheoretical Model) –SOC/TTM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42B32-22E9-5CA7-EFEF-926713E10E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Used to assess an individual’s readiness to act on a new, healthier behaviour. </a:t>
            </a:r>
          </a:p>
          <a:p>
            <a:r>
              <a:rPr lang="en-GB" dirty="0"/>
              <a:t>Describes behaviour change as a process that occurs in stages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271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83AC0-56CA-BA93-BE3A-386481B3D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Theoretical underpinning of SOC/TTM stages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96BBF-3326-7E85-B5C2-93DF710E6C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Pre-contemplation: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There is no intention of taking action.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Contemplation: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There are intentions to take action and a plan to do so in the near future.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Preparation: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There is intention to take action and some steps have been taken.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073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4E99B-E5C1-3E14-F4C6-2DF10ACC5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SOC/TTM stages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51755-6E84-0CDB-9E8C-CD5894DB84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Action: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Behaviour has been changed for a short period of time.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Maintenance: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Behaviour has been changed and continues to be maintained for the long-term.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6127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9BE7D-5DD2-AB56-EDEA-11D751071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76671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SOC/TTM stages </a:t>
            </a:r>
            <a:r>
              <a:rPr lang="en-GB" b="1" dirty="0" err="1"/>
              <a:t>contd</a:t>
            </a:r>
            <a:r>
              <a:rPr lang="en-GB" b="1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40766-C98F-1779-0DEC-4C01587E3F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118312"/>
            <a:ext cx="7499176" cy="6766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hlinkClick r:id="rId2"/>
              </a:rPr>
              <a:t>The Stages of Change Model – YouTube</a:t>
            </a:r>
            <a:endParaRPr lang="en-GB" dirty="0"/>
          </a:p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6F6BFB0-7096-C798-2C8E-8CA675A611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792457"/>
            <a:ext cx="7787208" cy="37962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67444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2A0A8-B332-A9FD-B430-F2A59BB25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Limitations of SOC/TTM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72E43-6D9F-6099-7F35-AF01F710A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00201"/>
            <a:ext cx="8496944" cy="3773015"/>
          </a:xfrm>
        </p:spPr>
        <p:txBody>
          <a:bodyPr>
            <a:no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model ignores the social context/other determinants of health in which change occurs, such as SES and income.</a:t>
            </a:r>
          </a:p>
          <a:p>
            <a:pPr marL="0" indent="0" algn="l">
              <a:buNone/>
            </a:pP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lines between the stages can be arbitrary with no set criteria of how to determine a person's stage of change. </a:t>
            </a:r>
          </a:p>
        </p:txBody>
      </p:sp>
    </p:spTree>
    <p:extLst>
      <p:ext uri="{BB962C8B-B14F-4D97-AF65-F5344CB8AC3E}">
        <p14:creationId xmlns:p14="http://schemas.microsoft.com/office/powerpoint/2010/main" val="3039502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7E556-741E-7CE5-264A-6B42BC978B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Limitations of SOC/TTM model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A6D1B-9ACD-63B3-FE83-802B09B3C0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There is no clear sense for how much time is needed for each stage, or how long a person can remain in a stage.  </a:t>
            </a:r>
          </a:p>
          <a:p>
            <a:pPr marL="0" indent="0" algn="l">
              <a:buNone/>
            </a:pPr>
            <a:endParaRPr lang="en-GB" sz="32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model assumes that individuals make coherent and logical plans in their decision-making process when this is not always true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9762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B619F-8FC2-420A-AB42-5F1CF9213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Digital technology and behaviour change  </a:t>
            </a:r>
            <a:r>
              <a:rPr lang="en-GB" dirty="0"/>
              <a:t>(O’Neil, 2019)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45194-F3E2-C4B1-CC5B-DA91C2F111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Digital technology influences behaviour via: </a:t>
            </a:r>
          </a:p>
          <a:p>
            <a:r>
              <a:rPr lang="en-GB" dirty="0"/>
              <a:t>Screening</a:t>
            </a:r>
          </a:p>
          <a:p>
            <a:r>
              <a:rPr lang="en-GB" dirty="0"/>
              <a:t>Self-monitoring </a:t>
            </a:r>
          </a:p>
          <a:p>
            <a:r>
              <a:rPr lang="en-GB" dirty="0"/>
              <a:t>Feedback on performance</a:t>
            </a:r>
          </a:p>
          <a:p>
            <a:r>
              <a:rPr lang="en-GB" dirty="0"/>
              <a:t>Information provision</a:t>
            </a:r>
          </a:p>
          <a:p>
            <a:r>
              <a:rPr lang="en-GB" dirty="0"/>
              <a:t>Goal setting </a:t>
            </a:r>
          </a:p>
          <a:p>
            <a:r>
              <a:rPr lang="en-GB" dirty="0"/>
              <a:t>Problem solving </a:t>
            </a:r>
          </a:p>
          <a:p>
            <a:r>
              <a:rPr lang="en-GB" dirty="0"/>
              <a:t>Action planning </a:t>
            </a:r>
          </a:p>
        </p:txBody>
      </p:sp>
    </p:spTree>
    <p:extLst>
      <p:ext uri="{BB962C8B-B14F-4D97-AF65-F5344CB8AC3E}">
        <p14:creationId xmlns:p14="http://schemas.microsoft.com/office/powerpoint/2010/main" val="2234417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39B59-FEBC-52B8-DC73-E45FBEFD4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Criticism of digital health promotion intervention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0BFA16-4343-C525-11E7-2E3AF05591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3917032"/>
          </a:xfrm>
        </p:spPr>
        <p:txBody>
          <a:bodyPr/>
          <a:lstStyle/>
          <a:p>
            <a:r>
              <a:rPr lang="en-GB" dirty="0"/>
              <a:t>Does not take into cognisance other determinants of health </a:t>
            </a:r>
          </a:p>
          <a:p>
            <a:r>
              <a:rPr lang="en-GB" dirty="0"/>
              <a:t>May exclude some population group</a:t>
            </a:r>
          </a:p>
        </p:txBody>
      </p:sp>
    </p:spTree>
    <p:extLst>
      <p:ext uri="{BB962C8B-B14F-4D97-AF65-F5344CB8AC3E}">
        <p14:creationId xmlns:p14="http://schemas.microsoft.com/office/powerpoint/2010/main" val="1208098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01C98-35FD-1E94-D67B-EAC5617ABD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Examples of digital health promotion interventions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C2A8D9-70FC-0781-A3AF-9899140F52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Web-Based self-management exercise and diet intervention programme that used TTM strategies (Lee et al 2013)</a:t>
            </a:r>
          </a:p>
        </p:txBody>
      </p:sp>
    </p:spTree>
    <p:extLst>
      <p:ext uri="{BB962C8B-B14F-4D97-AF65-F5344CB8AC3E}">
        <p14:creationId xmlns:p14="http://schemas.microsoft.com/office/powerpoint/2010/main" val="958090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8B158-2C9F-9969-F6A3-5F4EC3E54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FE2FC-0819-8EF5-7675-44FDA796A7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Naidoo, J., &amp; Wills, J. (2009). </a:t>
            </a:r>
            <a:r>
              <a:rPr lang="en-GB" sz="2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Foundations for </a:t>
            </a:r>
            <a:r>
              <a:rPr lang="en-GB" sz="2400" b="0" i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Health Promotion</a:t>
            </a:r>
            <a:r>
              <a:rPr lang="en-GB" sz="2400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Elsevier Health Sciences.</a:t>
            </a:r>
          </a:p>
          <a:p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O'Neil, I., 2019. </a:t>
            </a:r>
            <a:r>
              <a:rPr lang="en-GB" sz="2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Digital Health Promotion: A Critical Introduction</a:t>
            </a:r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.</a:t>
            </a:r>
          </a:p>
          <a:p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Roberts, A. L., Fisher, A., Smith, L., Heinrich, M., &amp; Potts, H. W. (2017). Digital health behaviour change interventions targeting physical activity and diet in cancer survivors: a systematic review and meta-analysis. </a:t>
            </a:r>
            <a:r>
              <a:rPr lang="en-GB" sz="2400" i="1" dirty="0">
                <a:solidFill>
                  <a:srgbClr val="222222"/>
                </a:solidFill>
                <a:latin typeface="Arial" panose="020B0604020202020204" pitchFamily="34" charset="0"/>
              </a:rPr>
              <a:t>Journal of Cancer Survivorship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, </a:t>
            </a:r>
            <a:r>
              <a:rPr lang="en-GB" sz="2400" i="1" dirty="0">
                <a:solidFill>
                  <a:srgbClr val="222222"/>
                </a:solidFill>
                <a:latin typeface="Arial" panose="020B0604020202020204" pitchFamily="34" charset="0"/>
              </a:rPr>
              <a:t>11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(6), 704-719.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92350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6A996-FAE9-3B9E-477B-7D7FA52AF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EDEC0-C6DC-FDFA-3DD9-7D4A0C55B5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96752"/>
            <a:ext cx="8435280" cy="4320481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Boston University School of Public Health (2022) The health Belief Model.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https://sphweb.bumc.bu.edu/otlt/MPH-Modules/SB/BehavioralChangeTheories/BehavioralChangeTheories2.html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Lee, M.K., Park, H.-A., Yun, Y.H., Chang, Y.J., (2013)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Development and formative evaluation of a Web-based self-management exercise and diet intervention program with tailored motivation and action planning for cancer survivors. JMIR Res.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Protoc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2 (1), e11. </a:t>
            </a:r>
          </a:p>
          <a:p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O'Neil, I., 2019. </a:t>
            </a:r>
            <a:r>
              <a:rPr lang="en-GB" sz="20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Health Promotion: A Critical Introduction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John Wiley &amp; Sons.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Rural Health Information Hub (2022) Theories and models. Available at:&lt;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https://www.ruralhealthinfo.org/toolkits/health-promotion/2/theories-and-models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0620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7CC15-77EA-F61D-354E-2790AF576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8ECA7-F5C6-F032-4AAB-87D8F0C346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</a:t>
            </a:r>
          </a:p>
          <a:p>
            <a:r>
              <a:rPr lang="en-GB" b="1" dirty="0">
                <a:solidFill>
                  <a:srgbClr val="FF0000"/>
                </a:solidFill>
              </a:rPr>
              <a:t>Part 1 has part A and B</a:t>
            </a:r>
          </a:p>
          <a:p>
            <a:r>
              <a:rPr lang="en-GB" dirty="0"/>
              <a:t>Part A- Blog </a:t>
            </a:r>
          </a:p>
          <a:p>
            <a:r>
              <a:rPr lang="en-GB" dirty="0"/>
              <a:t>Part B- Poster design </a:t>
            </a:r>
          </a:p>
          <a:p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Part 2- Group presentation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221692"/>
      </p:ext>
    </p:extLst>
  </p:cSld>
  <p:clrMapOvr>
    <a:masterClrMapping/>
  </p:clrMapOvr>
  <p:transition spd="slow">
    <p:push dir="u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034D082-0C44-74B3-5F3B-0579653885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85" t="19760" r="26673" b="12201"/>
          <a:stretch/>
        </p:blipFill>
        <p:spPr>
          <a:xfrm>
            <a:off x="1187624" y="116632"/>
            <a:ext cx="6624736" cy="558490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5FFC027-B468-F48C-588D-1C46A9441894}"/>
              </a:ext>
            </a:extLst>
          </p:cNvPr>
          <p:cNvSpPr txBox="1"/>
          <p:nvPr/>
        </p:nvSpPr>
        <p:spPr>
          <a:xfrm>
            <a:off x="5220072" y="11904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Part 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7940973"/>
      </p:ext>
    </p:extLst>
  </p:cSld>
  <p:clrMapOvr>
    <a:masterClrMapping/>
  </p:clrMapOvr>
  <p:transition spd="slow">
    <p:push dir="u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21E39-E3E5-EBB0-110E-A50EE682EA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A- Blog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E9C12-9C83-7D2C-2A5D-D3FF2688AC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 entries  </a:t>
            </a:r>
            <a:endParaRPr lang="en-GB" sz="3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Word count 300-500 words for each blog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Blog 1- Critically discuss the impact of an existing digital technology currently for a digital health promotion intervention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Blog 2- Critically discuss the impact of a digital technology you designed for a digital health promotion intervention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5468292"/>
      </p:ext>
    </p:extLst>
  </p:cSld>
  <p:clrMapOvr>
    <a:masterClrMapping/>
  </p:clrMapOvr>
  <p:transition spd="slow">
    <p:push dir="u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9A640-FFDE-4495-53F7-9DE625CEF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B- Poster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E3B11-A2BC-6FC3-CD41-78DA2EF5EE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Word count: 1000 - 1500 words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Using one of the digital technologies discussed in part A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Apply health promotion principles and values as well as behaviour change theories to design an intervention that promotes health of a population group and addresses digital health inequality.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2676741"/>
      </p:ext>
    </p:extLst>
  </p:cSld>
  <p:clrMapOvr>
    <a:masterClrMapping/>
  </p:clrMapOvr>
  <p:transition spd="slow">
    <p:push dir="u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6DD1A-B8E9-2812-9FB2-E6C7E0D84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Part 1 Assessment brief unpacking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DBF89-46D0-8A73-39E0-8844E8956F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Week 3- Week 7</a:t>
            </a:r>
          </a:p>
          <a:p>
            <a:endParaRPr lang="en-GB" dirty="0"/>
          </a:p>
          <a:p>
            <a:r>
              <a:rPr lang="en-GB" dirty="0"/>
              <a:t>Workshop/formative assessment reading </a:t>
            </a:r>
          </a:p>
          <a:p>
            <a:endParaRPr lang="en-GB" dirty="0"/>
          </a:p>
          <a:p>
            <a:r>
              <a:rPr lang="en-GB" dirty="0"/>
              <a:t>Submission due </a:t>
            </a:r>
            <a:r>
              <a:rPr lang="en-GB" b="1" i="1" dirty="0">
                <a:solidFill>
                  <a:srgbClr val="FF0000"/>
                </a:solidFill>
              </a:rPr>
              <a:t>2pm 2</a:t>
            </a:r>
            <a:r>
              <a:rPr lang="en-GB" b="1" i="1" baseline="30000" dirty="0">
                <a:solidFill>
                  <a:srgbClr val="FF0000"/>
                </a:solidFill>
              </a:rPr>
              <a:t>nd</a:t>
            </a:r>
            <a:r>
              <a:rPr lang="en-GB" b="1" i="1" dirty="0">
                <a:solidFill>
                  <a:srgbClr val="FF0000"/>
                </a:solidFill>
              </a:rPr>
              <a:t> April 2025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975910"/>
      </p:ext>
    </p:extLst>
  </p:cSld>
  <p:clrMapOvr>
    <a:masterClrMapping/>
  </p:clrMapOvr>
  <p:transition spd="slow">
    <p:push dir="u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65BA9-CD43-2D81-6F6E-E4807992FA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CC94E-4075-DB3A-37BC-57AF1F9D6A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Group project presentation- </a:t>
            </a:r>
            <a:r>
              <a:rPr lang="en-GB" sz="3600" b="1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10 minutes per person</a:t>
            </a:r>
            <a:endParaRPr lang="en-GB" sz="3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Plan and design a targeted digital health intervention that address a public health concern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3102526"/>
      </p:ext>
    </p:extLst>
  </p:cSld>
  <p:clrMapOvr>
    <a:masterClrMapping/>
  </p:clrMapOvr>
  <p:transition spd="slow">
    <p:push dir="u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2340129-84C4-DB49-C279-E3C96F3022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013" t="21020" r="27163" b="14721"/>
          <a:stretch/>
        </p:blipFill>
        <p:spPr>
          <a:xfrm>
            <a:off x="1259632" y="188640"/>
            <a:ext cx="6624736" cy="544938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250BB6-7135-1F2A-3C9D-60ED6E2FF9FA}"/>
              </a:ext>
            </a:extLst>
          </p:cNvPr>
          <p:cNvSpPr txBox="1"/>
          <p:nvPr/>
        </p:nvSpPr>
        <p:spPr>
          <a:xfrm>
            <a:off x="5220072" y="11904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Part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373800"/>
      </p:ext>
    </p:extLst>
  </p:cSld>
  <p:clrMapOvr>
    <a:masterClrMapping/>
  </p:clrMapOvr>
  <p:transition spd="slow">
    <p:push dir="u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3B4BA-1461-C380-FFEA-F7BCDD89C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dirty="0"/>
              <a:t>Assessment 2 unpacking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F99D3-2852-69A8-C7A3-26A839F03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Week 7- Group/task allocation &amp; unpacking of Assessment 2</a:t>
            </a:r>
          </a:p>
          <a:p>
            <a:endParaRPr lang="en-GB" dirty="0"/>
          </a:p>
          <a:p>
            <a:r>
              <a:rPr lang="en-GB" dirty="0"/>
              <a:t>Week 9- Workshop for assessment 2</a:t>
            </a:r>
          </a:p>
          <a:p>
            <a:endParaRPr lang="en-GB" dirty="0"/>
          </a:p>
          <a:p>
            <a:r>
              <a:rPr lang="en-GB" dirty="0"/>
              <a:t>Week 10- Group presentation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Submission and presentation – week 10</a:t>
            </a:r>
          </a:p>
          <a:p>
            <a:r>
              <a:rPr lang="en-GB" sz="3500" b="1" dirty="0"/>
              <a:t>Submission</a:t>
            </a:r>
            <a:r>
              <a:rPr lang="en-GB" sz="3500" b="1" i="1" dirty="0">
                <a:solidFill>
                  <a:srgbClr val="FF0000"/>
                </a:solidFill>
              </a:rPr>
              <a:t> 2pm 24th April 2025</a:t>
            </a:r>
          </a:p>
          <a:p>
            <a:r>
              <a:rPr lang="en-GB" sz="3500" b="1" dirty="0"/>
              <a:t>Presentation</a:t>
            </a:r>
            <a:r>
              <a:rPr lang="en-GB" sz="3500" b="1" i="1" dirty="0">
                <a:solidFill>
                  <a:srgbClr val="FF0000"/>
                </a:solidFill>
              </a:rPr>
              <a:t> Friday 25</a:t>
            </a:r>
            <a:r>
              <a:rPr lang="en-GB" sz="3500" b="1" i="1" baseline="30000" dirty="0">
                <a:solidFill>
                  <a:srgbClr val="FF0000"/>
                </a:solidFill>
              </a:rPr>
              <a:t>th</a:t>
            </a:r>
            <a:r>
              <a:rPr lang="en-GB" sz="3500" b="1" i="1" dirty="0">
                <a:solidFill>
                  <a:srgbClr val="FF0000"/>
                </a:solidFill>
              </a:rPr>
              <a:t> April 2025 (Week 11) </a:t>
            </a:r>
          </a:p>
        </p:txBody>
      </p:sp>
    </p:spTree>
    <p:extLst>
      <p:ext uri="{BB962C8B-B14F-4D97-AF65-F5344CB8AC3E}">
        <p14:creationId xmlns:p14="http://schemas.microsoft.com/office/powerpoint/2010/main" val="2936089302"/>
      </p:ext>
    </p:extLst>
  </p:cSld>
  <p:clrMapOvr>
    <a:masterClrMapping/>
  </p:clrMapOvr>
  <p:transition spd="slow">
    <p:push dir="u"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5E621-3B26-938D-7A04-808214CC5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863" y="2636912"/>
            <a:ext cx="6871792" cy="1143000"/>
          </a:xfrm>
        </p:spPr>
        <p:txBody>
          <a:bodyPr/>
          <a:lstStyle/>
          <a:p>
            <a:r>
              <a:rPr lang="en-GB" dirty="0"/>
              <a:t>SEMINAR SESSION</a:t>
            </a:r>
          </a:p>
        </p:txBody>
      </p:sp>
      <p:pic>
        <p:nvPicPr>
          <p:cNvPr id="1026" name="Picture 2" descr="Image result for seminar session">
            <a:extLst>
              <a:ext uri="{FF2B5EF4-FFF2-40B4-BE49-F238E27FC236}">
                <a16:creationId xmlns:a16="http://schemas.microsoft.com/office/drawing/2014/main" id="{A33D17B9-20AC-D2A6-048E-B6621594B1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76551"/>
            <a:ext cx="241935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668755"/>
      </p:ext>
    </p:extLst>
  </p:cSld>
  <p:clrMapOvr>
    <a:masterClrMapping/>
  </p:clrMapOvr>
  <p:transition spd="slow">
    <p:push dir="u"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BF322-585E-CE21-293C-3C470F336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activities to apply HBM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685B1-4440-B705-1B2F-4B28E4A06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In groups of 2-3. Work on using the HBM to deliver an intervention to address the problem of Teenage pregnancy in a rural community in Africa.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susceptibility-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 is susceptible?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Teenager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Sexually active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severity- </a:t>
            </a: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consequences of Teenage pregnancy</a:t>
            </a:r>
          </a:p>
          <a:p>
            <a:pPr marL="0" indent="0">
              <a:buNone/>
            </a:pPr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4459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A6DF2-13DD-EABA-C798-8F3222622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activities to apply HBM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310AF-D62B-94C6-6604-9AB51DABAA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00201"/>
            <a:ext cx="8496944" cy="3917031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benefits </a:t>
            </a:r>
            <a:endParaRPr lang="en-GB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possible benefits</a:t>
            </a:r>
            <a:endParaRPr lang="en-GB" dirty="0"/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b="1" i="0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erceived barriers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possible barriers </a:t>
            </a:r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Cues to action </a:t>
            </a: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activities/ actions can enhance a positive behaviour</a:t>
            </a:r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Self-efficacy</a:t>
            </a:r>
            <a:endParaRPr lang="en-GB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confident do you think the teenagers will be able to succeed.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291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78F19-F7EC-7B6D-7B16-269F4E736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What did I learn today?</a:t>
            </a:r>
            <a:br>
              <a:rPr lang="en-GB" dirty="0"/>
            </a:br>
            <a:r>
              <a:rPr lang="en-GB" sz="2800" i="1" dirty="0"/>
              <a:t>Skills, knowledge,….</a:t>
            </a:r>
            <a:br>
              <a:rPr lang="en-GB" dirty="0"/>
            </a:br>
            <a:endParaRPr lang="en-GB" dirty="0"/>
          </a:p>
        </p:txBody>
      </p:sp>
      <p:pic>
        <p:nvPicPr>
          <p:cNvPr id="2050" name="Picture 2" descr="19 Things I've Learned About Buying Websites | SEJ">
            <a:extLst>
              <a:ext uri="{FF2B5EF4-FFF2-40B4-BE49-F238E27FC236}">
                <a16:creationId xmlns:a16="http://schemas.microsoft.com/office/drawing/2014/main" id="{A19C3E8C-24D6-6EFB-D1F3-3841317308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204864"/>
            <a:ext cx="4514850" cy="287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0312226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1488</TotalTime>
  <Words>2044</Words>
  <Application>Microsoft Office PowerPoint</Application>
  <PresentationFormat>On-screen Show (4:3)</PresentationFormat>
  <Paragraphs>263</Paragraphs>
  <Slides>48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5" baseType="lpstr">
      <vt:lpstr>Myriad Pro</vt:lpstr>
      <vt:lpstr>PpgpgkAdvTTb5929f4c</vt:lpstr>
      <vt:lpstr>Arial</vt:lpstr>
      <vt:lpstr>Calibri</vt:lpstr>
      <vt:lpstr>Verdana</vt:lpstr>
      <vt:lpstr>Wingdings</vt:lpstr>
      <vt:lpstr>20140311PresentationUWTSDTemplate</vt:lpstr>
      <vt:lpstr>  Introduction to Digital Health Promotion  Week 2  </vt:lpstr>
      <vt:lpstr>Learning objectives</vt:lpstr>
      <vt:lpstr>Introduction </vt:lpstr>
      <vt:lpstr>Digital health </vt:lpstr>
      <vt:lpstr>Timeline (Lupton 2015; O’Neil 2019)</vt:lpstr>
      <vt:lpstr>Drivers </vt:lpstr>
      <vt:lpstr>Examples</vt:lpstr>
      <vt:lpstr>Recent Digital Technologies</vt:lpstr>
      <vt:lpstr>Recent Digital Technologies contd..</vt:lpstr>
      <vt:lpstr>Are you tech savvy???</vt:lpstr>
      <vt:lpstr>Digital health promotion </vt:lpstr>
      <vt:lpstr>Advantages </vt:lpstr>
      <vt:lpstr>Criticism </vt:lpstr>
      <vt:lpstr>Further reading </vt:lpstr>
      <vt:lpstr>References </vt:lpstr>
      <vt:lpstr>  Behaviour change theoretical underpinnings in Digital Health Promotion   </vt:lpstr>
      <vt:lpstr>Learning objectives</vt:lpstr>
      <vt:lpstr>Introduction </vt:lpstr>
      <vt:lpstr>Behaviour change theories </vt:lpstr>
      <vt:lpstr>Health Belief Model (HBM)</vt:lpstr>
      <vt:lpstr>Theoretical underpinning of HBM</vt:lpstr>
      <vt:lpstr>HBM..</vt:lpstr>
      <vt:lpstr>HBM CONTD… </vt:lpstr>
      <vt:lpstr>Limitation of HBM</vt:lpstr>
      <vt:lpstr>Limitation of HBM</vt:lpstr>
      <vt:lpstr>Stages of Change (Transtheoretical Model) –SOC/TTM</vt:lpstr>
      <vt:lpstr>Theoretical underpinning of SOC/TTM stages </vt:lpstr>
      <vt:lpstr>SOC/TTM stages</vt:lpstr>
      <vt:lpstr>SOC/TTM stages contd…</vt:lpstr>
      <vt:lpstr>Limitations of SOC/TTM model </vt:lpstr>
      <vt:lpstr>Limitations of SOC/TTM model </vt:lpstr>
      <vt:lpstr>Digital technology and behaviour change  (O’Neil, 2019)</vt:lpstr>
      <vt:lpstr>Criticism of digital health promotion intervention  </vt:lpstr>
      <vt:lpstr>Examples of digital health promotion interventions </vt:lpstr>
      <vt:lpstr>Further reading </vt:lpstr>
      <vt:lpstr>References </vt:lpstr>
      <vt:lpstr>Assessment </vt:lpstr>
      <vt:lpstr>PowerPoint Presentation</vt:lpstr>
      <vt:lpstr>Part A- Blog </vt:lpstr>
      <vt:lpstr>Part B- Poster design</vt:lpstr>
      <vt:lpstr>Part 1 Assessment brief unpacking </vt:lpstr>
      <vt:lpstr>Assessment 2</vt:lpstr>
      <vt:lpstr>PowerPoint Presentation</vt:lpstr>
      <vt:lpstr>Assessment 2 unpacking </vt:lpstr>
      <vt:lpstr>SEMINAR SESSION</vt:lpstr>
      <vt:lpstr>Class activities to apply HBM </vt:lpstr>
      <vt:lpstr>Class activities to apply HBM </vt:lpstr>
      <vt:lpstr>What did I learn today? Skills, knowledge,….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Ping Wu</cp:lastModifiedBy>
  <cp:revision>102</cp:revision>
  <dcterms:created xsi:type="dcterms:W3CDTF">2015-04-14T15:21:28Z</dcterms:created>
  <dcterms:modified xsi:type="dcterms:W3CDTF">2025-02-21T08:55:50Z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