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9" r:id="rId3"/>
    <p:sldId id="270" r:id="rId4"/>
    <p:sldId id="271" r:id="rId5"/>
    <p:sldId id="272" r:id="rId6"/>
    <p:sldId id="273" r:id="rId7"/>
    <p:sldId id="274" r:id="rId8"/>
    <p:sldId id="275" r:id="rId9"/>
    <p:sldId id="285" r:id="rId10"/>
    <p:sldId id="289" r:id="rId11"/>
    <p:sldId id="290" r:id="rId12"/>
    <p:sldId id="291" r:id="rId13"/>
    <p:sldId id="292" r:id="rId14"/>
    <p:sldId id="257" r:id="rId15"/>
    <p:sldId id="279" r:id="rId16"/>
    <p:sldId id="278" r:id="rId17"/>
    <p:sldId id="281" r:id="rId18"/>
    <p:sldId id="280" r:id="rId19"/>
    <p:sldId id="286" r:id="rId20"/>
    <p:sldId id="288" r:id="rId21"/>
    <p:sldId id="277" r:id="rId22"/>
    <p:sldId id="258" r:id="rId23"/>
    <p:sldId id="282" r:id="rId24"/>
    <p:sldId id="283" r:id="rId25"/>
    <p:sldId id="284" r:id="rId26"/>
    <p:sldId id="260" r:id="rId27"/>
    <p:sldId id="287"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6" d="100"/>
          <a:sy n="86" d="100"/>
        </p:scale>
        <p:origin x="-1456"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D9C9CD1-A233-6B4A-ABB2-65806A840B51}" type="datetimeFigureOut">
              <a:rPr lang="en-US" smtClean="0"/>
              <a:t>03/11/17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FF6609-65D3-7748-8B5F-6CA10BC0A074}" type="slidenum">
              <a:rPr lang="en-GB" smtClean="0"/>
              <a:t>‹#›</a:t>
            </a:fld>
            <a:endParaRPr lang="en-GB"/>
          </a:p>
        </p:txBody>
      </p:sp>
    </p:spTree>
    <p:extLst>
      <p:ext uri="{BB962C8B-B14F-4D97-AF65-F5344CB8AC3E}">
        <p14:creationId xmlns:p14="http://schemas.microsoft.com/office/powerpoint/2010/main" val="395139835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x-none" smtClean="0"/>
              <a:t>Click to edit Master subtitle style</a:t>
            </a:r>
            <a:endParaRPr kumimoji="0" lang="en-US"/>
          </a:p>
        </p:txBody>
      </p:sp>
      <p:sp>
        <p:nvSpPr>
          <p:cNvPr id="28" name="Date Placeholder 27"/>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03/11/17</a:t>
            </a:fld>
            <a:endParaRPr lang="en-US"/>
          </a:p>
        </p:txBody>
      </p:sp>
      <p:sp>
        <p:nvSpPr>
          <p:cNvPr id="17" name="Footer Placeholder 16"/>
          <p:cNvSpPr>
            <a:spLocks noGrp="1"/>
          </p:cNvSpPr>
          <p:nvPr>
            <p:ph type="ftr" sz="quarter" idx="11"/>
          </p:nvPr>
        </p:nvSpPr>
        <p:spPr/>
        <p:txBody>
          <a:bodyPr/>
          <a:lstStyle/>
          <a:p>
            <a:endParaRPr kumimoji="0"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x-none" smtClean="0"/>
              <a:t>Click to edit Master title style</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03/11/17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a:xfrm>
            <a:off x="4361688" y="1026372"/>
            <a:ext cx="457200" cy="441325"/>
          </a:xfrm>
        </p:spPr>
        <p:txBody>
          <a:bodyPr/>
          <a:lstStyle/>
          <a:p>
            <a:fld id="{2C6B1FF6-39B9-40F5-8B67-33C6354A3D4F}" type="slidenum">
              <a:rPr kumimoji="0" lang="en-US" smtClean="0"/>
              <a:pPr eaLnBrk="1" latinLnBrk="0" hangingPunct="1"/>
              <a:t>‹#›</a:t>
            </a:fld>
            <a:endParaRPr kumimoji="0" lang="en-US" dirty="0"/>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x-none"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03/11/17</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x-none"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pPr eaLnBrk="1" latinLnBrk="0" hangingPunct="1"/>
            <a:fld id="{9D21D778-B565-4D7E-94D7-64010A445B68}" type="datetimeFigureOut">
              <a:rPr lang="en-US" smtClean="0"/>
              <a:pPr eaLnBrk="1" latinLnBrk="0" hangingPunct="1"/>
              <a:t>03/11/17</a:t>
            </a:fld>
            <a:endParaRPr lang="en-US"/>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x-none"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x-none" smtClean="0"/>
              <a:t>Click to edit Master text styles</a:t>
            </a:r>
          </a:p>
        </p:txBody>
      </p:sp>
      <p:sp>
        <p:nvSpPr>
          <p:cNvPr id="7" name="Date Placeholder 6"/>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03/11/17</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kumimoji="0"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pPr algn="ctr" eaLnBrk="1" latinLnBrk="0" hangingPunct="1"/>
            <a:fld id="{2C6B1FF6-39B9-40F5-8B67-33C6354A3D4F}" type="slidenum">
              <a:rPr kumimoji="0" lang="en-US" smtClean="0"/>
              <a:pPr algn="ctr" eaLnBrk="1" latinLnBrk="0" hangingPunct="1"/>
              <a:t>‹#›</a:t>
            </a:fld>
            <a:endParaRPr kumimoji="0" lang="en-US" dirty="0"/>
          </a:p>
        </p:txBody>
      </p:sp>
      <p:sp>
        <p:nvSpPr>
          <p:cNvPr id="23" name="Title 22"/>
          <p:cNvSpPr>
            <a:spLocks noGrp="1"/>
          </p:cNvSpPr>
          <p:nvPr>
            <p:ph type="title"/>
          </p:nvPr>
        </p:nvSpPr>
        <p:spPr/>
        <p:txBody>
          <a:bodyPr rtlCol="0" anchor="b" anchorCtr="0"/>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x-none"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03/11/17</a:t>
            </a:fld>
            <a:endParaRPr lang="en-US"/>
          </a:p>
        </p:txBody>
      </p:sp>
      <p:sp>
        <p:nvSpPr>
          <p:cNvPr id="4" name="Footer Placeholder 3"/>
          <p:cNvSpPr>
            <a:spLocks noGrp="1"/>
          </p:cNvSpPr>
          <p:nvPr>
            <p:ph type="ftr" sz="quarter" idx="11"/>
          </p:nvPr>
        </p:nvSpPr>
        <p:spPr/>
        <p:txBody>
          <a:bodyPr/>
          <a:lstStyle/>
          <a:p>
            <a:endParaRPr kumimoji="0" lang="en-US" dirty="0"/>
          </a:p>
        </p:txBody>
      </p:sp>
      <p:sp>
        <p:nvSpPr>
          <p:cNvPr id="5" name="Slide Number Placeholder 4"/>
          <p:cNvSpPr>
            <a:spLocks noGrp="1"/>
          </p:cNvSpPr>
          <p:nvPr>
            <p:ph type="sldNum" sz="quarter" idx="12"/>
          </p:nvPr>
        </p:nvSpPr>
        <p:spPr>
          <a:xfrm>
            <a:off x="4343400" y="1036020"/>
            <a:ext cx="457200" cy="441325"/>
          </a:xfrm>
        </p:spPr>
        <p:txBody>
          <a:bodyPr/>
          <a:lstStyle/>
          <a:p>
            <a:fld id="{2C6B1FF6-39B9-40F5-8B67-33C6354A3D4F}" type="slidenum">
              <a:rPr kumimoji="0" lang="en-US" smtClean="0"/>
              <a:pPr eaLnBrk="1" latinLnBrk="0" hangingPunct="1"/>
              <a:t>‹#›</a:t>
            </a:fld>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03/11/17</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C6B1FF6-39B9-40F5-8B67-33C6354A3D4F}" type="slidenum">
              <a:rPr kumimoji="0" lang="en-US" smtClean="0"/>
              <a:pPr eaLnBrk="1" latinLnBrk="0" hangingPunct="1"/>
              <a:t>‹#›</a:t>
            </a:fld>
            <a:endParaRPr kumimoji="0" lang="en-US" dirty="0">
              <a:solidFill>
                <a:srgbClr val="FFFFFF"/>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x-none"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x-none"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03/11/17</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2C6B1FF6-39B9-40F5-8B67-33C6354A3D4F}" type="slidenum">
              <a:rPr kumimoji="0" lang="en-US" smtClean="0"/>
              <a:pPr eaLnBrk="1" latinLnBrk="0" hangingPunct="1"/>
              <a:t>‹#›</a:t>
            </a:fld>
            <a:endParaRPr kumimoji="0" lang="en-US" dirty="0"/>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x-none"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x-none" smtClean="0"/>
              <a:t>Drag picture to placeholder or click icon to add</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x-none"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pPr eaLnBrk="1" latinLnBrk="0" hangingPunct="1"/>
            <a:fld id="{9D21D778-B565-4D7E-94D7-64010A445B68}" type="datetimeFigureOut">
              <a:rPr lang="en-US" smtClean="0"/>
              <a:pPr eaLnBrk="1" latinLnBrk="0" hangingPunct="1"/>
              <a:t>03/11/17</a:t>
            </a:fld>
            <a:endParaRPr lang="en-US" dirty="0"/>
          </a:p>
        </p:txBody>
      </p:sp>
      <p:sp>
        <p:nvSpPr>
          <p:cNvPr id="6" name="Footer Placeholder 5"/>
          <p:cNvSpPr>
            <a:spLocks noGrp="1"/>
          </p:cNvSpPr>
          <p:nvPr>
            <p:ph type="ftr" sz="quarter" idx="11"/>
          </p:nvPr>
        </p:nvSpPr>
        <p:spPr>
          <a:xfrm>
            <a:off x="301752" y="6410848"/>
            <a:ext cx="3584448" cy="365760"/>
          </a:xfrm>
        </p:spPr>
        <p:txBody>
          <a:bodyPr/>
          <a:lstStyle/>
          <a:p>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x-none"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03/11/17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2C6B1FF6-39B9-40F5-8B67-33C6354A3D4F}" type="slidenum">
              <a:rPr kumimoji="0" lang="en-US" smtClean="0"/>
              <a:pPr eaLnBrk="1" latinLnBrk="0" hangingPunct="1"/>
              <a:t>‹#›</a:t>
            </a:fld>
            <a:endParaRPr kumimoji="0" lang="en-US" dirty="0"/>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03/11/17</a:t>
            </a:fld>
            <a:endParaRPr lang="en-US"/>
          </a:p>
        </p:txBody>
      </p:sp>
      <p:sp>
        <p:nvSpPr>
          <p:cNvPr id="5" name="Footer Placeholder 4"/>
          <p:cNvSpPr>
            <a:spLocks noGrp="1"/>
          </p:cNvSpPr>
          <p:nvPr>
            <p:ph type="ftr" sz="quarter" idx="11"/>
          </p:nvPr>
        </p:nvSpPr>
        <p:spPr/>
        <p:txBody>
          <a:bodyPr/>
          <a:lstStyle/>
          <a:p>
            <a:endParaRPr kumimoji="0"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lgn="r" eaLnBrk="1" latinLnBrk="0" hangingPunct="1"/>
            <a:fld id="{9D21D778-B565-4D7E-94D7-64010A445B68}" type="datetimeFigureOut">
              <a:rPr lang="en-US" smtClean="0"/>
              <a:pPr algn="r" eaLnBrk="1" latinLnBrk="0" hangingPunct="1"/>
              <a:t>03/11/17</a:t>
            </a:fld>
            <a:endParaRPr lang="en-US" sz="1400" dirty="0">
              <a:solidFill>
                <a:srgbClr val="FFFFFF"/>
              </a:solidFill>
            </a:endParaRPr>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lgn="l" eaLnBrk="1" latinLnBrk="0" hangingPunct="1"/>
            <a:endParaRPr kumimoji="0" lang="en-US" dirty="0">
              <a:solidFill>
                <a:srgbClr val="FFFFFF"/>
              </a:solidFill>
            </a:endParaRP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lgn="ctr" eaLnBrk="1" latinLnBrk="0" hangingPunct="1"/>
            <a:fld id="{2C6B1FF6-39B9-40F5-8B67-33C6354A3D4F}" type="slidenum">
              <a:rPr kumimoji="0" lang="en-US" smtClean="0"/>
              <a:pPr algn="ctr" eaLnBrk="1" latinLnBrk="0" hangingPunct="1"/>
              <a:t>‹#›</a:t>
            </a:fld>
            <a:endParaRPr kumimoji="0" lang="en-US" sz="1600" dirty="0">
              <a:solidFill>
                <a:schemeClr val="accent3">
                  <a:shade val="75000"/>
                </a:scheme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x-none"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x-none" smtClean="0"/>
              <a:t>Click to edit Master text styles</a:t>
            </a:r>
          </a:p>
          <a:p>
            <a:pPr lvl="1" eaLnBrk="1" latinLnBrk="0" hangingPunct="1"/>
            <a:r>
              <a:rPr kumimoji="0" lang="x-none" smtClean="0"/>
              <a:t>Second level</a:t>
            </a:r>
          </a:p>
          <a:p>
            <a:pPr lvl="2" eaLnBrk="1" latinLnBrk="0" hangingPunct="1"/>
            <a:r>
              <a:rPr kumimoji="0" lang="x-none" smtClean="0"/>
              <a:t>Third level</a:t>
            </a:r>
          </a:p>
          <a:p>
            <a:pPr lvl="3" eaLnBrk="1" latinLnBrk="0" hangingPunct="1"/>
            <a:r>
              <a:rPr kumimoji="0" lang="x-none" smtClean="0"/>
              <a:t>Fourth level</a:t>
            </a:r>
          </a:p>
          <a:p>
            <a:pPr lvl="4" eaLnBrk="1" latinLnBrk="0" hangingPunct="1"/>
            <a:r>
              <a:rPr kumimoji="0" lang="x-none"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en.wikipedia.org/wiki/List_of_flood_myth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371600" y="2819400"/>
            <a:ext cx="6400800" cy="3370018"/>
          </a:xfrm>
        </p:spPr>
        <p:txBody>
          <a:bodyPr/>
          <a:lstStyle/>
          <a:p>
            <a:endParaRPr lang="en-GB" dirty="0"/>
          </a:p>
        </p:txBody>
      </p:sp>
      <p:sp>
        <p:nvSpPr>
          <p:cNvPr id="3" name="Title 2"/>
          <p:cNvSpPr>
            <a:spLocks noGrp="1"/>
          </p:cNvSpPr>
          <p:nvPr>
            <p:ph type="ctrTitle"/>
          </p:nvPr>
        </p:nvSpPr>
        <p:spPr/>
        <p:txBody>
          <a:bodyPr/>
          <a:lstStyle/>
          <a:p>
            <a:r>
              <a:rPr lang="en-GB" dirty="0" smtClean="0"/>
              <a:t>Levi-Strauss &amp; Structuralism</a:t>
            </a:r>
            <a:br>
              <a:rPr lang="en-GB" dirty="0" smtClean="0"/>
            </a:br>
            <a:endParaRPr lang="en-GB" dirty="0"/>
          </a:p>
        </p:txBody>
      </p:sp>
      <p:pic>
        <p:nvPicPr>
          <p:cNvPr id="4" name="Picture 3"/>
          <p:cNvPicPr>
            <a:picLocks noChangeAspect="1"/>
          </p:cNvPicPr>
          <p:nvPr/>
        </p:nvPicPr>
        <p:blipFill>
          <a:blip r:embed="rId2"/>
          <a:stretch>
            <a:fillRect/>
          </a:stretch>
        </p:blipFill>
        <p:spPr>
          <a:xfrm>
            <a:off x="2520461" y="2805865"/>
            <a:ext cx="4122617" cy="3480634"/>
          </a:xfrm>
          <a:prstGeom prst="rect">
            <a:avLst/>
          </a:prstGeom>
        </p:spPr>
      </p:pic>
    </p:spTree>
    <p:extLst>
      <p:ext uri="{BB962C8B-B14F-4D97-AF65-F5344CB8AC3E}">
        <p14:creationId xmlns:p14="http://schemas.microsoft.com/office/powerpoint/2010/main" val="3282465547"/>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Criticisms of Other Theories</a:t>
            </a:r>
            <a:endParaRPr lang="en-GB" dirty="0"/>
          </a:p>
        </p:txBody>
      </p:sp>
      <p:sp>
        <p:nvSpPr>
          <p:cNvPr id="3" name="Content Placeholder 2"/>
          <p:cNvSpPr>
            <a:spLocks noGrp="1"/>
          </p:cNvSpPr>
          <p:nvPr>
            <p:ph sz="quarter" idx="1"/>
          </p:nvPr>
        </p:nvSpPr>
        <p:spPr/>
        <p:txBody>
          <a:bodyPr>
            <a:normAutofit fontScale="92500" lnSpcReduction="10000"/>
          </a:bodyPr>
          <a:lstStyle/>
          <a:p>
            <a:pPr marL="0" indent="0">
              <a:buNone/>
            </a:pPr>
            <a:r>
              <a:rPr lang="en-GB" dirty="0" smtClean="0"/>
              <a:t>Psychoanalysis &amp; other social approaches: makes data fit the conclusion you want?</a:t>
            </a:r>
          </a:p>
          <a:p>
            <a:pPr marL="0" indent="0">
              <a:buNone/>
            </a:pPr>
            <a:r>
              <a:rPr lang="en-GB" dirty="0" smtClean="0"/>
              <a:t>‘If a given mythology confers prominence on a certain figure, let us say an evil grandmother, it will be claimed that in such a society grandmothers are actually evil and that mythology reflects the social structure and social relations; [Sociological approach] but should the actual data be conflicting, it would be as readily claimed that the purpose of mythology is to provide an outlet for repressed feelings. Whatever the situation, a clever dialectic will always find a way to pretend that meaning has been found.’ (psychoanalytic approach)</a:t>
            </a:r>
            <a:endParaRPr lang="en-GB" dirty="0"/>
          </a:p>
        </p:txBody>
      </p:sp>
    </p:spTree>
    <p:extLst>
      <p:ext uri="{BB962C8B-B14F-4D97-AF65-F5344CB8AC3E}">
        <p14:creationId xmlns:p14="http://schemas.microsoft.com/office/powerpoint/2010/main" val="447488261"/>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Criticisms II</a:t>
            </a:r>
            <a:endParaRPr lang="en-GB" dirty="0"/>
          </a:p>
        </p:txBody>
      </p:sp>
      <p:sp>
        <p:nvSpPr>
          <p:cNvPr id="3" name="Content Placeholder 2"/>
          <p:cNvSpPr>
            <a:spLocks noGrp="1"/>
          </p:cNvSpPr>
          <p:nvPr>
            <p:ph sz="quarter" idx="1"/>
          </p:nvPr>
        </p:nvSpPr>
        <p:spPr>
          <a:xfrm>
            <a:off x="301752" y="1527048"/>
            <a:ext cx="8503920" cy="5109582"/>
          </a:xfrm>
        </p:spPr>
        <p:txBody>
          <a:bodyPr>
            <a:normAutofit/>
          </a:bodyPr>
          <a:lstStyle/>
          <a:p>
            <a:pPr marL="0" indent="0">
              <a:buNone/>
            </a:pPr>
            <a:r>
              <a:rPr lang="en-GB" dirty="0" smtClean="0"/>
              <a:t>Are these fair criticisms?</a:t>
            </a:r>
          </a:p>
          <a:p>
            <a:r>
              <a:rPr lang="en-GB" dirty="0" smtClean="0"/>
              <a:t>He seems to be conflating the sociological and psychoanalytic approaches to make them seems less plausible – sociologists don’t generally jump to a psychoanalytic explanation just because the sociological one they had doesn’t fit – they’ll come up with a different sociological theory. </a:t>
            </a:r>
          </a:p>
          <a:p>
            <a:r>
              <a:rPr lang="en-GB" dirty="0" smtClean="0"/>
              <a:t>He’s offering two different scenarios and only one approach to each scenario. </a:t>
            </a:r>
          </a:p>
          <a:p>
            <a:r>
              <a:rPr lang="en-GB" dirty="0" smtClean="0"/>
              <a:t>Seems therefore committed to the idea that myth can only have one function?</a:t>
            </a:r>
          </a:p>
        </p:txBody>
      </p:sp>
    </p:spTree>
    <p:extLst>
      <p:ext uri="{BB962C8B-B14F-4D97-AF65-F5344CB8AC3E}">
        <p14:creationId xmlns:p14="http://schemas.microsoft.com/office/powerpoint/2010/main" val="3527908119"/>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problems of Mythology </a:t>
            </a:r>
            <a:endParaRPr lang="en-GB" dirty="0"/>
          </a:p>
        </p:txBody>
      </p:sp>
      <p:sp>
        <p:nvSpPr>
          <p:cNvPr id="3" name="Content Placeholder 2"/>
          <p:cNvSpPr>
            <a:spLocks noGrp="1"/>
          </p:cNvSpPr>
          <p:nvPr>
            <p:ph sz="quarter" idx="1"/>
          </p:nvPr>
        </p:nvSpPr>
        <p:spPr>
          <a:xfrm>
            <a:off x="301752" y="1527048"/>
            <a:ext cx="8503920" cy="4877032"/>
          </a:xfrm>
        </p:spPr>
        <p:txBody>
          <a:bodyPr>
            <a:normAutofit fontScale="92500"/>
          </a:bodyPr>
          <a:lstStyle/>
          <a:p>
            <a:pPr marL="0" indent="0">
              <a:buNone/>
            </a:pPr>
            <a:r>
              <a:rPr lang="en-GB" dirty="0" smtClean="0"/>
              <a:t>‘Mythology [the study of myth] confronts the student with a situation which at first sight appears contradictory. On the one hand it would seem that in the course of a myth anything is likely to happen. There is no logic, no continuity. Any characteristic can be attributed to any subject; every conceivable relation can be found. With myth, everything becomes possible. But on the other hand, this apparent arbitrariness is belied by the astounding similarity between myths collected in widely different regions. Therefore the problem: If the content of a myth is contingent, how are we going to explain the fact that myths around the world are so similar?’</a:t>
            </a:r>
          </a:p>
          <a:p>
            <a:pPr marL="0" indent="0">
              <a:buNone/>
            </a:pPr>
            <a:endParaRPr lang="en-GB" dirty="0"/>
          </a:p>
        </p:txBody>
      </p:sp>
    </p:spTree>
    <p:extLst>
      <p:ext uri="{BB962C8B-B14F-4D97-AF65-F5344CB8AC3E}">
        <p14:creationId xmlns:p14="http://schemas.microsoft.com/office/powerpoint/2010/main" val="19731557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Similar Myths	</a:t>
            </a:r>
            <a:endParaRPr lang="en-GB" dirty="0"/>
          </a:p>
        </p:txBody>
      </p:sp>
      <p:sp>
        <p:nvSpPr>
          <p:cNvPr id="3" name="Content Placeholder 2"/>
          <p:cNvSpPr>
            <a:spLocks noGrp="1"/>
          </p:cNvSpPr>
          <p:nvPr>
            <p:ph sz="quarter" idx="1"/>
          </p:nvPr>
        </p:nvSpPr>
        <p:spPr>
          <a:xfrm>
            <a:off x="301752" y="1527048"/>
            <a:ext cx="8503920" cy="4894920"/>
          </a:xfrm>
        </p:spPr>
        <p:txBody>
          <a:bodyPr>
            <a:normAutofit fontScale="92500" lnSpcReduction="20000"/>
          </a:bodyPr>
          <a:lstStyle/>
          <a:p>
            <a:r>
              <a:rPr lang="en-GB" dirty="0" smtClean="0"/>
              <a:t>Flood narratives – Greek, Hebrew, Mesopotamian, Hindu</a:t>
            </a:r>
          </a:p>
          <a:p>
            <a:r>
              <a:rPr lang="en-GB" dirty="0"/>
              <a:t> </a:t>
            </a:r>
            <a:r>
              <a:rPr lang="en-GB" dirty="0">
                <a:hlinkClick r:id="rId2"/>
              </a:rPr>
              <a:t>https://en.wikipedia.org/wiki/</a:t>
            </a:r>
            <a:r>
              <a:rPr lang="en-GB" dirty="0" smtClean="0">
                <a:hlinkClick r:id="rId2"/>
              </a:rPr>
              <a:t>List_of_flood_myths</a:t>
            </a:r>
            <a:endParaRPr lang="en-GB" dirty="0" smtClean="0"/>
          </a:p>
          <a:p>
            <a:r>
              <a:rPr lang="en-GB" dirty="0" smtClean="0"/>
              <a:t>At first this list looks impressive</a:t>
            </a:r>
            <a:r>
              <a:rPr lang="is-IS" dirty="0" smtClean="0"/>
              <a:t>…</a:t>
            </a:r>
          </a:p>
          <a:p>
            <a:r>
              <a:rPr lang="en-US" dirty="0" smtClean="0"/>
              <a:t>B</a:t>
            </a:r>
            <a:r>
              <a:rPr lang="is-IS" dirty="0" smtClean="0"/>
              <a:t>ut: China. China’s flood myth does not involve only 2-8 people surviving.</a:t>
            </a:r>
          </a:p>
          <a:p>
            <a:r>
              <a:rPr lang="en-US" dirty="0" smtClean="0"/>
              <a:t>I</a:t>
            </a:r>
            <a:r>
              <a:rPr lang="is-IS" dirty="0" smtClean="0"/>
              <a:t>t’s purpose is not to wipe out the population so things can start again. </a:t>
            </a:r>
          </a:p>
          <a:p>
            <a:r>
              <a:rPr lang="en-US" dirty="0" smtClean="0"/>
              <a:t>M</a:t>
            </a:r>
            <a:r>
              <a:rPr lang="is-IS" dirty="0" smtClean="0"/>
              <a:t>ore likely that the prevalence of the flood myth is then due to cultural exchange? (</a:t>
            </a:r>
            <a:r>
              <a:rPr lang="en-US" dirty="0" smtClean="0"/>
              <a:t>W</a:t>
            </a:r>
            <a:r>
              <a:rPr lang="is-IS" dirty="0" smtClean="0"/>
              <a:t>hy would this myth spread further than other myths?)</a:t>
            </a:r>
          </a:p>
          <a:p>
            <a:r>
              <a:rPr lang="en-US" dirty="0" smtClean="0"/>
              <a:t>H</a:t>
            </a:r>
            <a:r>
              <a:rPr lang="is-IS" dirty="0" smtClean="0"/>
              <a:t>ow to tell whether a flood myth is ‘native’ or not? (should this matter in the way Strauss thinks it does?)</a:t>
            </a:r>
          </a:p>
          <a:p>
            <a:pPr marL="0" indent="0">
              <a:buNone/>
            </a:pPr>
            <a:endParaRPr lang="en-GB" dirty="0"/>
          </a:p>
        </p:txBody>
      </p:sp>
    </p:spTree>
    <p:extLst>
      <p:ext uri="{BB962C8B-B14F-4D97-AF65-F5344CB8AC3E}">
        <p14:creationId xmlns:p14="http://schemas.microsoft.com/office/powerpoint/2010/main" val="1610009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Levi-Strauss’s Approach</a:t>
            </a:r>
            <a:endParaRPr lang="en-GB" dirty="0"/>
          </a:p>
        </p:txBody>
      </p:sp>
      <p:sp>
        <p:nvSpPr>
          <p:cNvPr id="3" name="Content Placeholder 2"/>
          <p:cNvSpPr>
            <a:spLocks noGrp="1"/>
          </p:cNvSpPr>
          <p:nvPr>
            <p:ph sz="quarter" idx="1"/>
          </p:nvPr>
        </p:nvSpPr>
        <p:spPr/>
        <p:txBody>
          <a:bodyPr>
            <a:normAutofit fontScale="92500"/>
          </a:bodyPr>
          <a:lstStyle/>
          <a:p>
            <a:pPr marL="0" indent="0">
              <a:buNone/>
            </a:pPr>
            <a:r>
              <a:rPr lang="en-GB" dirty="0" smtClean="0"/>
              <a:t>Initial claims:</a:t>
            </a:r>
          </a:p>
          <a:p>
            <a:r>
              <a:rPr lang="en-GB" dirty="0" smtClean="0"/>
              <a:t>‘If there is a meaning to be found in mythology, it cannot reside in the isolated elements which enter into the composition of a myth, but only in the way those elements are combined.’</a:t>
            </a:r>
          </a:p>
          <a:p>
            <a:r>
              <a:rPr lang="en-GB" dirty="0" smtClean="0"/>
              <a:t>Language in myth exhibits specific properties – it has complex properties beyond those of ‘any other kind’ of linguistic expression.</a:t>
            </a:r>
          </a:p>
          <a:p>
            <a:r>
              <a:rPr lang="en-GB" dirty="0" smtClean="0"/>
              <a:t>Myths are made up of ‘gross constituent units’ (</a:t>
            </a:r>
            <a:r>
              <a:rPr lang="en-GB" dirty="0" err="1" smtClean="0"/>
              <a:t>mythemes</a:t>
            </a:r>
            <a:r>
              <a:rPr lang="en-GB" dirty="0" smtClean="0"/>
              <a:t>) – that belong to a ‘higher, more complex order’ of language. They’re at the sentence level. </a:t>
            </a:r>
            <a:endParaRPr lang="en-GB" dirty="0"/>
          </a:p>
        </p:txBody>
      </p:sp>
    </p:spTree>
    <p:extLst>
      <p:ext uri="{BB962C8B-B14F-4D97-AF65-F5344CB8AC3E}">
        <p14:creationId xmlns:p14="http://schemas.microsoft.com/office/powerpoint/2010/main" val="1274919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Levi-Strauss’s </a:t>
            </a:r>
            <a:r>
              <a:rPr lang="en-GB" dirty="0" smtClean="0"/>
              <a:t>Approach II</a:t>
            </a:r>
            <a:endParaRPr lang="en-GB" dirty="0"/>
          </a:p>
        </p:txBody>
      </p:sp>
      <p:sp>
        <p:nvSpPr>
          <p:cNvPr id="3" name="Content Placeholder 2"/>
          <p:cNvSpPr>
            <a:spLocks noGrp="1"/>
          </p:cNvSpPr>
          <p:nvPr>
            <p:ph sz="quarter" idx="1"/>
          </p:nvPr>
        </p:nvSpPr>
        <p:spPr/>
        <p:txBody>
          <a:bodyPr/>
          <a:lstStyle/>
          <a:p>
            <a:r>
              <a:rPr lang="en-GB" dirty="0" err="1" smtClean="0"/>
              <a:t>Mythemes</a:t>
            </a:r>
            <a:r>
              <a:rPr lang="en-GB" dirty="0" smtClean="0"/>
              <a:t> are sentences.</a:t>
            </a:r>
          </a:p>
          <a:p>
            <a:r>
              <a:rPr lang="en-GB" dirty="0" smtClean="0"/>
              <a:t>Each sentence reveals a ‘relation’ between a certain function and a given subject.</a:t>
            </a:r>
            <a:endParaRPr lang="en-GB" dirty="0"/>
          </a:p>
          <a:p>
            <a:r>
              <a:rPr lang="en-GB" dirty="0" smtClean="0"/>
              <a:t>But this isn’t complicated enough!</a:t>
            </a:r>
          </a:p>
          <a:p>
            <a:r>
              <a:rPr lang="en-GB" dirty="0" err="1" smtClean="0"/>
              <a:t>Lingustic</a:t>
            </a:r>
            <a:r>
              <a:rPr lang="en-GB" dirty="0" smtClean="0"/>
              <a:t> units at all levels are made up of relations, and myth has to be distinguishable from other language, so</a:t>
            </a:r>
            <a:r>
              <a:rPr lang="is-IS" dirty="0" smtClean="0"/>
              <a:t>…</a:t>
            </a:r>
          </a:p>
          <a:p>
            <a:endParaRPr lang="en-GB" dirty="0"/>
          </a:p>
        </p:txBody>
      </p:sp>
    </p:spTree>
    <p:extLst>
      <p:ext uri="{BB962C8B-B14F-4D97-AF65-F5344CB8AC3E}">
        <p14:creationId xmlns:p14="http://schemas.microsoft.com/office/powerpoint/2010/main" val="1413826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Levi-Strauss’s Approach </a:t>
            </a:r>
            <a:r>
              <a:rPr lang="en-GB" dirty="0" smtClean="0"/>
              <a:t>III</a:t>
            </a:r>
            <a:endParaRPr lang="en-GB" dirty="0"/>
          </a:p>
        </p:txBody>
      </p:sp>
      <p:sp>
        <p:nvSpPr>
          <p:cNvPr id="3" name="Content Placeholder 2"/>
          <p:cNvSpPr>
            <a:spLocks noGrp="1"/>
          </p:cNvSpPr>
          <p:nvPr>
            <p:ph sz="quarter" idx="1"/>
          </p:nvPr>
        </p:nvSpPr>
        <p:spPr/>
        <p:txBody>
          <a:bodyPr/>
          <a:lstStyle/>
          <a:p>
            <a:pPr marL="0" indent="0">
              <a:buNone/>
            </a:pPr>
            <a:r>
              <a:rPr lang="en-GB" dirty="0" smtClean="0"/>
              <a:t>‘The true constituent units of a myth are not the isolated relations but </a:t>
            </a:r>
            <a:r>
              <a:rPr lang="en-GB" i="1" dirty="0" smtClean="0"/>
              <a:t>bundles of such relations</a:t>
            </a:r>
            <a:r>
              <a:rPr lang="en-GB" dirty="0" smtClean="0"/>
              <a:t>, and it is only as bundles that these relations can be put to use and combined so as to produce meaning.’</a:t>
            </a:r>
          </a:p>
          <a:p>
            <a:pPr marL="0" indent="0">
              <a:buNone/>
            </a:pPr>
            <a:endParaRPr lang="en-GB" dirty="0"/>
          </a:p>
          <a:p>
            <a:r>
              <a:rPr lang="en-GB" dirty="0" smtClean="0"/>
              <a:t>Relations between bundles don’t have to be chronological – there are relationships beyond ‘this happened at the same time as/before/after x’</a:t>
            </a:r>
          </a:p>
          <a:p>
            <a:endParaRPr lang="en-GB" dirty="0"/>
          </a:p>
          <a:p>
            <a:endParaRPr lang="en-GB" dirty="0"/>
          </a:p>
        </p:txBody>
      </p:sp>
    </p:spTree>
    <p:extLst>
      <p:ext uri="{BB962C8B-B14F-4D97-AF65-F5344CB8AC3E}">
        <p14:creationId xmlns:p14="http://schemas.microsoft.com/office/powerpoint/2010/main" val="4256706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70100" y="0"/>
            <a:ext cx="4987393" cy="6858000"/>
          </a:xfrm>
          <a:prstGeom prst="rect">
            <a:avLst/>
          </a:prstGeom>
        </p:spPr>
      </p:pic>
    </p:spTree>
    <p:extLst>
      <p:ext uri="{BB962C8B-B14F-4D97-AF65-F5344CB8AC3E}">
        <p14:creationId xmlns:p14="http://schemas.microsoft.com/office/powerpoint/2010/main" val="3225734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Contextualising Oedipus: The Labdacids</a:t>
            </a:r>
            <a:endParaRPr lang="en-GB" dirty="0"/>
          </a:p>
        </p:txBody>
      </p:sp>
      <p:sp>
        <p:nvSpPr>
          <p:cNvPr id="3" name="Content Placeholder 2"/>
          <p:cNvSpPr>
            <a:spLocks noGrp="1"/>
          </p:cNvSpPr>
          <p:nvPr>
            <p:ph sz="quarter" idx="1"/>
          </p:nvPr>
        </p:nvSpPr>
        <p:spPr/>
        <p:txBody>
          <a:bodyPr/>
          <a:lstStyle/>
          <a:p>
            <a:endParaRPr lang="en-GB"/>
          </a:p>
        </p:txBody>
      </p:sp>
      <p:pic>
        <p:nvPicPr>
          <p:cNvPr id="4" name="Content Placeholder 3"/>
          <p:cNvPicPr>
            <a:picLocks noGrp="1" noChangeAspect="1"/>
          </p:cNvPicPr>
          <p:nvPr/>
        </p:nvPicPr>
        <p:blipFill>
          <a:blip r:embed="rId2"/>
          <a:srcRect l="-22254" r="-22254"/>
          <a:stretch>
            <a:fillRect/>
          </a:stretch>
        </p:blipFill>
        <p:spPr>
          <a:xfrm>
            <a:off x="316518" y="1527048"/>
            <a:ext cx="8503920" cy="4572000"/>
          </a:xfrm>
          <a:prstGeom prst="rect">
            <a:avLst/>
          </a:prstGeom>
        </p:spPr>
      </p:pic>
    </p:spTree>
    <p:extLst>
      <p:ext uri="{BB962C8B-B14F-4D97-AF65-F5344CB8AC3E}">
        <p14:creationId xmlns:p14="http://schemas.microsoft.com/office/powerpoint/2010/main" val="1662785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Variants:</a:t>
            </a:r>
            <a:endParaRPr lang="en-GB" dirty="0"/>
          </a:p>
        </p:txBody>
      </p:sp>
      <p:sp>
        <p:nvSpPr>
          <p:cNvPr id="3" name="Content Placeholder 2"/>
          <p:cNvSpPr>
            <a:spLocks noGrp="1"/>
          </p:cNvSpPr>
          <p:nvPr>
            <p:ph sz="quarter" idx="1"/>
          </p:nvPr>
        </p:nvSpPr>
        <p:spPr>
          <a:xfrm>
            <a:off x="301752" y="1527047"/>
            <a:ext cx="8503920" cy="4882367"/>
          </a:xfrm>
        </p:spPr>
        <p:txBody>
          <a:bodyPr>
            <a:normAutofit fontScale="62500" lnSpcReduction="20000"/>
          </a:bodyPr>
          <a:lstStyle/>
          <a:p>
            <a:r>
              <a:rPr lang="en-GB" dirty="0" err="1"/>
              <a:t>Labdakos</a:t>
            </a:r>
            <a:r>
              <a:rPr lang="en-GB" dirty="0"/>
              <a:t>: not mentioned before Sophocles’</a:t>
            </a:r>
            <a:r>
              <a:rPr lang="en-GB" i="1" dirty="0"/>
              <a:t> Antigone.</a:t>
            </a:r>
          </a:p>
          <a:p>
            <a:endParaRPr lang="en-GB" i="1" dirty="0"/>
          </a:p>
          <a:p>
            <a:r>
              <a:rPr lang="en-GB" dirty="0" err="1"/>
              <a:t>Laios</a:t>
            </a:r>
            <a:r>
              <a:rPr lang="en-GB" dirty="0"/>
              <a:t> &amp; Chrysippus: </a:t>
            </a:r>
            <a:r>
              <a:rPr lang="en-GB" dirty="0" err="1"/>
              <a:t>Laios</a:t>
            </a:r>
            <a:r>
              <a:rPr lang="en-GB" dirty="0"/>
              <a:t> abducts </a:t>
            </a:r>
            <a:r>
              <a:rPr lang="en-GB" dirty="0" err="1"/>
              <a:t>Chrysippos</a:t>
            </a:r>
            <a:r>
              <a:rPr lang="en-GB" dirty="0"/>
              <a:t>, first mention of this is Euripides. </a:t>
            </a:r>
          </a:p>
          <a:p>
            <a:endParaRPr lang="en-GB" dirty="0"/>
          </a:p>
          <a:p>
            <a:r>
              <a:rPr lang="en-GB" dirty="0"/>
              <a:t>Later variant: the Sphinx is a punishment on the city for failing to punish </a:t>
            </a:r>
            <a:r>
              <a:rPr lang="en-GB" dirty="0" err="1"/>
              <a:t>Laios</a:t>
            </a:r>
            <a:r>
              <a:rPr lang="en-GB" dirty="0"/>
              <a:t> for the abduction. </a:t>
            </a:r>
          </a:p>
          <a:p>
            <a:endParaRPr lang="en-GB" dirty="0"/>
          </a:p>
          <a:p>
            <a:r>
              <a:rPr lang="en-GB" dirty="0"/>
              <a:t>Another variant: transgression by </a:t>
            </a:r>
            <a:r>
              <a:rPr lang="en-GB" dirty="0" err="1"/>
              <a:t>Laios</a:t>
            </a:r>
            <a:r>
              <a:rPr lang="en-GB" dirty="0"/>
              <a:t> – goes to the Oracle at Delphi. The Oracle tells him not to have kids in order to save the city. He doesn’t like that answer; asks again. And again. Not a wise idea. (Aeschylus)</a:t>
            </a:r>
          </a:p>
          <a:p>
            <a:endParaRPr lang="en-GB" dirty="0"/>
          </a:p>
          <a:p>
            <a:r>
              <a:rPr lang="en-GB" dirty="0"/>
              <a:t>Or</a:t>
            </a:r>
            <a:r>
              <a:rPr lang="is-IS" dirty="0"/>
              <a:t>… he goes to Delphi for unspecified reasons, and is told not to have kids, otherwise his son will grow to be his murderer (and marry his mother) </a:t>
            </a:r>
          </a:p>
          <a:p>
            <a:endParaRPr lang="is-IS" dirty="0"/>
          </a:p>
          <a:p>
            <a:r>
              <a:rPr lang="is-IS" dirty="0"/>
              <a:t>Euripides: Laios goes to consult Delphic oracle precisely because of his childlessness, and is told to leave it that way or: parricide and incest. </a:t>
            </a:r>
          </a:p>
          <a:p>
            <a:endParaRPr lang="is-IS" dirty="0"/>
          </a:p>
          <a:p>
            <a:r>
              <a:rPr lang="is-IS" dirty="0"/>
              <a:t>tl;dr: he fails at not having kids. Pierces child through the ankles and asks a herdsman to expose it; someone else find him, raises him. </a:t>
            </a:r>
          </a:p>
        </p:txBody>
      </p:sp>
    </p:spTree>
    <p:extLst>
      <p:ext uri="{BB962C8B-B14F-4D97-AF65-F5344CB8AC3E}">
        <p14:creationId xmlns:p14="http://schemas.microsoft.com/office/powerpoint/2010/main" val="4113414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Context II</a:t>
            </a:r>
            <a:endParaRPr lang="en-GB" dirty="0"/>
          </a:p>
        </p:txBody>
      </p:sp>
      <p:sp>
        <p:nvSpPr>
          <p:cNvPr id="3" name="Content Placeholder 2"/>
          <p:cNvSpPr>
            <a:spLocks noGrp="1"/>
          </p:cNvSpPr>
          <p:nvPr>
            <p:ph sz="quarter" idx="1"/>
          </p:nvPr>
        </p:nvSpPr>
        <p:spPr>
          <a:xfrm>
            <a:off x="301752" y="1527048"/>
            <a:ext cx="8503920" cy="4852830"/>
          </a:xfrm>
        </p:spPr>
        <p:txBody>
          <a:bodyPr/>
          <a:lstStyle/>
          <a:p>
            <a:r>
              <a:rPr lang="is-IS" dirty="0"/>
              <a:t>Where does the Sphinx come from?</a:t>
            </a:r>
          </a:p>
          <a:p>
            <a:endParaRPr lang="is-IS" dirty="0"/>
          </a:p>
          <a:p>
            <a:r>
              <a:rPr lang="is-IS" dirty="0"/>
              <a:t>Children: Eteocles, Polyneices, Antigone, Ismene</a:t>
            </a:r>
          </a:p>
          <a:p>
            <a:endParaRPr lang="is-IS" dirty="0"/>
          </a:p>
          <a:p>
            <a:r>
              <a:rPr lang="is-IS" dirty="0"/>
              <a:t>Sometimes Laios and Oedipus have two wives (so Oedipus only sleeps with his step-mother). </a:t>
            </a:r>
          </a:p>
          <a:p>
            <a:endParaRPr lang="is-IS" dirty="0"/>
          </a:p>
          <a:p>
            <a:r>
              <a:rPr lang="is-IS" dirty="0"/>
              <a:t>For a full list of all the variants, See Gantz. </a:t>
            </a:r>
          </a:p>
        </p:txBody>
      </p:sp>
    </p:spTree>
    <p:extLst>
      <p:ext uri="{BB962C8B-B14F-4D97-AF65-F5344CB8AC3E}">
        <p14:creationId xmlns:p14="http://schemas.microsoft.com/office/powerpoint/2010/main" val="3862502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Levi-Strauss’ analysis</a:t>
            </a:r>
            <a:endParaRPr lang="en-GB" dirty="0"/>
          </a:p>
        </p:txBody>
      </p:sp>
      <p:sp>
        <p:nvSpPr>
          <p:cNvPr id="3" name="Content Placeholder 2"/>
          <p:cNvSpPr>
            <a:spLocks noGrp="1"/>
          </p:cNvSpPr>
          <p:nvPr>
            <p:ph sz="quarter" idx="1"/>
          </p:nvPr>
        </p:nvSpPr>
        <p:spPr/>
        <p:txBody>
          <a:bodyPr>
            <a:normAutofit/>
          </a:bodyPr>
          <a:lstStyle/>
          <a:p>
            <a:pPr marL="0" indent="0" algn="ctr">
              <a:buNone/>
            </a:pPr>
            <a:endParaRPr lang="en-GB" sz="3200" dirty="0" smtClean="0"/>
          </a:p>
          <a:p>
            <a:pPr marL="0" indent="0" algn="ctr">
              <a:buNone/>
            </a:pPr>
            <a:endParaRPr lang="en-GB" sz="3200" dirty="0"/>
          </a:p>
          <a:p>
            <a:pPr marL="0" indent="0" algn="ctr">
              <a:buNone/>
            </a:pPr>
            <a:endParaRPr lang="en-GB" sz="3200" dirty="0" smtClean="0"/>
          </a:p>
          <a:p>
            <a:pPr marL="0" indent="0" algn="ctr">
              <a:buNone/>
            </a:pPr>
            <a:r>
              <a:rPr lang="en-GB" sz="3200" dirty="0" smtClean="0"/>
              <a:t>Brace yourselves: there’s a </a:t>
            </a:r>
            <a:r>
              <a:rPr lang="en-GB" sz="3200" i="1" dirty="0" smtClean="0"/>
              <a:t>table.</a:t>
            </a:r>
            <a:endParaRPr lang="en-GB" sz="3200" dirty="0"/>
          </a:p>
        </p:txBody>
      </p:sp>
    </p:spTree>
    <p:extLst>
      <p:ext uri="{BB962C8B-B14F-4D97-AF65-F5344CB8AC3E}">
        <p14:creationId xmlns:p14="http://schemas.microsoft.com/office/powerpoint/2010/main" val="1047844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3454669054"/>
              </p:ext>
            </p:extLst>
          </p:nvPr>
        </p:nvGraphicFramePr>
        <p:xfrm>
          <a:off x="122769" y="107383"/>
          <a:ext cx="8945217" cy="6671820"/>
        </p:xfrm>
        <a:graphic>
          <a:graphicData uri="http://schemas.openxmlformats.org/drawingml/2006/table">
            <a:tbl>
              <a:tblPr bandRow="1">
                <a:tableStyleId>{5C22544A-7EE6-4342-B048-85BDC9FD1C3A}</a:tableStyleId>
              </a:tblPr>
              <a:tblGrid>
                <a:gridCol w="2126060"/>
                <a:gridCol w="2133137"/>
                <a:gridCol w="2118983"/>
                <a:gridCol w="2567037"/>
              </a:tblGrid>
              <a:tr h="1001702">
                <a:tc>
                  <a:txBody>
                    <a:bodyPr/>
                    <a:lstStyle/>
                    <a:p>
                      <a:r>
                        <a:rPr lang="en-GB" sz="1600" b="0" dirty="0" err="1" smtClean="0"/>
                        <a:t>Cadmos</a:t>
                      </a:r>
                      <a:r>
                        <a:rPr lang="en-GB" sz="1600" b="0" dirty="0" smtClean="0"/>
                        <a:t> seeks his sister</a:t>
                      </a:r>
                      <a:r>
                        <a:rPr lang="en-GB" sz="1600" b="0" baseline="0" dirty="0" smtClean="0"/>
                        <a:t> Europa, ravished by Zeus.</a:t>
                      </a:r>
                      <a:endParaRPr lang="en-GB" sz="1600" b="0" dirty="0"/>
                    </a:p>
                  </a:txBody>
                  <a:tcPr>
                    <a:solidFill>
                      <a:schemeClr val="accent5">
                        <a:lumMod val="60000"/>
                        <a:lumOff val="40000"/>
                      </a:schemeClr>
                    </a:solidFill>
                  </a:tcPr>
                </a:tc>
                <a:tc>
                  <a:txBody>
                    <a:bodyPr/>
                    <a:lstStyle/>
                    <a:p>
                      <a:endParaRPr lang="en-GB" sz="1600" dirty="0"/>
                    </a:p>
                  </a:txBody>
                  <a:tcPr/>
                </a:tc>
                <a:tc>
                  <a:txBody>
                    <a:bodyPr/>
                    <a:lstStyle/>
                    <a:p>
                      <a:endParaRPr lang="en-GB" sz="1600" dirty="0"/>
                    </a:p>
                  </a:txBody>
                  <a:tcPr>
                    <a:solidFill>
                      <a:schemeClr val="accent5">
                        <a:lumMod val="60000"/>
                        <a:lumOff val="40000"/>
                      </a:schemeClr>
                    </a:solidFill>
                  </a:tcPr>
                </a:tc>
                <a:tc>
                  <a:txBody>
                    <a:bodyPr/>
                    <a:lstStyle/>
                    <a:p>
                      <a:endParaRPr lang="en-GB" sz="1600" dirty="0"/>
                    </a:p>
                  </a:txBody>
                  <a:tcPr/>
                </a:tc>
              </a:tr>
              <a:tr h="603065">
                <a:tc>
                  <a:txBody>
                    <a:bodyPr/>
                    <a:lstStyle/>
                    <a:p>
                      <a:endParaRPr lang="en-GB" sz="1600" dirty="0"/>
                    </a:p>
                  </a:txBody>
                  <a:tcPr>
                    <a:solidFill>
                      <a:schemeClr val="accent5">
                        <a:lumMod val="40000"/>
                        <a:lumOff val="60000"/>
                      </a:schemeClr>
                    </a:solidFill>
                  </a:tcPr>
                </a:tc>
                <a:tc>
                  <a:txBody>
                    <a:bodyPr/>
                    <a:lstStyle/>
                    <a:p>
                      <a:endParaRPr lang="en-GB" sz="1600"/>
                    </a:p>
                  </a:txBody>
                  <a:tcPr/>
                </a:tc>
                <a:tc>
                  <a:txBody>
                    <a:bodyPr/>
                    <a:lstStyle/>
                    <a:p>
                      <a:r>
                        <a:rPr lang="en-GB" sz="1600" dirty="0" err="1" smtClean="0"/>
                        <a:t>Cadmos</a:t>
                      </a:r>
                      <a:r>
                        <a:rPr lang="en-GB" sz="1600" dirty="0" smtClean="0"/>
                        <a:t> kills the dragon</a:t>
                      </a:r>
                      <a:endParaRPr lang="en-GB" sz="1600" dirty="0"/>
                    </a:p>
                  </a:txBody>
                  <a:tcPr>
                    <a:solidFill>
                      <a:srgbClr val="D2DFD1"/>
                    </a:solidFill>
                  </a:tcPr>
                </a:tc>
                <a:tc>
                  <a:txBody>
                    <a:bodyPr/>
                    <a:lstStyle/>
                    <a:p>
                      <a:endParaRPr lang="en-GB" sz="1600" dirty="0"/>
                    </a:p>
                  </a:txBody>
                  <a:tcPr/>
                </a:tc>
              </a:tr>
              <a:tr h="603065">
                <a:tc>
                  <a:txBody>
                    <a:bodyPr/>
                    <a:lstStyle/>
                    <a:p>
                      <a:endParaRPr lang="en-GB" sz="1600" dirty="0"/>
                    </a:p>
                  </a:txBody>
                  <a:tcPr>
                    <a:solidFill>
                      <a:schemeClr val="accent5">
                        <a:lumMod val="60000"/>
                        <a:lumOff val="40000"/>
                      </a:schemeClr>
                    </a:solidFill>
                  </a:tcPr>
                </a:tc>
                <a:tc>
                  <a:txBody>
                    <a:bodyPr/>
                    <a:lstStyle/>
                    <a:p>
                      <a:r>
                        <a:rPr lang="en-GB" sz="1600" dirty="0" smtClean="0"/>
                        <a:t>The Spartoi kill one another</a:t>
                      </a:r>
                      <a:endParaRPr lang="en-GB" sz="1600" dirty="0"/>
                    </a:p>
                  </a:txBody>
                  <a:tcPr/>
                </a:tc>
                <a:tc>
                  <a:txBody>
                    <a:bodyPr/>
                    <a:lstStyle/>
                    <a:p>
                      <a:endParaRPr lang="en-GB" sz="1600" dirty="0"/>
                    </a:p>
                  </a:txBody>
                  <a:tcPr>
                    <a:solidFill>
                      <a:srgbClr val="BCD0BA"/>
                    </a:solidFill>
                  </a:tcPr>
                </a:tc>
                <a:tc>
                  <a:txBody>
                    <a:bodyPr/>
                    <a:lstStyle/>
                    <a:p>
                      <a:endParaRPr lang="en-GB" sz="1600"/>
                    </a:p>
                  </a:txBody>
                  <a:tcPr/>
                </a:tc>
              </a:tr>
              <a:tr h="603065">
                <a:tc>
                  <a:txBody>
                    <a:bodyPr/>
                    <a:lstStyle/>
                    <a:p>
                      <a:endParaRPr lang="en-GB" sz="1600" dirty="0"/>
                    </a:p>
                  </a:txBody>
                  <a:tcPr>
                    <a:solidFill>
                      <a:srgbClr val="D2DFD1"/>
                    </a:solidFill>
                  </a:tcPr>
                </a:tc>
                <a:tc>
                  <a:txBody>
                    <a:bodyPr/>
                    <a:lstStyle/>
                    <a:p>
                      <a:endParaRPr lang="en-GB" sz="1600" dirty="0"/>
                    </a:p>
                  </a:txBody>
                  <a:tcPr/>
                </a:tc>
                <a:tc>
                  <a:txBody>
                    <a:bodyPr/>
                    <a:lstStyle/>
                    <a:p>
                      <a:endParaRPr lang="en-GB" sz="1600" dirty="0"/>
                    </a:p>
                  </a:txBody>
                  <a:tcPr>
                    <a:solidFill>
                      <a:srgbClr val="D2DFD1"/>
                    </a:solidFill>
                  </a:tcPr>
                </a:tc>
                <a:tc>
                  <a:txBody>
                    <a:bodyPr/>
                    <a:lstStyle/>
                    <a:p>
                      <a:r>
                        <a:rPr lang="en-GB" sz="1600" dirty="0" err="1" smtClean="0"/>
                        <a:t>Labdacos</a:t>
                      </a:r>
                      <a:r>
                        <a:rPr lang="en-GB" sz="1600" dirty="0" smtClean="0"/>
                        <a:t> (</a:t>
                      </a:r>
                      <a:r>
                        <a:rPr lang="en-GB" sz="1600" dirty="0" err="1" smtClean="0"/>
                        <a:t>Laios</a:t>
                      </a:r>
                      <a:r>
                        <a:rPr lang="en-GB" sz="1600" dirty="0" smtClean="0"/>
                        <a:t>’ father) = </a:t>
                      </a:r>
                      <a:r>
                        <a:rPr lang="en-GB" sz="1600" i="1" dirty="0" smtClean="0"/>
                        <a:t>lame</a:t>
                      </a:r>
                      <a:r>
                        <a:rPr lang="en-GB" sz="1600" i="0" dirty="0" smtClean="0"/>
                        <a:t> (?)</a:t>
                      </a:r>
                      <a:endParaRPr lang="en-GB" sz="1600" dirty="0"/>
                    </a:p>
                  </a:txBody>
                  <a:tcPr/>
                </a:tc>
              </a:tr>
              <a:tr h="673593">
                <a:tc>
                  <a:txBody>
                    <a:bodyPr/>
                    <a:lstStyle/>
                    <a:p>
                      <a:endParaRPr lang="en-GB" sz="1600" dirty="0"/>
                    </a:p>
                  </a:txBody>
                  <a:tcPr>
                    <a:solidFill>
                      <a:srgbClr val="BCD0BA"/>
                    </a:solidFill>
                  </a:tcPr>
                </a:tc>
                <a:tc>
                  <a:txBody>
                    <a:bodyPr/>
                    <a:lstStyle/>
                    <a:p>
                      <a:r>
                        <a:rPr lang="en-GB" sz="1600" dirty="0" smtClean="0"/>
                        <a:t>Oedipus</a:t>
                      </a:r>
                      <a:r>
                        <a:rPr lang="en-GB" sz="1600" baseline="0" dirty="0" smtClean="0"/>
                        <a:t> kills his father, </a:t>
                      </a:r>
                      <a:r>
                        <a:rPr lang="en-GB" sz="1600" baseline="0" dirty="0" err="1" smtClean="0"/>
                        <a:t>Laios</a:t>
                      </a:r>
                      <a:endParaRPr lang="en-GB" sz="1600" dirty="0"/>
                    </a:p>
                  </a:txBody>
                  <a:tcPr/>
                </a:tc>
                <a:tc>
                  <a:txBody>
                    <a:bodyPr/>
                    <a:lstStyle/>
                    <a:p>
                      <a:endParaRPr lang="en-GB" sz="1600" dirty="0"/>
                    </a:p>
                  </a:txBody>
                  <a:tcPr>
                    <a:solidFill>
                      <a:srgbClr val="BCD0BA"/>
                    </a:solidFill>
                  </a:tcPr>
                </a:tc>
                <a:tc>
                  <a:txBody>
                    <a:bodyPr/>
                    <a:lstStyle/>
                    <a:p>
                      <a:r>
                        <a:rPr lang="en-GB" sz="1600" dirty="0" err="1" smtClean="0"/>
                        <a:t>Laios</a:t>
                      </a:r>
                      <a:r>
                        <a:rPr lang="en-GB" sz="1600" dirty="0" smtClean="0"/>
                        <a:t> (Oedipus’ father)</a:t>
                      </a:r>
                      <a:r>
                        <a:rPr lang="en-GB" sz="1600" baseline="0" dirty="0" smtClean="0"/>
                        <a:t> = </a:t>
                      </a:r>
                      <a:r>
                        <a:rPr lang="en-GB" sz="1600" i="1" baseline="0" dirty="0" smtClean="0"/>
                        <a:t>left-sided</a:t>
                      </a:r>
                      <a:r>
                        <a:rPr lang="en-GB" sz="1600" i="0" baseline="0" dirty="0" smtClean="0"/>
                        <a:t> (?)</a:t>
                      </a:r>
                      <a:endParaRPr lang="en-GB" sz="1600" dirty="0"/>
                    </a:p>
                  </a:txBody>
                  <a:tcPr/>
                </a:tc>
              </a:tr>
              <a:tr h="603065">
                <a:tc>
                  <a:txBody>
                    <a:bodyPr/>
                    <a:lstStyle/>
                    <a:p>
                      <a:endParaRPr lang="en-GB" sz="1600" dirty="0"/>
                    </a:p>
                  </a:txBody>
                  <a:tcPr>
                    <a:solidFill>
                      <a:srgbClr val="D2DFD1"/>
                    </a:solidFill>
                  </a:tcPr>
                </a:tc>
                <a:tc>
                  <a:txBody>
                    <a:bodyPr/>
                    <a:lstStyle/>
                    <a:p>
                      <a:endParaRPr lang="en-GB" sz="1600"/>
                    </a:p>
                  </a:txBody>
                  <a:tcPr/>
                </a:tc>
                <a:tc>
                  <a:txBody>
                    <a:bodyPr/>
                    <a:lstStyle/>
                    <a:p>
                      <a:r>
                        <a:rPr lang="en-GB" sz="1600" dirty="0" smtClean="0"/>
                        <a:t>Oedipus</a:t>
                      </a:r>
                      <a:r>
                        <a:rPr lang="en-GB" sz="1600" baseline="0" dirty="0" smtClean="0"/>
                        <a:t> kills the Sphinx</a:t>
                      </a:r>
                      <a:endParaRPr lang="en-GB" sz="1600" dirty="0"/>
                    </a:p>
                  </a:txBody>
                  <a:tcPr>
                    <a:solidFill>
                      <a:srgbClr val="D2DFD1"/>
                    </a:solidFill>
                  </a:tcPr>
                </a:tc>
                <a:tc>
                  <a:txBody>
                    <a:bodyPr/>
                    <a:lstStyle/>
                    <a:p>
                      <a:endParaRPr lang="en-GB" sz="1600"/>
                    </a:p>
                  </a:txBody>
                  <a:tcPr/>
                </a:tc>
              </a:tr>
              <a:tr h="603065">
                <a:tc>
                  <a:txBody>
                    <a:bodyPr/>
                    <a:lstStyle/>
                    <a:p>
                      <a:endParaRPr lang="en-GB" sz="1600" dirty="0"/>
                    </a:p>
                  </a:txBody>
                  <a:tcPr>
                    <a:solidFill>
                      <a:srgbClr val="BCD0BA"/>
                    </a:solidFill>
                  </a:tcPr>
                </a:tc>
                <a:tc>
                  <a:txBody>
                    <a:bodyPr/>
                    <a:lstStyle/>
                    <a:p>
                      <a:endParaRPr lang="en-GB" sz="1600"/>
                    </a:p>
                  </a:txBody>
                  <a:tcPr/>
                </a:tc>
                <a:tc>
                  <a:txBody>
                    <a:bodyPr/>
                    <a:lstStyle/>
                    <a:p>
                      <a:endParaRPr lang="en-GB" sz="1600" dirty="0"/>
                    </a:p>
                  </a:txBody>
                  <a:tcPr>
                    <a:solidFill>
                      <a:srgbClr val="BCD0BA"/>
                    </a:solidFill>
                  </a:tcPr>
                </a:tc>
                <a:tc>
                  <a:txBody>
                    <a:bodyPr/>
                    <a:lstStyle/>
                    <a:p>
                      <a:r>
                        <a:rPr lang="en-GB" sz="1600" dirty="0" smtClean="0"/>
                        <a:t>Oedipus</a:t>
                      </a:r>
                      <a:r>
                        <a:rPr lang="en-GB" sz="1600" baseline="0" dirty="0" smtClean="0"/>
                        <a:t> = </a:t>
                      </a:r>
                      <a:r>
                        <a:rPr lang="en-GB" sz="1600" i="1" baseline="0" dirty="0" smtClean="0"/>
                        <a:t>swollen-foot </a:t>
                      </a:r>
                      <a:r>
                        <a:rPr lang="en-GB" sz="1600" i="0" baseline="0" dirty="0" smtClean="0"/>
                        <a:t>(?)</a:t>
                      </a:r>
                      <a:endParaRPr lang="en-GB" sz="1600" dirty="0"/>
                    </a:p>
                  </a:txBody>
                  <a:tcPr/>
                </a:tc>
              </a:tr>
              <a:tr h="349395">
                <a:tc>
                  <a:txBody>
                    <a:bodyPr/>
                    <a:lstStyle/>
                    <a:p>
                      <a:r>
                        <a:rPr lang="en-GB" sz="1600" dirty="0" smtClean="0"/>
                        <a:t>Oedipus</a:t>
                      </a:r>
                      <a:r>
                        <a:rPr lang="en-GB" sz="1600" baseline="0" dirty="0" smtClean="0"/>
                        <a:t> marries his mother, </a:t>
                      </a:r>
                      <a:r>
                        <a:rPr lang="en-GB" sz="1600" baseline="0" dirty="0" err="1" smtClean="0"/>
                        <a:t>Jocasta</a:t>
                      </a:r>
                      <a:endParaRPr lang="en-GB" sz="1600" dirty="0"/>
                    </a:p>
                  </a:txBody>
                  <a:tcPr>
                    <a:solidFill>
                      <a:schemeClr val="accent5">
                        <a:lumMod val="40000"/>
                        <a:lumOff val="60000"/>
                      </a:schemeClr>
                    </a:solidFill>
                  </a:tcPr>
                </a:tc>
                <a:tc>
                  <a:txBody>
                    <a:bodyPr/>
                    <a:lstStyle/>
                    <a:p>
                      <a:endParaRPr lang="en-GB" sz="1600"/>
                    </a:p>
                  </a:txBody>
                  <a:tcPr/>
                </a:tc>
                <a:tc>
                  <a:txBody>
                    <a:bodyPr/>
                    <a:lstStyle/>
                    <a:p>
                      <a:endParaRPr lang="en-GB" sz="1600" dirty="0"/>
                    </a:p>
                  </a:txBody>
                  <a:tcPr>
                    <a:solidFill>
                      <a:srgbClr val="D2DFD1"/>
                    </a:solidFill>
                  </a:tcPr>
                </a:tc>
                <a:tc>
                  <a:txBody>
                    <a:bodyPr/>
                    <a:lstStyle/>
                    <a:p>
                      <a:endParaRPr lang="en-GB" sz="1600"/>
                    </a:p>
                  </a:txBody>
                  <a:tcPr/>
                </a:tc>
              </a:tr>
              <a:tr h="349395">
                <a:tc>
                  <a:txBody>
                    <a:bodyPr/>
                    <a:lstStyle/>
                    <a:p>
                      <a:endParaRPr lang="en-GB" sz="1600" dirty="0"/>
                    </a:p>
                  </a:txBody>
                  <a:tcPr>
                    <a:solidFill>
                      <a:srgbClr val="BCD0BA"/>
                    </a:solidFill>
                  </a:tcPr>
                </a:tc>
                <a:tc>
                  <a:txBody>
                    <a:bodyPr/>
                    <a:lstStyle/>
                    <a:p>
                      <a:r>
                        <a:rPr lang="en-GB" sz="1600" dirty="0" smtClean="0"/>
                        <a:t>Eteocles kills his brother,</a:t>
                      </a:r>
                      <a:r>
                        <a:rPr lang="en-GB" sz="1600" baseline="0" dirty="0" smtClean="0"/>
                        <a:t> </a:t>
                      </a:r>
                      <a:r>
                        <a:rPr lang="en-GB" sz="1600" baseline="0" dirty="0" err="1" smtClean="0"/>
                        <a:t>Polynices</a:t>
                      </a:r>
                      <a:endParaRPr lang="en-GB" sz="1600" dirty="0"/>
                    </a:p>
                  </a:txBody>
                  <a:tcPr/>
                </a:tc>
                <a:tc>
                  <a:txBody>
                    <a:bodyPr/>
                    <a:lstStyle/>
                    <a:p>
                      <a:endParaRPr lang="en-GB" sz="1600" dirty="0"/>
                    </a:p>
                  </a:txBody>
                  <a:tcPr>
                    <a:solidFill>
                      <a:srgbClr val="BCD0BA"/>
                    </a:solidFill>
                  </a:tcPr>
                </a:tc>
                <a:tc>
                  <a:txBody>
                    <a:bodyPr/>
                    <a:lstStyle/>
                    <a:p>
                      <a:endParaRPr lang="en-GB" sz="1600"/>
                    </a:p>
                  </a:txBody>
                  <a:tcPr/>
                </a:tc>
              </a:tr>
              <a:tr h="349395">
                <a:tc>
                  <a:txBody>
                    <a:bodyPr/>
                    <a:lstStyle/>
                    <a:p>
                      <a:r>
                        <a:rPr lang="en-GB" sz="1600" dirty="0" smtClean="0"/>
                        <a:t>Antigone buries her brother, </a:t>
                      </a:r>
                      <a:r>
                        <a:rPr lang="en-GB" sz="1600" dirty="0" err="1" smtClean="0"/>
                        <a:t>Polynices</a:t>
                      </a:r>
                      <a:r>
                        <a:rPr lang="en-GB" sz="1600" dirty="0" smtClean="0"/>
                        <a:t>,</a:t>
                      </a:r>
                      <a:r>
                        <a:rPr lang="en-GB" sz="1600" baseline="0" dirty="0" smtClean="0"/>
                        <a:t> despite prohibition</a:t>
                      </a:r>
                      <a:endParaRPr lang="en-GB" sz="1600" dirty="0"/>
                    </a:p>
                  </a:txBody>
                  <a:tcPr>
                    <a:solidFill>
                      <a:srgbClr val="D2DFD1"/>
                    </a:solidFill>
                  </a:tcPr>
                </a:tc>
                <a:tc>
                  <a:txBody>
                    <a:bodyPr/>
                    <a:lstStyle/>
                    <a:p>
                      <a:endParaRPr lang="en-GB" sz="1600"/>
                    </a:p>
                  </a:txBody>
                  <a:tcPr/>
                </a:tc>
                <a:tc>
                  <a:txBody>
                    <a:bodyPr/>
                    <a:lstStyle/>
                    <a:p>
                      <a:endParaRPr lang="en-GB" sz="1600" dirty="0"/>
                    </a:p>
                  </a:txBody>
                  <a:tcPr>
                    <a:solidFill>
                      <a:srgbClr val="D2DFD1"/>
                    </a:solidFill>
                  </a:tcPr>
                </a:tc>
                <a:tc>
                  <a:txBody>
                    <a:bodyPr/>
                    <a:lstStyle/>
                    <a:p>
                      <a:endParaRPr lang="en-GB" sz="1600" dirty="0"/>
                    </a:p>
                  </a:txBody>
                  <a:tcPr/>
                </a:tc>
              </a:tr>
            </a:tbl>
          </a:graphicData>
        </a:graphic>
      </p:graphicFrame>
    </p:spTree>
    <p:extLst>
      <p:ext uri="{BB962C8B-B14F-4D97-AF65-F5344CB8AC3E}">
        <p14:creationId xmlns:p14="http://schemas.microsoft.com/office/powerpoint/2010/main" val="2305966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&amp; Second Column</a:t>
            </a:r>
            <a:endParaRPr lang="en-GB" dirty="0"/>
          </a:p>
        </p:txBody>
      </p:sp>
      <p:sp>
        <p:nvSpPr>
          <p:cNvPr id="3" name="Content Placeholder 2"/>
          <p:cNvSpPr>
            <a:spLocks noGrp="1"/>
          </p:cNvSpPr>
          <p:nvPr>
            <p:ph sz="quarter" idx="1"/>
          </p:nvPr>
        </p:nvSpPr>
        <p:spPr/>
        <p:txBody>
          <a:bodyPr>
            <a:normAutofit/>
          </a:bodyPr>
          <a:lstStyle/>
          <a:p>
            <a:r>
              <a:rPr lang="en-GB" dirty="0" smtClean="0"/>
              <a:t>Column 1: overrating of blood relations</a:t>
            </a:r>
          </a:p>
          <a:p>
            <a:pPr marL="0" indent="0">
              <a:buNone/>
            </a:pPr>
            <a:endParaRPr lang="en-GB" dirty="0" smtClean="0"/>
          </a:p>
          <a:p>
            <a:pPr marL="0" indent="0">
              <a:buNone/>
            </a:pPr>
            <a:r>
              <a:rPr lang="en-GB" dirty="0" smtClean="0"/>
              <a:t>This seems straight-forward, though the wording is perhaps clumsy – it’s </a:t>
            </a:r>
            <a:r>
              <a:rPr lang="en-GB" i="1" dirty="0" smtClean="0"/>
              <a:t>being too close </a:t>
            </a:r>
            <a:r>
              <a:rPr lang="en-GB" dirty="0" smtClean="0"/>
              <a:t>to blood relations in ways which are not socially acceptable.</a:t>
            </a:r>
            <a:endParaRPr lang="en-GB" dirty="0"/>
          </a:p>
          <a:p>
            <a:pPr marL="0" indent="0">
              <a:buNone/>
            </a:pPr>
            <a:endParaRPr lang="en-GB" dirty="0" smtClean="0"/>
          </a:p>
          <a:p>
            <a:r>
              <a:rPr lang="en-GB" dirty="0" smtClean="0"/>
              <a:t>Column 2: underrating of blood relations</a:t>
            </a:r>
          </a:p>
          <a:p>
            <a:pPr marL="0" indent="0">
              <a:buNone/>
            </a:pPr>
            <a:r>
              <a:rPr lang="en-GB" dirty="0" smtClean="0"/>
              <a:t>This seems even more straightforward: familial bonds should prevent killing.</a:t>
            </a:r>
          </a:p>
          <a:p>
            <a:pPr marL="0" indent="0">
              <a:buNone/>
            </a:pPr>
            <a:endParaRPr lang="en-GB" dirty="0" smtClean="0"/>
          </a:p>
          <a:p>
            <a:endParaRPr lang="en-GB" dirty="0"/>
          </a:p>
        </p:txBody>
      </p:sp>
    </p:spTree>
    <p:extLst>
      <p:ext uri="{BB962C8B-B14F-4D97-AF65-F5344CB8AC3E}">
        <p14:creationId xmlns:p14="http://schemas.microsoft.com/office/powerpoint/2010/main" val="6510969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third column</a:t>
            </a:r>
            <a:endParaRPr lang="en-GB" dirty="0"/>
          </a:p>
        </p:txBody>
      </p:sp>
      <p:sp>
        <p:nvSpPr>
          <p:cNvPr id="3" name="Content Placeholder 2"/>
          <p:cNvSpPr>
            <a:spLocks noGrp="1"/>
          </p:cNvSpPr>
          <p:nvPr>
            <p:ph sz="quarter" idx="1"/>
          </p:nvPr>
        </p:nvSpPr>
        <p:spPr/>
        <p:txBody>
          <a:bodyPr>
            <a:normAutofit fontScale="92500" lnSpcReduction="10000"/>
          </a:bodyPr>
          <a:lstStyle/>
          <a:p>
            <a:pPr marL="0" indent="0">
              <a:buNone/>
            </a:pPr>
            <a:r>
              <a:rPr lang="en-GB" dirty="0" smtClean="0"/>
              <a:t>‘Column three refers to monsters. The dragon is a chthonian being which has to be killed in order that mankind be born from the Earth; the Sphinx is a monster unwilling to permit men to live. The last unit reproduces the first one, which has to do with the </a:t>
            </a:r>
            <a:r>
              <a:rPr lang="en-GB" i="1" dirty="0" smtClean="0"/>
              <a:t>autochthonous origin</a:t>
            </a:r>
            <a:r>
              <a:rPr lang="en-GB" dirty="0" smtClean="0"/>
              <a:t> of mankind. Since the monsters are overcome by men, we may thus say that the common feature of the third column is </a:t>
            </a:r>
            <a:r>
              <a:rPr lang="en-GB" i="1" dirty="0" smtClean="0"/>
              <a:t>denial of the autochthonous origin of man</a:t>
            </a:r>
            <a:r>
              <a:rPr lang="en-GB" dirty="0" smtClean="0"/>
              <a:t>.’</a:t>
            </a:r>
          </a:p>
          <a:p>
            <a:pPr marL="0" indent="0">
              <a:buNone/>
            </a:pPr>
            <a:endParaRPr lang="en-GB" dirty="0" smtClean="0"/>
          </a:p>
          <a:p>
            <a:pPr marL="0" indent="0">
              <a:buNone/>
            </a:pPr>
            <a:r>
              <a:rPr lang="en-GB" dirty="0" smtClean="0"/>
              <a:t>i.e. the monsters are the things that are autochthonous, and men are killing them, thus denying their own autochthony. </a:t>
            </a:r>
            <a:endParaRPr lang="en-GB" dirty="0"/>
          </a:p>
        </p:txBody>
      </p:sp>
    </p:spTree>
    <p:extLst>
      <p:ext uri="{BB962C8B-B14F-4D97-AF65-F5344CB8AC3E}">
        <p14:creationId xmlns:p14="http://schemas.microsoft.com/office/powerpoint/2010/main" val="2313579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Fourth Column</a:t>
            </a:r>
            <a:endParaRPr lang="en-GB" dirty="0"/>
          </a:p>
        </p:txBody>
      </p:sp>
      <p:sp>
        <p:nvSpPr>
          <p:cNvPr id="3" name="Content Placeholder 2"/>
          <p:cNvSpPr>
            <a:spLocks noGrp="1"/>
          </p:cNvSpPr>
          <p:nvPr>
            <p:ph sz="quarter" idx="1"/>
          </p:nvPr>
        </p:nvSpPr>
        <p:spPr/>
        <p:txBody>
          <a:bodyPr/>
          <a:lstStyle/>
          <a:p>
            <a:pPr marL="0" indent="0">
              <a:buNone/>
            </a:pPr>
            <a:r>
              <a:rPr lang="en-GB" dirty="0"/>
              <a:t>Column 4: persistence of the autochthonous origin of man</a:t>
            </a:r>
            <a:r>
              <a:rPr lang="en-GB" dirty="0" smtClean="0"/>
              <a:t>.</a:t>
            </a:r>
          </a:p>
          <a:p>
            <a:r>
              <a:rPr lang="en-GB" dirty="0" smtClean="0"/>
              <a:t>All the names refer to some difficulty walking/standing up straight.</a:t>
            </a:r>
          </a:p>
          <a:p>
            <a:r>
              <a:rPr lang="en-GB" dirty="0" smtClean="0"/>
              <a:t>‘In mythology it is a universal characteristic of men born from the Earth that at the moment they emerge from the depth they either cannot walk or the walk clumsily.’</a:t>
            </a:r>
          </a:p>
          <a:p>
            <a:r>
              <a:rPr lang="en-GB" dirty="0" smtClean="0"/>
              <a:t>If this were true, this column would perhaps be intuitive. </a:t>
            </a:r>
          </a:p>
          <a:p>
            <a:endParaRPr lang="en-GB" dirty="0"/>
          </a:p>
          <a:p>
            <a:pPr marL="0" indent="0">
              <a:buNone/>
            </a:pPr>
            <a:endParaRPr lang="en-GB" dirty="0"/>
          </a:p>
        </p:txBody>
      </p:sp>
    </p:spTree>
    <p:extLst>
      <p:ext uri="{BB962C8B-B14F-4D97-AF65-F5344CB8AC3E}">
        <p14:creationId xmlns:p14="http://schemas.microsoft.com/office/powerpoint/2010/main" val="3928866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Final Interpretation</a:t>
            </a:r>
            <a:endParaRPr lang="en-GB" dirty="0"/>
          </a:p>
        </p:txBody>
      </p:sp>
      <p:sp>
        <p:nvSpPr>
          <p:cNvPr id="3" name="Content Placeholder 2"/>
          <p:cNvSpPr>
            <a:spLocks noGrp="1"/>
          </p:cNvSpPr>
          <p:nvPr>
            <p:ph sz="quarter" idx="1"/>
          </p:nvPr>
        </p:nvSpPr>
        <p:spPr>
          <a:xfrm>
            <a:off x="301752" y="1527047"/>
            <a:ext cx="8503920" cy="5133427"/>
          </a:xfrm>
        </p:spPr>
        <p:txBody>
          <a:bodyPr>
            <a:normAutofit fontScale="92500"/>
          </a:bodyPr>
          <a:lstStyle/>
          <a:p>
            <a:pPr marL="0" indent="0">
              <a:lnSpc>
                <a:spcPct val="130000"/>
              </a:lnSpc>
              <a:buNone/>
            </a:pPr>
            <a:r>
              <a:rPr lang="en-GB" sz="2200" dirty="0"/>
              <a:t>Whole myth: ‘has to do with the inability, for a culture which holds the belief that mankind is autochthonous, to find a satisfactory transition between this theory and the knowledge that human beings are actually born from the union of man and woman. Although the problem obviously cannot be solved, the Oedipus myth provides a kind of logical tool which relates the original problem – born from one or born from two? – to the derivative problem: born from different or born from same</a:t>
            </a:r>
            <a:r>
              <a:rPr lang="en-GB" sz="2200" dirty="0" smtClean="0"/>
              <a:t>? By a correlation of this type, the overrating of blood relations is to the underrating of blood relations as the attempt to escape autochthony is to the impossibility to succeed in it. Although experience contradicts theory, a social life validates cosmology by its similarity of structure. Hence, cosmology is true.’</a:t>
            </a:r>
            <a:endParaRPr lang="en-GB" sz="2200" dirty="0"/>
          </a:p>
          <a:p>
            <a:endParaRPr lang="en-GB" dirty="0"/>
          </a:p>
        </p:txBody>
      </p:sp>
    </p:spTree>
    <p:extLst>
      <p:ext uri="{BB962C8B-B14F-4D97-AF65-F5344CB8AC3E}">
        <p14:creationId xmlns:p14="http://schemas.microsoft.com/office/powerpoint/2010/main" val="9809882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Interpreting that:</a:t>
            </a:r>
            <a:endParaRPr lang="en-GB" dirty="0"/>
          </a:p>
        </p:txBody>
      </p:sp>
      <p:sp>
        <p:nvSpPr>
          <p:cNvPr id="3" name="Content Placeholder 2"/>
          <p:cNvSpPr>
            <a:spLocks noGrp="1"/>
          </p:cNvSpPr>
          <p:nvPr>
            <p:ph sz="quarter" idx="1"/>
          </p:nvPr>
        </p:nvSpPr>
        <p:spPr/>
        <p:txBody>
          <a:bodyPr/>
          <a:lstStyle/>
          <a:p>
            <a:r>
              <a:rPr lang="en-GB" dirty="0" smtClean="0"/>
              <a:t>The oppositional between belief in autochthony and the presented reality of sexual reproduction is a conflict that needs resolving somehow</a:t>
            </a:r>
          </a:p>
          <a:p>
            <a:r>
              <a:rPr lang="en-GB" dirty="0" smtClean="0"/>
              <a:t>The Oedipus myth provides a ‘tool’: it replaces the initial unresolvable opposition with an analogous one: the over/underrating of blood relations.</a:t>
            </a:r>
          </a:p>
          <a:p>
            <a:r>
              <a:rPr lang="en-GB" dirty="0" smtClean="0"/>
              <a:t>This analogous opposition is somehow already ‘accepted’</a:t>
            </a:r>
          </a:p>
        </p:txBody>
      </p:sp>
    </p:spTree>
    <p:extLst>
      <p:ext uri="{BB962C8B-B14F-4D97-AF65-F5344CB8AC3E}">
        <p14:creationId xmlns:p14="http://schemas.microsoft.com/office/powerpoint/2010/main" val="3794892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Pros:</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Myths </a:t>
            </a:r>
            <a:r>
              <a:rPr lang="en-GB" i="1" dirty="0" smtClean="0"/>
              <a:t>do</a:t>
            </a:r>
            <a:r>
              <a:rPr lang="en-GB" dirty="0" smtClean="0"/>
              <a:t> have structures</a:t>
            </a:r>
          </a:p>
          <a:p>
            <a:r>
              <a:rPr lang="en-GB" dirty="0" smtClean="0"/>
              <a:t>Those structures do frequently repeat (the hero being cast out/exposed/sent on quest from which he is not expected to return and then returning.)</a:t>
            </a:r>
          </a:p>
          <a:p>
            <a:r>
              <a:rPr lang="en-GB" dirty="0" smtClean="0"/>
              <a:t>Structuralism seems to fit well with the idea of myths have some aetiological function. </a:t>
            </a:r>
          </a:p>
          <a:p>
            <a:r>
              <a:rPr lang="en-GB" dirty="0" smtClean="0"/>
              <a:t>Allows us to analyse a myth in a new light, and critically think about how the components of that myth fit together. </a:t>
            </a:r>
          </a:p>
          <a:p>
            <a:r>
              <a:rPr lang="en-GB" dirty="0" smtClean="0"/>
              <a:t>Has as explanation as to why we find the same myths recurring frequently in different cultures. </a:t>
            </a:r>
            <a:endParaRPr lang="en-GB" dirty="0"/>
          </a:p>
        </p:txBody>
      </p:sp>
    </p:spTree>
    <p:extLst>
      <p:ext uri="{BB962C8B-B14F-4D97-AF65-F5344CB8AC3E}">
        <p14:creationId xmlns:p14="http://schemas.microsoft.com/office/powerpoint/2010/main" val="33562221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Criticisms </a:t>
            </a:r>
            <a:r>
              <a:rPr lang="en-GB" dirty="0" smtClean="0"/>
              <a:t>I</a:t>
            </a:r>
            <a:endParaRPr lang="en-GB" dirty="0"/>
          </a:p>
        </p:txBody>
      </p:sp>
      <p:sp>
        <p:nvSpPr>
          <p:cNvPr id="3" name="Content Placeholder 2"/>
          <p:cNvSpPr>
            <a:spLocks noGrp="1"/>
          </p:cNvSpPr>
          <p:nvPr>
            <p:ph sz="quarter" idx="1"/>
          </p:nvPr>
        </p:nvSpPr>
        <p:spPr>
          <a:xfrm>
            <a:off x="301752" y="1527047"/>
            <a:ext cx="8503920" cy="5030049"/>
          </a:xfrm>
        </p:spPr>
        <p:txBody>
          <a:bodyPr>
            <a:normAutofit/>
          </a:bodyPr>
          <a:lstStyle/>
          <a:p>
            <a:pPr marL="0" indent="0">
              <a:lnSpc>
                <a:spcPct val="130000"/>
              </a:lnSpc>
              <a:buNone/>
            </a:pPr>
            <a:r>
              <a:rPr lang="en-GB" sz="2400" dirty="0" smtClean="0"/>
              <a:t>‘I am well aware that the Oedipus myth has only reached us under late forms and through literary transmutations concerned more with </a:t>
            </a:r>
            <a:r>
              <a:rPr lang="en-GB" sz="2400" dirty="0" err="1" smtClean="0"/>
              <a:t>esthetic</a:t>
            </a:r>
            <a:r>
              <a:rPr lang="en-GB" sz="2400" dirty="0" smtClean="0"/>
              <a:t> and moral preoccupations than with religious or ritual ones, whatever these may have been. But we shall not interpret the Oedipus myth in literal terms, much less offer an explanation acceptable to the specialist. We simply wish to illustrate – and without reaching any conclusions with respect to it – a certain technique, whose use is probably not legitimate in this particular instance, owing to the problematic elements indicated above.’</a:t>
            </a:r>
            <a:endParaRPr lang="en-GB" sz="2400" dirty="0"/>
          </a:p>
        </p:txBody>
      </p:sp>
    </p:spTree>
    <p:extLst>
      <p:ext uri="{BB962C8B-B14F-4D97-AF65-F5344CB8AC3E}">
        <p14:creationId xmlns:p14="http://schemas.microsoft.com/office/powerpoint/2010/main" val="2992041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272" y="228600"/>
            <a:ext cx="8534400" cy="758952"/>
          </a:xfrm>
        </p:spPr>
        <p:txBody>
          <a:bodyPr/>
          <a:lstStyle/>
          <a:p>
            <a:r>
              <a:rPr lang="en-GB" dirty="0" smtClean="0"/>
              <a:t>Criticisms II</a:t>
            </a:r>
            <a:endParaRPr lang="en-GB" dirty="0"/>
          </a:p>
        </p:txBody>
      </p:sp>
      <p:sp>
        <p:nvSpPr>
          <p:cNvPr id="3" name="Content Placeholder 2"/>
          <p:cNvSpPr>
            <a:spLocks noGrp="1"/>
          </p:cNvSpPr>
          <p:nvPr>
            <p:ph sz="quarter" idx="1"/>
          </p:nvPr>
        </p:nvSpPr>
        <p:spPr/>
        <p:txBody>
          <a:bodyPr>
            <a:normAutofit fontScale="70000" lnSpcReduction="20000"/>
          </a:bodyPr>
          <a:lstStyle/>
          <a:p>
            <a:r>
              <a:rPr lang="en-GB" dirty="0" smtClean="0"/>
              <a:t>How to decide which elements belong in which column?</a:t>
            </a:r>
          </a:p>
          <a:p>
            <a:r>
              <a:rPr lang="en-GB" dirty="0" smtClean="0"/>
              <a:t>Burying </a:t>
            </a:r>
            <a:r>
              <a:rPr lang="en-GB" dirty="0" err="1" smtClean="0"/>
              <a:t>Polynices</a:t>
            </a:r>
            <a:r>
              <a:rPr lang="en-GB" dirty="0" smtClean="0"/>
              <a:t> – is the prohibition against his burial not an example for column 2?</a:t>
            </a:r>
          </a:p>
          <a:p>
            <a:r>
              <a:rPr lang="en-GB" dirty="0" smtClean="0"/>
              <a:t>Bogus etymology</a:t>
            </a:r>
          </a:p>
          <a:p>
            <a:r>
              <a:rPr lang="en-GB" dirty="0" smtClean="0"/>
              <a:t>Is Strauss not also cherry-picking bits of the myth? What about the death of Antigone, or the survival of </a:t>
            </a:r>
            <a:r>
              <a:rPr lang="en-GB" dirty="0" err="1" smtClean="0"/>
              <a:t>Ismene</a:t>
            </a:r>
            <a:r>
              <a:rPr lang="en-GB" dirty="0" smtClean="0"/>
              <a:t>? He argues </a:t>
            </a:r>
            <a:r>
              <a:rPr lang="en-GB" dirty="0" err="1" smtClean="0"/>
              <a:t>Jocasta’s</a:t>
            </a:r>
            <a:r>
              <a:rPr lang="en-GB" dirty="0" smtClean="0"/>
              <a:t> suicide and Oedipus’ blinding can be integrated into columns 3 and 4 respectively. This is not convincing. Is he now not also adapting myth to fit his desired interpretation? </a:t>
            </a:r>
          </a:p>
          <a:p>
            <a:r>
              <a:rPr lang="en-GB" i="1" dirty="0" smtClean="0"/>
              <a:t>Binaries. So many binaries. </a:t>
            </a:r>
            <a:endParaRPr lang="en-GB" dirty="0" smtClean="0"/>
          </a:p>
          <a:p>
            <a:r>
              <a:rPr lang="en-GB" dirty="0" smtClean="0"/>
              <a:t>The fact that Oedipus was actually actively trying to avoid sleeping with his mom and killing his dad?</a:t>
            </a:r>
          </a:p>
          <a:p>
            <a:r>
              <a:rPr lang="en-GB" dirty="0" smtClean="0"/>
              <a:t>The role of the gods is totally absent. </a:t>
            </a:r>
          </a:p>
          <a:p>
            <a:r>
              <a:rPr lang="en-GB" dirty="0" smtClean="0"/>
              <a:t>How do you decide which themes are essential to a myth and which are ‘aesthetic’ – do we have to rule out all drama? Pandora in Hesiod’s </a:t>
            </a:r>
            <a:r>
              <a:rPr lang="en-GB" i="1" dirty="0" smtClean="0"/>
              <a:t>Works and Days</a:t>
            </a:r>
            <a:r>
              <a:rPr lang="en-GB" dirty="0" smtClean="0"/>
              <a:t> vs. </a:t>
            </a:r>
            <a:r>
              <a:rPr lang="en-GB" i="1" dirty="0" smtClean="0"/>
              <a:t>Theogony</a:t>
            </a:r>
            <a:r>
              <a:rPr lang="en-GB" dirty="0" smtClean="0"/>
              <a:t>.</a:t>
            </a:r>
            <a:endParaRPr lang="en-GB" i="1" dirty="0" smtClean="0"/>
          </a:p>
          <a:p>
            <a:r>
              <a:rPr lang="en-GB" dirty="0" smtClean="0"/>
              <a:t>How to decide which </a:t>
            </a:r>
            <a:r>
              <a:rPr lang="en-GB" dirty="0" err="1" smtClean="0"/>
              <a:t>mythemes</a:t>
            </a:r>
            <a:r>
              <a:rPr lang="en-GB" dirty="0" smtClean="0"/>
              <a:t> belong in which column? </a:t>
            </a:r>
            <a:endParaRPr lang="en-GB" dirty="0"/>
          </a:p>
        </p:txBody>
      </p:sp>
    </p:spTree>
    <p:extLst>
      <p:ext uri="{BB962C8B-B14F-4D97-AF65-F5344CB8AC3E}">
        <p14:creationId xmlns:p14="http://schemas.microsoft.com/office/powerpoint/2010/main" val="4403067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Criticisms III</a:t>
            </a:r>
            <a:endParaRPr lang="en-GB" dirty="0"/>
          </a:p>
        </p:txBody>
      </p:sp>
      <p:sp>
        <p:nvSpPr>
          <p:cNvPr id="3" name="Content Placeholder 2"/>
          <p:cNvSpPr>
            <a:spLocks noGrp="1"/>
          </p:cNvSpPr>
          <p:nvPr>
            <p:ph sz="quarter" idx="1"/>
          </p:nvPr>
        </p:nvSpPr>
        <p:spPr/>
        <p:txBody>
          <a:bodyPr>
            <a:normAutofit/>
          </a:bodyPr>
          <a:lstStyle/>
          <a:p>
            <a:pPr marL="0" indent="0">
              <a:buNone/>
            </a:pPr>
            <a:r>
              <a:rPr lang="en-GB" dirty="0" smtClean="0"/>
              <a:t>‘At the same time there is something significant in these additions, since the shift from foot to head is to be correlated with the shift from autochthonous origin to self-destruction’</a:t>
            </a:r>
          </a:p>
          <a:p>
            <a:pPr marL="0" indent="0">
              <a:buNone/>
            </a:pPr>
            <a:r>
              <a:rPr lang="en-GB" dirty="0" smtClean="0"/>
              <a:t>So why not just have a column for self-destruction?</a:t>
            </a:r>
          </a:p>
          <a:p>
            <a:pPr marL="0" indent="0">
              <a:buNone/>
            </a:pPr>
            <a:r>
              <a:rPr lang="en-GB" dirty="0"/>
              <a:t>	</a:t>
            </a:r>
            <a:r>
              <a:rPr lang="en-GB" dirty="0" smtClean="0"/>
              <a:t>(</a:t>
            </a:r>
            <a:r>
              <a:rPr lang="en-GB" dirty="0" err="1" smtClean="0"/>
              <a:t>Laios</a:t>
            </a:r>
            <a:r>
              <a:rPr lang="en-GB" dirty="0" smtClean="0"/>
              <a:t>, Oedipus, </a:t>
            </a:r>
            <a:r>
              <a:rPr lang="en-GB" dirty="0" err="1" smtClean="0"/>
              <a:t>Jocasta</a:t>
            </a:r>
            <a:r>
              <a:rPr lang="en-GB" dirty="0" smtClean="0"/>
              <a:t>, Eteocles and 	</a:t>
            </a:r>
            <a:r>
              <a:rPr lang="en-GB" dirty="0" err="1" smtClean="0"/>
              <a:t>Polynices</a:t>
            </a:r>
            <a:r>
              <a:rPr lang="is-IS" dirty="0" smtClean="0"/>
              <a:t>… even Antigone?)</a:t>
            </a:r>
          </a:p>
          <a:p>
            <a:pPr marL="0" indent="0">
              <a:buNone/>
            </a:pPr>
            <a:r>
              <a:rPr lang="is-IS" dirty="0" smtClean="0"/>
              <a:t>Because that wouldn’t be a binary!</a:t>
            </a:r>
          </a:p>
        </p:txBody>
      </p:sp>
    </p:spTree>
    <p:extLst>
      <p:ext uri="{BB962C8B-B14F-4D97-AF65-F5344CB8AC3E}">
        <p14:creationId xmlns:p14="http://schemas.microsoft.com/office/powerpoint/2010/main" val="2361893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normAutofit fontScale="92500" lnSpcReduction="10000"/>
          </a:bodyPr>
          <a:lstStyle/>
          <a:p>
            <a:pPr marL="0" indent="0">
              <a:buNone/>
            </a:pPr>
            <a:r>
              <a:rPr lang="en-GB" dirty="0" smtClean="0"/>
              <a:t>Plot twist!</a:t>
            </a:r>
          </a:p>
          <a:p>
            <a:pPr marL="0" indent="0">
              <a:buNone/>
            </a:pPr>
            <a:r>
              <a:rPr lang="en-GB" dirty="0" smtClean="0"/>
              <a:t>Suddenly he wants to define myth as ‘consisting of all its versions; or to put it otherwise, a myth remains the same as long as it is felt as such.’</a:t>
            </a:r>
          </a:p>
          <a:p>
            <a:pPr marL="0" indent="0">
              <a:buNone/>
            </a:pPr>
            <a:r>
              <a:rPr lang="en-GB" i="1" dirty="0" smtClean="0"/>
              <a:t>Now </a:t>
            </a:r>
            <a:r>
              <a:rPr lang="en-GB" dirty="0" smtClean="0"/>
              <a:t>he thinks we </a:t>
            </a:r>
            <a:r>
              <a:rPr lang="en-GB" i="1" dirty="0" smtClean="0"/>
              <a:t>should</a:t>
            </a:r>
            <a:r>
              <a:rPr lang="en-GB" dirty="0" smtClean="0"/>
              <a:t> take all variants into account. From these we can organise ‘permutation groups’</a:t>
            </a:r>
            <a:endParaRPr lang="en-GB" i="1" dirty="0" smtClean="0"/>
          </a:p>
          <a:p>
            <a:pPr marL="0" indent="0">
              <a:buNone/>
            </a:pPr>
            <a:r>
              <a:rPr lang="en-GB" dirty="0" smtClean="0"/>
              <a:t>The first sensible thing he’s said. </a:t>
            </a:r>
          </a:p>
          <a:p>
            <a:pPr marL="0" indent="0">
              <a:buNone/>
            </a:pPr>
            <a:r>
              <a:rPr lang="en-GB" dirty="0" smtClean="0"/>
              <a:t>The second sensible thing:</a:t>
            </a:r>
          </a:p>
          <a:p>
            <a:pPr marL="0" indent="0">
              <a:buNone/>
            </a:pPr>
            <a:r>
              <a:rPr lang="en-GB" dirty="0" smtClean="0"/>
              <a:t>Such an analysis should be expanded to include all interrelated myths. </a:t>
            </a:r>
            <a:endParaRPr lang="en-GB" dirty="0"/>
          </a:p>
          <a:p>
            <a:pPr marL="0" indent="0">
              <a:buNone/>
            </a:pPr>
            <a:r>
              <a:rPr lang="en-GB" dirty="0" smtClean="0"/>
              <a:t>Practically, that’s a problem: there are a </a:t>
            </a:r>
            <a:r>
              <a:rPr lang="en-GB" i="1" dirty="0" smtClean="0"/>
              <a:t>lot</a:t>
            </a:r>
            <a:r>
              <a:rPr lang="en-GB" dirty="0" smtClean="0"/>
              <a:t> of myths. </a:t>
            </a:r>
            <a:endParaRPr lang="en-GB" dirty="0"/>
          </a:p>
        </p:txBody>
      </p:sp>
    </p:spTree>
    <p:extLst>
      <p:ext uri="{BB962C8B-B14F-4D97-AF65-F5344CB8AC3E}">
        <p14:creationId xmlns:p14="http://schemas.microsoft.com/office/powerpoint/2010/main" val="4213131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3D Model</a:t>
            </a:r>
            <a:endParaRPr lang="en-GB" dirty="0"/>
          </a:p>
        </p:txBody>
      </p:sp>
      <p:sp>
        <p:nvSpPr>
          <p:cNvPr id="3" name="Content Placeholder 2"/>
          <p:cNvSpPr>
            <a:spLocks noGrp="1"/>
          </p:cNvSpPr>
          <p:nvPr>
            <p:ph sz="quarter" idx="1"/>
          </p:nvPr>
        </p:nvSpPr>
        <p:spPr/>
        <p:txBody>
          <a:bodyPr/>
          <a:lstStyle/>
          <a:p>
            <a:endParaRPr lang="en-GB" dirty="0"/>
          </a:p>
        </p:txBody>
      </p:sp>
      <p:sp>
        <p:nvSpPr>
          <p:cNvPr id="4" name="Rectangle 3"/>
          <p:cNvSpPr/>
          <p:nvPr/>
        </p:nvSpPr>
        <p:spPr>
          <a:xfrm>
            <a:off x="1627587" y="3076820"/>
            <a:ext cx="3004777" cy="2772716"/>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Rectangle 4"/>
          <p:cNvSpPr/>
          <p:nvPr/>
        </p:nvSpPr>
        <p:spPr>
          <a:xfrm>
            <a:off x="1913756" y="2540166"/>
            <a:ext cx="3273061" cy="275482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Rectangle 5"/>
          <p:cNvSpPr/>
          <p:nvPr/>
        </p:nvSpPr>
        <p:spPr>
          <a:xfrm>
            <a:off x="2316554" y="2084357"/>
            <a:ext cx="3273061" cy="275482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p:cNvSpPr/>
          <p:nvPr/>
        </p:nvSpPr>
        <p:spPr>
          <a:xfrm>
            <a:off x="2727923" y="1527048"/>
            <a:ext cx="3273061" cy="275482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876962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Genetic Formula of Myth</a:t>
            </a:r>
            <a:endParaRPr lang="en-GB" dirty="0"/>
          </a:p>
        </p:txBody>
      </p:sp>
      <p:sp>
        <p:nvSpPr>
          <p:cNvPr id="3" name="Content Placeholder 2"/>
          <p:cNvSpPr>
            <a:spLocks noGrp="1"/>
          </p:cNvSpPr>
          <p:nvPr>
            <p:ph sz="quarter" idx="1"/>
          </p:nvPr>
        </p:nvSpPr>
        <p:spPr/>
        <p:txBody>
          <a:bodyPr/>
          <a:lstStyle/>
          <a:p>
            <a:pPr marL="0" indent="0">
              <a:buNone/>
            </a:pPr>
            <a:endParaRPr lang="en-GB" dirty="0" smtClean="0"/>
          </a:p>
          <a:p>
            <a:pPr marL="0" indent="0">
              <a:buNone/>
            </a:pPr>
            <a:r>
              <a:rPr lang="en-GB" dirty="0" smtClean="0"/>
              <a:t>He comes up with a ‘genetic law of myth’ – a formula: </a:t>
            </a:r>
            <a:endParaRPr lang="en-GB" dirty="0"/>
          </a:p>
          <a:p>
            <a:pPr marL="0" indent="0" algn="ctr">
              <a:buNone/>
            </a:pPr>
            <a:r>
              <a:rPr lang="en-GB" i="1" dirty="0" err="1"/>
              <a:t>f</a:t>
            </a:r>
            <a:r>
              <a:rPr lang="en-GB" dirty="0" err="1" smtClean="0"/>
              <a:t>x</a:t>
            </a:r>
            <a:r>
              <a:rPr lang="en-GB" baseline="-25000" dirty="0" smtClean="0"/>
              <a:t>(a) </a:t>
            </a:r>
            <a:r>
              <a:rPr lang="en-GB" dirty="0" smtClean="0"/>
              <a:t>: </a:t>
            </a:r>
            <a:r>
              <a:rPr lang="en-GB" i="1" dirty="0" err="1" smtClean="0"/>
              <a:t>f</a:t>
            </a:r>
            <a:r>
              <a:rPr lang="en-GB" dirty="0" err="1" smtClean="0"/>
              <a:t>y</a:t>
            </a:r>
            <a:r>
              <a:rPr lang="en-GB" baseline="-25000" dirty="0" smtClean="0"/>
              <a:t>(b) </a:t>
            </a:r>
            <a:r>
              <a:rPr lang="en-GB" dirty="0" smtClean="0"/>
              <a:t>: : </a:t>
            </a:r>
            <a:r>
              <a:rPr lang="en-GB" i="1" dirty="0" err="1" smtClean="0"/>
              <a:t>f</a:t>
            </a:r>
            <a:r>
              <a:rPr lang="en-GB" dirty="0" err="1" smtClean="0"/>
              <a:t>x</a:t>
            </a:r>
            <a:r>
              <a:rPr lang="en-GB" baseline="-25000" dirty="0" smtClean="0"/>
              <a:t>(b) </a:t>
            </a:r>
            <a:r>
              <a:rPr lang="en-GB" dirty="0" smtClean="0"/>
              <a:t>: </a:t>
            </a:r>
            <a:r>
              <a:rPr lang="en-GB" i="1" dirty="0" smtClean="0"/>
              <a:t>f</a:t>
            </a:r>
            <a:r>
              <a:rPr lang="en-GB" dirty="0" smtClean="0"/>
              <a:t>(a-1)</a:t>
            </a:r>
            <a:r>
              <a:rPr lang="en-GB" baseline="-25000" dirty="0" smtClean="0"/>
              <a:t>(y)</a:t>
            </a:r>
          </a:p>
          <a:p>
            <a:pPr marL="0" indent="0">
              <a:buNone/>
            </a:pPr>
            <a:r>
              <a:rPr lang="en-GB" baseline="-25000" dirty="0"/>
              <a:t> </a:t>
            </a:r>
            <a:r>
              <a:rPr lang="en-GB" dirty="0"/>
              <a:t>	</a:t>
            </a:r>
            <a:r>
              <a:rPr lang="en-GB" dirty="0" smtClean="0"/>
              <a:t>	|________|</a:t>
            </a:r>
          </a:p>
          <a:p>
            <a:pPr marL="0" indent="0">
              <a:buNone/>
            </a:pPr>
            <a:r>
              <a:rPr lang="en-GB" baseline="-25000" dirty="0"/>
              <a:t>	</a:t>
            </a:r>
            <a:r>
              <a:rPr lang="en-GB" baseline="-25000" dirty="0" smtClean="0"/>
              <a:t>	</a:t>
            </a:r>
            <a:r>
              <a:rPr lang="en-GB" dirty="0" smtClean="0"/>
              <a:t>binary opposition</a:t>
            </a:r>
          </a:p>
          <a:p>
            <a:pPr marL="0" indent="0">
              <a:buNone/>
            </a:pPr>
            <a:endParaRPr lang="en-GB" dirty="0"/>
          </a:p>
          <a:p>
            <a:pPr marL="0" indent="0">
              <a:buNone/>
            </a:pPr>
            <a:r>
              <a:rPr lang="en-GB" i="1" dirty="0" err="1" smtClean="0"/>
              <a:t>f</a:t>
            </a:r>
            <a:r>
              <a:rPr lang="en-GB" dirty="0" err="1" smtClean="0"/>
              <a:t>x</a:t>
            </a:r>
            <a:r>
              <a:rPr lang="en-GB" baseline="-25000" dirty="0" smtClean="0"/>
              <a:t>(a) </a:t>
            </a:r>
            <a:r>
              <a:rPr lang="en-GB" dirty="0" smtClean="0"/>
              <a:t>is the inverse of </a:t>
            </a:r>
            <a:r>
              <a:rPr lang="en-GB" i="1" dirty="0" smtClean="0"/>
              <a:t>f</a:t>
            </a:r>
            <a:r>
              <a:rPr lang="en-GB" dirty="0" smtClean="0"/>
              <a:t>(a-1)</a:t>
            </a:r>
            <a:r>
              <a:rPr lang="en-GB" baseline="-25000" dirty="0" smtClean="0"/>
              <a:t>(y)</a:t>
            </a:r>
            <a:endParaRPr lang="en-GB" baseline="-25000" dirty="0"/>
          </a:p>
          <a:p>
            <a:pPr marL="0" indent="0">
              <a:buNone/>
            </a:pPr>
            <a:endParaRPr lang="en-GB" baseline="-25000" dirty="0"/>
          </a:p>
        </p:txBody>
      </p:sp>
    </p:spTree>
    <p:extLst>
      <p:ext uri="{BB962C8B-B14F-4D97-AF65-F5344CB8AC3E}">
        <p14:creationId xmlns:p14="http://schemas.microsoft.com/office/powerpoint/2010/main" val="20492543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Conclusions:</a:t>
            </a:r>
            <a:endParaRPr lang="en-GB" dirty="0"/>
          </a:p>
        </p:txBody>
      </p:sp>
      <p:sp>
        <p:nvSpPr>
          <p:cNvPr id="3" name="Content Placeholder 2"/>
          <p:cNvSpPr>
            <a:spLocks noGrp="1"/>
          </p:cNvSpPr>
          <p:nvPr>
            <p:ph sz="quarter" idx="1"/>
          </p:nvPr>
        </p:nvSpPr>
        <p:spPr/>
        <p:txBody>
          <a:bodyPr/>
          <a:lstStyle/>
          <a:p>
            <a:r>
              <a:rPr lang="en-GB" dirty="0" smtClean="0"/>
              <a:t>As with psychoanalysis and other theories of myth, there seem to be some elements of structuralist interpretation that are intuitive and useful. </a:t>
            </a:r>
          </a:p>
          <a:p>
            <a:r>
              <a:rPr lang="en-GB" dirty="0" smtClean="0"/>
              <a:t>The strength of a structuralist reading is dependent on the ability of the structuralist. </a:t>
            </a:r>
          </a:p>
          <a:p>
            <a:r>
              <a:rPr lang="en-GB" dirty="0" smtClean="0"/>
              <a:t>A true structuralist demonstration of the 3D model would be fascinating, but is it even possible? Myths bleed together. </a:t>
            </a:r>
            <a:endParaRPr lang="en-GB" dirty="0"/>
          </a:p>
          <a:p>
            <a:r>
              <a:rPr lang="en-GB" dirty="0" smtClean="0"/>
              <a:t>You can use structuralist ideas and perspectives without buying into </a:t>
            </a:r>
            <a:r>
              <a:rPr lang="en-GB" smtClean="0"/>
              <a:t>structuralism wholesale. </a:t>
            </a:r>
            <a:endParaRPr lang="en-GB" dirty="0"/>
          </a:p>
        </p:txBody>
      </p:sp>
    </p:spTree>
    <p:extLst>
      <p:ext uri="{BB962C8B-B14F-4D97-AF65-F5344CB8AC3E}">
        <p14:creationId xmlns:p14="http://schemas.microsoft.com/office/powerpoint/2010/main" val="10121669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华文新魏"/>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Civic.thmx</Template>
  <TotalTime>2949</TotalTime>
  <Words>2109</Words>
  <Application>Microsoft Macintosh PowerPoint</Application>
  <PresentationFormat>On-screen Show (4:3)</PresentationFormat>
  <Paragraphs>138</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Civic</vt:lpstr>
      <vt:lpstr>Levi-Strauss &amp; Structuralism </vt:lpstr>
      <vt:lpstr>Criticisms of Other Theories</vt:lpstr>
      <vt:lpstr>Criticisms II</vt:lpstr>
      <vt:lpstr>The problems of Mythology </vt:lpstr>
      <vt:lpstr>Similar Myths </vt:lpstr>
      <vt:lpstr>Levi-Strauss’s Approach</vt:lpstr>
      <vt:lpstr>Levi-Strauss’s Approach II</vt:lpstr>
      <vt:lpstr>Levi-Strauss’s Approach III</vt:lpstr>
      <vt:lpstr>PowerPoint Presentation</vt:lpstr>
      <vt:lpstr>Contextualising Oedipus: The Labdacids</vt:lpstr>
      <vt:lpstr>Variants:</vt:lpstr>
      <vt:lpstr>Context II</vt:lpstr>
      <vt:lpstr>Levi-Strauss’ analysis</vt:lpstr>
      <vt:lpstr>PowerPoint Presentation</vt:lpstr>
      <vt:lpstr>First &amp; Second Column</vt:lpstr>
      <vt:lpstr>The third column</vt:lpstr>
      <vt:lpstr>The Fourth Column</vt:lpstr>
      <vt:lpstr>The Final Interpretation</vt:lpstr>
      <vt:lpstr>Interpreting that:</vt:lpstr>
      <vt:lpstr>Pros:</vt:lpstr>
      <vt:lpstr>Criticisms I</vt:lpstr>
      <vt:lpstr>Criticisms II</vt:lpstr>
      <vt:lpstr>Criticisms III</vt:lpstr>
      <vt:lpstr>PowerPoint Presentation</vt:lpstr>
      <vt:lpstr>The 3D Model</vt:lpstr>
      <vt:lpstr>The Genetic Formula of Myth</vt:lpstr>
      <vt:lpstr>Conclusions: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Silvie</dc:creator>
  <cp:lastModifiedBy>Silvie</cp:lastModifiedBy>
  <cp:revision>29</cp:revision>
  <dcterms:created xsi:type="dcterms:W3CDTF">2017-10-10T18:37:16Z</dcterms:created>
  <dcterms:modified xsi:type="dcterms:W3CDTF">2017-11-03T05:57:15Z</dcterms:modified>
</cp:coreProperties>
</file>