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62" r:id="rId2"/>
    <p:sldId id="263" r:id="rId3"/>
    <p:sldId id="264" r:id="rId4"/>
    <p:sldId id="265" r:id="rId5"/>
    <p:sldId id="268" r:id="rId6"/>
    <p:sldId id="269" r:id="rId7"/>
    <p:sldId id="258" r:id="rId8"/>
    <p:sldId id="259" r:id="rId9"/>
    <p:sldId id="260" r:id="rId10"/>
    <p:sldId id="273" r:id="rId11"/>
    <p:sldId id="277" r:id="rId12"/>
    <p:sldId id="281" r:id="rId13"/>
    <p:sldId id="284" r:id="rId14"/>
    <p:sldId id="286" r:id="rId15"/>
    <p:sldId id="287" r:id="rId16"/>
    <p:sldId id="288" r:id="rId17"/>
  </p:sldIdLst>
  <p:sldSz cx="9144000" cy="6858000" type="screen4x3"/>
  <p:notesSz cx="6864350" cy="975042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 snapToGrid="0">
      <p:cViewPr varScale="1">
        <p:scale>
          <a:sx n="74" d="100"/>
          <a:sy n="74" d="100"/>
        </p:scale>
        <p:origin x="-154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napToGrid="0">
      <p:cViewPr varScale="1">
        <p:scale>
          <a:sx n="52" d="100"/>
          <a:sy n="52" d="100"/>
        </p:scale>
        <p:origin x="-2268" y="-90"/>
      </p:cViewPr>
      <p:guideLst>
        <p:guide orient="horz" pos="3071"/>
        <p:guide pos="2162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4975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933" tIns="47467" rIns="94933" bIns="47467" numCol="1" anchor="t" anchorCtr="0" compatLnSpc="1">
            <a:prstTxWarp prst="textNoShape">
              <a:avLst/>
            </a:prstTxWarp>
          </a:bodyPr>
          <a:lstStyle>
            <a:lvl1pPr defTabSz="949325">
              <a:defRPr sz="1200"/>
            </a:lvl1pPr>
          </a:lstStyle>
          <a:p>
            <a:endParaRPr 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4975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933" tIns="47467" rIns="94933" bIns="47467" numCol="1" anchor="t" anchorCtr="0" compatLnSpc="1">
            <a:prstTxWarp prst="textNoShape">
              <a:avLst/>
            </a:prstTxWarp>
          </a:bodyPr>
          <a:lstStyle>
            <a:lvl1pPr algn="r" defTabSz="949325">
              <a:defRPr sz="1200"/>
            </a:lvl1pPr>
          </a:lstStyle>
          <a:p>
            <a:endParaRPr lang="en-US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1475"/>
            <a:ext cx="2974975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933" tIns="47467" rIns="94933" bIns="47467" numCol="1" anchor="b" anchorCtr="0" compatLnSpc="1">
            <a:prstTxWarp prst="textNoShape">
              <a:avLst/>
            </a:prstTxWarp>
          </a:bodyPr>
          <a:lstStyle>
            <a:lvl1pPr defTabSz="949325">
              <a:defRPr sz="1200"/>
            </a:lvl1pPr>
          </a:lstStyle>
          <a:p>
            <a:endParaRPr lang="en-US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9261475"/>
            <a:ext cx="2974975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933" tIns="47467" rIns="94933" bIns="47467" numCol="1" anchor="b" anchorCtr="0" compatLnSpc="1">
            <a:prstTxWarp prst="textNoShape">
              <a:avLst/>
            </a:prstTxWarp>
          </a:bodyPr>
          <a:lstStyle>
            <a:lvl1pPr algn="r" defTabSz="949325">
              <a:defRPr sz="1200"/>
            </a:lvl1pPr>
          </a:lstStyle>
          <a:p>
            <a:fld id="{084F46E9-A3AE-4F24-AC03-BAF716933C52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4975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4975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1843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5363" y="731838"/>
            <a:ext cx="4873625" cy="365601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843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630738"/>
            <a:ext cx="5492750" cy="438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843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1475"/>
            <a:ext cx="2974975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843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9261475"/>
            <a:ext cx="2974975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09F7B973-DF98-4982-9196-1D884123466C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3AAFEBA-2395-417E-877F-1F8EA1A5E31C}" type="slidenum">
              <a:rPr lang="en-US"/>
              <a:pPr/>
              <a:t>1</a:t>
            </a:fld>
            <a:endParaRPr lang="en-US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161014B-D706-41EF-9F4E-D9844C70CFA2}" type="slidenum">
              <a:rPr lang="en-US"/>
              <a:pPr/>
              <a:t>2</a:t>
            </a:fld>
            <a:endParaRPr lang="en-US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1392F1F-0C9A-42DF-84DB-26AB05CFC055}" type="slidenum">
              <a:rPr lang="en-US"/>
              <a:pPr/>
              <a:t>3</a:t>
            </a:fld>
            <a:endParaRPr lang="en-US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2FBD675-801A-41C6-A2A5-89836D043E76}" type="slidenum">
              <a:rPr lang="en-US"/>
              <a:pPr/>
              <a:t>4</a:t>
            </a:fld>
            <a:endParaRPr lang="en-US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538C54D-C7C7-45F3-A03B-67E9339893CA}" type="slidenum">
              <a:rPr lang="en-US"/>
              <a:pPr/>
              <a:t>5</a:t>
            </a:fld>
            <a:endParaRPr lang="en-US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48A783F-505D-4502-91D2-CB21960FA66C}" type="slidenum">
              <a:rPr lang="en-US"/>
              <a:pPr/>
              <a:t>6</a:t>
            </a:fld>
            <a:endParaRPr lang="en-US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D26FD23-FF69-42C6-BF8B-F1F398DC0D44}" type="slidenum">
              <a:rPr lang="en-US"/>
              <a:pPr/>
              <a:t>7</a:t>
            </a:fld>
            <a:endParaRPr lang="en-US"/>
          </a:p>
        </p:txBody>
      </p:sp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67D29BA-B354-45F1-A234-4728913F929D}" type="slidenum">
              <a:rPr lang="en-US"/>
              <a:pPr/>
              <a:t>8</a:t>
            </a:fld>
            <a:endParaRPr lang="en-US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B09D048-9FBC-4AA5-8BD8-8BB13D7C4D09}" type="slidenum">
              <a:rPr lang="en-US"/>
              <a:pPr/>
              <a:t>9</a:t>
            </a:fld>
            <a:endParaRPr lang="en-US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Resistance, Reactance and Impedance 2015-16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A492BC-0886-4786-9FD4-E48469A97A8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Resistance, Reactance and Impedance 2015-16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45CF13-C35A-4B3B-A74B-903F511AC88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Resistance, Reactance and Impedance 2015-16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9A1503-5682-4BCA-87DC-45DEDA7D4F7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341438"/>
            <a:ext cx="4027487" cy="4784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1075" y="1341438"/>
            <a:ext cx="4029075" cy="4784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Resistance, Reactance and Impedance 2015-16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567A45-AFE7-4B91-B8FB-86713AF6D8A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Resistance, Reactance and Impedance 2015-16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9610A4-49AA-4629-A729-A581E30BF20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Resistance, Reactance and Impedance 2015-16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34BFC2-870C-407A-BAC1-DE220FAE12E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Resistance, Reactance and Impedance 2015-16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11CAA1-5648-420C-BBA8-BD915D1297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Resistance, Reactance and Impedance 2015-16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DE23A2-D4FA-46D1-BC8E-C7F4E34BBE4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Resistance, Reactance and Impedance 2015-16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0D5ED7-9BD2-4C58-A49A-884705BE9A3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Resistance, Reactance and Impedance 2015-16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DCD64A-D2B1-4B65-9E20-A7E292DC177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3388" y="404813"/>
            <a:ext cx="2057400" cy="57213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11188" y="404813"/>
            <a:ext cx="6019800" cy="57213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Resistance, Reactance and Impedance 2015-16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B237DC-7C1C-43AC-9F5C-09DF59AFE22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11188" y="404813"/>
            <a:ext cx="822960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11188" y="1341438"/>
            <a:ext cx="8208962" cy="478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r>
              <a:rPr lang="en-GB" smtClean="0"/>
              <a:t>Resistance, Reactance and Impedance 2015-16</a:t>
            </a: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E4C6436-09EB-4214-9331-C81E0370FC3C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RESISTANCE,REACTANCE AND IMPEDANCE</a:t>
            </a:r>
            <a:endParaRPr lang="en-US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indent="17463"/>
            <a:r>
              <a:rPr lang="en-GB" sz="2200" b="1" dirty="0" smtClean="0">
                <a:solidFill>
                  <a:srgbClr val="7030A0"/>
                </a:solidFill>
              </a:rPr>
              <a:t>RESISTANCE</a:t>
            </a:r>
          </a:p>
          <a:p>
            <a:pPr indent="17463"/>
            <a:r>
              <a:rPr lang="en-GB" sz="2000" dirty="0" smtClean="0"/>
              <a:t>Resistance opposes the flow of current in a circuit.</a:t>
            </a:r>
          </a:p>
          <a:p>
            <a:pPr indent="17463"/>
            <a:r>
              <a:rPr lang="en-GB" sz="2000" dirty="0" smtClean="0"/>
              <a:t>This property applies equally at </a:t>
            </a:r>
            <a:r>
              <a:rPr lang="en-GB" sz="2000" dirty="0" err="1" smtClean="0"/>
              <a:t>d.c</a:t>
            </a:r>
            <a:r>
              <a:rPr lang="en-GB" sz="2000" dirty="0" smtClean="0"/>
              <a:t>. and </a:t>
            </a:r>
            <a:r>
              <a:rPr lang="en-GB" sz="2000" dirty="0" err="1" smtClean="0"/>
              <a:t>a.c</a:t>
            </a:r>
            <a:r>
              <a:rPr lang="en-GB" sz="2000" dirty="0" smtClean="0"/>
              <a:t>.</a:t>
            </a:r>
          </a:p>
          <a:p>
            <a:pPr indent="17463"/>
            <a:r>
              <a:rPr lang="en-GB" sz="2000" dirty="0" smtClean="0"/>
              <a:t>Therefore we can say that the property of resistance is </a:t>
            </a:r>
            <a:r>
              <a:rPr lang="en-GB" sz="2000" b="1" dirty="0" smtClean="0"/>
              <a:t>NOT</a:t>
            </a:r>
            <a:r>
              <a:rPr lang="en-GB" sz="2000" dirty="0" smtClean="0"/>
              <a:t> </a:t>
            </a:r>
            <a:r>
              <a:rPr lang="en-GB" sz="2000" b="1" dirty="0" smtClean="0"/>
              <a:t>FREQUENCY DEPENDENT</a:t>
            </a:r>
            <a:r>
              <a:rPr lang="en-GB" sz="2000" dirty="0" smtClean="0"/>
              <a:t>, i.e. it behaves in the same way at all frequencies.</a:t>
            </a:r>
          </a:p>
          <a:p>
            <a:endParaRPr lang="en-GB" sz="2000" dirty="0" smtClean="0"/>
          </a:p>
          <a:p>
            <a:pPr indent="17463"/>
            <a:r>
              <a:rPr lang="en-GB" sz="2000" dirty="0" smtClean="0"/>
              <a:t>Although </a:t>
            </a:r>
            <a:r>
              <a:rPr lang="en-GB" sz="2000" b="1" dirty="0" smtClean="0"/>
              <a:t>RESISTORS</a:t>
            </a:r>
            <a:r>
              <a:rPr lang="en-GB" sz="2000" dirty="0" smtClean="0"/>
              <a:t> explicitly possess this property</a:t>
            </a:r>
            <a:r>
              <a:rPr lang="en-GB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both coils and capacitors also possess this property, but to a negligible degree.</a:t>
            </a:r>
          </a:p>
          <a:p>
            <a:pPr indent="17463"/>
            <a:r>
              <a:rPr lang="en-GB" sz="2000" dirty="0" smtClean="0"/>
              <a:t>However, for coils and </a:t>
            </a:r>
            <a:r>
              <a:rPr lang="en-GB" sz="2000" smtClean="0"/>
              <a:t>capacitors resistive </a:t>
            </a:r>
            <a:r>
              <a:rPr lang="en-GB" sz="2000" dirty="0" smtClean="0"/>
              <a:t>behaviour manifests itself differently at </a:t>
            </a:r>
            <a:r>
              <a:rPr lang="en-GB" sz="2000" dirty="0" err="1" smtClean="0"/>
              <a:t>d.c</a:t>
            </a:r>
            <a:r>
              <a:rPr lang="en-GB" sz="2000" dirty="0" smtClean="0"/>
              <a:t>. compared with </a:t>
            </a:r>
            <a:r>
              <a:rPr lang="en-GB" sz="2000" dirty="0" err="1" smtClean="0"/>
              <a:t>a.c</a:t>
            </a:r>
            <a:r>
              <a:rPr lang="en-GB" sz="2000" dirty="0" smtClean="0"/>
              <a:t>.</a:t>
            </a:r>
            <a:endParaRPr lang="en-US" sz="2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Resistance, Reactance and Impedance 2015-16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Resistance, Reactance and Impedance 2015-16</a:t>
            </a:r>
            <a:endParaRPr lang="en-US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530225"/>
            <a:ext cx="8208962" cy="5595938"/>
          </a:xfrm>
        </p:spPr>
        <p:txBody>
          <a:bodyPr/>
          <a:lstStyle/>
          <a:p>
            <a:pPr marL="0" indent="17463"/>
            <a:r>
              <a:rPr lang="en-GB" sz="22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REACTANCE</a:t>
            </a:r>
          </a:p>
          <a:p>
            <a:pPr marL="0" indent="17463"/>
            <a:r>
              <a:rPr lang="en-GB" sz="2200" dirty="0"/>
              <a:t>At </a:t>
            </a:r>
            <a:r>
              <a:rPr lang="en-GB" sz="2200" dirty="0" err="1"/>
              <a:t>d.c</a:t>
            </a:r>
            <a:r>
              <a:rPr lang="en-GB" sz="2200" dirty="0"/>
              <a:t>. a coil behaves as if it is a very small resistance.</a:t>
            </a:r>
          </a:p>
          <a:p>
            <a:pPr marL="0" indent="17463"/>
            <a:r>
              <a:rPr lang="en-GB" sz="2200" dirty="0"/>
              <a:t>Under </a:t>
            </a:r>
            <a:r>
              <a:rPr lang="en-GB" sz="2200" dirty="0" err="1"/>
              <a:t>a.c</a:t>
            </a:r>
            <a:r>
              <a:rPr lang="en-GB" sz="2200" dirty="0"/>
              <a:t>. conditions the coil again behaves as a resistance </a:t>
            </a:r>
            <a:r>
              <a:rPr lang="en-GB" sz="22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BUT</a:t>
            </a:r>
            <a:r>
              <a:rPr lang="en-GB" sz="2200" dirty="0"/>
              <a:t> this resistance (called </a:t>
            </a:r>
            <a:r>
              <a:rPr lang="en-GB" sz="22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INDUCTIVE REACTANCE “X</a:t>
            </a:r>
            <a:r>
              <a:rPr lang="en-GB" sz="2200" b="1" baseline="-25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</a:t>
            </a:r>
            <a:r>
              <a:rPr lang="en-GB" sz="22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”</a:t>
            </a:r>
            <a:r>
              <a:rPr lang="en-GB" sz="2200" dirty="0"/>
              <a:t>) varies with frequency.</a:t>
            </a:r>
          </a:p>
          <a:p>
            <a:pPr marL="0" indent="17463"/>
            <a:endParaRPr lang="en-GB" sz="2200" dirty="0"/>
          </a:p>
          <a:p>
            <a:pPr marL="0" indent="17463"/>
            <a:r>
              <a:rPr lang="en-GB" sz="22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INDUCTIVE REACTANCE</a:t>
            </a:r>
          </a:p>
          <a:p>
            <a:pPr marL="0" indent="17463"/>
            <a:r>
              <a:rPr lang="en-GB" sz="2200" dirty="0"/>
              <a:t>A </a:t>
            </a:r>
            <a:r>
              <a:rPr lang="en-GB" sz="2200" dirty="0" smtClean="0"/>
              <a:t>REAL coil </a:t>
            </a:r>
            <a:r>
              <a:rPr lang="en-GB" sz="2200" dirty="0"/>
              <a:t>is therefore considered to have both a </a:t>
            </a:r>
            <a:r>
              <a:rPr lang="en-GB" sz="2200" dirty="0" err="1"/>
              <a:t>d.c</a:t>
            </a:r>
            <a:r>
              <a:rPr lang="en-GB" sz="2200" dirty="0"/>
              <a:t>. resistance and an </a:t>
            </a:r>
            <a:r>
              <a:rPr lang="en-GB" sz="2200" dirty="0" err="1"/>
              <a:t>a.c</a:t>
            </a:r>
            <a:r>
              <a:rPr lang="en-GB" sz="2200" dirty="0"/>
              <a:t>. resistance (called Inductive Reactance)</a:t>
            </a:r>
          </a:p>
          <a:p>
            <a:pPr marL="0" indent="17463"/>
            <a:endParaRPr lang="en-GB" sz="2200" dirty="0"/>
          </a:p>
          <a:p>
            <a:pPr marL="0" indent="17463"/>
            <a:r>
              <a:rPr lang="en-GB" sz="2200" dirty="0"/>
              <a:t>The magnitude of the reactance </a:t>
            </a:r>
            <a:r>
              <a:rPr lang="en-GB" sz="2200" dirty="0" err="1"/>
              <a:t>X</a:t>
            </a:r>
            <a:r>
              <a:rPr lang="en-GB" sz="2200" baseline="-25000" dirty="0" err="1"/>
              <a:t>L</a:t>
            </a:r>
            <a:r>
              <a:rPr lang="en-GB" sz="2200" dirty="0" err="1"/>
              <a:t>is</a:t>
            </a:r>
            <a:r>
              <a:rPr lang="en-GB" sz="2200" dirty="0"/>
              <a:t> given by the equation:</a:t>
            </a:r>
          </a:p>
          <a:p>
            <a:pPr marL="0" indent="17463"/>
            <a:endParaRPr lang="en-GB" sz="2200" dirty="0"/>
          </a:p>
          <a:p>
            <a:pPr marL="0" indent="17463"/>
            <a:r>
              <a:rPr lang="en-GB" sz="2200" u="sng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X</a:t>
            </a:r>
            <a:r>
              <a:rPr lang="en-GB" sz="2200" u="sng" baseline="-25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</a:t>
            </a:r>
            <a:r>
              <a:rPr lang="en-GB" sz="2200" u="sng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= 2.</a:t>
            </a:r>
            <a:r>
              <a:rPr lang="en-GB" sz="2200" u="sng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sym typeface="Symbol" pitchFamily="18" charset="2"/>
              </a:rPr>
              <a:t></a:t>
            </a:r>
            <a:r>
              <a:rPr lang="en-GB" sz="2200" u="sng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.f.L  </a:t>
            </a:r>
            <a:endParaRPr lang="en-US" sz="2200" u="sng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Resistance, Reactance and Impedance 2015-16</a:t>
            </a:r>
            <a:endParaRPr lang="en-US" dirty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401638"/>
            <a:ext cx="8208962" cy="5724525"/>
          </a:xfrm>
        </p:spPr>
        <p:txBody>
          <a:bodyPr/>
          <a:lstStyle/>
          <a:p>
            <a:pPr marL="0" indent="17463"/>
            <a:r>
              <a:rPr lang="en-GB" sz="2200" dirty="0"/>
              <a:t>Example:</a:t>
            </a:r>
          </a:p>
          <a:p>
            <a:pPr marL="0" indent="17463"/>
            <a:r>
              <a:rPr lang="en-GB" sz="2200" dirty="0"/>
              <a:t>Determine how much reactance a 1 </a:t>
            </a:r>
            <a:r>
              <a:rPr lang="en-GB" sz="2200" dirty="0" err="1"/>
              <a:t>mH</a:t>
            </a:r>
            <a:r>
              <a:rPr lang="en-GB" sz="2200" dirty="0"/>
              <a:t> coil has when we apply a 1 k</a:t>
            </a:r>
            <a:r>
              <a:rPr lang="en-GB" sz="2200" dirty="0">
                <a:cs typeface="Arial" charset="0"/>
              </a:rPr>
              <a:t>Hz. </a:t>
            </a:r>
            <a:r>
              <a:rPr lang="en-GB" sz="2200" dirty="0" err="1" smtClean="0">
                <a:cs typeface="Arial" charset="0"/>
              </a:rPr>
              <a:t>sinewave</a:t>
            </a:r>
            <a:r>
              <a:rPr lang="en-GB" sz="2200" dirty="0" smtClean="0">
                <a:cs typeface="Arial" charset="0"/>
              </a:rPr>
              <a:t> </a:t>
            </a:r>
            <a:r>
              <a:rPr lang="en-GB" sz="2200" dirty="0">
                <a:cs typeface="Arial" charset="0"/>
              </a:rPr>
              <a:t>to it.</a:t>
            </a:r>
          </a:p>
          <a:p>
            <a:pPr marL="0" indent="17463"/>
            <a:endParaRPr lang="en-GB" sz="2200" dirty="0">
              <a:cs typeface="Arial" charset="0"/>
            </a:endParaRPr>
          </a:p>
          <a:p>
            <a:pPr marL="0" indent="17463"/>
            <a:r>
              <a:rPr lang="en-GB" sz="2200" dirty="0">
                <a:cs typeface="Arial" charset="0"/>
              </a:rPr>
              <a:t>Answer:</a:t>
            </a:r>
          </a:p>
          <a:p>
            <a:pPr marL="0" indent="17463"/>
            <a:r>
              <a:rPr lang="en-GB" sz="2200" dirty="0">
                <a:cs typeface="Arial" charset="0"/>
              </a:rPr>
              <a:t>X</a:t>
            </a:r>
            <a:r>
              <a:rPr lang="en-GB" sz="2200" baseline="-25000" dirty="0">
                <a:cs typeface="Arial" charset="0"/>
              </a:rPr>
              <a:t>L</a:t>
            </a:r>
            <a:r>
              <a:rPr lang="en-GB" sz="2200" dirty="0">
                <a:cs typeface="Arial" charset="0"/>
              </a:rPr>
              <a:t> = 2. </a:t>
            </a:r>
            <a:r>
              <a:rPr lang="el-GR" sz="22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π</a:t>
            </a:r>
            <a:r>
              <a:rPr lang="en-GB" sz="22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1000 . 1 . 10</a:t>
            </a:r>
            <a:r>
              <a:rPr lang="en-GB" sz="2200" baseline="30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-3</a:t>
            </a:r>
            <a:endParaRPr lang="en-GB" sz="22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 marL="0" indent="17463"/>
            <a:r>
              <a:rPr lang="en-GB" sz="22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</a:t>
            </a:r>
            <a:r>
              <a:rPr lang="en-GB" sz="2200" b="1" u="sng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= 6.28 Ω</a:t>
            </a:r>
          </a:p>
          <a:p>
            <a:pPr marL="0" indent="17463"/>
            <a:endParaRPr lang="en-GB" sz="2200" b="1" u="sng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496888" y="3503613"/>
            <a:ext cx="7646987" cy="1833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en-GB" sz="2200"/>
              <a:t>Determine how much reactance a 1 mH coil has at 100 MHz</a:t>
            </a:r>
          </a:p>
          <a:p>
            <a:endParaRPr lang="en-GB" sz="2200"/>
          </a:p>
          <a:p>
            <a:r>
              <a:rPr lang="en-GB" sz="2200"/>
              <a:t>Answer:</a:t>
            </a:r>
          </a:p>
          <a:p>
            <a:r>
              <a:rPr lang="en-GB" sz="2200"/>
              <a:t>X</a:t>
            </a:r>
            <a:r>
              <a:rPr lang="en-GB" sz="2200" baseline="-25000"/>
              <a:t>L</a:t>
            </a:r>
            <a:r>
              <a:rPr lang="en-GB" sz="2200"/>
              <a:t> = 2. </a:t>
            </a:r>
            <a:r>
              <a:rPr lang="el-GR" sz="2200"/>
              <a:t>π</a:t>
            </a:r>
            <a:r>
              <a:rPr lang="en-GB" sz="2200"/>
              <a:t>. 100 .10</a:t>
            </a:r>
            <a:r>
              <a:rPr lang="en-GB" sz="2200" baseline="30000"/>
              <a:t>6</a:t>
            </a:r>
            <a:r>
              <a:rPr lang="en-GB" sz="2200"/>
              <a:t> . 1.10</a:t>
            </a:r>
            <a:r>
              <a:rPr lang="en-GB" sz="2200" baseline="30000"/>
              <a:t>-3</a:t>
            </a:r>
          </a:p>
          <a:p>
            <a:pPr>
              <a:spcBef>
                <a:spcPct val="20000"/>
              </a:spcBef>
            </a:pPr>
            <a:r>
              <a:rPr lang="en-GB" sz="2200"/>
              <a:t>     </a:t>
            </a:r>
            <a:r>
              <a:rPr lang="en-GB" sz="2200" b="1">
                <a:effectLst>
                  <a:outerShdw blurRad="38100" dist="38100" dir="2700000" algn="tl">
                    <a:srgbClr val="FFFFFF"/>
                  </a:outerShdw>
                </a:effectLst>
              </a:rPr>
              <a:t>= </a:t>
            </a:r>
            <a:r>
              <a:rPr lang="en-GB" sz="2200" b="1" u="sng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628.3 k Ω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Resistance, Reactance and Impedance 2015-16</a:t>
            </a:r>
            <a:endParaRPr lang="en-US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95263"/>
            <a:ext cx="8208962" cy="5930900"/>
          </a:xfrm>
        </p:spPr>
        <p:txBody>
          <a:bodyPr/>
          <a:lstStyle/>
          <a:p>
            <a:pPr marL="0" indent="0">
              <a:lnSpc>
                <a:spcPct val="80000"/>
              </a:lnSpc>
              <a:spcBef>
                <a:spcPct val="10000"/>
              </a:spcBef>
            </a:pPr>
            <a:r>
              <a:rPr lang="en-GB" sz="2200"/>
              <a:t>From the above examples we can see that the reactance is measured in ohms and its value depends on the exact frequency of the signal applied to it.</a:t>
            </a:r>
          </a:p>
          <a:p>
            <a:pPr marL="0" indent="0">
              <a:lnSpc>
                <a:spcPct val="80000"/>
              </a:lnSpc>
              <a:spcBef>
                <a:spcPct val="10000"/>
              </a:spcBef>
            </a:pPr>
            <a:endParaRPr lang="en-GB" sz="2200"/>
          </a:p>
          <a:p>
            <a:pPr marL="0" indent="0">
              <a:lnSpc>
                <a:spcPct val="80000"/>
              </a:lnSpc>
              <a:spcBef>
                <a:spcPct val="10000"/>
              </a:spcBef>
            </a:pPr>
            <a:r>
              <a:rPr lang="en-GB" sz="2200"/>
              <a:t>Its d.c. resistance is simply the resistance of the wire forming the coil and is likely to be typically very small, </a:t>
            </a:r>
          </a:p>
          <a:p>
            <a:pPr marL="0" indent="0">
              <a:lnSpc>
                <a:spcPct val="80000"/>
              </a:lnSpc>
              <a:spcBef>
                <a:spcPct val="5000"/>
              </a:spcBef>
            </a:pPr>
            <a:r>
              <a:rPr lang="en-GB" sz="2200"/>
              <a:t>&lt;&lt; 1</a:t>
            </a:r>
            <a:r>
              <a:rPr lang="en-GB" sz="2200">
                <a:cs typeface="Arial" charset="0"/>
              </a:rPr>
              <a:t>Ω.</a:t>
            </a:r>
          </a:p>
          <a:p>
            <a:pPr marL="0" indent="0">
              <a:lnSpc>
                <a:spcPct val="80000"/>
              </a:lnSpc>
              <a:spcBef>
                <a:spcPct val="5000"/>
              </a:spcBef>
            </a:pPr>
            <a:endParaRPr lang="en-GB" sz="2200">
              <a:cs typeface="Arial" charset="0"/>
            </a:endParaRPr>
          </a:p>
          <a:p>
            <a:pPr marL="0" indent="0">
              <a:lnSpc>
                <a:spcPct val="80000"/>
              </a:lnSpc>
              <a:spcBef>
                <a:spcPct val="5000"/>
              </a:spcBef>
            </a:pPr>
            <a:r>
              <a:rPr lang="en-GB" sz="2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CAPACITIVE REACTANCE</a:t>
            </a:r>
          </a:p>
          <a:p>
            <a:pPr marL="0" indent="0">
              <a:lnSpc>
                <a:spcPct val="80000"/>
              </a:lnSpc>
              <a:spcBef>
                <a:spcPct val="5000"/>
              </a:spcBef>
            </a:pPr>
            <a:r>
              <a:rPr lang="en-GB" sz="2200">
                <a:cs typeface="Arial" charset="0"/>
              </a:rPr>
              <a:t>In the similar way a capacitor also has an a.c. resistance called </a:t>
            </a:r>
            <a:r>
              <a:rPr lang="en-GB" sz="22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CAPACITICE REACTANCE, “X</a:t>
            </a:r>
            <a:r>
              <a:rPr lang="en-GB" sz="2200" b="1" baseline="-250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C</a:t>
            </a:r>
            <a:r>
              <a:rPr lang="en-GB" sz="22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” </a:t>
            </a:r>
            <a:r>
              <a:rPr lang="en-GB" sz="2200">
                <a:cs typeface="Arial" charset="0"/>
              </a:rPr>
              <a:t>where capacitive reactance</a:t>
            </a:r>
          </a:p>
          <a:p>
            <a:pPr marL="0" indent="0">
              <a:lnSpc>
                <a:spcPct val="80000"/>
              </a:lnSpc>
              <a:spcBef>
                <a:spcPct val="5000"/>
              </a:spcBef>
            </a:pPr>
            <a:r>
              <a:rPr lang="en-GB" sz="2200">
                <a:cs typeface="Arial" charset="0"/>
              </a:rPr>
              <a:t>Is given by:</a:t>
            </a:r>
          </a:p>
          <a:p>
            <a:pPr marL="0" indent="0">
              <a:lnSpc>
                <a:spcPct val="80000"/>
              </a:lnSpc>
              <a:spcBef>
                <a:spcPct val="5000"/>
              </a:spcBef>
            </a:pPr>
            <a:endParaRPr lang="en-GB" sz="2200">
              <a:cs typeface="Arial" charset="0"/>
            </a:endParaRPr>
          </a:p>
          <a:p>
            <a:pPr marL="0" indent="0">
              <a:lnSpc>
                <a:spcPct val="80000"/>
              </a:lnSpc>
            </a:pPr>
            <a:r>
              <a:rPr lang="en-GB" sz="2200" u="sng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X</a:t>
            </a:r>
            <a:r>
              <a:rPr lang="en-GB" sz="2200" u="sng" baseline="-250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en-GB" sz="2200" u="sng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= 1/(2</a:t>
            </a:r>
            <a:r>
              <a:rPr lang="en-GB" sz="2200" u="sng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sym typeface="Symbol" pitchFamily="18" charset="2"/>
              </a:rPr>
              <a:t></a:t>
            </a:r>
            <a:r>
              <a:rPr lang="en-GB" sz="2200" u="sng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.f.C)</a:t>
            </a:r>
          </a:p>
          <a:p>
            <a:pPr marL="0" indent="0">
              <a:lnSpc>
                <a:spcPct val="80000"/>
              </a:lnSpc>
            </a:pPr>
            <a:endParaRPr lang="en-GB" sz="2200" u="sng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>
              <a:lnSpc>
                <a:spcPct val="80000"/>
              </a:lnSpc>
            </a:pPr>
            <a:r>
              <a:rPr lang="en-GB" sz="2200"/>
              <a:t>Due to the reciprocal nature of the equation, X</a:t>
            </a:r>
            <a:r>
              <a:rPr lang="en-GB" sz="2200" baseline="-25000"/>
              <a:t>C </a:t>
            </a:r>
            <a:r>
              <a:rPr lang="en-GB" sz="2200"/>
              <a:t>gets smaller as the frequency of an applied signal increases.</a:t>
            </a:r>
          </a:p>
          <a:p>
            <a:pPr marL="0" indent="0">
              <a:lnSpc>
                <a:spcPct val="80000"/>
              </a:lnSpc>
            </a:pPr>
            <a:endParaRPr lang="en-GB" sz="2200"/>
          </a:p>
          <a:p>
            <a:pPr marL="0" indent="0">
              <a:lnSpc>
                <a:spcPct val="80000"/>
              </a:lnSpc>
              <a:spcBef>
                <a:spcPct val="5000"/>
              </a:spcBef>
            </a:pPr>
            <a:endParaRPr lang="en-GB" sz="2200">
              <a:cs typeface="Arial" charset="0"/>
            </a:endParaRPr>
          </a:p>
          <a:p>
            <a:pPr marL="0" indent="0">
              <a:lnSpc>
                <a:spcPct val="80000"/>
              </a:lnSpc>
              <a:spcBef>
                <a:spcPct val="5000"/>
              </a:spcBef>
            </a:pPr>
            <a:endParaRPr lang="en-GB" sz="2200">
              <a:cs typeface="Arial" charset="0"/>
            </a:endParaRPr>
          </a:p>
          <a:p>
            <a:pPr marL="0" indent="0">
              <a:lnSpc>
                <a:spcPct val="80000"/>
              </a:lnSpc>
              <a:spcBef>
                <a:spcPct val="5000"/>
              </a:spcBef>
            </a:pPr>
            <a:r>
              <a:rPr lang="en-GB" sz="600">
                <a:cs typeface="Arial" charset="0"/>
              </a:rPr>
              <a:t> </a:t>
            </a:r>
          </a:p>
          <a:p>
            <a:pPr marL="0" indent="0">
              <a:lnSpc>
                <a:spcPct val="80000"/>
              </a:lnSpc>
              <a:spcBef>
                <a:spcPct val="10000"/>
              </a:spcBef>
            </a:pPr>
            <a:endParaRPr lang="en-GB" sz="600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Resistance, Reactance and Impedance 2015-16</a:t>
            </a:r>
            <a:endParaRPr lang="en-US" dirty="0"/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452438"/>
            <a:ext cx="8208962" cy="5673725"/>
          </a:xfrm>
        </p:spPr>
        <p:txBody>
          <a:bodyPr/>
          <a:lstStyle/>
          <a:p>
            <a:pPr marL="0" indent="17463">
              <a:lnSpc>
                <a:spcPct val="90000"/>
              </a:lnSpc>
            </a:pPr>
            <a:r>
              <a:rPr lang="en-GB" sz="2200"/>
              <a:t>Example:</a:t>
            </a:r>
          </a:p>
          <a:p>
            <a:pPr marL="0" indent="17463">
              <a:lnSpc>
                <a:spcPct val="90000"/>
              </a:lnSpc>
            </a:pPr>
            <a:r>
              <a:rPr lang="en-GB" sz="2200"/>
              <a:t>Determine the value of X</a:t>
            </a:r>
            <a:r>
              <a:rPr lang="en-GB" sz="2200" baseline="-25000"/>
              <a:t>C</a:t>
            </a:r>
            <a:r>
              <a:rPr lang="en-GB" sz="2200"/>
              <a:t> for a 1n</a:t>
            </a:r>
            <a:r>
              <a:rPr lang="en-GB" sz="220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 capacitor being supplied with a 1kHz sinewave signal.</a:t>
            </a:r>
          </a:p>
          <a:p>
            <a:pPr marL="0" indent="17463">
              <a:lnSpc>
                <a:spcPct val="90000"/>
              </a:lnSpc>
            </a:pPr>
            <a:endParaRPr lang="en-GB" sz="220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 marL="0" indent="17463">
              <a:lnSpc>
                <a:spcPct val="90000"/>
              </a:lnSpc>
            </a:pPr>
            <a:r>
              <a:rPr lang="en-GB" sz="220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Answer: </a:t>
            </a:r>
            <a:r>
              <a:rPr lang="en-GB" sz="2200"/>
              <a:t>X</a:t>
            </a:r>
            <a:r>
              <a:rPr lang="en-GB" sz="2200" baseline="-25000"/>
              <a:t>C</a:t>
            </a:r>
            <a:r>
              <a:rPr lang="en-GB" sz="2200"/>
              <a:t>  = 1/(2</a:t>
            </a:r>
            <a:r>
              <a:rPr lang="en-GB" sz="2200">
                <a:sym typeface="Symbol" pitchFamily="18" charset="2"/>
              </a:rPr>
              <a:t></a:t>
            </a:r>
            <a:r>
              <a:rPr lang="en-GB" sz="2200"/>
              <a:t>.f.C) = 1 / ( 2. </a:t>
            </a:r>
            <a:r>
              <a:rPr lang="en-GB" sz="2200">
                <a:sym typeface="Symbol" pitchFamily="18" charset="2"/>
              </a:rPr>
              <a:t>. 1000. 1.10</a:t>
            </a:r>
            <a:r>
              <a:rPr lang="en-GB" sz="2200" baseline="30000">
                <a:sym typeface="Symbol" pitchFamily="18" charset="2"/>
              </a:rPr>
              <a:t>-9)</a:t>
            </a:r>
          </a:p>
          <a:p>
            <a:pPr marL="0" indent="17463">
              <a:lnSpc>
                <a:spcPct val="90000"/>
              </a:lnSpc>
            </a:pPr>
            <a:endParaRPr lang="en-GB" sz="2200" baseline="30000">
              <a:sym typeface="Symbol" pitchFamily="18" charset="2"/>
            </a:endParaRPr>
          </a:p>
          <a:p>
            <a:pPr marL="0" indent="17463">
              <a:lnSpc>
                <a:spcPct val="90000"/>
              </a:lnSpc>
            </a:pPr>
            <a:r>
              <a:rPr lang="en-GB" sz="2200" baseline="30000">
                <a:sym typeface="Symbol" pitchFamily="18" charset="2"/>
              </a:rPr>
              <a:t>                                                           </a:t>
            </a:r>
            <a:r>
              <a:rPr lang="en-GB" sz="2200">
                <a:sym typeface="Symbol" pitchFamily="18" charset="2"/>
              </a:rPr>
              <a:t>= 1 / ( .0000628)</a:t>
            </a:r>
          </a:p>
          <a:p>
            <a:pPr marL="0" indent="17463">
              <a:lnSpc>
                <a:spcPct val="90000"/>
              </a:lnSpc>
            </a:pPr>
            <a:r>
              <a:rPr lang="en-GB" sz="2200">
                <a:sym typeface="Symbol" pitchFamily="18" charset="2"/>
              </a:rPr>
              <a:t>                                        </a:t>
            </a:r>
            <a:r>
              <a:rPr lang="en-GB" sz="2200" b="1" u="sng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sym typeface="Symbol" pitchFamily="18" charset="2"/>
              </a:rPr>
              <a:t>= 159.15 k</a:t>
            </a:r>
            <a:r>
              <a:rPr lang="en-GB" sz="2200" b="1" u="sng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Ω</a:t>
            </a:r>
          </a:p>
          <a:p>
            <a:pPr marL="0" indent="17463">
              <a:lnSpc>
                <a:spcPct val="90000"/>
              </a:lnSpc>
            </a:pPr>
            <a:endParaRPr lang="en-GB" sz="2200" b="1" u="sng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cs typeface="Arial" charset="0"/>
            </a:endParaRPr>
          </a:p>
          <a:p>
            <a:pPr marL="0" indent="17463">
              <a:lnSpc>
                <a:spcPct val="90000"/>
              </a:lnSpc>
            </a:pPr>
            <a:r>
              <a:rPr lang="en-GB" sz="2200">
                <a:cs typeface="Arial" charset="0"/>
              </a:rPr>
              <a:t>Now calculate X</a:t>
            </a:r>
            <a:r>
              <a:rPr lang="en-GB" sz="2200" baseline="-25000">
                <a:cs typeface="Arial" charset="0"/>
              </a:rPr>
              <a:t>C</a:t>
            </a:r>
            <a:r>
              <a:rPr lang="en-GB" sz="2200">
                <a:cs typeface="Arial" charset="0"/>
              </a:rPr>
              <a:t> for a frequency of 100MHz.</a:t>
            </a:r>
          </a:p>
          <a:p>
            <a:pPr marL="0" indent="17463">
              <a:lnSpc>
                <a:spcPct val="90000"/>
              </a:lnSpc>
            </a:pPr>
            <a:endParaRPr lang="en-GB" sz="2200">
              <a:cs typeface="Arial" charset="0"/>
            </a:endParaRPr>
          </a:p>
          <a:p>
            <a:pPr marL="0" indent="17463">
              <a:lnSpc>
                <a:spcPct val="90000"/>
              </a:lnSpc>
            </a:pPr>
            <a:r>
              <a:rPr lang="en-GB" sz="220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Answer: </a:t>
            </a:r>
            <a:r>
              <a:rPr lang="en-GB" sz="2200"/>
              <a:t>X</a:t>
            </a:r>
            <a:r>
              <a:rPr lang="en-GB" sz="2200" baseline="-25000"/>
              <a:t>C</a:t>
            </a:r>
            <a:r>
              <a:rPr lang="en-GB" sz="2200"/>
              <a:t>  = 1/(2</a:t>
            </a:r>
            <a:r>
              <a:rPr lang="en-GB" sz="2200">
                <a:sym typeface="Symbol" pitchFamily="18" charset="2"/>
              </a:rPr>
              <a:t></a:t>
            </a:r>
            <a:r>
              <a:rPr lang="en-GB" sz="2200"/>
              <a:t>.f.C) = 1 / ( 2. </a:t>
            </a:r>
            <a:r>
              <a:rPr lang="en-GB" sz="2200">
                <a:sym typeface="Symbol" pitchFamily="18" charset="2"/>
              </a:rPr>
              <a:t>.100.10</a:t>
            </a:r>
            <a:r>
              <a:rPr lang="en-GB" sz="2200" baseline="30000">
                <a:sym typeface="Symbol" pitchFamily="18" charset="2"/>
              </a:rPr>
              <a:t>6</a:t>
            </a:r>
            <a:r>
              <a:rPr lang="en-GB" sz="2200">
                <a:sym typeface="Symbol" pitchFamily="18" charset="2"/>
              </a:rPr>
              <a:t>. 1.10</a:t>
            </a:r>
            <a:r>
              <a:rPr lang="en-GB" sz="2200" baseline="30000">
                <a:sym typeface="Symbol" pitchFamily="18" charset="2"/>
              </a:rPr>
              <a:t>-9</a:t>
            </a:r>
            <a:r>
              <a:rPr lang="en-GB" sz="2200">
                <a:sym typeface="Symbol" pitchFamily="18" charset="2"/>
              </a:rPr>
              <a:t>)</a:t>
            </a:r>
          </a:p>
          <a:p>
            <a:pPr marL="0" indent="17463">
              <a:lnSpc>
                <a:spcPct val="90000"/>
              </a:lnSpc>
            </a:pPr>
            <a:endParaRPr lang="en-GB" sz="2200">
              <a:sym typeface="Symbol" pitchFamily="18" charset="2"/>
            </a:endParaRPr>
          </a:p>
          <a:p>
            <a:pPr marL="0" indent="17463">
              <a:lnSpc>
                <a:spcPct val="90000"/>
              </a:lnSpc>
            </a:pPr>
            <a:r>
              <a:rPr lang="en-GB" sz="2200">
                <a:sym typeface="Symbol" pitchFamily="18" charset="2"/>
              </a:rPr>
              <a:t>                                       = 1 / ( 0.628 )</a:t>
            </a:r>
          </a:p>
          <a:p>
            <a:pPr marL="0" indent="17463">
              <a:lnSpc>
                <a:spcPct val="90000"/>
              </a:lnSpc>
            </a:pPr>
            <a:r>
              <a:rPr lang="en-GB" sz="2200">
                <a:sym typeface="Symbol" pitchFamily="18" charset="2"/>
              </a:rPr>
              <a:t>			    </a:t>
            </a:r>
            <a:r>
              <a:rPr lang="en-GB" sz="2200" b="1" u="sng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sym typeface="Symbol" pitchFamily="18" charset="2"/>
              </a:rPr>
              <a:t>= 1.5915</a:t>
            </a:r>
            <a:r>
              <a:rPr lang="en-GB" sz="2200" b="1" u="sng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  <a:sym typeface="Symbol" pitchFamily="18" charset="2"/>
              </a:rPr>
              <a:t>Ω</a:t>
            </a:r>
          </a:p>
          <a:p>
            <a:pPr marL="0" indent="17463">
              <a:lnSpc>
                <a:spcPct val="90000"/>
              </a:lnSpc>
            </a:pPr>
            <a:endParaRPr lang="en-GB" sz="2200" b="1" u="sng" baseline="-2500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sym typeface="Symbol" pitchFamily="18" charset="2"/>
            </a:endParaRPr>
          </a:p>
          <a:p>
            <a:pPr marL="0" indent="17463">
              <a:lnSpc>
                <a:spcPct val="90000"/>
              </a:lnSpc>
            </a:pPr>
            <a:endParaRPr lang="en-GB" sz="2200" baseline="30000">
              <a:sym typeface="Symbol" pitchFamily="18" charset="2"/>
            </a:endParaRPr>
          </a:p>
          <a:p>
            <a:pPr marL="0" indent="17463">
              <a:lnSpc>
                <a:spcPct val="90000"/>
              </a:lnSpc>
            </a:pPr>
            <a:endParaRPr lang="en-GB" sz="2200">
              <a:solidFill>
                <a:srgbClr val="FF3300"/>
              </a:solidFill>
            </a:endParaRPr>
          </a:p>
          <a:p>
            <a:pPr marL="0" indent="17463">
              <a:lnSpc>
                <a:spcPct val="90000"/>
              </a:lnSpc>
            </a:pPr>
            <a:endParaRPr lang="en-GB" sz="2200"/>
          </a:p>
          <a:p>
            <a:pPr marL="0" indent="17463">
              <a:lnSpc>
                <a:spcPct val="90000"/>
              </a:lnSpc>
            </a:pPr>
            <a:endParaRPr lang="en-GB" sz="220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 marL="0" indent="17463">
              <a:lnSpc>
                <a:spcPct val="90000"/>
              </a:lnSpc>
            </a:pPr>
            <a:endParaRPr lang="en-GB" sz="2200" baseline="-2500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Resistance, Reactance and Impedance 2015-16</a:t>
            </a:r>
            <a:endParaRPr lang="en-US" dirty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298450"/>
            <a:ext cx="8208962" cy="5827713"/>
          </a:xfrm>
        </p:spPr>
        <p:txBody>
          <a:bodyPr/>
          <a:lstStyle/>
          <a:p>
            <a:pPr marL="0" indent="17463">
              <a:spcBef>
                <a:spcPct val="0"/>
              </a:spcBef>
            </a:pPr>
            <a:r>
              <a:rPr lang="en-GB" sz="2200"/>
              <a:t>From the above examples we can see that the reactance of the capacitor reduces as the frequency of an applied signal increases.</a:t>
            </a:r>
          </a:p>
          <a:p>
            <a:pPr marL="0" indent="17463">
              <a:spcBef>
                <a:spcPct val="0"/>
              </a:spcBef>
            </a:pPr>
            <a:endParaRPr lang="en-GB" sz="2200"/>
          </a:p>
          <a:p>
            <a:pPr marL="0" indent="17463">
              <a:spcBef>
                <a:spcPct val="0"/>
              </a:spcBef>
            </a:pPr>
            <a:r>
              <a:rPr lang="en-GB" sz="2200"/>
              <a:t>At d.c. the resistance of a capacitor is almost infinite.</a:t>
            </a:r>
          </a:p>
          <a:p>
            <a:pPr marL="0" indent="17463">
              <a:spcBef>
                <a:spcPct val="0"/>
              </a:spcBef>
            </a:pPr>
            <a:endParaRPr lang="en-GB" sz="2200"/>
          </a:p>
          <a:p>
            <a:pPr marL="0" indent="17463">
              <a:spcBef>
                <a:spcPct val="0"/>
              </a:spcBef>
            </a:pPr>
            <a:r>
              <a:rPr lang="en-GB" sz="2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IMPEDANCE</a:t>
            </a:r>
          </a:p>
          <a:p>
            <a:pPr marL="0" indent="17463">
              <a:spcBef>
                <a:spcPct val="0"/>
              </a:spcBef>
            </a:pPr>
            <a:r>
              <a:rPr lang="en-GB" sz="2200">
                <a:cs typeface="Arial" charset="0"/>
              </a:rPr>
              <a:t>Since both d.c. and a.c. resistances resist or limit current flow and they act simultaneously we may consider that they have a net effect.</a:t>
            </a:r>
          </a:p>
          <a:p>
            <a:pPr marL="0" indent="17463">
              <a:spcBef>
                <a:spcPct val="0"/>
              </a:spcBef>
            </a:pPr>
            <a:endParaRPr lang="en-GB" sz="2200">
              <a:cs typeface="Arial" charset="0"/>
            </a:endParaRPr>
          </a:p>
          <a:p>
            <a:pPr marL="0" indent="17463">
              <a:spcBef>
                <a:spcPct val="0"/>
              </a:spcBef>
            </a:pPr>
            <a:r>
              <a:rPr lang="en-GB" sz="2200">
                <a:cs typeface="Arial" charset="0"/>
              </a:rPr>
              <a:t>The combined effect of d.c resistance </a:t>
            </a:r>
            <a:r>
              <a:rPr lang="en-GB" sz="22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(resistance) and</a:t>
            </a:r>
            <a:r>
              <a:rPr lang="en-GB" sz="2200">
                <a:cs typeface="Arial" charset="0"/>
              </a:rPr>
              <a:t> a.c. resistance </a:t>
            </a:r>
            <a:r>
              <a:rPr lang="en-GB" sz="22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( reactance) is called IMPEDANCE.</a:t>
            </a:r>
          </a:p>
          <a:p>
            <a:pPr marL="0" indent="17463">
              <a:spcBef>
                <a:spcPct val="0"/>
              </a:spcBef>
            </a:pPr>
            <a:endParaRPr lang="en-GB" sz="2200" b="1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cs typeface="Arial" charset="0"/>
            </a:endParaRPr>
          </a:p>
          <a:p>
            <a:pPr marL="0" indent="17463">
              <a:spcBef>
                <a:spcPct val="0"/>
              </a:spcBef>
            </a:pPr>
            <a:r>
              <a:rPr lang="en-GB" sz="2200">
                <a:cs typeface="Arial" charset="0"/>
              </a:rPr>
              <a:t>Since both resistance and reactance is measured in ohms then we can measure and quantify impedance in terms of ohms.</a:t>
            </a:r>
          </a:p>
          <a:p>
            <a:pPr marL="0" indent="17463"/>
            <a:endParaRPr lang="en-US" sz="2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Resistance, Reactance and Impedance 2015-16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17463">
              <a:spcBef>
                <a:spcPct val="45000"/>
              </a:spcBef>
              <a:spcAft>
                <a:spcPct val="50000"/>
              </a:spcAft>
            </a:pPr>
            <a:r>
              <a:rPr lang="en-GB"/>
              <a:t>Ohm’s Law may be applied to reactance in a similar way as for resistance , however, the term resistance is not applicable and </a:t>
            </a:r>
            <a:r>
              <a:rPr lang="en-GB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Capacitive Reactance (X</a:t>
            </a:r>
            <a:r>
              <a:rPr lang="en-GB" baseline="-250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</a:t>
            </a:r>
            <a:r>
              <a:rPr lang="en-GB"/>
              <a:t> and </a:t>
            </a:r>
            <a:r>
              <a:rPr lang="en-GB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Inductive Reactance (X</a:t>
            </a:r>
            <a:r>
              <a:rPr lang="en-GB" baseline="-250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</a:t>
            </a:r>
            <a:r>
              <a:rPr lang="en-GB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</a:t>
            </a:r>
            <a:r>
              <a:rPr lang="en-GB"/>
              <a:t> are used to replace resistance in the Ohm’s Law equation.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Resistance, Reactance and Impedance 2015-16</a:t>
            </a:r>
            <a:endParaRPr lang="en-US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For a capacitor:</a:t>
            </a:r>
            <a:r>
              <a:rPr lang="en-GB"/>
              <a:t> </a:t>
            </a:r>
          </a:p>
          <a:p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 = I</a:t>
            </a:r>
            <a:r>
              <a:rPr lang="en-GB" b="1" baseline="-250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 X</a:t>
            </a:r>
            <a:r>
              <a:rPr lang="en-GB" b="1" baseline="-250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en-GB"/>
              <a:t> where X</a:t>
            </a:r>
            <a:r>
              <a:rPr lang="en-GB" baseline="-25000"/>
              <a:t>C</a:t>
            </a:r>
            <a:r>
              <a:rPr lang="en-GB"/>
              <a:t>  = 1/(2</a:t>
            </a:r>
            <a:r>
              <a:rPr lang="en-GB">
                <a:sym typeface="Symbol" pitchFamily="18" charset="2"/>
              </a:rPr>
              <a:t></a:t>
            </a:r>
            <a:r>
              <a:rPr lang="en-GB"/>
              <a:t>.f.C)</a:t>
            </a:r>
          </a:p>
          <a:p>
            <a:endParaRPr lang="en-GB"/>
          </a:p>
          <a:p>
            <a:r>
              <a:rPr lang="en-GB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For an inductor: </a:t>
            </a:r>
          </a:p>
          <a:p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V= I</a:t>
            </a:r>
            <a:r>
              <a:rPr lang="en-GB" b="1" baseline="-250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 X</a:t>
            </a:r>
            <a:r>
              <a:rPr lang="en-GB" b="1" baseline="-250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</a:t>
            </a:r>
            <a:r>
              <a:rPr lang="en-GB"/>
              <a:t> where </a:t>
            </a:r>
            <a:r>
              <a:rPr lang="en-GB" u="sng"/>
              <a:t>X</a:t>
            </a:r>
            <a:r>
              <a:rPr lang="en-GB" u="sng" baseline="-25000"/>
              <a:t>L</a:t>
            </a:r>
            <a:r>
              <a:rPr lang="en-GB" u="sng"/>
              <a:t> = 2.</a:t>
            </a:r>
            <a:r>
              <a:rPr lang="en-GB" u="sng">
                <a:sym typeface="Symbol" pitchFamily="18" charset="2"/>
              </a:rPr>
              <a:t></a:t>
            </a:r>
            <a:r>
              <a:rPr lang="en-GB" u="sng"/>
              <a:t>.f.L</a:t>
            </a:r>
          </a:p>
          <a:p>
            <a:endParaRPr lang="en-US" u="sng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Resistance, Reactance and Impedance 2015-16</a:t>
            </a:r>
            <a:endParaRPr lang="en-US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58800" y="388938"/>
            <a:ext cx="8208963" cy="4784725"/>
          </a:xfrm>
        </p:spPr>
        <p:txBody>
          <a:bodyPr/>
          <a:lstStyle/>
          <a:p>
            <a:pPr marL="0" indent="17463">
              <a:lnSpc>
                <a:spcPct val="80000"/>
              </a:lnSpc>
            </a:pPr>
            <a:r>
              <a:rPr lang="en-GB" sz="2000" dirty="0"/>
              <a:t>Consider what current flows in a coil or capacitor when connected to an </a:t>
            </a:r>
            <a:r>
              <a:rPr lang="en-GB" sz="2000" dirty="0" err="1"/>
              <a:t>a.c</a:t>
            </a:r>
            <a:r>
              <a:rPr lang="en-GB" sz="2000" dirty="0"/>
              <a:t>. voltage supply.</a:t>
            </a:r>
          </a:p>
          <a:p>
            <a:pPr marL="0" indent="17463">
              <a:lnSpc>
                <a:spcPct val="80000"/>
              </a:lnSpc>
            </a:pPr>
            <a:r>
              <a:rPr lang="en-GB" sz="2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Note:</a:t>
            </a:r>
            <a:r>
              <a:rPr lang="en-GB" sz="2000" dirty="0"/>
              <a:t> </a:t>
            </a:r>
          </a:p>
          <a:p>
            <a:pPr marL="0" indent="17463">
              <a:lnSpc>
                <a:spcPct val="80000"/>
              </a:lnSpc>
            </a:pPr>
            <a:r>
              <a:rPr lang="en-GB" sz="2000" dirty="0"/>
              <a:t>Implicit in the consideration of an </a:t>
            </a:r>
            <a:r>
              <a:rPr lang="en-GB" sz="2000" dirty="0" err="1"/>
              <a:t>a.c</a:t>
            </a:r>
            <a:r>
              <a:rPr lang="en-GB" sz="2000" dirty="0"/>
              <a:t>. voltage or current is the notion of frequency.</a:t>
            </a:r>
          </a:p>
          <a:p>
            <a:pPr marL="0" indent="17463">
              <a:lnSpc>
                <a:spcPct val="80000"/>
              </a:lnSpc>
            </a:pPr>
            <a:r>
              <a:rPr lang="en-GB" sz="2000" dirty="0"/>
              <a:t>This can be seen in the equations above.</a:t>
            </a:r>
          </a:p>
          <a:p>
            <a:pPr marL="0" indent="17463">
              <a:lnSpc>
                <a:spcPct val="80000"/>
              </a:lnSpc>
            </a:pPr>
            <a:r>
              <a:rPr lang="en-GB" sz="2000" dirty="0"/>
              <a:t>This means that both </a:t>
            </a:r>
            <a:r>
              <a:rPr lang="en-GB" sz="20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X</a:t>
            </a:r>
            <a:r>
              <a:rPr lang="en-GB" sz="2000" b="1" baseline="-25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en-GB" sz="20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sz="2000" dirty="0"/>
              <a:t>and</a:t>
            </a:r>
            <a:r>
              <a:rPr lang="en-GB" sz="20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X</a:t>
            </a:r>
            <a:r>
              <a:rPr lang="en-GB" sz="2000" b="1" baseline="-25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 </a:t>
            </a:r>
            <a:r>
              <a:rPr lang="en-GB" sz="2000" dirty="0"/>
              <a:t>are </a:t>
            </a:r>
            <a:r>
              <a:rPr lang="en-GB" sz="20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frequency dependent.</a:t>
            </a:r>
          </a:p>
          <a:p>
            <a:pPr marL="0" indent="17463">
              <a:lnSpc>
                <a:spcPct val="80000"/>
              </a:lnSpc>
            </a:pPr>
            <a:endParaRPr lang="en-GB" sz="2000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17463">
              <a:lnSpc>
                <a:spcPct val="80000"/>
              </a:lnSpc>
            </a:pPr>
            <a:r>
              <a:rPr lang="en-GB" sz="2000" dirty="0"/>
              <a:t>From the equations we can see that as the frequency of the applied voltage increases then: </a:t>
            </a:r>
          </a:p>
          <a:p>
            <a:pPr marL="0" indent="17463">
              <a:lnSpc>
                <a:spcPct val="80000"/>
              </a:lnSpc>
            </a:pPr>
            <a:r>
              <a:rPr lang="en-GB" sz="20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X</a:t>
            </a:r>
            <a:r>
              <a:rPr lang="en-GB" sz="2000" b="1" baseline="-25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 </a:t>
            </a:r>
            <a:r>
              <a:rPr lang="en-GB" sz="20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will increase</a:t>
            </a:r>
            <a:r>
              <a:rPr lang="en-GB" sz="2000" dirty="0">
                <a:solidFill>
                  <a:srgbClr val="FF3300"/>
                </a:solidFill>
              </a:rPr>
              <a:t> </a:t>
            </a:r>
            <a:r>
              <a:rPr lang="en-GB" sz="20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and X</a:t>
            </a:r>
            <a:r>
              <a:rPr lang="en-GB" sz="2000" b="1" baseline="-25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en-GB" sz="20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will decrease.</a:t>
            </a:r>
          </a:p>
          <a:p>
            <a:pPr marL="0" indent="17463">
              <a:lnSpc>
                <a:spcPct val="80000"/>
              </a:lnSpc>
            </a:pPr>
            <a:endParaRPr lang="en-GB" sz="2000" b="1" baseline="-25000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17463">
              <a:lnSpc>
                <a:spcPct val="80000"/>
              </a:lnSpc>
            </a:pPr>
            <a:r>
              <a:rPr lang="en-GB" sz="2000" dirty="0"/>
              <a:t>In other words the amount of current that will pass through a coil or a capacitor, for a given applied </a:t>
            </a:r>
            <a:r>
              <a:rPr lang="en-GB" sz="2000" dirty="0" err="1"/>
              <a:t>a.c</a:t>
            </a:r>
            <a:r>
              <a:rPr lang="en-GB" sz="2000" dirty="0"/>
              <a:t>. voltage, will vary depending on the frequency of the applied voltage.</a:t>
            </a:r>
          </a:p>
          <a:p>
            <a:pPr marL="0" indent="17463">
              <a:lnSpc>
                <a:spcPct val="80000"/>
              </a:lnSpc>
            </a:pPr>
            <a:endParaRPr lang="en-GB" sz="2000" dirty="0"/>
          </a:p>
          <a:p>
            <a:pPr marL="0" indent="17463">
              <a:lnSpc>
                <a:spcPct val="80000"/>
              </a:lnSpc>
            </a:pPr>
            <a:r>
              <a:rPr lang="en-GB" sz="2000" dirty="0"/>
              <a:t>We may consider the coil and capacitor to exhibit </a:t>
            </a:r>
            <a:r>
              <a:rPr lang="en-GB" sz="20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frequency dependent resistance</a:t>
            </a:r>
            <a:r>
              <a:rPr lang="en-GB" sz="2000" dirty="0"/>
              <a:t> which we call </a:t>
            </a:r>
            <a:r>
              <a:rPr lang="en-GB" sz="20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Reactance.</a:t>
            </a:r>
          </a:p>
          <a:p>
            <a:pPr marL="0" indent="17463">
              <a:lnSpc>
                <a:spcPct val="80000"/>
              </a:lnSpc>
            </a:pPr>
            <a:endParaRPr lang="en-US" sz="2000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Resistance, Reactance and Impedance 2015-16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title"/>
          </p:nvPr>
        </p:nvSpPr>
        <p:spPr>
          <a:xfrm>
            <a:off x="599465" y="1377828"/>
            <a:ext cx="8229600" cy="809625"/>
          </a:xfrm>
        </p:spPr>
        <p:txBody>
          <a:bodyPr/>
          <a:lstStyle/>
          <a:p>
            <a:r>
              <a:rPr lang="en-US" sz="2200" dirty="0" smtClean="0">
                <a:latin typeface="+mn-lt"/>
              </a:rPr>
              <a:t>OHM'S LAW APPLIED TO REACTANCES</a:t>
            </a:r>
            <a:br>
              <a:rPr lang="en-US" sz="2200" dirty="0" smtClean="0">
                <a:latin typeface="+mn-lt"/>
              </a:rPr>
            </a:b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Resistance, Reactance and Impedance 2015-16</a:t>
            </a:r>
            <a:endParaRPr lang="en-US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For a capacitor:</a:t>
            </a:r>
            <a:r>
              <a:rPr lang="en-GB"/>
              <a:t> </a:t>
            </a:r>
          </a:p>
          <a:p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 = I</a:t>
            </a:r>
            <a:r>
              <a:rPr lang="en-GB" b="1" baseline="-250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 X</a:t>
            </a:r>
            <a:r>
              <a:rPr lang="en-GB" b="1" baseline="-250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en-GB"/>
              <a:t> where </a:t>
            </a:r>
            <a:r>
              <a:rPr lang="en-GB" u="sng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X</a:t>
            </a:r>
            <a:r>
              <a:rPr lang="en-GB" u="sng" baseline="-250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en-GB" u="sng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= 1/(2</a:t>
            </a:r>
            <a:r>
              <a:rPr lang="en-GB" u="sng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sym typeface="Symbol" pitchFamily="18" charset="2"/>
              </a:rPr>
              <a:t></a:t>
            </a:r>
            <a:r>
              <a:rPr lang="en-GB" u="sng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.f.C)</a:t>
            </a:r>
          </a:p>
          <a:p>
            <a:endParaRPr lang="en-GB" u="sng"/>
          </a:p>
          <a:p>
            <a:r>
              <a:rPr lang="en-GB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For an inductor: </a:t>
            </a:r>
          </a:p>
          <a:p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V= I</a:t>
            </a:r>
            <a:r>
              <a:rPr lang="en-GB" b="1" baseline="-250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 X</a:t>
            </a:r>
            <a:r>
              <a:rPr lang="en-GB" b="1" baseline="-250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</a:t>
            </a:r>
            <a:r>
              <a:rPr lang="en-GB"/>
              <a:t> where </a:t>
            </a:r>
            <a:r>
              <a:rPr lang="en-GB" u="sng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X</a:t>
            </a:r>
            <a:r>
              <a:rPr lang="en-GB" u="sng" baseline="-250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</a:t>
            </a:r>
            <a:r>
              <a:rPr lang="en-GB" u="sng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= 2.</a:t>
            </a:r>
            <a:r>
              <a:rPr lang="en-GB" u="sng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sym typeface="Symbol" pitchFamily="18" charset="2"/>
              </a:rPr>
              <a:t></a:t>
            </a:r>
            <a:r>
              <a:rPr lang="en-GB" u="sng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.f.L</a:t>
            </a:r>
          </a:p>
          <a:p>
            <a:endParaRPr lang="en-US" u="sng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Resistance, Reactance and Impedance 2015-16</a:t>
            </a:r>
            <a:endParaRPr lang="en-US" dirty="0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17463"/>
            <a:r>
              <a:rPr lang="en-GB"/>
              <a:t>Note:</a:t>
            </a:r>
          </a:p>
          <a:p>
            <a:pPr marL="0" indent="17463"/>
            <a:r>
              <a:rPr lang="en-GB"/>
              <a:t>In addition, the coil and capacitor also produce a 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PHASE SHIFTING</a:t>
            </a:r>
            <a:r>
              <a:rPr lang="en-GB"/>
              <a:t> effect on the current relative to the applied voltage. </a:t>
            </a:r>
          </a:p>
          <a:p>
            <a:pPr marL="0" indent="17463"/>
            <a:r>
              <a:rPr lang="en-GB"/>
              <a:t>Therefore Reactance has both an 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AMPLITUDE  and PHASE</a:t>
            </a:r>
            <a:r>
              <a:rPr lang="en-GB"/>
              <a:t> changing properties.</a:t>
            </a:r>
          </a:p>
          <a:p>
            <a:pPr marL="0" indent="17463"/>
            <a:r>
              <a:rPr lang="en-GB"/>
              <a:t>The PHASE effects will be dealt with later.</a:t>
            </a:r>
          </a:p>
          <a:p>
            <a:pPr marL="0" indent="17463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Resistance, Reactance and Impedance 2015-16</a:t>
            </a:r>
            <a:endParaRPr lang="en-US" dirty="0"/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395288" y="188913"/>
            <a:ext cx="83534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755650" y="333375"/>
            <a:ext cx="77041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         OHM’S LAW APPLIED TO REACTANCES: EXAMPLES</a:t>
            </a:r>
          </a:p>
        </p:txBody>
      </p:sp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611188" y="908050"/>
            <a:ext cx="5024437" cy="498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/>
              <a:t>Note: the ammeter can only display the    amplitude or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( modulus |   | )</a:t>
            </a:r>
            <a:r>
              <a:rPr lang="en-GB" b="1" dirty="0"/>
              <a:t> of the current.</a:t>
            </a:r>
          </a:p>
          <a:p>
            <a:pPr>
              <a:spcBef>
                <a:spcPct val="50000"/>
              </a:spcBef>
            </a:pPr>
            <a:r>
              <a:rPr lang="en-GB" b="1" dirty="0"/>
              <a:t>Confirm the circuit current, by calculation.</a:t>
            </a:r>
          </a:p>
          <a:p>
            <a:pPr>
              <a:spcBef>
                <a:spcPct val="55000"/>
              </a:spcBef>
              <a:spcAft>
                <a:spcPct val="5000"/>
              </a:spcAft>
            </a:pPr>
            <a:r>
              <a:rPr lang="en-GB" b="1" dirty="0">
                <a:solidFill>
                  <a:srgbClr val="FF0000"/>
                </a:solidFill>
              </a:rPr>
              <a:t>Ex. 1</a:t>
            </a:r>
          </a:p>
          <a:p>
            <a:pPr>
              <a:spcBef>
                <a:spcPct val="50000"/>
              </a:spcBef>
              <a:spcAft>
                <a:spcPct val="10000"/>
              </a:spcAft>
            </a:pPr>
            <a:r>
              <a:rPr lang="en-GB" b="1" dirty="0"/>
              <a:t>X</a:t>
            </a:r>
            <a:r>
              <a:rPr lang="en-GB" b="1" baseline="-25000" dirty="0"/>
              <a:t>L </a:t>
            </a:r>
            <a:r>
              <a:rPr lang="en-GB" b="1" dirty="0"/>
              <a:t>= 2.</a:t>
            </a:r>
            <a:r>
              <a:rPr lang="el-GR" b="1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π</a:t>
            </a:r>
            <a:r>
              <a:rPr lang="en-GB" b="1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</a:t>
            </a:r>
            <a:r>
              <a:rPr lang="en-GB" b="1" dirty="0" err="1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f.L</a:t>
            </a:r>
            <a:r>
              <a:rPr lang="en-GB" b="1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= 2. </a:t>
            </a:r>
            <a:r>
              <a:rPr lang="el-GR" b="1" dirty="0"/>
              <a:t>π</a:t>
            </a:r>
            <a:r>
              <a:rPr lang="en-GB" b="1" dirty="0"/>
              <a:t>. 50 . 0.1 =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31.4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Ω</a:t>
            </a:r>
          </a:p>
          <a:p>
            <a:pPr>
              <a:spcBef>
                <a:spcPct val="55000"/>
              </a:spcBef>
              <a:spcAft>
                <a:spcPct val="5000"/>
              </a:spcAft>
            </a:pPr>
            <a:r>
              <a:rPr lang="en-GB" b="1" dirty="0"/>
              <a:t>| </a:t>
            </a:r>
            <a:r>
              <a:rPr lang="en-GB" b="1" dirty="0">
                <a:latin typeface="Times New Roman" pitchFamily="18" charset="0"/>
              </a:rPr>
              <a:t>I | = V / X</a:t>
            </a:r>
            <a:r>
              <a:rPr lang="en-GB" b="1" baseline="-25000" dirty="0">
                <a:latin typeface="Times New Roman" pitchFamily="18" charset="0"/>
              </a:rPr>
              <a:t>L </a:t>
            </a:r>
            <a:r>
              <a:rPr lang="en-GB" b="1" dirty="0">
                <a:solidFill>
                  <a:srgbClr val="FF3300"/>
                </a:solidFill>
                <a:latin typeface="Times New Roman" pitchFamily="18" charset="0"/>
              </a:rPr>
              <a:t>(Ohm’s Law applied to a coil)</a:t>
            </a:r>
          </a:p>
          <a:p>
            <a:pPr>
              <a:spcBef>
                <a:spcPct val="50000"/>
              </a:spcBef>
              <a:spcAft>
                <a:spcPct val="10000"/>
              </a:spcAft>
            </a:pPr>
            <a:r>
              <a:rPr lang="en-GB" b="1" dirty="0">
                <a:effectLst>
                  <a:outerShdw blurRad="38100" dist="38100" dir="2700000" algn="tl">
                    <a:srgbClr val="FFFFFF"/>
                  </a:outerShdw>
                </a:effectLst>
                <a:cs typeface="Arial" charset="0"/>
              </a:rPr>
              <a:t>Therefore | </a:t>
            </a:r>
            <a:r>
              <a:rPr lang="en-GB" b="1" dirty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  <a:cs typeface="Arial" charset="0"/>
              </a:rPr>
              <a:t>I </a:t>
            </a:r>
            <a:r>
              <a:rPr lang="en-GB" b="1" dirty="0">
                <a:effectLst>
                  <a:outerShdw blurRad="38100" dist="38100" dir="2700000" algn="tl">
                    <a:srgbClr val="FFFFFF"/>
                  </a:outerShdw>
                </a:effectLst>
                <a:cs typeface="Arial" charset="0"/>
              </a:rPr>
              <a:t>| = 20 / 31.4 = </a:t>
            </a:r>
            <a:r>
              <a:rPr lang="en-GB" b="1" dirty="0">
                <a:solidFill>
                  <a:srgbClr val="FF0000"/>
                </a:solidFill>
                <a:cs typeface="Arial" charset="0"/>
              </a:rPr>
              <a:t>.636 A</a:t>
            </a:r>
          </a:p>
          <a:p>
            <a:pPr>
              <a:spcBef>
                <a:spcPct val="50000"/>
              </a:spcBef>
              <a:spcAft>
                <a:spcPct val="10000"/>
              </a:spcAft>
            </a:pPr>
            <a:r>
              <a:rPr lang="en-GB" b="1" dirty="0">
                <a:solidFill>
                  <a:srgbClr val="FF0000"/>
                </a:solidFill>
                <a:cs typeface="Arial" charset="0"/>
              </a:rPr>
              <a:t>Ex. 2</a:t>
            </a:r>
          </a:p>
          <a:p>
            <a:pPr>
              <a:spcBef>
                <a:spcPct val="50000"/>
              </a:spcBef>
              <a:spcAft>
                <a:spcPct val="10000"/>
              </a:spcAft>
            </a:pPr>
            <a:r>
              <a:rPr lang="en-GB" b="1" dirty="0"/>
              <a:t>X</a:t>
            </a:r>
            <a:r>
              <a:rPr lang="en-GB" b="1" baseline="-25000" dirty="0"/>
              <a:t>L</a:t>
            </a:r>
            <a:r>
              <a:rPr lang="en-GB" b="1" dirty="0"/>
              <a:t> = 2.</a:t>
            </a:r>
            <a:r>
              <a:rPr lang="el-GR" b="1" dirty="0"/>
              <a:t>π</a:t>
            </a:r>
            <a:r>
              <a:rPr lang="en-GB" b="1" dirty="0"/>
              <a:t>.</a:t>
            </a:r>
            <a:r>
              <a:rPr lang="en-GB" b="1" dirty="0" err="1"/>
              <a:t>f.L</a:t>
            </a:r>
            <a:r>
              <a:rPr lang="en-GB" b="1" dirty="0"/>
              <a:t> = 2. </a:t>
            </a:r>
            <a:r>
              <a:rPr lang="el-GR" b="1" dirty="0"/>
              <a:t>π</a:t>
            </a:r>
            <a:r>
              <a:rPr lang="en-GB" b="1" dirty="0"/>
              <a:t>. 1000 . 001 =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6.28</a:t>
            </a:r>
            <a:r>
              <a:rPr lang="en-GB" b="1" dirty="0"/>
              <a:t>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Ω</a:t>
            </a:r>
          </a:p>
          <a:p>
            <a:pPr>
              <a:spcBef>
                <a:spcPct val="50000"/>
              </a:spcBef>
              <a:spcAft>
                <a:spcPct val="10000"/>
              </a:spcAft>
            </a:pPr>
            <a:r>
              <a:rPr lang="en-GB" b="1" dirty="0"/>
              <a:t>| </a:t>
            </a:r>
            <a:r>
              <a:rPr lang="en-GB" b="1" dirty="0">
                <a:latin typeface="Times New Roman" pitchFamily="18" charset="0"/>
              </a:rPr>
              <a:t>I</a:t>
            </a:r>
            <a:r>
              <a:rPr lang="en-GB" b="1" dirty="0"/>
              <a:t> | = V / X</a:t>
            </a:r>
            <a:r>
              <a:rPr lang="en-GB" b="1" baseline="-25000" dirty="0"/>
              <a:t>L </a:t>
            </a:r>
            <a:endParaRPr lang="en-GB" b="1" dirty="0">
              <a:solidFill>
                <a:srgbClr val="FF0000"/>
              </a:solidFill>
              <a:cs typeface="Arial" charset="0"/>
            </a:endParaRPr>
          </a:p>
          <a:p>
            <a:pPr>
              <a:spcBef>
                <a:spcPct val="50000"/>
              </a:spcBef>
              <a:spcAft>
                <a:spcPct val="10000"/>
              </a:spcAft>
            </a:pPr>
            <a:r>
              <a:rPr lang="en-GB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Therefore | </a:t>
            </a:r>
            <a:r>
              <a:rPr lang="en-GB" b="1" dirty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</a:rPr>
              <a:t>I</a:t>
            </a:r>
            <a:r>
              <a:rPr lang="en-GB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 | = 1 / 6.28 =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.159</a:t>
            </a:r>
            <a:r>
              <a:rPr lang="en-GB" b="1" dirty="0">
                <a:solidFill>
                  <a:srgbClr val="FF0000"/>
                </a:solidFill>
              </a:rPr>
              <a:t> A</a:t>
            </a:r>
          </a:p>
          <a:p>
            <a:pPr>
              <a:spcBef>
                <a:spcPct val="50000"/>
              </a:spcBef>
              <a:spcAft>
                <a:spcPct val="10000"/>
              </a:spcAft>
            </a:pPr>
            <a:endParaRPr lang="en-GB" b="1" dirty="0">
              <a:solidFill>
                <a:srgbClr val="FF0000"/>
              </a:solidFill>
              <a:cs typeface="Arial" charset="0"/>
            </a:endParaRPr>
          </a:p>
        </p:txBody>
      </p:sp>
      <p:pic>
        <p:nvPicPr>
          <p:cNvPr id="2055" name="Picture 7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063" y="908050"/>
            <a:ext cx="3168650" cy="2232025"/>
          </a:xfrm>
          <a:prstGeom prst="rect">
            <a:avLst/>
          </a:prstGeom>
          <a:noFill/>
          <a:ln/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4005263"/>
            <a:ext cx="3238500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6659563" y="1176338"/>
            <a:ext cx="433387" cy="1651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8" name="Rectangle 10"/>
          <p:cNvSpPr>
            <a:spLocks noChangeArrowheads="1"/>
          </p:cNvSpPr>
          <p:nvPr/>
        </p:nvSpPr>
        <p:spPr bwMode="auto">
          <a:xfrm>
            <a:off x="6732588" y="4330700"/>
            <a:ext cx="360362" cy="1397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Resistance, Reactance and Impedance </a:t>
            </a:r>
            <a:r>
              <a:rPr lang="en-GB" dirty="0" smtClean="0"/>
              <a:t>2015-16</a:t>
            </a: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333375"/>
            <a:ext cx="8208962" cy="5792788"/>
          </a:xfrm>
        </p:spPr>
        <p:txBody>
          <a:bodyPr/>
          <a:lstStyle/>
          <a:p>
            <a:r>
              <a:rPr lang="en-GB" sz="1800" b="1" dirty="0">
                <a:solidFill>
                  <a:srgbClr val="FF3300"/>
                </a:solidFill>
              </a:rPr>
              <a:t>Ex. 3</a:t>
            </a:r>
          </a:p>
          <a:p>
            <a:endParaRPr lang="en-US" sz="1800" b="1" dirty="0">
              <a:solidFill>
                <a:srgbClr val="FF3300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9700" y="765175"/>
            <a:ext cx="3611563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287338" y="836613"/>
            <a:ext cx="5014912" cy="46628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 dirty="0"/>
              <a:t>X</a:t>
            </a:r>
            <a:r>
              <a:rPr lang="en-GB" b="1" baseline="-25000" dirty="0"/>
              <a:t>C</a:t>
            </a:r>
            <a:r>
              <a:rPr lang="en-GB" b="1" dirty="0"/>
              <a:t> = 1 / (2.</a:t>
            </a:r>
            <a:r>
              <a:rPr lang="el-GR" b="1" dirty="0"/>
              <a:t>π</a:t>
            </a:r>
            <a:r>
              <a:rPr lang="en-GB" b="1" dirty="0"/>
              <a:t>.</a:t>
            </a:r>
            <a:r>
              <a:rPr lang="en-GB" b="1" dirty="0" err="1"/>
              <a:t>f.C</a:t>
            </a:r>
            <a:r>
              <a:rPr lang="en-GB" b="1" dirty="0"/>
              <a:t>)</a:t>
            </a:r>
          </a:p>
          <a:p>
            <a:r>
              <a:rPr lang="en-GB" b="1" dirty="0"/>
              <a:t> </a:t>
            </a:r>
          </a:p>
          <a:p>
            <a:r>
              <a:rPr lang="en-GB" b="1" dirty="0"/>
              <a:t>     = 1 /( 2.</a:t>
            </a:r>
            <a:r>
              <a:rPr lang="el-GR" b="1" dirty="0"/>
              <a:t>π</a:t>
            </a:r>
            <a:r>
              <a:rPr lang="en-GB" b="1" dirty="0"/>
              <a:t>. 25.10</a:t>
            </a:r>
            <a:r>
              <a:rPr lang="en-GB" b="1" baseline="30000" dirty="0"/>
              <a:t>3</a:t>
            </a:r>
            <a:r>
              <a:rPr lang="en-GB" b="1" dirty="0"/>
              <a:t> . 1.10</a:t>
            </a:r>
            <a:r>
              <a:rPr lang="en-GB" b="1" baseline="30000" dirty="0"/>
              <a:t>-6</a:t>
            </a:r>
            <a:r>
              <a:rPr lang="en-GB" b="1" dirty="0"/>
              <a:t>) =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6.36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Ω</a:t>
            </a:r>
            <a:r>
              <a:rPr lang="en-GB" b="1" dirty="0"/>
              <a:t> </a:t>
            </a:r>
          </a:p>
          <a:p>
            <a:endParaRPr lang="en-GB" b="1" dirty="0"/>
          </a:p>
          <a:p>
            <a:r>
              <a:rPr lang="en-GB" b="1" dirty="0"/>
              <a:t>| </a:t>
            </a:r>
            <a:r>
              <a:rPr lang="en-GB" b="1" dirty="0">
                <a:latin typeface="Times New Roman" pitchFamily="18" charset="0"/>
              </a:rPr>
              <a:t>I</a:t>
            </a:r>
            <a:r>
              <a:rPr lang="en-GB" b="1" dirty="0"/>
              <a:t> | = V / X</a:t>
            </a:r>
            <a:r>
              <a:rPr lang="en-GB" b="1" baseline="-25000" dirty="0"/>
              <a:t>C </a:t>
            </a:r>
            <a:r>
              <a:rPr lang="en-GB" b="1" dirty="0"/>
              <a:t>(Ohm’s Law applied to a  		       capacitor)</a:t>
            </a:r>
          </a:p>
          <a:p>
            <a:endParaRPr lang="en-GB" b="1" dirty="0"/>
          </a:p>
          <a:p>
            <a:r>
              <a:rPr lang="en-GB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Therefore | </a:t>
            </a:r>
            <a:r>
              <a:rPr lang="en-GB" b="1" dirty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</a:rPr>
              <a:t>I</a:t>
            </a:r>
            <a:r>
              <a:rPr lang="en-GB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 | = 1 / 6.36  =  </a:t>
            </a:r>
            <a:r>
              <a:rPr lang="en-GB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.157 A</a:t>
            </a:r>
          </a:p>
          <a:p>
            <a:endParaRPr lang="en-GB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en-GB" b="1" dirty="0" smtClean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en-GB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Confirm above examples using EWB</a:t>
            </a:r>
            <a:endParaRPr lang="en-GB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en-GB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en-GB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en-GB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Go to </a:t>
            </a:r>
            <a:r>
              <a:rPr lang="en-GB" b="1" dirty="0" err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Reactances</a:t>
            </a:r>
            <a:r>
              <a:rPr lang="en-GB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at extremes of frequencies. PPT</a:t>
            </a:r>
            <a:endParaRPr lang="en-GB" b="1" dirty="0">
              <a:solidFill>
                <a:srgbClr val="FF3300"/>
              </a:solidFill>
            </a:endParaRPr>
          </a:p>
          <a:p>
            <a:pPr>
              <a:spcBef>
                <a:spcPct val="50000"/>
              </a:spcBef>
            </a:pPr>
            <a:endParaRPr lang="en-US" b="1" dirty="0">
              <a:solidFill>
                <a:srgbClr val="FF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Resistance, Reactance and Impedance 2015-16</a:t>
            </a:r>
            <a:endParaRPr lang="en-US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755650" y="333375"/>
            <a:ext cx="7777163" cy="5792788"/>
          </a:xfrm>
          <a:prstGeom prst="rect">
            <a:avLst/>
          </a:prstGeom>
          <a:noFill/>
          <a:ln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Resistance, Reactance and Impedance 2015-16</a:t>
            </a:r>
            <a:endParaRPr lang="en-US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476250"/>
            <a:ext cx="8135938" cy="56798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efault">
  <a:themeElements>
    <a:clrScheme name="defaul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</Template>
  <TotalTime>1811</TotalTime>
  <Words>1119</Words>
  <Application>Microsoft Office PowerPoint</Application>
  <PresentationFormat>On-screen Show (4:3)</PresentationFormat>
  <Paragraphs>151</Paragraphs>
  <Slides>16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default</vt:lpstr>
      <vt:lpstr>RESISTANCE,REACTANCE AND IMPEDANCE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OHM'S LAW APPLIED TO REACTANCES </vt:lpstr>
      <vt:lpstr>Slide 11</vt:lpstr>
      <vt:lpstr>Slide 12</vt:lpstr>
      <vt:lpstr>Slide 13</vt:lpstr>
      <vt:lpstr>Slide 14</vt:lpstr>
      <vt:lpstr>Slide 15</vt:lpstr>
      <vt:lpstr>Slide 16</vt:lpstr>
    </vt:vector>
  </TitlesOfParts>
  <Company>Swansea Institute of Higher Education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Mike Vanstone</dc:creator>
  <cp:lastModifiedBy>sc-mv</cp:lastModifiedBy>
  <cp:revision>34</cp:revision>
  <dcterms:created xsi:type="dcterms:W3CDTF">2006-11-23T14:32:10Z</dcterms:created>
  <dcterms:modified xsi:type="dcterms:W3CDTF">2015-10-20T09:32:45Z</dcterms:modified>
</cp:coreProperties>
</file>