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6" r:id="rId2"/>
    <p:sldId id="257" r:id="rId3"/>
    <p:sldId id="259" r:id="rId4"/>
    <p:sldId id="267" r:id="rId5"/>
    <p:sldId id="263" r:id="rId6"/>
    <p:sldId id="266" r:id="rId7"/>
    <p:sldId id="268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56" autoAdjust="0"/>
    <p:restoredTop sz="93447" autoAdjust="0"/>
  </p:normalViewPr>
  <p:slideViewPr>
    <p:cSldViewPr snapToGrid="0">
      <p:cViewPr>
        <p:scale>
          <a:sx n="98" d="100"/>
          <a:sy n="98" d="100"/>
        </p:scale>
        <p:origin x="56" y="-17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4E1CDA-38A8-4864-BD98-1D973E02C0D2}" type="doc">
      <dgm:prSet loTypeId="urn:microsoft.com/office/officeart/2005/8/layout/vProcess5" loCatId="process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C7D5293-B017-4FF9-98AA-D7AF76EDA2F4}">
      <dgm:prSet/>
      <dgm:spPr/>
      <dgm:t>
        <a:bodyPr/>
        <a:lstStyle/>
        <a:p>
          <a:r>
            <a:rPr lang="en-GB" dirty="0" err="1"/>
            <a:t>Equiliberation</a:t>
          </a:r>
          <a:r>
            <a:rPr lang="en-GB" dirty="0"/>
            <a:t>-  child is faced with a new challenge and will seek to balance assimilation and accommodation to grow and adapt (</a:t>
          </a:r>
          <a:r>
            <a:rPr lang="en-GB" dirty="0" err="1"/>
            <a:t>Huitt</a:t>
          </a:r>
          <a:r>
            <a:rPr lang="en-GB" dirty="0"/>
            <a:t> and </a:t>
          </a:r>
          <a:r>
            <a:rPr lang="en-GB" dirty="0" err="1"/>
            <a:t>Humme</a:t>
          </a:r>
          <a:r>
            <a:rPr lang="en-GB" dirty="0"/>
            <a:t>;, 2003).</a:t>
          </a:r>
          <a:endParaRPr lang="en-US" dirty="0"/>
        </a:p>
      </dgm:t>
    </dgm:pt>
    <dgm:pt modelId="{0235E10E-564A-46A0-B297-88450585E41C}" type="parTrans" cxnId="{E9D4BF9D-1852-4E4B-9E01-00A5D3072F40}">
      <dgm:prSet/>
      <dgm:spPr/>
      <dgm:t>
        <a:bodyPr/>
        <a:lstStyle/>
        <a:p>
          <a:endParaRPr lang="en-US"/>
        </a:p>
      </dgm:t>
    </dgm:pt>
    <dgm:pt modelId="{E1F56302-B83E-48FE-B37A-4D1A712953CF}" type="sibTrans" cxnId="{E9D4BF9D-1852-4E4B-9E01-00A5D3072F40}">
      <dgm:prSet/>
      <dgm:spPr/>
      <dgm:t>
        <a:bodyPr/>
        <a:lstStyle/>
        <a:p>
          <a:endParaRPr lang="en-US"/>
        </a:p>
      </dgm:t>
    </dgm:pt>
    <dgm:pt modelId="{42A9C7AE-E690-473F-99FF-F3688D4AC4F2}">
      <dgm:prSet/>
      <dgm:spPr/>
      <dgm:t>
        <a:bodyPr/>
        <a:lstStyle/>
        <a:p>
          <a:r>
            <a:rPr lang="en-GB" dirty="0"/>
            <a:t>Conservation- quantity is the same although appearance changes (Boyd and Bee, 2019).</a:t>
          </a:r>
          <a:endParaRPr lang="en-US" dirty="0"/>
        </a:p>
      </dgm:t>
    </dgm:pt>
    <dgm:pt modelId="{43339C64-C8DA-4A0D-9506-87F0C6F8CC29}" type="parTrans" cxnId="{A62A3749-0376-407A-975A-B72C3E539FF3}">
      <dgm:prSet/>
      <dgm:spPr/>
      <dgm:t>
        <a:bodyPr/>
        <a:lstStyle/>
        <a:p>
          <a:endParaRPr lang="en-US"/>
        </a:p>
      </dgm:t>
    </dgm:pt>
    <dgm:pt modelId="{E74C2999-5858-4F29-90CB-A453350BEDC7}" type="sibTrans" cxnId="{A62A3749-0376-407A-975A-B72C3E539FF3}">
      <dgm:prSet/>
      <dgm:spPr/>
      <dgm:t>
        <a:bodyPr/>
        <a:lstStyle/>
        <a:p>
          <a:endParaRPr lang="en-US"/>
        </a:p>
      </dgm:t>
    </dgm:pt>
    <dgm:pt modelId="{D0325105-6FA9-49EB-A9B3-E2E247297FBC}">
      <dgm:prSet/>
      <dgm:spPr/>
      <dgm:t>
        <a:bodyPr/>
        <a:lstStyle/>
        <a:p>
          <a:r>
            <a:rPr lang="en-GB" dirty="0"/>
            <a:t>Decentralisation- everyone’s bowls will be different, children may help and include others (McLeod, 2021).</a:t>
          </a:r>
          <a:endParaRPr lang="en-US" dirty="0"/>
        </a:p>
      </dgm:t>
    </dgm:pt>
    <dgm:pt modelId="{E3288D8B-B94D-4690-978C-579CF5F949EC}" type="parTrans" cxnId="{5EFB2AB4-152C-4DAE-9D3A-72C46C06121C}">
      <dgm:prSet/>
      <dgm:spPr/>
      <dgm:t>
        <a:bodyPr/>
        <a:lstStyle/>
        <a:p>
          <a:endParaRPr lang="en-US"/>
        </a:p>
      </dgm:t>
    </dgm:pt>
    <dgm:pt modelId="{101DC1CD-2A5B-4E5E-B953-C6D6EA319862}" type="sibTrans" cxnId="{5EFB2AB4-152C-4DAE-9D3A-72C46C06121C}">
      <dgm:prSet/>
      <dgm:spPr/>
      <dgm:t>
        <a:bodyPr/>
        <a:lstStyle/>
        <a:p>
          <a:endParaRPr lang="en-US"/>
        </a:p>
      </dgm:t>
    </dgm:pt>
    <dgm:pt modelId="{1666ACAB-6D95-49EA-8C1B-ECCE86FB32FE}">
      <dgm:prSet/>
      <dgm:spPr/>
      <dgm:t>
        <a:bodyPr/>
        <a:lstStyle/>
        <a:p>
          <a:r>
            <a:rPr lang="en-GB" dirty="0"/>
            <a:t>Reversibility-  action can be reversed (Boyd and Bee, 2019).</a:t>
          </a:r>
          <a:endParaRPr lang="en-US" dirty="0"/>
        </a:p>
      </dgm:t>
    </dgm:pt>
    <dgm:pt modelId="{9C169909-58C9-4FB3-BB91-99AAD05E2E70}" type="parTrans" cxnId="{4B13467F-98D2-465E-88F4-ABC68C69139A}">
      <dgm:prSet/>
      <dgm:spPr/>
      <dgm:t>
        <a:bodyPr/>
        <a:lstStyle/>
        <a:p>
          <a:endParaRPr lang="en-US"/>
        </a:p>
      </dgm:t>
    </dgm:pt>
    <dgm:pt modelId="{0D1139DB-134C-4514-AB4C-BADD805ECA98}" type="sibTrans" cxnId="{4B13467F-98D2-465E-88F4-ABC68C69139A}">
      <dgm:prSet/>
      <dgm:spPr/>
      <dgm:t>
        <a:bodyPr/>
        <a:lstStyle/>
        <a:p>
          <a:endParaRPr lang="en-US"/>
        </a:p>
      </dgm:t>
    </dgm:pt>
    <dgm:pt modelId="{8472DA5A-7957-4977-87DE-627323707799}" type="pres">
      <dgm:prSet presAssocID="{004E1CDA-38A8-4864-BD98-1D973E02C0D2}" presName="outerComposite" presStyleCnt="0">
        <dgm:presLayoutVars>
          <dgm:chMax val="5"/>
          <dgm:dir/>
          <dgm:resizeHandles val="exact"/>
        </dgm:presLayoutVars>
      </dgm:prSet>
      <dgm:spPr/>
    </dgm:pt>
    <dgm:pt modelId="{8B0D2F5F-6DDE-4485-8CAD-0C4DC3F68160}" type="pres">
      <dgm:prSet presAssocID="{004E1CDA-38A8-4864-BD98-1D973E02C0D2}" presName="dummyMaxCanvas" presStyleCnt="0">
        <dgm:presLayoutVars/>
      </dgm:prSet>
      <dgm:spPr/>
    </dgm:pt>
    <dgm:pt modelId="{CD205F85-D690-4E90-83D3-8A5DAFD4A915}" type="pres">
      <dgm:prSet presAssocID="{004E1CDA-38A8-4864-BD98-1D973E02C0D2}" presName="FourNodes_1" presStyleLbl="node1" presStyleIdx="0" presStyleCnt="4">
        <dgm:presLayoutVars>
          <dgm:bulletEnabled val="1"/>
        </dgm:presLayoutVars>
      </dgm:prSet>
      <dgm:spPr/>
    </dgm:pt>
    <dgm:pt modelId="{4D6B9021-46E1-4677-A51D-A62C6CFA5855}" type="pres">
      <dgm:prSet presAssocID="{004E1CDA-38A8-4864-BD98-1D973E02C0D2}" presName="FourNodes_2" presStyleLbl="node1" presStyleIdx="1" presStyleCnt="4">
        <dgm:presLayoutVars>
          <dgm:bulletEnabled val="1"/>
        </dgm:presLayoutVars>
      </dgm:prSet>
      <dgm:spPr/>
    </dgm:pt>
    <dgm:pt modelId="{598CDA86-218A-461B-A5B1-EF4E9620D8AB}" type="pres">
      <dgm:prSet presAssocID="{004E1CDA-38A8-4864-BD98-1D973E02C0D2}" presName="FourNodes_3" presStyleLbl="node1" presStyleIdx="2" presStyleCnt="4">
        <dgm:presLayoutVars>
          <dgm:bulletEnabled val="1"/>
        </dgm:presLayoutVars>
      </dgm:prSet>
      <dgm:spPr/>
    </dgm:pt>
    <dgm:pt modelId="{C386BC82-2EA1-4CAB-8776-92B1BB5A80F7}" type="pres">
      <dgm:prSet presAssocID="{004E1CDA-38A8-4864-BD98-1D973E02C0D2}" presName="FourNodes_4" presStyleLbl="node1" presStyleIdx="3" presStyleCnt="4">
        <dgm:presLayoutVars>
          <dgm:bulletEnabled val="1"/>
        </dgm:presLayoutVars>
      </dgm:prSet>
      <dgm:spPr/>
    </dgm:pt>
    <dgm:pt modelId="{1AE6A465-BD27-4549-96EA-A83420D6A9E7}" type="pres">
      <dgm:prSet presAssocID="{004E1CDA-38A8-4864-BD98-1D973E02C0D2}" presName="FourConn_1-2" presStyleLbl="fgAccFollowNode1" presStyleIdx="0" presStyleCnt="3">
        <dgm:presLayoutVars>
          <dgm:bulletEnabled val="1"/>
        </dgm:presLayoutVars>
      </dgm:prSet>
      <dgm:spPr/>
    </dgm:pt>
    <dgm:pt modelId="{46EB8F8D-084A-4EE4-8073-7E2C4B3672BE}" type="pres">
      <dgm:prSet presAssocID="{004E1CDA-38A8-4864-BD98-1D973E02C0D2}" presName="FourConn_2-3" presStyleLbl="fgAccFollowNode1" presStyleIdx="1" presStyleCnt="3">
        <dgm:presLayoutVars>
          <dgm:bulletEnabled val="1"/>
        </dgm:presLayoutVars>
      </dgm:prSet>
      <dgm:spPr/>
    </dgm:pt>
    <dgm:pt modelId="{C6F75ABB-C621-47B8-AD31-9A5106BCB998}" type="pres">
      <dgm:prSet presAssocID="{004E1CDA-38A8-4864-BD98-1D973E02C0D2}" presName="FourConn_3-4" presStyleLbl="fgAccFollowNode1" presStyleIdx="2" presStyleCnt="3">
        <dgm:presLayoutVars>
          <dgm:bulletEnabled val="1"/>
        </dgm:presLayoutVars>
      </dgm:prSet>
      <dgm:spPr/>
    </dgm:pt>
    <dgm:pt modelId="{809F8C0B-C27B-4695-851A-63B10665459B}" type="pres">
      <dgm:prSet presAssocID="{004E1CDA-38A8-4864-BD98-1D973E02C0D2}" presName="FourNodes_1_text" presStyleLbl="node1" presStyleIdx="3" presStyleCnt="4">
        <dgm:presLayoutVars>
          <dgm:bulletEnabled val="1"/>
        </dgm:presLayoutVars>
      </dgm:prSet>
      <dgm:spPr/>
    </dgm:pt>
    <dgm:pt modelId="{D8FFB442-8123-4991-BF1E-C5CCBAB95549}" type="pres">
      <dgm:prSet presAssocID="{004E1CDA-38A8-4864-BD98-1D973E02C0D2}" presName="FourNodes_2_text" presStyleLbl="node1" presStyleIdx="3" presStyleCnt="4">
        <dgm:presLayoutVars>
          <dgm:bulletEnabled val="1"/>
        </dgm:presLayoutVars>
      </dgm:prSet>
      <dgm:spPr/>
    </dgm:pt>
    <dgm:pt modelId="{44636A01-B295-45C2-BB2F-284D1D3DD7DB}" type="pres">
      <dgm:prSet presAssocID="{004E1CDA-38A8-4864-BD98-1D973E02C0D2}" presName="FourNodes_3_text" presStyleLbl="node1" presStyleIdx="3" presStyleCnt="4">
        <dgm:presLayoutVars>
          <dgm:bulletEnabled val="1"/>
        </dgm:presLayoutVars>
      </dgm:prSet>
      <dgm:spPr/>
    </dgm:pt>
    <dgm:pt modelId="{D6E58BED-BF1F-40F9-AD52-31863EE044F0}" type="pres">
      <dgm:prSet presAssocID="{004E1CDA-38A8-4864-BD98-1D973E02C0D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8364304-DD44-492F-939E-99BECEBFD812}" type="presOf" srcId="{42A9C7AE-E690-473F-99FF-F3688D4AC4F2}" destId="{4D6B9021-46E1-4677-A51D-A62C6CFA5855}" srcOrd="0" destOrd="0" presId="urn:microsoft.com/office/officeart/2005/8/layout/vProcess5"/>
    <dgm:cxn modelId="{66312006-6992-4306-9EAB-7CBE332EF1C8}" type="presOf" srcId="{8C7D5293-B017-4FF9-98AA-D7AF76EDA2F4}" destId="{809F8C0B-C27B-4695-851A-63B10665459B}" srcOrd="1" destOrd="0" presId="urn:microsoft.com/office/officeart/2005/8/layout/vProcess5"/>
    <dgm:cxn modelId="{24CE3C2F-9EEA-4251-B9A3-C9B3168740F8}" type="presOf" srcId="{E1F56302-B83E-48FE-B37A-4D1A712953CF}" destId="{1AE6A465-BD27-4549-96EA-A83420D6A9E7}" srcOrd="0" destOrd="0" presId="urn:microsoft.com/office/officeart/2005/8/layout/vProcess5"/>
    <dgm:cxn modelId="{26CC1830-A53C-49D0-8A73-BAEA54CE7D70}" type="presOf" srcId="{E74C2999-5858-4F29-90CB-A453350BEDC7}" destId="{46EB8F8D-084A-4EE4-8073-7E2C4B3672BE}" srcOrd="0" destOrd="0" presId="urn:microsoft.com/office/officeart/2005/8/layout/vProcess5"/>
    <dgm:cxn modelId="{BFF9C048-958E-4D21-97CC-D84D2B03379E}" type="presOf" srcId="{42A9C7AE-E690-473F-99FF-F3688D4AC4F2}" destId="{D8FFB442-8123-4991-BF1E-C5CCBAB95549}" srcOrd="1" destOrd="0" presId="urn:microsoft.com/office/officeart/2005/8/layout/vProcess5"/>
    <dgm:cxn modelId="{A62A3749-0376-407A-975A-B72C3E539FF3}" srcId="{004E1CDA-38A8-4864-BD98-1D973E02C0D2}" destId="{42A9C7AE-E690-473F-99FF-F3688D4AC4F2}" srcOrd="1" destOrd="0" parTransId="{43339C64-C8DA-4A0D-9506-87F0C6F8CC29}" sibTransId="{E74C2999-5858-4F29-90CB-A453350BEDC7}"/>
    <dgm:cxn modelId="{2DEAB051-8446-4FD5-A98F-9C57F64A5991}" type="presOf" srcId="{004E1CDA-38A8-4864-BD98-1D973E02C0D2}" destId="{8472DA5A-7957-4977-87DE-627323707799}" srcOrd="0" destOrd="0" presId="urn:microsoft.com/office/officeart/2005/8/layout/vProcess5"/>
    <dgm:cxn modelId="{51EFA256-213C-44C3-8207-5BCEACD24F10}" type="presOf" srcId="{1666ACAB-6D95-49EA-8C1B-ECCE86FB32FE}" destId="{D6E58BED-BF1F-40F9-AD52-31863EE044F0}" srcOrd="1" destOrd="0" presId="urn:microsoft.com/office/officeart/2005/8/layout/vProcess5"/>
    <dgm:cxn modelId="{4B13467F-98D2-465E-88F4-ABC68C69139A}" srcId="{004E1CDA-38A8-4864-BD98-1D973E02C0D2}" destId="{1666ACAB-6D95-49EA-8C1B-ECCE86FB32FE}" srcOrd="3" destOrd="0" parTransId="{9C169909-58C9-4FB3-BB91-99AAD05E2E70}" sibTransId="{0D1139DB-134C-4514-AB4C-BADD805ECA98}"/>
    <dgm:cxn modelId="{B28A3F83-5E11-493F-B74D-B71CBB692A98}" type="presOf" srcId="{1666ACAB-6D95-49EA-8C1B-ECCE86FB32FE}" destId="{C386BC82-2EA1-4CAB-8776-92B1BB5A80F7}" srcOrd="0" destOrd="0" presId="urn:microsoft.com/office/officeart/2005/8/layout/vProcess5"/>
    <dgm:cxn modelId="{7DD74B96-C017-4C8E-BEFB-45A4288CF436}" type="presOf" srcId="{8C7D5293-B017-4FF9-98AA-D7AF76EDA2F4}" destId="{CD205F85-D690-4E90-83D3-8A5DAFD4A915}" srcOrd="0" destOrd="0" presId="urn:microsoft.com/office/officeart/2005/8/layout/vProcess5"/>
    <dgm:cxn modelId="{E9D4BF9D-1852-4E4B-9E01-00A5D3072F40}" srcId="{004E1CDA-38A8-4864-BD98-1D973E02C0D2}" destId="{8C7D5293-B017-4FF9-98AA-D7AF76EDA2F4}" srcOrd="0" destOrd="0" parTransId="{0235E10E-564A-46A0-B297-88450585E41C}" sibTransId="{E1F56302-B83E-48FE-B37A-4D1A712953CF}"/>
    <dgm:cxn modelId="{D2FA54A2-2AD4-4000-9866-15F29D695C54}" type="presOf" srcId="{D0325105-6FA9-49EB-A9B3-E2E247297FBC}" destId="{44636A01-B295-45C2-BB2F-284D1D3DD7DB}" srcOrd="1" destOrd="0" presId="urn:microsoft.com/office/officeart/2005/8/layout/vProcess5"/>
    <dgm:cxn modelId="{5EFB2AB4-152C-4DAE-9D3A-72C46C06121C}" srcId="{004E1CDA-38A8-4864-BD98-1D973E02C0D2}" destId="{D0325105-6FA9-49EB-A9B3-E2E247297FBC}" srcOrd="2" destOrd="0" parTransId="{E3288D8B-B94D-4690-978C-579CF5F949EC}" sibTransId="{101DC1CD-2A5B-4E5E-B953-C6D6EA319862}"/>
    <dgm:cxn modelId="{F2B2D5E9-DB3A-4162-9C4A-F344F6981110}" type="presOf" srcId="{101DC1CD-2A5B-4E5E-B953-C6D6EA319862}" destId="{C6F75ABB-C621-47B8-AD31-9A5106BCB998}" srcOrd="0" destOrd="0" presId="urn:microsoft.com/office/officeart/2005/8/layout/vProcess5"/>
    <dgm:cxn modelId="{D2B5DBFC-7C94-475A-A4AA-4864E8459896}" type="presOf" srcId="{D0325105-6FA9-49EB-A9B3-E2E247297FBC}" destId="{598CDA86-218A-461B-A5B1-EF4E9620D8AB}" srcOrd="0" destOrd="0" presId="urn:microsoft.com/office/officeart/2005/8/layout/vProcess5"/>
    <dgm:cxn modelId="{EAF7F17D-D7D7-451B-A065-F82DA9E2E21E}" type="presParOf" srcId="{8472DA5A-7957-4977-87DE-627323707799}" destId="{8B0D2F5F-6DDE-4485-8CAD-0C4DC3F68160}" srcOrd="0" destOrd="0" presId="urn:microsoft.com/office/officeart/2005/8/layout/vProcess5"/>
    <dgm:cxn modelId="{83947F38-8A99-48D9-919D-4EEB0C8790BE}" type="presParOf" srcId="{8472DA5A-7957-4977-87DE-627323707799}" destId="{CD205F85-D690-4E90-83D3-8A5DAFD4A915}" srcOrd="1" destOrd="0" presId="urn:microsoft.com/office/officeart/2005/8/layout/vProcess5"/>
    <dgm:cxn modelId="{39E85923-35C2-414C-A487-0B4760AB3E6E}" type="presParOf" srcId="{8472DA5A-7957-4977-87DE-627323707799}" destId="{4D6B9021-46E1-4677-A51D-A62C6CFA5855}" srcOrd="2" destOrd="0" presId="urn:microsoft.com/office/officeart/2005/8/layout/vProcess5"/>
    <dgm:cxn modelId="{8EDCAD22-EBC3-42A3-BCD1-136DD31A0106}" type="presParOf" srcId="{8472DA5A-7957-4977-87DE-627323707799}" destId="{598CDA86-218A-461B-A5B1-EF4E9620D8AB}" srcOrd="3" destOrd="0" presId="urn:microsoft.com/office/officeart/2005/8/layout/vProcess5"/>
    <dgm:cxn modelId="{0C787A39-B9A6-4472-8543-EFB982A11759}" type="presParOf" srcId="{8472DA5A-7957-4977-87DE-627323707799}" destId="{C386BC82-2EA1-4CAB-8776-92B1BB5A80F7}" srcOrd="4" destOrd="0" presId="urn:microsoft.com/office/officeart/2005/8/layout/vProcess5"/>
    <dgm:cxn modelId="{C3BB4B99-B92D-4A6A-9BCC-7F4785068F7A}" type="presParOf" srcId="{8472DA5A-7957-4977-87DE-627323707799}" destId="{1AE6A465-BD27-4549-96EA-A83420D6A9E7}" srcOrd="5" destOrd="0" presId="urn:microsoft.com/office/officeart/2005/8/layout/vProcess5"/>
    <dgm:cxn modelId="{719A6438-261E-4361-A42D-A1CCA349E2FF}" type="presParOf" srcId="{8472DA5A-7957-4977-87DE-627323707799}" destId="{46EB8F8D-084A-4EE4-8073-7E2C4B3672BE}" srcOrd="6" destOrd="0" presId="urn:microsoft.com/office/officeart/2005/8/layout/vProcess5"/>
    <dgm:cxn modelId="{B34AA23C-47E1-4212-AF68-E57BE8B4A669}" type="presParOf" srcId="{8472DA5A-7957-4977-87DE-627323707799}" destId="{C6F75ABB-C621-47B8-AD31-9A5106BCB998}" srcOrd="7" destOrd="0" presId="urn:microsoft.com/office/officeart/2005/8/layout/vProcess5"/>
    <dgm:cxn modelId="{CA5FD696-53D7-44BB-BC31-EE62D4E48A74}" type="presParOf" srcId="{8472DA5A-7957-4977-87DE-627323707799}" destId="{809F8C0B-C27B-4695-851A-63B10665459B}" srcOrd="8" destOrd="0" presId="urn:microsoft.com/office/officeart/2005/8/layout/vProcess5"/>
    <dgm:cxn modelId="{5AE54208-EB0B-4ABD-A9A0-2DCCB3935892}" type="presParOf" srcId="{8472DA5A-7957-4977-87DE-627323707799}" destId="{D8FFB442-8123-4991-BF1E-C5CCBAB95549}" srcOrd="9" destOrd="0" presId="urn:microsoft.com/office/officeart/2005/8/layout/vProcess5"/>
    <dgm:cxn modelId="{6CC22D8C-6EBA-46EB-ACD1-3739FA08ACC5}" type="presParOf" srcId="{8472DA5A-7957-4977-87DE-627323707799}" destId="{44636A01-B295-45C2-BB2F-284D1D3DD7DB}" srcOrd="10" destOrd="0" presId="urn:microsoft.com/office/officeart/2005/8/layout/vProcess5"/>
    <dgm:cxn modelId="{538EB02D-86BC-438A-8171-D9689974BDEC}" type="presParOf" srcId="{8472DA5A-7957-4977-87DE-627323707799}" destId="{D6E58BED-BF1F-40F9-AD52-31863EE044F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48EF84-577F-43E6-BCE8-64B3F3C729F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6ACA530-4791-413D-9858-F93B58A13B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Explain the rules of Ludo to groups of 4 children, arranged according to age</a:t>
          </a:r>
        </a:p>
      </dgm:t>
    </dgm:pt>
    <dgm:pt modelId="{2C76256B-F02E-49E0-8ED7-6A24B449FCF2}" type="parTrans" cxnId="{EBB38E4B-566B-4FBF-A678-E28ADE8B5009}">
      <dgm:prSet/>
      <dgm:spPr/>
      <dgm:t>
        <a:bodyPr/>
        <a:lstStyle/>
        <a:p>
          <a:endParaRPr lang="en-US"/>
        </a:p>
      </dgm:t>
    </dgm:pt>
    <dgm:pt modelId="{095B0F60-8082-4B2C-A933-5458194D96EB}" type="sibTrans" cxnId="{EBB38E4B-566B-4FBF-A678-E28ADE8B5009}">
      <dgm:prSet/>
      <dgm:spPr/>
      <dgm:t>
        <a:bodyPr/>
        <a:lstStyle/>
        <a:p>
          <a:endParaRPr lang="en-US"/>
        </a:p>
      </dgm:t>
    </dgm:pt>
    <dgm:pt modelId="{1358F296-7B1B-49A0-A634-3E6824961F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They will have 4 pieces of the same </a:t>
          </a:r>
          <a:r>
            <a:rPr lang="en-US" dirty="0" err="1">
              <a:solidFill>
                <a:schemeClr val="bg1"/>
              </a:solidFill>
            </a:rPr>
            <a:t>colour</a:t>
          </a:r>
          <a:r>
            <a:rPr lang="en-US" dirty="0">
              <a:solidFill>
                <a:schemeClr val="bg1"/>
              </a:solidFill>
            </a:rPr>
            <a:t> counter, and will need to move them round the board to the safety of home on the roll of a dice</a:t>
          </a:r>
        </a:p>
      </dgm:t>
    </dgm:pt>
    <dgm:pt modelId="{703FEE74-E056-4F0A-A53D-9FBBD1A36D5E}" type="parTrans" cxnId="{A2719081-3D3E-4396-B11D-CA811C82412B}">
      <dgm:prSet/>
      <dgm:spPr/>
      <dgm:t>
        <a:bodyPr/>
        <a:lstStyle/>
        <a:p>
          <a:endParaRPr lang="en-US"/>
        </a:p>
      </dgm:t>
    </dgm:pt>
    <dgm:pt modelId="{7F184E4C-C93B-415C-9A79-E34B4BDA0553}" type="sibTrans" cxnId="{A2719081-3D3E-4396-B11D-CA811C82412B}">
      <dgm:prSet/>
      <dgm:spPr/>
      <dgm:t>
        <a:bodyPr/>
        <a:lstStyle/>
        <a:p>
          <a:endParaRPr lang="en-US"/>
        </a:p>
      </dgm:t>
    </dgm:pt>
    <dgm:pt modelId="{6282BE86-224E-44E7-9536-86833E9DCFD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chemeClr val="bg1"/>
              </a:solidFill>
            </a:rPr>
            <a:t>They will use their counting skills, take turns and play logically.</a:t>
          </a:r>
        </a:p>
      </dgm:t>
    </dgm:pt>
    <dgm:pt modelId="{BCB754FA-9500-4FB5-BFDB-7E022F7DE0E6}" type="parTrans" cxnId="{9E7A5439-3653-4AFB-B71C-2E744D5511DD}">
      <dgm:prSet/>
      <dgm:spPr/>
      <dgm:t>
        <a:bodyPr/>
        <a:lstStyle/>
        <a:p>
          <a:endParaRPr lang="en-US"/>
        </a:p>
      </dgm:t>
    </dgm:pt>
    <dgm:pt modelId="{A80F5F1B-B63A-40D2-9DE2-68A05B5A96B8}" type="sibTrans" cxnId="{9E7A5439-3653-4AFB-B71C-2E744D5511DD}">
      <dgm:prSet/>
      <dgm:spPr/>
      <dgm:t>
        <a:bodyPr/>
        <a:lstStyle/>
        <a:p>
          <a:endParaRPr lang="en-US"/>
        </a:p>
      </dgm:t>
    </dgm:pt>
    <dgm:pt modelId="{355870FF-0DF8-44BD-98BC-FB82D405774E}" type="pres">
      <dgm:prSet presAssocID="{E248EF84-577F-43E6-BCE8-64B3F3C729F8}" presName="root" presStyleCnt="0">
        <dgm:presLayoutVars>
          <dgm:dir/>
          <dgm:resizeHandles val="exact"/>
        </dgm:presLayoutVars>
      </dgm:prSet>
      <dgm:spPr/>
    </dgm:pt>
    <dgm:pt modelId="{F7646BAF-5D11-4244-85C3-C111A1CB4EDB}" type="pres">
      <dgm:prSet presAssocID="{A6ACA530-4791-413D-9858-F93B58A13B6A}" presName="compNode" presStyleCnt="0"/>
      <dgm:spPr/>
    </dgm:pt>
    <dgm:pt modelId="{9E127160-449A-4ABB-BDA7-755251FD1E1F}" type="pres">
      <dgm:prSet presAssocID="{A6ACA530-4791-413D-9858-F93B58A13B6A}" presName="bgRect" presStyleLbl="bgShp" presStyleIdx="0" presStyleCnt="3"/>
      <dgm:spPr/>
    </dgm:pt>
    <dgm:pt modelId="{83DE5280-B845-4DB0-AAD9-DD60D92D6352}" type="pres">
      <dgm:prSet presAssocID="{A6ACA530-4791-413D-9858-F93B58A13B6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ent and Child"/>
        </a:ext>
      </dgm:extLst>
    </dgm:pt>
    <dgm:pt modelId="{91E122D6-B987-43FE-A81F-2CA704736348}" type="pres">
      <dgm:prSet presAssocID="{A6ACA530-4791-413D-9858-F93B58A13B6A}" presName="spaceRect" presStyleCnt="0"/>
      <dgm:spPr/>
    </dgm:pt>
    <dgm:pt modelId="{CB22C710-7E5E-4A3E-A439-8C1EE9C4C5B7}" type="pres">
      <dgm:prSet presAssocID="{A6ACA530-4791-413D-9858-F93B58A13B6A}" presName="parTx" presStyleLbl="revTx" presStyleIdx="0" presStyleCnt="3">
        <dgm:presLayoutVars>
          <dgm:chMax val="0"/>
          <dgm:chPref val="0"/>
        </dgm:presLayoutVars>
      </dgm:prSet>
      <dgm:spPr/>
    </dgm:pt>
    <dgm:pt modelId="{3C4A2422-55D5-4386-AE29-227135FC680C}" type="pres">
      <dgm:prSet presAssocID="{095B0F60-8082-4B2C-A933-5458194D96EB}" presName="sibTrans" presStyleCnt="0"/>
      <dgm:spPr/>
    </dgm:pt>
    <dgm:pt modelId="{71169EB6-7C0F-452C-BD04-E478CA2E0731}" type="pres">
      <dgm:prSet presAssocID="{1358F296-7B1B-49A0-A634-3E6824961F87}" presName="compNode" presStyleCnt="0"/>
      <dgm:spPr/>
    </dgm:pt>
    <dgm:pt modelId="{6CD74F98-0DB0-4615-803B-B57040898C45}" type="pres">
      <dgm:prSet presAssocID="{1358F296-7B1B-49A0-A634-3E6824961F87}" presName="bgRect" presStyleLbl="bgShp" presStyleIdx="1" presStyleCnt="3"/>
      <dgm:spPr/>
    </dgm:pt>
    <dgm:pt modelId="{7978B6B0-CB44-439B-A092-C3A528B4365D}" type="pres">
      <dgm:prSet presAssocID="{1358F296-7B1B-49A0-A634-3E6824961F8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9E0A8BDF-4DEA-4A79-904D-7AFFDC506959}" type="pres">
      <dgm:prSet presAssocID="{1358F296-7B1B-49A0-A634-3E6824961F87}" presName="spaceRect" presStyleCnt="0"/>
      <dgm:spPr/>
    </dgm:pt>
    <dgm:pt modelId="{33ED9006-B7DA-490D-AC6E-A9AA21C14794}" type="pres">
      <dgm:prSet presAssocID="{1358F296-7B1B-49A0-A634-3E6824961F87}" presName="parTx" presStyleLbl="revTx" presStyleIdx="1" presStyleCnt="3">
        <dgm:presLayoutVars>
          <dgm:chMax val="0"/>
          <dgm:chPref val="0"/>
        </dgm:presLayoutVars>
      </dgm:prSet>
      <dgm:spPr/>
    </dgm:pt>
    <dgm:pt modelId="{06355FF9-8968-4267-ADEF-4491B033B6C3}" type="pres">
      <dgm:prSet presAssocID="{7F184E4C-C93B-415C-9A79-E34B4BDA0553}" presName="sibTrans" presStyleCnt="0"/>
      <dgm:spPr/>
    </dgm:pt>
    <dgm:pt modelId="{0BB9F2F2-B52E-4143-B923-5DC429E6BFB1}" type="pres">
      <dgm:prSet presAssocID="{6282BE86-224E-44E7-9536-86833E9DCFDF}" presName="compNode" presStyleCnt="0"/>
      <dgm:spPr/>
    </dgm:pt>
    <dgm:pt modelId="{0FDF11B7-F5CC-4BED-BABF-0D13FB4F7E97}" type="pres">
      <dgm:prSet presAssocID="{6282BE86-224E-44E7-9536-86833E9DCFDF}" presName="bgRect" presStyleLbl="bgShp" presStyleIdx="2" presStyleCnt="3"/>
      <dgm:spPr/>
    </dgm:pt>
    <dgm:pt modelId="{AD11B8C9-8A53-43F8-94FD-21BC41F0BAD0}" type="pres">
      <dgm:prSet presAssocID="{6282BE86-224E-44E7-9536-86833E9DCF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BB242A9B-7457-404A-A969-D6BF13F22AF9}" type="pres">
      <dgm:prSet presAssocID="{6282BE86-224E-44E7-9536-86833E9DCFDF}" presName="spaceRect" presStyleCnt="0"/>
      <dgm:spPr/>
    </dgm:pt>
    <dgm:pt modelId="{FDA565FE-0743-4A9C-B373-540EE0B5C3A8}" type="pres">
      <dgm:prSet presAssocID="{6282BE86-224E-44E7-9536-86833E9DCFD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E7A5439-3653-4AFB-B71C-2E744D5511DD}" srcId="{E248EF84-577F-43E6-BCE8-64B3F3C729F8}" destId="{6282BE86-224E-44E7-9536-86833E9DCFDF}" srcOrd="2" destOrd="0" parTransId="{BCB754FA-9500-4FB5-BFDB-7E022F7DE0E6}" sibTransId="{A80F5F1B-B63A-40D2-9DE2-68A05B5A96B8}"/>
    <dgm:cxn modelId="{80062E68-E6D5-4C07-B074-8AD43597080A}" type="presOf" srcId="{E248EF84-577F-43E6-BCE8-64B3F3C729F8}" destId="{355870FF-0DF8-44BD-98BC-FB82D405774E}" srcOrd="0" destOrd="0" presId="urn:microsoft.com/office/officeart/2018/2/layout/IconVerticalSolidList"/>
    <dgm:cxn modelId="{EBB38E4B-566B-4FBF-A678-E28ADE8B5009}" srcId="{E248EF84-577F-43E6-BCE8-64B3F3C729F8}" destId="{A6ACA530-4791-413D-9858-F93B58A13B6A}" srcOrd="0" destOrd="0" parTransId="{2C76256B-F02E-49E0-8ED7-6A24B449FCF2}" sibTransId="{095B0F60-8082-4B2C-A933-5458194D96EB}"/>
    <dgm:cxn modelId="{A2719081-3D3E-4396-B11D-CA811C82412B}" srcId="{E248EF84-577F-43E6-BCE8-64B3F3C729F8}" destId="{1358F296-7B1B-49A0-A634-3E6824961F87}" srcOrd="1" destOrd="0" parTransId="{703FEE74-E056-4F0A-A53D-9FBBD1A36D5E}" sibTransId="{7F184E4C-C93B-415C-9A79-E34B4BDA0553}"/>
    <dgm:cxn modelId="{31CB29CD-BA71-47BD-8738-11A4F9971CA6}" type="presOf" srcId="{A6ACA530-4791-413D-9858-F93B58A13B6A}" destId="{CB22C710-7E5E-4A3E-A439-8C1EE9C4C5B7}" srcOrd="0" destOrd="0" presId="urn:microsoft.com/office/officeart/2018/2/layout/IconVerticalSolidList"/>
    <dgm:cxn modelId="{6997B3CE-405B-4B8A-8703-AE6DB5145D44}" type="presOf" srcId="{6282BE86-224E-44E7-9536-86833E9DCFDF}" destId="{FDA565FE-0743-4A9C-B373-540EE0B5C3A8}" srcOrd="0" destOrd="0" presId="urn:microsoft.com/office/officeart/2018/2/layout/IconVerticalSolidList"/>
    <dgm:cxn modelId="{9D64F8F9-D851-4E4F-8DFC-2A7C64FAF050}" type="presOf" srcId="{1358F296-7B1B-49A0-A634-3E6824961F87}" destId="{33ED9006-B7DA-490D-AC6E-A9AA21C14794}" srcOrd="0" destOrd="0" presId="urn:microsoft.com/office/officeart/2018/2/layout/IconVerticalSolidList"/>
    <dgm:cxn modelId="{45A3B3AB-DCEE-46B1-AA6E-8E765DA00EAE}" type="presParOf" srcId="{355870FF-0DF8-44BD-98BC-FB82D405774E}" destId="{F7646BAF-5D11-4244-85C3-C111A1CB4EDB}" srcOrd="0" destOrd="0" presId="urn:microsoft.com/office/officeart/2018/2/layout/IconVerticalSolidList"/>
    <dgm:cxn modelId="{E4ECEF88-D6AE-40D1-8D2C-23EDB65764A9}" type="presParOf" srcId="{F7646BAF-5D11-4244-85C3-C111A1CB4EDB}" destId="{9E127160-449A-4ABB-BDA7-755251FD1E1F}" srcOrd="0" destOrd="0" presId="urn:microsoft.com/office/officeart/2018/2/layout/IconVerticalSolidList"/>
    <dgm:cxn modelId="{0A4013B8-63CE-4C84-B76F-5012DAC8AEDD}" type="presParOf" srcId="{F7646BAF-5D11-4244-85C3-C111A1CB4EDB}" destId="{83DE5280-B845-4DB0-AAD9-DD60D92D6352}" srcOrd="1" destOrd="0" presId="urn:microsoft.com/office/officeart/2018/2/layout/IconVerticalSolidList"/>
    <dgm:cxn modelId="{D3FCE1AA-66F4-49E7-A1A5-163F7DA94EF7}" type="presParOf" srcId="{F7646BAF-5D11-4244-85C3-C111A1CB4EDB}" destId="{91E122D6-B987-43FE-A81F-2CA704736348}" srcOrd="2" destOrd="0" presId="urn:microsoft.com/office/officeart/2018/2/layout/IconVerticalSolidList"/>
    <dgm:cxn modelId="{A691B5F7-FD45-424A-99E8-D0028D30D919}" type="presParOf" srcId="{F7646BAF-5D11-4244-85C3-C111A1CB4EDB}" destId="{CB22C710-7E5E-4A3E-A439-8C1EE9C4C5B7}" srcOrd="3" destOrd="0" presId="urn:microsoft.com/office/officeart/2018/2/layout/IconVerticalSolidList"/>
    <dgm:cxn modelId="{258794CB-AFA2-4AD9-9E61-0B59A94918EA}" type="presParOf" srcId="{355870FF-0DF8-44BD-98BC-FB82D405774E}" destId="{3C4A2422-55D5-4386-AE29-227135FC680C}" srcOrd="1" destOrd="0" presId="urn:microsoft.com/office/officeart/2018/2/layout/IconVerticalSolidList"/>
    <dgm:cxn modelId="{D4EB2569-F42C-4D99-8178-06B3CF44D3DA}" type="presParOf" srcId="{355870FF-0DF8-44BD-98BC-FB82D405774E}" destId="{71169EB6-7C0F-452C-BD04-E478CA2E0731}" srcOrd="2" destOrd="0" presId="urn:microsoft.com/office/officeart/2018/2/layout/IconVerticalSolidList"/>
    <dgm:cxn modelId="{65FAE3D8-B979-4BB8-AD81-ED417466CFD9}" type="presParOf" srcId="{71169EB6-7C0F-452C-BD04-E478CA2E0731}" destId="{6CD74F98-0DB0-4615-803B-B57040898C45}" srcOrd="0" destOrd="0" presId="urn:microsoft.com/office/officeart/2018/2/layout/IconVerticalSolidList"/>
    <dgm:cxn modelId="{84114292-B12C-44D0-9A67-452FE8AFF25F}" type="presParOf" srcId="{71169EB6-7C0F-452C-BD04-E478CA2E0731}" destId="{7978B6B0-CB44-439B-A092-C3A528B4365D}" srcOrd="1" destOrd="0" presId="urn:microsoft.com/office/officeart/2018/2/layout/IconVerticalSolidList"/>
    <dgm:cxn modelId="{79798348-0D7A-4E88-8957-02F607DE73FE}" type="presParOf" srcId="{71169EB6-7C0F-452C-BD04-E478CA2E0731}" destId="{9E0A8BDF-4DEA-4A79-904D-7AFFDC506959}" srcOrd="2" destOrd="0" presId="urn:microsoft.com/office/officeart/2018/2/layout/IconVerticalSolidList"/>
    <dgm:cxn modelId="{18D9C4DF-09FC-4354-9F5C-89BCE4CC57BF}" type="presParOf" srcId="{71169EB6-7C0F-452C-BD04-E478CA2E0731}" destId="{33ED9006-B7DA-490D-AC6E-A9AA21C14794}" srcOrd="3" destOrd="0" presId="urn:microsoft.com/office/officeart/2018/2/layout/IconVerticalSolidList"/>
    <dgm:cxn modelId="{122C37F4-B236-4A2C-AC10-D8D5DA3D9440}" type="presParOf" srcId="{355870FF-0DF8-44BD-98BC-FB82D405774E}" destId="{06355FF9-8968-4267-ADEF-4491B033B6C3}" srcOrd="3" destOrd="0" presId="urn:microsoft.com/office/officeart/2018/2/layout/IconVerticalSolidList"/>
    <dgm:cxn modelId="{78F3C9BC-354C-4FA5-9EC1-AF7515880423}" type="presParOf" srcId="{355870FF-0DF8-44BD-98BC-FB82D405774E}" destId="{0BB9F2F2-B52E-4143-B923-5DC429E6BFB1}" srcOrd="4" destOrd="0" presId="urn:microsoft.com/office/officeart/2018/2/layout/IconVerticalSolidList"/>
    <dgm:cxn modelId="{E1805AC2-4F5E-45CF-B778-506D303D594B}" type="presParOf" srcId="{0BB9F2F2-B52E-4143-B923-5DC429E6BFB1}" destId="{0FDF11B7-F5CC-4BED-BABF-0D13FB4F7E97}" srcOrd="0" destOrd="0" presId="urn:microsoft.com/office/officeart/2018/2/layout/IconVerticalSolidList"/>
    <dgm:cxn modelId="{070ADA2B-FCF1-4CA6-BA66-F003B04E1E2A}" type="presParOf" srcId="{0BB9F2F2-B52E-4143-B923-5DC429E6BFB1}" destId="{AD11B8C9-8A53-43F8-94FD-21BC41F0BAD0}" srcOrd="1" destOrd="0" presId="urn:microsoft.com/office/officeart/2018/2/layout/IconVerticalSolidList"/>
    <dgm:cxn modelId="{C04E1671-3267-47EA-A275-CF8CC24A7453}" type="presParOf" srcId="{0BB9F2F2-B52E-4143-B923-5DC429E6BFB1}" destId="{BB242A9B-7457-404A-A969-D6BF13F22AF9}" srcOrd="2" destOrd="0" presId="urn:microsoft.com/office/officeart/2018/2/layout/IconVerticalSolidList"/>
    <dgm:cxn modelId="{DDF0F39C-5D38-4CD6-BD97-3F69910C08E6}" type="presParOf" srcId="{0BB9F2F2-B52E-4143-B923-5DC429E6BFB1}" destId="{FDA565FE-0743-4A9C-B373-540EE0B5C3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73046A7-3001-4D7C-84AC-A54D4DDE50D9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498B987-BDBF-45A1-9F07-BB43F4725E76}">
      <dgm:prSet/>
      <dgm:spPr/>
      <dgm:t>
        <a:bodyPr/>
        <a:lstStyle/>
        <a:p>
          <a:r>
            <a:rPr lang="en-GB"/>
            <a:t>I have discussed Piaget’s theory</a:t>
          </a:r>
          <a:endParaRPr lang="en-US"/>
        </a:p>
      </dgm:t>
    </dgm:pt>
    <dgm:pt modelId="{2CE1D19E-3B17-4AB1-8A47-EB6DACFA191F}" type="parTrans" cxnId="{D008358A-8C99-445B-B6F4-7941B6F4B125}">
      <dgm:prSet/>
      <dgm:spPr/>
      <dgm:t>
        <a:bodyPr/>
        <a:lstStyle/>
        <a:p>
          <a:endParaRPr lang="en-US"/>
        </a:p>
      </dgm:t>
    </dgm:pt>
    <dgm:pt modelId="{FABFC5CC-4EDB-4BEF-88A9-11B74E8B9468}" type="sibTrans" cxnId="{D008358A-8C99-445B-B6F4-7941B6F4B125}">
      <dgm:prSet/>
      <dgm:spPr/>
      <dgm:t>
        <a:bodyPr/>
        <a:lstStyle/>
        <a:p>
          <a:endParaRPr lang="en-US"/>
        </a:p>
      </dgm:t>
    </dgm:pt>
    <dgm:pt modelId="{C3550673-CC79-4D74-9A3C-26564C84E75F}">
      <dgm:prSet/>
      <dgm:spPr/>
      <dgm:t>
        <a:bodyPr/>
        <a:lstStyle/>
        <a:p>
          <a:r>
            <a:rPr lang="en-GB" dirty="0"/>
            <a:t>Explained the two activities I have planned with the children</a:t>
          </a:r>
          <a:endParaRPr lang="en-US" dirty="0"/>
        </a:p>
      </dgm:t>
    </dgm:pt>
    <dgm:pt modelId="{26F44E8D-7859-47C8-8095-5AD4E49E7EE9}" type="parTrans" cxnId="{5B0CB086-8BAD-4C5B-9ACB-EB59F150928A}">
      <dgm:prSet/>
      <dgm:spPr/>
      <dgm:t>
        <a:bodyPr/>
        <a:lstStyle/>
        <a:p>
          <a:endParaRPr lang="en-US"/>
        </a:p>
      </dgm:t>
    </dgm:pt>
    <dgm:pt modelId="{F76322C5-F95F-46C6-964E-AF38044D2AB5}" type="sibTrans" cxnId="{5B0CB086-8BAD-4C5B-9ACB-EB59F150928A}">
      <dgm:prSet/>
      <dgm:spPr/>
      <dgm:t>
        <a:bodyPr/>
        <a:lstStyle/>
        <a:p>
          <a:endParaRPr lang="en-US"/>
        </a:p>
      </dgm:t>
    </dgm:pt>
    <dgm:pt modelId="{300C9CB5-0C65-4BFE-B86C-C6D2CEDC039C}">
      <dgm:prSet/>
      <dgm:spPr/>
      <dgm:t>
        <a:bodyPr/>
        <a:lstStyle/>
        <a:p>
          <a:r>
            <a:rPr lang="en-GB"/>
            <a:t>Included psychological reasons for these activities</a:t>
          </a:r>
          <a:endParaRPr lang="en-US"/>
        </a:p>
      </dgm:t>
    </dgm:pt>
    <dgm:pt modelId="{CF2C6EBE-632D-4D89-9FAF-BC69DF21EFCB}" type="parTrans" cxnId="{DE9774AD-0BA0-4969-BA89-BA5B49A5EF72}">
      <dgm:prSet/>
      <dgm:spPr/>
      <dgm:t>
        <a:bodyPr/>
        <a:lstStyle/>
        <a:p>
          <a:endParaRPr lang="en-US"/>
        </a:p>
      </dgm:t>
    </dgm:pt>
    <dgm:pt modelId="{F082EF2E-4AD3-46B6-9F4D-A6A804D0C7E6}" type="sibTrans" cxnId="{DE9774AD-0BA0-4969-BA89-BA5B49A5EF72}">
      <dgm:prSet/>
      <dgm:spPr/>
      <dgm:t>
        <a:bodyPr/>
        <a:lstStyle/>
        <a:p>
          <a:endParaRPr lang="en-US"/>
        </a:p>
      </dgm:t>
    </dgm:pt>
    <dgm:pt modelId="{198E63D4-F06A-421B-B79E-CC864B45C598}">
      <dgm:prSet/>
      <dgm:spPr/>
      <dgm:t>
        <a:bodyPr/>
        <a:lstStyle/>
        <a:p>
          <a:r>
            <a:rPr lang="en-GB"/>
            <a:t>Will ask parents to fill out feedback forms </a:t>
          </a:r>
          <a:endParaRPr lang="en-US"/>
        </a:p>
      </dgm:t>
    </dgm:pt>
    <dgm:pt modelId="{498723B6-DB3E-4B4A-9206-1BD501700522}" type="parTrans" cxnId="{1F5B1622-C987-43E0-BE0C-A1571CEDFFB7}">
      <dgm:prSet/>
      <dgm:spPr/>
      <dgm:t>
        <a:bodyPr/>
        <a:lstStyle/>
        <a:p>
          <a:endParaRPr lang="en-US"/>
        </a:p>
      </dgm:t>
    </dgm:pt>
    <dgm:pt modelId="{43E464E6-CB0D-4800-9208-60023E27CF9E}" type="sibTrans" cxnId="{1F5B1622-C987-43E0-BE0C-A1571CEDFFB7}">
      <dgm:prSet/>
      <dgm:spPr/>
      <dgm:t>
        <a:bodyPr/>
        <a:lstStyle/>
        <a:p>
          <a:endParaRPr lang="en-US"/>
        </a:p>
      </dgm:t>
    </dgm:pt>
    <dgm:pt modelId="{E10DDB3A-8680-4107-81B7-F2C0A9942EDE}" type="pres">
      <dgm:prSet presAssocID="{373046A7-3001-4D7C-84AC-A54D4DDE50D9}" presName="linear" presStyleCnt="0">
        <dgm:presLayoutVars>
          <dgm:animLvl val="lvl"/>
          <dgm:resizeHandles val="exact"/>
        </dgm:presLayoutVars>
      </dgm:prSet>
      <dgm:spPr/>
    </dgm:pt>
    <dgm:pt modelId="{04ECD050-E4D4-4768-8FF0-C80F04B01AA8}" type="pres">
      <dgm:prSet presAssocID="{4498B987-BDBF-45A1-9F07-BB43F4725E7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B40F943-5E5B-48D6-A951-81AF23D131FB}" type="pres">
      <dgm:prSet presAssocID="{FABFC5CC-4EDB-4BEF-88A9-11B74E8B9468}" presName="spacer" presStyleCnt="0"/>
      <dgm:spPr/>
    </dgm:pt>
    <dgm:pt modelId="{77E620BB-15BC-4D1E-803F-B62C450B6267}" type="pres">
      <dgm:prSet presAssocID="{C3550673-CC79-4D74-9A3C-26564C84E75F}" presName="parentText" presStyleLbl="node1" presStyleIdx="1" presStyleCnt="4" custLinFactNeighborX="0" custLinFactNeighborY="-75838">
        <dgm:presLayoutVars>
          <dgm:chMax val="0"/>
          <dgm:bulletEnabled val="1"/>
        </dgm:presLayoutVars>
      </dgm:prSet>
      <dgm:spPr/>
    </dgm:pt>
    <dgm:pt modelId="{B62BC362-B115-439D-B816-125A4BF4B9A9}" type="pres">
      <dgm:prSet presAssocID="{F76322C5-F95F-46C6-964E-AF38044D2AB5}" presName="spacer" presStyleCnt="0"/>
      <dgm:spPr/>
    </dgm:pt>
    <dgm:pt modelId="{140F3BEC-ADF0-48B9-B9D3-AD3E4CCB157C}" type="pres">
      <dgm:prSet presAssocID="{300C9CB5-0C65-4BFE-B86C-C6D2CEDC039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C904233-27D5-41FD-9F8C-07673E86A46F}" type="pres">
      <dgm:prSet presAssocID="{F082EF2E-4AD3-46B6-9F4D-A6A804D0C7E6}" presName="spacer" presStyleCnt="0"/>
      <dgm:spPr/>
    </dgm:pt>
    <dgm:pt modelId="{FFE29A08-733F-409A-833A-D71C57FC82A0}" type="pres">
      <dgm:prSet presAssocID="{198E63D4-F06A-421B-B79E-CC864B45C59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F5B1622-C987-43E0-BE0C-A1571CEDFFB7}" srcId="{373046A7-3001-4D7C-84AC-A54D4DDE50D9}" destId="{198E63D4-F06A-421B-B79E-CC864B45C598}" srcOrd="3" destOrd="0" parTransId="{498723B6-DB3E-4B4A-9206-1BD501700522}" sibTransId="{43E464E6-CB0D-4800-9208-60023E27CF9E}"/>
    <dgm:cxn modelId="{D7991D6E-9FB1-424D-9B2D-513E0528C9E0}" type="presOf" srcId="{300C9CB5-0C65-4BFE-B86C-C6D2CEDC039C}" destId="{140F3BEC-ADF0-48B9-B9D3-AD3E4CCB157C}" srcOrd="0" destOrd="0" presId="urn:microsoft.com/office/officeart/2005/8/layout/vList2"/>
    <dgm:cxn modelId="{5B0CB086-8BAD-4C5B-9ACB-EB59F150928A}" srcId="{373046A7-3001-4D7C-84AC-A54D4DDE50D9}" destId="{C3550673-CC79-4D74-9A3C-26564C84E75F}" srcOrd="1" destOrd="0" parTransId="{26F44E8D-7859-47C8-8095-5AD4E49E7EE9}" sibTransId="{F76322C5-F95F-46C6-964E-AF38044D2AB5}"/>
    <dgm:cxn modelId="{D008358A-8C99-445B-B6F4-7941B6F4B125}" srcId="{373046A7-3001-4D7C-84AC-A54D4DDE50D9}" destId="{4498B987-BDBF-45A1-9F07-BB43F4725E76}" srcOrd="0" destOrd="0" parTransId="{2CE1D19E-3B17-4AB1-8A47-EB6DACFA191F}" sibTransId="{FABFC5CC-4EDB-4BEF-88A9-11B74E8B9468}"/>
    <dgm:cxn modelId="{EE02D494-3DB7-4506-A58F-E421A2612DDB}" type="presOf" srcId="{373046A7-3001-4D7C-84AC-A54D4DDE50D9}" destId="{E10DDB3A-8680-4107-81B7-F2C0A9942EDE}" srcOrd="0" destOrd="0" presId="urn:microsoft.com/office/officeart/2005/8/layout/vList2"/>
    <dgm:cxn modelId="{DE9774AD-0BA0-4969-BA89-BA5B49A5EF72}" srcId="{373046A7-3001-4D7C-84AC-A54D4DDE50D9}" destId="{300C9CB5-0C65-4BFE-B86C-C6D2CEDC039C}" srcOrd="2" destOrd="0" parTransId="{CF2C6EBE-632D-4D89-9FAF-BC69DF21EFCB}" sibTransId="{F082EF2E-4AD3-46B6-9F4D-A6A804D0C7E6}"/>
    <dgm:cxn modelId="{E6C3BDCB-8FE4-438E-8800-3FF537D0A0FA}" type="presOf" srcId="{C3550673-CC79-4D74-9A3C-26564C84E75F}" destId="{77E620BB-15BC-4D1E-803F-B62C450B6267}" srcOrd="0" destOrd="0" presId="urn:microsoft.com/office/officeart/2005/8/layout/vList2"/>
    <dgm:cxn modelId="{566EB8CC-D19E-480A-89C7-597FA23B54FE}" type="presOf" srcId="{198E63D4-F06A-421B-B79E-CC864B45C598}" destId="{FFE29A08-733F-409A-833A-D71C57FC82A0}" srcOrd="0" destOrd="0" presId="urn:microsoft.com/office/officeart/2005/8/layout/vList2"/>
    <dgm:cxn modelId="{FBC95CE4-753F-4549-9764-E9217D5B1B19}" type="presOf" srcId="{4498B987-BDBF-45A1-9F07-BB43F4725E76}" destId="{04ECD050-E4D4-4768-8FF0-C80F04B01AA8}" srcOrd="0" destOrd="0" presId="urn:microsoft.com/office/officeart/2005/8/layout/vList2"/>
    <dgm:cxn modelId="{17F15B95-D8D7-440D-B00C-BEC54D930A42}" type="presParOf" srcId="{E10DDB3A-8680-4107-81B7-F2C0A9942EDE}" destId="{04ECD050-E4D4-4768-8FF0-C80F04B01AA8}" srcOrd="0" destOrd="0" presId="urn:microsoft.com/office/officeart/2005/8/layout/vList2"/>
    <dgm:cxn modelId="{9A9A6DCB-0549-40B6-AD8D-CE7C86633B3F}" type="presParOf" srcId="{E10DDB3A-8680-4107-81B7-F2C0A9942EDE}" destId="{8B40F943-5E5B-48D6-A951-81AF23D131FB}" srcOrd="1" destOrd="0" presId="urn:microsoft.com/office/officeart/2005/8/layout/vList2"/>
    <dgm:cxn modelId="{571105AA-B247-47F9-BA99-963FDB0EB615}" type="presParOf" srcId="{E10DDB3A-8680-4107-81B7-F2C0A9942EDE}" destId="{77E620BB-15BC-4D1E-803F-B62C450B6267}" srcOrd="2" destOrd="0" presId="urn:microsoft.com/office/officeart/2005/8/layout/vList2"/>
    <dgm:cxn modelId="{0B389C4E-5E7B-4BE7-A17F-27E5CCCEDB4B}" type="presParOf" srcId="{E10DDB3A-8680-4107-81B7-F2C0A9942EDE}" destId="{B62BC362-B115-439D-B816-125A4BF4B9A9}" srcOrd="3" destOrd="0" presId="urn:microsoft.com/office/officeart/2005/8/layout/vList2"/>
    <dgm:cxn modelId="{483B247F-4C9F-487F-B2B8-74AA6C623248}" type="presParOf" srcId="{E10DDB3A-8680-4107-81B7-F2C0A9942EDE}" destId="{140F3BEC-ADF0-48B9-B9D3-AD3E4CCB157C}" srcOrd="4" destOrd="0" presId="urn:microsoft.com/office/officeart/2005/8/layout/vList2"/>
    <dgm:cxn modelId="{C806F33C-F9E8-4FF9-AEC9-A5F8EE571998}" type="presParOf" srcId="{E10DDB3A-8680-4107-81B7-F2C0A9942EDE}" destId="{7C904233-27D5-41FD-9F8C-07673E86A46F}" srcOrd="5" destOrd="0" presId="urn:microsoft.com/office/officeart/2005/8/layout/vList2"/>
    <dgm:cxn modelId="{45A83A6C-84EA-403A-A5A9-9DB7E1B8509A}" type="presParOf" srcId="{E10DDB3A-8680-4107-81B7-F2C0A9942EDE}" destId="{FFE29A08-733F-409A-833A-D71C57FC82A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205F85-D690-4E90-83D3-8A5DAFD4A915}">
      <dsp:nvSpPr>
        <dsp:cNvPr id="0" name=""/>
        <dsp:cNvSpPr/>
      </dsp:nvSpPr>
      <dsp:spPr>
        <a:xfrm>
          <a:off x="0" y="0"/>
          <a:ext cx="7680956" cy="73016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dk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dk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Equiliberation</a:t>
          </a:r>
          <a:r>
            <a:rPr lang="en-GB" sz="1700" kern="1200" dirty="0"/>
            <a:t>-  child is faced with a new challenge and will seek to balance assimilation and accommodation to grow and adapt (</a:t>
          </a:r>
          <a:r>
            <a:rPr lang="en-GB" sz="1700" kern="1200" dirty="0" err="1"/>
            <a:t>Huitt</a:t>
          </a:r>
          <a:r>
            <a:rPr lang="en-GB" sz="1700" kern="1200" dirty="0"/>
            <a:t> and </a:t>
          </a:r>
          <a:r>
            <a:rPr lang="en-GB" sz="1700" kern="1200" dirty="0" err="1"/>
            <a:t>Humme</a:t>
          </a:r>
          <a:r>
            <a:rPr lang="en-GB" sz="1700" kern="1200" dirty="0"/>
            <a:t>;, 2003).</a:t>
          </a:r>
          <a:endParaRPr lang="en-US" sz="1700" kern="1200" dirty="0"/>
        </a:p>
      </dsp:txBody>
      <dsp:txXfrm>
        <a:off x="21386" y="21386"/>
        <a:ext cx="6831351" cy="687393"/>
      </dsp:txXfrm>
    </dsp:sp>
    <dsp:sp modelId="{4D6B9021-46E1-4677-A51D-A62C6CFA5855}">
      <dsp:nvSpPr>
        <dsp:cNvPr id="0" name=""/>
        <dsp:cNvSpPr/>
      </dsp:nvSpPr>
      <dsp:spPr>
        <a:xfrm>
          <a:off x="643280" y="862923"/>
          <a:ext cx="7680956" cy="73016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dk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dk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Conservation- quantity is the same although appearance changes (Boyd and Bee, 2019).</a:t>
          </a:r>
          <a:endParaRPr lang="en-US" sz="1700" kern="1200" dirty="0"/>
        </a:p>
      </dsp:txBody>
      <dsp:txXfrm>
        <a:off x="664666" y="884309"/>
        <a:ext cx="6520296" cy="687393"/>
      </dsp:txXfrm>
    </dsp:sp>
    <dsp:sp modelId="{598CDA86-218A-461B-A5B1-EF4E9620D8AB}">
      <dsp:nvSpPr>
        <dsp:cNvPr id="0" name=""/>
        <dsp:cNvSpPr/>
      </dsp:nvSpPr>
      <dsp:spPr>
        <a:xfrm>
          <a:off x="1276959" y="1725846"/>
          <a:ext cx="7680956" cy="73016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dk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dk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Decentralisation- everyone’s bowls will be different, children may help and include others (McLeod, 2021).</a:t>
          </a:r>
          <a:endParaRPr lang="en-US" sz="1700" kern="1200" dirty="0"/>
        </a:p>
      </dsp:txBody>
      <dsp:txXfrm>
        <a:off x="1298345" y="1747232"/>
        <a:ext cx="6529898" cy="687393"/>
      </dsp:txXfrm>
    </dsp:sp>
    <dsp:sp modelId="{C386BC82-2EA1-4CAB-8776-92B1BB5A80F7}">
      <dsp:nvSpPr>
        <dsp:cNvPr id="0" name=""/>
        <dsp:cNvSpPr/>
      </dsp:nvSpPr>
      <dsp:spPr>
        <a:xfrm>
          <a:off x="1920239" y="2588770"/>
          <a:ext cx="7680956" cy="73016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duotone>
              <a:schemeClr val="dk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dk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Reversibility-  action can be reversed (Boyd and Bee, 2019).</a:t>
          </a:r>
          <a:endParaRPr lang="en-US" sz="1700" kern="1200" dirty="0"/>
        </a:p>
      </dsp:txBody>
      <dsp:txXfrm>
        <a:off x="1941625" y="2610156"/>
        <a:ext cx="6520296" cy="687393"/>
      </dsp:txXfrm>
    </dsp:sp>
    <dsp:sp modelId="{1AE6A465-BD27-4549-96EA-A83420D6A9E7}">
      <dsp:nvSpPr>
        <dsp:cNvPr id="0" name=""/>
        <dsp:cNvSpPr/>
      </dsp:nvSpPr>
      <dsp:spPr>
        <a:xfrm>
          <a:off x="7206348" y="559240"/>
          <a:ext cx="474607" cy="47460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13135" y="559240"/>
        <a:ext cx="261033" cy="357142"/>
      </dsp:txXfrm>
    </dsp:sp>
    <dsp:sp modelId="{46EB8F8D-084A-4EE4-8073-7E2C4B3672BE}">
      <dsp:nvSpPr>
        <dsp:cNvPr id="0" name=""/>
        <dsp:cNvSpPr/>
      </dsp:nvSpPr>
      <dsp:spPr>
        <a:xfrm>
          <a:off x="7849629" y="1422164"/>
          <a:ext cx="474607" cy="47460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56416" y="1422164"/>
        <a:ext cx="261033" cy="357142"/>
      </dsp:txXfrm>
    </dsp:sp>
    <dsp:sp modelId="{C6F75ABB-C621-47B8-AD31-9A5106BCB998}">
      <dsp:nvSpPr>
        <dsp:cNvPr id="0" name=""/>
        <dsp:cNvSpPr/>
      </dsp:nvSpPr>
      <dsp:spPr>
        <a:xfrm>
          <a:off x="8483308" y="2285087"/>
          <a:ext cx="474607" cy="47460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590095" y="2285087"/>
        <a:ext cx="261033" cy="3571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127160-449A-4ABB-BDA7-755251FD1E1F}">
      <dsp:nvSpPr>
        <dsp:cNvPr id="0" name=""/>
        <dsp:cNvSpPr/>
      </dsp:nvSpPr>
      <dsp:spPr>
        <a:xfrm>
          <a:off x="0" y="405"/>
          <a:ext cx="6256865" cy="9480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E5280-B845-4DB0-AAD9-DD60D92D6352}">
      <dsp:nvSpPr>
        <dsp:cNvPr id="0" name=""/>
        <dsp:cNvSpPr/>
      </dsp:nvSpPr>
      <dsp:spPr>
        <a:xfrm>
          <a:off x="286780" y="213713"/>
          <a:ext cx="521419" cy="5214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22C710-7E5E-4A3E-A439-8C1EE9C4C5B7}">
      <dsp:nvSpPr>
        <dsp:cNvPr id="0" name=""/>
        <dsp:cNvSpPr/>
      </dsp:nvSpPr>
      <dsp:spPr>
        <a:xfrm>
          <a:off x="1094981" y="405"/>
          <a:ext cx="5161884" cy="948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34" tIns="100334" rIns="100334" bIns="10033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Explain the rules of Ludo to groups of 4 children, arranged according to age</a:t>
          </a:r>
        </a:p>
      </dsp:txBody>
      <dsp:txXfrm>
        <a:off x="1094981" y="405"/>
        <a:ext cx="5161884" cy="948035"/>
      </dsp:txXfrm>
    </dsp:sp>
    <dsp:sp modelId="{6CD74F98-0DB0-4615-803B-B57040898C45}">
      <dsp:nvSpPr>
        <dsp:cNvPr id="0" name=""/>
        <dsp:cNvSpPr/>
      </dsp:nvSpPr>
      <dsp:spPr>
        <a:xfrm>
          <a:off x="0" y="1185450"/>
          <a:ext cx="6256865" cy="9480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8B6B0-CB44-439B-A092-C3A528B4365D}">
      <dsp:nvSpPr>
        <dsp:cNvPr id="0" name=""/>
        <dsp:cNvSpPr/>
      </dsp:nvSpPr>
      <dsp:spPr>
        <a:xfrm>
          <a:off x="286780" y="1398758"/>
          <a:ext cx="521419" cy="5214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ED9006-B7DA-490D-AC6E-A9AA21C14794}">
      <dsp:nvSpPr>
        <dsp:cNvPr id="0" name=""/>
        <dsp:cNvSpPr/>
      </dsp:nvSpPr>
      <dsp:spPr>
        <a:xfrm>
          <a:off x="1094981" y="1185450"/>
          <a:ext cx="5161884" cy="948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34" tIns="100334" rIns="100334" bIns="10033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They will have 4 pieces of the same </a:t>
          </a:r>
          <a:r>
            <a:rPr lang="en-US" sz="1700" kern="1200" dirty="0" err="1">
              <a:solidFill>
                <a:schemeClr val="bg1"/>
              </a:solidFill>
            </a:rPr>
            <a:t>colour</a:t>
          </a:r>
          <a:r>
            <a:rPr lang="en-US" sz="1700" kern="1200" dirty="0">
              <a:solidFill>
                <a:schemeClr val="bg1"/>
              </a:solidFill>
            </a:rPr>
            <a:t> counter, and will need to move them round the board to the safety of home on the roll of a dice</a:t>
          </a:r>
        </a:p>
      </dsp:txBody>
      <dsp:txXfrm>
        <a:off x="1094981" y="1185450"/>
        <a:ext cx="5161884" cy="948035"/>
      </dsp:txXfrm>
    </dsp:sp>
    <dsp:sp modelId="{0FDF11B7-F5CC-4BED-BABF-0D13FB4F7E97}">
      <dsp:nvSpPr>
        <dsp:cNvPr id="0" name=""/>
        <dsp:cNvSpPr/>
      </dsp:nvSpPr>
      <dsp:spPr>
        <a:xfrm>
          <a:off x="0" y="2370494"/>
          <a:ext cx="6256865" cy="9480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11B8C9-8A53-43F8-94FD-21BC41F0BAD0}">
      <dsp:nvSpPr>
        <dsp:cNvPr id="0" name=""/>
        <dsp:cNvSpPr/>
      </dsp:nvSpPr>
      <dsp:spPr>
        <a:xfrm>
          <a:off x="286780" y="2583803"/>
          <a:ext cx="521419" cy="5214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A565FE-0743-4A9C-B373-540EE0B5C3A8}">
      <dsp:nvSpPr>
        <dsp:cNvPr id="0" name=""/>
        <dsp:cNvSpPr/>
      </dsp:nvSpPr>
      <dsp:spPr>
        <a:xfrm>
          <a:off x="1094981" y="2370494"/>
          <a:ext cx="5161884" cy="948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34" tIns="100334" rIns="100334" bIns="10033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</a:rPr>
            <a:t>They will use their counting skills, take turns and play logically.</a:t>
          </a:r>
        </a:p>
      </dsp:txBody>
      <dsp:txXfrm>
        <a:off x="1094981" y="2370494"/>
        <a:ext cx="5161884" cy="948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ECD050-E4D4-4768-8FF0-C80F04B01AA8}">
      <dsp:nvSpPr>
        <dsp:cNvPr id="0" name=""/>
        <dsp:cNvSpPr/>
      </dsp:nvSpPr>
      <dsp:spPr>
        <a:xfrm>
          <a:off x="0" y="74748"/>
          <a:ext cx="9601196" cy="725399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5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 have discussed Piaget’s theory</a:t>
          </a:r>
          <a:endParaRPr lang="en-US" sz="3100" kern="1200"/>
        </a:p>
      </dsp:txBody>
      <dsp:txXfrm>
        <a:off x="35411" y="110159"/>
        <a:ext cx="9530374" cy="654577"/>
      </dsp:txXfrm>
    </dsp:sp>
    <dsp:sp modelId="{77E620BB-15BC-4D1E-803F-B62C450B6267}">
      <dsp:nvSpPr>
        <dsp:cNvPr id="0" name=""/>
        <dsp:cNvSpPr/>
      </dsp:nvSpPr>
      <dsp:spPr>
        <a:xfrm>
          <a:off x="0" y="821719"/>
          <a:ext cx="9601196" cy="725399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331055"/>
                <a:satOff val="192"/>
                <a:lumOff val="1895"/>
                <a:alphaOff val="0"/>
                <a:shade val="74000"/>
                <a:satMod val="130000"/>
                <a:lumMod val="90000"/>
              </a:schemeClr>
              <a:schemeClr val="accent5">
                <a:hueOff val="331055"/>
                <a:satOff val="192"/>
                <a:lumOff val="189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Explained the two activities I have planned with the children</a:t>
          </a:r>
          <a:endParaRPr lang="en-US" sz="3100" kern="1200" dirty="0"/>
        </a:p>
      </dsp:txBody>
      <dsp:txXfrm>
        <a:off x="35411" y="857130"/>
        <a:ext cx="9530374" cy="654577"/>
      </dsp:txXfrm>
    </dsp:sp>
    <dsp:sp modelId="{140F3BEC-ADF0-48B9-B9D3-AD3E4CCB157C}">
      <dsp:nvSpPr>
        <dsp:cNvPr id="0" name=""/>
        <dsp:cNvSpPr/>
      </dsp:nvSpPr>
      <dsp:spPr>
        <a:xfrm>
          <a:off x="0" y="1704108"/>
          <a:ext cx="9601196" cy="725399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662110"/>
                <a:satOff val="384"/>
                <a:lumOff val="3791"/>
                <a:alphaOff val="0"/>
                <a:shade val="74000"/>
                <a:satMod val="130000"/>
                <a:lumMod val="90000"/>
              </a:schemeClr>
              <a:schemeClr val="accent5">
                <a:hueOff val="662110"/>
                <a:satOff val="384"/>
                <a:lumOff val="379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Included psychological reasons for these activities</a:t>
          </a:r>
          <a:endParaRPr lang="en-US" sz="3100" kern="1200"/>
        </a:p>
      </dsp:txBody>
      <dsp:txXfrm>
        <a:off x="35411" y="1739519"/>
        <a:ext cx="9530374" cy="654577"/>
      </dsp:txXfrm>
    </dsp:sp>
    <dsp:sp modelId="{FFE29A08-733F-409A-833A-D71C57FC82A0}">
      <dsp:nvSpPr>
        <dsp:cNvPr id="0" name=""/>
        <dsp:cNvSpPr/>
      </dsp:nvSpPr>
      <dsp:spPr>
        <a:xfrm>
          <a:off x="0" y="2518788"/>
          <a:ext cx="9601196" cy="725399"/>
        </a:xfrm>
        <a:prstGeom prst="roundRect">
          <a:avLst/>
        </a:prstGeom>
        <a:blipFill>
          <a:blip xmlns:r="http://schemas.openxmlformats.org/officeDocument/2006/relationships" r:embed="rId1">
            <a:duotone>
              <a:schemeClr val="accent5">
                <a:hueOff val="993165"/>
                <a:satOff val="576"/>
                <a:lumOff val="5686"/>
                <a:alphaOff val="0"/>
                <a:shade val="74000"/>
                <a:satMod val="130000"/>
                <a:lumMod val="90000"/>
              </a:schemeClr>
              <a:schemeClr val="accent5">
                <a:hueOff val="993165"/>
                <a:satOff val="576"/>
                <a:lumOff val="568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>
          <a:noFill/>
        </a:ln>
        <a:effectLst>
          <a:outerShdw blurRad="381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Will ask parents to fill out feedback forms </a:t>
          </a:r>
          <a:endParaRPr lang="en-US" sz="3100" kern="1200"/>
        </a:p>
      </dsp:txBody>
      <dsp:txXfrm>
        <a:off x="35411" y="2554199"/>
        <a:ext cx="9530374" cy="6545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452E06-598D-4B53-B43D-AA15FA907804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012B17-AD8E-48E6-9A71-251A19464C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013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012B17-AD8E-48E6-9A71-251A19464C1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548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73D55F9-11A3-4523-8F38-6BA37933791A}" type="datetime1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1452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566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9622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336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2/17/2023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9556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2/17/2023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8362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2/17/2023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670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191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2/17/2023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70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09514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421162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358640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220266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87202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BAB95-8DA7-460B-B00A-7037C8394FB0}" type="datetime1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888909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2/17/2023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1637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8096C-64ED-4153-A483-5C02E44AD5C3}" type="datetime1">
              <a:rPr lang="en-US" smtClean="0"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0323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93BAB95-8DA7-460B-B00A-7037C8394FB0}" type="datetime1">
              <a:rPr lang="en-US" smtClean="0"/>
              <a:pPr/>
              <a:t>2/17/2023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52125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image" Target="../media/image4.png"/><Relationship Id="rId4" Type="http://schemas.openxmlformats.org/officeDocument/2006/relationships/hyperlink" Target="https://ecovillage.org/our-work/education/gen-trainings/traumatransformation/children-smiling-in-a-huddle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12.png"/><Relationship Id="rId7" Type="http://schemas.openxmlformats.org/officeDocument/2006/relationships/diagramLayout" Target="../diagrams/layout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11" Type="http://schemas.openxmlformats.org/officeDocument/2006/relationships/hyperlink" Target="https://creativecommons.org/licenses/by-nc-nd/3.0/" TargetMode="External"/><Relationship Id="rId5" Type="http://schemas.openxmlformats.org/officeDocument/2006/relationships/image" Target="../media/image4.png"/><Relationship Id="rId10" Type="http://schemas.microsoft.com/office/2007/relationships/diagramDrawing" Target="../diagrams/drawing1.xml"/><Relationship Id="rId4" Type="http://schemas.openxmlformats.org/officeDocument/2006/relationships/hyperlink" Target="http://revistavoces.net/desafios-para-la-investigacion-historica-en-preescolar/piaget_12_enmjn_desafios_investigacion_historica_preescolar/" TargetMode="External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vistavoces.net/desafios-para-la-investigacion-historica-en-preescolar/piaget_12_enmjn_desafios_investigacion_historica_preescolar/" TargetMode="External"/><Relationship Id="rId5" Type="http://schemas.openxmlformats.org/officeDocument/2006/relationships/image" Target="../media/image12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implypsychology.org/concrete-operational.htm" TargetMode="External"/><Relationship Id="rId2" Type="http://schemas.openxmlformats.org/officeDocument/2006/relationships/hyperlink" Target="https://ecovillage.org/our-work/education/gen-trainings/traumatransformation/children-smiling-in-a-huddl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inzogames.com/en-us/all-games/ludo/rules" TargetMode="External"/><Relationship Id="rId5" Type="http://schemas.openxmlformats.org/officeDocument/2006/relationships/hyperlink" Target="https://www.redtedart.com/diy-sunflower-clay-bowls/" TargetMode="External"/><Relationship Id="rId4" Type="http://schemas.openxmlformats.org/officeDocument/2006/relationships/hyperlink" Target="http://www.simplypsychology.org/piage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Video 3">
            <a:extLst>
              <a:ext uri="{FF2B5EF4-FFF2-40B4-BE49-F238E27FC236}">
                <a16:creationId xmlns:a16="http://schemas.microsoft.com/office/drawing/2014/main" id="{8966DE2C-54CD-F805-746E-6F71A4AEE4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-1" b="-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69663EF-0DC8-856A-7A94-EFABF4F0F4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220947"/>
            <a:ext cx="9144000" cy="2940679"/>
          </a:xfrm>
        </p:spPr>
        <p:txBody>
          <a:bodyPr anchor="t">
            <a:normAutofit/>
          </a:bodyPr>
          <a:lstStyle/>
          <a:p>
            <a:r>
              <a:rPr lang="en-GB" dirty="0"/>
              <a:t>Working with children in a Social Care setting</a:t>
            </a:r>
            <a:br>
              <a:rPr lang="en-GB" dirty="0"/>
            </a:br>
            <a:r>
              <a:rPr lang="en-GB" sz="1600" dirty="0"/>
              <a:t>student number: 2129612</a:t>
            </a:r>
            <a:br>
              <a:rPr lang="en-GB" sz="1600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469256-438E-8A12-5387-C0AB7EC315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486396"/>
            <a:ext cx="9144000" cy="1642477"/>
          </a:xfrm>
        </p:spPr>
        <p:txBody>
          <a:bodyPr anchor="b">
            <a:normAutofit/>
          </a:bodyPr>
          <a:lstStyle/>
          <a:p>
            <a:r>
              <a:rPr lang="en-GB" sz="2200" dirty="0"/>
              <a:t>Halima Bibi</a:t>
            </a:r>
          </a:p>
        </p:txBody>
      </p:sp>
    </p:spTree>
    <p:extLst>
      <p:ext uri="{BB962C8B-B14F-4D97-AF65-F5344CB8AC3E}">
        <p14:creationId xmlns:p14="http://schemas.microsoft.com/office/powerpoint/2010/main" val="2889977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1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0B78BE18-6882-4FAA-BC8C-CA216E963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1A34F12D-8C0F-46CA-9F4A-D56193C37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5F35E2-80B8-4646-7D5D-D23612770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6739" r="1" b="14759"/>
          <a:stretch/>
        </p:blipFill>
        <p:spPr>
          <a:xfrm>
            <a:off x="289288" y="123032"/>
            <a:ext cx="11227442" cy="588329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3838012-22B6-4303-8F29-04E1419B3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7F048E-DB84-4F45-0931-051F0C8A7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Introduction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061FF5-9F81-427C-8DA5-39893955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2351" y="2421466"/>
            <a:ext cx="940729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03F5A17-2CE9-4ADD-9FAF-C1A0BB39C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 useBgFill="1">
          <p:nvSpPr>
            <p:cNvPr id="21" name="Rounded Rectangle 20">
              <a:extLst>
                <a:ext uri="{FF2B5EF4-FFF2-40B4-BE49-F238E27FC236}">
                  <a16:creationId xmlns:a16="http://schemas.microsoft.com/office/drawing/2014/main" id="{4A88F887-B43E-4CD1-BCE2-739013C68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2C9D3412-AB4A-4E20-9A79-B2C80D198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23" name="Rounded Rectangle 22">
              <a:extLst>
                <a:ext uri="{FF2B5EF4-FFF2-40B4-BE49-F238E27FC236}">
                  <a16:creationId xmlns:a16="http://schemas.microsoft.com/office/drawing/2014/main" id="{A1D7D010-E182-46E6-9264-B39552853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F4783A7B-2E08-42E4-87EC-EE59B873D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23B99E6-C1D0-0DCC-DC66-4E648B209A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92500" lnSpcReduction="20000"/>
          </a:bodyPr>
          <a:lstStyle/>
          <a:p>
            <a:pPr marL="342900" lvl="0" indent="-342900"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1 </a:t>
            </a:r>
            <a:r>
              <a:rPr lang="en-GB" dirty="0" err="1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hour,Age</a:t>
            </a:r>
            <a:r>
              <a:rPr lang="en-GB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-appropriate activity for 7-11 year olds,</a:t>
            </a:r>
          </a:p>
          <a:p>
            <a:pPr marL="342900" lvl="0" indent="-342900"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Piaget describes cognitive development at this age as biological maturation whilst adapting to the environment (McLeod, 2021).</a:t>
            </a:r>
          </a:p>
          <a:p>
            <a:pPr marL="342900" lvl="0" indent="-342900"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Obtain Parental consent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First Activity </a:t>
            </a:r>
          </a:p>
          <a:p>
            <a:pPr marL="342900" lvl="0" indent="-342900"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Equal balls of clay given to each child, encourage them to create a bowl</a:t>
            </a:r>
          </a:p>
          <a:p>
            <a:pPr marL="342900" lvl="0" indent="-342900"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Second Activity</a:t>
            </a:r>
          </a:p>
          <a:p>
            <a:pPr marL="342900" lvl="0" indent="-342900"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Play a board game in groups of 4</a:t>
            </a:r>
            <a:endParaRPr lang="en-GB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AEE369F-DB01-585B-2E28-3B268F9DEC98}"/>
              </a:ext>
            </a:extLst>
          </p:cNvPr>
          <p:cNvSpPr txBox="1"/>
          <p:nvPr/>
        </p:nvSpPr>
        <p:spPr>
          <a:xfrm>
            <a:off x="4521200" y="458216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23D3D5-65E9-6F22-CE1B-889BCC9BA3F3}"/>
              </a:ext>
            </a:extLst>
          </p:cNvPr>
          <p:cNvSpPr txBox="1"/>
          <p:nvPr/>
        </p:nvSpPr>
        <p:spPr>
          <a:xfrm>
            <a:off x="9220590" y="6169808"/>
            <a:ext cx="249299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ecovillage.org/our-work/education/gen-trainings/traumatransformation/children-smiling-in-a-hudd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9226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4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E041BF-D854-3A8A-3BD9-87EB071B0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572" y="849086"/>
            <a:ext cx="3309258" cy="1001485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262626"/>
                </a:solidFill>
              </a:rPr>
              <a:t>CLAY BOWL</a:t>
            </a:r>
          </a:p>
        </p:txBody>
      </p:sp>
      <p:sp useBgFill="1">
        <p:nvSpPr>
          <p:cNvPr id="27" name="Rectangle 16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FB44AE-4989-2BD2-FA16-321A7DF97B32}"/>
              </a:ext>
            </a:extLst>
          </p:cNvPr>
          <p:cNvSpPr txBox="1"/>
          <p:nvPr/>
        </p:nvSpPr>
        <p:spPr>
          <a:xfrm>
            <a:off x="4621531" y="6394388"/>
            <a:ext cx="2460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(Boyd et al. 2019)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0B5076B-061B-F793-E611-0DE6730F59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13" y="2622529"/>
            <a:ext cx="3390917" cy="31429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04B37C0-3908-D376-ED01-324850D69254}"/>
              </a:ext>
            </a:extLst>
          </p:cNvPr>
          <p:cNvSpPr txBox="1"/>
          <p:nvPr/>
        </p:nvSpPr>
        <p:spPr>
          <a:xfrm>
            <a:off x="1086409" y="5790534"/>
            <a:ext cx="3195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(Red Ted Art, 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25B373-26DE-D1D2-96AF-4654C30399BD}"/>
              </a:ext>
            </a:extLst>
          </p:cNvPr>
          <p:cNvSpPr txBox="1"/>
          <p:nvPr/>
        </p:nvSpPr>
        <p:spPr>
          <a:xfrm>
            <a:off x="4815030" y="4184544"/>
            <a:ext cx="6890832" cy="24229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262626"/>
                </a:solidFill>
              </a:rPr>
              <a:t>Instructions: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262626"/>
                </a:solidFill>
              </a:rPr>
              <a:t>Give each child an equal ball of quick dry  clay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262626"/>
                </a:solidFill>
              </a:rPr>
              <a:t>Roll it out and cut into rectangles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262626"/>
                </a:solidFill>
              </a:rPr>
              <a:t>Make a cross shape and then repeat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262626"/>
                </a:solidFill>
              </a:rPr>
              <a:t>Make a circle and prick holes with a tooth pick</a:t>
            </a:r>
          </a:p>
          <a:p>
            <a:pPr>
              <a:lnSpc>
                <a:spcPct val="90000"/>
              </a:lnSpc>
            </a:pPr>
            <a:r>
              <a:rPr lang="en-GB" sz="2800" dirty="0">
                <a:solidFill>
                  <a:srgbClr val="262626"/>
                </a:solidFill>
              </a:rPr>
              <a:t>Leave to dry then paint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CD75225-50E4-741B-2BCA-5C2FA15A2369}"/>
              </a:ext>
            </a:extLst>
          </p:cNvPr>
          <p:cNvSpPr txBox="1"/>
          <p:nvPr/>
        </p:nvSpPr>
        <p:spPr>
          <a:xfrm>
            <a:off x="5120640" y="849086"/>
            <a:ext cx="1846217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You will need: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Fast Drying Clay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Clingfilm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Bowl </a:t>
            </a:r>
          </a:p>
          <a:p>
            <a:endParaRPr lang="en-GB" b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E550FC0-2972-DCC8-C818-A0542D8FE1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7290" y="738325"/>
            <a:ext cx="2768742" cy="280684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4676DEAF-123D-092A-4590-971B02FADA1A}"/>
              </a:ext>
            </a:extLst>
          </p:cNvPr>
          <p:cNvSpPr txBox="1"/>
          <p:nvPr/>
        </p:nvSpPr>
        <p:spPr>
          <a:xfrm>
            <a:off x="8493745" y="3788229"/>
            <a:ext cx="3072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(Red Ted Art,2023)</a:t>
            </a:r>
          </a:p>
        </p:txBody>
      </p:sp>
    </p:spTree>
    <p:extLst>
      <p:ext uri="{BB962C8B-B14F-4D97-AF65-F5344CB8AC3E}">
        <p14:creationId xmlns:p14="http://schemas.microsoft.com/office/powerpoint/2010/main" val="37483281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B78BE18-6882-4FAA-BC8C-CA216E963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A34F12D-8C0F-46CA-9F4A-D56193C37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6" name="Picture 5" descr="A picture containing person, person, music&#10;&#10;Description automatically generated">
            <a:extLst>
              <a:ext uri="{FF2B5EF4-FFF2-40B4-BE49-F238E27FC236}">
                <a16:creationId xmlns:a16="http://schemas.microsoft.com/office/drawing/2014/main" id="{05D14C48-D8AA-C3B4-FC56-35178D675BF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9454" r="-2" b="26814"/>
          <a:stretch/>
        </p:blipFill>
        <p:spPr>
          <a:xfrm>
            <a:off x="486138" y="486568"/>
            <a:ext cx="11227442" cy="5883295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F3838012-22B6-4303-8F29-04E1419B3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AC7E78-990C-61D9-55D0-BFDE7F192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Evidence of Piaget’s Theory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B061FF5-9F81-427C-8DA5-39893955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2351" y="2421466"/>
            <a:ext cx="9407298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03F5A17-2CE9-4ADD-9FAF-C1A0BB39C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 useBgFill="1">
          <p:nvSpPr>
            <p:cNvPr id="27" name="Rounded Rectangle 20">
              <a:extLst>
                <a:ext uri="{FF2B5EF4-FFF2-40B4-BE49-F238E27FC236}">
                  <a16:creationId xmlns:a16="http://schemas.microsoft.com/office/drawing/2014/main" id="{4A88F887-B43E-4CD1-BCE2-739013C68D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2C9D3412-AB4A-4E20-9A79-B2C80D198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29" name="Rounded Rectangle 22">
              <a:extLst>
                <a:ext uri="{FF2B5EF4-FFF2-40B4-BE49-F238E27FC236}">
                  <a16:creationId xmlns:a16="http://schemas.microsoft.com/office/drawing/2014/main" id="{A1D7D010-E182-46E6-9264-B39552853F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30" name="Picture 29">
              <a:extLst>
                <a:ext uri="{FF2B5EF4-FFF2-40B4-BE49-F238E27FC236}">
                  <a16:creationId xmlns:a16="http://schemas.microsoft.com/office/drawing/2014/main" id="{F4783A7B-2E08-42E4-87EC-EE59B873D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01BA3F0-9EF8-3EBB-E360-018C93348E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8380099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19F422B-2F3A-1285-E92E-0741E7DB4FB0}"/>
              </a:ext>
            </a:extLst>
          </p:cNvPr>
          <p:cNvSpPr txBox="1"/>
          <p:nvPr/>
        </p:nvSpPr>
        <p:spPr>
          <a:xfrm>
            <a:off x="9186926" y="6169808"/>
            <a:ext cx="252665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revistavoces.net/desafios-para-la-investigacion-historica-en-preescolar/piaget_12_enmjn_desafios_investigacion_historica_preescola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62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D56E41F-B8E0-4D18-B554-FD40260DE0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2DB31E17-E562-4F82-98D0-858C8412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58BF3B07-5EF6-4E5B-834E-C1398DB60A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3DDA1859-D108-4C60-B38B-C85485AB3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E498EA77-084B-43CC-B94D-566F1D8E1E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99B16D3F-47E8-419E-9C4E-ED6FC918F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B07EB43-BCAB-06B6-9323-359A51BCA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rgbClr val="262626"/>
                </a:solidFill>
              </a:rPr>
              <a:t>7-11:Concrete Operational Stage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3E937B9-07EE-456A-A31C-41A8866E2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ECD2B6-F835-5C77-153E-D0017DF2696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55185" y="1410208"/>
            <a:ext cx="4393773" cy="385878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D2308B7-2829-44DD-B213-27EEBDED1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2FABC-CBC8-6125-3CC5-3A95FCB214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62626"/>
                </a:solidFill>
              </a:rPr>
              <a:t>They begin to understand rules and can apply them to visible objects</a:t>
            </a:r>
          </a:p>
          <a:p>
            <a:endParaRPr lang="en-GB" dirty="0">
              <a:solidFill>
                <a:srgbClr val="262626"/>
              </a:solidFill>
            </a:endParaRPr>
          </a:p>
          <a:p>
            <a:endParaRPr lang="en-GB" dirty="0">
              <a:solidFill>
                <a:srgbClr val="262626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AECD09-1E6C-044D-803A-76B0127CF459}"/>
              </a:ext>
            </a:extLst>
          </p:cNvPr>
          <p:cNvSpPr txBox="1"/>
          <p:nvPr/>
        </p:nvSpPr>
        <p:spPr>
          <a:xfrm>
            <a:off x="1855185" y="4883110"/>
            <a:ext cx="4393773" cy="38587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 dirty="0">
                <a:solidFill>
                  <a:srgbClr val="FFFFFF"/>
                </a:solidFill>
              </a:rPr>
              <a:t>(McLeod, 2021),</a:t>
            </a:r>
          </a:p>
        </p:txBody>
      </p:sp>
    </p:spTree>
    <p:extLst>
      <p:ext uri="{BB962C8B-B14F-4D97-AF65-F5344CB8AC3E}">
        <p14:creationId xmlns:p14="http://schemas.microsoft.com/office/powerpoint/2010/main" val="3153348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1DC47-2593-C1A2-5539-15F94F5BA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Board Game</a:t>
            </a:r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637BECF7-DC2C-37B2-BBB9-046B1410A6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7408426"/>
              </p:ext>
            </p:extLst>
          </p:nvPr>
        </p:nvGraphicFramePr>
        <p:xfrm>
          <a:off x="1208316" y="2468032"/>
          <a:ext cx="625686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Content Placeholder 4" descr="A close-up of a game board&#10;&#10;Description automatically generated with low confidence">
            <a:extLst>
              <a:ext uri="{FF2B5EF4-FFF2-40B4-BE49-F238E27FC236}">
                <a16:creationId xmlns:a16="http://schemas.microsoft.com/office/drawing/2014/main" id="{805E21A8-A569-0674-AC0A-3457D344F44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8217" r="4" b="10202"/>
          <a:stretch/>
        </p:blipFill>
        <p:spPr>
          <a:xfrm>
            <a:off x="8085026" y="2701180"/>
            <a:ext cx="2739728" cy="2852640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40C0997-0017-3DEA-B39D-9EAC8800A418}"/>
              </a:ext>
            </a:extLst>
          </p:cNvPr>
          <p:cNvSpPr txBox="1"/>
          <p:nvPr/>
        </p:nvSpPr>
        <p:spPr>
          <a:xfrm>
            <a:off x="8085026" y="5682343"/>
            <a:ext cx="3138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WinZO</a:t>
            </a:r>
            <a:r>
              <a:rPr lang="en-GB" dirty="0">
                <a:solidFill>
                  <a:schemeClr val="bg1"/>
                </a:solidFill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303548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19">
            <a:extLst>
              <a:ext uri="{FF2B5EF4-FFF2-40B4-BE49-F238E27FC236}">
                <a16:creationId xmlns:a16="http://schemas.microsoft.com/office/drawing/2014/main" id="{75E66D3F-14EA-4BCD-819B-EEF581746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1">
            <a:extLst>
              <a:ext uri="{FF2B5EF4-FFF2-40B4-BE49-F238E27FC236}">
                <a16:creationId xmlns:a16="http://schemas.microsoft.com/office/drawing/2014/main" id="{D49D3EDE-CC3B-4573-A04B-26F32F1B2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700D0D4B-CC81-434D-B595-71AA69192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B8047919-8C66-4EF3-9979-FB7112EB6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C00195C4-7BCF-469C-A003-AC2F0D2F9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CEE82425-33CD-4CF1-9623-91BECE687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3ECA6B3-E3B6-40E0-7B81-A7F50C8566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>
                <a:solidFill>
                  <a:srgbClr val="262626"/>
                </a:solidFill>
              </a:rPr>
              <a:t>Evidence of Piaget’s Theory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D5289D1-D3B7-4C53-823E-280A79C02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person, person, music&#10;&#10;Description automatically generated">
            <a:extLst>
              <a:ext uri="{FF2B5EF4-FFF2-40B4-BE49-F238E27FC236}">
                <a16:creationId xmlns:a16="http://schemas.microsoft.com/office/drawing/2014/main" id="{8C18E429-523F-B634-5FBE-4628E750350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27848" r="-1" b="25209"/>
          <a:stretch/>
        </p:blipFill>
        <p:spPr>
          <a:xfrm>
            <a:off x="1412683" y="2249246"/>
            <a:ext cx="3876801" cy="2180704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A456CE10-0EE3-4503-ACF3-1D53A6FDB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A47914-C6EC-75B8-5B3F-7D7116A430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412" y="2556932"/>
            <a:ext cx="4802184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262626"/>
                </a:solidFill>
              </a:rPr>
              <a:t>Inductive Logic- As children will play, they will learn the effects of their actions (Boyd and Bee, 2019).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262626"/>
                </a:solidFill>
              </a:rPr>
              <a:t>Children will see the rules (operations) of the game in action (concrete) and will play logically, aiming to win (McLeod,2021).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rgbClr val="262626"/>
                </a:solidFill>
              </a:rPr>
              <a:t>Children’s abilities should be challenged but not beyond their ability (</a:t>
            </a:r>
            <a:r>
              <a:rPr lang="en-GB" sz="2000" dirty="0" err="1">
                <a:solidFill>
                  <a:srgbClr val="262626"/>
                </a:solidFill>
              </a:rPr>
              <a:t>Huitt</a:t>
            </a:r>
            <a:r>
              <a:rPr lang="en-GB" sz="2000" dirty="0">
                <a:solidFill>
                  <a:srgbClr val="262626"/>
                </a:solidFill>
              </a:rPr>
              <a:t> and Hummell,2003)</a:t>
            </a:r>
          </a:p>
          <a:p>
            <a:pPr>
              <a:lnSpc>
                <a:spcPct val="90000"/>
              </a:lnSpc>
            </a:pPr>
            <a:endParaRPr lang="en-GB" sz="20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</a:pPr>
            <a:endParaRPr lang="en-GB" sz="2000" dirty="0">
              <a:solidFill>
                <a:srgbClr val="262626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443BFF-023F-265A-12D7-B90C0655EDC9}"/>
              </a:ext>
            </a:extLst>
          </p:cNvPr>
          <p:cNvSpPr txBox="1"/>
          <p:nvPr/>
        </p:nvSpPr>
        <p:spPr>
          <a:xfrm>
            <a:off x="2762830" y="4229895"/>
            <a:ext cx="252665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://revistavoces.net/desafios-para-la-investigacion-historica-en-preescolar/piaget_12_enmjn_desafios_investigacion_historica_preescola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5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67D537-2E3B-4FA8-95C1-D7E02265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4DC467-7891-443B-84EA-66A43A3AC1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88137"/>
            <a:ext cx="11227442" cy="58832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" dist="127000" dir="4800000" sx="99000" sy="99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4CA33FD-D0C5-4C9F-B64A-AC7E224E1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10972800" cy="5638800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B888A2-324E-065F-E631-49C5D6472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8F5A80F-0E52-4137-B9D0-92B0AA811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5139F4B-2CBD-4156-92F1-B6A65F08F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8288" y="3128956"/>
            <a:ext cx="12234672" cy="658368"/>
            <a:chOff x="-18288" y="3128956"/>
            <a:chExt cx="12234672" cy="658368"/>
          </a:xfrm>
        </p:grpSpPr>
        <p:sp useBgFill="1">
          <p:nvSpPr>
            <p:cNvPr id="19" name="Rounded Rectangle 20">
              <a:extLst>
                <a:ext uri="{FF2B5EF4-FFF2-40B4-BE49-F238E27FC236}">
                  <a16:creationId xmlns:a16="http://schemas.microsoft.com/office/drawing/2014/main" id="{318D8D75-47F8-4373-86E7-D5DBA8913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2303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AD772C03-6ACE-4F15-86B6-E8FF88CE89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8288" y="3154680"/>
              <a:ext cx="777240" cy="606425"/>
            </a:xfrm>
            <a:prstGeom prst="rect">
              <a:avLst/>
            </a:prstGeom>
          </p:spPr>
        </p:pic>
        <p:sp useBgFill="1">
          <p:nvSpPr>
            <p:cNvPr id="21" name="Rounded Rectangle 22">
              <a:extLst>
                <a:ext uri="{FF2B5EF4-FFF2-40B4-BE49-F238E27FC236}">
                  <a16:creationId xmlns:a16="http://schemas.microsoft.com/office/drawing/2014/main" id="{DD5AF6AF-C4BA-4392-8ECA-EBE15C3477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414377" y="3128956"/>
              <a:ext cx="45720" cy="658368"/>
            </a:xfrm>
            <a:prstGeom prst="roundRect">
              <a:avLst>
                <a:gd name="adj" fmla="val 50000"/>
              </a:avLst>
            </a:prstGeom>
            <a:ln w="9525">
              <a:noFill/>
            </a:ln>
            <a:effectLst>
              <a:innerShdw blurRad="114300">
                <a:prstClr val="black">
                  <a:alpha val="86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Garamond" panose="02020404030301010803"/>
                <a:ea typeface="+mn-ea"/>
                <a:cs typeface="+mn-cs"/>
              </a:endParaRPr>
            </a:p>
          </p:txBody>
        </p: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1770AC5D-09DC-4A21-A963-F058C60A8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 flipH="1">
              <a:off x="11439144" y="3154680"/>
              <a:ext cx="777240" cy="606425"/>
            </a:xfrm>
            <a:prstGeom prst="rect">
              <a:avLst/>
            </a:prstGeom>
          </p:spPr>
        </p:pic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AB274F-59D1-4CB6-8EC3-3C912A1DFC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6628832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40377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01B95-6AC6-78F3-7B3C-980774478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E1492-2020-1EC4-FADF-E55805308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1486" y="2556932"/>
            <a:ext cx="9601196" cy="3318936"/>
          </a:xfrm>
        </p:spPr>
        <p:txBody>
          <a:bodyPr>
            <a:normAutofit lnSpcReduction="10000"/>
          </a:bodyPr>
          <a:lstStyle/>
          <a:p>
            <a:pPr lvl="2"/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Boyd D., and Bee H.,(2019)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Lifespan Development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Global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Edition,Pearson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Education.</a:t>
            </a:r>
          </a:p>
          <a:p>
            <a:pPr lvl="2"/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Creative Commons (2023), Picture of Piaget. Available at: https://creativecommons.org/licenses/by-nc-nd/3.0/ (Accessed 07 Feb 2023).</a:t>
            </a:r>
          </a:p>
          <a:p>
            <a:pPr lvl="0">
              <a:buClr>
                <a:srgbClr val="83992A"/>
              </a:buClr>
              <a:defRPr/>
            </a:pP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Huitt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W. and Hummel, J.,( 2003) </a:t>
            </a:r>
            <a:r>
              <a:rPr lang="en-GB" sz="11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Piaget's theory of</a:t>
            </a:r>
            <a:r>
              <a:rPr kumimoji="0" lang="en-GB" sz="1100" b="0" i="1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cognitive development</a:t>
            </a:r>
            <a:r>
              <a:rPr lang="en-GB" sz="11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kumimoji="0" lang="en-GB" sz="1100" b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Educational psychology interactive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(2), pp.1-5.</a:t>
            </a:r>
          </a:p>
          <a:p>
            <a:pPr lvl="2"/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Kovasna,A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(2018) </a:t>
            </a:r>
            <a:r>
              <a:rPr lang="en-GB" sz="11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smiling in a huddle.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Global Ecovillage Network. Available at: 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https://ecovillage.org/our-work/education/gen-trainings/traumatransformation/children-smiling-in-a-huddle/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(Accessed:07 Feb 2023). </a:t>
            </a:r>
          </a:p>
          <a:p>
            <a:pPr lvl="2"/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Char char="•"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222222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McLeod, S. A. (2021).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Concrete operational stage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Simply Psychology. 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/>
              </a:rPr>
              <a:t>www.simplypsychology.org/concrete-operational.htm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 03 Feb 2023).</a:t>
            </a:r>
          </a:p>
          <a:p>
            <a:pPr marL="285750" marR="0" lvl="0" indent="-285750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83992A"/>
              </a:buClr>
              <a:buSzPct val="115000"/>
              <a:buFont typeface="Arial"/>
              <a:buChar char="•"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McLeod, S. A. (2021).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Jean Piaget's theory of cognitive development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Simply Psychology. Available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at: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www.simplypsychology.org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/piaget.html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(Accessed:03 Feb 2023).</a:t>
            </a:r>
          </a:p>
          <a:p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 Ted Art, (2023),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diy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sunflower clay bowls. Available at: 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https://www.redtedart.com/diy-sunflower-clay-bowls/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10 Feb 2023).</a:t>
            </a:r>
          </a:p>
          <a:p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Winzo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(2023) Ludo rules Available 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1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://www.winzogames.com/en-us/all-games/ludo/rules</a:t>
            </a:r>
            <a:r>
              <a:rPr lang="en-GB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Accessed:13 Feb 2023). </a:t>
            </a:r>
          </a:p>
          <a:p>
            <a:endParaRPr lang="en-GB" sz="11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endParaRPr lang="en-GB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0450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1405</TotalTime>
  <Words>703</Words>
  <Application>Microsoft Office PowerPoint</Application>
  <PresentationFormat>Widescreen</PresentationFormat>
  <Paragraphs>62</Paragraphs>
  <Slides>9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Garamond</vt:lpstr>
      <vt:lpstr>Times New Roman</vt:lpstr>
      <vt:lpstr>Organic</vt:lpstr>
      <vt:lpstr>Working with children in a Social Care setting student number: 2129612 </vt:lpstr>
      <vt:lpstr>Introduction</vt:lpstr>
      <vt:lpstr>CLAY BOWL</vt:lpstr>
      <vt:lpstr>Evidence of Piaget’s Theory</vt:lpstr>
      <vt:lpstr>7-11:Concrete Operational Stage</vt:lpstr>
      <vt:lpstr>Board Game</vt:lpstr>
      <vt:lpstr>Evidence of Piaget’s Theory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with children in a Social Care setting</dc:title>
  <dc:creator>Halima</dc:creator>
  <cp:lastModifiedBy>Halima</cp:lastModifiedBy>
  <cp:revision>29</cp:revision>
  <dcterms:created xsi:type="dcterms:W3CDTF">2023-01-27T20:27:05Z</dcterms:created>
  <dcterms:modified xsi:type="dcterms:W3CDTF">2023-02-17T23:30:26Z</dcterms:modified>
</cp:coreProperties>
</file>