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5" r:id="rId1"/>
  </p:sldMasterIdLst>
  <p:notesMasterIdLst>
    <p:notesMasterId r:id="rId40"/>
  </p:notesMasterIdLst>
  <p:sldIdLst>
    <p:sldId id="325" r:id="rId2"/>
    <p:sldId id="265" r:id="rId3"/>
    <p:sldId id="266" r:id="rId4"/>
    <p:sldId id="267" r:id="rId5"/>
    <p:sldId id="259"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56" r:id="rId24"/>
    <p:sldId id="258" r:id="rId25"/>
    <p:sldId id="257" r:id="rId26"/>
    <p:sldId id="260" r:id="rId27"/>
    <p:sldId id="261" r:id="rId28"/>
    <p:sldId id="262" r:id="rId29"/>
    <p:sldId id="263" r:id="rId30"/>
    <p:sldId id="264" r:id="rId31"/>
    <p:sldId id="318" r:id="rId32"/>
    <p:sldId id="317" r:id="rId33"/>
    <p:sldId id="319" r:id="rId34"/>
    <p:sldId id="320" r:id="rId35"/>
    <p:sldId id="321" r:id="rId36"/>
    <p:sldId id="323" r:id="rId37"/>
    <p:sldId id="324" r:id="rId38"/>
    <p:sldId id="322"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D5F83A-B33A-48CA-8CD9-D8FEB610D3C3}" v="92" dt="2026-06-14T10:17:53.3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7909" autoAdjust="0"/>
  </p:normalViewPr>
  <p:slideViewPr>
    <p:cSldViewPr snapToGrid="0">
      <p:cViewPr varScale="1">
        <p:scale>
          <a:sx n="55" d="100"/>
          <a:sy n="55" d="100"/>
        </p:scale>
        <p:origin x="10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shir Suleman" userId="ced28e1e12d095fa" providerId="LiveId" clId="{C43BA0BD-6765-4EA5-A6B6-C540580A1C65}"/>
    <pc:docChg chg="undo redo custSel addSld delSld modSld sldOrd">
      <pc:chgData name="Hashir Suleman" userId="ced28e1e12d095fa" providerId="LiveId" clId="{C43BA0BD-6765-4EA5-A6B6-C540580A1C65}" dt="2026-06-14T10:17:53.326" v="3181" actId="207"/>
      <pc:docMkLst>
        <pc:docMk/>
      </pc:docMkLst>
      <pc:sldChg chg="addSp delSp modSp mod">
        <pc:chgData name="Hashir Suleman" userId="ced28e1e12d095fa" providerId="LiveId" clId="{C43BA0BD-6765-4EA5-A6B6-C540580A1C65}" dt="2026-06-13T15:40:01.255" v="3051" actId="1076"/>
        <pc:sldMkLst>
          <pc:docMk/>
          <pc:sldMk cId="365484777" sldId="256"/>
        </pc:sldMkLst>
        <pc:spChg chg="mod">
          <ac:chgData name="Hashir Suleman" userId="ced28e1e12d095fa" providerId="LiveId" clId="{C43BA0BD-6765-4EA5-A6B6-C540580A1C65}" dt="2026-06-13T15:39:56.710" v="3050" actId="1076"/>
          <ac:spMkLst>
            <pc:docMk/>
            <pc:sldMk cId="365484777" sldId="256"/>
            <ac:spMk id="2" creationId="{EE83798B-4F42-5697-7B08-3537CD740E97}"/>
          </ac:spMkLst>
        </pc:spChg>
        <pc:spChg chg="add mod">
          <ac:chgData name="Hashir Suleman" userId="ced28e1e12d095fa" providerId="LiveId" clId="{C43BA0BD-6765-4EA5-A6B6-C540580A1C65}" dt="2026-06-13T14:40:35.346" v="2529"/>
          <ac:spMkLst>
            <pc:docMk/>
            <pc:sldMk cId="365484777" sldId="256"/>
            <ac:spMk id="3" creationId="{077B7517-9C7C-3B49-9382-84ABAA15D5EF}"/>
          </ac:spMkLst>
        </pc:spChg>
        <pc:spChg chg="add del mod">
          <ac:chgData name="Hashir Suleman" userId="ced28e1e12d095fa" providerId="LiveId" clId="{C43BA0BD-6765-4EA5-A6B6-C540580A1C65}" dt="2026-06-13T15:39:44.016" v="3044" actId="478"/>
          <ac:spMkLst>
            <pc:docMk/>
            <pc:sldMk cId="365484777" sldId="256"/>
            <ac:spMk id="3" creationId="{D5921570-F952-43B0-A729-51C8B4DE56E0}"/>
          </ac:spMkLst>
        </pc:spChg>
        <pc:spChg chg="add mod">
          <ac:chgData name="Hashir Suleman" userId="ced28e1e12d095fa" providerId="LiveId" clId="{C43BA0BD-6765-4EA5-A6B6-C540580A1C65}" dt="2026-06-13T14:40:35.346" v="2529"/>
          <ac:spMkLst>
            <pc:docMk/>
            <pc:sldMk cId="365484777" sldId="256"/>
            <ac:spMk id="4" creationId="{DED852F0-D1C1-8E37-6163-55E13A9146E7}"/>
          </ac:spMkLst>
        </pc:spChg>
        <pc:spChg chg="mod">
          <ac:chgData name="Hashir Suleman" userId="ced28e1e12d095fa" providerId="LiveId" clId="{C43BA0BD-6765-4EA5-A6B6-C540580A1C65}" dt="2026-06-13T15:40:01.255" v="3051" actId="1076"/>
          <ac:spMkLst>
            <pc:docMk/>
            <pc:sldMk cId="365484777" sldId="256"/>
            <ac:spMk id="5" creationId="{42B8E693-7353-8A09-076E-6BC5579F4819}"/>
          </ac:spMkLst>
        </pc:spChg>
        <pc:picChg chg="add mod">
          <ac:chgData name="Hashir Suleman" userId="ced28e1e12d095fa" providerId="LiveId" clId="{C43BA0BD-6765-4EA5-A6B6-C540580A1C65}" dt="2026-06-13T14:40:35.346" v="2529"/>
          <ac:picMkLst>
            <pc:docMk/>
            <pc:sldMk cId="365484777" sldId="256"/>
            <ac:picMk id="6" creationId="{85763F56-C7D7-B8B6-2BA4-B8FE87A3706B}"/>
          </ac:picMkLst>
        </pc:picChg>
        <pc:picChg chg="add mod">
          <ac:chgData name="Hashir Suleman" userId="ced28e1e12d095fa" providerId="LiveId" clId="{C43BA0BD-6765-4EA5-A6B6-C540580A1C65}" dt="2026-06-13T14:40:35.346" v="2529"/>
          <ac:picMkLst>
            <pc:docMk/>
            <pc:sldMk cId="365484777" sldId="256"/>
            <ac:picMk id="7" creationId="{D408FA1C-BD02-893A-9061-CB4479E0DB1A}"/>
          </ac:picMkLst>
        </pc:picChg>
      </pc:sldChg>
      <pc:sldChg chg="addSp modSp mod">
        <pc:chgData name="Hashir Suleman" userId="ced28e1e12d095fa" providerId="LiveId" clId="{C43BA0BD-6765-4EA5-A6B6-C540580A1C65}" dt="2026-06-13T15:19:05.906" v="2945"/>
        <pc:sldMkLst>
          <pc:docMk/>
          <pc:sldMk cId="2473254557" sldId="257"/>
        </pc:sldMkLst>
        <pc:spChg chg="mod">
          <ac:chgData name="Hashir Suleman" userId="ced28e1e12d095fa" providerId="LiveId" clId="{C43BA0BD-6765-4EA5-A6B6-C540580A1C65}" dt="2026-06-13T15:19:05.906" v="2945"/>
          <ac:spMkLst>
            <pc:docMk/>
            <pc:sldMk cId="2473254557" sldId="257"/>
            <ac:spMk id="2" creationId="{4F346B85-42AD-5925-EE42-6A02FF0E6DB7}"/>
          </ac:spMkLst>
        </pc:spChg>
        <pc:spChg chg="mod">
          <ac:chgData name="Hashir Suleman" userId="ced28e1e12d095fa" providerId="LiveId" clId="{C43BA0BD-6765-4EA5-A6B6-C540580A1C65}" dt="2026-06-13T15:19:05.906" v="2945"/>
          <ac:spMkLst>
            <pc:docMk/>
            <pc:sldMk cId="2473254557" sldId="257"/>
            <ac:spMk id="3" creationId="{5C061862-A2FE-3022-75E3-C83F4652F476}"/>
          </ac:spMkLst>
        </pc:spChg>
        <pc:picChg chg="add mod modCrop">
          <ac:chgData name="Hashir Suleman" userId="ced28e1e12d095fa" providerId="LiveId" clId="{C43BA0BD-6765-4EA5-A6B6-C540580A1C65}" dt="2026-05-29T15:31:33.188" v="2189" actId="732"/>
          <ac:picMkLst>
            <pc:docMk/>
            <pc:sldMk cId="2473254557" sldId="257"/>
            <ac:picMk id="5" creationId="{9B4729F0-06C6-5545-2E48-6BFC4E4C0F60}"/>
          </ac:picMkLst>
        </pc:picChg>
      </pc:sldChg>
      <pc:sldChg chg="addSp modSp mod ord modNotesTx">
        <pc:chgData name="Hashir Suleman" userId="ced28e1e12d095fa" providerId="LiveId" clId="{C43BA0BD-6765-4EA5-A6B6-C540580A1C65}" dt="2026-06-13T15:19:05.906" v="2945"/>
        <pc:sldMkLst>
          <pc:docMk/>
          <pc:sldMk cId="446104001" sldId="258"/>
        </pc:sldMkLst>
        <pc:spChg chg="mod">
          <ac:chgData name="Hashir Suleman" userId="ced28e1e12d095fa" providerId="LiveId" clId="{C43BA0BD-6765-4EA5-A6B6-C540580A1C65}" dt="2026-06-13T15:19:05.906" v="2945"/>
          <ac:spMkLst>
            <pc:docMk/>
            <pc:sldMk cId="446104001" sldId="258"/>
            <ac:spMk id="2" creationId="{09D2C91F-AA0E-3AE7-0004-4E0A8020406C}"/>
          </ac:spMkLst>
        </pc:spChg>
        <pc:spChg chg="mod">
          <ac:chgData name="Hashir Suleman" userId="ced28e1e12d095fa" providerId="LiveId" clId="{C43BA0BD-6765-4EA5-A6B6-C540580A1C65}" dt="2026-06-13T15:07:34.474" v="2704"/>
          <ac:spMkLst>
            <pc:docMk/>
            <pc:sldMk cId="446104001" sldId="258"/>
            <ac:spMk id="3" creationId="{96B982BD-399D-9470-9D04-EAF469E7BA61}"/>
          </ac:spMkLst>
        </pc:spChg>
        <pc:picChg chg="add mod">
          <ac:chgData name="Hashir Suleman" userId="ced28e1e12d095fa" providerId="LiveId" clId="{C43BA0BD-6765-4EA5-A6B6-C540580A1C65}" dt="2026-05-29T15:25:02.482" v="2162" actId="1076"/>
          <ac:picMkLst>
            <pc:docMk/>
            <pc:sldMk cId="446104001" sldId="258"/>
            <ac:picMk id="5" creationId="{78601821-C058-6F33-8F04-3BA4BE589448}"/>
          </ac:picMkLst>
        </pc:picChg>
      </pc:sldChg>
      <pc:sldChg chg="modSp add del mod setBg">
        <pc:chgData name="Hashir Suleman" userId="ced28e1e12d095fa" providerId="LiveId" clId="{C43BA0BD-6765-4EA5-A6B6-C540580A1C65}" dt="2026-06-14T10:17:53.326" v="3181" actId="207"/>
        <pc:sldMkLst>
          <pc:docMk/>
          <pc:sldMk cId="0" sldId="259"/>
        </pc:sldMkLst>
        <pc:spChg chg="mod">
          <ac:chgData name="Hashir Suleman" userId="ced28e1e12d095fa" providerId="LiveId" clId="{C43BA0BD-6765-4EA5-A6B6-C540580A1C65}" dt="2026-06-14T10:11:33.371" v="3152" actId="207"/>
          <ac:spMkLst>
            <pc:docMk/>
            <pc:sldMk cId="0" sldId="259"/>
            <ac:spMk id="2" creationId="{00000000-0000-0000-0000-000000000000}"/>
          </ac:spMkLst>
        </pc:spChg>
        <pc:spChg chg="mod">
          <ac:chgData name="Hashir Suleman" userId="ced28e1e12d095fa" providerId="LiveId" clId="{C43BA0BD-6765-4EA5-A6B6-C540580A1C65}" dt="2026-06-14T10:11:33.371" v="3152" actId="207"/>
          <ac:spMkLst>
            <pc:docMk/>
            <pc:sldMk cId="0" sldId="259"/>
            <ac:spMk id="3" creationId="{00000000-0000-0000-0000-000000000000}"/>
          </ac:spMkLst>
        </pc:spChg>
        <pc:spChg chg="mod">
          <ac:chgData name="Hashir Suleman" userId="ced28e1e12d095fa" providerId="LiveId" clId="{C43BA0BD-6765-4EA5-A6B6-C540580A1C65}" dt="2026-06-14T10:11:33.371" v="3152" actId="207"/>
          <ac:spMkLst>
            <pc:docMk/>
            <pc:sldMk cId="0" sldId="259"/>
            <ac:spMk id="5" creationId="{00000000-0000-0000-0000-000000000000}"/>
          </ac:spMkLst>
        </pc:spChg>
        <pc:spChg chg="mod">
          <ac:chgData name="Hashir Suleman" userId="ced28e1e12d095fa" providerId="LiveId" clId="{C43BA0BD-6765-4EA5-A6B6-C540580A1C65}" dt="2026-06-14T10:11:33.371" v="3152" actId="207"/>
          <ac:spMkLst>
            <pc:docMk/>
            <pc:sldMk cId="0" sldId="259"/>
            <ac:spMk id="8" creationId="{00000000-0000-0000-0000-000000000000}"/>
          </ac:spMkLst>
        </pc:spChg>
        <pc:spChg chg="mod">
          <ac:chgData name="Hashir Suleman" userId="ced28e1e12d095fa" providerId="LiveId" clId="{C43BA0BD-6765-4EA5-A6B6-C540580A1C65}" dt="2026-06-14T10:11:33.371" v="3152" actId="207"/>
          <ac:spMkLst>
            <pc:docMk/>
            <pc:sldMk cId="0" sldId="259"/>
            <ac:spMk id="11" creationId="{00000000-0000-0000-0000-000000000000}"/>
          </ac:spMkLst>
        </pc:spChg>
        <pc:spChg chg="mod">
          <ac:chgData name="Hashir Suleman" userId="ced28e1e12d095fa" providerId="LiveId" clId="{C43BA0BD-6765-4EA5-A6B6-C540580A1C65}" dt="2026-06-14T10:11:33.371" v="3152" actId="207"/>
          <ac:spMkLst>
            <pc:docMk/>
            <pc:sldMk cId="0" sldId="259"/>
            <ac:spMk id="13" creationId="{00000000-0000-0000-0000-000000000000}"/>
          </ac:spMkLst>
        </pc:spChg>
        <pc:spChg chg="mod">
          <ac:chgData name="Hashir Suleman" userId="ced28e1e12d095fa" providerId="LiveId" clId="{C43BA0BD-6765-4EA5-A6B6-C540580A1C65}" dt="2026-06-14T10:12:36.419" v="3158" actId="1076"/>
          <ac:spMkLst>
            <pc:docMk/>
            <pc:sldMk cId="0" sldId="259"/>
            <ac:spMk id="17" creationId="{00000000-0000-0000-0000-000000000000}"/>
          </ac:spMkLst>
        </pc:spChg>
        <pc:graphicFrameChg chg="mod">
          <ac:chgData name="Hashir Suleman" userId="ced28e1e12d095fa" providerId="LiveId" clId="{C43BA0BD-6765-4EA5-A6B6-C540580A1C65}" dt="2026-06-14T10:17:53.326" v="3181" actId="207"/>
          <ac:graphicFrameMkLst>
            <pc:docMk/>
            <pc:sldMk cId="0" sldId="259"/>
            <ac:graphicFrameMk id="19" creationId="{00000000-0000-0000-0000-000000000000}"/>
          </ac:graphicFrameMkLst>
        </pc:graphicFrameChg>
      </pc:sldChg>
      <pc:sldChg chg="addSp delSp modSp mod">
        <pc:chgData name="Hashir Suleman" userId="ced28e1e12d095fa" providerId="LiveId" clId="{C43BA0BD-6765-4EA5-A6B6-C540580A1C65}" dt="2026-06-13T15:19:05.906" v="2945"/>
        <pc:sldMkLst>
          <pc:docMk/>
          <pc:sldMk cId="940061001" sldId="260"/>
        </pc:sldMkLst>
        <pc:spChg chg="mod">
          <ac:chgData name="Hashir Suleman" userId="ced28e1e12d095fa" providerId="LiveId" clId="{C43BA0BD-6765-4EA5-A6B6-C540580A1C65}" dt="2026-06-13T15:19:05.906" v="2945"/>
          <ac:spMkLst>
            <pc:docMk/>
            <pc:sldMk cId="940061001" sldId="260"/>
            <ac:spMk id="2" creationId="{5BC61E6A-6F78-5504-ED68-0D59F78D8BD6}"/>
          </ac:spMkLst>
        </pc:spChg>
        <pc:spChg chg="mod">
          <ac:chgData name="Hashir Suleman" userId="ced28e1e12d095fa" providerId="LiveId" clId="{C43BA0BD-6765-4EA5-A6B6-C540580A1C65}" dt="2026-06-13T15:19:05.906" v="2945"/>
          <ac:spMkLst>
            <pc:docMk/>
            <pc:sldMk cId="940061001" sldId="260"/>
            <ac:spMk id="3" creationId="{4104E958-AC73-B215-14EE-964CF1FD38C2}"/>
          </ac:spMkLst>
        </pc:spChg>
        <pc:picChg chg="add mod">
          <ac:chgData name="Hashir Suleman" userId="ced28e1e12d095fa" providerId="LiveId" clId="{C43BA0BD-6765-4EA5-A6B6-C540580A1C65}" dt="2026-05-29T15:27:03.490" v="2171" actId="1076"/>
          <ac:picMkLst>
            <pc:docMk/>
            <pc:sldMk cId="940061001" sldId="260"/>
            <ac:picMk id="7" creationId="{CA23FA56-8BF6-5C10-1E94-9BF91AE7F14C}"/>
          </ac:picMkLst>
        </pc:picChg>
      </pc:sldChg>
      <pc:sldChg chg="addSp modSp mod">
        <pc:chgData name="Hashir Suleman" userId="ced28e1e12d095fa" providerId="LiveId" clId="{C43BA0BD-6765-4EA5-A6B6-C540580A1C65}" dt="2026-06-13T15:19:05.906" v="2945"/>
        <pc:sldMkLst>
          <pc:docMk/>
          <pc:sldMk cId="1486377979" sldId="261"/>
        </pc:sldMkLst>
        <pc:spChg chg="mod">
          <ac:chgData name="Hashir Suleman" userId="ced28e1e12d095fa" providerId="LiveId" clId="{C43BA0BD-6765-4EA5-A6B6-C540580A1C65}" dt="2026-06-13T15:19:05.906" v="2945"/>
          <ac:spMkLst>
            <pc:docMk/>
            <pc:sldMk cId="1486377979" sldId="261"/>
            <ac:spMk id="2" creationId="{10A792F3-EA7C-3EC6-A5BD-A24EF5D63F06}"/>
          </ac:spMkLst>
        </pc:spChg>
        <pc:spChg chg="mod">
          <ac:chgData name="Hashir Suleman" userId="ced28e1e12d095fa" providerId="LiveId" clId="{C43BA0BD-6765-4EA5-A6B6-C540580A1C65}" dt="2026-06-13T15:19:05.906" v="2945"/>
          <ac:spMkLst>
            <pc:docMk/>
            <pc:sldMk cId="1486377979" sldId="261"/>
            <ac:spMk id="3" creationId="{5B73D577-49B7-9418-7C5A-2B8F2A10D0FF}"/>
          </ac:spMkLst>
        </pc:spChg>
        <pc:picChg chg="add mod">
          <ac:chgData name="Hashir Suleman" userId="ced28e1e12d095fa" providerId="LiveId" clId="{C43BA0BD-6765-4EA5-A6B6-C540580A1C65}" dt="2026-06-13T11:27:25.795" v="2491" actId="1076"/>
          <ac:picMkLst>
            <pc:docMk/>
            <pc:sldMk cId="1486377979" sldId="261"/>
            <ac:picMk id="5" creationId="{6730BA6F-100D-B0D4-6832-1D7261A0D722}"/>
          </ac:picMkLst>
        </pc:picChg>
        <pc:picChg chg="add mod">
          <ac:chgData name="Hashir Suleman" userId="ced28e1e12d095fa" providerId="LiveId" clId="{C43BA0BD-6765-4EA5-A6B6-C540580A1C65}" dt="2026-06-13T11:27:29.238" v="2492" actId="1076"/>
          <ac:picMkLst>
            <pc:docMk/>
            <pc:sldMk cId="1486377979" sldId="261"/>
            <ac:picMk id="7" creationId="{1844292D-E04D-B310-BD35-FE9953143A77}"/>
          </ac:picMkLst>
        </pc:picChg>
      </pc:sldChg>
      <pc:sldChg chg="addSp modSp add del mod">
        <pc:chgData name="Hashir Suleman" userId="ced28e1e12d095fa" providerId="LiveId" clId="{C43BA0BD-6765-4EA5-A6B6-C540580A1C65}" dt="2026-06-13T15:07:34.474" v="2704"/>
        <pc:sldMkLst>
          <pc:docMk/>
          <pc:sldMk cId="1618808572" sldId="262"/>
        </pc:sldMkLst>
        <pc:spChg chg="mod">
          <ac:chgData name="Hashir Suleman" userId="ced28e1e12d095fa" providerId="LiveId" clId="{C43BA0BD-6765-4EA5-A6B6-C540580A1C65}" dt="2026-06-13T11:27:54.426" v="2520" actId="20577"/>
          <ac:spMkLst>
            <pc:docMk/>
            <pc:sldMk cId="1618808572" sldId="262"/>
            <ac:spMk id="2" creationId="{0133FF2F-D728-419F-51F3-6F4717CF4CF3}"/>
          </ac:spMkLst>
        </pc:spChg>
        <pc:spChg chg="mod">
          <ac:chgData name="Hashir Suleman" userId="ced28e1e12d095fa" providerId="LiveId" clId="{C43BA0BD-6765-4EA5-A6B6-C540580A1C65}" dt="2026-06-13T15:07:34.474" v="2704"/>
          <ac:spMkLst>
            <pc:docMk/>
            <pc:sldMk cId="1618808572" sldId="262"/>
            <ac:spMk id="3" creationId="{073BB450-D0DA-F7E8-CC41-21130FD868BB}"/>
          </ac:spMkLst>
        </pc:spChg>
        <pc:picChg chg="add mod">
          <ac:chgData name="Hashir Suleman" userId="ced28e1e12d095fa" providerId="LiveId" clId="{C43BA0BD-6765-4EA5-A6B6-C540580A1C65}" dt="2026-05-29T15:29:35.168" v="2183" actId="1076"/>
          <ac:picMkLst>
            <pc:docMk/>
            <pc:sldMk cId="1618808572" sldId="262"/>
            <ac:picMk id="5" creationId="{6976689A-60C1-F3E5-97A8-A3A56099FD82}"/>
          </ac:picMkLst>
        </pc:picChg>
      </pc:sldChg>
      <pc:sldChg chg="addSp modSp mod">
        <pc:chgData name="Hashir Suleman" userId="ced28e1e12d095fa" providerId="LiveId" clId="{C43BA0BD-6765-4EA5-A6B6-C540580A1C65}" dt="2026-06-13T15:19:05.906" v="2945"/>
        <pc:sldMkLst>
          <pc:docMk/>
          <pc:sldMk cId="242857119" sldId="263"/>
        </pc:sldMkLst>
        <pc:spChg chg="mod">
          <ac:chgData name="Hashir Suleman" userId="ced28e1e12d095fa" providerId="LiveId" clId="{C43BA0BD-6765-4EA5-A6B6-C540580A1C65}" dt="2026-06-13T15:19:05.906" v="2945"/>
          <ac:spMkLst>
            <pc:docMk/>
            <pc:sldMk cId="242857119" sldId="263"/>
            <ac:spMk id="2" creationId="{C90BB3D3-B457-DC06-6304-CC667631F78C}"/>
          </ac:spMkLst>
        </pc:spChg>
        <pc:spChg chg="mod">
          <ac:chgData name="Hashir Suleman" userId="ced28e1e12d095fa" providerId="LiveId" clId="{C43BA0BD-6765-4EA5-A6B6-C540580A1C65}" dt="2026-06-13T15:19:05.906" v="2945"/>
          <ac:spMkLst>
            <pc:docMk/>
            <pc:sldMk cId="242857119" sldId="263"/>
            <ac:spMk id="3" creationId="{AB7545E3-5191-F152-ECE9-F3F238EB3B62}"/>
          </ac:spMkLst>
        </pc:spChg>
        <pc:picChg chg="add mod">
          <ac:chgData name="Hashir Suleman" userId="ced28e1e12d095fa" providerId="LiveId" clId="{C43BA0BD-6765-4EA5-A6B6-C540580A1C65}" dt="2026-05-29T15:30:29.292" v="2187" actId="1076"/>
          <ac:picMkLst>
            <pc:docMk/>
            <pc:sldMk cId="242857119" sldId="263"/>
            <ac:picMk id="5" creationId="{1C45A431-93CD-095A-A485-3F004139BCD1}"/>
          </ac:picMkLst>
        </pc:picChg>
      </pc:sldChg>
      <pc:sldChg chg="addSp modSp new mod">
        <pc:chgData name="Hashir Suleman" userId="ced28e1e12d095fa" providerId="LiveId" clId="{C43BA0BD-6765-4EA5-A6B6-C540580A1C65}" dt="2026-06-13T15:19:05.906" v="2945"/>
        <pc:sldMkLst>
          <pc:docMk/>
          <pc:sldMk cId="2091015530" sldId="264"/>
        </pc:sldMkLst>
        <pc:spChg chg="mod">
          <ac:chgData name="Hashir Suleman" userId="ced28e1e12d095fa" providerId="LiveId" clId="{C43BA0BD-6765-4EA5-A6B6-C540580A1C65}" dt="2026-06-13T15:19:05.906" v="2945"/>
          <ac:spMkLst>
            <pc:docMk/>
            <pc:sldMk cId="2091015530" sldId="264"/>
            <ac:spMk id="2" creationId="{05D04281-21EC-9B6F-9798-E5B0EC940650}"/>
          </ac:spMkLst>
        </pc:spChg>
        <pc:spChg chg="mod">
          <ac:chgData name="Hashir Suleman" userId="ced28e1e12d095fa" providerId="LiveId" clId="{C43BA0BD-6765-4EA5-A6B6-C540580A1C65}" dt="2026-06-13T15:07:34.474" v="2704"/>
          <ac:spMkLst>
            <pc:docMk/>
            <pc:sldMk cId="2091015530" sldId="264"/>
            <ac:spMk id="3" creationId="{32D752CF-664A-EC8D-68E9-C37639A2D292}"/>
          </ac:spMkLst>
        </pc:spChg>
        <pc:spChg chg="add mod">
          <ac:chgData name="Hashir Suleman" userId="ced28e1e12d095fa" providerId="LiveId" clId="{C43BA0BD-6765-4EA5-A6B6-C540580A1C65}" dt="2026-06-13T14:41:01.077" v="2531"/>
          <ac:spMkLst>
            <pc:docMk/>
            <pc:sldMk cId="2091015530" sldId="264"/>
            <ac:spMk id="4" creationId="{0AFF5BEB-EB18-82B1-A322-E870593388E0}"/>
          </ac:spMkLst>
        </pc:spChg>
        <pc:spChg chg="add mod">
          <ac:chgData name="Hashir Suleman" userId="ced28e1e12d095fa" providerId="LiveId" clId="{C43BA0BD-6765-4EA5-A6B6-C540580A1C65}" dt="2026-06-13T14:41:01.077" v="2531"/>
          <ac:spMkLst>
            <pc:docMk/>
            <pc:sldMk cId="2091015530" sldId="264"/>
            <ac:spMk id="5" creationId="{3D3E0C33-F28F-187E-35C4-BB2FA1767D46}"/>
          </ac:spMkLst>
        </pc:spChg>
        <pc:picChg chg="add mod">
          <ac:chgData name="Hashir Suleman" userId="ced28e1e12d095fa" providerId="LiveId" clId="{C43BA0BD-6765-4EA5-A6B6-C540580A1C65}" dt="2026-06-13T14:41:01.077" v="2531"/>
          <ac:picMkLst>
            <pc:docMk/>
            <pc:sldMk cId="2091015530" sldId="264"/>
            <ac:picMk id="6" creationId="{569CCD19-920B-1B51-9060-A3327715F84C}"/>
          </ac:picMkLst>
        </pc:picChg>
        <pc:picChg chg="add mod">
          <ac:chgData name="Hashir Suleman" userId="ced28e1e12d095fa" providerId="LiveId" clId="{C43BA0BD-6765-4EA5-A6B6-C540580A1C65}" dt="2026-06-13T14:41:01.077" v="2531"/>
          <ac:picMkLst>
            <pc:docMk/>
            <pc:sldMk cId="2091015530" sldId="264"/>
            <ac:picMk id="7" creationId="{CB79A332-ACA8-33CE-22A8-CFCD6B35C161}"/>
          </ac:picMkLst>
        </pc:picChg>
      </pc:sldChg>
      <pc:sldChg chg="delSp modSp add del mod setBg">
        <pc:chgData name="Hashir Suleman" userId="ced28e1e12d095fa" providerId="LiveId" clId="{C43BA0BD-6765-4EA5-A6B6-C540580A1C65}" dt="2026-06-13T15:52:38.342" v="3102" actId="20577"/>
        <pc:sldMkLst>
          <pc:docMk/>
          <pc:sldMk cId="0" sldId="265"/>
        </pc:sldMkLst>
        <pc:spChg chg="mod">
          <ac:chgData name="Hashir Suleman" userId="ced28e1e12d095fa" providerId="LiveId" clId="{C43BA0BD-6765-4EA5-A6B6-C540580A1C65}" dt="2026-06-13T14:40:22.811" v="2526" actId="1076"/>
          <ac:spMkLst>
            <pc:docMk/>
            <pc:sldMk cId="0" sldId="265"/>
            <ac:spMk id="3" creationId="{00000000-0000-0000-0000-000000000000}"/>
          </ac:spMkLst>
        </pc:spChg>
        <pc:spChg chg="del mod">
          <ac:chgData name="Hashir Suleman" userId="ced28e1e12d095fa" providerId="LiveId" clId="{C43BA0BD-6765-4EA5-A6B6-C540580A1C65}" dt="2026-06-13T15:07:02.731" v="2689" actId="478"/>
          <ac:spMkLst>
            <pc:docMk/>
            <pc:sldMk cId="0" sldId="265"/>
            <ac:spMk id="5" creationId="{00000000-0000-0000-0000-000000000000}"/>
          </ac:spMkLst>
        </pc:spChg>
        <pc:spChg chg="del mod">
          <ac:chgData name="Hashir Suleman" userId="ced28e1e12d095fa" providerId="LiveId" clId="{C43BA0BD-6765-4EA5-A6B6-C540580A1C65}" dt="2026-06-13T15:07:00.114" v="2688" actId="478"/>
          <ac:spMkLst>
            <pc:docMk/>
            <pc:sldMk cId="0" sldId="265"/>
            <ac:spMk id="6" creationId="{00000000-0000-0000-0000-000000000000}"/>
          </ac:spMkLst>
        </pc:spChg>
        <pc:spChg chg="mod">
          <ac:chgData name="Hashir Suleman" userId="ced28e1e12d095fa" providerId="LiveId" clId="{C43BA0BD-6765-4EA5-A6B6-C540580A1C65}" dt="2026-06-13T15:52:30.756" v="3100" actId="1076"/>
          <ac:spMkLst>
            <pc:docMk/>
            <pc:sldMk cId="0" sldId="265"/>
            <ac:spMk id="7" creationId="{00000000-0000-0000-0000-000000000000}"/>
          </ac:spMkLst>
        </pc:spChg>
        <pc:spChg chg="mod">
          <ac:chgData name="Hashir Suleman" userId="ced28e1e12d095fa" providerId="LiveId" clId="{C43BA0BD-6765-4EA5-A6B6-C540580A1C65}" dt="2026-06-13T15:52:38.342" v="3102" actId="20577"/>
          <ac:spMkLst>
            <pc:docMk/>
            <pc:sldMk cId="0" sldId="265"/>
            <ac:spMk id="8" creationId="{00000000-0000-0000-0000-000000000000}"/>
          </ac:spMkLst>
        </pc:spChg>
        <pc:spChg chg="mod">
          <ac:chgData name="Hashir Suleman" userId="ced28e1e12d095fa" providerId="LiveId" clId="{C43BA0BD-6765-4EA5-A6B6-C540580A1C65}" dt="2026-06-13T15:06:31.286" v="2686" actId="207"/>
          <ac:spMkLst>
            <pc:docMk/>
            <pc:sldMk cId="0" sldId="265"/>
            <ac:spMk id="11" creationId="{00000000-0000-0000-0000-000000000000}"/>
          </ac:spMkLst>
        </pc:spChg>
      </pc:sldChg>
      <pc:sldChg chg="modSp add del mod setBg chgLayout">
        <pc:chgData name="Hashir Suleman" userId="ced28e1e12d095fa" providerId="LiveId" clId="{C43BA0BD-6765-4EA5-A6B6-C540580A1C65}" dt="2026-06-14T10:10:57.764" v="3150" actId="207"/>
        <pc:sldMkLst>
          <pc:docMk/>
          <pc:sldMk cId="0" sldId="266"/>
        </pc:sldMkLst>
        <pc:spChg chg="mod">
          <ac:chgData name="Hashir Suleman" userId="ced28e1e12d095fa" providerId="LiveId" clId="{C43BA0BD-6765-4EA5-A6B6-C540580A1C65}" dt="2026-06-14T10:10:57.764" v="3150" actId="207"/>
          <ac:spMkLst>
            <pc:docMk/>
            <pc:sldMk cId="0" sldId="266"/>
            <ac:spMk id="2" creationId="{00000000-0000-0000-0000-000000000000}"/>
          </ac:spMkLst>
        </pc:spChg>
        <pc:spChg chg="mod">
          <ac:chgData name="Hashir Suleman" userId="ced28e1e12d095fa" providerId="LiveId" clId="{C43BA0BD-6765-4EA5-A6B6-C540580A1C65}" dt="2026-06-14T10:10:05.362" v="3140" actId="207"/>
          <ac:spMkLst>
            <pc:docMk/>
            <pc:sldMk cId="0" sldId="266"/>
            <ac:spMk id="3" creationId="{00000000-0000-0000-0000-000000000000}"/>
          </ac:spMkLst>
        </pc:spChg>
        <pc:spChg chg="mod">
          <ac:chgData name="Hashir Suleman" userId="ced28e1e12d095fa" providerId="LiveId" clId="{C43BA0BD-6765-4EA5-A6B6-C540580A1C65}" dt="2026-06-14T10:10:07.254" v="3141" actId="207"/>
          <ac:spMkLst>
            <pc:docMk/>
            <pc:sldMk cId="0" sldId="266"/>
            <ac:spMk id="9" creationId="{00000000-0000-0000-0000-000000000000}"/>
          </ac:spMkLst>
        </pc:spChg>
        <pc:spChg chg="mod">
          <ac:chgData name="Hashir Suleman" userId="ced28e1e12d095fa" providerId="LiveId" clId="{C43BA0BD-6765-4EA5-A6B6-C540580A1C65}" dt="2026-06-14T10:10:37.159" v="3147" actId="207"/>
          <ac:spMkLst>
            <pc:docMk/>
            <pc:sldMk cId="0" sldId="266"/>
            <ac:spMk id="10" creationId="{00000000-0000-0000-0000-000000000000}"/>
          </ac:spMkLst>
        </pc:spChg>
        <pc:spChg chg="mod">
          <ac:chgData name="Hashir Suleman" userId="ced28e1e12d095fa" providerId="LiveId" clId="{C43BA0BD-6765-4EA5-A6B6-C540580A1C65}" dt="2026-06-14T10:10:27.956" v="3146" actId="207"/>
          <ac:spMkLst>
            <pc:docMk/>
            <pc:sldMk cId="0" sldId="266"/>
            <ac:spMk id="11" creationId="{00000000-0000-0000-0000-000000000000}"/>
          </ac:spMkLst>
        </pc:spChg>
        <pc:spChg chg="mod">
          <ac:chgData name="Hashir Suleman" userId="ced28e1e12d095fa" providerId="LiveId" clId="{C43BA0BD-6765-4EA5-A6B6-C540580A1C65}" dt="2026-06-14T10:10:10.265" v="3142" actId="207"/>
          <ac:spMkLst>
            <pc:docMk/>
            <pc:sldMk cId="0" sldId="266"/>
            <ac:spMk id="12" creationId="{00000000-0000-0000-0000-000000000000}"/>
          </ac:spMkLst>
        </pc:spChg>
        <pc:spChg chg="mod">
          <ac:chgData name="Hashir Suleman" userId="ced28e1e12d095fa" providerId="LiveId" clId="{C43BA0BD-6765-4EA5-A6B6-C540580A1C65}" dt="2026-06-14T10:10:47.637" v="3148" actId="207"/>
          <ac:spMkLst>
            <pc:docMk/>
            <pc:sldMk cId="0" sldId="266"/>
            <ac:spMk id="13" creationId="{00000000-0000-0000-0000-000000000000}"/>
          </ac:spMkLst>
        </pc:spChg>
        <pc:spChg chg="mod">
          <ac:chgData name="Hashir Suleman" userId="ced28e1e12d095fa" providerId="LiveId" clId="{C43BA0BD-6765-4EA5-A6B6-C540580A1C65}" dt="2026-06-14T10:10:47.637" v="3148" actId="207"/>
          <ac:spMkLst>
            <pc:docMk/>
            <pc:sldMk cId="0" sldId="266"/>
            <ac:spMk id="14" creationId="{00000000-0000-0000-0000-000000000000}"/>
          </ac:spMkLst>
        </pc:spChg>
        <pc:spChg chg="mod">
          <ac:chgData name="Hashir Suleman" userId="ced28e1e12d095fa" providerId="LiveId" clId="{C43BA0BD-6765-4EA5-A6B6-C540580A1C65}" dt="2026-06-14T10:10:47.637" v="3148" actId="207"/>
          <ac:spMkLst>
            <pc:docMk/>
            <pc:sldMk cId="0" sldId="266"/>
            <ac:spMk id="15" creationId="{00000000-0000-0000-0000-000000000000}"/>
          </ac:spMkLst>
        </pc:spChg>
        <pc:spChg chg="mod">
          <ac:chgData name="Hashir Suleman" userId="ced28e1e12d095fa" providerId="LiveId" clId="{C43BA0BD-6765-4EA5-A6B6-C540580A1C65}" dt="2026-06-14T10:10:47.637" v="3148" actId="207"/>
          <ac:spMkLst>
            <pc:docMk/>
            <pc:sldMk cId="0" sldId="266"/>
            <ac:spMk id="16" creationId="{00000000-0000-0000-0000-000000000000}"/>
          </ac:spMkLst>
        </pc:spChg>
        <pc:spChg chg="mod">
          <ac:chgData name="Hashir Suleman" userId="ced28e1e12d095fa" providerId="LiveId" clId="{C43BA0BD-6765-4EA5-A6B6-C540580A1C65}" dt="2026-06-14T10:10:53.715" v="3149" actId="207"/>
          <ac:spMkLst>
            <pc:docMk/>
            <pc:sldMk cId="0" sldId="266"/>
            <ac:spMk id="17" creationId="{00000000-0000-0000-0000-000000000000}"/>
          </ac:spMkLst>
        </pc:spChg>
      </pc:sldChg>
      <pc:sldChg chg="modSp add del mod setBg">
        <pc:chgData name="Hashir Suleman" userId="ced28e1e12d095fa" providerId="LiveId" clId="{C43BA0BD-6765-4EA5-A6B6-C540580A1C65}" dt="2026-06-14T10:16:00.739" v="3171" actId="207"/>
        <pc:sldMkLst>
          <pc:docMk/>
          <pc:sldMk cId="0" sldId="267"/>
        </pc:sldMkLst>
        <pc:spChg chg="mod">
          <ac:chgData name="Hashir Suleman" userId="ced28e1e12d095fa" providerId="LiveId" clId="{C43BA0BD-6765-4EA5-A6B6-C540580A1C65}" dt="2026-06-14T10:11:12.661" v="3151" actId="207"/>
          <ac:spMkLst>
            <pc:docMk/>
            <pc:sldMk cId="0" sldId="267"/>
            <ac:spMk id="2" creationId="{00000000-0000-0000-0000-000000000000}"/>
          </ac:spMkLst>
        </pc:spChg>
        <pc:spChg chg="mod">
          <ac:chgData name="Hashir Suleman" userId="ced28e1e12d095fa" providerId="LiveId" clId="{C43BA0BD-6765-4EA5-A6B6-C540580A1C65}" dt="2026-06-14T10:15:50.900" v="3169" actId="207"/>
          <ac:spMkLst>
            <pc:docMk/>
            <pc:sldMk cId="0" sldId="267"/>
            <ac:spMk id="5" creationId="{00000000-0000-0000-0000-000000000000}"/>
          </ac:spMkLst>
        </pc:spChg>
        <pc:spChg chg="mod">
          <ac:chgData name="Hashir Suleman" userId="ced28e1e12d095fa" providerId="LiveId" clId="{C43BA0BD-6765-4EA5-A6B6-C540580A1C65}" dt="2026-06-14T10:11:12.661" v="3151" actId="207"/>
          <ac:spMkLst>
            <pc:docMk/>
            <pc:sldMk cId="0" sldId="267"/>
            <ac:spMk id="6" creationId="{00000000-0000-0000-0000-000000000000}"/>
          </ac:spMkLst>
        </pc:spChg>
        <pc:spChg chg="mod">
          <ac:chgData name="Hashir Suleman" userId="ced28e1e12d095fa" providerId="LiveId" clId="{C43BA0BD-6765-4EA5-A6B6-C540580A1C65}" dt="2026-06-14T10:16:00.739" v="3171" actId="207"/>
          <ac:spMkLst>
            <pc:docMk/>
            <pc:sldMk cId="0" sldId="267"/>
            <ac:spMk id="9" creationId="{00000000-0000-0000-0000-000000000000}"/>
          </ac:spMkLst>
        </pc:spChg>
        <pc:spChg chg="mod">
          <ac:chgData name="Hashir Suleman" userId="ced28e1e12d095fa" providerId="LiveId" clId="{C43BA0BD-6765-4EA5-A6B6-C540580A1C65}" dt="2026-06-14T10:11:12.661" v="3151" actId="207"/>
          <ac:spMkLst>
            <pc:docMk/>
            <pc:sldMk cId="0" sldId="267"/>
            <ac:spMk id="10" creationId="{00000000-0000-0000-0000-000000000000}"/>
          </ac:spMkLst>
        </pc:spChg>
        <pc:spChg chg="mod">
          <ac:chgData name="Hashir Suleman" userId="ced28e1e12d095fa" providerId="LiveId" clId="{C43BA0BD-6765-4EA5-A6B6-C540580A1C65}" dt="2026-06-14T10:15:50.900" v="3169" actId="207"/>
          <ac:spMkLst>
            <pc:docMk/>
            <pc:sldMk cId="0" sldId="267"/>
            <ac:spMk id="13" creationId="{00000000-0000-0000-0000-000000000000}"/>
          </ac:spMkLst>
        </pc:spChg>
        <pc:spChg chg="mod">
          <ac:chgData name="Hashir Suleman" userId="ced28e1e12d095fa" providerId="LiveId" clId="{C43BA0BD-6765-4EA5-A6B6-C540580A1C65}" dt="2026-06-14T10:11:12.661" v="3151" actId="207"/>
          <ac:spMkLst>
            <pc:docMk/>
            <pc:sldMk cId="0" sldId="267"/>
            <ac:spMk id="14" creationId="{00000000-0000-0000-0000-000000000000}"/>
          </ac:spMkLst>
        </pc:spChg>
        <pc:spChg chg="mod">
          <ac:chgData name="Hashir Suleman" userId="ced28e1e12d095fa" providerId="LiveId" clId="{C43BA0BD-6765-4EA5-A6B6-C540580A1C65}" dt="2026-06-14T10:16:00.739" v="3171" actId="207"/>
          <ac:spMkLst>
            <pc:docMk/>
            <pc:sldMk cId="0" sldId="267"/>
            <ac:spMk id="17" creationId="{00000000-0000-0000-0000-000000000000}"/>
          </ac:spMkLst>
        </pc:spChg>
        <pc:spChg chg="mod">
          <ac:chgData name="Hashir Suleman" userId="ced28e1e12d095fa" providerId="LiveId" clId="{C43BA0BD-6765-4EA5-A6B6-C540580A1C65}" dt="2026-06-14T10:11:12.661" v="3151" actId="207"/>
          <ac:spMkLst>
            <pc:docMk/>
            <pc:sldMk cId="0" sldId="267"/>
            <ac:spMk id="18" creationId="{00000000-0000-0000-0000-000000000000}"/>
          </ac:spMkLst>
        </pc:spChg>
        <pc:spChg chg="mod">
          <ac:chgData name="Hashir Suleman" userId="ced28e1e12d095fa" providerId="LiveId" clId="{C43BA0BD-6765-4EA5-A6B6-C540580A1C65}" dt="2026-06-14T10:15:50.900" v="3169" actId="207"/>
          <ac:spMkLst>
            <pc:docMk/>
            <pc:sldMk cId="0" sldId="267"/>
            <ac:spMk id="21" creationId="{00000000-0000-0000-0000-000000000000}"/>
          </ac:spMkLst>
        </pc:spChg>
        <pc:spChg chg="mod">
          <ac:chgData name="Hashir Suleman" userId="ced28e1e12d095fa" providerId="LiveId" clId="{C43BA0BD-6765-4EA5-A6B6-C540580A1C65}" dt="2026-06-14T10:11:12.661" v="3151" actId="207"/>
          <ac:spMkLst>
            <pc:docMk/>
            <pc:sldMk cId="0" sldId="267"/>
            <ac:spMk id="22" creationId="{00000000-0000-0000-0000-000000000000}"/>
          </ac:spMkLst>
        </pc:spChg>
        <pc:spChg chg="mod">
          <ac:chgData name="Hashir Suleman" userId="ced28e1e12d095fa" providerId="LiveId" clId="{C43BA0BD-6765-4EA5-A6B6-C540580A1C65}" dt="2026-06-14T10:16:00.739" v="3171" actId="207"/>
          <ac:spMkLst>
            <pc:docMk/>
            <pc:sldMk cId="0" sldId="267"/>
            <ac:spMk id="25" creationId="{00000000-0000-0000-0000-000000000000}"/>
          </ac:spMkLst>
        </pc:spChg>
        <pc:spChg chg="mod">
          <ac:chgData name="Hashir Suleman" userId="ced28e1e12d095fa" providerId="LiveId" clId="{C43BA0BD-6765-4EA5-A6B6-C540580A1C65}" dt="2026-06-14T10:11:12.661" v="3151" actId="207"/>
          <ac:spMkLst>
            <pc:docMk/>
            <pc:sldMk cId="0" sldId="267"/>
            <ac:spMk id="26" creationId="{00000000-0000-0000-0000-000000000000}"/>
          </ac:spMkLst>
        </pc:spChg>
      </pc:sldChg>
      <pc:sldChg chg="modSp add del mod setBg">
        <pc:chgData name="Hashir Suleman" userId="ced28e1e12d095fa" providerId="LiveId" clId="{C43BA0BD-6765-4EA5-A6B6-C540580A1C65}" dt="2026-06-14T10:17:09.078" v="3176" actId="207"/>
        <pc:sldMkLst>
          <pc:docMk/>
          <pc:sldMk cId="0" sldId="268"/>
        </pc:sldMkLst>
        <pc:spChg chg="mod">
          <ac:chgData name="Hashir Suleman" userId="ced28e1e12d095fa" providerId="LiveId" clId="{C43BA0BD-6765-4EA5-A6B6-C540580A1C65}" dt="2026-06-14T10:11:42.837" v="3153" actId="207"/>
          <ac:spMkLst>
            <pc:docMk/>
            <pc:sldMk cId="0" sldId="268"/>
            <ac:spMk id="2" creationId="{00000000-0000-0000-0000-000000000000}"/>
          </ac:spMkLst>
        </pc:spChg>
        <pc:spChg chg="mod">
          <ac:chgData name="Hashir Suleman" userId="ced28e1e12d095fa" providerId="LiveId" clId="{C43BA0BD-6765-4EA5-A6B6-C540580A1C65}" dt="2026-06-14T10:16:56.099" v="3174" actId="207"/>
          <ac:spMkLst>
            <pc:docMk/>
            <pc:sldMk cId="0" sldId="268"/>
            <ac:spMk id="4" creationId="{00000000-0000-0000-0000-000000000000}"/>
          </ac:spMkLst>
        </pc:spChg>
        <pc:spChg chg="mod">
          <ac:chgData name="Hashir Suleman" userId="ced28e1e12d095fa" providerId="LiveId" clId="{C43BA0BD-6765-4EA5-A6B6-C540580A1C65}" dt="2026-06-14T10:11:54.102" v="3154" actId="207"/>
          <ac:spMkLst>
            <pc:docMk/>
            <pc:sldMk cId="0" sldId="268"/>
            <ac:spMk id="5" creationId="{00000000-0000-0000-0000-000000000000}"/>
          </ac:spMkLst>
        </pc:spChg>
        <pc:spChg chg="mod">
          <ac:chgData name="Hashir Suleman" userId="ced28e1e12d095fa" providerId="LiveId" clId="{C43BA0BD-6765-4EA5-A6B6-C540580A1C65}" dt="2026-06-14T10:17:09.078" v="3176" actId="207"/>
          <ac:spMkLst>
            <pc:docMk/>
            <pc:sldMk cId="0" sldId="268"/>
            <ac:spMk id="8" creationId="{00000000-0000-0000-0000-000000000000}"/>
          </ac:spMkLst>
        </pc:spChg>
        <pc:spChg chg="mod">
          <ac:chgData name="Hashir Suleman" userId="ced28e1e12d095fa" providerId="LiveId" clId="{C43BA0BD-6765-4EA5-A6B6-C540580A1C65}" dt="2026-06-14T10:11:54.102" v="3154" actId="207"/>
          <ac:spMkLst>
            <pc:docMk/>
            <pc:sldMk cId="0" sldId="268"/>
            <ac:spMk id="9" creationId="{00000000-0000-0000-0000-000000000000}"/>
          </ac:spMkLst>
        </pc:spChg>
        <pc:spChg chg="mod">
          <ac:chgData name="Hashir Suleman" userId="ced28e1e12d095fa" providerId="LiveId" clId="{C43BA0BD-6765-4EA5-A6B6-C540580A1C65}" dt="2026-06-14T10:16:56.099" v="3174" actId="207"/>
          <ac:spMkLst>
            <pc:docMk/>
            <pc:sldMk cId="0" sldId="268"/>
            <ac:spMk id="12" creationId="{00000000-0000-0000-0000-000000000000}"/>
          </ac:spMkLst>
        </pc:spChg>
        <pc:spChg chg="mod">
          <ac:chgData name="Hashir Suleman" userId="ced28e1e12d095fa" providerId="LiveId" clId="{C43BA0BD-6765-4EA5-A6B6-C540580A1C65}" dt="2026-06-14T10:11:54.102" v="3154" actId="207"/>
          <ac:spMkLst>
            <pc:docMk/>
            <pc:sldMk cId="0" sldId="268"/>
            <ac:spMk id="13" creationId="{00000000-0000-0000-0000-000000000000}"/>
          </ac:spMkLst>
        </pc:spChg>
        <pc:spChg chg="mod">
          <ac:chgData name="Hashir Suleman" userId="ced28e1e12d095fa" providerId="LiveId" clId="{C43BA0BD-6765-4EA5-A6B6-C540580A1C65}" dt="2026-06-14T10:17:09.078" v="3176" actId="207"/>
          <ac:spMkLst>
            <pc:docMk/>
            <pc:sldMk cId="0" sldId="268"/>
            <ac:spMk id="16" creationId="{00000000-0000-0000-0000-000000000000}"/>
          </ac:spMkLst>
        </pc:spChg>
        <pc:spChg chg="mod">
          <ac:chgData name="Hashir Suleman" userId="ced28e1e12d095fa" providerId="LiveId" clId="{C43BA0BD-6765-4EA5-A6B6-C540580A1C65}" dt="2026-06-14T10:11:54.102" v="3154" actId="207"/>
          <ac:spMkLst>
            <pc:docMk/>
            <pc:sldMk cId="0" sldId="268"/>
            <ac:spMk id="17" creationId="{00000000-0000-0000-0000-000000000000}"/>
          </ac:spMkLst>
        </pc:spChg>
        <pc:spChg chg="mod">
          <ac:chgData name="Hashir Suleman" userId="ced28e1e12d095fa" providerId="LiveId" clId="{C43BA0BD-6765-4EA5-A6B6-C540580A1C65}" dt="2026-06-14T10:16:56.099" v="3174" actId="207"/>
          <ac:spMkLst>
            <pc:docMk/>
            <pc:sldMk cId="0" sldId="268"/>
            <ac:spMk id="20" creationId="{00000000-0000-0000-0000-000000000000}"/>
          </ac:spMkLst>
        </pc:spChg>
        <pc:spChg chg="mod">
          <ac:chgData name="Hashir Suleman" userId="ced28e1e12d095fa" providerId="LiveId" clId="{C43BA0BD-6765-4EA5-A6B6-C540580A1C65}" dt="2026-06-14T10:11:54.102" v="3154" actId="207"/>
          <ac:spMkLst>
            <pc:docMk/>
            <pc:sldMk cId="0" sldId="268"/>
            <ac:spMk id="21" creationId="{00000000-0000-0000-0000-000000000000}"/>
          </ac:spMkLst>
        </pc:spChg>
      </pc:sldChg>
      <pc:sldChg chg="modSp add del mod setBg">
        <pc:chgData name="Hashir Suleman" userId="ced28e1e12d095fa" providerId="LiveId" clId="{C43BA0BD-6765-4EA5-A6B6-C540580A1C65}" dt="2026-06-14T10:17:27.459" v="3178" actId="207"/>
        <pc:sldMkLst>
          <pc:docMk/>
          <pc:sldMk cId="0" sldId="269"/>
        </pc:sldMkLst>
        <pc:spChg chg="mod">
          <ac:chgData name="Hashir Suleman" userId="ced28e1e12d095fa" providerId="LiveId" clId="{C43BA0BD-6765-4EA5-A6B6-C540580A1C65}" dt="2026-06-14T10:12:07.296" v="3155" actId="207"/>
          <ac:spMkLst>
            <pc:docMk/>
            <pc:sldMk cId="0" sldId="269"/>
            <ac:spMk id="2" creationId="{00000000-0000-0000-0000-000000000000}"/>
          </ac:spMkLst>
        </pc:spChg>
        <pc:spChg chg="mod">
          <ac:chgData name="Hashir Suleman" userId="ced28e1e12d095fa" providerId="LiveId" clId="{C43BA0BD-6765-4EA5-A6B6-C540580A1C65}" dt="2026-06-14T10:12:07.296" v="3155" actId="207"/>
          <ac:spMkLst>
            <pc:docMk/>
            <pc:sldMk cId="0" sldId="269"/>
            <ac:spMk id="3" creationId="{00000000-0000-0000-0000-000000000000}"/>
          </ac:spMkLst>
        </pc:spChg>
        <pc:spChg chg="mod">
          <ac:chgData name="Hashir Suleman" userId="ced28e1e12d095fa" providerId="LiveId" clId="{C43BA0BD-6765-4EA5-A6B6-C540580A1C65}" dt="2026-06-14T10:12:07.296" v="3155" actId="207"/>
          <ac:spMkLst>
            <pc:docMk/>
            <pc:sldMk cId="0" sldId="269"/>
            <ac:spMk id="5" creationId="{00000000-0000-0000-0000-000000000000}"/>
          </ac:spMkLst>
        </pc:spChg>
        <pc:spChg chg="mod">
          <ac:chgData name="Hashir Suleman" userId="ced28e1e12d095fa" providerId="LiveId" clId="{C43BA0BD-6765-4EA5-A6B6-C540580A1C65}" dt="2026-06-14T10:12:07.296" v="3155" actId="207"/>
          <ac:spMkLst>
            <pc:docMk/>
            <pc:sldMk cId="0" sldId="269"/>
            <ac:spMk id="19" creationId="{00000000-0000-0000-0000-000000000000}"/>
          </ac:spMkLst>
        </pc:spChg>
        <pc:spChg chg="mod">
          <ac:chgData name="Hashir Suleman" userId="ced28e1e12d095fa" providerId="LiveId" clId="{C43BA0BD-6765-4EA5-A6B6-C540580A1C65}" dt="2026-06-14T10:17:22.370" v="3177" actId="207"/>
          <ac:spMkLst>
            <pc:docMk/>
            <pc:sldMk cId="0" sldId="269"/>
            <ac:spMk id="21" creationId="{00000000-0000-0000-0000-000000000000}"/>
          </ac:spMkLst>
        </pc:spChg>
        <pc:spChg chg="mod">
          <ac:chgData name="Hashir Suleman" userId="ced28e1e12d095fa" providerId="LiveId" clId="{C43BA0BD-6765-4EA5-A6B6-C540580A1C65}" dt="2026-06-14T10:17:27.459" v="3178" actId="207"/>
          <ac:spMkLst>
            <pc:docMk/>
            <pc:sldMk cId="0" sldId="269"/>
            <ac:spMk id="24" creationId="{00000000-0000-0000-0000-000000000000}"/>
          </ac:spMkLst>
        </pc:spChg>
        <pc:spChg chg="mod">
          <ac:chgData name="Hashir Suleman" userId="ced28e1e12d095fa" providerId="LiveId" clId="{C43BA0BD-6765-4EA5-A6B6-C540580A1C65}" dt="2026-06-14T10:17:22.370" v="3177" actId="207"/>
          <ac:spMkLst>
            <pc:docMk/>
            <pc:sldMk cId="0" sldId="269"/>
            <ac:spMk id="27" creationId="{00000000-0000-0000-0000-000000000000}"/>
          </ac:spMkLst>
        </pc:spChg>
        <pc:spChg chg="mod">
          <ac:chgData name="Hashir Suleman" userId="ced28e1e12d095fa" providerId="LiveId" clId="{C43BA0BD-6765-4EA5-A6B6-C540580A1C65}" dt="2026-06-14T10:17:27.459" v="3178" actId="207"/>
          <ac:spMkLst>
            <pc:docMk/>
            <pc:sldMk cId="0" sldId="269"/>
            <ac:spMk id="30" creationId="{00000000-0000-0000-0000-000000000000}"/>
          </ac:spMkLst>
        </pc:spChg>
      </pc:sldChg>
      <pc:sldChg chg="delSp modSp add del mod setBg">
        <pc:chgData name="Hashir Suleman" userId="ced28e1e12d095fa" providerId="LiveId" clId="{C43BA0BD-6765-4EA5-A6B6-C540580A1C65}" dt="2026-06-14T10:12:19.148" v="3157" actId="207"/>
        <pc:sldMkLst>
          <pc:docMk/>
          <pc:sldMk cId="0" sldId="270"/>
        </pc:sldMkLst>
        <pc:spChg chg="del mod">
          <ac:chgData name="Hashir Suleman" userId="ced28e1e12d095fa" providerId="LiveId" clId="{C43BA0BD-6765-4EA5-A6B6-C540580A1C65}" dt="2026-06-13T14:49:19.976" v="2572" actId="478"/>
          <ac:spMkLst>
            <pc:docMk/>
            <pc:sldMk cId="0" sldId="270"/>
            <ac:spMk id="2" creationId="{00000000-0000-0000-0000-000000000000}"/>
          </ac:spMkLst>
        </pc:spChg>
        <pc:spChg chg="mod">
          <ac:chgData name="Hashir Suleman" userId="ced28e1e12d095fa" providerId="LiveId" clId="{C43BA0BD-6765-4EA5-A6B6-C540580A1C65}" dt="2026-06-14T10:12:13.008" v="3156" actId="207"/>
          <ac:spMkLst>
            <pc:docMk/>
            <pc:sldMk cId="0" sldId="270"/>
            <ac:spMk id="3" creationId="{00000000-0000-0000-0000-000000000000}"/>
          </ac:spMkLst>
        </pc:spChg>
        <pc:spChg chg="mod">
          <ac:chgData name="Hashir Suleman" userId="ced28e1e12d095fa" providerId="LiveId" clId="{C43BA0BD-6765-4EA5-A6B6-C540580A1C65}" dt="2026-06-13T14:49:09.943" v="2569" actId="207"/>
          <ac:spMkLst>
            <pc:docMk/>
            <pc:sldMk cId="0" sldId="270"/>
            <ac:spMk id="4" creationId="{00000000-0000-0000-0000-000000000000}"/>
          </ac:spMkLst>
        </pc:spChg>
        <pc:spChg chg="mod">
          <ac:chgData name="Hashir Suleman" userId="ced28e1e12d095fa" providerId="LiveId" clId="{C43BA0BD-6765-4EA5-A6B6-C540580A1C65}" dt="2026-06-14T10:12:19.148" v="3157" actId="207"/>
          <ac:spMkLst>
            <pc:docMk/>
            <pc:sldMk cId="0" sldId="270"/>
            <ac:spMk id="5" creationId="{00000000-0000-0000-0000-000000000000}"/>
          </ac:spMkLst>
        </pc:spChg>
        <pc:spChg chg="mod">
          <ac:chgData name="Hashir Suleman" userId="ced28e1e12d095fa" providerId="LiveId" clId="{C43BA0BD-6765-4EA5-A6B6-C540580A1C65}" dt="2026-06-13T14:48:55.773" v="2568" actId="113"/>
          <ac:spMkLst>
            <pc:docMk/>
            <pc:sldMk cId="0" sldId="270"/>
            <ac:spMk id="6" creationId="{00000000-0000-0000-0000-000000000000}"/>
          </ac:spMkLst>
        </pc:spChg>
        <pc:spChg chg="mod">
          <ac:chgData name="Hashir Suleman" userId="ced28e1e12d095fa" providerId="LiveId" clId="{C43BA0BD-6765-4EA5-A6B6-C540580A1C65}" dt="2026-06-13T14:48:55.773" v="2568" actId="113"/>
          <ac:spMkLst>
            <pc:docMk/>
            <pc:sldMk cId="0" sldId="270"/>
            <ac:spMk id="7" creationId="{00000000-0000-0000-0000-000000000000}"/>
          </ac:spMkLst>
        </pc:spChg>
        <pc:spChg chg="mod">
          <ac:chgData name="Hashir Suleman" userId="ced28e1e12d095fa" providerId="LiveId" clId="{C43BA0BD-6765-4EA5-A6B6-C540580A1C65}" dt="2026-06-13T14:48:55.773" v="2568" actId="113"/>
          <ac:spMkLst>
            <pc:docMk/>
            <pc:sldMk cId="0" sldId="270"/>
            <ac:spMk id="8" creationId="{00000000-0000-0000-0000-000000000000}"/>
          </ac:spMkLst>
        </pc:spChg>
        <pc:spChg chg="mod">
          <ac:chgData name="Hashir Suleman" userId="ced28e1e12d095fa" providerId="LiveId" clId="{C43BA0BD-6765-4EA5-A6B6-C540580A1C65}" dt="2026-06-13T14:48:55.773" v="2568" actId="113"/>
          <ac:spMkLst>
            <pc:docMk/>
            <pc:sldMk cId="0" sldId="270"/>
            <ac:spMk id="9" creationId="{00000000-0000-0000-0000-000000000000}"/>
          </ac:spMkLst>
        </pc:spChg>
        <pc:spChg chg="mod">
          <ac:chgData name="Hashir Suleman" userId="ced28e1e12d095fa" providerId="LiveId" clId="{C43BA0BD-6765-4EA5-A6B6-C540580A1C65}" dt="2026-06-13T14:48:55.773" v="2568" actId="113"/>
          <ac:spMkLst>
            <pc:docMk/>
            <pc:sldMk cId="0" sldId="270"/>
            <ac:spMk id="10" creationId="{00000000-0000-0000-0000-000000000000}"/>
          </ac:spMkLst>
        </pc:spChg>
        <pc:spChg chg="mod">
          <ac:chgData name="Hashir Suleman" userId="ced28e1e12d095fa" providerId="LiveId" clId="{C43BA0BD-6765-4EA5-A6B6-C540580A1C65}" dt="2026-06-13T14:48:55.773" v="2568" actId="113"/>
          <ac:spMkLst>
            <pc:docMk/>
            <pc:sldMk cId="0" sldId="270"/>
            <ac:spMk id="11" creationId="{00000000-0000-0000-0000-000000000000}"/>
          </ac:spMkLst>
        </pc:spChg>
        <pc:spChg chg="mod">
          <ac:chgData name="Hashir Suleman" userId="ced28e1e12d095fa" providerId="LiveId" clId="{C43BA0BD-6765-4EA5-A6B6-C540580A1C65}" dt="2026-06-13T14:48:55.773" v="2568" actId="113"/>
          <ac:spMkLst>
            <pc:docMk/>
            <pc:sldMk cId="0" sldId="270"/>
            <ac:spMk id="12" creationId="{00000000-0000-0000-0000-000000000000}"/>
          </ac:spMkLst>
        </pc:spChg>
      </pc:sldChg>
      <pc:sldChg chg="addSp modSp add mod setBg modNotes">
        <pc:chgData name="Hashir Suleman" userId="ced28e1e12d095fa" providerId="LiveId" clId="{C43BA0BD-6765-4EA5-A6B6-C540580A1C65}" dt="2026-06-13T15:20:30.282" v="2961" actId="1076"/>
        <pc:sldMkLst>
          <pc:docMk/>
          <pc:sldMk cId="0" sldId="271"/>
        </pc:sldMkLst>
        <pc:spChg chg="mod">
          <ac:chgData name="Hashir Suleman" userId="ced28e1e12d095fa" providerId="LiveId" clId="{C43BA0BD-6765-4EA5-A6B6-C540580A1C65}" dt="2026-06-13T15:20:30.282" v="2961" actId="1076"/>
          <ac:spMkLst>
            <pc:docMk/>
            <pc:sldMk cId="0" sldId="271"/>
            <ac:spMk id="59" creationId="{00000000-0000-0000-0000-000000000000}"/>
          </ac:spMkLst>
        </pc:spChg>
        <pc:spChg chg="mod ord">
          <ac:chgData name="Hashir Suleman" userId="ced28e1e12d095fa" providerId="LiveId" clId="{C43BA0BD-6765-4EA5-A6B6-C540580A1C65}" dt="2026-06-13T15:20:12.544" v="2953" actId="27636"/>
          <ac:spMkLst>
            <pc:docMk/>
            <pc:sldMk cId="0" sldId="271"/>
            <ac:spMk id="60" creationId="{00000000-0000-0000-0000-000000000000}"/>
          </ac:spMkLst>
        </pc:spChg>
        <pc:spChg chg="add">
          <ac:chgData name="Hashir Suleman" userId="ced28e1e12d095fa" providerId="LiveId" clId="{C43BA0BD-6765-4EA5-A6B6-C540580A1C65}" dt="2026-06-13T15:19:35.113" v="2947" actId="26606"/>
          <ac:spMkLst>
            <pc:docMk/>
            <pc:sldMk cId="0" sldId="271"/>
            <ac:spMk id="69" creationId="{8833837A-AE06-46F8-AE92-6C7E8BD11756}"/>
          </ac:spMkLst>
        </pc:spChg>
        <pc:spChg chg="add">
          <ac:chgData name="Hashir Suleman" userId="ced28e1e12d095fa" providerId="LiveId" clId="{C43BA0BD-6765-4EA5-A6B6-C540580A1C65}" dt="2026-06-13T15:19:35.113" v="2947" actId="26606"/>
          <ac:spMkLst>
            <pc:docMk/>
            <pc:sldMk cId="0" sldId="271"/>
            <ac:spMk id="71" creationId="{A9890A6E-0914-4D75-9845-FA34666CE94C}"/>
          </ac:spMkLst>
        </pc:spChg>
        <pc:spChg chg="add">
          <ac:chgData name="Hashir Suleman" userId="ced28e1e12d095fa" providerId="LiveId" clId="{C43BA0BD-6765-4EA5-A6B6-C540580A1C65}" dt="2026-06-13T15:19:35.113" v="2947" actId="26606"/>
          <ac:spMkLst>
            <pc:docMk/>
            <pc:sldMk cId="0" sldId="271"/>
            <ac:spMk id="75" creationId="{6BB712C9-0D43-4ECB-A652-50ABCB3723E4}"/>
          </ac:spMkLst>
        </pc:spChg>
        <pc:picChg chg="mod ord">
          <ac:chgData name="Hashir Suleman" userId="ced28e1e12d095fa" providerId="LiveId" clId="{C43BA0BD-6765-4EA5-A6B6-C540580A1C65}" dt="2026-06-13T15:19:35.113" v="2947" actId="26606"/>
          <ac:picMkLst>
            <pc:docMk/>
            <pc:sldMk cId="0" sldId="271"/>
            <ac:picMk id="61" creationId="{00000000-0000-0000-0000-000000000000}"/>
          </ac:picMkLst>
        </pc:picChg>
        <pc:picChg chg="mod">
          <ac:chgData name="Hashir Suleman" userId="ced28e1e12d095fa" providerId="LiveId" clId="{C43BA0BD-6765-4EA5-A6B6-C540580A1C65}" dt="2026-06-13T15:19:35.113" v="2947" actId="26606"/>
          <ac:picMkLst>
            <pc:docMk/>
            <pc:sldMk cId="0" sldId="271"/>
            <ac:picMk id="62" creationId="{00000000-0000-0000-0000-000000000000}"/>
          </ac:picMkLst>
        </pc:picChg>
        <pc:cxnChg chg="add">
          <ac:chgData name="Hashir Suleman" userId="ced28e1e12d095fa" providerId="LiveId" clId="{C43BA0BD-6765-4EA5-A6B6-C540580A1C65}" dt="2026-06-13T15:19:35.113" v="2947" actId="26606"/>
          <ac:cxnSpMkLst>
            <pc:docMk/>
            <pc:sldMk cId="0" sldId="271"/>
            <ac:cxnSpMk id="67" creationId="{C4C66818-CCDC-456D-B9B5-A5D554D30129}"/>
          </ac:cxnSpMkLst>
        </pc:cxnChg>
        <pc:cxnChg chg="add">
          <ac:chgData name="Hashir Suleman" userId="ced28e1e12d095fa" providerId="LiveId" clId="{C43BA0BD-6765-4EA5-A6B6-C540580A1C65}" dt="2026-06-13T15:19:35.113" v="2947" actId="26606"/>
          <ac:cxnSpMkLst>
            <pc:docMk/>
            <pc:sldMk cId="0" sldId="271"/>
            <ac:cxnSpMk id="73" creationId="{50FE77D4-58C3-4486-B22D-15109B121F60}"/>
          </ac:cxnSpMkLst>
        </pc:cxnChg>
      </pc:sldChg>
      <pc:sldChg chg="addSp modSp add mod setBg">
        <pc:chgData name="Hashir Suleman" userId="ced28e1e12d095fa" providerId="LiveId" clId="{C43BA0BD-6765-4EA5-A6B6-C540580A1C65}" dt="2026-06-13T15:20:03.471" v="2951" actId="403"/>
        <pc:sldMkLst>
          <pc:docMk/>
          <pc:sldMk cId="0" sldId="272"/>
        </pc:sldMkLst>
        <pc:spChg chg="mod">
          <ac:chgData name="Hashir Suleman" userId="ced28e1e12d095fa" providerId="LiveId" clId="{C43BA0BD-6765-4EA5-A6B6-C540580A1C65}" dt="2026-06-13T15:19:52.918" v="2948" actId="26606"/>
          <ac:spMkLst>
            <pc:docMk/>
            <pc:sldMk cId="0" sldId="272"/>
            <ac:spMk id="67" creationId="{00000000-0000-0000-0000-000000000000}"/>
          </ac:spMkLst>
        </pc:spChg>
        <pc:spChg chg="mod">
          <ac:chgData name="Hashir Suleman" userId="ced28e1e12d095fa" providerId="LiveId" clId="{C43BA0BD-6765-4EA5-A6B6-C540580A1C65}" dt="2026-06-13T15:20:03.471" v="2951" actId="403"/>
          <ac:spMkLst>
            <pc:docMk/>
            <pc:sldMk cId="0" sldId="272"/>
            <ac:spMk id="68" creationId="{00000000-0000-0000-0000-000000000000}"/>
          </ac:spMkLst>
        </pc:spChg>
        <pc:picChg chg="mod">
          <ac:chgData name="Hashir Suleman" userId="ced28e1e12d095fa" providerId="LiveId" clId="{C43BA0BD-6765-4EA5-A6B6-C540580A1C65}" dt="2026-06-13T15:19:52.918" v="2948" actId="26606"/>
          <ac:picMkLst>
            <pc:docMk/>
            <pc:sldMk cId="0" sldId="272"/>
            <ac:picMk id="69" creationId="{00000000-0000-0000-0000-000000000000}"/>
          </ac:picMkLst>
        </pc:picChg>
        <pc:cxnChg chg="add">
          <ac:chgData name="Hashir Suleman" userId="ced28e1e12d095fa" providerId="LiveId" clId="{C43BA0BD-6765-4EA5-A6B6-C540580A1C65}" dt="2026-06-13T15:19:52.918" v="2948" actId="26606"/>
          <ac:cxnSpMkLst>
            <pc:docMk/>
            <pc:sldMk cId="0" sldId="272"/>
            <ac:cxnSpMk id="74" creationId="{B0AD926A-6A49-4FAF-A392-4534F4E93918}"/>
          </ac:cxnSpMkLst>
        </pc:cxnChg>
      </pc:sldChg>
      <pc:sldChg chg="modSp add mod">
        <pc:chgData name="Hashir Suleman" userId="ced28e1e12d095fa" providerId="LiveId" clId="{C43BA0BD-6765-4EA5-A6B6-C540580A1C65}" dt="2026-06-13T14:54:48.961" v="2597" actId="1076"/>
        <pc:sldMkLst>
          <pc:docMk/>
          <pc:sldMk cId="0" sldId="273"/>
        </pc:sldMkLst>
        <pc:spChg chg="mod">
          <ac:chgData name="Hashir Suleman" userId="ced28e1e12d095fa" providerId="LiveId" clId="{C43BA0BD-6765-4EA5-A6B6-C540580A1C65}" dt="2026-06-13T14:54:42.521" v="2596" actId="113"/>
          <ac:spMkLst>
            <pc:docMk/>
            <pc:sldMk cId="0" sldId="273"/>
            <ac:spMk id="74" creationId="{00000000-0000-0000-0000-000000000000}"/>
          </ac:spMkLst>
        </pc:spChg>
        <pc:picChg chg="mod">
          <ac:chgData name="Hashir Suleman" userId="ced28e1e12d095fa" providerId="LiveId" clId="{C43BA0BD-6765-4EA5-A6B6-C540580A1C65}" dt="2026-06-13T14:54:48.961" v="2597" actId="1076"/>
          <ac:picMkLst>
            <pc:docMk/>
            <pc:sldMk cId="0" sldId="273"/>
            <ac:picMk id="76" creationId="{00000000-0000-0000-0000-000000000000}"/>
          </ac:picMkLst>
        </pc:picChg>
      </pc:sldChg>
      <pc:sldChg chg="addSp modSp add mod setBg">
        <pc:chgData name="Hashir Suleman" userId="ced28e1e12d095fa" providerId="LiveId" clId="{C43BA0BD-6765-4EA5-A6B6-C540580A1C65}" dt="2026-06-13T15:21:05.505" v="2972" actId="14100"/>
        <pc:sldMkLst>
          <pc:docMk/>
          <pc:sldMk cId="0" sldId="274"/>
        </pc:sldMkLst>
        <pc:spChg chg="mod">
          <ac:chgData name="Hashir Suleman" userId="ced28e1e12d095fa" providerId="LiveId" clId="{C43BA0BD-6765-4EA5-A6B6-C540580A1C65}" dt="2026-06-13T15:21:05.505" v="2972" actId="14100"/>
          <ac:spMkLst>
            <pc:docMk/>
            <pc:sldMk cId="0" sldId="274"/>
            <ac:spMk id="81" creationId="{00000000-0000-0000-0000-000000000000}"/>
          </ac:spMkLst>
        </pc:spChg>
        <pc:spChg chg="mod">
          <ac:chgData name="Hashir Suleman" userId="ced28e1e12d095fa" providerId="LiveId" clId="{C43BA0BD-6765-4EA5-A6B6-C540580A1C65}" dt="2026-06-13T15:21:00.861" v="2971" actId="403"/>
          <ac:spMkLst>
            <pc:docMk/>
            <pc:sldMk cId="0" sldId="274"/>
            <ac:spMk id="82" creationId="{00000000-0000-0000-0000-000000000000}"/>
          </ac:spMkLst>
        </pc:spChg>
        <pc:spChg chg="add">
          <ac:chgData name="Hashir Suleman" userId="ced28e1e12d095fa" providerId="LiveId" clId="{C43BA0BD-6765-4EA5-A6B6-C540580A1C65}" dt="2026-06-13T15:20:48.789" v="2962" actId="26606"/>
          <ac:spMkLst>
            <pc:docMk/>
            <pc:sldMk cId="0" sldId="274"/>
            <ac:spMk id="90" creationId="{FAD9FB75-5E1A-4AE8-99C7-1089F2031C2D}"/>
          </ac:spMkLst>
        </pc:spChg>
        <pc:picChg chg="mod ord">
          <ac:chgData name="Hashir Suleman" userId="ced28e1e12d095fa" providerId="LiveId" clId="{C43BA0BD-6765-4EA5-A6B6-C540580A1C65}" dt="2026-06-13T15:20:48.789" v="2962" actId="26606"/>
          <ac:picMkLst>
            <pc:docMk/>
            <pc:sldMk cId="0" sldId="274"/>
            <ac:picMk id="83" creationId="{00000000-0000-0000-0000-000000000000}"/>
          </ac:picMkLst>
        </pc:picChg>
        <pc:cxnChg chg="add">
          <ac:chgData name="Hashir Suleman" userId="ced28e1e12d095fa" providerId="LiveId" clId="{C43BA0BD-6765-4EA5-A6B6-C540580A1C65}" dt="2026-06-13T15:20:48.789" v="2962" actId="26606"/>
          <ac:cxnSpMkLst>
            <pc:docMk/>
            <pc:sldMk cId="0" sldId="274"/>
            <ac:cxnSpMk id="88" creationId="{B0AD926A-6A49-4FAF-A392-4534F4E93918}"/>
          </ac:cxnSpMkLst>
        </pc:cxnChg>
        <pc:cxnChg chg="add">
          <ac:chgData name="Hashir Suleman" userId="ced28e1e12d095fa" providerId="LiveId" clId="{C43BA0BD-6765-4EA5-A6B6-C540580A1C65}" dt="2026-06-13T15:20:48.789" v="2962" actId="26606"/>
          <ac:cxnSpMkLst>
            <pc:docMk/>
            <pc:sldMk cId="0" sldId="274"/>
            <ac:cxnSpMk id="92" creationId="{85BD3C60-BA10-42C4-9F11-282AEE6A2F54}"/>
          </ac:cxnSpMkLst>
        </pc:cxnChg>
      </pc:sldChg>
      <pc:sldChg chg="modSp add mod">
        <pc:chgData name="Hashir Suleman" userId="ced28e1e12d095fa" providerId="LiveId" clId="{C43BA0BD-6765-4EA5-A6B6-C540580A1C65}" dt="2026-06-13T14:54:27.683" v="2594" actId="14100"/>
        <pc:sldMkLst>
          <pc:docMk/>
          <pc:sldMk cId="0" sldId="275"/>
        </pc:sldMkLst>
        <pc:spChg chg="mod">
          <ac:chgData name="Hashir Suleman" userId="ced28e1e12d095fa" providerId="LiveId" clId="{C43BA0BD-6765-4EA5-A6B6-C540580A1C65}" dt="2026-06-13T14:54:16.606" v="2591" actId="113"/>
          <ac:spMkLst>
            <pc:docMk/>
            <pc:sldMk cId="0" sldId="275"/>
            <ac:spMk id="88" creationId="{00000000-0000-0000-0000-000000000000}"/>
          </ac:spMkLst>
        </pc:spChg>
        <pc:spChg chg="mod">
          <ac:chgData name="Hashir Suleman" userId="ced28e1e12d095fa" providerId="LiveId" clId="{C43BA0BD-6765-4EA5-A6B6-C540580A1C65}" dt="2026-06-13T14:54:21.749" v="2592" actId="1076"/>
          <ac:spMkLst>
            <pc:docMk/>
            <pc:sldMk cId="0" sldId="275"/>
            <ac:spMk id="89" creationId="{00000000-0000-0000-0000-000000000000}"/>
          </ac:spMkLst>
        </pc:spChg>
        <pc:picChg chg="mod">
          <ac:chgData name="Hashir Suleman" userId="ced28e1e12d095fa" providerId="LiveId" clId="{C43BA0BD-6765-4EA5-A6B6-C540580A1C65}" dt="2026-06-13T14:54:27.683" v="2594" actId="14100"/>
          <ac:picMkLst>
            <pc:docMk/>
            <pc:sldMk cId="0" sldId="275"/>
            <ac:picMk id="90" creationId="{00000000-0000-0000-0000-000000000000}"/>
          </ac:picMkLst>
        </pc:picChg>
      </pc:sldChg>
      <pc:sldChg chg="addSp delSp modSp add mod setBg setClrOvrMap">
        <pc:chgData name="Hashir Suleman" userId="ced28e1e12d095fa" providerId="LiveId" clId="{C43BA0BD-6765-4EA5-A6B6-C540580A1C65}" dt="2026-06-13T15:21:35.855" v="2974" actId="26606"/>
        <pc:sldMkLst>
          <pc:docMk/>
          <pc:sldMk cId="0" sldId="276"/>
        </pc:sldMkLst>
        <pc:spChg chg="mod">
          <ac:chgData name="Hashir Suleman" userId="ced28e1e12d095fa" providerId="LiveId" clId="{C43BA0BD-6765-4EA5-A6B6-C540580A1C65}" dt="2026-06-13T15:21:35.855" v="2974" actId="26606"/>
          <ac:spMkLst>
            <pc:docMk/>
            <pc:sldMk cId="0" sldId="276"/>
            <ac:spMk id="95" creationId="{00000000-0000-0000-0000-000000000000}"/>
          </ac:spMkLst>
        </pc:spChg>
        <pc:spChg chg="mod">
          <ac:chgData name="Hashir Suleman" userId="ced28e1e12d095fa" providerId="LiveId" clId="{C43BA0BD-6765-4EA5-A6B6-C540580A1C65}" dt="2026-06-13T15:21:35.855" v="2974" actId="26606"/>
          <ac:spMkLst>
            <pc:docMk/>
            <pc:sldMk cId="0" sldId="276"/>
            <ac:spMk id="96" creationId="{00000000-0000-0000-0000-000000000000}"/>
          </ac:spMkLst>
        </pc:spChg>
        <pc:spChg chg="add del">
          <ac:chgData name="Hashir Suleman" userId="ced28e1e12d095fa" providerId="LiveId" clId="{C43BA0BD-6765-4EA5-A6B6-C540580A1C65}" dt="2026-06-13T15:21:35.855" v="2974" actId="26606"/>
          <ac:spMkLst>
            <pc:docMk/>
            <pc:sldMk cId="0" sldId="276"/>
            <ac:spMk id="104" creationId="{B32DC26D-8B9B-4CC1-B3CC-D3EA0FB162CD}"/>
          </ac:spMkLst>
        </pc:spChg>
        <pc:picChg chg="add del">
          <ac:chgData name="Hashir Suleman" userId="ced28e1e12d095fa" providerId="LiveId" clId="{C43BA0BD-6765-4EA5-A6B6-C540580A1C65}" dt="2026-06-13T15:21:35.855" v="2974" actId="26606"/>
          <ac:picMkLst>
            <pc:docMk/>
            <pc:sldMk cId="0" sldId="276"/>
            <ac:picMk id="98" creationId="{E9B79B4B-7012-A881-F391-6751554227FA}"/>
          </ac:picMkLst>
        </pc:picChg>
        <pc:cxnChg chg="add del">
          <ac:chgData name="Hashir Suleman" userId="ced28e1e12d095fa" providerId="LiveId" clId="{C43BA0BD-6765-4EA5-A6B6-C540580A1C65}" dt="2026-06-13T15:21:35.855" v="2974" actId="26606"/>
          <ac:cxnSpMkLst>
            <pc:docMk/>
            <pc:sldMk cId="0" sldId="276"/>
            <ac:cxnSpMk id="102" creationId="{B0AD926A-6A49-4FAF-A392-4534F4E93918}"/>
          </ac:cxnSpMkLst>
        </pc:cxnChg>
        <pc:cxnChg chg="add del">
          <ac:chgData name="Hashir Suleman" userId="ced28e1e12d095fa" providerId="LiveId" clId="{C43BA0BD-6765-4EA5-A6B6-C540580A1C65}" dt="2026-06-13T15:21:35.855" v="2974" actId="26606"/>
          <ac:cxnSpMkLst>
            <pc:docMk/>
            <pc:sldMk cId="0" sldId="276"/>
            <ac:cxnSpMk id="106" creationId="{FBB7ADC3-53A0-44F2-914A-78CADAF33411}"/>
          </ac:cxnSpMkLst>
        </pc:cxnChg>
      </pc:sldChg>
      <pc:sldChg chg="add modNotes">
        <pc:chgData name="Hashir Suleman" userId="ced28e1e12d095fa" providerId="LiveId" clId="{C43BA0BD-6765-4EA5-A6B6-C540580A1C65}" dt="2026-06-13T14:55:46.600" v="2607"/>
        <pc:sldMkLst>
          <pc:docMk/>
          <pc:sldMk cId="0" sldId="277"/>
        </pc:sldMkLst>
      </pc:sldChg>
      <pc:sldChg chg="delSp modSp add mod setBg delDesignElem">
        <pc:chgData name="Hashir Suleman" userId="ced28e1e12d095fa" providerId="LiveId" clId="{C43BA0BD-6765-4EA5-A6B6-C540580A1C65}" dt="2026-06-13T15:57:14.692" v="3137" actId="115"/>
        <pc:sldMkLst>
          <pc:docMk/>
          <pc:sldMk cId="109857222" sldId="278"/>
        </pc:sldMkLst>
        <pc:spChg chg="mod">
          <ac:chgData name="Hashir Suleman" userId="ced28e1e12d095fa" providerId="LiveId" clId="{C43BA0BD-6765-4EA5-A6B6-C540580A1C65}" dt="2026-06-13T15:57:14.692" v="3137" actId="115"/>
          <ac:spMkLst>
            <pc:docMk/>
            <pc:sldMk cId="109857222" sldId="278"/>
            <ac:spMk id="2" creationId="{00000000-0000-0000-0000-000000000000}"/>
          </ac:spMkLst>
        </pc:spChg>
        <pc:spChg chg="mod">
          <ac:chgData name="Hashir Suleman" userId="ced28e1e12d095fa" providerId="LiveId" clId="{C43BA0BD-6765-4EA5-A6B6-C540580A1C65}" dt="2026-06-13T15:56:52.137" v="3131" actId="1076"/>
          <ac:spMkLst>
            <pc:docMk/>
            <pc:sldMk cId="109857222" sldId="278"/>
            <ac:spMk id="3" creationId="{00000000-0000-0000-0000-000000000000}"/>
          </ac:spMkLst>
        </pc:spChg>
        <pc:spChg chg="mod">
          <ac:chgData name="Hashir Suleman" userId="ced28e1e12d095fa" providerId="LiveId" clId="{C43BA0BD-6765-4EA5-A6B6-C540580A1C65}" dt="2026-06-13T15:56:08.538" v="3112" actId="1076"/>
          <ac:spMkLst>
            <pc:docMk/>
            <pc:sldMk cId="109857222" sldId="278"/>
            <ac:spMk id="7" creationId="{AB83723E-6599-A37A-6322-4524BF4933FC}"/>
          </ac:spMkLst>
        </pc:spChg>
        <pc:spChg chg="del">
          <ac:chgData name="Hashir Suleman" userId="ced28e1e12d095fa" providerId="LiveId" clId="{C43BA0BD-6765-4EA5-A6B6-C540580A1C65}" dt="2026-06-13T14:58:46.175" v="2625"/>
          <ac:spMkLst>
            <pc:docMk/>
            <pc:sldMk cId="109857222" sldId="278"/>
            <ac:spMk id="10" creationId="{71B2258F-86CA-4D4D-8270-BC05FCDEBFB3}"/>
          </ac:spMkLst>
        </pc:spChg>
        <pc:picChg chg="mod">
          <ac:chgData name="Hashir Suleman" userId="ced28e1e12d095fa" providerId="LiveId" clId="{C43BA0BD-6765-4EA5-A6B6-C540580A1C65}" dt="2026-06-13T15:57:10.860" v="3136" actId="1076"/>
          <ac:picMkLst>
            <pc:docMk/>
            <pc:sldMk cId="109857222" sldId="278"/>
            <ac:picMk id="4" creationId="{F744B045-3BC6-07EA-EE02-F77D666151A9}"/>
          </ac:picMkLst>
        </pc:picChg>
      </pc:sldChg>
      <pc:sldChg chg="delSp add setBg delDesignElem">
        <pc:chgData name="Hashir Suleman" userId="ced28e1e12d095fa" providerId="LiveId" clId="{C43BA0BD-6765-4EA5-A6B6-C540580A1C65}" dt="2026-06-13T14:58:46.175" v="2625"/>
        <pc:sldMkLst>
          <pc:docMk/>
          <pc:sldMk cId="3756311053" sldId="279"/>
        </pc:sldMkLst>
        <pc:spChg chg="del">
          <ac:chgData name="Hashir Suleman" userId="ced28e1e12d095fa" providerId="LiveId" clId="{C43BA0BD-6765-4EA5-A6B6-C540580A1C65}" dt="2026-06-13T14:58:46.175" v="2625"/>
          <ac:spMkLst>
            <pc:docMk/>
            <pc:sldMk cId="3756311053" sldId="279"/>
            <ac:spMk id="12" creationId="{5C8908E2-EE49-44D2-9428-A28D2312A8D5}"/>
          </ac:spMkLst>
        </pc:spChg>
        <pc:spChg chg="del">
          <ac:chgData name="Hashir Suleman" userId="ced28e1e12d095fa" providerId="LiveId" clId="{C43BA0BD-6765-4EA5-A6B6-C540580A1C65}" dt="2026-06-13T14:58:46.175" v="2625"/>
          <ac:spMkLst>
            <pc:docMk/>
            <pc:sldMk cId="3756311053" sldId="279"/>
            <ac:spMk id="18" creationId="{8B88B599-C539-4F18-A32A-40207EC6E21A}"/>
          </ac:spMkLst>
        </pc:spChg>
        <pc:spChg chg="del">
          <ac:chgData name="Hashir Suleman" userId="ced28e1e12d095fa" providerId="LiveId" clId="{C43BA0BD-6765-4EA5-A6B6-C540580A1C65}" dt="2026-06-13T14:58:46.175" v="2625"/>
          <ac:spMkLst>
            <pc:docMk/>
            <pc:sldMk cId="3756311053" sldId="279"/>
            <ac:spMk id="20" creationId="{ED888B23-07FA-482A-96DF-47E31AF1A603}"/>
          </ac:spMkLst>
        </pc:spChg>
        <pc:spChg chg="del">
          <ac:chgData name="Hashir Suleman" userId="ced28e1e12d095fa" providerId="LiveId" clId="{C43BA0BD-6765-4EA5-A6B6-C540580A1C65}" dt="2026-06-13T14:58:46.175" v="2625"/>
          <ac:spMkLst>
            <pc:docMk/>
            <pc:sldMk cId="3756311053" sldId="279"/>
            <ac:spMk id="22" creationId="{A17BF396-6023-48D8-9C0C-893820872982}"/>
          </ac:spMkLst>
        </pc:spChg>
        <pc:grpChg chg="del">
          <ac:chgData name="Hashir Suleman" userId="ced28e1e12d095fa" providerId="LiveId" clId="{C43BA0BD-6765-4EA5-A6B6-C540580A1C65}" dt="2026-06-13T14:58:46.175" v="2625"/>
          <ac:grpSpMkLst>
            <pc:docMk/>
            <pc:sldMk cId="3756311053" sldId="279"/>
            <ac:grpSpMk id="14" creationId="{B29018A0-5DE6-4CC9-AB25-675616AF7225}"/>
          </ac:grpSpMkLst>
        </pc:grpChg>
      </pc:sldChg>
      <pc:sldChg chg="delSp modSp add mod setBg delDesignElem">
        <pc:chgData name="Hashir Suleman" userId="ced28e1e12d095fa" providerId="LiveId" clId="{C43BA0BD-6765-4EA5-A6B6-C540580A1C65}" dt="2026-06-13T15:07:34.474" v="2704"/>
        <pc:sldMkLst>
          <pc:docMk/>
          <pc:sldMk cId="1730058764" sldId="280"/>
        </pc:sldMkLst>
        <pc:spChg chg="mod">
          <ac:chgData name="Hashir Suleman" userId="ced28e1e12d095fa" providerId="LiveId" clId="{C43BA0BD-6765-4EA5-A6B6-C540580A1C65}" dt="2026-06-13T15:07:34.474" v="2704"/>
          <ac:spMkLst>
            <pc:docMk/>
            <pc:sldMk cId="1730058764" sldId="280"/>
            <ac:spMk id="2" creationId="{DC6BA8B1-1EA0-58EB-FF63-70E932D02AF6}"/>
          </ac:spMkLst>
        </pc:spChg>
        <pc:spChg chg="del">
          <ac:chgData name="Hashir Suleman" userId="ced28e1e12d095fa" providerId="LiveId" clId="{C43BA0BD-6765-4EA5-A6B6-C540580A1C65}" dt="2026-06-13T14:58:46.175" v="2625"/>
          <ac:spMkLst>
            <pc:docMk/>
            <pc:sldMk cId="1730058764" sldId="280"/>
            <ac:spMk id="16" creationId="{637B2035-1FCB-439A-B421-095E136C7E07}"/>
          </ac:spMkLst>
        </pc:spChg>
        <pc:spChg chg="del">
          <ac:chgData name="Hashir Suleman" userId="ced28e1e12d095fa" providerId="LiveId" clId="{C43BA0BD-6765-4EA5-A6B6-C540580A1C65}" dt="2026-06-13T14:58:46.175" v="2625"/>
          <ac:spMkLst>
            <pc:docMk/>
            <pc:sldMk cId="1730058764" sldId="280"/>
            <ac:spMk id="18" creationId="{676D6CDF-C512-4739-B158-55EE955EFA39}"/>
          </ac:spMkLst>
        </pc:spChg>
      </pc:sldChg>
      <pc:sldChg chg="delSp modSp add mod setBg delDesignElem">
        <pc:chgData name="Hashir Suleman" userId="ced28e1e12d095fa" providerId="LiveId" clId="{C43BA0BD-6765-4EA5-A6B6-C540580A1C65}" dt="2026-06-13T15:07:34.474" v="2704"/>
        <pc:sldMkLst>
          <pc:docMk/>
          <pc:sldMk cId="3298120145" sldId="281"/>
        </pc:sldMkLst>
        <pc:spChg chg="mod">
          <ac:chgData name="Hashir Suleman" userId="ced28e1e12d095fa" providerId="LiveId" clId="{C43BA0BD-6765-4EA5-A6B6-C540580A1C65}" dt="2026-06-13T15:07:34.474" v="2704"/>
          <ac:spMkLst>
            <pc:docMk/>
            <pc:sldMk cId="3298120145" sldId="281"/>
            <ac:spMk id="2" creationId="{209FD9DA-ECE1-EA29-70EC-5A7F5F26CCD2}"/>
          </ac:spMkLst>
        </pc:spChg>
        <pc:spChg chg="mod">
          <ac:chgData name="Hashir Suleman" userId="ced28e1e12d095fa" providerId="LiveId" clId="{C43BA0BD-6765-4EA5-A6B6-C540580A1C65}" dt="2026-06-13T15:00:05.575" v="2638" actId="1076"/>
          <ac:spMkLst>
            <pc:docMk/>
            <pc:sldMk cId="3298120145" sldId="281"/>
            <ac:spMk id="8" creationId="{5B074446-7073-98B5-9435-4230E1AA1659}"/>
          </ac:spMkLst>
        </pc:spChg>
        <pc:spChg chg="del">
          <ac:chgData name="Hashir Suleman" userId="ced28e1e12d095fa" providerId="LiveId" clId="{C43BA0BD-6765-4EA5-A6B6-C540580A1C65}" dt="2026-06-13T14:58:46.175" v="2625"/>
          <ac:spMkLst>
            <pc:docMk/>
            <pc:sldMk cId="3298120145" sldId="281"/>
            <ac:spMk id="11" creationId="{C0763A76-9F1C-4FC5-82B7-DD475DA461B2}"/>
          </ac:spMkLst>
        </pc:spChg>
        <pc:spChg chg="del">
          <ac:chgData name="Hashir Suleman" userId="ced28e1e12d095fa" providerId="LiveId" clId="{C43BA0BD-6765-4EA5-A6B6-C540580A1C65}" dt="2026-06-13T14:58:46.175" v="2625"/>
          <ac:spMkLst>
            <pc:docMk/>
            <pc:sldMk cId="3298120145" sldId="281"/>
            <ac:spMk id="13" creationId="{E81BF4F6-F2CF-4984-9D14-D6966D92F99F}"/>
          </ac:spMkLst>
        </pc:spChg>
      </pc:sldChg>
      <pc:sldChg chg="delSp modSp add mod setBg delDesignElem">
        <pc:chgData name="Hashir Suleman" userId="ced28e1e12d095fa" providerId="LiveId" clId="{C43BA0BD-6765-4EA5-A6B6-C540580A1C65}" dt="2026-06-13T14:59:24.569" v="2630" actId="1076"/>
        <pc:sldMkLst>
          <pc:docMk/>
          <pc:sldMk cId="249317367" sldId="282"/>
        </pc:sldMkLst>
        <pc:spChg chg="mod">
          <ac:chgData name="Hashir Suleman" userId="ced28e1e12d095fa" providerId="LiveId" clId="{C43BA0BD-6765-4EA5-A6B6-C540580A1C65}" dt="2026-06-13T14:59:24.569" v="2630" actId="1076"/>
          <ac:spMkLst>
            <pc:docMk/>
            <pc:sldMk cId="249317367" sldId="282"/>
            <ac:spMk id="9" creationId="{5B812297-B95C-41A4-DA6C-3E1E942B591B}"/>
          </ac:spMkLst>
        </pc:spChg>
        <pc:spChg chg="del">
          <ac:chgData name="Hashir Suleman" userId="ced28e1e12d095fa" providerId="LiveId" clId="{C43BA0BD-6765-4EA5-A6B6-C540580A1C65}" dt="2026-06-13T14:58:46.175" v="2625"/>
          <ac:spMkLst>
            <pc:docMk/>
            <pc:sldMk cId="249317367" sldId="282"/>
            <ac:spMk id="12" creationId="{F13C74B1-5B17-4795-BED0-7140497B445A}"/>
          </ac:spMkLst>
        </pc:spChg>
        <pc:spChg chg="del">
          <ac:chgData name="Hashir Suleman" userId="ced28e1e12d095fa" providerId="LiveId" clId="{C43BA0BD-6765-4EA5-A6B6-C540580A1C65}" dt="2026-06-13T14:58:46.175" v="2625"/>
          <ac:spMkLst>
            <pc:docMk/>
            <pc:sldMk cId="249317367" sldId="282"/>
            <ac:spMk id="14" creationId="{D4974D33-8DC5-464E-8C6D-BE58F0669C17}"/>
          </ac:spMkLst>
        </pc:spChg>
      </pc:sldChg>
      <pc:sldChg chg="delSp modSp add mod setBg delDesignElem">
        <pc:chgData name="Hashir Suleman" userId="ced28e1e12d095fa" providerId="LiveId" clId="{C43BA0BD-6765-4EA5-A6B6-C540580A1C65}" dt="2026-06-13T14:59:40.947" v="2632" actId="207"/>
        <pc:sldMkLst>
          <pc:docMk/>
          <pc:sldMk cId="315683375" sldId="283"/>
        </pc:sldMkLst>
        <pc:spChg chg="mod">
          <ac:chgData name="Hashir Suleman" userId="ced28e1e12d095fa" providerId="LiveId" clId="{C43BA0BD-6765-4EA5-A6B6-C540580A1C65}" dt="2026-06-13T14:59:40.947" v="2632" actId="207"/>
          <ac:spMkLst>
            <pc:docMk/>
            <pc:sldMk cId="315683375" sldId="283"/>
            <ac:spMk id="2" creationId="{6B6EFC50-EBB7-C06E-09DE-3C1F96B8E030}"/>
          </ac:spMkLst>
        </pc:spChg>
        <pc:spChg chg="mod">
          <ac:chgData name="Hashir Suleman" userId="ced28e1e12d095fa" providerId="LiveId" clId="{C43BA0BD-6765-4EA5-A6B6-C540580A1C65}" dt="2026-06-13T14:59:36.903" v="2631" actId="207"/>
          <ac:spMkLst>
            <pc:docMk/>
            <pc:sldMk cId="315683375" sldId="283"/>
            <ac:spMk id="6" creationId="{13E312BA-1881-2610-E337-264038DE5EB7}"/>
          </ac:spMkLst>
        </pc:spChg>
        <pc:spChg chg="del">
          <ac:chgData name="Hashir Suleman" userId="ced28e1e12d095fa" providerId="LiveId" clId="{C43BA0BD-6765-4EA5-A6B6-C540580A1C65}" dt="2026-06-13T14:58:46.175" v="2625"/>
          <ac:spMkLst>
            <pc:docMk/>
            <pc:sldMk cId="315683375" sldId="283"/>
            <ac:spMk id="9" creationId="{0671A8AE-40A1-4631-A6B8-581AFF065482}"/>
          </ac:spMkLst>
        </pc:spChg>
        <pc:spChg chg="del">
          <ac:chgData name="Hashir Suleman" userId="ced28e1e12d095fa" providerId="LiveId" clId="{C43BA0BD-6765-4EA5-A6B6-C540580A1C65}" dt="2026-06-13T14:58:46.175" v="2625"/>
          <ac:spMkLst>
            <pc:docMk/>
            <pc:sldMk cId="315683375" sldId="283"/>
            <ac:spMk id="11" creationId="{AB58EF07-17C2-48CF-ABB0-EEF1F17CB8F0}"/>
          </ac:spMkLst>
        </pc:spChg>
        <pc:spChg chg="del">
          <ac:chgData name="Hashir Suleman" userId="ced28e1e12d095fa" providerId="LiveId" clId="{C43BA0BD-6765-4EA5-A6B6-C540580A1C65}" dt="2026-06-13T14:58:46.175" v="2625"/>
          <ac:spMkLst>
            <pc:docMk/>
            <pc:sldMk cId="315683375" sldId="283"/>
            <ac:spMk id="13" creationId="{AF2F604E-43BE-4DC3-B983-E071523364F8}"/>
          </ac:spMkLst>
        </pc:spChg>
        <pc:spChg chg="del">
          <ac:chgData name="Hashir Suleman" userId="ced28e1e12d095fa" providerId="LiveId" clId="{C43BA0BD-6765-4EA5-A6B6-C540580A1C65}" dt="2026-06-13T14:58:46.175" v="2625"/>
          <ac:spMkLst>
            <pc:docMk/>
            <pc:sldMk cId="315683375" sldId="283"/>
            <ac:spMk id="15" creationId="{08C9B587-E65E-4B52-B37C-ABEBB6E87928}"/>
          </ac:spMkLst>
        </pc:spChg>
      </pc:sldChg>
      <pc:sldChg chg="delSp modSp add mod setBg delDesignElem">
        <pc:chgData name="Hashir Suleman" userId="ced28e1e12d095fa" providerId="LiveId" clId="{C43BA0BD-6765-4EA5-A6B6-C540580A1C65}" dt="2026-06-13T14:59:55.120" v="2637" actId="207"/>
        <pc:sldMkLst>
          <pc:docMk/>
          <pc:sldMk cId="3583821738" sldId="284"/>
        </pc:sldMkLst>
        <pc:spChg chg="mod">
          <ac:chgData name="Hashir Suleman" userId="ced28e1e12d095fa" providerId="LiveId" clId="{C43BA0BD-6765-4EA5-A6B6-C540580A1C65}" dt="2026-06-13T14:59:55.120" v="2637" actId="207"/>
          <ac:spMkLst>
            <pc:docMk/>
            <pc:sldMk cId="3583821738" sldId="284"/>
            <ac:spMk id="2" creationId="{BA24FE1D-555D-6058-798F-16D4B7332F6B}"/>
          </ac:spMkLst>
        </pc:spChg>
        <pc:spChg chg="mod">
          <ac:chgData name="Hashir Suleman" userId="ced28e1e12d095fa" providerId="LiveId" clId="{C43BA0BD-6765-4EA5-A6B6-C540580A1C65}" dt="2026-06-13T14:59:50.174" v="2635" actId="113"/>
          <ac:spMkLst>
            <pc:docMk/>
            <pc:sldMk cId="3583821738" sldId="284"/>
            <ac:spMk id="4" creationId="{04152589-5C38-E2E3-3960-ED66B762D8EE}"/>
          </ac:spMkLst>
        </pc:spChg>
        <pc:spChg chg="del">
          <ac:chgData name="Hashir Suleman" userId="ced28e1e12d095fa" providerId="LiveId" clId="{C43BA0BD-6765-4EA5-A6B6-C540580A1C65}" dt="2026-06-13T14:58:46.175" v="2625"/>
          <ac:spMkLst>
            <pc:docMk/>
            <pc:sldMk cId="3583821738" sldId="284"/>
            <ac:spMk id="8" creationId="{1A3C89F8-0D2F-47FF-B903-151248265F47}"/>
          </ac:spMkLst>
        </pc:spChg>
        <pc:spChg chg="del">
          <ac:chgData name="Hashir Suleman" userId="ced28e1e12d095fa" providerId="LiveId" clId="{C43BA0BD-6765-4EA5-A6B6-C540580A1C65}" dt="2026-06-13T14:58:46.175" v="2625"/>
          <ac:spMkLst>
            <pc:docMk/>
            <pc:sldMk cId="3583821738" sldId="284"/>
            <ac:spMk id="10" creationId="{C5CB530E-515E-412C-9DF1-5F8FFBD6F383}"/>
          </ac:spMkLst>
        </pc:spChg>
        <pc:spChg chg="del">
          <ac:chgData name="Hashir Suleman" userId="ced28e1e12d095fa" providerId="LiveId" clId="{C43BA0BD-6765-4EA5-A6B6-C540580A1C65}" dt="2026-06-13T14:58:46.175" v="2625"/>
          <ac:spMkLst>
            <pc:docMk/>
            <pc:sldMk cId="3583821738" sldId="284"/>
            <ac:spMk id="12" creationId="{712D4376-A578-4FF1-94FC-245E7A6A489F}"/>
          </ac:spMkLst>
        </pc:spChg>
        <pc:spChg chg="del">
          <ac:chgData name="Hashir Suleman" userId="ced28e1e12d095fa" providerId="LiveId" clId="{C43BA0BD-6765-4EA5-A6B6-C540580A1C65}" dt="2026-06-13T14:58:46.175" v="2625"/>
          <ac:spMkLst>
            <pc:docMk/>
            <pc:sldMk cId="3583821738" sldId="284"/>
            <ac:spMk id="14" creationId="{AEA7509D-F04F-40CB-A0B3-EEF16499CC9F}"/>
          </ac:spMkLst>
        </pc:spChg>
        <pc:spChg chg="del">
          <ac:chgData name="Hashir Suleman" userId="ced28e1e12d095fa" providerId="LiveId" clId="{C43BA0BD-6765-4EA5-A6B6-C540580A1C65}" dt="2026-06-13T14:58:46.175" v="2625"/>
          <ac:spMkLst>
            <pc:docMk/>
            <pc:sldMk cId="3583821738" sldId="284"/>
            <ac:spMk id="18" creationId="{508BEF50-7B1E-49A4-BC19-5F4F1D755E64}"/>
          </ac:spMkLst>
        </pc:spChg>
        <pc:spChg chg="del">
          <ac:chgData name="Hashir Suleman" userId="ced28e1e12d095fa" providerId="LiveId" clId="{C43BA0BD-6765-4EA5-A6B6-C540580A1C65}" dt="2026-06-13T14:58:46.175" v="2625"/>
          <ac:spMkLst>
            <pc:docMk/>
            <pc:sldMk cId="3583821738" sldId="284"/>
            <ac:spMk id="20" creationId="{3FBAD350-5664-4811-A208-657FB882D350}"/>
          </ac:spMkLst>
        </pc:spChg>
        <pc:spChg chg="del">
          <ac:chgData name="Hashir Suleman" userId="ced28e1e12d095fa" providerId="LiveId" clId="{C43BA0BD-6765-4EA5-A6B6-C540580A1C65}" dt="2026-06-13T14:58:46.175" v="2625"/>
          <ac:spMkLst>
            <pc:docMk/>
            <pc:sldMk cId="3583821738" sldId="284"/>
            <ac:spMk id="22" creationId="{C39ADB8F-D187-49D7-BDCF-C1B6DC727068}"/>
          </ac:spMkLst>
        </pc:spChg>
        <pc:cxnChg chg="del">
          <ac:chgData name="Hashir Suleman" userId="ced28e1e12d095fa" providerId="LiveId" clId="{C43BA0BD-6765-4EA5-A6B6-C540580A1C65}" dt="2026-06-13T14:58:46.175" v="2625"/>
          <ac:cxnSpMkLst>
            <pc:docMk/>
            <pc:sldMk cId="3583821738" sldId="284"/>
            <ac:cxnSpMk id="16" creationId="{56020367-4FD5-4596-8E10-C5F095CD8DBF}"/>
          </ac:cxnSpMkLst>
        </pc:cxnChg>
      </pc:sldChg>
      <pc:sldChg chg="modSp add">
        <pc:chgData name="Hashir Suleman" userId="ced28e1e12d095fa" providerId="LiveId" clId="{C43BA0BD-6765-4EA5-A6B6-C540580A1C65}" dt="2026-06-13T15:19:05.906" v="2945"/>
        <pc:sldMkLst>
          <pc:docMk/>
          <pc:sldMk cId="2685310481" sldId="317"/>
        </pc:sldMkLst>
        <pc:spChg chg="mod">
          <ac:chgData name="Hashir Suleman" userId="ced28e1e12d095fa" providerId="LiveId" clId="{C43BA0BD-6765-4EA5-A6B6-C540580A1C65}" dt="2026-06-13T15:19:05.906" v="2945"/>
          <ac:spMkLst>
            <pc:docMk/>
            <pc:sldMk cId="2685310481" sldId="317"/>
            <ac:spMk id="5" creationId="{0212297E-DCD9-C007-77F5-F4E8D35EF027}"/>
          </ac:spMkLst>
        </pc:spChg>
      </pc:sldChg>
      <pc:sldChg chg="delSp modSp add mod">
        <pc:chgData name="Hashir Suleman" userId="ced28e1e12d095fa" providerId="LiveId" clId="{C43BA0BD-6765-4EA5-A6B6-C540580A1C65}" dt="2026-06-13T15:47:18.475" v="3078" actId="1076"/>
        <pc:sldMkLst>
          <pc:docMk/>
          <pc:sldMk cId="1185825439" sldId="318"/>
        </pc:sldMkLst>
        <pc:spChg chg="mod">
          <ac:chgData name="Hashir Suleman" userId="ced28e1e12d095fa" providerId="LiveId" clId="{C43BA0BD-6765-4EA5-A6B6-C540580A1C65}" dt="2026-06-13T15:47:07.508" v="3076" actId="20577"/>
          <ac:spMkLst>
            <pc:docMk/>
            <pc:sldMk cId="1185825439" sldId="318"/>
            <ac:spMk id="2" creationId="{19796040-25FF-3931-C7A1-EDF3B5E792BA}"/>
          </ac:spMkLst>
        </pc:spChg>
        <pc:spChg chg="del mod">
          <ac:chgData name="Hashir Suleman" userId="ced28e1e12d095fa" providerId="LiveId" clId="{C43BA0BD-6765-4EA5-A6B6-C540580A1C65}" dt="2026-06-13T15:04:02.870" v="2660" actId="478"/>
          <ac:spMkLst>
            <pc:docMk/>
            <pc:sldMk cId="1185825439" sldId="318"/>
            <ac:spMk id="3" creationId="{4F67F575-0D81-32F2-A2D0-3A885E68B997}"/>
          </ac:spMkLst>
        </pc:spChg>
        <pc:spChg chg="mod">
          <ac:chgData name="Hashir Suleman" userId="ced28e1e12d095fa" providerId="LiveId" clId="{C43BA0BD-6765-4EA5-A6B6-C540580A1C65}" dt="2026-06-13T15:19:05.906" v="2945"/>
          <ac:spMkLst>
            <pc:docMk/>
            <pc:sldMk cId="1185825439" sldId="318"/>
            <ac:spMk id="5" creationId="{74DA6E2A-27C4-18C4-83A8-EC7102CF5B2F}"/>
          </ac:spMkLst>
        </pc:spChg>
        <pc:spChg chg="mod">
          <ac:chgData name="Hashir Suleman" userId="ced28e1e12d095fa" providerId="LiveId" clId="{C43BA0BD-6765-4EA5-A6B6-C540580A1C65}" dt="2026-06-13T15:47:18.475" v="3078" actId="1076"/>
          <ac:spMkLst>
            <pc:docMk/>
            <pc:sldMk cId="1185825439" sldId="318"/>
            <ac:spMk id="8" creationId="{61B7ACE0-CB2D-5587-8CB7-E1E6BBD7E7AB}"/>
          </ac:spMkLst>
        </pc:spChg>
        <pc:picChg chg="mod">
          <ac:chgData name="Hashir Suleman" userId="ced28e1e12d095fa" providerId="LiveId" clId="{C43BA0BD-6765-4EA5-A6B6-C540580A1C65}" dt="2026-06-13T15:03:24.689" v="2655" actId="14100"/>
          <ac:picMkLst>
            <pc:docMk/>
            <pc:sldMk cId="1185825439" sldId="318"/>
            <ac:picMk id="6" creationId="{87CE498F-613C-D9D1-1F57-1E1A8D22C509}"/>
          </ac:picMkLst>
        </pc:picChg>
      </pc:sldChg>
      <pc:sldChg chg="modSp add mod">
        <pc:chgData name="Hashir Suleman" userId="ced28e1e12d095fa" providerId="LiveId" clId="{C43BA0BD-6765-4EA5-A6B6-C540580A1C65}" dt="2026-06-14T10:14:47.362" v="3164" actId="207"/>
        <pc:sldMkLst>
          <pc:docMk/>
          <pc:sldMk cId="423756236" sldId="319"/>
        </pc:sldMkLst>
        <pc:spChg chg="mod">
          <ac:chgData name="Hashir Suleman" userId="ced28e1e12d095fa" providerId="LiveId" clId="{C43BA0BD-6765-4EA5-A6B6-C540580A1C65}" dt="2026-06-13T15:19:05.906" v="2945"/>
          <ac:spMkLst>
            <pc:docMk/>
            <pc:sldMk cId="423756236" sldId="319"/>
            <ac:spMk id="5" creationId="{B1CB0BE1-6A6D-4745-1367-0B4E0B855B98}"/>
          </ac:spMkLst>
        </pc:spChg>
        <pc:spChg chg="mod">
          <ac:chgData name="Hashir Suleman" userId="ced28e1e12d095fa" providerId="LiveId" clId="{C43BA0BD-6765-4EA5-A6B6-C540580A1C65}" dt="2026-06-14T10:14:47.362" v="3164" actId="207"/>
          <ac:spMkLst>
            <pc:docMk/>
            <pc:sldMk cId="423756236" sldId="319"/>
            <ac:spMk id="7" creationId="{BCF68E53-B170-1A97-38C7-F260BB53B876}"/>
          </ac:spMkLst>
        </pc:spChg>
        <pc:picChg chg="mod">
          <ac:chgData name="Hashir Suleman" userId="ced28e1e12d095fa" providerId="LiveId" clId="{C43BA0BD-6765-4EA5-A6B6-C540580A1C65}" dt="2026-06-13T15:04:59.045" v="2676" actId="1076"/>
          <ac:picMkLst>
            <pc:docMk/>
            <pc:sldMk cId="423756236" sldId="319"/>
            <ac:picMk id="6" creationId="{0ADDBE97-45F1-51A0-9032-2D852174E278}"/>
          </ac:picMkLst>
        </pc:picChg>
      </pc:sldChg>
      <pc:sldChg chg="modSp add mod">
        <pc:chgData name="Hashir Suleman" userId="ced28e1e12d095fa" providerId="LiveId" clId="{C43BA0BD-6765-4EA5-A6B6-C540580A1C65}" dt="2026-06-14T10:15:10.136" v="3168" actId="1076"/>
        <pc:sldMkLst>
          <pc:docMk/>
          <pc:sldMk cId="1060575822" sldId="320"/>
        </pc:sldMkLst>
        <pc:picChg chg="mod">
          <ac:chgData name="Hashir Suleman" userId="ced28e1e12d095fa" providerId="LiveId" clId="{C43BA0BD-6765-4EA5-A6B6-C540580A1C65}" dt="2026-06-14T10:15:10.136" v="3168" actId="1076"/>
          <ac:picMkLst>
            <pc:docMk/>
            <pc:sldMk cId="1060575822" sldId="320"/>
            <ac:picMk id="6" creationId="{8BDAFDB6-2830-7DC4-095D-B056FC8B892C}"/>
          </ac:picMkLst>
        </pc:picChg>
      </pc:sldChg>
      <pc:sldChg chg="modSp add mod">
        <pc:chgData name="Hashir Suleman" userId="ced28e1e12d095fa" providerId="LiveId" clId="{C43BA0BD-6765-4EA5-A6B6-C540580A1C65}" dt="2026-06-13T15:10:14.568" v="2717" actId="207"/>
        <pc:sldMkLst>
          <pc:docMk/>
          <pc:sldMk cId="3751032821" sldId="321"/>
        </pc:sldMkLst>
        <pc:spChg chg="mod">
          <ac:chgData name="Hashir Suleman" userId="ced28e1e12d095fa" providerId="LiveId" clId="{C43BA0BD-6765-4EA5-A6B6-C540580A1C65}" dt="2026-06-13T15:10:14.568" v="2717" actId="207"/>
          <ac:spMkLst>
            <pc:docMk/>
            <pc:sldMk cId="3751032821" sldId="321"/>
            <ac:spMk id="9" creationId="{0DC20EC2-6C91-70C2-8F47-A4A8BF1DEF17}"/>
          </ac:spMkLst>
        </pc:spChg>
      </pc:sldChg>
      <pc:sldChg chg="modSp add mod">
        <pc:chgData name="Hashir Suleman" userId="ced28e1e12d095fa" providerId="LiveId" clId="{C43BA0BD-6765-4EA5-A6B6-C540580A1C65}" dt="2026-06-14T10:13:10.543" v="3163" actId="1076"/>
        <pc:sldMkLst>
          <pc:docMk/>
          <pc:sldMk cId="3325614995" sldId="322"/>
        </pc:sldMkLst>
        <pc:spChg chg="mod">
          <ac:chgData name="Hashir Suleman" userId="ced28e1e12d095fa" providerId="LiveId" clId="{C43BA0BD-6765-4EA5-A6B6-C540580A1C65}" dt="2026-06-14T10:13:10.543" v="3163" actId="1076"/>
          <ac:spMkLst>
            <pc:docMk/>
            <pc:sldMk cId="3325614995" sldId="322"/>
            <ac:spMk id="2" creationId="{78C8F505-42C7-0D39-E0B9-7764E3E295E5}"/>
          </ac:spMkLst>
        </pc:spChg>
        <pc:spChg chg="mod">
          <ac:chgData name="Hashir Suleman" userId="ced28e1e12d095fa" providerId="LiveId" clId="{C43BA0BD-6765-4EA5-A6B6-C540580A1C65}" dt="2026-06-13T15:02:50.019" v="2652" actId="1076"/>
          <ac:spMkLst>
            <pc:docMk/>
            <pc:sldMk cId="3325614995" sldId="322"/>
            <ac:spMk id="10" creationId="{DB432470-7450-D5B1-5EB7-53A7DC4B6854}"/>
          </ac:spMkLst>
        </pc:spChg>
      </pc:sldChg>
      <pc:sldChg chg="modSp add mod">
        <pc:chgData name="Hashir Suleman" userId="ced28e1e12d095fa" providerId="LiveId" clId="{C43BA0BD-6765-4EA5-A6B6-C540580A1C65}" dt="2026-06-13T15:19:05.906" v="2945"/>
        <pc:sldMkLst>
          <pc:docMk/>
          <pc:sldMk cId="4097778701" sldId="323"/>
        </pc:sldMkLst>
        <pc:spChg chg="mod">
          <ac:chgData name="Hashir Suleman" userId="ced28e1e12d095fa" providerId="LiveId" clId="{C43BA0BD-6765-4EA5-A6B6-C540580A1C65}" dt="2026-06-13T15:19:05.906" v="2945"/>
          <ac:spMkLst>
            <pc:docMk/>
            <pc:sldMk cId="4097778701" sldId="323"/>
            <ac:spMk id="5" creationId="{7420C7F6-C08D-524B-7808-1037A11809EC}"/>
          </ac:spMkLst>
        </pc:spChg>
        <pc:spChg chg="mod">
          <ac:chgData name="Hashir Suleman" userId="ced28e1e12d095fa" providerId="LiveId" clId="{C43BA0BD-6765-4EA5-A6B6-C540580A1C65}" dt="2026-06-13T15:10:01.168" v="2714" actId="207"/>
          <ac:spMkLst>
            <pc:docMk/>
            <pc:sldMk cId="4097778701" sldId="323"/>
            <ac:spMk id="6" creationId="{97E2873F-2360-F39D-4D84-023EE491E297}"/>
          </ac:spMkLst>
        </pc:spChg>
      </pc:sldChg>
      <pc:sldChg chg="modSp add mod">
        <pc:chgData name="Hashir Suleman" userId="ced28e1e12d095fa" providerId="LiveId" clId="{C43BA0BD-6765-4EA5-A6B6-C540580A1C65}" dt="2026-06-14T10:12:58.939" v="3162" actId="14100"/>
        <pc:sldMkLst>
          <pc:docMk/>
          <pc:sldMk cId="3783597294" sldId="324"/>
        </pc:sldMkLst>
        <pc:spChg chg="mod">
          <ac:chgData name="Hashir Suleman" userId="ced28e1e12d095fa" providerId="LiveId" clId="{C43BA0BD-6765-4EA5-A6B6-C540580A1C65}" dt="2026-06-13T15:19:05.906" v="2945"/>
          <ac:spMkLst>
            <pc:docMk/>
            <pc:sldMk cId="3783597294" sldId="324"/>
            <ac:spMk id="5" creationId="{EEE4FB8B-CA50-48A1-57C8-85A4A670CC14}"/>
          </ac:spMkLst>
        </pc:spChg>
        <pc:picChg chg="mod">
          <ac:chgData name="Hashir Suleman" userId="ced28e1e12d095fa" providerId="LiveId" clId="{C43BA0BD-6765-4EA5-A6B6-C540580A1C65}" dt="2026-06-14T10:12:58.939" v="3162" actId="14100"/>
          <ac:picMkLst>
            <pc:docMk/>
            <pc:sldMk cId="3783597294" sldId="324"/>
            <ac:picMk id="6" creationId="{C635A961-3E5E-EA36-DE47-FEA3049CAB23}"/>
          </ac:picMkLst>
        </pc:picChg>
      </pc:sldChg>
      <pc:sldChg chg="new del ord">
        <pc:chgData name="Hashir Suleman" userId="ced28e1e12d095fa" providerId="LiveId" clId="{C43BA0BD-6765-4EA5-A6B6-C540580A1C65}" dt="2026-06-13T15:11:00.754" v="2721" actId="2696"/>
        <pc:sldMkLst>
          <pc:docMk/>
          <pc:sldMk cId="44504318" sldId="325"/>
        </pc:sldMkLst>
      </pc:sldChg>
      <pc:sldChg chg="addSp modSp new mod ord setBg setClrOvrMap">
        <pc:chgData name="Hashir Suleman" userId="ced28e1e12d095fa" providerId="LiveId" clId="{C43BA0BD-6765-4EA5-A6B6-C540580A1C65}" dt="2026-06-13T15:19:14.220" v="2946" actId="26606"/>
        <pc:sldMkLst>
          <pc:docMk/>
          <pc:sldMk cId="1973481355" sldId="325"/>
        </pc:sldMkLst>
        <pc:spChg chg="mod">
          <ac:chgData name="Hashir Suleman" userId="ced28e1e12d095fa" providerId="LiveId" clId="{C43BA0BD-6765-4EA5-A6B6-C540580A1C65}" dt="2026-06-13T15:19:14.220" v="2946" actId="26606"/>
          <ac:spMkLst>
            <pc:docMk/>
            <pc:sldMk cId="1973481355" sldId="325"/>
            <ac:spMk id="2" creationId="{F3CF8E71-3CA3-E1C9-C9A5-237D410A16D3}"/>
          </ac:spMkLst>
        </pc:spChg>
        <pc:spChg chg="mod">
          <ac:chgData name="Hashir Suleman" userId="ced28e1e12d095fa" providerId="LiveId" clId="{C43BA0BD-6765-4EA5-A6B6-C540580A1C65}" dt="2026-06-13T15:19:14.220" v="2946" actId="26606"/>
          <ac:spMkLst>
            <pc:docMk/>
            <pc:sldMk cId="1973481355" sldId="325"/>
            <ac:spMk id="3" creationId="{4AE57A83-B8D2-8868-E711-3B401B8F2F83}"/>
          </ac:spMkLst>
        </pc:spChg>
        <pc:spChg chg="add">
          <ac:chgData name="Hashir Suleman" userId="ced28e1e12d095fa" providerId="LiveId" clId="{C43BA0BD-6765-4EA5-A6B6-C540580A1C65}" dt="2026-06-13T15:19:14.220" v="2946" actId="26606"/>
          <ac:spMkLst>
            <pc:docMk/>
            <pc:sldMk cId="1973481355" sldId="325"/>
            <ac:spMk id="8" creationId="{B5068B1C-1A28-475A-A0E0-4C23200D8201}"/>
          </ac:spMkLst>
        </pc:spChg>
        <pc:spChg chg="add">
          <ac:chgData name="Hashir Suleman" userId="ced28e1e12d095fa" providerId="LiveId" clId="{C43BA0BD-6765-4EA5-A6B6-C540580A1C65}" dt="2026-06-13T15:19:14.220" v="2946" actId="26606"/>
          <ac:spMkLst>
            <pc:docMk/>
            <pc:sldMk cId="1973481355" sldId="325"/>
            <ac:spMk id="10" creationId="{6D428773-F789-43B7-B5FD-AE49E5BD2E79}"/>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r>
              <a:rPr lang="en-GB"/>
              <a:t>Reported Gains After Teams Deployment
(NHS Pilot Data)</a:t>
            </a:r>
          </a:p>
        </c:rich>
      </c:tx>
      <c:overlay val="0"/>
      <c:spPr>
        <a:noFill/>
        <a:ln>
          <a:noFill/>
        </a:ln>
        <a:effectLst/>
      </c:spPr>
      <c:txPr>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Efficiency Improvement (%)</c:v>
                </c:pt>
              </c:strCache>
            </c:strRef>
          </c:tx>
          <c:spPr>
            <a:solidFill>
              <a:schemeClr val="accent2">
                <a:lumMod val="20000"/>
                <a:lumOff val="80000"/>
              </a:schemeClr>
            </a:solidFill>
            <a:ln>
              <a:noFill/>
            </a:ln>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rgbClr r="0" g="0" b="0">
                  <a:shade val="35000"/>
                  <a:satMod val="160000"/>
                </a:scrgbClr>
              </a:contourClr>
            </a:sp3d>
          </c:spPr>
          <c:invertIfNegative val="0"/>
          <c:dPt>
            <c:idx val="0"/>
            <c:invertIfNegative val="0"/>
            <c:bubble3D val="0"/>
            <c:extLst>
              <c:ext xmlns:c16="http://schemas.microsoft.com/office/drawing/2014/chart" uri="{C3380CC4-5D6E-409C-BE32-E72D297353CC}">
                <c16:uniqueId val="{00000000-8C2B-4618-B2A6-651864F32673}"/>
              </c:ext>
            </c:extLst>
          </c:dPt>
          <c:dPt>
            <c:idx val="1"/>
            <c:invertIfNegative val="0"/>
            <c:bubble3D val="0"/>
            <c:extLst>
              <c:ext xmlns:c16="http://schemas.microsoft.com/office/drawing/2014/chart" uri="{C3380CC4-5D6E-409C-BE32-E72D297353CC}">
                <c16:uniqueId val="{00000002-8C2B-4618-B2A6-651864F32673}"/>
              </c:ext>
            </c:extLst>
          </c:dPt>
          <c:dPt>
            <c:idx val="2"/>
            <c:invertIfNegative val="0"/>
            <c:bubble3D val="0"/>
            <c:extLst>
              <c:ext xmlns:c16="http://schemas.microsoft.com/office/drawing/2014/chart" uri="{C3380CC4-5D6E-409C-BE32-E72D297353CC}">
                <c16:uniqueId val="{00000004-8C2B-4618-B2A6-651864F32673}"/>
              </c:ext>
            </c:extLst>
          </c:dPt>
          <c:dPt>
            <c:idx val="3"/>
            <c:invertIfNegative val="0"/>
            <c:bubble3D val="0"/>
            <c:extLst>
              <c:ext xmlns:c16="http://schemas.microsoft.com/office/drawing/2014/chart" uri="{C3380CC4-5D6E-409C-BE32-E72D297353CC}">
                <c16:uniqueId val="{00000006-8C2B-4618-B2A6-651864F32673}"/>
              </c:ext>
            </c:extLst>
          </c:dPt>
          <c:dLbls>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Response Time</c:v>
                </c:pt>
                <c:pt idx="1">
                  <c:v>Care Coordination</c:v>
                </c:pt>
                <c:pt idx="2">
                  <c:v>Missed Messages
Reduced</c:v>
                </c:pt>
                <c:pt idx="3">
                  <c:v>Staff Satisfaction</c:v>
                </c:pt>
              </c:strCache>
            </c:strRef>
          </c:cat>
          <c:val>
            <c:numRef>
              <c:f>Sheet1!$B$2:$B$5</c:f>
              <c:numCache>
                <c:formatCode>General</c:formatCode>
                <c:ptCount val="4"/>
                <c:pt idx="0">
                  <c:v>62</c:v>
                </c:pt>
                <c:pt idx="1">
                  <c:v>54</c:v>
                </c:pt>
                <c:pt idx="2">
                  <c:v>71</c:v>
                </c:pt>
                <c:pt idx="3">
                  <c:v>67</c:v>
                </c:pt>
              </c:numCache>
            </c:numRef>
          </c:val>
          <c:extLst>
            <c:ext xmlns:c16="http://schemas.microsoft.com/office/drawing/2014/chart" uri="{C3380CC4-5D6E-409C-BE32-E72D297353CC}">
              <c16:uniqueId val="{00000000-F844-994C-AC2B-763C79450632}"/>
            </c:ext>
          </c:extLst>
        </c:ser>
        <c:dLbls>
          <c:showLegendKey val="0"/>
          <c:showVal val="1"/>
          <c:showCatName val="0"/>
          <c:showSerName val="0"/>
          <c:showPercent val="0"/>
          <c:showBubbleSize val="0"/>
        </c:dLbls>
        <c:gapWidth val="115"/>
        <c:overlap val="-20"/>
        <c:axId val="2094734554"/>
        <c:axId val="2094734552"/>
      </c:barChart>
      <c:catAx>
        <c:axId val="2094734554"/>
        <c:scaling>
          <c:orientation val="minMax"/>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94734552"/>
        <c:crosses val="autoZero"/>
        <c:auto val="1"/>
        <c:lblAlgn val="ctr"/>
        <c:lblOffset val="100"/>
        <c:noMultiLvlLbl val="1"/>
      </c:catAx>
      <c:valAx>
        <c:axId val="209473455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0"/>
        <c:majorTickMark val="none"/>
        <c:minorTickMark val="none"/>
        <c:tickLblPos val="low"/>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7F6AAB-5F18-4DE2-B7E5-5C2ADD43DDD1}" type="datetimeFigureOut">
              <a:rPr lang="en-GB" smtClean="0"/>
              <a:t>14/06/2026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4F9EBD-F0C8-4B36-B215-41A2D09999AD}" type="slidenum">
              <a:rPr lang="en-GB" smtClean="0"/>
              <a:t>‹#›</a:t>
            </a:fld>
            <a:endParaRPr lang="en-GB"/>
          </a:p>
        </p:txBody>
      </p:sp>
    </p:spTree>
    <p:extLst>
      <p:ext uri="{BB962C8B-B14F-4D97-AF65-F5344CB8AC3E}">
        <p14:creationId xmlns:p14="http://schemas.microsoft.com/office/powerpoint/2010/main" val="2043861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pmc.ncbi.nlm.nih.gov/articles/PMC11918713/"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SPEAKER NOTES – SLIDE 1: COVER
Introduce yourself by name and student number. State the purpose: to examine staff communication at Riverdale Nursing Home and justify Microsoft Teams as the most appropriate Microsoft 365 tool.
Key points:
- Riverdale supports older adults requiring daily personal care, medication support, and monitoring (NHS England, 2023).
- Staff work across two buildings in shift-based roles.
- Microsoft 365 is already in use at Riverdale — Teams adds capability at no extra cost (Microsoft, 2023).
- This presentation covers: what the task involves, why Teams was selected, how it improves efficiency, and a balanced analysis of advantages and limitations.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SPEAKER NOTES – SLIDE 2: THE WORKPLACE TASK
Anchor every point firmly to Riverdale — avoid generic statements:
- At Riverdale specifically, carers move between floors and buildings without desk access, making paper-based handovers particularly unreliable. When a night shift nurse leaves a note for the morning carer, that note can be missed, lost, or misread (NHS England, 2023).
- The two-building structure is a key contextual factor — communication gaps between Building A and Building B are a direct operational risk. A senior carer in one building has no way to instantly alert colleagues in the other without a digital tool.
- Khodadad-Saryazdi et al. (2021) provide the academic underpinning: their research in shift-based healthcare settings found fragmented communication directly correlates with adverse care events.
- NICE (2021) statistic: 80% of clinical errors trace back to communication failures — use this to open with impact and establish urgency.</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SPEAKER NOTES – SLIDE 3: MICROSOFT TEAMS — THE SELECTED TOOL
Explain why Teams was selected over other M365 tools:
- Outlook is for formal email — too slow for real-time shift communication at Riverdale.
- OneDrive handles file storage but has no messaging or alerting capability.
- Teams uniquely combines all required features in one platform (Microsoft, 2023).
For each feature, stay anchored to Riverdale:
1. Channel Messaging: Instead of a paper note that might be missed, a Teams post is time-stamped and visible to all incoming shift staff simultaneously.
2. Video Calls: A nurse in Building A doesn't need to walk to Building B for a quick clinical query — a Teams call takes seconds.
3. File Sharing: Riverdale's care plans are currently at risk of version conflicts. Teams/SharePoint ensures everyone accesses the same, most current document.
4. Shifts App: Managers no longer need to print and pin rotas — changes are pushed instantly to staff phones (NHS England, 2023).
5. @Mentions: In a busy ward, a direct @mention cuts through notification noise and ensures urgent messages reach the right person.
6. M365 Integration: No new software to learn — Teams sits within the Microsoft environment Riverdale staff already use.</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SPEAKER NOTES – SLIDE 4: JUSTIFICATION
This is your most analytical slide — demonstrate critical thinking by anchoring every point to Riverdale specifically:
1. Centralised Hub: Say something like: 'Currently at Riverdale, a night carer might leave a paper note that the morning carer never sees. Teams posts are visible to every member of that channel the moment they're sent — and they remain searchable.' (Khodadad-Saryazdi et al., 2021)
2. Cross-Site Coordination: 'Building A and Building B currently have no instant communication channel. A Teams channel shared by both buildings means a nurse escalating a concern is heard immediately — not at the next face-to-face handover.'
3. Digital Handover: Khodadad-Saryazdi et al. (2021) found verbal-only handovers lose up to 40% of critical clinical information. At Riverdale, this could mean a medication note not passing between shifts.
4. Information Governance: Emphasise that care homes handle sensitive personal data. NHS Digital (2022) DSPT requirements prohibit use of personal apps like WhatsApp. Teams is the compliant solution.
Point to the chart: these are reported efficiency gains from NHS organisations that deployed Teams — all four metrics directly address problems identified in Riverdale's scenario.</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SPEAKER NOTES – SLIDE 5: ADVANTAGES
For each advantage, expand with Riverdale-specific context:
1. GDPR Compliance: 'At Riverdale, nurses discuss patient medication and care needs during every shift. These are legally sensitive conversations. NHS Digital (2022) prohibits the use of non-encrypted consumer apps like WhatsApp for this purpose. Teams solves this compliance risk directly.'
2. Eliminating Duplication: 'Riverdale's scenario brief explicitly identified duplicated work as a problem. With Teams, one message in the right channel reaches all relevant staff at once — no more repeated verbal briefings or duplicate paper notes.'
3. Device Accessibility: 'Riverdale carers are not desk-based. A mobile-accessible tool is essential. Teams on a smartphone means a carer in Room 12 can instantly flag a concern to the on-duty nurse without leaving the resident.'
4. Digital Handovers: Reference Khodadad-Saryazdi et al. (2021) — 40% information loss in verbal handovers is a significant clinical risk. At Riverdale, a Teams channel dedicated to shift handovers creates a permanent, searchable record.
5. Cost: 'This is a zero-cost upgrade for Riverdale — Teams is already included in the Microsoft 365 subscription the organisation already pays for.'</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SPEAKER NOTES – SLIDE 6: LIMITATIONS &amp; MITIGATIONS
Show balanced critical analysis — assessors want to see you evaluate Teams objectively, not just advocate for it:
1. Digital Literacy: 'At Riverdale, staff range from young carers comfortable with smartphones to older employees who may never have used a professional messaging app. Greenhalgh et al. (2020) found this variance is the most common barrier to digital tool adoption in care settings. A phased rollout with a Teams Champion in each building would address this.'
2. Notification Overload: 'In a busy Riverdale shift, a carer receiving 30 Teams notifications per hour may start dismissing them — including urgent ones. The mitigation is simple: configure channel notification settings to only surface direct @mentions during clinical hours.'
3. Infrastructure Dependency: 'Riverdale's older building infrastructure may not have full Wi-Fi coverage in all care rooms. If Teams fails during a critical care moment, communication breaks down. An IT audit and access point upgrades should precede launch.'
4. Data Governance: 'Teams provides the technology for compliance, but Riverdale's management must establish the governance policies around it — who can access which channels, how long messages are kept, and how to respond to data access requests. NHS Digital (2022) is explicit that technical tools alone do not ensure compliance.'
Close by reinforcing: these are manageable limitations that do not undermine the case for Teams — they highlight the importance of a structured implementation plan.</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SPEAKER NOTES – SLIDE 7: REFERENCES
This slide is for submission purposes — no oral delivery required.
All 6 references are dated 2020–2023, meeting the assessment requirement for current and credible sources. The list includes:
- 2 academic journal articles: Greenhalgh et al. (2020); Khodadad-Saryazdi et al. (2021)
- 1 organisational/technical source: Microsoft (2023)
- 3 official NHS/government publications: NHS Digital (2022); NHS England (2023); NICE (2021)
All references follow UWTSD Harvard referencing guidelines with full author details, publication year, title, source, available at URL, and access date.</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 name="Google Shape;6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 name="Google Shape;86;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 name="Google Shape;9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9" name="Google Shape;9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Creating Rotas:</a:t>
            </a:r>
            <a:r>
              <a:rPr lang="en-GB" dirty="0"/>
              <a:t> Generating timetable, balance staff availability, shift pattern, and make sure of legal staffing ratio is met.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sz="1200" b="1" u="none" strike="noStrike" kern="1200" dirty="0">
                <a:solidFill>
                  <a:schemeClr val="tx1"/>
                </a:solidFill>
                <a:effectLst/>
                <a:latin typeface="+mn-lt"/>
                <a:ea typeface="+mn-ea"/>
                <a:cs typeface="+mn-cs"/>
              </a:rPr>
              <a:t>Filling Shift Gaps:</a:t>
            </a:r>
            <a:r>
              <a:rPr lang="en-GB" sz="1200" b="0" u="none" strike="noStrike" kern="1200" dirty="0">
                <a:solidFill>
                  <a:schemeClr val="tx1"/>
                </a:solidFill>
                <a:effectLst/>
                <a:latin typeface="+mn-lt"/>
                <a:ea typeface="+mn-ea"/>
                <a:cs typeface="+mn-cs"/>
              </a:rPr>
              <a:t> Managing unexpected staff absences, call-offs, and no-shows by contacting on-call staff, part-time employees, or agency workers.</a:t>
            </a:r>
          </a:p>
          <a:p>
            <a:endParaRPr lang="en-GB" sz="1200" b="0" u="none" strike="noStrike" kern="1200" dirty="0">
              <a:solidFill>
                <a:schemeClr val="tx1"/>
              </a:solidFill>
              <a:effectLst/>
              <a:latin typeface="+mn-lt"/>
              <a:ea typeface="+mn-ea"/>
              <a:cs typeface="+mn-cs"/>
            </a:endParaRPr>
          </a:p>
          <a:p>
            <a:endParaRPr lang="en-GB" sz="1200" b="0" u="none" strike="noStrike" kern="1200" dirty="0">
              <a:solidFill>
                <a:schemeClr val="tx1"/>
              </a:solidFill>
              <a:effectLst/>
              <a:latin typeface="+mn-lt"/>
              <a:ea typeface="+mn-ea"/>
              <a:cs typeface="+mn-cs"/>
            </a:endParaRPr>
          </a:p>
          <a:p>
            <a:r>
              <a:rPr lang="en-GB" sz="1200" b="1" u="none" strike="noStrike" kern="1200" dirty="0">
                <a:solidFill>
                  <a:schemeClr val="tx1"/>
                </a:solidFill>
                <a:effectLst/>
                <a:latin typeface="+mn-lt"/>
                <a:ea typeface="+mn-ea"/>
                <a:cs typeface="+mn-cs"/>
              </a:rPr>
              <a:t>Time and Attendance:</a:t>
            </a:r>
            <a:r>
              <a:rPr lang="en-GB" sz="1200" b="0" u="none" strike="noStrike" kern="1200" dirty="0">
                <a:solidFill>
                  <a:schemeClr val="tx1"/>
                </a:solidFill>
                <a:effectLst/>
                <a:latin typeface="+mn-lt"/>
                <a:ea typeface="+mn-ea"/>
                <a:cs typeface="+mn-cs"/>
              </a:rPr>
              <a:t> Processing holidays, sick leave, and shift swaps, while maintaining accurate records for payroll.</a:t>
            </a:r>
          </a:p>
          <a:p>
            <a:endParaRPr lang="en-GB" sz="1200" b="0" u="none" strike="noStrike" kern="1200" dirty="0">
              <a:solidFill>
                <a:schemeClr val="tx1"/>
              </a:solidFill>
              <a:effectLst/>
              <a:latin typeface="+mn-lt"/>
              <a:ea typeface="+mn-ea"/>
              <a:cs typeface="+mn-cs"/>
            </a:endParaRPr>
          </a:p>
          <a:p>
            <a:r>
              <a:rPr lang="en-GB" sz="1200" b="1" u="none" strike="noStrike" kern="1200" dirty="0">
                <a:solidFill>
                  <a:schemeClr val="tx1"/>
                </a:solidFill>
                <a:effectLst/>
                <a:latin typeface="+mn-lt"/>
                <a:ea typeface="+mn-ea"/>
                <a:cs typeface="+mn-cs"/>
              </a:rPr>
              <a:t>Communication:</a:t>
            </a:r>
            <a:r>
              <a:rPr lang="en-GB" sz="1200" b="0" u="none" strike="noStrike" kern="1200" dirty="0">
                <a:solidFill>
                  <a:schemeClr val="tx1"/>
                </a:solidFill>
                <a:effectLst/>
                <a:latin typeface="+mn-lt"/>
                <a:ea typeface="+mn-ea"/>
                <a:cs typeface="+mn-cs"/>
              </a:rPr>
              <a:t> Acting as the main point of contact for staff regarding their working hours, changes to shifts.</a:t>
            </a:r>
          </a:p>
          <a:p>
            <a:endParaRPr lang="en-GB" sz="1200" b="0" u="none" strike="noStrike" kern="1200" dirty="0">
              <a:solidFill>
                <a:schemeClr val="tx1"/>
              </a:solidFill>
              <a:effectLst/>
              <a:latin typeface="+mn-lt"/>
              <a:ea typeface="+mn-ea"/>
              <a:cs typeface="+mn-cs"/>
            </a:endParaRPr>
          </a:p>
          <a:p>
            <a:r>
              <a:rPr lang="en-GB" dirty="0">
                <a:hlinkClick r:id="rId3"/>
              </a:rPr>
              <a:t>Managing Sustainable Working Hours within Participatory Working Time Scheduling for Nurses and Assistant Nurses: A Qualitative Interview Study with Managers and Staffing Assistants - PMC</a:t>
            </a:r>
            <a:endParaRPr lang="en-GB" dirty="0"/>
          </a:p>
        </p:txBody>
      </p:sp>
      <p:sp>
        <p:nvSpPr>
          <p:cNvPr id="4" name="Slide Number Placeholder 3"/>
          <p:cNvSpPr>
            <a:spLocks noGrp="1"/>
          </p:cNvSpPr>
          <p:nvPr>
            <p:ph type="sldNum" sz="quarter" idx="5"/>
          </p:nvPr>
        </p:nvSpPr>
        <p:spPr/>
        <p:txBody>
          <a:bodyPr/>
          <a:lstStyle/>
          <a:p>
            <a:fld id="{EB4F9EBD-F0C8-4B36-B215-41A2D09999AD}" type="slidenum">
              <a:rPr lang="en-GB" smtClean="0"/>
              <a:t>24</a:t>
            </a:fld>
            <a:endParaRPr lang="en-GB"/>
          </a:p>
        </p:txBody>
      </p:sp>
    </p:spTree>
    <p:extLst>
      <p:ext uri="{BB962C8B-B14F-4D97-AF65-F5344CB8AC3E}">
        <p14:creationId xmlns:p14="http://schemas.microsoft.com/office/powerpoint/2010/main" val="13293401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B4F9EBD-F0C8-4B36-B215-41A2D09999AD}" type="slidenum">
              <a:rPr lang="en-GB" smtClean="0"/>
              <a:t>25</a:t>
            </a:fld>
            <a:endParaRPr lang="en-GB"/>
          </a:p>
        </p:txBody>
      </p:sp>
    </p:spTree>
    <p:extLst>
      <p:ext uri="{BB962C8B-B14F-4D97-AF65-F5344CB8AC3E}">
        <p14:creationId xmlns:p14="http://schemas.microsoft.com/office/powerpoint/2010/main" val="11603577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B4F9EBD-F0C8-4B36-B215-41A2D09999AD}" type="slidenum">
              <a:rPr lang="en-GB" smtClean="0"/>
              <a:t>29</a:t>
            </a:fld>
            <a:endParaRPr lang="en-GB"/>
          </a:p>
        </p:txBody>
      </p:sp>
    </p:spTree>
    <p:extLst>
      <p:ext uri="{BB962C8B-B14F-4D97-AF65-F5344CB8AC3E}">
        <p14:creationId xmlns:p14="http://schemas.microsoft.com/office/powerpoint/2010/main" val="22586312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FB248CC2-1D06-410F-B5F8-B0DE74D4B8D3}" type="datetimeFigureOut">
              <a:rPr lang="en-GB" smtClean="0"/>
              <a:t>14/06/2026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B31C4-C352-43E6-B2AF-EF710696FEA6}"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7444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B248CC2-1D06-410F-B5F8-B0DE74D4B8D3}" type="datetimeFigureOut">
              <a:rPr lang="en-GB" smtClean="0"/>
              <a:t>14/06/2026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B31C4-C352-43E6-B2AF-EF710696FEA6}" type="slidenum">
              <a:rPr lang="en-GB" smtClean="0"/>
              <a:t>‹#›</a:t>
            </a:fld>
            <a:endParaRPr lang="en-GB"/>
          </a:p>
        </p:txBody>
      </p:sp>
    </p:spTree>
    <p:extLst>
      <p:ext uri="{BB962C8B-B14F-4D97-AF65-F5344CB8AC3E}">
        <p14:creationId xmlns:p14="http://schemas.microsoft.com/office/powerpoint/2010/main" val="3836752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GB"/>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B248CC2-1D06-410F-B5F8-B0DE74D4B8D3}" type="datetimeFigureOut">
              <a:rPr lang="en-GB" smtClean="0"/>
              <a:t>14/06/2026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B31C4-C352-43E6-B2AF-EF710696FEA6}"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4920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B248CC2-1D06-410F-B5F8-B0DE74D4B8D3}" type="datetimeFigureOut">
              <a:rPr lang="en-GB" smtClean="0"/>
              <a:t>14/06/2026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B31C4-C352-43E6-B2AF-EF710696FEA6}" type="slidenum">
              <a:rPr lang="en-GB" smtClean="0"/>
              <a:t>‹#›</a:t>
            </a:fld>
            <a:endParaRPr lang="en-GB"/>
          </a:p>
        </p:txBody>
      </p:sp>
    </p:spTree>
    <p:extLst>
      <p:ext uri="{BB962C8B-B14F-4D97-AF65-F5344CB8AC3E}">
        <p14:creationId xmlns:p14="http://schemas.microsoft.com/office/powerpoint/2010/main" val="1624773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GB"/>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GB"/>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B248CC2-1D06-410F-B5F8-B0DE74D4B8D3}" type="datetimeFigureOut">
              <a:rPr lang="en-GB" smtClean="0"/>
              <a:t>14/06/2026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4B31C4-C352-43E6-B2AF-EF710696FEA6}" type="slidenum">
              <a:rPr lang="en-GB" smtClean="0"/>
              <a:t>‹#›</a:t>
            </a:fld>
            <a:endParaRPr lang="en-GB"/>
          </a:p>
        </p:txBody>
      </p:sp>
    </p:spTree>
    <p:extLst>
      <p:ext uri="{BB962C8B-B14F-4D97-AF65-F5344CB8AC3E}">
        <p14:creationId xmlns:p14="http://schemas.microsoft.com/office/powerpoint/2010/main" val="1060520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B248CC2-1D06-410F-B5F8-B0DE74D4B8D3}" type="datetimeFigureOut">
              <a:rPr lang="en-GB" smtClean="0"/>
              <a:t>14/06/2026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4B31C4-C352-43E6-B2AF-EF710696FEA6}" type="slidenum">
              <a:rPr lang="en-GB" smtClean="0"/>
              <a:t>‹#›</a:t>
            </a:fld>
            <a:endParaRPr lang="en-GB"/>
          </a:p>
        </p:txBody>
      </p:sp>
    </p:spTree>
    <p:extLst>
      <p:ext uri="{BB962C8B-B14F-4D97-AF65-F5344CB8AC3E}">
        <p14:creationId xmlns:p14="http://schemas.microsoft.com/office/powerpoint/2010/main" val="2424474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248CC2-1D06-410F-B5F8-B0DE74D4B8D3}" type="datetimeFigureOut">
              <a:rPr lang="en-GB" smtClean="0"/>
              <a:t>14/06/2026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4B31C4-C352-43E6-B2AF-EF710696FEA6}" type="slidenum">
              <a:rPr lang="en-GB" smtClean="0"/>
              <a:t>‹#›</a:t>
            </a:fld>
            <a:endParaRPr lang="en-GB"/>
          </a:p>
        </p:txBody>
      </p:sp>
    </p:spTree>
    <p:extLst>
      <p:ext uri="{BB962C8B-B14F-4D97-AF65-F5344CB8AC3E}">
        <p14:creationId xmlns:p14="http://schemas.microsoft.com/office/powerpoint/2010/main" val="577067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GB"/>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248CC2-1D06-410F-B5F8-B0DE74D4B8D3}" type="datetimeFigureOut">
              <a:rPr lang="en-GB" smtClean="0"/>
              <a:t>14/06/2026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B31C4-C352-43E6-B2AF-EF710696FEA6}" type="slidenum">
              <a:rPr lang="en-GB" smtClean="0"/>
              <a:t>‹#›</a:t>
            </a:fld>
            <a:endParaRPr lang="en-GB"/>
          </a:p>
        </p:txBody>
      </p:sp>
    </p:spTree>
    <p:extLst>
      <p:ext uri="{BB962C8B-B14F-4D97-AF65-F5344CB8AC3E}">
        <p14:creationId xmlns:p14="http://schemas.microsoft.com/office/powerpoint/2010/main" val="1036212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B248CC2-1D06-410F-B5F8-B0DE74D4B8D3}" type="datetimeFigureOut">
              <a:rPr lang="en-GB" smtClean="0"/>
              <a:t>14/06/2026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B31C4-C352-43E6-B2AF-EF710696FEA6}" type="slidenum">
              <a:rPr lang="en-GB" smtClean="0"/>
              <a:t>‹#›</a:t>
            </a:fld>
            <a:endParaRPr lang="en-GB"/>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4447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B248CC2-1D06-410F-B5F8-B0DE74D4B8D3}" type="datetimeFigureOut">
              <a:rPr lang="en-GB" smtClean="0"/>
              <a:t>14/06/2026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B31C4-C352-43E6-B2AF-EF710696FEA6}" type="slidenum">
              <a:rPr lang="en-GB" smtClean="0"/>
              <a:t>‹#›</a:t>
            </a:fld>
            <a:endParaRPr lang="en-GB"/>
          </a:p>
        </p:txBody>
      </p:sp>
    </p:spTree>
    <p:extLst>
      <p:ext uri="{BB962C8B-B14F-4D97-AF65-F5344CB8AC3E}">
        <p14:creationId xmlns:p14="http://schemas.microsoft.com/office/powerpoint/2010/main" val="734717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GB"/>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B248CC2-1D06-410F-B5F8-B0DE74D4B8D3}" type="datetimeFigureOut">
              <a:rPr lang="en-GB" smtClean="0"/>
              <a:t>14/06/2026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B31C4-C352-43E6-B2AF-EF710696FEA6}"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93050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60420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genda with Picture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5545547-D03B-F547-5B46-F5435F4D1F63}"/>
              </a:ext>
            </a:extLst>
          </p:cNvPr>
          <p:cNvSpPr/>
          <p:nvPr userDrawn="1"/>
        </p:nvSpPr>
        <p:spPr>
          <a:xfrm rot="10800000" flipH="1">
            <a:off x="4244975" y="0"/>
            <a:ext cx="260487" cy="6858000"/>
          </a:xfrm>
          <a:prstGeom prst="rect">
            <a:avLst/>
          </a:prstGeom>
          <a:solidFill>
            <a:schemeClr val="accent3">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EDEA278-BBB2-FCB4-9C12-06E30660FF04}"/>
              </a:ext>
            </a:extLst>
          </p:cNvPr>
          <p:cNvSpPr/>
          <p:nvPr userDrawn="1"/>
        </p:nvSpPr>
        <p:spPr>
          <a:xfrm rot="16200000" flipH="1">
            <a:off x="8088243" y="2754246"/>
            <a:ext cx="260487" cy="7947026"/>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BD7E36-FB19-3F29-E0B5-C18B29431178}"/>
              </a:ext>
            </a:extLst>
          </p:cNvPr>
          <p:cNvSpPr/>
          <p:nvPr userDrawn="1"/>
        </p:nvSpPr>
        <p:spPr>
          <a:xfrm rot="10800000" flipH="1">
            <a:off x="11930492" y="0"/>
            <a:ext cx="260487"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29611B1-EA3D-49A4-4103-2E12A7B5001B}"/>
              </a:ext>
            </a:extLst>
          </p:cNvPr>
          <p:cNvSpPr/>
          <p:nvPr userDrawn="1"/>
        </p:nvSpPr>
        <p:spPr>
          <a:xfrm rot="16200000" flipH="1">
            <a:off x="8218488" y="-3713546"/>
            <a:ext cx="260487" cy="7686538"/>
          </a:xfrm>
          <a:prstGeom prst="rect">
            <a:avLst/>
          </a:prstGeom>
          <a:solidFill>
            <a:schemeClr val="accent4">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6">
            <a:extLst>
              <a:ext uri="{FF2B5EF4-FFF2-40B4-BE49-F238E27FC236}">
                <a16:creationId xmlns:a16="http://schemas.microsoft.com/office/drawing/2014/main" id="{1C1566CB-AF6C-6D9A-9604-D30F1B861629}"/>
              </a:ext>
            </a:extLst>
          </p:cNvPr>
          <p:cNvSpPr>
            <a:spLocks noGrp="1"/>
          </p:cNvSpPr>
          <p:nvPr>
            <p:ph type="title"/>
          </p:nvPr>
        </p:nvSpPr>
        <p:spPr>
          <a:xfrm>
            <a:off x="5308856" y="812800"/>
            <a:ext cx="5588442" cy="1019696"/>
          </a:xfrm>
        </p:spPr>
        <p:txBody>
          <a:bodyPr>
            <a:noAutofit/>
          </a:bodyPr>
          <a:lstStyle>
            <a:lvl1pPr>
              <a:lnSpc>
                <a:spcPct val="100000"/>
              </a:lnSpc>
              <a:defRPr sz="3400" cap="none" spc="0" baseline="0">
                <a:latin typeface="+mn-lt"/>
              </a:defRPr>
            </a:lvl1pPr>
          </a:lstStyle>
          <a:p>
            <a:r>
              <a:rPr lang="en-US"/>
              <a:t>Click to edit Master title style</a:t>
            </a:r>
          </a:p>
        </p:txBody>
      </p:sp>
      <p:sp>
        <p:nvSpPr>
          <p:cNvPr id="6" name="Picture Placeholder 7">
            <a:extLst>
              <a:ext uri="{FF2B5EF4-FFF2-40B4-BE49-F238E27FC236}">
                <a16:creationId xmlns:a16="http://schemas.microsoft.com/office/drawing/2014/main" id="{3576E105-7855-93A3-6709-AB67D854B4A7}"/>
              </a:ext>
            </a:extLst>
          </p:cNvPr>
          <p:cNvSpPr>
            <a:spLocks noGrp="1"/>
          </p:cNvSpPr>
          <p:nvPr>
            <p:ph type="pic" sz="quarter" idx="14"/>
          </p:nvPr>
        </p:nvSpPr>
        <p:spPr>
          <a:xfrm>
            <a:off x="1" y="0"/>
            <a:ext cx="4244692" cy="6858000"/>
          </a:xfrm>
          <a:blipFill>
            <a:blip r:embed="rId2">
              <a:alphaModFix amt="60000"/>
            </a:blip>
            <a:stretch>
              <a:fillRect/>
            </a:stretch>
          </a:blipFill>
        </p:spPr>
        <p:txBody>
          <a:bodyPr/>
          <a:lstStyle>
            <a:lvl1pPr>
              <a:buNone/>
              <a:defRPr/>
            </a:lvl1pPr>
          </a:lstStyle>
          <a:p>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309879" y="2213108"/>
            <a:ext cx="5587420" cy="3591613"/>
          </a:xfrm>
        </p:spPr>
        <p:txBody>
          <a:bodyPr anchor="t">
            <a:normAutofit/>
          </a:bodyPr>
          <a:lstStyle>
            <a:lvl1pPr marL="457200" indent="-457200">
              <a:lnSpc>
                <a:spcPct val="120000"/>
              </a:lnSpc>
              <a:buFont typeface="+mj-lt"/>
              <a:buAutoNum type="arabicPeriod"/>
              <a:defRPr sz="1400" cap="all" spc="300" baseline="0">
                <a:latin typeface="+mj-lt"/>
              </a:defRPr>
            </a:lvl1pPr>
            <a:lvl2pPr marL="685800" indent="-457200">
              <a:lnSpc>
                <a:spcPct val="120000"/>
              </a:lnSpc>
              <a:buFont typeface="+mj-lt"/>
              <a:buAutoNum type="arabicPeriod"/>
              <a:defRPr sz="1400" cap="all" spc="300" baseline="0">
                <a:latin typeface="+mj-lt"/>
              </a:defRPr>
            </a:lvl2pPr>
            <a:lvl3pPr marL="800100" indent="-342900">
              <a:lnSpc>
                <a:spcPct val="120000"/>
              </a:lnSpc>
              <a:buFont typeface="+mj-lt"/>
              <a:buAutoNum type="arabicPeriod"/>
              <a:defRPr sz="1400" cap="all" spc="300" baseline="0">
                <a:latin typeface="+mj-lt"/>
              </a:defRPr>
            </a:lvl3pPr>
            <a:lvl4pPr marL="1028700" indent="-342900">
              <a:lnSpc>
                <a:spcPct val="120000"/>
              </a:lnSpc>
              <a:buFont typeface="+mj-lt"/>
              <a:buAutoNum type="arabicPeriod"/>
              <a:defRPr sz="1400" cap="all" spc="300" baseline="0">
                <a:latin typeface="+mj-lt"/>
              </a:defRPr>
            </a:lvl4pPr>
            <a:lvl5pPr marL="1257300" indent="-342900">
              <a:lnSpc>
                <a:spcPct val="120000"/>
              </a:lnSpc>
              <a:buFont typeface="+mj-lt"/>
              <a:buAutoNum type="arabicPeriod"/>
              <a:defRPr sz="1400" cap="all" spc="300" baseline="0">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5280874" y="6063155"/>
            <a:ext cx="3133289" cy="365125"/>
          </a:xfrm>
        </p:spPr>
        <p:txBody>
          <a:body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8510069" y="6063155"/>
            <a:ext cx="2580069" cy="365125"/>
          </a:xfrm>
        </p:spPr>
        <p:txBody>
          <a:bodyPr/>
          <a:lstStyle/>
          <a:p>
            <a:fld id="{FD8DC020-D211-45A2-9F9F-A0C111FACB24}" type="datetime1">
              <a:rPr lang="en-US" smtClean="0"/>
              <a:t>6/14/2026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172586" y="6063155"/>
            <a:ext cx="437990" cy="365125"/>
          </a:xfr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726177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FB248CC2-1D06-410F-B5F8-B0DE74D4B8D3}" type="datetimeFigureOut">
              <a:rPr lang="en-GB" smtClean="0"/>
              <a:t>14/06/2026</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GB"/>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F54B31C4-C352-43E6-B2AF-EF710696FEA6}"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3008715"/>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 id="2147483837" r:id="rId12"/>
    <p:sldLayoutId id="2147483838" r:id="rId13"/>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microsoft.com/"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hyperlink" Target="https://enfermeriastgo.blogspot.com/2012/08/nursing-homes-categories-of-care-and.html" TargetMode="External"/><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ineedtoknow.org/microsoft-word-app-ios/"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picpedia.org/highway-signs/l/limitation.html"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gov.uk/government/publications/how-to-produce-accessible-documents-for-the-department-for-transport/use-ms-word-to-create-an-accessible-document" TargetMode="External"/><Relationship Id="rId2" Type="http://schemas.openxmlformats.org/officeDocument/2006/relationships/hyperlink" Target="https://www.prestige-nursing.co.uk/blogs/the-importance-of-good-documentation-in-care-work/" TargetMode="External"/><Relationship Id="rId1" Type="http://schemas.openxmlformats.org/officeDocument/2006/relationships/slideLayout" Target="../slideLayouts/slideLayout2.xml"/><Relationship Id="rId5" Type="http://schemas.openxmlformats.org/officeDocument/2006/relationships/hyperlink" Target="https://discover.hubpages.com/technology/Advantages-of-Microsoft-Word" TargetMode="External"/><Relationship Id="rId4" Type="http://schemas.openxmlformats.org/officeDocument/2006/relationships/hyperlink" Target="https://www.prioritymanagement.com.au/word-skills-importance/"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picpedia.org/chalkboard/s/staff-training.html" TargetMode="External"/><Relationship Id="rId2" Type="http://schemas.openxmlformats.org/officeDocument/2006/relationships/image" Target="../media/image25.jpeg"/><Relationship Id="rId1" Type="http://schemas.openxmlformats.org/officeDocument/2006/relationships/slideLayout" Target="../slideLayouts/slideLayout13.xml"/><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pressbooks.txst.edu/nursinglm/chapter/7-6-teams-and-teamwork/" TargetMode="External"/><Relationship Id="rId2" Type="http://schemas.openxmlformats.org/officeDocument/2006/relationships/image" Target="../media/image28.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www.theaccessgroup.com/" TargetMode="External"/><Relationship Id="rId7" Type="http://schemas.openxmlformats.org/officeDocument/2006/relationships/hyperlink" Target="https://www.ati-mirage.com.au/what-microsoft-powerpoint-is-used-for/" TargetMode="External"/><Relationship Id="rId2" Type="http://schemas.openxmlformats.org/officeDocument/2006/relationships/hyperlink" Target="https://www.ashleyboroda.com/2025/08/13/6-reasons-why-powerpoint-is-killing-your-presentations-and-what-to-do-instead/" TargetMode="External"/><Relationship Id="rId1" Type="http://schemas.openxmlformats.org/officeDocument/2006/relationships/slideLayout" Target="../slideLayouts/slideLayout2.xml"/><Relationship Id="rId6" Type="http://schemas.openxmlformats.org/officeDocument/2006/relationships/hyperlink" Target="https://www.theknowledgeacademy.com/blog/advantages-and-disadvantages-of-powerpoint/" TargetMode="External"/><Relationship Id="rId5" Type="http://schemas.openxmlformats.org/officeDocument/2006/relationships/hyperlink" Target="http://www.theknowledgeacademy.com/" TargetMode="External"/><Relationship Id="rId4" Type="http://schemas.openxmlformats.org/officeDocument/2006/relationships/hyperlink" Target="https://www.theaccessgroup.com/en-gb/blog/hsc-importance-of-staff-training-in-health-and-social-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5068B1C-1A28-475A-A0E0-4C23200D82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CF8E71-3CA3-E1C9-C9A5-237D410A16D3}"/>
              </a:ext>
            </a:extLst>
          </p:cNvPr>
          <p:cNvSpPr>
            <a:spLocks noGrp="1"/>
          </p:cNvSpPr>
          <p:nvPr>
            <p:ph type="title"/>
          </p:nvPr>
        </p:nvSpPr>
        <p:spPr>
          <a:xfrm>
            <a:off x="643467" y="804333"/>
            <a:ext cx="4958290" cy="5249334"/>
          </a:xfrm>
        </p:spPr>
        <p:txBody>
          <a:bodyPr>
            <a:normAutofit/>
          </a:bodyPr>
          <a:lstStyle/>
          <a:p>
            <a:pPr algn="r"/>
            <a:r>
              <a:rPr lang="en-GB" dirty="0">
                <a:solidFill>
                  <a:srgbClr val="404040"/>
                </a:solidFill>
              </a:rPr>
              <a:t>Digital skills and research method (LCHS 4007) Component 1 (Group presentation)</a:t>
            </a:r>
          </a:p>
        </p:txBody>
      </p:sp>
      <p:sp>
        <p:nvSpPr>
          <p:cNvPr id="10" name="Rectangle 9">
            <a:extLst>
              <a:ext uri="{FF2B5EF4-FFF2-40B4-BE49-F238E27FC236}">
                <a16:creationId xmlns:a16="http://schemas.microsoft.com/office/drawing/2014/main" id="{6D428773-F789-43B7-B5FD-AE49E5BD2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AE57A83-B8D2-8868-E711-3B401B8F2F83}"/>
              </a:ext>
            </a:extLst>
          </p:cNvPr>
          <p:cNvSpPr>
            <a:spLocks noGrp="1"/>
          </p:cNvSpPr>
          <p:nvPr>
            <p:ph idx="1"/>
          </p:nvPr>
        </p:nvSpPr>
        <p:spPr>
          <a:xfrm>
            <a:off x="6578600" y="804333"/>
            <a:ext cx="5130800" cy="5249334"/>
          </a:xfrm>
        </p:spPr>
        <p:txBody>
          <a:bodyPr anchor="ctr">
            <a:normAutofit/>
          </a:bodyPr>
          <a:lstStyle/>
          <a:p>
            <a:r>
              <a:rPr lang="en-GB">
                <a:solidFill>
                  <a:srgbClr val="FFFFFF"/>
                </a:solidFill>
              </a:rPr>
              <a:t>Nayab Bilal 2535409</a:t>
            </a:r>
          </a:p>
          <a:p>
            <a:r>
              <a:rPr lang="en-GB">
                <a:solidFill>
                  <a:srgbClr val="FFFFFF"/>
                </a:solidFill>
              </a:rPr>
              <a:t>Nighat Suleman 2010940</a:t>
            </a:r>
          </a:p>
          <a:p>
            <a:r>
              <a:rPr lang="en-GB">
                <a:solidFill>
                  <a:srgbClr val="FFFFFF"/>
                </a:solidFill>
              </a:rPr>
              <a:t>Muniza Muniza 2536776</a:t>
            </a:r>
          </a:p>
          <a:p>
            <a:r>
              <a:rPr lang="en-GB">
                <a:solidFill>
                  <a:srgbClr val="FFFFFF"/>
                </a:solidFill>
              </a:rPr>
              <a:t>Rifat Nazar 2421650</a:t>
            </a:r>
          </a:p>
          <a:p>
            <a:endParaRPr lang="en-GB">
              <a:solidFill>
                <a:srgbClr val="FFFFFF"/>
              </a:solidFill>
            </a:endParaRPr>
          </a:p>
          <a:p>
            <a:r>
              <a:rPr lang="en-GB">
                <a:solidFill>
                  <a:srgbClr val="FFFFFF"/>
                </a:solidFill>
              </a:rPr>
              <a:t>Submitted on 14/06/2026</a:t>
            </a:r>
          </a:p>
          <a:p>
            <a:endParaRPr lang="en-GB">
              <a:solidFill>
                <a:srgbClr val="FFFFFF"/>
              </a:solidFill>
            </a:endParaRPr>
          </a:p>
          <a:p>
            <a:r>
              <a:rPr lang="en-GB">
                <a:solidFill>
                  <a:srgbClr val="FFFFFF"/>
                </a:solidFill>
              </a:rPr>
              <a:t>Lecturer: </a:t>
            </a:r>
            <a:r>
              <a:rPr lang="en-GB" b="1">
                <a:solidFill>
                  <a:srgbClr val="FFFFFF"/>
                </a:solidFill>
              </a:rPr>
              <a:t>Masud Siddiqui</a:t>
            </a:r>
            <a:endParaRPr lang="en-GB">
              <a:solidFill>
                <a:srgbClr val="FFFFFF"/>
              </a:solidFill>
            </a:endParaRPr>
          </a:p>
          <a:p>
            <a:endParaRPr lang="en-GB">
              <a:solidFill>
                <a:srgbClr val="FFFFFF"/>
              </a:solidFill>
            </a:endParaRPr>
          </a:p>
        </p:txBody>
      </p:sp>
    </p:spTree>
    <p:extLst>
      <p:ext uri="{BB962C8B-B14F-4D97-AF65-F5344CB8AC3E}">
        <p14:creationId xmlns:p14="http://schemas.microsoft.com/office/powerpoint/2010/main" val="197348135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5"/>
          <p:cNvSpPr/>
          <p:nvPr/>
        </p:nvSpPr>
        <p:spPr>
          <a:xfrm>
            <a:off x="609600" y="451104"/>
            <a:ext cx="10728960" cy="2011680"/>
          </a:xfrm>
          <a:prstGeom prst="rect">
            <a:avLst/>
          </a:prstGeom>
          <a:noFill/>
          <a:ln/>
        </p:spPr>
        <p:txBody>
          <a:bodyPr wrap="square" rtlCol="0" anchor="ctr"/>
          <a:lstStyle/>
          <a:p>
            <a:pPr algn="ctr"/>
            <a:r>
              <a:rPr lang="en-US" sz="5067" b="1" dirty="0">
                <a:solidFill>
                  <a:srgbClr val="0070C0"/>
                </a:solidFill>
                <a:latin typeface="Trebuchet MS" pitchFamily="34" charset="0"/>
                <a:ea typeface="Trebuchet MS" pitchFamily="34" charset="-122"/>
                <a:cs typeface="Trebuchet MS" pitchFamily="34" charset="-120"/>
              </a:rPr>
              <a:t>Staff Communication</a:t>
            </a:r>
            <a:endParaRPr lang="en-US" sz="5067" dirty="0">
              <a:solidFill>
                <a:srgbClr val="0070C0"/>
              </a:solidFill>
            </a:endParaRPr>
          </a:p>
          <a:p>
            <a:pPr algn="ctr"/>
            <a:r>
              <a:rPr lang="en-US" sz="5067" b="1" dirty="0">
                <a:solidFill>
                  <a:srgbClr val="0070C0"/>
                </a:solidFill>
                <a:latin typeface="Trebuchet MS" pitchFamily="34" charset="0"/>
                <a:ea typeface="Trebuchet MS" pitchFamily="34" charset="-122"/>
                <a:cs typeface="Trebuchet MS" pitchFamily="34" charset="-120"/>
              </a:rPr>
              <a:t>in Healthcare Settings</a:t>
            </a:r>
            <a:endParaRPr lang="en-US" sz="5067" dirty="0">
              <a:solidFill>
                <a:srgbClr val="0070C0"/>
              </a:solidFill>
            </a:endParaRPr>
          </a:p>
        </p:txBody>
      </p:sp>
      <p:sp>
        <p:nvSpPr>
          <p:cNvPr id="8" name="Text 6"/>
          <p:cNvSpPr/>
          <p:nvPr/>
        </p:nvSpPr>
        <p:spPr>
          <a:xfrm>
            <a:off x="609600" y="2847372"/>
            <a:ext cx="10728960" cy="1383252"/>
          </a:xfrm>
          <a:prstGeom prst="rect">
            <a:avLst/>
          </a:prstGeom>
          <a:noFill/>
          <a:ln/>
        </p:spPr>
        <p:txBody>
          <a:bodyPr wrap="square" rtlCol="0" anchor="ctr"/>
          <a:lstStyle/>
          <a:p>
            <a:pPr algn="ctr"/>
            <a:r>
              <a:rPr lang="en-US" sz="2133" dirty="0">
                <a:solidFill>
                  <a:srgbClr val="0070C0"/>
                </a:solidFill>
                <a:latin typeface="Calibri" pitchFamily="34" charset="0"/>
                <a:ea typeface="Calibri" pitchFamily="34" charset="-122"/>
                <a:cs typeface="Calibri" pitchFamily="34" charset="-120"/>
              </a:rPr>
              <a:t>Microsoft Teams as a Digital Communication Tool</a:t>
            </a:r>
            <a:endParaRPr lang="en-US" sz="2133" dirty="0">
              <a:solidFill>
                <a:srgbClr val="0070C0"/>
              </a:solidFill>
            </a:endParaRPr>
          </a:p>
          <a:p>
            <a:pPr algn="ctr"/>
            <a:r>
              <a:rPr lang="en-US" sz="2133" dirty="0">
                <a:solidFill>
                  <a:srgbClr val="0070C0"/>
                </a:solidFill>
                <a:latin typeface="Calibri" pitchFamily="34" charset="0"/>
                <a:ea typeface="Calibri" pitchFamily="34" charset="-122"/>
                <a:cs typeface="Calibri" pitchFamily="34" charset="-120"/>
              </a:rPr>
              <a:t>at Riverdale Nursing Home</a:t>
            </a:r>
          </a:p>
          <a:p>
            <a:pPr algn="ctr"/>
            <a:endParaRPr lang="en-US" sz="2133" dirty="0">
              <a:solidFill>
                <a:srgbClr val="0070C0"/>
              </a:solidFill>
              <a:latin typeface="Calibri" pitchFamily="34" charset="0"/>
              <a:ea typeface="Calibri" pitchFamily="34" charset="-122"/>
              <a:cs typeface="Calibri" pitchFamily="34" charset="-120"/>
            </a:endParaRPr>
          </a:p>
          <a:p>
            <a:pPr algn="ctr"/>
            <a:r>
              <a:rPr lang="en-US" sz="2133" dirty="0">
                <a:solidFill>
                  <a:srgbClr val="0070C0"/>
                </a:solidFill>
                <a:latin typeface="Calibri" pitchFamily="34" charset="0"/>
                <a:ea typeface="Calibri" pitchFamily="34" charset="-122"/>
                <a:cs typeface="Calibri" pitchFamily="34" charset="-120"/>
              </a:rPr>
              <a:t>By Nayab Bilal </a:t>
            </a:r>
            <a:endParaRPr lang="en-US" sz="2133" dirty="0">
              <a:solidFill>
                <a:srgbClr val="0070C0"/>
              </a:solidFill>
            </a:endParaRPr>
          </a:p>
        </p:txBody>
      </p:sp>
      <p:sp>
        <p:nvSpPr>
          <p:cNvPr id="9" name="Shape 7"/>
          <p:cNvSpPr/>
          <p:nvPr/>
        </p:nvSpPr>
        <p:spPr>
          <a:xfrm>
            <a:off x="3048000" y="4364736"/>
            <a:ext cx="6096000" cy="60960"/>
          </a:xfrm>
          <a:prstGeom prst="rect">
            <a:avLst/>
          </a:prstGeom>
          <a:solidFill>
            <a:srgbClr val="C9A227"/>
          </a:solidFill>
          <a:ln w="12700">
            <a:solidFill>
              <a:srgbClr val="C9A227"/>
            </a:solidFill>
            <a:prstDash val="solid"/>
          </a:ln>
        </p:spPr>
        <p:txBody>
          <a:bodyPr/>
          <a:lstStyle/>
          <a:p>
            <a:endParaRPr lang="en-GB" sz="2400">
              <a:solidFill>
                <a:srgbClr val="0070C0"/>
              </a:solidFill>
            </a:endParaRPr>
          </a:p>
        </p:txBody>
      </p:sp>
      <p:sp>
        <p:nvSpPr>
          <p:cNvPr id="10" name="Text 8"/>
          <p:cNvSpPr/>
          <p:nvPr/>
        </p:nvSpPr>
        <p:spPr>
          <a:xfrm>
            <a:off x="731520" y="4572000"/>
            <a:ext cx="10728960" cy="829056"/>
          </a:xfrm>
          <a:prstGeom prst="rect">
            <a:avLst/>
          </a:prstGeom>
          <a:noFill/>
          <a:ln/>
        </p:spPr>
        <p:txBody>
          <a:bodyPr wrap="square" rtlCol="0" anchor="ctr"/>
          <a:lstStyle/>
          <a:p>
            <a:pPr>
              <a:lnSpc>
                <a:spcPct val="135000"/>
              </a:lnSpc>
            </a:pPr>
            <a:r>
              <a:rPr lang="en-US" sz="1333" b="1" dirty="0" err="1">
                <a:solidFill>
                  <a:srgbClr val="0070C0"/>
                </a:solidFill>
                <a:latin typeface="Calibri" pitchFamily="34" charset="0"/>
                <a:ea typeface="Calibri" pitchFamily="34" charset="-122"/>
                <a:cs typeface="Calibri" pitchFamily="34" charset="-120"/>
              </a:rPr>
              <a:t>Programme</a:t>
            </a:r>
            <a:r>
              <a:rPr lang="en-US" sz="1333" b="1" dirty="0">
                <a:solidFill>
                  <a:srgbClr val="0070C0"/>
                </a:solidFill>
                <a:latin typeface="Calibri" pitchFamily="34" charset="0"/>
                <a:ea typeface="Calibri" pitchFamily="34" charset="-122"/>
                <a:cs typeface="Calibri" pitchFamily="34" charset="-120"/>
              </a:rPr>
              <a:t>: </a:t>
            </a:r>
            <a:r>
              <a:rPr lang="en-US" sz="1333" dirty="0" err="1">
                <a:solidFill>
                  <a:srgbClr val="0070C0"/>
                </a:solidFill>
                <a:latin typeface="Calibri" pitchFamily="34" charset="0"/>
                <a:ea typeface="Calibri" pitchFamily="34" charset="-122"/>
                <a:cs typeface="Calibri" pitchFamily="34" charset="-120"/>
              </a:rPr>
              <a:t>CertHE</a:t>
            </a:r>
            <a:r>
              <a:rPr lang="en-US" sz="1333" dirty="0">
                <a:solidFill>
                  <a:srgbClr val="0070C0"/>
                </a:solidFill>
                <a:latin typeface="Calibri" pitchFamily="34" charset="0"/>
                <a:ea typeface="Calibri" pitchFamily="34" charset="-122"/>
                <a:cs typeface="Calibri" pitchFamily="34" charset="-120"/>
              </a:rPr>
              <a:t> Skills for the Workplace (Health &amp; Social Care)
</a:t>
            </a:r>
            <a:r>
              <a:rPr lang="en-US" sz="1333" b="1" dirty="0">
                <a:solidFill>
                  <a:srgbClr val="0070C0"/>
                </a:solidFill>
                <a:latin typeface="Calibri" pitchFamily="34" charset="0"/>
                <a:ea typeface="Calibri" pitchFamily="34" charset="-122"/>
                <a:cs typeface="Calibri" pitchFamily="34" charset="-120"/>
              </a:rPr>
              <a:t>Module Lead: </a:t>
            </a:r>
            <a:r>
              <a:rPr lang="en-US" sz="1333" dirty="0">
                <a:solidFill>
                  <a:srgbClr val="0070C0"/>
                </a:solidFill>
                <a:latin typeface="Calibri" pitchFamily="34" charset="0"/>
                <a:ea typeface="Calibri" pitchFamily="34" charset="-122"/>
                <a:cs typeface="Calibri" pitchFamily="34" charset="-120"/>
              </a:rPr>
              <a:t>Hajra </a:t>
            </a:r>
            <a:r>
              <a:rPr lang="en-US" sz="1333" dirty="0" err="1">
                <a:solidFill>
                  <a:srgbClr val="0070C0"/>
                </a:solidFill>
                <a:latin typeface="Calibri" pitchFamily="34" charset="0"/>
                <a:ea typeface="Calibri" pitchFamily="34" charset="-122"/>
                <a:cs typeface="Calibri" pitchFamily="34" charset="-120"/>
              </a:rPr>
              <a:t>Mustasim</a:t>
            </a:r>
            <a:r>
              <a:rPr lang="en-US" sz="1333" dirty="0">
                <a:solidFill>
                  <a:srgbClr val="0070C0"/>
                </a:solidFill>
                <a:latin typeface="Calibri" pitchFamily="34" charset="0"/>
                <a:ea typeface="Calibri" pitchFamily="34" charset="-122"/>
                <a:cs typeface="Calibri" pitchFamily="34" charset="-120"/>
              </a:rPr>
              <a:t>   |   </a:t>
            </a:r>
            <a:r>
              <a:rPr lang="en-US" sz="1333" b="1" dirty="0">
                <a:solidFill>
                  <a:srgbClr val="0070C0"/>
                </a:solidFill>
                <a:latin typeface="Calibri" pitchFamily="34" charset="0"/>
                <a:ea typeface="Calibri" pitchFamily="34" charset="-122"/>
                <a:cs typeface="Calibri" pitchFamily="34" charset="-120"/>
              </a:rPr>
              <a:t>Internal Verifier: </a:t>
            </a:r>
            <a:r>
              <a:rPr lang="en-US" sz="1333" dirty="0">
                <a:solidFill>
                  <a:srgbClr val="0070C0"/>
                </a:solidFill>
                <a:latin typeface="Calibri" pitchFamily="34" charset="0"/>
                <a:ea typeface="Calibri" pitchFamily="34" charset="-122"/>
                <a:cs typeface="Calibri" pitchFamily="34" charset="-120"/>
              </a:rPr>
              <a:t>Dr. Betsy Jose</a:t>
            </a:r>
            <a:endParaRPr lang="en-US" sz="1333" dirty="0">
              <a:solidFill>
                <a:srgbClr val="0070C0"/>
              </a:solidFill>
            </a:endParaRPr>
          </a:p>
        </p:txBody>
      </p:sp>
      <p:sp>
        <p:nvSpPr>
          <p:cNvPr id="11" name="Shape 9"/>
          <p:cNvSpPr/>
          <p:nvPr/>
        </p:nvSpPr>
        <p:spPr>
          <a:xfrm>
            <a:off x="731520" y="5547360"/>
            <a:ext cx="10728960" cy="877824"/>
          </a:xfrm>
          <a:prstGeom prst="rect">
            <a:avLst/>
          </a:prstGeom>
          <a:solidFill>
            <a:schemeClr val="accent2">
              <a:lumMod val="75000"/>
              <a:alpha val="70000"/>
            </a:schemeClr>
          </a:solidFill>
          <a:ln w="12700">
            <a:solidFill>
              <a:srgbClr val="9B72CF"/>
            </a:solidFill>
            <a:prstDash val="solid"/>
          </a:ln>
        </p:spPr>
        <p:txBody>
          <a:bodyPr/>
          <a:lstStyle/>
          <a:p>
            <a:endParaRPr lang="en-GB" sz="2400">
              <a:solidFill>
                <a:srgbClr val="0070C0"/>
              </a:solidFill>
            </a:endParaRPr>
          </a:p>
        </p:txBody>
      </p:sp>
      <p:sp>
        <p:nvSpPr>
          <p:cNvPr id="12" name="Text 10"/>
          <p:cNvSpPr/>
          <p:nvPr/>
        </p:nvSpPr>
        <p:spPr>
          <a:xfrm>
            <a:off x="731520" y="5547360"/>
            <a:ext cx="10728960" cy="877824"/>
          </a:xfrm>
          <a:prstGeom prst="rect">
            <a:avLst/>
          </a:prstGeom>
          <a:noFill/>
          <a:ln/>
        </p:spPr>
        <p:txBody>
          <a:bodyPr wrap="square" lIns="0" tIns="0" rIns="0" bIns="0" rtlCol="0" anchor="ctr"/>
          <a:lstStyle/>
          <a:p>
            <a:pPr algn="ctr"/>
            <a:r>
              <a:rPr lang="en-US" sz="1467" dirty="0">
                <a:solidFill>
                  <a:srgbClr val="0070C0"/>
                </a:solidFill>
                <a:latin typeface="Calibri" pitchFamily="34" charset="0"/>
                <a:ea typeface="Calibri" pitchFamily="34" charset="-122"/>
                <a:cs typeface="Calibri" pitchFamily="34" charset="-120"/>
              </a:rPr>
              <a:t>Group Presentation  |  Submission Deadline: 15th June 2026  |  Assessment Component 1</a:t>
            </a:r>
            <a:endParaRPr lang="en-US" sz="1467" dirty="0">
              <a:solidFill>
                <a:srgbClr val="0070C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219456" cy="6858000"/>
          </a:xfrm>
          <a:prstGeom prst="rect">
            <a:avLst/>
          </a:prstGeom>
          <a:solidFill>
            <a:schemeClr val="accent2"/>
          </a:solidFill>
          <a:ln w="12700">
            <a:solidFill>
              <a:srgbClr val="5B2D8E"/>
            </a:solidFill>
            <a:prstDash val="solid"/>
          </a:ln>
        </p:spPr>
        <p:txBody>
          <a:bodyPr/>
          <a:lstStyle/>
          <a:p>
            <a:endParaRPr lang="en-GB" sz="2400"/>
          </a:p>
        </p:txBody>
      </p:sp>
      <p:sp>
        <p:nvSpPr>
          <p:cNvPr id="3" name="Shape 1"/>
          <p:cNvSpPr/>
          <p:nvPr/>
        </p:nvSpPr>
        <p:spPr>
          <a:xfrm>
            <a:off x="219456" y="0"/>
            <a:ext cx="11972544" cy="1280160"/>
          </a:xfrm>
          <a:prstGeom prst="rect">
            <a:avLst/>
          </a:prstGeom>
          <a:solidFill>
            <a:schemeClr val="accent2"/>
          </a:solidFill>
          <a:ln w="12700">
            <a:solidFill>
              <a:srgbClr val="2D1B69"/>
            </a:solidFill>
            <a:prstDash val="solid"/>
          </a:ln>
        </p:spPr>
        <p:txBody>
          <a:bodyPr/>
          <a:lstStyle/>
          <a:p>
            <a:endParaRPr lang="en-GB" sz="2400" dirty="0"/>
          </a:p>
        </p:txBody>
      </p:sp>
      <p:sp>
        <p:nvSpPr>
          <p:cNvPr id="4" name="Text 2"/>
          <p:cNvSpPr/>
          <p:nvPr/>
        </p:nvSpPr>
        <p:spPr>
          <a:xfrm>
            <a:off x="426720" y="121920"/>
            <a:ext cx="11338560" cy="999744"/>
          </a:xfrm>
          <a:prstGeom prst="rect">
            <a:avLst/>
          </a:prstGeom>
          <a:noFill/>
          <a:ln/>
        </p:spPr>
        <p:txBody>
          <a:bodyPr wrap="square" rtlCol="0" anchor="ctr"/>
          <a:lstStyle/>
          <a:p>
            <a:r>
              <a:rPr lang="en-US" sz="3733" b="1">
                <a:solidFill>
                  <a:srgbClr val="FFFFFF"/>
                </a:solidFill>
                <a:latin typeface="Trebuchet MS" pitchFamily="34" charset="0"/>
                <a:ea typeface="Trebuchet MS" pitchFamily="34" charset="-122"/>
                <a:cs typeface="Trebuchet MS" pitchFamily="34" charset="-120"/>
              </a:rPr>
              <a:t>Staff Communication: The Workplace Task</a:t>
            </a:r>
            <a:endParaRPr lang="en-US" sz="3733"/>
          </a:p>
        </p:txBody>
      </p:sp>
      <p:sp>
        <p:nvSpPr>
          <p:cNvPr id="5" name="Text 3"/>
          <p:cNvSpPr/>
          <p:nvPr/>
        </p:nvSpPr>
        <p:spPr>
          <a:xfrm>
            <a:off x="426720" y="1402080"/>
            <a:ext cx="6766560" cy="463296"/>
          </a:xfrm>
          <a:prstGeom prst="rect">
            <a:avLst/>
          </a:prstGeom>
          <a:noFill/>
          <a:ln/>
        </p:spPr>
        <p:txBody>
          <a:bodyPr wrap="square" rtlCol="0" anchor="ctr"/>
          <a:lstStyle/>
          <a:p>
            <a:r>
              <a:rPr lang="en-US" sz="2133" b="1">
                <a:solidFill>
                  <a:srgbClr val="2D1B69"/>
                </a:solidFill>
                <a:latin typeface="Trebuchet MS" pitchFamily="34" charset="0"/>
                <a:ea typeface="Trebuchet MS" pitchFamily="34" charset="-122"/>
                <a:cs typeface="Trebuchet MS" pitchFamily="34" charset="-120"/>
              </a:rPr>
              <a:t>What is Staff Communication at Riverdale?</a:t>
            </a:r>
            <a:endParaRPr lang="en-US" sz="2133"/>
          </a:p>
        </p:txBody>
      </p:sp>
      <p:sp>
        <p:nvSpPr>
          <p:cNvPr id="6" name="Text 4"/>
          <p:cNvSpPr/>
          <p:nvPr/>
        </p:nvSpPr>
        <p:spPr>
          <a:xfrm>
            <a:off x="426720" y="1975104"/>
            <a:ext cx="6766560" cy="2560320"/>
          </a:xfrm>
          <a:prstGeom prst="rect">
            <a:avLst/>
          </a:prstGeom>
          <a:noFill/>
          <a:ln/>
        </p:spPr>
        <p:txBody>
          <a:bodyPr wrap="square" rtlCol="0" anchor="ctr"/>
          <a:lstStyle/>
          <a:p>
            <a:pPr marL="457189" indent="-457189">
              <a:spcAft>
                <a:spcPts val="800"/>
              </a:spcAft>
              <a:buSzPct val="100000"/>
              <a:buChar char="•"/>
            </a:pPr>
            <a:r>
              <a:rPr lang="en-US" sz="1733" dirty="0">
                <a:solidFill>
                  <a:srgbClr val="1A0E2E"/>
                </a:solidFill>
                <a:latin typeface="Calibri" pitchFamily="34" charset="0"/>
                <a:ea typeface="Calibri" pitchFamily="34" charset="-122"/>
                <a:cs typeface="Calibri" pitchFamily="34" charset="-120"/>
              </a:rPr>
              <a:t>At Riverdale, carers, nurses, and admin staff across two buildings must exchange clinical and operational information every shift (NHS England, 2023).</a:t>
            </a:r>
            <a:endParaRPr lang="en-US" sz="1733" dirty="0"/>
          </a:p>
          <a:p>
            <a:pPr marL="457189" indent="-457189">
              <a:spcAft>
                <a:spcPts val="800"/>
              </a:spcAft>
              <a:buSzPct val="100000"/>
              <a:buChar char="•"/>
            </a:pPr>
            <a:r>
              <a:rPr lang="en-US" sz="1733" dirty="0">
                <a:solidFill>
                  <a:srgbClr val="1A0E2E"/>
                </a:solidFill>
                <a:latin typeface="Calibri" pitchFamily="34" charset="0"/>
                <a:ea typeface="Calibri" pitchFamily="34" charset="-122"/>
                <a:cs typeface="Calibri" pitchFamily="34" charset="-120"/>
              </a:rPr>
              <a:t>Staff previously relied on verbal handovers and paper notes — leading to missed messages, duplicated tasks, and inconsistent care.</a:t>
            </a:r>
            <a:endParaRPr lang="en-US" sz="1733" dirty="0"/>
          </a:p>
          <a:p>
            <a:pPr marL="457189" indent="-457189">
              <a:spcAft>
                <a:spcPts val="800"/>
              </a:spcAft>
              <a:buSzPct val="100000"/>
              <a:buChar char="•"/>
            </a:pPr>
            <a:r>
              <a:rPr lang="en-US" sz="1733" dirty="0">
                <a:solidFill>
                  <a:srgbClr val="1A0E2E"/>
                </a:solidFill>
                <a:latin typeface="Calibri" pitchFamily="34" charset="0"/>
                <a:ea typeface="Calibri" pitchFamily="34" charset="-122"/>
                <a:cs typeface="Calibri" pitchFamily="34" charset="-120"/>
              </a:rPr>
              <a:t>Fragmented communication in shift-based care settings significantly raises the risk of adverse events, including missed medication doses (Khodadad-</a:t>
            </a:r>
            <a:r>
              <a:rPr lang="en-US" sz="1733" dirty="0" err="1">
                <a:solidFill>
                  <a:srgbClr val="1A0E2E"/>
                </a:solidFill>
                <a:latin typeface="Calibri" pitchFamily="34" charset="0"/>
                <a:ea typeface="Calibri" pitchFamily="34" charset="-122"/>
                <a:cs typeface="Calibri" pitchFamily="34" charset="-120"/>
              </a:rPr>
              <a:t>Saryazdi</a:t>
            </a:r>
            <a:r>
              <a:rPr lang="en-US" sz="1733" dirty="0">
                <a:solidFill>
                  <a:srgbClr val="1A0E2E"/>
                </a:solidFill>
                <a:latin typeface="Calibri" pitchFamily="34" charset="0"/>
                <a:ea typeface="Calibri" pitchFamily="34" charset="-122"/>
                <a:cs typeface="Calibri" pitchFamily="34" charset="-120"/>
              </a:rPr>
              <a:t> et al., 2021).</a:t>
            </a:r>
            <a:endParaRPr lang="en-US" sz="1733" dirty="0"/>
          </a:p>
        </p:txBody>
      </p:sp>
      <p:sp>
        <p:nvSpPr>
          <p:cNvPr id="7" name="Text 5"/>
          <p:cNvSpPr/>
          <p:nvPr/>
        </p:nvSpPr>
        <p:spPr>
          <a:xfrm>
            <a:off x="426720" y="4657344"/>
            <a:ext cx="6766560" cy="463296"/>
          </a:xfrm>
          <a:prstGeom prst="rect">
            <a:avLst/>
          </a:prstGeom>
          <a:noFill/>
          <a:ln/>
        </p:spPr>
        <p:txBody>
          <a:bodyPr wrap="square" rtlCol="0" anchor="ctr"/>
          <a:lstStyle/>
          <a:p>
            <a:r>
              <a:rPr lang="en-US" sz="2133" b="1">
                <a:solidFill>
                  <a:srgbClr val="2D1B69"/>
                </a:solidFill>
                <a:latin typeface="Trebuchet MS" pitchFamily="34" charset="0"/>
                <a:ea typeface="Trebuchet MS" pitchFamily="34" charset="-122"/>
                <a:cs typeface="Trebuchet MS" pitchFamily="34" charset="-120"/>
              </a:rPr>
              <a:t>Why This Matters</a:t>
            </a:r>
            <a:endParaRPr lang="en-US" sz="2133"/>
          </a:p>
        </p:txBody>
      </p:sp>
      <p:sp>
        <p:nvSpPr>
          <p:cNvPr id="8" name="Text 6"/>
          <p:cNvSpPr/>
          <p:nvPr/>
        </p:nvSpPr>
        <p:spPr>
          <a:xfrm>
            <a:off x="426720" y="5145024"/>
            <a:ext cx="6766560" cy="792480"/>
          </a:xfrm>
          <a:prstGeom prst="rect">
            <a:avLst/>
          </a:prstGeom>
          <a:noFill/>
          <a:ln/>
        </p:spPr>
        <p:txBody>
          <a:bodyPr wrap="square" rtlCol="0" anchor="ctr"/>
          <a:lstStyle/>
          <a:p>
            <a:pPr marL="457189" indent="-457189">
              <a:buSzPct val="100000"/>
              <a:buChar char="•"/>
            </a:pPr>
            <a:r>
              <a:rPr lang="en-US" sz="1733">
                <a:solidFill>
                  <a:srgbClr val="1A0E2E"/>
                </a:solidFill>
                <a:latin typeface="Calibri" pitchFamily="34" charset="0"/>
                <a:ea typeface="Calibri" pitchFamily="34" charset="-122"/>
                <a:cs typeface="Calibri" pitchFamily="34" charset="-120"/>
              </a:rPr>
              <a:t>Riverdale's 24/7 care model and split-site structure demand a reliable, real-time digital communication solution (NHS England, 2023).</a:t>
            </a:r>
            <a:endParaRPr lang="en-US" sz="1733"/>
          </a:p>
        </p:txBody>
      </p:sp>
      <p:sp>
        <p:nvSpPr>
          <p:cNvPr id="9" name="Shape 7"/>
          <p:cNvSpPr/>
          <p:nvPr/>
        </p:nvSpPr>
        <p:spPr>
          <a:xfrm>
            <a:off x="7437120" y="1365504"/>
            <a:ext cx="4328160" cy="1560576"/>
          </a:xfrm>
          <a:prstGeom prst="rect">
            <a:avLst/>
          </a:prstGeom>
          <a:solidFill>
            <a:schemeClr val="accent2"/>
          </a:solidFill>
          <a:ln w="12700">
            <a:solidFill>
              <a:srgbClr val="5B2D8E"/>
            </a:solidFill>
            <a:prstDash val="solid"/>
          </a:ln>
          <a:effectLst>
            <a:outerShdw blurRad="101600" dist="38100" dir="8100000" algn="bl" rotWithShape="0">
              <a:srgbClr val="000000">
                <a:alpha val="12000"/>
              </a:srgbClr>
            </a:outerShdw>
          </a:effectLst>
        </p:spPr>
        <p:txBody>
          <a:bodyPr/>
          <a:lstStyle/>
          <a:p>
            <a:endParaRPr lang="en-GB" sz="2400"/>
          </a:p>
        </p:txBody>
      </p:sp>
      <p:sp>
        <p:nvSpPr>
          <p:cNvPr id="10" name="Text 8"/>
          <p:cNvSpPr/>
          <p:nvPr/>
        </p:nvSpPr>
        <p:spPr>
          <a:xfrm>
            <a:off x="7437120" y="1487424"/>
            <a:ext cx="4328160" cy="609600"/>
          </a:xfrm>
          <a:prstGeom prst="rect">
            <a:avLst/>
          </a:prstGeom>
          <a:noFill/>
          <a:ln/>
        </p:spPr>
        <p:txBody>
          <a:bodyPr wrap="square" lIns="0" tIns="0" rIns="0" bIns="0" rtlCol="0" anchor="ctr"/>
          <a:lstStyle/>
          <a:p>
            <a:pPr algn="ctr"/>
            <a:r>
              <a:rPr lang="en-US" sz="3467" b="1" dirty="0">
                <a:latin typeface="Trebuchet MS" pitchFamily="34" charset="0"/>
                <a:ea typeface="Trebuchet MS" pitchFamily="34" charset="-122"/>
                <a:cs typeface="Trebuchet MS" pitchFamily="34" charset="-120"/>
              </a:rPr>
              <a:t>80%</a:t>
            </a:r>
            <a:endParaRPr lang="en-US" sz="3467" dirty="0"/>
          </a:p>
        </p:txBody>
      </p:sp>
      <p:sp>
        <p:nvSpPr>
          <p:cNvPr id="11" name="Text 9"/>
          <p:cNvSpPr/>
          <p:nvPr/>
        </p:nvSpPr>
        <p:spPr>
          <a:xfrm>
            <a:off x="7498080" y="2145792"/>
            <a:ext cx="4206240" cy="670560"/>
          </a:xfrm>
          <a:prstGeom prst="rect">
            <a:avLst/>
          </a:prstGeom>
          <a:noFill/>
          <a:ln/>
        </p:spPr>
        <p:txBody>
          <a:bodyPr wrap="square" lIns="0" tIns="0" rIns="0" bIns="0" rtlCol="0" anchor="ctr"/>
          <a:lstStyle/>
          <a:p>
            <a:pPr algn="ctr"/>
            <a:r>
              <a:rPr lang="en-US" sz="1400" dirty="0">
                <a:latin typeface="Calibri" pitchFamily="34" charset="0"/>
                <a:ea typeface="Calibri" pitchFamily="34" charset="-122"/>
                <a:cs typeface="Calibri" pitchFamily="34" charset="-120"/>
              </a:rPr>
              <a:t>of clinical errors linked to poor communication (NICE, 2021)</a:t>
            </a:r>
            <a:endParaRPr lang="en-US" sz="1400" dirty="0"/>
          </a:p>
        </p:txBody>
      </p:sp>
      <p:sp>
        <p:nvSpPr>
          <p:cNvPr id="12" name="Shape 10"/>
          <p:cNvSpPr/>
          <p:nvPr/>
        </p:nvSpPr>
        <p:spPr>
          <a:xfrm>
            <a:off x="7437120" y="3157728"/>
            <a:ext cx="4328160" cy="1560576"/>
          </a:xfrm>
          <a:prstGeom prst="rect">
            <a:avLst/>
          </a:prstGeom>
          <a:solidFill>
            <a:schemeClr val="accent2"/>
          </a:solidFill>
          <a:ln w="12700">
            <a:solidFill>
              <a:srgbClr val="7B4DB8"/>
            </a:solidFill>
            <a:prstDash val="solid"/>
          </a:ln>
          <a:effectLst>
            <a:outerShdw blurRad="101600" dist="38100" dir="8100000" algn="bl" rotWithShape="0">
              <a:srgbClr val="000000">
                <a:alpha val="12000"/>
              </a:srgbClr>
            </a:outerShdw>
          </a:effectLst>
        </p:spPr>
        <p:txBody>
          <a:bodyPr/>
          <a:lstStyle/>
          <a:p>
            <a:endParaRPr lang="en-GB" sz="2400"/>
          </a:p>
        </p:txBody>
      </p:sp>
      <p:sp>
        <p:nvSpPr>
          <p:cNvPr id="13" name="Text 11"/>
          <p:cNvSpPr/>
          <p:nvPr/>
        </p:nvSpPr>
        <p:spPr>
          <a:xfrm>
            <a:off x="7437120" y="3279648"/>
            <a:ext cx="4328160" cy="609600"/>
          </a:xfrm>
          <a:prstGeom prst="rect">
            <a:avLst/>
          </a:prstGeom>
          <a:noFill/>
          <a:ln/>
        </p:spPr>
        <p:txBody>
          <a:bodyPr wrap="square" lIns="0" tIns="0" rIns="0" bIns="0" rtlCol="0" anchor="ctr"/>
          <a:lstStyle/>
          <a:p>
            <a:pPr algn="ctr"/>
            <a:r>
              <a:rPr lang="en-US" sz="3467" b="1" dirty="0">
                <a:latin typeface="Trebuchet MS" pitchFamily="34" charset="0"/>
                <a:ea typeface="Trebuchet MS" pitchFamily="34" charset="-122"/>
                <a:cs typeface="Trebuchet MS" pitchFamily="34" charset="-120"/>
              </a:rPr>
              <a:t>2 Sites</a:t>
            </a:r>
            <a:endParaRPr lang="en-US" sz="3467" dirty="0"/>
          </a:p>
        </p:txBody>
      </p:sp>
      <p:sp>
        <p:nvSpPr>
          <p:cNvPr id="14" name="Text 12"/>
          <p:cNvSpPr/>
          <p:nvPr/>
        </p:nvSpPr>
        <p:spPr>
          <a:xfrm>
            <a:off x="7498080" y="3938016"/>
            <a:ext cx="4206240" cy="670560"/>
          </a:xfrm>
          <a:prstGeom prst="rect">
            <a:avLst/>
          </a:prstGeom>
          <a:noFill/>
          <a:ln/>
        </p:spPr>
        <p:txBody>
          <a:bodyPr wrap="square" lIns="0" tIns="0" rIns="0" bIns="0" rtlCol="0" anchor="ctr"/>
          <a:lstStyle/>
          <a:p>
            <a:pPr algn="ctr"/>
            <a:r>
              <a:rPr lang="en-US" sz="1400">
                <a:latin typeface="Calibri" pitchFamily="34" charset="0"/>
                <a:ea typeface="Calibri" pitchFamily="34" charset="-122"/>
                <a:cs typeface="Calibri" pitchFamily="34" charset="-120"/>
              </a:rPr>
              <a:t>Two buildings needing coordinated cross-site communication</a:t>
            </a:r>
            <a:endParaRPr lang="en-US" sz="1400"/>
          </a:p>
        </p:txBody>
      </p:sp>
      <p:sp>
        <p:nvSpPr>
          <p:cNvPr id="15" name="Shape 13"/>
          <p:cNvSpPr/>
          <p:nvPr/>
        </p:nvSpPr>
        <p:spPr>
          <a:xfrm>
            <a:off x="7437120" y="4949952"/>
            <a:ext cx="4328160" cy="1560576"/>
          </a:xfrm>
          <a:prstGeom prst="rect">
            <a:avLst/>
          </a:prstGeom>
          <a:solidFill>
            <a:schemeClr val="accent2"/>
          </a:solidFill>
          <a:ln w="12700">
            <a:solidFill>
              <a:srgbClr val="9B72CF"/>
            </a:solidFill>
            <a:prstDash val="solid"/>
          </a:ln>
          <a:effectLst>
            <a:outerShdw blurRad="101600" dist="38100" dir="8100000" algn="bl" rotWithShape="0">
              <a:srgbClr val="000000">
                <a:alpha val="12000"/>
              </a:srgbClr>
            </a:outerShdw>
          </a:effectLst>
        </p:spPr>
        <p:txBody>
          <a:bodyPr/>
          <a:lstStyle/>
          <a:p>
            <a:endParaRPr lang="en-GB" sz="2400"/>
          </a:p>
        </p:txBody>
      </p:sp>
      <p:sp>
        <p:nvSpPr>
          <p:cNvPr id="16" name="Text 14"/>
          <p:cNvSpPr/>
          <p:nvPr/>
        </p:nvSpPr>
        <p:spPr>
          <a:xfrm>
            <a:off x="7437120" y="5071872"/>
            <a:ext cx="4328160" cy="609600"/>
          </a:xfrm>
          <a:prstGeom prst="rect">
            <a:avLst/>
          </a:prstGeom>
          <a:noFill/>
          <a:ln/>
        </p:spPr>
        <p:txBody>
          <a:bodyPr wrap="square" lIns="0" tIns="0" rIns="0" bIns="0" rtlCol="0" anchor="ctr"/>
          <a:lstStyle/>
          <a:p>
            <a:pPr algn="ctr"/>
            <a:r>
              <a:rPr lang="en-US" sz="3467" b="1" dirty="0">
                <a:latin typeface="Trebuchet MS" pitchFamily="34" charset="0"/>
                <a:ea typeface="Trebuchet MS" pitchFamily="34" charset="-122"/>
                <a:cs typeface="Trebuchet MS" pitchFamily="34" charset="-120"/>
              </a:rPr>
              <a:t>24 / 7</a:t>
            </a:r>
            <a:endParaRPr lang="en-US" sz="3467" dirty="0"/>
          </a:p>
        </p:txBody>
      </p:sp>
      <p:sp>
        <p:nvSpPr>
          <p:cNvPr id="17" name="Text 15"/>
          <p:cNvSpPr/>
          <p:nvPr/>
        </p:nvSpPr>
        <p:spPr>
          <a:xfrm>
            <a:off x="7498080" y="5730240"/>
            <a:ext cx="4206240" cy="670560"/>
          </a:xfrm>
          <a:prstGeom prst="rect">
            <a:avLst/>
          </a:prstGeom>
          <a:noFill/>
          <a:ln/>
        </p:spPr>
        <p:txBody>
          <a:bodyPr wrap="square" lIns="0" tIns="0" rIns="0" bIns="0" rtlCol="0" anchor="ctr"/>
          <a:lstStyle/>
          <a:p>
            <a:pPr algn="ctr"/>
            <a:r>
              <a:rPr lang="en-US" sz="1400" dirty="0">
                <a:latin typeface="Calibri" pitchFamily="34" charset="0"/>
                <a:ea typeface="Calibri" pitchFamily="34" charset="-122"/>
                <a:cs typeface="Calibri" pitchFamily="34" charset="-120"/>
              </a:rPr>
              <a:t>Round-the-clock care demanding real-time information exchange</a:t>
            </a:r>
            <a:endParaRPr lang="en-US" sz="1400" dirty="0"/>
          </a:p>
        </p:txBody>
      </p:sp>
      <p:sp>
        <p:nvSpPr>
          <p:cNvPr id="18" name="Text 16"/>
          <p:cNvSpPr/>
          <p:nvPr/>
        </p:nvSpPr>
        <p:spPr>
          <a:xfrm>
            <a:off x="304800" y="6364224"/>
            <a:ext cx="11582400" cy="365760"/>
          </a:xfrm>
          <a:prstGeom prst="rect">
            <a:avLst/>
          </a:prstGeom>
          <a:noFill/>
          <a:ln/>
        </p:spPr>
        <p:txBody>
          <a:bodyPr wrap="square" rtlCol="0" anchor="ctr"/>
          <a:lstStyle/>
          <a:p>
            <a:r>
              <a:rPr lang="en-US" sz="1067" i="1">
                <a:solidFill>
                  <a:srgbClr val="6B7280"/>
                </a:solidFill>
                <a:latin typeface="Calibri" pitchFamily="34" charset="0"/>
                <a:ea typeface="Calibri" pitchFamily="34" charset="-122"/>
                <a:cs typeface="Calibri" pitchFamily="34" charset="-120"/>
              </a:rPr>
              <a:t>Khodadad-Saryazdi et al. (2021); NHS England (2023); NICE (2021)</a:t>
            </a:r>
            <a:endParaRPr lang="en-US" sz="1067"/>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80160"/>
          </a:xfrm>
          <a:prstGeom prst="rect">
            <a:avLst/>
          </a:prstGeom>
          <a:solidFill>
            <a:schemeClr val="accent2"/>
          </a:solidFill>
          <a:ln w="12700">
            <a:solidFill>
              <a:srgbClr val="5B2D8E"/>
            </a:solidFill>
            <a:prstDash val="solid"/>
          </a:ln>
        </p:spPr>
        <p:txBody>
          <a:bodyPr/>
          <a:lstStyle/>
          <a:p>
            <a:endParaRPr lang="en-GB" sz="2400"/>
          </a:p>
        </p:txBody>
      </p:sp>
      <p:sp>
        <p:nvSpPr>
          <p:cNvPr id="3" name="Text 1"/>
          <p:cNvSpPr/>
          <p:nvPr/>
        </p:nvSpPr>
        <p:spPr>
          <a:xfrm>
            <a:off x="487680" y="97536"/>
            <a:ext cx="11216640" cy="1036320"/>
          </a:xfrm>
          <a:prstGeom prst="rect">
            <a:avLst/>
          </a:prstGeom>
          <a:noFill/>
          <a:ln/>
        </p:spPr>
        <p:txBody>
          <a:bodyPr wrap="square" rtlCol="0" anchor="ctr"/>
          <a:lstStyle/>
          <a:p>
            <a:r>
              <a:rPr lang="en-US" sz="3733" b="1">
                <a:solidFill>
                  <a:srgbClr val="FFFFFF"/>
                </a:solidFill>
                <a:latin typeface="Trebuchet MS" pitchFamily="34" charset="0"/>
                <a:ea typeface="Trebuchet MS" pitchFamily="34" charset="-122"/>
                <a:cs typeface="Trebuchet MS" pitchFamily="34" charset="-120"/>
              </a:rPr>
              <a:t>Microsoft Teams: The Selected Digital Tool</a:t>
            </a:r>
            <a:endParaRPr lang="en-US" sz="3733"/>
          </a:p>
        </p:txBody>
      </p:sp>
      <p:sp>
        <p:nvSpPr>
          <p:cNvPr id="4" name="Text 2"/>
          <p:cNvSpPr/>
          <p:nvPr/>
        </p:nvSpPr>
        <p:spPr>
          <a:xfrm>
            <a:off x="487680" y="1341120"/>
            <a:ext cx="11216640" cy="390144"/>
          </a:xfrm>
          <a:prstGeom prst="rect">
            <a:avLst/>
          </a:prstGeom>
          <a:noFill/>
          <a:ln/>
        </p:spPr>
        <p:txBody>
          <a:bodyPr wrap="square" rtlCol="0" anchor="ctr"/>
          <a:lstStyle/>
          <a:p>
            <a:r>
              <a:rPr lang="en-US" sz="1600" i="1">
                <a:solidFill>
                  <a:srgbClr val="5B2D8E"/>
                </a:solidFill>
                <a:latin typeface="Calibri" pitchFamily="34" charset="0"/>
                <a:ea typeface="Calibri" pitchFamily="34" charset="-122"/>
                <a:cs typeface="Calibri" pitchFamily="34" charset="-120"/>
              </a:rPr>
              <a:t>Key features applied to staff communication at Riverdale Nursing Home</a:t>
            </a:r>
            <a:endParaRPr lang="en-US" sz="1600"/>
          </a:p>
        </p:txBody>
      </p:sp>
      <p:sp>
        <p:nvSpPr>
          <p:cNvPr id="5" name="Shape 3"/>
          <p:cNvSpPr/>
          <p:nvPr/>
        </p:nvSpPr>
        <p:spPr>
          <a:xfrm>
            <a:off x="341376" y="1853184"/>
            <a:ext cx="3657600" cy="2097024"/>
          </a:xfrm>
          <a:prstGeom prst="rect">
            <a:avLst/>
          </a:prstGeom>
          <a:solidFill>
            <a:schemeClr val="accent2">
              <a:lumMod val="20000"/>
              <a:lumOff val="80000"/>
            </a:schemeClr>
          </a:solidFill>
          <a:ln w="12700">
            <a:solidFill>
              <a:srgbClr val="C3A6E8"/>
            </a:solidFill>
            <a:prstDash val="solid"/>
          </a:ln>
          <a:effectLst>
            <a:outerShdw blurRad="63500" dist="25400" dir="8100000" algn="bl" rotWithShape="0">
              <a:srgbClr val="000000">
                <a:alpha val="8000"/>
              </a:srgbClr>
            </a:outerShdw>
          </a:effectLst>
        </p:spPr>
        <p:txBody>
          <a:bodyPr/>
          <a:lstStyle/>
          <a:p>
            <a:endParaRPr lang="en-GB" sz="2400"/>
          </a:p>
        </p:txBody>
      </p:sp>
      <p:sp>
        <p:nvSpPr>
          <p:cNvPr id="6" name="Shape 4"/>
          <p:cNvSpPr/>
          <p:nvPr/>
        </p:nvSpPr>
        <p:spPr>
          <a:xfrm>
            <a:off x="341376" y="1853184"/>
            <a:ext cx="3657600" cy="121920"/>
          </a:xfrm>
          <a:prstGeom prst="rect">
            <a:avLst/>
          </a:prstGeom>
          <a:solidFill>
            <a:schemeClr val="accent2"/>
          </a:solidFill>
          <a:ln w="12700">
            <a:solidFill>
              <a:srgbClr val="7B4DB8"/>
            </a:solidFill>
            <a:prstDash val="solid"/>
          </a:ln>
        </p:spPr>
        <p:txBody>
          <a:bodyPr/>
          <a:lstStyle/>
          <a:p>
            <a:endParaRPr lang="en-GB" sz="2400"/>
          </a:p>
        </p:txBody>
      </p:sp>
      <p:sp>
        <p:nvSpPr>
          <p:cNvPr id="7" name="Text 5"/>
          <p:cNvSpPr/>
          <p:nvPr/>
        </p:nvSpPr>
        <p:spPr>
          <a:xfrm>
            <a:off x="463296" y="2011680"/>
            <a:ext cx="3413760" cy="438912"/>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Persistent Channel Messaging</a:t>
            </a:r>
            <a:endParaRPr lang="en-US" sz="1600"/>
          </a:p>
        </p:txBody>
      </p:sp>
      <p:sp>
        <p:nvSpPr>
          <p:cNvPr id="8" name="Text 6"/>
          <p:cNvSpPr/>
          <p:nvPr/>
        </p:nvSpPr>
        <p:spPr>
          <a:xfrm>
            <a:off x="463296" y="2523744"/>
            <a:ext cx="3413760" cy="131673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At Riverdale, channel posts replace paper handover notes — all shift teams can view and search previous messages (Microsoft, 2023).</a:t>
            </a:r>
            <a:endParaRPr lang="en-US" sz="1467"/>
          </a:p>
        </p:txBody>
      </p:sp>
      <p:sp>
        <p:nvSpPr>
          <p:cNvPr id="9" name="Shape 7"/>
          <p:cNvSpPr/>
          <p:nvPr/>
        </p:nvSpPr>
        <p:spPr>
          <a:xfrm>
            <a:off x="4267200" y="1853184"/>
            <a:ext cx="3657600" cy="2097024"/>
          </a:xfrm>
          <a:prstGeom prst="rect">
            <a:avLst/>
          </a:prstGeom>
          <a:solidFill>
            <a:schemeClr val="bg1">
              <a:lumMod val="95000"/>
            </a:schemeClr>
          </a:solidFill>
          <a:ln w="12700">
            <a:solidFill>
              <a:srgbClr val="C3A6E8"/>
            </a:solidFill>
            <a:prstDash val="solid"/>
          </a:ln>
          <a:effectLst>
            <a:outerShdw blurRad="63500" dist="25400" dir="8100000" algn="bl" rotWithShape="0">
              <a:srgbClr val="000000">
                <a:alpha val="8000"/>
              </a:srgbClr>
            </a:outerShdw>
          </a:effectLst>
        </p:spPr>
        <p:txBody>
          <a:bodyPr/>
          <a:lstStyle/>
          <a:p>
            <a:endParaRPr lang="en-GB" sz="2400"/>
          </a:p>
        </p:txBody>
      </p:sp>
      <p:sp>
        <p:nvSpPr>
          <p:cNvPr id="10" name="Shape 8"/>
          <p:cNvSpPr/>
          <p:nvPr/>
        </p:nvSpPr>
        <p:spPr>
          <a:xfrm>
            <a:off x="4267200" y="1853184"/>
            <a:ext cx="3657600" cy="121920"/>
          </a:xfrm>
          <a:prstGeom prst="rect">
            <a:avLst/>
          </a:prstGeom>
          <a:solidFill>
            <a:schemeClr val="accent2"/>
          </a:solidFill>
          <a:ln w="12700">
            <a:solidFill>
              <a:srgbClr val="7B4DB8"/>
            </a:solidFill>
            <a:prstDash val="solid"/>
          </a:ln>
        </p:spPr>
        <p:txBody>
          <a:bodyPr/>
          <a:lstStyle/>
          <a:p>
            <a:endParaRPr lang="en-GB" sz="2400"/>
          </a:p>
        </p:txBody>
      </p:sp>
      <p:sp>
        <p:nvSpPr>
          <p:cNvPr id="11" name="Text 9"/>
          <p:cNvSpPr/>
          <p:nvPr/>
        </p:nvSpPr>
        <p:spPr>
          <a:xfrm>
            <a:off x="4389120" y="2011680"/>
            <a:ext cx="3413760" cy="438912"/>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HD Video &amp; Audio Calls</a:t>
            </a:r>
            <a:endParaRPr lang="en-US" sz="1600"/>
          </a:p>
        </p:txBody>
      </p:sp>
      <p:sp>
        <p:nvSpPr>
          <p:cNvPr id="12" name="Text 10"/>
          <p:cNvSpPr/>
          <p:nvPr/>
        </p:nvSpPr>
        <p:spPr>
          <a:xfrm>
            <a:off x="4389120" y="2523744"/>
            <a:ext cx="3413760" cy="131673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Nurses in Building A can hold real-time clinical discussions with senior carers in Building B without leaving their post.</a:t>
            </a:r>
            <a:endParaRPr lang="en-US" sz="1467"/>
          </a:p>
        </p:txBody>
      </p:sp>
      <p:sp>
        <p:nvSpPr>
          <p:cNvPr id="13" name="Shape 11"/>
          <p:cNvSpPr/>
          <p:nvPr/>
        </p:nvSpPr>
        <p:spPr>
          <a:xfrm>
            <a:off x="8193024" y="1853184"/>
            <a:ext cx="3657600" cy="2097024"/>
          </a:xfrm>
          <a:prstGeom prst="rect">
            <a:avLst/>
          </a:prstGeom>
          <a:solidFill>
            <a:schemeClr val="accent2">
              <a:lumMod val="20000"/>
              <a:lumOff val="80000"/>
            </a:schemeClr>
          </a:solidFill>
          <a:ln w="12700">
            <a:solidFill>
              <a:srgbClr val="C3A6E8"/>
            </a:solidFill>
            <a:prstDash val="solid"/>
          </a:ln>
          <a:effectLst>
            <a:outerShdw blurRad="63500" dist="25400" dir="8100000" algn="bl" rotWithShape="0">
              <a:srgbClr val="000000">
                <a:alpha val="8000"/>
              </a:srgbClr>
            </a:outerShdw>
          </a:effectLst>
        </p:spPr>
        <p:txBody>
          <a:bodyPr/>
          <a:lstStyle/>
          <a:p>
            <a:endParaRPr lang="en-GB" sz="2400"/>
          </a:p>
        </p:txBody>
      </p:sp>
      <p:sp>
        <p:nvSpPr>
          <p:cNvPr id="14" name="Shape 12"/>
          <p:cNvSpPr/>
          <p:nvPr/>
        </p:nvSpPr>
        <p:spPr>
          <a:xfrm>
            <a:off x="8193024" y="1853184"/>
            <a:ext cx="3657600" cy="121920"/>
          </a:xfrm>
          <a:prstGeom prst="rect">
            <a:avLst/>
          </a:prstGeom>
          <a:solidFill>
            <a:schemeClr val="accent2"/>
          </a:solidFill>
          <a:ln w="12700">
            <a:solidFill>
              <a:srgbClr val="7B4DB8"/>
            </a:solidFill>
            <a:prstDash val="solid"/>
          </a:ln>
        </p:spPr>
        <p:txBody>
          <a:bodyPr/>
          <a:lstStyle/>
          <a:p>
            <a:endParaRPr lang="en-GB" sz="2400"/>
          </a:p>
        </p:txBody>
      </p:sp>
      <p:sp>
        <p:nvSpPr>
          <p:cNvPr id="15" name="Text 13"/>
          <p:cNvSpPr/>
          <p:nvPr/>
        </p:nvSpPr>
        <p:spPr>
          <a:xfrm>
            <a:off x="8314944" y="2011680"/>
            <a:ext cx="3413760" cy="438912"/>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Integrated File Sharing</a:t>
            </a:r>
            <a:endParaRPr lang="en-US" sz="1600"/>
          </a:p>
        </p:txBody>
      </p:sp>
      <p:sp>
        <p:nvSpPr>
          <p:cNvPr id="16" name="Text 14"/>
          <p:cNvSpPr/>
          <p:nvPr/>
        </p:nvSpPr>
        <p:spPr>
          <a:xfrm>
            <a:off x="8314944" y="2523744"/>
            <a:ext cx="3413760" cy="131673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Riverdale care plans stored in Teams can be updated simultaneously by nurses and carers, preventing outdated paper versions (Microsoft, 2023).</a:t>
            </a:r>
            <a:endParaRPr lang="en-US" sz="1467"/>
          </a:p>
        </p:txBody>
      </p:sp>
      <p:sp>
        <p:nvSpPr>
          <p:cNvPr id="17" name="Shape 15"/>
          <p:cNvSpPr/>
          <p:nvPr/>
        </p:nvSpPr>
        <p:spPr>
          <a:xfrm>
            <a:off x="341376" y="4145280"/>
            <a:ext cx="3657600" cy="2097024"/>
          </a:xfrm>
          <a:prstGeom prst="rect">
            <a:avLst/>
          </a:prstGeom>
          <a:solidFill>
            <a:schemeClr val="bg1">
              <a:lumMod val="95000"/>
            </a:schemeClr>
          </a:solidFill>
          <a:ln w="12700">
            <a:solidFill>
              <a:srgbClr val="C3A6E8"/>
            </a:solidFill>
            <a:prstDash val="solid"/>
          </a:ln>
          <a:effectLst>
            <a:outerShdw blurRad="63500" dist="25400" dir="8100000" algn="bl" rotWithShape="0">
              <a:srgbClr val="000000">
                <a:alpha val="8000"/>
              </a:srgbClr>
            </a:outerShdw>
          </a:effectLst>
        </p:spPr>
        <p:txBody>
          <a:bodyPr/>
          <a:lstStyle/>
          <a:p>
            <a:endParaRPr lang="en-GB" sz="2400"/>
          </a:p>
        </p:txBody>
      </p:sp>
      <p:sp>
        <p:nvSpPr>
          <p:cNvPr id="18" name="Shape 16"/>
          <p:cNvSpPr/>
          <p:nvPr/>
        </p:nvSpPr>
        <p:spPr>
          <a:xfrm>
            <a:off x="341376" y="4145280"/>
            <a:ext cx="3657600" cy="121920"/>
          </a:xfrm>
          <a:prstGeom prst="rect">
            <a:avLst/>
          </a:prstGeom>
          <a:solidFill>
            <a:schemeClr val="accent2"/>
          </a:solidFill>
          <a:ln w="12700">
            <a:solidFill>
              <a:srgbClr val="7B4DB8"/>
            </a:solidFill>
            <a:prstDash val="solid"/>
          </a:ln>
        </p:spPr>
        <p:txBody>
          <a:bodyPr/>
          <a:lstStyle/>
          <a:p>
            <a:endParaRPr lang="en-GB" sz="2400"/>
          </a:p>
        </p:txBody>
      </p:sp>
      <p:sp>
        <p:nvSpPr>
          <p:cNvPr id="19" name="Text 17"/>
          <p:cNvSpPr/>
          <p:nvPr/>
        </p:nvSpPr>
        <p:spPr>
          <a:xfrm>
            <a:off x="463296" y="4303776"/>
            <a:ext cx="3413760" cy="438912"/>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Shifts App for Rotas</a:t>
            </a:r>
            <a:endParaRPr lang="en-US" sz="1600"/>
          </a:p>
        </p:txBody>
      </p:sp>
      <p:sp>
        <p:nvSpPr>
          <p:cNvPr id="20" name="Text 18"/>
          <p:cNvSpPr/>
          <p:nvPr/>
        </p:nvSpPr>
        <p:spPr>
          <a:xfrm>
            <a:off x="463296" y="4815840"/>
            <a:ext cx="3413760" cy="131673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Managers at Riverdale can publish and update staff rotas digitally — staff receive instant notifications of schedule changes (NHS England, 2023).</a:t>
            </a:r>
            <a:endParaRPr lang="en-US" sz="1467"/>
          </a:p>
        </p:txBody>
      </p:sp>
      <p:sp>
        <p:nvSpPr>
          <p:cNvPr id="21" name="Shape 19"/>
          <p:cNvSpPr/>
          <p:nvPr/>
        </p:nvSpPr>
        <p:spPr>
          <a:xfrm>
            <a:off x="4267200" y="4145280"/>
            <a:ext cx="3657600" cy="2097024"/>
          </a:xfrm>
          <a:prstGeom prst="rect">
            <a:avLst/>
          </a:prstGeom>
          <a:solidFill>
            <a:schemeClr val="accent2">
              <a:lumMod val="20000"/>
              <a:lumOff val="80000"/>
            </a:schemeClr>
          </a:solidFill>
          <a:ln w="12700">
            <a:solidFill>
              <a:srgbClr val="C3A6E8"/>
            </a:solidFill>
            <a:prstDash val="solid"/>
          </a:ln>
          <a:effectLst>
            <a:outerShdw blurRad="63500" dist="25400" dir="8100000" algn="bl" rotWithShape="0">
              <a:srgbClr val="000000">
                <a:alpha val="8000"/>
              </a:srgbClr>
            </a:outerShdw>
          </a:effectLst>
        </p:spPr>
        <p:txBody>
          <a:bodyPr/>
          <a:lstStyle/>
          <a:p>
            <a:endParaRPr lang="en-GB" sz="2400"/>
          </a:p>
        </p:txBody>
      </p:sp>
      <p:sp>
        <p:nvSpPr>
          <p:cNvPr id="22" name="Shape 20"/>
          <p:cNvSpPr/>
          <p:nvPr/>
        </p:nvSpPr>
        <p:spPr>
          <a:xfrm>
            <a:off x="4267200" y="4145280"/>
            <a:ext cx="3657600" cy="121920"/>
          </a:xfrm>
          <a:prstGeom prst="rect">
            <a:avLst/>
          </a:prstGeom>
          <a:solidFill>
            <a:schemeClr val="accent2"/>
          </a:solidFill>
          <a:ln w="12700">
            <a:solidFill>
              <a:srgbClr val="7B4DB8"/>
            </a:solidFill>
            <a:prstDash val="solid"/>
          </a:ln>
        </p:spPr>
        <p:txBody>
          <a:bodyPr/>
          <a:lstStyle/>
          <a:p>
            <a:endParaRPr lang="en-GB" sz="2400"/>
          </a:p>
        </p:txBody>
      </p:sp>
      <p:sp>
        <p:nvSpPr>
          <p:cNvPr id="23" name="Text 21"/>
          <p:cNvSpPr/>
          <p:nvPr/>
        </p:nvSpPr>
        <p:spPr>
          <a:xfrm>
            <a:off x="4389120" y="4303776"/>
            <a:ext cx="3413760" cy="438912"/>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Priority @Mention Alerts</a:t>
            </a:r>
            <a:endParaRPr lang="en-US" sz="1600"/>
          </a:p>
        </p:txBody>
      </p:sp>
      <p:sp>
        <p:nvSpPr>
          <p:cNvPr id="24" name="Text 22"/>
          <p:cNvSpPr/>
          <p:nvPr/>
        </p:nvSpPr>
        <p:spPr>
          <a:xfrm>
            <a:off x="4389120" y="4815840"/>
            <a:ext cx="3413760" cy="131673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A carer at Riverdale can @mention the on-duty nurse directly, ensuring urgent medication queries are flagged and seen immediately.</a:t>
            </a:r>
            <a:endParaRPr lang="en-US" sz="1467"/>
          </a:p>
        </p:txBody>
      </p:sp>
      <p:sp>
        <p:nvSpPr>
          <p:cNvPr id="25" name="Shape 23"/>
          <p:cNvSpPr/>
          <p:nvPr/>
        </p:nvSpPr>
        <p:spPr>
          <a:xfrm>
            <a:off x="8193024" y="4145280"/>
            <a:ext cx="3657600" cy="2097024"/>
          </a:xfrm>
          <a:prstGeom prst="rect">
            <a:avLst/>
          </a:prstGeom>
          <a:solidFill>
            <a:schemeClr val="bg1">
              <a:lumMod val="95000"/>
            </a:schemeClr>
          </a:solidFill>
          <a:ln w="12700">
            <a:solidFill>
              <a:srgbClr val="C3A6E8"/>
            </a:solidFill>
            <a:prstDash val="solid"/>
          </a:ln>
          <a:effectLst>
            <a:outerShdw blurRad="63500" dist="25400" dir="8100000" algn="bl" rotWithShape="0">
              <a:srgbClr val="000000">
                <a:alpha val="8000"/>
              </a:srgbClr>
            </a:outerShdw>
          </a:effectLst>
        </p:spPr>
        <p:txBody>
          <a:bodyPr/>
          <a:lstStyle/>
          <a:p>
            <a:endParaRPr lang="en-GB" sz="2400"/>
          </a:p>
        </p:txBody>
      </p:sp>
      <p:sp>
        <p:nvSpPr>
          <p:cNvPr id="26" name="Shape 24"/>
          <p:cNvSpPr/>
          <p:nvPr/>
        </p:nvSpPr>
        <p:spPr>
          <a:xfrm>
            <a:off x="8193024" y="4145280"/>
            <a:ext cx="3657600" cy="121920"/>
          </a:xfrm>
          <a:prstGeom prst="rect">
            <a:avLst/>
          </a:prstGeom>
          <a:solidFill>
            <a:schemeClr val="accent2"/>
          </a:solidFill>
          <a:ln w="12700">
            <a:solidFill>
              <a:srgbClr val="7B4DB8"/>
            </a:solidFill>
            <a:prstDash val="solid"/>
          </a:ln>
        </p:spPr>
        <p:txBody>
          <a:bodyPr/>
          <a:lstStyle/>
          <a:p>
            <a:endParaRPr lang="en-GB" sz="2400"/>
          </a:p>
        </p:txBody>
      </p:sp>
      <p:sp>
        <p:nvSpPr>
          <p:cNvPr id="27" name="Text 25"/>
          <p:cNvSpPr/>
          <p:nvPr/>
        </p:nvSpPr>
        <p:spPr>
          <a:xfrm>
            <a:off x="8314944" y="4303776"/>
            <a:ext cx="3413760" cy="438912"/>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Microsoft 365 Integration</a:t>
            </a:r>
            <a:endParaRPr lang="en-US" sz="1600"/>
          </a:p>
        </p:txBody>
      </p:sp>
      <p:sp>
        <p:nvSpPr>
          <p:cNvPr id="28" name="Text 26"/>
          <p:cNvSpPr/>
          <p:nvPr/>
        </p:nvSpPr>
        <p:spPr>
          <a:xfrm>
            <a:off x="8314944" y="4815840"/>
            <a:ext cx="3413760" cy="131673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Riverdale staff already use M365 tools — Teams connects Outlook, OneDrive, and Word in one familiar platform (Microsoft, 2023).</a:t>
            </a:r>
            <a:endParaRPr lang="en-US" sz="1467"/>
          </a:p>
        </p:txBody>
      </p:sp>
      <p:sp>
        <p:nvSpPr>
          <p:cNvPr id="29" name="Text 27"/>
          <p:cNvSpPr/>
          <p:nvPr/>
        </p:nvSpPr>
        <p:spPr>
          <a:xfrm>
            <a:off x="365760" y="6400800"/>
            <a:ext cx="11460480" cy="341376"/>
          </a:xfrm>
          <a:prstGeom prst="rect">
            <a:avLst/>
          </a:prstGeom>
          <a:noFill/>
          <a:ln/>
        </p:spPr>
        <p:txBody>
          <a:bodyPr wrap="square" rtlCol="0" anchor="ctr"/>
          <a:lstStyle/>
          <a:p>
            <a:r>
              <a:rPr lang="en-US" sz="1067" i="1">
                <a:solidFill>
                  <a:srgbClr val="6B7280"/>
                </a:solidFill>
                <a:latin typeface="Calibri" pitchFamily="34" charset="0"/>
                <a:ea typeface="Calibri" pitchFamily="34" charset="-122"/>
                <a:cs typeface="Calibri" pitchFamily="34" charset="-120"/>
              </a:rPr>
              <a:t>Microsoft (2023); NHS England (2023)</a:t>
            </a:r>
            <a:endParaRPr lang="en-US" sz="1067"/>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219456" cy="6858000"/>
          </a:xfrm>
          <a:prstGeom prst="rect">
            <a:avLst/>
          </a:prstGeom>
          <a:solidFill>
            <a:schemeClr val="accent2"/>
          </a:solidFill>
          <a:ln w="12700">
            <a:solidFill>
              <a:srgbClr val="7B4DB8"/>
            </a:solidFill>
            <a:prstDash val="solid"/>
          </a:ln>
        </p:spPr>
        <p:txBody>
          <a:bodyPr/>
          <a:lstStyle/>
          <a:p>
            <a:endParaRPr lang="en-GB" sz="2400"/>
          </a:p>
        </p:txBody>
      </p:sp>
      <p:sp>
        <p:nvSpPr>
          <p:cNvPr id="3" name="Shape 1"/>
          <p:cNvSpPr/>
          <p:nvPr/>
        </p:nvSpPr>
        <p:spPr>
          <a:xfrm>
            <a:off x="219456" y="0"/>
            <a:ext cx="11972544" cy="1280160"/>
          </a:xfrm>
          <a:prstGeom prst="rect">
            <a:avLst/>
          </a:prstGeom>
          <a:solidFill>
            <a:schemeClr val="accent2"/>
          </a:solidFill>
          <a:ln w="12700">
            <a:solidFill>
              <a:srgbClr val="2D1B69"/>
            </a:solidFill>
            <a:prstDash val="solid"/>
          </a:ln>
        </p:spPr>
        <p:txBody>
          <a:bodyPr/>
          <a:lstStyle/>
          <a:p>
            <a:endParaRPr lang="en-GB" sz="2400"/>
          </a:p>
        </p:txBody>
      </p:sp>
      <p:sp>
        <p:nvSpPr>
          <p:cNvPr id="4" name="Text 2"/>
          <p:cNvSpPr/>
          <p:nvPr/>
        </p:nvSpPr>
        <p:spPr>
          <a:xfrm>
            <a:off x="426720" y="121920"/>
            <a:ext cx="11338560" cy="999744"/>
          </a:xfrm>
          <a:prstGeom prst="rect">
            <a:avLst/>
          </a:prstGeom>
          <a:noFill/>
          <a:ln/>
        </p:spPr>
        <p:txBody>
          <a:bodyPr wrap="square" rtlCol="0" anchor="ctr"/>
          <a:lstStyle/>
          <a:p>
            <a:r>
              <a:rPr lang="en-US" sz="2933" b="1">
                <a:solidFill>
                  <a:srgbClr val="FFFFFF"/>
                </a:solidFill>
                <a:latin typeface="Trebuchet MS" pitchFamily="34" charset="0"/>
                <a:ea typeface="Trebuchet MS" pitchFamily="34" charset="-122"/>
                <a:cs typeface="Trebuchet MS" pitchFamily="34" charset="-120"/>
              </a:rPr>
              <a:t>Justification: Why Teams Improves Communication &amp; Efficiency</a:t>
            </a:r>
            <a:endParaRPr lang="en-US" sz="2933"/>
          </a:p>
        </p:txBody>
      </p:sp>
      <p:sp>
        <p:nvSpPr>
          <p:cNvPr id="5" name="Shape 3"/>
          <p:cNvSpPr/>
          <p:nvPr/>
        </p:nvSpPr>
        <p:spPr>
          <a:xfrm>
            <a:off x="365760" y="1365504"/>
            <a:ext cx="6644640" cy="463296"/>
          </a:xfrm>
          <a:prstGeom prst="rect">
            <a:avLst/>
          </a:prstGeom>
          <a:solidFill>
            <a:schemeClr val="accent2"/>
          </a:solidFill>
          <a:ln w="12700">
            <a:solidFill>
              <a:srgbClr val="5B2D8E"/>
            </a:solidFill>
            <a:prstDash val="solid"/>
          </a:ln>
        </p:spPr>
        <p:txBody>
          <a:bodyPr/>
          <a:lstStyle/>
          <a:p>
            <a:endParaRPr lang="en-GB" sz="2400"/>
          </a:p>
        </p:txBody>
      </p:sp>
      <p:sp>
        <p:nvSpPr>
          <p:cNvPr id="6" name="Text 4"/>
          <p:cNvSpPr/>
          <p:nvPr/>
        </p:nvSpPr>
        <p:spPr>
          <a:xfrm>
            <a:off x="365760" y="1365504"/>
            <a:ext cx="6644640" cy="463296"/>
          </a:xfrm>
          <a:prstGeom prst="rect">
            <a:avLst/>
          </a:prstGeom>
          <a:noFill/>
          <a:ln/>
        </p:spPr>
        <p:txBody>
          <a:bodyPr wrap="square" lIns="0" tIns="0" rIns="0" bIns="0" rtlCol="0" anchor="ctr"/>
          <a:lstStyle/>
          <a:p>
            <a:pPr algn="ctr"/>
            <a:r>
              <a:rPr lang="en-US" sz="1733" b="1">
                <a:solidFill>
                  <a:srgbClr val="FFFFFF"/>
                </a:solidFill>
                <a:latin typeface="Trebuchet MS" pitchFamily="34" charset="0"/>
                <a:ea typeface="Trebuchet MS" pitchFamily="34" charset="-122"/>
                <a:cs typeface="Trebuchet MS" pitchFamily="34" charset="-120"/>
              </a:rPr>
              <a:t>Evidence-Based Justification</a:t>
            </a:r>
            <a:endParaRPr lang="en-US" sz="1733"/>
          </a:p>
        </p:txBody>
      </p:sp>
      <p:sp>
        <p:nvSpPr>
          <p:cNvPr id="7" name="Shape 5"/>
          <p:cNvSpPr/>
          <p:nvPr/>
        </p:nvSpPr>
        <p:spPr>
          <a:xfrm>
            <a:off x="390144" y="2072640"/>
            <a:ext cx="390144" cy="390144"/>
          </a:xfrm>
          <a:prstGeom prst="ellipse">
            <a:avLst/>
          </a:prstGeom>
          <a:solidFill>
            <a:srgbClr val="7B4DB8"/>
          </a:solidFill>
          <a:ln w="12700">
            <a:solidFill>
              <a:srgbClr val="7B4DB8"/>
            </a:solidFill>
            <a:prstDash val="solid"/>
          </a:ln>
        </p:spPr>
        <p:txBody>
          <a:bodyPr/>
          <a:lstStyle/>
          <a:p>
            <a:endParaRPr lang="en-GB" sz="2400"/>
          </a:p>
        </p:txBody>
      </p:sp>
      <p:sp>
        <p:nvSpPr>
          <p:cNvPr id="8" name="Text 6"/>
          <p:cNvSpPr/>
          <p:nvPr/>
        </p:nvSpPr>
        <p:spPr>
          <a:xfrm>
            <a:off x="390144" y="2072640"/>
            <a:ext cx="390144" cy="390144"/>
          </a:xfrm>
          <a:prstGeom prst="rect">
            <a:avLst/>
          </a:prstGeom>
          <a:solidFill>
            <a:schemeClr val="accent2"/>
          </a:solidFill>
          <a:ln/>
        </p:spPr>
        <p:txBody>
          <a:bodyPr wrap="square" lIns="0" tIns="0" rIns="0" bIns="0" rtlCol="0" anchor="ctr"/>
          <a:lstStyle/>
          <a:p>
            <a:pPr algn="ctr"/>
            <a:r>
              <a:rPr lang="en-US" sz="1600" b="1">
                <a:solidFill>
                  <a:srgbClr val="FFFFFF"/>
                </a:solidFill>
              </a:rPr>
              <a:t>1</a:t>
            </a:r>
            <a:endParaRPr lang="en-US" sz="1600"/>
          </a:p>
        </p:txBody>
      </p:sp>
      <p:sp>
        <p:nvSpPr>
          <p:cNvPr id="9" name="Text 7"/>
          <p:cNvSpPr/>
          <p:nvPr/>
        </p:nvSpPr>
        <p:spPr>
          <a:xfrm>
            <a:off x="877824" y="1950720"/>
            <a:ext cx="6096000" cy="1097280"/>
          </a:xfrm>
          <a:prstGeom prst="rect">
            <a:avLst/>
          </a:prstGeom>
          <a:noFill/>
          <a:ln/>
        </p:spPr>
        <p:txBody>
          <a:bodyPr wrap="square" rtlCol="0" anchor="ctr"/>
          <a:lstStyle/>
          <a:p>
            <a:pPr>
              <a:lnSpc>
                <a:spcPct val="125000"/>
              </a:lnSpc>
            </a:pPr>
            <a:r>
              <a:rPr lang="en-US" sz="1600" b="1">
                <a:solidFill>
                  <a:srgbClr val="5B2D8E"/>
                </a:solidFill>
                <a:latin typeface="Calibri" pitchFamily="34" charset="0"/>
                <a:ea typeface="Calibri" pitchFamily="34" charset="-122"/>
                <a:cs typeface="Calibri" pitchFamily="34" charset="-120"/>
              </a:rPr>
              <a:t>Centralised Communication Hub: </a:t>
            </a:r>
            <a:r>
              <a:rPr lang="en-US" sz="1600">
                <a:solidFill>
                  <a:srgbClr val="1A0E2E"/>
                </a:solidFill>
                <a:latin typeface="Calibri" pitchFamily="34" charset="0"/>
                <a:ea typeface="Calibri" pitchFamily="34" charset="-122"/>
                <a:cs typeface="Calibri" pitchFamily="34" charset="-120"/>
              </a:rPr>
              <a:t>At Riverdale, Teams replaces scattered paper notes and verbal handovers with one searchable, GDPR-compliant platform — eliminating duplication across both buildings (Khodadad-Saryazdi et al., 2021).</a:t>
            </a:r>
            <a:endParaRPr lang="en-US" sz="1600"/>
          </a:p>
        </p:txBody>
      </p:sp>
      <p:sp>
        <p:nvSpPr>
          <p:cNvPr id="10" name="Shape 8"/>
          <p:cNvSpPr/>
          <p:nvPr/>
        </p:nvSpPr>
        <p:spPr>
          <a:xfrm>
            <a:off x="390144" y="3255264"/>
            <a:ext cx="390144" cy="390144"/>
          </a:xfrm>
          <a:prstGeom prst="ellipse">
            <a:avLst/>
          </a:prstGeom>
          <a:solidFill>
            <a:srgbClr val="7B4DB8"/>
          </a:solidFill>
          <a:ln w="12700">
            <a:solidFill>
              <a:srgbClr val="7B4DB8"/>
            </a:solidFill>
            <a:prstDash val="solid"/>
          </a:ln>
        </p:spPr>
        <p:txBody>
          <a:bodyPr/>
          <a:lstStyle/>
          <a:p>
            <a:endParaRPr lang="en-GB" sz="2400"/>
          </a:p>
        </p:txBody>
      </p:sp>
      <p:sp>
        <p:nvSpPr>
          <p:cNvPr id="11" name="Text 9"/>
          <p:cNvSpPr/>
          <p:nvPr/>
        </p:nvSpPr>
        <p:spPr>
          <a:xfrm>
            <a:off x="390144" y="3255264"/>
            <a:ext cx="390144" cy="390144"/>
          </a:xfrm>
          <a:prstGeom prst="rect">
            <a:avLst/>
          </a:prstGeom>
          <a:solidFill>
            <a:schemeClr val="accent2"/>
          </a:solidFill>
          <a:ln/>
        </p:spPr>
        <p:txBody>
          <a:bodyPr wrap="square" lIns="0" tIns="0" rIns="0" bIns="0" rtlCol="0" anchor="ctr"/>
          <a:lstStyle/>
          <a:p>
            <a:pPr algn="ctr"/>
            <a:r>
              <a:rPr lang="en-US" sz="1600" b="1">
                <a:solidFill>
                  <a:srgbClr val="FFFFFF"/>
                </a:solidFill>
              </a:rPr>
              <a:t>2</a:t>
            </a:r>
            <a:endParaRPr lang="en-US" sz="1600"/>
          </a:p>
        </p:txBody>
      </p:sp>
      <p:sp>
        <p:nvSpPr>
          <p:cNvPr id="12" name="Text 10"/>
          <p:cNvSpPr/>
          <p:nvPr/>
        </p:nvSpPr>
        <p:spPr>
          <a:xfrm>
            <a:off x="877824" y="3133344"/>
            <a:ext cx="6096000" cy="1097280"/>
          </a:xfrm>
          <a:prstGeom prst="rect">
            <a:avLst/>
          </a:prstGeom>
          <a:noFill/>
          <a:ln/>
        </p:spPr>
        <p:txBody>
          <a:bodyPr wrap="square" rtlCol="0" anchor="ctr"/>
          <a:lstStyle/>
          <a:p>
            <a:pPr>
              <a:lnSpc>
                <a:spcPct val="125000"/>
              </a:lnSpc>
            </a:pPr>
            <a:r>
              <a:rPr lang="en-US" sz="1600" b="1">
                <a:solidFill>
                  <a:srgbClr val="5B2D8E"/>
                </a:solidFill>
                <a:latin typeface="Calibri" pitchFamily="34" charset="0"/>
                <a:ea typeface="Calibri" pitchFamily="34" charset="-122"/>
                <a:cs typeface="Calibri" pitchFamily="34" charset="-120"/>
              </a:rPr>
              <a:t>Cross-Site Real-Time Coordination: </a:t>
            </a:r>
            <a:r>
              <a:rPr lang="en-US" sz="1600">
                <a:solidFill>
                  <a:srgbClr val="1A0E2E"/>
                </a:solidFill>
                <a:latin typeface="Calibri" pitchFamily="34" charset="0"/>
                <a:ea typeface="Calibri" pitchFamily="34" charset="-122"/>
                <a:cs typeface="Calibri" pitchFamily="34" charset="-120"/>
              </a:rPr>
              <a:t>Teams' channel structure allows Building A and Building B staff at Riverdale to communicate instantly, reducing delays in care decisions.</a:t>
            </a:r>
            <a:endParaRPr lang="en-US" sz="1600"/>
          </a:p>
        </p:txBody>
      </p:sp>
      <p:sp>
        <p:nvSpPr>
          <p:cNvPr id="13" name="Shape 11"/>
          <p:cNvSpPr/>
          <p:nvPr/>
        </p:nvSpPr>
        <p:spPr>
          <a:xfrm>
            <a:off x="390144" y="4437888"/>
            <a:ext cx="390144" cy="390144"/>
          </a:xfrm>
          <a:prstGeom prst="ellipse">
            <a:avLst/>
          </a:prstGeom>
          <a:solidFill>
            <a:schemeClr val="accent2"/>
          </a:solidFill>
          <a:ln w="12700">
            <a:solidFill>
              <a:srgbClr val="7B4DB8"/>
            </a:solidFill>
            <a:prstDash val="solid"/>
          </a:ln>
        </p:spPr>
        <p:txBody>
          <a:bodyPr/>
          <a:lstStyle/>
          <a:p>
            <a:endParaRPr lang="en-GB" sz="2400"/>
          </a:p>
        </p:txBody>
      </p:sp>
      <p:sp>
        <p:nvSpPr>
          <p:cNvPr id="14" name="Text 12"/>
          <p:cNvSpPr/>
          <p:nvPr/>
        </p:nvSpPr>
        <p:spPr>
          <a:xfrm>
            <a:off x="390144" y="4437888"/>
            <a:ext cx="390144" cy="390144"/>
          </a:xfrm>
          <a:prstGeom prst="rect">
            <a:avLst/>
          </a:prstGeom>
          <a:noFill/>
          <a:ln/>
        </p:spPr>
        <p:txBody>
          <a:bodyPr wrap="square" lIns="0" tIns="0" rIns="0" bIns="0" rtlCol="0" anchor="ctr"/>
          <a:lstStyle/>
          <a:p>
            <a:pPr algn="ctr"/>
            <a:r>
              <a:rPr lang="en-US" sz="1600" b="1">
                <a:solidFill>
                  <a:srgbClr val="FFFFFF"/>
                </a:solidFill>
              </a:rPr>
              <a:t>3</a:t>
            </a:r>
            <a:endParaRPr lang="en-US" sz="1600"/>
          </a:p>
        </p:txBody>
      </p:sp>
      <p:sp>
        <p:nvSpPr>
          <p:cNvPr id="15" name="Text 13"/>
          <p:cNvSpPr/>
          <p:nvPr/>
        </p:nvSpPr>
        <p:spPr>
          <a:xfrm>
            <a:off x="877824" y="4315968"/>
            <a:ext cx="6096000" cy="1097280"/>
          </a:xfrm>
          <a:prstGeom prst="rect">
            <a:avLst/>
          </a:prstGeom>
          <a:noFill/>
          <a:ln/>
        </p:spPr>
        <p:txBody>
          <a:bodyPr wrap="square" rtlCol="0" anchor="ctr"/>
          <a:lstStyle/>
          <a:p>
            <a:pPr>
              <a:lnSpc>
                <a:spcPct val="125000"/>
              </a:lnSpc>
            </a:pPr>
            <a:r>
              <a:rPr lang="en-US" sz="1600" b="1">
                <a:solidFill>
                  <a:srgbClr val="5B2D8E"/>
                </a:solidFill>
                <a:latin typeface="Calibri" pitchFamily="34" charset="0"/>
                <a:ea typeface="Calibri" pitchFamily="34" charset="-122"/>
                <a:cs typeface="Calibri" pitchFamily="34" charset="-120"/>
              </a:rPr>
              <a:t>Digital Handover Support: </a:t>
            </a:r>
            <a:r>
              <a:rPr lang="en-US" sz="1600">
                <a:solidFill>
                  <a:srgbClr val="1A0E2E"/>
                </a:solidFill>
                <a:latin typeface="Calibri" pitchFamily="34" charset="0"/>
                <a:ea typeface="Calibri" pitchFamily="34" charset="-122"/>
                <a:cs typeface="Calibri" pitchFamily="34" charset="-120"/>
              </a:rPr>
              <a:t>Shift teams at Riverdale can leave structured handover posts in Teams, reducing clinical information loss by up to 40% compared to verbal-only methods (Khodadad-Saryazdi et al., 2021).</a:t>
            </a:r>
            <a:endParaRPr lang="en-US" sz="1600"/>
          </a:p>
        </p:txBody>
      </p:sp>
      <p:sp>
        <p:nvSpPr>
          <p:cNvPr id="16" name="Shape 14"/>
          <p:cNvSpPr/>
          <p:nvPr/>
        </p:nvSpPr>
        <p:spPr>
          <a:xfrm>
            <a:off x="390144" y="5620512"/>
            <a:ext cx="390144" cy="390144"/>
          </a:xfrm>
          <a:prstGeom prst="ellipse">
            <a:avLst/>
          </a:prstGeom>
          <a:solidFill>
            <a:srgbClr val="7B4DB8"/>
          </a:solidFill>
          <a:ln w="12700">
            <a:solidFill>
              <a:srgbClr val="7B4DB8"/>
            </a:solidFill>
            <a:prstDash val="solid"/>
          </a:ln>
        </p:spPr>
        <p:txBody>
          <a:bodyPr/>
          <a:lstStyle/>
          <a:p>
            <a:endParaRPr lang="en-GB" sz="2400"/>
          </a:p>
        </p:txBody>
      </p:sp>
      <p:sp>
        <p:nvSpPr>
          <p:cNvPr id="17" name="Text 15"/>
          <p:cNvSpPr/>
          <p:nvPr/>
        </p:nvSpPr>
        <p:spPr>
          <a:xfrm>
            <a:off x="402336" y="5620512"/>
            <a:ext cx="390144" cy="390144"/>
          </a:xfrm>
          <a:prstGeom prst="rect">
            <a:avLst/>
          </a:prstGeom>
          <a:solidFill>
            <a:schemeClr val="accent2"/>
          </a:solidFill>
          <a:ln/>
        </p:spPr>
        <p:txBody>
          <a:bodyPr wrap="square" lIns="0" tIns="0" rIns="0" bIns="0" rtlCol="0" anchor="ctr"/>
          <a:lstStyle/>
          <a:p>
            <a:pPr algn="ctr"/>
            <a:r>
              <a:rPr lang="en-US" sz="1600" b="1">
                <a:solidFill>
                  <a:srgbClr val="FFFFFF"/>
                </a:solidFill>
              </a:rPr>
              <a:t>4</a:t>
            </a:r>
            <a:endParaRPr lang="en-US" sz="1600"/>
          </a:p>
        </p:txBody>
      </p:sp>
      <p:sp>
        <p:nvSpPr>
          <p:cNvPr id="18" name="Text 16"/>
          <p:cNvSpPr/>
          <p:nvPr/>
        </p:nvSpPr>
        <p:spPr>
          <a:xfrm>
            <a:off x="877824" y="5498592"/>
            <a:ext cx="6096000" cy="1097280"/>
          </a:xfrm>
          <a:prstGeom prst="rect">
            <a:avLst/>
          </a:prstGeom>
          <a:noFill/>
          <a:ln/>
        </p:spPr>
        <p:txBody>
          <a:bodyPr wrap="square" rtlCol="0" anchor="ctr"/>
          <a:lstStyle/>
          <a:p>
            <a:pPr>
              <a:lnSpc>
                <a:spcPct val="125000"/>
              </a:lnSpc>
            </a:pPr>
            <a:r>
              <a:rPr lang="en-US" sz="1600" b="1">
                <a:solidFill>
                  <a:srgbClr val="5B2D8E"/>
                </a:solidFill>
                <a:latin typeface="Calibri" pitchFamily="34" charset="0"/>
                <a:ea typeface="Calibri" pitchFamily="34" charset="-122"/>
                <a:cs typeface="Calibri" pitchFamily="34" charset="-120"/>
              </a:rPr>
              <a:t>Information Governance Compliance: </a:t>
            </a:r>
            <a:r>
              <a:rPr lang="en-US" sz="1600">
                <a:solidFill>
                  <a:srgbClr val="1A0E2E"/>
                </a:solidFill>
                <a:latin typeface="Calibri" pitchFamily="34" charset="0"/>
                <a:ea typeface="Calibri" pitchFamily="34" charset="-122"/>
                <a:cs typeface="Calibri" pitchFamily="34" charset="-120"/>
              </a:rPr>
              <a:t>Teams meets NHS Digital's (2022) requirements — ensuring patient-sensitive conversations at Riverdale are encrypted and auditable, unlike personal messaging apps.</a:t>
            </a:r>
            <a:endParaRPr lang="en-US" sz="1600"/>
          </a:p>
        </p:txBody>
      </p:sp>
      <p:graphicFrame>
        <p:nvGraphicFramePr>
          <p:cNvPr id="19" name="Chart 0"/>
          <p:cNvGraphicFramePr/>
          <p:nvPr>
            <p:extLst>
              <p:ext uri="{D42A27DB-BD31-4B8C-83A1-F6EECF244321}">
                <p14:modId xmlns:p14="http://schemas.microsoft.com/office/powerpoint/2010/main" val="537876072"/>
              </p:ext>
            </p:extLst>
          </p:nvPr>
        </p:nvGraphicFramePr>
        <p:xfrm>
          <a:off x="7315200" y="1365504"/>
          <a:ext cx="4450080" cy="5145024"/>
        </p:xfrm>
        <a:graphic>
          <a:graphicData uri="http://schemas.openxmlformats.org/drawingml/2006/chart">
            <c:chart xmlns:c="http://schemas.openxmlformats.org/drawingml/2006/chart" xmlns:r="http://schemas.openxmlformats.org/officeDocument/2006/relationships" r:id="rId3"/>
          </a:graphicData>
        </a:graphic>
      </p:graphicFrame>
      <p:sp>
        <p:nvSpPr>
          <p:cNvPr id="20" name="Text 17"/>
          <p:cNvSpPr/>
          <p:nvPr/>
        </p:nvSpPr>
        <p:spPr>
          <a:xfrm>
            <a:off x="304800" y="6364224"/>
            <a:ext cx="11582400" cy="365760"/>
          </a:xfrm>
          <a:prstGeom prst="rect">
            <a:avLst/>
          </a:prstGeom>
          <a:noFill/>
          <a:ln/>
        </p:spPr>
        <p:txBody>
          <a:bodyPr wrap="square" rtlCol="0" anchor="ctr"/>
          <a:lstStyle/>
          <a:p>
            <a:r>
              <a:rPr lang="en-US" sz="1067" i="1">
                <a:solidFill>
                  <a:srgbClr val="6B7280"/>
                </a:solidFill>
                <a:latin typeface="Calibri" pitchFamily="34" charset="0"/>
                <a:ea typeface="Calibri" pitchFamily="34" charset="-122"/>
                <a:cs typeface="Calibri" pitchFamily="34" charset="-120"/>
              </a:rPr>
              <a:t>Khodadad-Saryazdi et al. (2021); NHS Digital (2022)</a:t>
            </a:r>
            <a:endParaRPr lang="en-US" sz="1067"/>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80160"/>
          </a:xfrm>
          <a:prstGeom prst="rect">
            <a:avLst/>
          </a:prstGeom>
          <a:solidFill>
            <a:schemeClr val="accent2"/>
          </a:solidFill>
          <a:ln w="12700">
            <a:solidFill>
              <a:srgbClr val="5B2D8E"/>
            </a:solidFill>
            <a:prstDash val="solid"/>
          </a:ln>
        </p:spPr>
        <p:txBody>
          <a:bodyPr/>
          <a:lstStyle/>
          <a:p>
            <a:endParaRPr lang="en-GB" sz="2400"/>
          </a:p>
        </p:txBody>
      </p:sp>
      <p:sp>
        <p:nvSpPr>
          <p:cNvPr id="3" name="Text 1"/>
          <p:cNvSpPr/>
          <p:nvPr/>
        </p:nvSpPr>
        <p:spPr>
          <a:xfrm>
            <a:off x="487680" y="97536"/>
            <a:ext cx="11216640" cy="1036320"/>
          </a:xfrm>
          <a:prstGeom prst="rect">
            <a:avLst/>
          </a:prstGeom>
          <a:noFill/>
          <a:ln/>
        </p:spPr>
        <p:txBody>
          <a:bodyPr wrap="square" rtlCol="0" anchor="ctr"/>
          <a:lstStyle/>
          <a:p>
            <a:r>
              <a:rPr lang="en-US" sz="3200" b="1">
                <a:solidFill>
                  <a:srgbClr val="FFFFFF"/>
                </a:solidFill>
                <a:latin typeface="Trebuchet MS" pitchFamily="34" charset="0"/>
                <a:ea typeface="Trebuchet MS" pitchFamily="34" charset="-122"/>
                <a:cs typeface="Trebuchet MS" pitchFamily="34" charset="-120"/>
              </a:rPr>
              <a:t>Advantages of Microsoft Teams at Riverdale Nursing Home</a:t>
            </a:r>
            <a:endParaRPr lang="en-US" sz="3200"/>
          </a:p>
        </p:txBody>
      </p:sp>
      <p:sp>
        <p:nvSpPr>
          <p:cNvPr id="4" name="Shape 2"/>
          <p:cNvSpPr/>
          <p:nvPr/>
        </p:nvSpPr>
        <p:spPr>
          <a:xfrm>
            <a:off x="365760" y="1365504"/>
            <a:ext cx="11460480" cy="963168"/>
          </a:xfrm>
          <a:prstGeom prst="rect">
            <a:avLst/>
          </a:prstGeom>
          <a:solidFill>
            <a:schemeClr val="accent1">
              <a:lumMod val="20000"/>
              <a:lumOff val="80000"/>
            </a:schemeClr>
          </a:solidFill>
          <a:ln w="12700">
            <a:solidFill>
              <a:srgbClr val="C3A6E8"/>
            </a:solidFill>
            <a:prstDash val="solid"/>
          </a:ln>
          <a:effectLst>
            <a:outerShdw blurRad="50800" dist="12700" dir="8100000" algn="bl" rotWithShape="0">
              <a:srgbClr val="000000">
                <a:alpha val="7000"/>
              </a:srgbClr>
            </a:outerShdw>
          </a:effectLst>
        </p:spPr>
        <p:txBody>
          <a:bodyPr/>
          <a:lstStyle/>
          <a:p>
            <a:endParaRPr lang="en-GB" sz="2400"/>
          </a:p>
        </p:txBody>
      </p:sp>
      <p:sp>
        <p:nvSpPr>
          <p:cNvPr id="5" name="Shape 3"/>
          <p:cNvSpPr/>
          <p:nvPr/>
        </p:nvSpPr>
        <p:spPr>
          <a:xfrm>
            <a:off x="365760" y="1365504"/>
            <a:ext cx="97536" cy="963168"/>
          </a:xfrm>
          <a:prstGeom prst="rect">
            <a:avLst/>
          </a:prstGeom>
          <a:solidFill>
            <a:schemeClr val="accent2"/>
          </a:solidFill>
          <a:ln w="12700">
            <a:solidFill>
              <a:srgbClr val="7B4DB8"/>
            </a:solidFill>
            <a:prstDash val="solid"/>
          </a:ln>
        </p:spPr>
        <p:txBody>
          <a:bodyPr/>
          <a:lstStyle/>
          <a:p>
            <a:endParaRPr lang="en-GB" sz="2400"/>
          </a:p>
        </p:txBody>
      </p:sp>
      <p:sp>
        <p:nvSpPr>
          <p:cNvPr id="6" name="Text 4"/>
          <p:cNvSpPr/>
          <p:nvPr/>
        </p:nvSpPr>
        <p:spPr>
          <a:xfrm>
            <a:off x="585216" y="1438656"/>
            <a:ext cx="11094720" cy="341376"/>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1.  Secure, GDPR-Compliant Communication</a:t>
            </a:r>
            <a:endParaRPr lang="en-US" sz="1600"/>
          </a:p>
        </p:txBody>
      </p:sp>
      <p:sp>
        <p:nvSpPr>
          <p:cNvPr id="7" name="Text 5"/>
          <p:cNvSpPr/>
          <p:nvPr/>
        </p:nvSpPr>
        <p:spPr>
          <a:xfrm>
            <a:off x="585216" y="1816608"/>
            <a:ext cx="11094720" cy="46329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Teams uses end-to-end encryption and multi-factor authentication — ensuring Riverdale's patient-sensitive clinical discussions remain secure and compliant with UK GDPR and the Data Protection Act 2018 (NHS Digital, 2022).</a:t>
            </a:r>
            <a:endParaRPr lang="en-US" sz="1467"/>
          </a:p>
        </p:txBody>
      </p:sp>
      <p:sp>
        <p:nvSpPr>
          <p:cNvPr id="8" name="Shape 6"/>
          <p:cNvSpPr/>
          <p:nvPr/>
        </p:nvSpPr>
        <p:spPr>
          <a:xfrm>
            <a:off x="365760" y="2426208"/>
            <a:ext cx="11460480" cy="963168"/>
          </a:xfrm>
          <a:prstGeom prst="rect">
            <a:avLst/>
          </a:prstGeom>
          <a:solidFill>
            <a:schemeClr val="bg1"/>
          </a:solidFill>
          <a:ln w="12700">
            <a:solidFill>
              <a:srgbClr val="C3A6E8"/>
            </a:solidFill>
            <a:prstDash val="solid"/>
          </a:ln>
          <a:effectLst>
            <a:outerShdw blurRad="50800" dist="12700" dir="8100000" algn="bl" rotWithShape="0">
              <a:srgbClr val="000000">
                <a:alpha val="7000"/>
              </a:srgbClr>
            </a:outerShdw>
          </a:effectLst>
        </p:spPr>
        <p:txBody>
          <a:bodyPr/>
          <a:lstStyle/>
          <a:p>
            <a:endParaRPr lang="en-GB" sz="2400"/>
          </a:p>
        </p:txBody>
      </p:sp>
      <p:sp>
        <p:nvSpPr>
          <p:cNvPr id="9" name="Shape 7"/>
          <p:cNvSpPr/>
          <p:nvPr/>
        </p:nvSpPr>
        <p:spPr>
          <a:xfrm>
            <a:off x="365760" y="2426208"/>
            <a:ext cx="97536" cy="963168"/>
          </a:xfrm>
          <a:prstGeom prst="rect">
            <a:avLst/>
          </a:prstGeom>
          <a:solidFill>
            <a:schemeClr val="accent2"/>
          </a:solidFill>
          <a:ln w="12700">
            <a:solidFill>
              <a:srgbClr val="7B4DB8"/>
            </a:solidFill>
            <a:prstDash val="solid"/>
          </a:ln>
        </p:spPr>
        <p:txBody>
          <a:bodyPr/>
          <a:lstStyle/>
          <a:p>
            <a:endParaRPr lang="en-GB" sz="2400"/>
          </a:p>
        </p:txBody>
      </p:sp>
      <p:sp>
        <p:nvSpPr>
          <p:cNvPr id="10" name="Text 8"/>
          <p:cNvSpPr/>
          <p:nvPr/>
        </p:nvSpPr>
        <p:spPr>
          <a:xfrm>
            <a:off x="585216" y="2499360"/>
            <a:ext cx="11094720" cy="341376"/>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2.  Eliminates Duplicated Communication</a:t>
            </a:r>
            <a:endParaRPr lang="en-US" sz="1600"/>
          </a:p>
        </p:txBody>
      </p:sp>
      <p:sp>
        <p:nvSpPr>
          <p:cNvPr id="11" name="Text 9"/>
          <p:cNvSpPr/>
          <p:nvPr/>
        </p:nvSpPr>
        <p:spPr>
          <a:xfrm>
            <a:off x="585216" y="2877312"/>
            <a:ext cx="11094720" cy="46329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By consolidating chat, video, and file sharing in one app, Teams removes the parallel systems Riverdale staff were using. NHS organisations deploying Teams reported a 54% reduction in duplicated communications.</a:t>
            </a:r>
            <a:endParaRPr lang="en-US" sz="1467"/>
          </a:p>
        </p:txBody>
      </p:sp>
      <p:sp>
        <p:nvSpPr>
          <p:cNvPr id="12" name="Shape 10"/>
          <p:cNvSpPr/>
          <p:nvPr/>
        </p:nvSpPr>
        <p:spPr>
          <a:xfrm>
            <a:off x="365760" y="3486912"/>
            <a:ext cx="11460480" cy="963168"/>
          </a:xfrm>
          <a:prstGeom prst="rect">
            <a:avLst/>
          </a:prstGeom>
          <a:solidFill>
            <a:schemeClr val="accent1">
              <a:lumMod val="20000"/>
              <a:lumOff val="80000"/>
            </a:schemeClr>
          </a:solidFill>
          <a:ln w="12700">
            <a:solidFill>
              <a:srgbClr val="C3A6E8"/>
            </a:solidFill>
            <a:prstDash val="solid"/>
          </a:ln>
          <a:effectLst>
            <a:outerShdw blurRad="50800" dist="12700" dir="8100000" algn="bl" rotWithShape="0">
              <a:srgbClr val="000000">
                <a:alpha val="7000"/>
              </a:srgbClr>
            </a:outerShdw>
          </a:effectLst>
        </p:spPr>
        <p:txBody>
          <a:bodyPr/>
          <a:lstStyle/>
          <a:p>
            <a:endParaRPr lang="en-GB" sz="2400"/>
          </a:p>
        </p:txBody>
      </p:sp>
      <p:sp>
        <p:nvSpPr>
          <p:cNvPr id="13" name="Shape 11"/>
          <p:cNvSpPr/>
          <p:nvPr/>
        </p:nvSpPr>
        <p:spPr>
          <a:xfrm>
            <a:off x="365760" y="3486912"/>
            <a:ext cx="97536" cy="963168"/>
          </a:xfrm>
          <a:prstGeom prst="rect">
            <a:avLst/>
          </a:prstGeom>
          <a:solidFill>
            <a:schemeClr val="accent2"/>
          </a:solidFill>
          <a:ln w="12700">
            <a:solidFill>
              <a:srgbClr val="7B4DB8"/>
            </a:solidFill>
            <a:prstDash val="solid"/>
          </a:ln>
        </p:spPr>
        <p:txBody>
          <a:bodyPr/>
          <a:lstStyle/>
          <a:p>
            <a:endParaRPr lang="en-GB" sz="2400"/>
          </a:p>
        </p:txBody>
      </p:sp>
      <p:sp>
        <p:nvSpPr>
          <p:cNvPr id="14" name="Text 12"/>
          <p:cNvSpPr/>
          <p:nvPr/>
        </p:nvSpPr>
        <p:spPr>
          <a:xfrm>
            <a:off x="585216" y="3560064"/>
            <a:ext cx="11094720" cy="341376"/>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3.  Accessible Across All Devices</a:t>
            </a:r>
            <a:endParaRPr lang="en-US" sz="1600"/>
          </a:p>
        </p:txBody>
      </p:sp>
      <p:sp>
        <p:nvSpPr>
          <p:cNvPr id="15" name="Text 13"/>
          <p:cNvSpPr/>
          <p:nvPr/>
        </p:nvSpPr>
        <p:spPr>
          <a:xfrm>
            <a:off x="585216" y="3938016"/>
            <a:ext cx="11094720" cy="46329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Riverdale carers moving between buildings can use Teams on mobile — receiving push notifications for urgent alerts such as medication queries or patient deterioration, in real time.</a:t>
            </a:r>
            <a:endParaRPr lang="en-US" sz="1467"/>
          </a:p>
        </p:txBody>
      </p:sp>
      <p:sp>
        <p:nvSpPr>
          <p:cNvPr id="16" name="Shape 14"/>
          <p:cNvSpPr/>
          <p:nvPr/>
        </p:nvSpPr>
        <p:spPr>
          <a:xfrm>
            <a:off x="365760" y="4547616"/>
            <a:ext cx="11460480" cy="963168"/>
          </a:xfrm>
          <a:prstGeom prst="rect">
            <a:avLst/>
          </a:prstGeom>
          <a:solidFill>
            <a:schemeClr val="bg1"/>
          </a:solidFill>
          <a:ln w="12700">
            <a:solidFill>
              <a:srgbClr val="C3A6E8"/>
            </a:solidFill>
            <a:prstDash val="solid"/>
          </a:ln>
          <a:effectLst>
            <a:outerShdw blurRad="50800" dist="12700" dir="8100000" algn="bl" rotWithShape="0">
              <a:srgbClr val="000000">
                <a:alpha val="7000"/>
              </a:srgbClr>
            </a:outerShdw>
          </a:effectLst>
        </p:spPr>
        <p:txBody>
          <a:bodyPr/>
          <a:lstStyle/>
          <a:p>
            <a:endParaRPr lang="en-GB" sz="2400"/>
          </a:p>
        </p:txBody>
      </p:sp>
      <p:sp>
        <p:nvSpPr>
          <p:cNvPr id="17" name="Shape 15"/>
          <p:cNvSpPr/>
          <p:nvPr/>
        </p:nvSpPr>
        <p:spPr>
          <a:xfrm>
            <a:off x="365760" y="4547616"/>
            <a:ext cx="97536" cy="963168"/>
          </a:xfrm>
          <a:prstGeom prst="rect">
            <a:avLst/>
          </a:prstGeom>
          <a:solidFill>
            <a:schemeClr val="accent2"/>
          </a:solidFill>
          <a:ln w="12700">
            <a:solidFill>
              <a:srgbClr val="7B4DB8"/>
            </a:solidFill>
            <a:prstDash val="solid"/>
          </a:ln>
        </p:spPr>
        <p:txBody>
          <a:bodyPr/>
          <a:lstStyle/>
          <a:p>
            <a:endParaRPr lang="en-GB" sz="2400"/>
          </a:p>
        </p:txBody>
      </p:sp>
      <p:sp>
        <p:nvSpPr>
          <p:cNvPr id="18" name="Text 16"/>
          <p:cNvSpPr/>
          <p:nvPr/>
        </p:nvSpPr>
        <p:spPr>
          <a:xfrm>
            <a:off x="585216" y="4620768"/>
            <a:ext cx="11094720" cy="341376"/>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4.  Structured Digital Handovers</a:t>
            </a:r>
            <a:endParaRPr lang="en-US" sz="1600"/>
          </a:p>
        </p:txBody>
      </p:sp>
      <p:sp>
        <p:nvSpPr>
          <p:cNvPr id="19" name="Text 17"/>
          <p:cNvSpPr/>
          <p:nvPr/>
        </p:nvSpPr>
        <p:spPr>
          <a:xfrm>
            <a:off x="585216" y="4998720"/>
            <a:ext cx="11094720" cy="46329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Teams channel posts at Riverdale create a timestamped handover record, accessible to every incoming shift. Khodadad-Saryazdi et al. (2021) found digital handover tools reduce clinical information loss by up to 40%.</a:t>
            </a:r>
            <a:endParaRPr lang="en-US" sz="1467"/>
          </a:p>
        </p:txBody>
      </p:sp>
      <p:sp>
        <p:nvSpPr>
          <p:cNvPr id="20" name="Shape 18"/>
          <p:cNvSpPr/>
          <p:nvPr/>
        </p:nvSpPr>
        <p:spPr>
          <a:xfrm>
            <a:off x="365760" y="5608320"/>
            <a:ext cx="11460480" cy="963168"/>
          </a:xfrm>
          <a:prstGeom prst="rect">
            <a:avLst/>
          </a:prstGeom>
          <a:solidFill>
            <a:schemeClr val="accent1">
              <a:lumMod val="20000"/>
              <a:lumOff val="80000"/>
            </a:schemeClr>
          </a:solidFill>
          <a:ln w="12700">
            <a:solidFill>
              <a:srgbClr val="C3A6E8"/>
            </a:solidFill>
            <a:prstDash val="solid"/>
          </a:ln>
          <a:effectLst>
            <a:outerShdw blurRad="50800" dist="12700" dir="8100000" algn="bl" rotWithShape="0">
              <a:srgbClr val="000000">
                <a:alpha val="7000"/>
              </a:srgbClr>
            </a:outerShdw>
          </a:effectLst>
        </p:spPr>
        <p:txBody>
          <a:bodyPr/>
          <a:lstStyle/>
          <a:p>
            <a:endParaRPr lang="en-GB" sz="2400"/>
          </a:p>
        </p:txBody>
      </p:sp>
      <p:sp>
        <p:nvSpPr>
          <p:cNvPr id="21" name="Shape 19"/>
          <p:cNvSpPr/>
          <p:nvPr/>
        </p:nvSpPr>
        <p:spPr>
          <a:xfrm>
            <a:off x="365760" y="5608320"/>
            <a:ext cx="97536" cy="963168"/>
          </a:xfrm>
          <a:prstGeom prst="rect">
            <a:avLst/>
          </a:prstGeom>
          <a:solidFill>
            <a:schemeClr val="accent2"/>
          </a:solidFill>
          <a:ln w="12700">
            <a:solidFill>
              <a:srgbClr val="7B4DB8"/>
            </a:solidFill>
            <a:prstDash val="solid"/>
          </a:ln>
        </p:spPr>
        <p:txBody>
          <a:bodyPr/>
          <a:lstStyle/>
          <a:p>
            <a:endParaRPr lang="en-GB" sz="2400"/>
          </a:p>
        </p:txBody>
      </p:sp>
      <p:sp>
        <p:nvSpPr>
          <p:cNvPr id="22" name="Text 20"/>
          <p:cNvSpPr/>
          <p:nvPr/>
        </p:nvSpPr>
        <p:spPr>
          <a:xfrm>
            <a:off x="585216" y="5681472"/>
            <a:ext cx="11094720" cy="341376"/>
          </a:xfrm>
          <a:prstGeom prst="rect">
            <a:avLst/>
          </a:prstGeom>
          <a:noFill/>
          <a:ln/>
        </p:spPr>
        <p:txBody>
          <a:bodyPr wrap="square" lIns="0" tIns="0" rIns="0" bIns="0" rtlCol="0" anchor="ctr"/>
          <a:lstStyle/>
          <a:p>
            <a:r>
              <a:rPr lang="en-US" sz="1600" b="1">
                <a:solidFill>
                  <a:srgbClr val="2D1B69"/>
                </a:solidFill>
                <a:latin typeface="Trebuchet MS" pitchFamily="34" charset="0"/>
                <a:ea typeface="Trebuchet MS" pitchFamily="34" charset="-122"/>
                <a:cs typeface="Trebuchet MS" pitchFamily="34" charset="-120"/>
              </a:rPr>
              <a:t>5.  No Additional Cost to Riverdale</a:t>
            </a:r>
            <a:endParaRPr lang="en-US" sz="1600"/>
          </a:p>
        </p:txBody>
      </p:sp>
      <p:sp>
        <p:nvSpPr>
          <p:cNvPr id="23" name="Text 21"/>
          <p:cNvSpPr/>
          <p:nvPr/>
        </p:nvSpPr>
        <p:spPr>
          <a:xfrm>
            <a:off x="585216" y="6059424"/>
            <a:ext cx="11094720" cy="463296"/>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Riverdale already subscribes to Microsoft 365. Adding Teams costs nothing extra — delivering professional-grade communication infrastructure within the existing budget (Microsoft, 2023).</a:t>
            </a:r>
            <a:endParaRPr lang="en-US" sz="1467"/>
          </a:p>
        </p:txBody>
      </p:sp>
      <p:sp>
        <p:nvSpPr>
          <p:cNvPr id="24" name="Text 22"/>
          <p:cNvSpPr/>
          <p:nvPr/>
        </p:nvSpPr>
        <p:spPr>
          <a:xfrm>
            <a:off x="365760" y="6400800"/>
            <a:ext cx="11460480" cy="341376"/>
          </a:xfrm>
          <a:prstGeom prst="rect">
            <a:avLst/>
          </a:prstGeom>
          <a:noFill/>
          <a:ln/>
        </p:spPr>
        <p:txBody>
          <a:bodyPr wrap="square" rtlCol="0" anchor="ctr"/>
          <a:lstStyle/>
          <a:p>
            <a:r>
              <a:rPr lang="en-US" sz="1067" i="1">
                <a:solidFill>
                  <a:srgbClr val="6B7280"/>
                </a:solidFill>
                <a:latin typeface="Calibri" pitchFamily="34" charset="0"/>
                <a:ea typeface="Calibri" pitchFamily="34" charset="-122"/>
                <a:cs typeface="Calibri" pitchFamily="34" charset="-120"/>
              </a:rPr>
              <a:t>NHS Digital (2022); Khodadad-Saryazdi et al. (2021); Microsoft (2023)</a:t>
            </a:r>
            <a:endParaRPr lang="en-US" sz="1067"/>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219456" cy="6858000"/>
          </a:xfrm>
          <a:prstGeom prst="rect">
            <a:avLst/>
          </a:prstGeom>
          <a:solidFill>
            <a:schemeClr val="accent2"/>
          </a:solidFill>
          <a:ln w="12700">
            <a:solidFill>
              <a:srgbClr val="2D1B69"/>
            </a:solidFill>
            <a:prstDash val="solid"/>
          </a:ln>
        </p:spPr>
        <p:txBody>
          <a:bodyPr/>
          <a:lstStyle/>
          <a:p>
            <a:endParaRPr lang="en-GB" sz="2400"/>
          </a:p>
        </p:txBody>
      </p:sp>
      <p:sp>
        <p:nvSpPr>
          <p:cNvPr id="3" name="Shape 1"/>
          <p:cNvSpPr/>
          <p:nvPr/>
        </p:nvSpPr>
        <p:spPr>
          <a:xfrm>
            <a:off x="219456" y="0"/>
            <a:ext cx="11972544" cy="1280160"/>
          </a:xfrm>
          <a:prstGeom prst="rect">
            <a:avLst/>
          </a:prstGeom>
          <a:solidFill>
            <a:schemeClr val="accent2"/>
          </a:solidFill>
          <a:ln w="12700">
            <a:solidFill>
              <a:srgbClr val="2D1B69"/>
            </a:solidFill>
            <a:prstDash val="solid"/>
          </a:ln>
        </p:spPr>
        <p:txBody>
          <a:bodyPr/>
          <a:lstStyle/>
          <a:p>
            <a:endParaRPr lang="en-GB" sz="2400"/>
          </a:p>
        </p:txBody>
      </p:sp>
      <p:sp>
        <p:nvSpPr>
          <p:cNvPr id="4" name="Text 2"/>
          <p:cNvSpPr/>
          <p:nvPr/>
        </p:nvSpPr>
        <p:spPr>
          <a:xfrm>
            <a:off x="426720" y="121920"/>
            <a:ext cx="11338560" cy="999744"/>
          </a:xfrm>
          <a:prstGeom prst="rect">
            <a:avLst/>
          </a:prstGeom>
          <a:noFill/>
          <a:ln/>
        </p:spPr>
        <p:txBody>
          <a:bodyPr wrap="square" rtlCol="0" anchor="ctr"/>
          <a:lstStyle/>
          <a:p>
            <a:r>
              <a:rPr lang="en-US" sz="2933" b="1">
                <a:solidFill>
                  <a:srgbClr val="FFFFFF"/>
                </a:solidFill>
                <a:latin typeface="Trebuchet MS" pitchFamily="34" charset="0"/>
                <a:ea typeface="Trebuchet MS" pitchFamily="34" charset="-122"/>
                <a:cs typeface="Trebuchet MS" pitchFamily="34" charset="-120"/>
              </a:rPr>
              <a:t>Limitations of Microsoft Teams &amp; Recommended Mitigations</a:t>
            </a:r>
            <a:endParaRPr lang="en-US" sz="2933"/>
          </a:p>
        </p:txBody>
      </p:sp>
      <p:sp>
        <p:nvSpPr>
          <p:cNvPr id="5" name="Shape 3"/>
          <p:cNvSpPr/>
          <p:nvPr/>
        </p:nvSpPr>
        <p:spPr>
          <a:xfrm>
            <a:off x="365760" y="1365504"/>
            <a:ext cx="6705600" cy="463296"/>
          </a:xfrm>
          <a:prstGeom prst="rect">
            <a:avLst/>
          </a:prstGeom>
          <a:solidFill>
            <a:schemeClr val="accent2"/>
          </a:solidFill>
          <a:ln w="12700">
            <a:solidFill>
              <a:srgbClr val="5B2D8E"/>
            </a:solidFill>
            <a:prstDash val="solid"/>
          </a:ln>
        </p:spPr>
        <p:txBody>
          <a:bodyPr/>
          <a:lstStyle/>
          <a:p>
            <a:endParaRPr lang="en-GB" sz="2400"/>
          </a:p>
        </p:txBody>
      </p:sp>
      <p:sp>
        <p:nvSpPr>
          <p:cNvPr id="6" name="Text 4"/>
          <p:cNvSpPr/>
          <p:nvPr/>
        </p:nvSpPr>
        <p:spPr>
          <a:xfrm>
            <a:off x="365760" y="1365504"/>
            <a:ext cx="6705600" cy="463296"/>
          </a:xfrm>
          <a:prstGeom prst="rect">
            <a:avLst/>
          </a:prstGeom>
          <a:noFill/>
          <a:ln/>
        </p:spPr>
        <p:txBody>
          <a:bodyPr wrap="square" lIns="0" tIns="0" rIns="0" bIns="0" rtlCol="0" anchor="ctr"/>
          <a:lstStyle/>
          <a:p>
            <a:pPr algn="ctr"/>
            <a:r>
              <a:rPr lang="en-US" sz="1733" b="1">
                <a:solidFill>
                  <a:srgbClr val="FFFFFF"/>
                </a:solidFill>
                <a:latin typeface="Trebuchet MS" pitchFamily="34" charset="0"/>
                <a:ea typeface="Trebuchet MS" pitchFamily="34" charset="-122"/>
                <a:cs typeface="Trebuchet MS" pitchFamily="34" charset="-120"/>
              </a:rPr>
              <a:t>Critical Limitations</a:t>
            </a:r>
            <a:endParaRPr lang="en-US" sz="1733"/>
          </a:p>
        </p:txBody>
      </p:sp>
      <p:sp>
        <p:nvSpPr>
          <p:cNvPr id="7" name="Shape 5"/>
          <p:cNvSpPr/>
          <p:nvPr/>
        </p:nvSpPr>
        <p:spPr>
          <a:xfrm>
            <a:off x="390144" y="2097024"/>
            <a:ext cx="365760" cy="365760"/>
          </a:xfrm>
          <a:prstGeom prst="rect">
            <a:avLst/>
          </a:prstGeom>
          <a:solidFill>
            <a:srgbClr val="C9A227"/>
          </a:solidFill>
          <a:ln w="12700">
            <a:solidFill>
              <a:srgbClr val="C9A227"/>
            </a:solidFill>
            <a:prstDash val="solid"/>
          </a:ln>
        </p:spPr>
        <p:txBody>
          <a:bodyPr/>
          <a:lstStyle/>
          <a:p>
            <a:endParaRPr lang="en-GB" sz="2400"/>
          </a:p>
        </p:txBody>
      </p:sp>
      <p:sp>
        <p:nvSpPr>
          <p:cNvPr id="8" name="Text 6"/>
          <p:cNvSpPr/>
          <p:nvPr/>
        </p:nvSpPr>
        <p:spPr>
          <a:xfrm>
            <a:off x="390144" y="2097024"/>
            <a:ext cx="365760" cy="365760"/>
          </a:xfrm>
          <a:prstGeom prst="rect">
            <a:avLst/>
          </a:prstGeom>
          <a:noFill/>
          <a:ln/>
        </p:spPr>
        <p:txBody>
          <a:bodyPr wrap="square" lIns="0" tIns="0" rIns="0" bIns="0" rtlCol="0" anchor="ctr"/>
          <a:lstStyle/>
          <a:p>
            <a:pPr algn="ctr"/>
            <a:r>
              <a:rPr lang="en-US" sz="1733" b="1">
                <a:solidFill>
                  <a:srgbClr val="FFFFFF"/>
                </a:solidFill>
              </a:rPr>
              <a:t>!</a:t>
            </a:r>
            <a:endParaRPr lang="en-US" sz="1733"/>
          </a:p>
        </p:txBody>
      </p:sp>
      <p:sp>
        <p:nvSpPr>
          <p:cNvPr id="9" name="Text 7"/>
          <p:cNvSpPr/>
          <p:nvPr/>
        </p:nvSpPr>
        <p:spPr>
          <a:xfrm>
            <a:off x="877824" y="1950720"/>
            <a:ext cx="6132576" cy="1072896"/>
          </a:xfrm>
          <a:prstGeom prst="rect">
            <a:avLst/>
          </a:prstGeom>
          <a:noFill/>
          <a:ln/>
        </p:spPr>
        <p:txBody>
          <a:bodyPr wrap="square" rtlCol="0" anchor="ctr"/>
          <a:lstStyle/>
          <a:p>
            <a:pPr>
              <a:lnSpc>
                <a:spcPct val="125000"/>
              </a:lnSpc>
            </a:pPr>
            <a:r>
              <a:rPr lang="en-US" sz="1600" b="1">
                <a:solidFill>
                  <a:srgbClr val="5B2D8E"/>
                </a:solidFill>
                <a:latin typeface="Calibri" pitchFamily="34" charset="0"/>
                <a:ea typeface="Calibri" pitchFamily="34" charset="-122"/>
                <a:cs typeface="Calibri" pitchFamily="34" charset="-120"/>
              </a:rPr>
              <a:t>Digital Literacy Barriers: </a:t>
            </a:r>
            <a:r>
              <a:rPr lang="en-US" sz="1600">
                <a:solidFill>
                  <a:srgbClr val="1A0E2E"/>
                </a:solidFill>
                <a:latin typeface="Calibri" pitchFamily="34" charset="0"/>
                <a:ea typeface="Calibri" pitchFamily="34" charset="-122"/>
                <a:cs typeface="Calibri" pitchFamily="34" charset="-120"/>
              </a:rPr>
              <a:t>Some Riverdale carers may lack confidence with digital tools. Greenhalgh et al. (2020) found healthcare digital tool uptake depends heavily on staff confidence and prior experience.</a:t>
            </a:r>
            <a:endParaRPr lang="en-US" sz="1600"/>
          </a:p>
        </p:txBody>
      </p:sp>
      <p:sp>
        <p:nvSpPr>
          <p:cNvPr id="10" name="Shape 8"/>
          <p:cNvSpPr/>
          <p:nvPr/>
        </p:nvSpPr>
        <p:spPr>
          <a:xfrm>
            <a:off x="390144" y="3255264"/>
            <a:ext cx="365760" cy="365760"/>
          </a:xfrm>
          <a:prstGeom prst="rect">
            <a:avLst/>
          </a:prstGeom>
          <a:solidFill>
            <a:srgbClr val="C9A227"/>
          </a:solidFill>
          <a:ln w="12700">
            <a:solidFill>
              <a:srgbClr val="C9A227"/>
            </a:solidFill>
            <a:prstDash val="solid"/>
          </a:ln>
        </p:spPr>
        <p:txBody>
          <a:bodyPr/>
          <a:lstStyle/>
          <a:p>
            <a:endParaRPr lang="en-GB" sz="2400"/>
          </a:p>
        </p:txBody>
      </p:sp>
      <p:sp>
        <p:nvSpPr>
          <p:cNvPr id="11" name="Text 9"/>
          <p:cNvSpPr/>
          <p:nvPr/>
        </p:nvSpPr>
        <p:spPr>
          <a:xfrm>
            <a:off x="390144" y="3255264"/>
            <a:ext cx="365760" cy="365760"/>
          </a:xfrm>
          <a:prstGeom prst="rect">
            <a:avLst/>
          </a:prstGeom>
          <a:noFill/>
          <a:ln/>
        </p:spPr>
        <p:txBody>
          <a:bodyPr wrap="square" lIns="0" tIns="0" rIns="0" bIns="0" rtlCol="0" anchor="ctr"/>
          <a:lstStyle/>
          <a:p>
            <a:pPr algn="ctr"/>
            <a:r>
              <a:rPr lang="en-US" sz="1733" b="1">
                <a:solidFill>
                  <a:srgbClr val="FFFFFF"/>
                </a:solidFill>
              </a:rPr>
              <a:t>!</a:t>
            </a:r>
            <a:endParaRPr lang="en-US" sz="1733"/>
          </a:p>
        </p:txBody>
      </p:sp>
      <p:sp>
        <p:nvSpPr>
          <p:cNvPr id="12" name="Text 10"/>
          <p:cNvSpPr/>
          <p:nvPr/>
        </p:nvSpPr>
        <p:spPr>
          <a:xfrm>
            <a:off x="877824" y="3108960"/>
            <a:ext cx="6132576" cy="1072896"/>
          </a:xfrm>
          <a:prstGeom prst="rect">
            <a:avLst/>
          </a:prstGeom>
          <a:noFill/>
          <a:ln/>
        </p:spPr>
        <p:txBody>
          <a:bodyPr wrap="square" rtlCol="0" anchor="ctr"/>
          <a:lstStyle/>
          <a:p>
            <a:pPr>
              <a:lnSpc>
                <a:spcPct val="125000"/>
              </a:lnSpc>
            </a:pPr>
            <a:r>
              <a:rPr lang="en-US" sz="1600" b="1">
                <a:solidFill>
                  <a:srgbClr val="5B2D8E"/>
                </a:solidFill>
                <a:latin typeface="Calibri" pitchFamily="34" charset="0"/>
                <a:ea typeface="Calibri" pitchFamily="34" charset="-122"/>
                <a:cs typeface="Calibri" pitchFamily="34" charset="-120"/>
              </a:rPr>
              <a:t>Notification Overload: </a:t>
            </a:r>
            <a:r>
              <a:rPr lang="en-US" sz="1600">
                <a:solidFill>
                  <a:srgbClr val="1A0E2E"/>
                </a:solidFill>
                <a:latin typeface="Calibri" pitchFamily="34" charset="0"/>
                <a:ea typeface="Calibri" pitchFamily="34" charset="-122"/>
                <a:cs typeface="Calibri" pitchFamily="34" charset="-120"/>
              </a:rPr>
              <a:t>Excessive alerts in a busy Riverdale shift may cause staff to ignore messages — recreating the missed-message problem Teams is designed to solve.</a:t>
            </a:r>
            <a:endParaRPr lang="en-US" sz="1600"/>
          </a:p>
        </p:txBody>
      </p:sp>
      <p:sp>
        <p:nvSpPr>
          <p:cNvPr id="13" name="Shape 11"/>
          <p:cNvSpPr/>
          <p:nvPr/>
        </p:nvSpPr>
        <p:spPr>
          <a:xfrm>
            <a:off x="390144" y="4413504"/>
            <a:ext cx="365760" cy="365760"/>
          </a:xfrm>
          <a:prstGeom prst="rect">
            <a:avLst/>
          </a:prstGeom>
          <a:solidFill>
            <a:srgbClr val="C9A227"/>
          </a:solidFill>
          <a:ln w="12700">
            <a:solidFill>
              <a:srgbClr val="C9A227"/>
            </a:solidFill>
            <a:prstDash val="solid"/>
          </a:ln>
        </p:spPr>
        <p:txBody>
          <a:bodyPr/>
          <a:lstStyle/>
          <a:p>
            <a:endParaRPr lang="en-GB" sz="2400"/>
          </a:p>
        </p:txBody>
      </p:sp>
      <p:sp>
        <p:nvSpPr>
          <p:cNvPr id="14" name="Text 12"/>
          <p:cNvSpPr/>
          <p:nvPr/>
        </p:nvSpPr>
        <p:spPr>
          <a:xfrm>
            <a:off x="390144" y="4413504"/>
            <a:ext cx="365760" cy="365760"/>
          </a:xfrm>
          <a:prstGeom prst="rect">
            <a:avLst/>
          </a:prstGeom>
          <a:noFill/>
          <a:ln/>
        </p:spPr>
        <p:txBody>
          <a:bodyPr wrap="square" lIns="0" tIns="0" rIns="0" bIns="0" rtlCol="0" anchor="ctr"/>
          <a:lstStyle/>
          <a:p>
            <a:pPr algn="ctr"/>
            <a:r>
              <a:rPr lang="en-US" sz="1733" b="1">
                <a:solidFill>
                  <a:srgbClr val="FFFFFF"/>
                </a:solidFill>
              </a:rPr>
              <a:t>!</a:t>
            </a:r>
            <a:endParaRPr lang="en-US" sz="1733"/>
          </a:p>
        </p:txBody>
      </p:sp>
      <p:sp>
        <p:nvSpPr>
          <p:cNvPr id="15" name="Text 13"/>
          <p:cNvSpPr/>
          <p:nvPr/>
        </p:nvSpPr>
        <p:spPr>
          <a:xfrm>
            <a:off x="877824" y="4267200"/>
            <a:ext cx="6132576" cy="1072896"/>
          </a:xfrm>
          <a:prstGeom prst="rect">
            <a:avLst/>
          </a:prstGeom>
          <a:noFill/>
          <a:ln/>
        </p:spPr>
        <p:txBody>
          <a:bodyPr wrap="square" rtlCol="0" anchor="ctr"/>
          <a:lstStyle/>
          <a:p>
            <a:pPr>
              <a:lnSpc>
                <a:spcPct val="125000"/>
              </a:lnSpc>
            </a:pPr>
            <a:r>
              <a:rPr lang="en-US" sz="1600" b="1">
                <a:solidFill>
                  <a:srgbClr val="5B2D8E"/>
                </a:solidFill>
                <a:latin typeface="Calibri" pitchFamily="34" charset="0"/>
                <a:ea typeface="Calibri" pitchFamily="34" charset="-122"/>
                <a:cs typeface="Calibri" pitchFamily="34" charset="-120"/>
              </a:rPr>
              <a:t>Internet &amp; Infrastructure Dependency: </a:t>
            </a:r>
            <a:r>
              <a:rPr lang="en-US" sz="1600">
                <a:solidFill>
                  <a:srgbClr val="1A0E2E"/>
                </a:solidFill>
                <a:latin typeface="Calibri" pitchFamily="34" charset="0"/>
                <a:ea typeface="Calibri" pitchFamily="34" charset="-122"/>
                <a:cs typeface="Calibri" pitchFamily="34" charset="-120"/>
              </a:rPr>
              <a:t>Teams requires reliable Wi-Fi. Connectivity failures in Riverdale's older buildings would create dangerous communication gaps during critical care periods.</a:t>
            </a:r>
            <a:endParaRPr lang="en-US" sz="1600"/>
          </a:p>
        </p:txBody>
      </p:sp>
      <p:sp>
        <p:nvSpPr>
          <p:cNvPr id="16" name="Shape 14"/>
          <p:cNvSpPr/>
          <p:nvPr/>
        </p:nvSpPr>
        <p:spPr>
          <a:xfrm>
            <a:off x="390144" y="5571744"/>
            <a:ext cx="365760" cy="365760"/>
          </a:xfrm>
          <a:prstGeom prst="rect">
            <a:avLst/>
          </a:prstGeom>
          <a:solidFill>
            <a:srgbClr val="C9A227"/>
          </a:solidFill>
          <a:ln w="12700">
            <a:solidFill>
              <a:srgbClr val="C9A227"/>
            </a:solidFill>
            <a:prstDash val="solid"/>
          </a:ln>
        </p:spPr>
        <p:txBody>
          <a:bodyPr/>
          <a:lstStyle/>
          <a:p>
            <a:endParaRPr lang="en-GB" sz="2400"/>
          </a:p>
        </p:txBody>
      </p:sp>
      <p:sp>
        <p:nvSpPr>
          <p:cNvPr id="17" name="Text 15"/>
          <p:cNvSpPr/>
          <p:nvPr/>
        </p:nvSpPr>
        <p:spPr>
          <a:xfrm>
            <a:off x="390144" y="5571744"/>
            <a:ext cx="365760" cy="365760"/>
          </a:xfrm>
          <a:prstGeom prst="rect">
            <a:avLst/>
          </a:prstGeom>
          <a:noFill/>
          <a:ln/>
        </p:spPr>
        <p:txBody>
          <a:bodyPr wrap="square" lIns="0" tIns="0" rIns="0" bIns="0" rtlCol="0" anchor="ctr"/>
          <a:lstStyle/>
          <a:p>
            <a:pPr algn="ctr"/>
            <a:r>
              <a:rPr lang="en-US" sz="1733" b="1">
                <a:solidFill>
                  <a:srgbClr val="FFFFFF"/>
                </a:solidFill>
              </a:rPr>
              <a:t>!</a:t>
            </a:r>
            <a:endParaRPr lang="en-US" sz="1733"/>
          </a:p>
        </p:txBody>
      </p:sp>
      <p:sp>
        <p:nvSpPr>
          <p:cNvPr id="18" name="Text 16"/>
          <p:cNvSpPr/>
          <p:nvPr/>
        </p:nvSpPr>
        <p:spPr>
          <a:xfrm>
            <a:off x="877824" y="5425440"/>
            <a:ext cx="6132576" cy="1072896"/>
          </a:xfrm>
          <a:prstGeom prst="rect">
            <a:avLst/>
          </a:prstGeom>
          <a:noFill/>
          <a:ln/>
        </p:spPr>
        <p:txBody>
          <a:bodyPr wrap="square" rtlCol="0" anchor="ctr"/>
          <a:lstStyle/>
          <a:p>
            <a:pPr>
              <a:lnSpc>
                <a:spcPct val="125000"/>
              </a:lnSpc>
            </a:pPr>
            <a:r>
              <a:rPr lang="en-US" sz="1600" b="1">
                <a:solidFill>
                  <a:srgbClr val="5B2D8E"/>
                </a:solidFill>
                <a:latin typeface="Calibri" pitchFamily="34" charset="0"/>
                <a:ea typeface="Calibri" pitchFamily="34" charset="-122"/>
                <a:cs typeface="Calibri" pitchFamily="34" charset="-120"/>
              </a:rPr>
              <a:t>Data Governance Policy Gaps: </a:t>
            </a:r>
            <a:r>
              <a:rPr lang="en-US" sz="1600">
                <a:solidFill>
                  <a:srgbClr val="1A0E2E"/>
                </a:solidFill>
                <a:latin typeface="Calibri" pitchFamily="34" charset="0"/>
                <a:ea typeface="Calibri" pitchFamily="34" charset="-122"/>
                <a:cs typeface="Calibri" pitchFamily="34" charset="-120"/>
              </a:rPr>
              <a:t>Teams is GDPR-compliant, but Riverdale must still create internal policies for message retention and data access — or risk non-compliance with NHS Digital (2022) standards.</a:t>
            </a:r>
            <a:endParaRPr lang="en-US" sz="1600"/>
          </a:p>
        </p:txBody>
      </p:sp>
      <p:sp>
        <p:nvSpPr>
          <p:cNvPr id="19" name="Shape 17"/>
          <p:cNvSpPr/>
          <p:nvPr/>
        </p:nvSpPr>
        <p:spPr>
          <a:xfrm>
            <a:off x="7437120" y="1365504"/>
            <a:ext cx="4328160" cy="463296"/>
          </a:xfrm>
          <a:prstGeom prst="rect">
            <a:avLst/>
          </a:prstGeom>
          <a:solidFill>
            <a:schemeClr val="accent2"/>
          </a:solidFill>
          <a:ln w="12700">
            <a:solidFill>
              <a:srgbClr val="9B72CF"/>
            </a:solidFill>
            <a:prstDash val="solid"/>
          </a:ln>
        </p:spPr>
        <p:txBody>
          <a:bodyPr/>
          <a:lstStyle/>
          <a:p>
            <a:endParaRPr lang="en-GB" sz="2400"/>
          </a:p>
        </p:txBody>
      </p:sp>
      <p:sp>
        <p:nvSpPr>
          <p:cNvPr id="20" name="Text 18"/>
          <p:cNvSpPr/>
          <p:nvPr/>
        </p:nvSpPr>
        <p:spPr>
          <a:xfrm>
            <a:off x="7437120" y="1365504"/>
            <a:ext cx="4328160" cy="463296"/>
          </a:xfrm>
          <a:prstGeom prst="rect">
            <a:avLst/>
          </a:prstGeom>
          <a:noFill/>
          <a:ln/>
        </p:spPr>
        <p:txBody>
          <a:bodyPr wrap="square" lIns="0" tIns="0" rIns="0" bIns="0" rtlCol="0" anchor="ctr"/>
          <a:lstStyle/>
          <a:p>
            <a:pPr algn="ctr"/>
            <a:r>
              <a:rPr lang="en-US" sz="1733" b="1">
                <a:solidFill>
                  <a:srgbClr val="FFFFFF"/>
                </a:solidFill>
                <a:latin typeface="Trebuchet MS" pitchFamily="34" charset="0"/>
                <a:ea typeface="Trebuchet MS" pitchFamily="34" charset="-122"/>
                <a:cs typeface="Trebuchet MS" pitchFamily="34" charset="-120"/>
              </a:rPr>
              <a:t>Recommended Mitigations</a:t>
            </a:r>
            <a:endParaRPr lang="en-US" sz="1733"/>
          </a:p>
        </p:txBody>
      </p:sp>
      <p:sp>
        <p:nvSpPr>
          <p:cNvPr id="21" name="Shape 19"/>
          <p:cNvSpPr/>
          <p:nvPr/>
        </p:nvSpPr>
        <p:spPr>
          <a:xfrm>
            <a:off x="7437120" y="1950720"/>
            <a:ext cx="4328160" cy="999744"/>
          </a:xfrm>
          <a:prstGeom prst="rect">
            <a:avLst/>
          </a:prstGeom>
          <a:solidFill>
            <a:schemeClr val="bg1"/>
          </a:solidFill>
          <a:ln w="12700">
            <a:solidFill>
              <a:srgbClr val="C3A6E8"/>
            </a:solidFill>
            <a:prstDash val="solid"/>
          </a:ln>
          <a:effectLst>
            <a:outerShdw blurRad="50800" dist="25400" dir="8100000" algn="bl" rotWithShape="0">
              <a:srgbClr val="000000">
                <a:alpha val="8000"/>
              </a:srgbClr>
            </a:outerShdw>
          </a:effectLst>
        </p:spPr>
        <p:txBody>
          <a:bodyPr/>
          <a:lstStyle/>
          <a:p>
            <a:endParaRPr lang="en-GB" sz="2400"/>
          </a:p>
        </p:txBody>
      </p:sp>
      <p:sp>
        <p:nvSpPr>
          <p:cNvPr id="22" name="Text 20"/>
          <p:cNvSpPr/>
          <p:nvPr/>
        </p:nvSpPr>
        <p:spPr>
          <a:xfrm>
            <a:off x="7485888" y="2218944"/>
            <a:ext cx="670560" cy="487680"/>
          </a:xfrm>
          <a:prstGeom prst="rect">
            <a:avLst/>
          </a:prstGeom>
          <a:noFill/>
          <a:ln/>
        </p:spPr>
        <p:txBody>
          <a:bodyPr wrap="square" lIns="0" tIns="0" rIns="0" bIns="0" rtlCol="0" anchor="ctr"/>
          <a:lstStyle/>
          <a:p>
            <a:pPr algn="ctr"/>
            <a:r>
              <a:rPr lang="en-US" sz="2400">
                <a:solidFill>
                  <a:srgbClr val="000000"/>
                </a:solidFill>
              </a:rPr>
              <a:t>🎓</a:t>
            </a:r>
            <a:endParaRPr lang="en-US" sz="2400"/>
          </a:p>
        </p:txBody>
      </p:sp>
      <p:sp>
        <p:nvSpPr>
          <p:cNvPr id="23" name="Text 21"/>
          <p:cNvSpPr/>
          <p:nvPr/>
        </p:nvSpPr>
        <p:spPr>
          <a:xfrm>
            <a:off x="8193024" y="2072640"/>
            <a:ext cx="3474720" cy="755904"/>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Structured Teams training for all Riverdale staff before launch</a:t>
            </a:r>
            <a:endParaRPr lang="en-US" sz="1467"/>
          </a:p>
        </p:txBody>
      </p:sp>
      <p:sp>
        <p:nvSpPr>
          <p:cNvPr id="24" name="Shape 22"/>
          <p:cNvSpPr/>
          <p:nvPr/>
        </p:nvSpPr>
        <p:spPr>
          <a:xfrm>
            <a:off x="7437120" y="3108960"/>
            <a:ext cx="4328160" cy="999744"/>
          </a:xfrm>
          <a:prstGeom prst="rect">
            <a:avLst/>
          </a:prstGeom>
          <a:solidFill>
            <a:schemeClr val="accent1">
              <a:lumMod val="20000"/>
              <a:lumOff val="80000"/>
            </a:schemeClr>
          </a:solidFill>
          <a:ln w="12700">
            <a:solidFill>
              <a:srgbClr val="C3A6E8"/>
            </a:solidFill>
            <a:prstDash val="solid"/>
          </a:ln>
          <a:effectLst>
            <a:outerShdw blurRad="50800" dist="25400" dir="8100000" algn="bl" rotWithShape="0">
              <a:srgbClr val="000000">
                <a:alpha val="8000"/>
              </a:srgbClr>
            </a:outerShdw>
          </a:effectLst>
        </p:spPr>
        <p:txBody>
          <a:bodyPr/>
          <a:lstStyle/>
          <a:p>
            <a:endParaRPr lang="en-GB" sz="2400"/>
          </a:p>
        </p:txBody>
      </p:sp>
      <p:sp>
        <p:nvSpPr>
          <p:cNvPr id="25" name="Text 23"/>
          <p:cNvSpPr/>
          <p:nvPr/>
        </p:nvSpPr>
        <p:spPr>
          <a:xfrm>
            <a:off x="7485888" y="3377184"/>
            <a:ext cx="670560" cy="487680"/>
          </a:xfrm>
          <a:prstGeom prst="rect">
            <a:avLst/>
          </a:prstGeom>
          <a:noFill/>
          <a:ln/>
        </p:spPr>
        <p:txBody>
          <a:bodyPr wrap="square" lIns="0" tIns="0" rIns="0" bIns="0" rtlCol="0" anchor="ctr"/>
          <a:lstStyle/>
          <a:p>
            <a:pPr algn="ctr"/>
            <a:r>
              <a:rPr lang="en-US" sz="2400">
                <a:solidFill>
                  <a:srgbClr val="000000"/>
                </a:solidFill>
              </a:rPr>
              <a:t>🔔</a:t>
            </a:r>
            <a:endParaRPr lang="en-US" sz="2400"/>
          </a:p>
        </p:txBody>
      </p:sp>
      <p:sp>
        <p:nvSpPr>
          <p:cNvPr id="26" name="Text 24"/>
          <p:cNvSpPr/>
          <p:nvPr/>
        </p:nvSpPr>
        <p:spPr>
          <a:xfrm>
            <a:off x="8193024" y="3230880"/>
            <a:ext cx="3474720" cy="755904"/>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Configure alerts — @mentions only; mute low-priority channels during shifts</a:t>
            </a:r>
            <a:endParaRPr lang="en-US" sz="1467"/>
          </a:p>
        </p:txBody>
      </p:sp>
      <p:sp>
        <p:nvSpPr>
          <p:cNvPr id="27" name="Shape 25"/>
          <p:cNvSpPr/>
          <p:nvPr/>
        </p:nvSpPr>
        <p:spPr>
          <a:xfrm>
            <a:off x="7437120" y="4267200"/>
            <a:ext cx="4328160" cy="999744"/>
          </a:xfrm>
          <a:prstGeom prst="rect">
            <a:avLst/>
          </a:prstGeom>
          <a:solidFill>
            <a:schemeClr val="bg1"/>
          </a:solidFill>
          <a:ln w="12700">
            <a:solidFill>
              <a:srgbClr val="C3A6E8"/>
            </a:solidFill>
            <a:prstDash val="solid"/>
          </a:ln>
          <a:effectLst>
            <a:outerShdw blurRad="50800" dist="25400" dir="8100000" algn="bl" rotWithShape="0">
              <a:srgbClr val="000000">
                <a:alpha val="8000"/>
              </a:srgbClr>
            </a:outerShdw>
          </a:effectLst>
        </p:spPr>
        <p:txBody>
          <a:bodyPr/>
          <a:lstStyle/>
          <a:p>
            <a:endParaRPr lang="en-GB" sz="2400"/>
          </a:p>
        </p:txBody>
      </p:sp>
      <p:sp>
        <p:nvSpPr>
          <p:cNvPr id="28" name="Text 26"/>
          <p:cNvSpPr/>
          <p:nvPr/>
        </p:nvSpPr>
        <p:spPr>
          <a:xfrm>
            <a:off x="7485888" y="4535424"/>
            <a:ext cx="670560" cy="487680"/>
          </a:xfrm>
          <a:prstGeom prst="rect">
            <a:avLst/>
          </a:prstGeom>
          <a:noFill/>
          <a:ln/>
        </p:spPr>
        <p:txBody>
          <a:bodyPr wrap="square" lIns="0" tIns="0" rIns="0" bIns="0" rtlCol="0" anchor="ctr"/>
          <a:lstStyle/>
          <a:p>
            <a:pPr algn="ctr"/>
            <a:r>
              <a:rPr lang="en-US" sz="2400">
                <a:solidFill>
                  <a:srgbClr val="000000"/>
                </a:solidFill>
              </a:rPr>
              <a:t>📶</a:t>
            </a:r>
            <a:endParaRPr lang="en-US" sz="2400"/>
          </a:p>
        </p:txBody>
      </p:sp>
      <p:sp>
        <p:nvSpPr>
          <p:cNvPr id="29" name="Text 27"/>
          <p:cNvSpPr/>
          <p:nvPr/>
        </p:nvSpPr>
        <p:spPr>
          <a:xfrm>
            <a:off x="8193024" y="4389120"/>
            <a:ext cx="3474720" cy="755904"/>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IT infrastructure audit to ensure strong Wi-Fi across both Riverdale buildings</a:t>
            </a:r>
            <a:endParaRPr lang="en-US" sz="1467"/>
          </a:p>
        </p:txBody>
      </p:sp>
      <p:sp>
        <p:nvSpPr>
          <p:cNvPr id="30" name="Shape 28"/>
          <p:cNvSpPr/>
          <p:nvPr/>
        </p:nvSpPr>
        <p:spPr>
          <a:xfrm>
            <a:off x="7437120" y="5425440"/>
            <a:ext cx="4328160" cy="999744"/>
          </a:xfrm>
          <a:prstGeom prst="rect">
            <a:avLst/>
          </a:prstGeom>
          <a:solidFill>
            <a:schemeClr val="accent1">
              <a:lumMod val="20000"/>
              <a:lumOff val="80000"/>
            </a:schemeClr>
          </a:solidFill>
          <a:ln w="12700">
            <a:solidFill>
              <a:srgbClr val="C3A6E8"/>
            </a:solidFill>
            <a:prstDash val="solid"/>
          </a:ln>
          <a:effectLst>
            <a:outerShdw blurRad="50800" dist="25400" dir="8100000" algn="bl" rotWithShape="0">
              <a:srgbClr val="000000">
                <a:alpha val="8000"/>
              </a:srgbClr>
            </a:outerShdw>
          </a:effectLst>
        </p:spPr>
        <p:txBody>
          <a:bodyPr/>
          <a:lstStyle/>
          <a:p>
            <a:endParaRPr lang="en-GB" sz="2400"/>
          </a:p>
        </p:txBody>
      </p:sp>
      <p:sp>
        <p:nvSpPr>
          <p:cNvPr id="31" name="Text 29"/>
          <p:cNvSpPr/>
          <p:nvPr/>
        </p:nvSpPr>
        <p:spPr>
          <a:xfrm>
            <a:off x="7485888" y="5693664"/>
            <a:ext cx="670560" cy="487680"/>
          </a:xfrm>
          <a:prstGeom prst="rect">
            <a:avLst/>
          </a:prstGeom>
          <a:noFill/>
          <a:ln/>
        </p:spPr>
        <p:txBody>
          <a:bodyPr wrap="square" lIns="0" tIns="0" rIns="0" bIns="0" rtlCol="0" anchor="ctr"/>
          <a:lstStyle/>
          <a:p>
            <a:pPr algn="ctr"/>
            <a:r>
              <a:rPr lang="en-US" sz="2400">
                <a:solidFill>
                  <a:srgbClr val="000000"/>
                </a:solidFill>
              </a:rPr>
              <a:t>📋</a:t>
            </a:r>
            <a:endParaRPr lang="en-US" sz="2400"/>
          </a:p>
        </p:txBody>
      </p:sp>
      <p:sp>
        <p:nvSpPr>
          <p:cNvPr id="32" name="Text 30"/>
          <p:cNvSpPr/>
          <p:nvPr/>
        </p:nvSpPr>
        <p:spPr>
          <a:xfrm>
            <a:off x="8193024" y="5547360"/>
            <a:ext cx="3474720" cy="755904"/>
          </a:xfrm>
          <a:prstGeom prst="rect">
            <a:avLst/>
          </a:prstGeom>
          <a:noFill/>
          <a:ln/>
        </p:spPr>
        <p:txBody>
          <a:bodyPr wrap="square" lIns="0" tIns="0" rIns="0" bIns="0" rtlCol="0" anchor="ctr"/>
          <a:lstStyle/>
          <a:p>
            <a:r>
              <a:rPr lang="en-US" sz="1467">
                <a:solidFill>
                  <a:srgbClr val="1A0E2E"/>
                </a:solidFill>
                <a:latin typeface="Calibri" pitchFamily="34" charset="0"/>
                <a:ea typeface="Calibri" pitchFamily="34" charset="-122"/>
                <a:cs typeface="Calibri" pitchFamily="34" charset="-120"/>
              </a:rPr>
              <a:t>Develop a data retention policy aligned with NHS Digital (2022) DSPT standards</a:t>
            </a:r>
            <a:endParaRPr lang="en-US" sz="1467"/>
          </a:p>
        </p:txBody>
      </p:sp>
      <p:sp>
        <p:nvSpPr>
          <p:cNvPr id="33" name="Text 31"/>
          <p:cNvSpPr/>
          <p:nvPr/>
        </p:nvSpPr>
        <p:spPr>
          <a:xfrm>
            <a:off x="304800" y="6364224"/>
            <a:ext cx="11582400" cy="365760"/>
          </a:xfrm>
          <a:prstGeom prst="rect">
            <a:avLst/>
          </a:prstGeom>
          <a:noFill/>
          <a:ln/>
        </p:spPr>
        <p:txBody>
          <a:bodyPr wrap="square" rtlCol="0" anchor="ctr"/>
          <a:lstStyle/>
          <a:p>
            <a:r>
              <a:rPr lang="en-US" sz="1067" i="1">
                <a:solidFill>
                  <a:srgbClr val="6B7280"/>
                </a:solidFill>
                <a:latin typeface="Calibri" pitchFamily="34" charset="0"/>
                <a:ea typeface="Calibri" pitchFamily="34" charset="-122"/>
                <a:cs typeface="Calibri" pitchFamily="34" charset="-120"/>
              </a:rPr>
              <a:t>Greenhalgh et al. (2020); NHS Digital (2022)</a:t>
            </a:r>
            <a:endParaRPr lang="en-US" sz="1067"/>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8916365" y="146304"/>
            <a:ext cx="3048000" cy="3048000"/>
          </a:xfrm>
          <a:prstGeom prst="ellipse">
            <a:avLst/>
          </a:prstGeom>
          <a:solidFill>
            <a:schemeClr val="accent2">
              <a:alpha val="45000"/>
            </a:schemeClr>
          </a:solidFill>
          <a:ln w="12700">
            <a:solidFill>
              <a:srgbClr val="7B4DB8">
                <a:alpha val="45000"/>
              </a:srgbClr>
            </a:solidFill>
            <a:prstDash val="solid"/>
          </a:ln>
        </p:spPr>
        <p:txBody>
          <a:bodyPr/>
          <a:lstStyle/>
          <a:p>
            <a:endParaRPr lang="en-GB" sz="2400"/>
          </a:p>
        </p:txBody>
      </p:sp>
      <p:sp>
        <p:nvSpPr>
          <p:cNvPr id="4" name="Text 2"/>
          <p:cNvSpPr/>
          <p:nvPr/>
        </p:nvSpPr>
        <p:spPr>
          <a:xfrm>
            <a:off x="487680" y="146304"/>
            <a:ext cx="11216640" cy="792480"/>
          </a:xfrm>
          <a:prstGeom prst="rect">
            <a:avLst/>
          </a:prstGeom>
          <a:noFill/>
          <a:ln/>
        </p:spPr>
        <p:txBody>
          <a:bodyPr wrap="square" rtlCol="0" anchor="ctr"/>
          <a:lstStyle/>
          <a:p>
            <a:r>
              <a:rPr lang="en-US" sz="4000" b="1" dirty="0">
                <a:latin typeface="Trebuchet MS" pitchFamily="34" charset="0"/>
                <a:ea typeface="Trebuchet MS" pitchFamily="34" charset="-122"/>
                <a:cs typeface="Trebuchet MS" pitchFamily="34" charset="-120"/>
              </a:rPr>
              <a:t>References</a:t>
            </a:r>
            <a:endParaRPr lang="en-US" sz="4000" dirty="0"/>
          </a:p>
        </p:txBody>
      </p:sp>
      <p:sp>
        <p:nvSpPr>
          <p:cNvPr id="5" name="Shape 3"/>
          <p:cNvSpPr/>
          <p:nvPr/>
        </p:nvSpPr>
        <p:spPr>
          <a:xfrm>
            <a:off x="487680" y="975360"/>
            <a:ext cx="11216640" cy="48768"/>
          </a:xfrm>
          <a:prstGeom prst="rect">
            <a:avLst/>
          </a:prstGeom>
          <a:solidFill>
            <a:schemeClr val="accent2"/>
          </a:solidFill>
          <a:ln w="12700">
            <a:solidFill>
              <a:srgbClr val="C3A6E8"/>
            </a:solidFill>
            <a:prstDash val="solid"/>
          </a:ln>
        </p:spPr>
        <p:txBody>
          <a:bodyPr/>
          <a:lstStyle/>
          <a:p>
            <a:endParaRPr lang="en-GB" sz="2400" b="1"/>
          </a:p>
        </p:txBody>
      </p:sp>
      <p:sp>
        <p:nvSpPr>
          <p:cNvPr id="6" name="Text 4"/>
          <p:cNvSpPr/>
          <p:nvPr/>
        </p:nvSpPr>
        <p:spPr>
          <a:xfrm>
            <a:off x="487680" y="1048512"/>
            <a:ext cx="11216640" cy="341376"/>
          </a:xfrm>
          <a:prstGeom prst="rect">
            <a:avLst/>
          </a:prstGeom>
          <a:noFill/>
          <a:ln/>
        </p:spPr>
        <p:txBody>
          <a:bodyPr wrap="square" rtlCol="0" anchor="ctr"/>
          <a:lstStyle/>
          <a:p>
            <a:r>
              <a:rPr lang="en-US" sz="1333" b="1" i="1">
                <a:latin typeface="Calibri" pitchFamily="34" charset="0"/>
                <a:ea typeface="Calibri" pitchFamily="34" charset="-122"/>
                <a:cs typeface="Calibri" pitchFamily="34" charset="-120"/>
              </a:rPr>
              <a:t>Harvard Referencing Style — Alphabetical Order</a:t>
            </a:r>
            <a:endParaRPr lang="en-US" sz="1333" b="1"/>
          </a:p>
        </p:txBody>
      </p:sp>
      <p:sp>
        <p:nvSpPr>
          <p:cNvPr id="7" name="Text 5"/>
          <p:cNvSpPr/>
          <p:nvPr/>
        </p:nvSpPr>
        <p:spPr>
          <a:xfrm>
            <a:off x="487680" y="1438656"/>
            <a:ext cx="11216640" cy="755904"/>
          </a:xfrm>
          <a:prstGeom prst="rect">
            <a:avLst/>
          </a:prstGeom>
          <a:noFill/>
          <a:ln/>
        </p:spPr>
        <p:txBody>
          <a:bodyPr wrap="square" lIns="0" tIns="0" rIns="0" bIns="0" rtlCol="0" anchor="ctr"/>
          <a:lstStyle/>
          <a:p>
            <a:pPr>
              <a:lnSpc>
                <a:spcPct val="125000"/>
              </a:lnSpc>
            </a:pPr>
            <a:r>
              <a:rPr lang="en-US" sz="1333" b="1">
                <a:latin typeface="Calibri" pitchFamily="34" charset="0"/>
                <a:ea typeface="Calibri" pitchFamily="34" charset="-122"/>
                <a:cs typeface="Calibri" pitchFamily="34" charset="-120"/>
              </a:rPr>
              <a:t>Greenhalgh, T., Wherton, J., Shaw, S. and Morrison, C. (2020) ‘Video consultations for COVID-19’, BMJ, 368, m998. Available at: https://doi.org/10.1136/bmj.m998 (Accessed: 12 May 2026).</a:t>
            </a:r>
            <a:endParaRPr lang="en-US" sz="1333" b="1"/>
          </a:p>
        </p:txBody>
      </p:sp>
      <p:sp>
        <p:nvSpPr>
          <p:cNvPr id="8" name="Text 6"/>
          <p:cNvSpPr/>
          <p:nvPr/>
        </p:nvSpPr>
        <p:spPr>
          <a:xfrm>
            <a:off x="487680" y="2292096"/>
            <a:ext cx="11216640" cy="755904"/>
          </a:xfrm>
          <a:prstGeom prst="rect">
            <a:avLst/>
          </a:prstGeom>
          <a:noFill/>
          <a:ln/>
        </p:spPr>
        <p:txBody>
          <a:bodyPr wrap="square" lIns="0" tIns="0" rIns="0" bIns="0" rtlCol="0" anchor="ctr"/>
          <a:lstStyle/>
          <a:p>
            <a:pPr>
              <a:lnSpc>
                <a:spcPct val="125000"/>
              </a:lnSpc>
            </a:pPr>
            <a:r>
              <a:rPr lang="en-US" sz="1333" b="1">
                <a:latin typeface="Calibri" pitchFamily="34" charset="0"/>
                <a:ea typeface="Calibri" pitchFamily="34" charset="-122"/>
                <a:cs typeface="Calibri" pitchFamily="34" charset="-120"/>
              </a:rPr>
              <a:t>Khodadad-Saryazdi, A., Lauras, M., Montarnal, A. and Truptil, S. (2021) ‘A process mining exploration for analysing the challenges of a telemedicine deployment case study’, Computers in Industry, 125, 103376. Available at: https://doi.org/10.1016/j.compind.2020.103376 (Accessed: 10 May 2026).</a:t>
            </a:r>
            <a:endParaRPr lang="en-US" sz="1333" b="1"/>
          </a:p>
        </p:txBody>
      </p:sp>
      <p:sp>
        <p:nvSpPr>
          <p:cNvPr id="9" name="Text 7"/>
          <p:cNvSpPr/>
          <p:nvPr/>
        </p:nvSpPr>
        <p:spPr>
          <a:xfrm>
            <a:off x="487680" y="3145536"/>
            <a:ext cx="11216640" cy="755904"/>
          </a:xfrm>
          <a:prstGeom prst="rect">
            <a:avLst/>
          </a:prstGeom>
          <a:noFill/>
          <a:ln/>
        </p:spPr>
        <p:txBody>
          <a:bodyPr wrap="square" lIns="0" tIns="0" rIns="0" bIns="0" rtlCol="0" anchor="ctr"/>
          <a:lstStyle/>
          <a:p>
            <a:pPr>
              <a:lnSpc>
                <a:spcPct val="125000"/>
              </a:lnSpc>
            </a:pPr>
            <a:r>
              <a:rPr lang="en-US" sz="1333" b="1" dirty="0">
                <a:latin typeface="Calibri" pitchFamily="34" charset="0"/>
                <a:ea typeface="Calibri" pitchFamily="34" charset="-122"/>
                <a:cs typeface="Calibri" pitchFamily="34" charset="-120"/>
              </a:rPr>
              <a:t>Microsoft (2023) Microsoft Teams for Healthcare. Available at: https://learn.microsoft.com/en-us/microsoftteams/expand-teams-across-your-org/healthcare/teams-in-hc (Accessed: 11 May 2026).</a:t>
            </a:r>
            <a:endParaRPr lang="en-US" sz="1333" b="1" dirty="0"/>
          </a:p>
        </p:txBody>
      </p:sp>
      <p:sp>
        <p:nvSpPr>
          <p:cNvPr id="10" name="Text 8"/>
          <p:cNvSpPr/>
          <p:nvPr/>
        </p:nvSpPr>
        <p:spPr>
          <a:xfrm>
            <a:off x="487680" y="3998976"/>
            <a:ext cx="11216640" cy="755904"/>
          </a:xfrm>
          <a:prstGeom prst="rect">
            <a:avLst/>
          </a:prstGeom>
          <a:noFill/>
          <a:ln/>
        </p:spPr>
        <p:txBody>
          <a:bodyPr wrap="square" lIns="0" tIns="0" rIns="0" bIns="0" rtlCol="0" anchor="ctr"/>
          <a:lstStyle/>
          <a:p>
            <a:pPr>
              <a:lnSpc>
                <a:spcPct val="125000"/>
              </a:lnSpc>
            </a:pPr>
            <a:r>
              <a:rPr lang="en-US" sz="1333" b="1">
                <a:latin typeface="Calibri" pitchFamily="34" charset="0"/>
                <a:ea typeface="Calibri" pitchFamily="34" charset="-122"/>
                <a:cs typeface="Calibri" pitchFamily="34" charset="-120"/>
              </a:rPr>
              <a:t>NHS Digital (2022) Data Security and Protection Toolkit. Available at: https://www.dsptoolkit.nhs.uk (Accessed: 12 May 2026).</a:t>
            </a:r>
            <a:endParaRPr lang="en-US" sz="1333" b="1"/>
          </a:p>
        </p:txBody>
      </p:sp>
      <p:sp>
        <p:nvSpPr>
          <p:cNvPr id="11" name="Text 9"/>
          <p:cNvSpPr/>
          <p:nvPr/>
        </p:nvSpPr>
        <p:spPr>
          <a:xfrm>
            <a:off x="487680" y="4852416"/>
            <a:ext cx="11216640" cy="755904"/>
          </a:xfrm>
          <a:prstGeom prst="rect">
            <a:avLst/>
          </a:prstGeom>
          <a:noFill/>
          <a:ln/>
        </p:spPr>
        <p:txBody>
          <a:bodyPr wrap="square" lIns="0" tIns="0" rIns="0" bIns="0" rtlCol="0" anchor="ctr"/>
          <a:lstStyle/>
          <a:p>
            <a:pPr>
              <a:lnSpc>
                <a:spcPct val="125000"/>
              </a:lnSpc>
            </a:pPr>
            <a:r>
              <a:rPr lang="en-US" sz="1333" b="1" dirty="0">
                <a:latin typeface="Calibri" pitchFamily="34" charset="0"/>
                <a:ea typeface="Calibri" pitchFamily="34" charset="-122"/>
                <a:cs typeface="Calibri" pitchFamily="34" charset="-120"/>
              </a:rPr>
              <a:t>NHS England (2023) Digital Clinical Communications in Primary and Community Care. Available at: https://www.england.nhs.uk/digitaltechnology/clinical-digital-communications (Accessed: 13 May 2026).</a:t>
            </a:r>
            <a:endParaRPr lang="en-US" sz="1333" b="1" dirty="0"/>
          </a:p>
        </p:txBody>
      </p:sp>
      <p:sp>
        <p:nvSpPr>
          <p:cNvPr id="12" name="Text 10"/>
          <p:cNvSpPr/>
          <p:nvPr/>
        </p:nvSpPr>
        <p:spPr>
          <a:xfrm>
            <a:off x="487680" y="5705856"/>
            <a:ext cx="11216640" cy="755904"/>
          </a:xfrm>
          <a:prstGeom prst="rect">
            <a:avLst/>
          </a:prstGeom>
          <a:noFill/>
          <a:ln/>
        </p:spPr>
        <p:txBody>
          <a:bodyPr wrap="square" lIns="0" tIns="0" rIns="0" bIns="0" rtlCol="0" anchor="ctr"/>
          <a:lstStyle/>
          <a:p>
            <a:pPr>
              <a:lnSpc>
                <a:spcPct val="125000"/>
              </a:lnSpc>
            </a:pPr>
            <a:r>
              <a:rPr lang="en-US" sz="1333" b="1" dirty="0">
                <a:latin typeface="Calibri" pitchFamily="34" charset="0"/>
                <a:ea typeface="Calibri" pitchFamily="34" charset="-122"/>
                <a:cs typeface="Calibri" pitchFamily="34" charset="-120"/>
              </a:rPr>
              <a:t>NICE (2021) Safe staffing for nursing in adult inpatient wards in acute hospitals. SG1. Available at: https://www.nice.org.uk/guidance/sg1 (Accessed: 11 May 2026).</a:t>
            </a:r>
            <a:endParaRPr lang="en-US" sz="1333"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58"/>
        <p:cNvGrpSpPr/>
        <p:nvPr/>
      </p:nvGrpSpPr>
      <p:grpSpPr>
        <a:xfrm>
          <a:off x="0" y="0"/>
          <a:ext cx="0" cy="0"/>
          <a:chOff x="0" y="0"/>
          <a:chExt cx="0" cy="0"/>
        </a:xfrm>
      </p:grpSpPr>
      <p:cxnSp>
        <p:nvCxnSpPr>
          <p:cNvPr id="67" name="Straight Connector 66">
            <a:extLst>
              <a:ext uri="{FF2B5EF4-FFF2-40B4-BE49-F238E27FC236}">
                <a16:creationId xmlns:a16="http://schemas.microsoft.com/office/drawing/2014/main" id="{C4C66818-CCDC-456D-B9B5-A5D554D301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69" name="Rectangle 68">
            <a:extLst>
              <a:ext uri="{FF2B5EF4-FFF2-40B4-BE49-F238E27FC236}">
                <a16:creationId xmlns:a16="http://schemas.microsoft.com/office/drawing/2014/main" id="{8833837A-AE06-46F8-AE92-6C7E8BD117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Google Shape;59;p13"/>
          <p:cNvSpPr txBox="1">
            <a:spLocks noGrp="1"/>
          </p:cNvSpPr>
          <p:nvPr>
            <p:ph type="ctrTitle"/>
          </p:nvPr>
        </p:nvSpPr>
        <p:spPr>
          <a:xfrm>
            <a:off x="5715849" y="246379"/>
            <a:ext cx="5740739" cy="1499616"/>
          </a:xfrm>
          <a:prstGeom prst="rect">
            <a:avLst/>
          </a:prstGeom>
        </p:spPr>
        <p:txBody>
          <a:bodyPr spcFirstLastPara="1" vert="horz" lIns="91440" tIns="45720" rIns="91440" bIns="45720" rtlCol="0" anchor="ctr" anchorCtr="0">
            <a:normAutofit fontScale="90000"/>
          </a:bodyPr>
          <a:lstStyle/>
          <a:p>
            <a:pPr algn="l">
              <a:buSzPts val="4200"/>
            </a:pPr>
            <a:endParaRPr lang="en-US" sz="3600" i="1" spc="100" dirty="0"/>
          </a:p>
          <a:p>
            <a:pPr algn="l">
              <a:buSzPts val="4200"/>
            </a:pPr>
            <a:r>
              <a:rPr lang="en-US" sz="3600" b="1" i="1" spc="100" dirty="0"/>
              <a:t>1: Secure File Storage and Sharing for Riverdale  Nursing Home</a:t>
            </a:r>
            <a:endParaRPr lang="en-US" sz="3600" b="1" spc="100" dirty="0"/>
          </a:p>
          <a:p>
            <a:pPr algn="l">
              <a:buSzPts val="4200"/>
            </a:pPr>
            <a:endParaRPr lang="en-US" sz="2000" i="1" spc="100" dirty="0"/>
          </a:p>
          <a:p>
            <a:pPr algn="l">
              <a:buSzPts val="990"/>
            </a:pPr>
            <a:endParaRPr lang="en-US" sz="2000" spc="100" dirty="0"/>
          </a:p>
        </p:txBody>
      </p:sp>
      <p:pic>
        <p:nvPicPr>
          <p:cNvPr id="62" name="Google Shape;62;p13"/>
          <p:cNvPicPr preferRelativeResize="0"/>
          <p:nvPr/>
        </p:nvPicPr>
        <p:blipFill rotWithShape="1">
          <a:blip r:embed="rId3"/>
          <a:stretch/>
        </p:blipFill>
        <p:spPr>
          <a:xfrm>
            <a:off x="484631" y="996187"/>
            <a:ext cx="3530267" cy="2488838"/>
          </a:xfrm>
          <a:prstGeom prst="rect">
            <a:avLst/>
          </a:prstGeom>
          <a:noFill/>
        </p:spPr>
      </p:pic>
      <p:sp>
        <p:nvSpPr>
          <p:cNvPr id="71" name="Rectangle 70">
            <a:extLst>
              <a:ext uri="{FF2B5EF4-FFF2-40B4-BE49-F238E27FC236}">
                <a16:creationId xmlns:a16="http://schemas.microsoft.com/office/drawing/2014/main" id="{A9890A6E-0914-4D75-9845-FA34666CE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75766" y="484632"/>
            <a:ext cx="804672" cy="3511948"/>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3" name="Straight Connector 72">
            <a:extLst>
              <a:ext uri="{FF2B5EF4-FFF2-40B4-BE49-F238E27FC236}">
                <a16:creationId xmlns:a16="http://schemas.microsoft.com/office/drawing/2014/main" id="{50FE77D4-58C3-4486-B22D-15109B121F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6896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5" name="Rectangle 74">
            <a:extLst>
              <a:ext uri="{FF2B5EF4-FFF2-40B4-BE49-F238E27FC236}">
                <a16:creationId xmlns:a16="http://schemas.microsoft.com/office/drawing/2014/main" id="{6BB712C9-0D43-4ECB-A652-50ABCB372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7150" y="4150596"/>
            <a:ext cx="477182" cy="22318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 name="Google Shape;61;p13"/>
          <p:cNvPicPr preferRelativeResize="0"/>
          <p:nvPr/>
        </p:nvPicPr>
        <p:blipFill rotWithShape="1">
          <a:blip r:embed="rId4"/>
          <a:stretch/>
        </p:blipFill>
        <p:spPr>
          <a:xfrm>
            <a:off x="1688924" y="4340762"/>
            <a:ext cx="3291514" cy="1851476"/>
          </a:xfrm>
          <a:prstGeom prst="rect">
            <a:avLst/>
          </a:prstGeom>
          <a:noFill/>
        </p:spPr>
      </p:pic>
      <p:sp>
        <p:nvSpPr>
          <p:cNvPr id="60" name="Google Shape;60;p13"/>
          <p:cNvSpPr txBox="1">
            <a:spLocks noGrp="1"/>
          </p:cNvSpPr>
          <p:nvPr>
            <p:ph type="subTitle" idx="1"/>
          </p:nvPr>
        </p:nvSpPr>
        <p:spPr>
          <a:xfrm>
            <a:off x="5951728" y="2286000"/>
            <a:ext cx="5740739" cy="4023360"/>
          </a:xfrm>
          <a:prstGeom prst="rect">
            <a:avLst/>
          </a:prstGeom>
        </p:spPr>
        <p:txBody>
          <a:bodyPr spcFirstLastPara="1" vert="horz" lIns="45720" tIns="45720" rIns="45720" bIns="45720" rtlCol="0" anchorCtr="0">
            <a:normAutofit lnSpcReduction="10000"/>
          </a:bodyPr>
          <a:lstStyle/>
          <a:p>
            <a:pPr>
              <a:lnSpc>
                <a:spcPct val="90000"/>
              </a:lnSpc>
              <a:spcAft>
                <a:spcPts val="600"/>
              </a:spcAft>
              <a:buSzPts val="770"/>
            </a:pPr>
            <a:r>
              <a:rPr lang="en-US" sz="2000" dirty="0">
                <a:solidFill>
                  <a:schemeClr val="tx1"/>
                </a:solidFill>
              </a:rPr>
              <a:t>Student Name:     Muniza </a:t>
            </a:r>
            <a:r>
              <a:rPr lang="en-US" sz="2000" dirty="0" err="1">
                <a:solidFill>
                  <a:schemeClr val="tx1"/>
                </a:solidFill>
              </a:rPr>
              <a:t>Muniza</a:t>
            </a:r>
            <a:endParaRPr lang="en-US" sz="2000" dirty="0">
              <a:solidFill>
                <a:schemeClr val="tx1"/>
              </a:solidFill>
            </a:endParaRPr>
          </a:p>
          <a:p>
            <a:pPr>
              <a:lnSpc>
                <a:spcPct val="90000"/>
              </a:lnSpc>
              <a:spcAft>
                <a:spcPts val="600"/>
              </a:spcAft>
              <a:buSzPts val="770"/>
            </a:pPr>
            <a:endParaRPr lang="en-US" sz="2000" dirty="0">
              <a:solidFill>
                <a:schemeClr val="tx1"/>
              </a:solidFill>
            </a:endParaRPr>
          </a:p>
          <a:p>
            <a:pPr>
              <a:lnSpc>
                <a:spcPct val="90000"/>
              </a:lnSpc>
              <a:spcAft>
                <a:spcPts val="600"/>
              </a:spcAft>
              <a:buSzPts val="770"/>
            </a:pPr>
            <a:r>
              <a:rPr lang="en-US" sz="2000" dirty="0">
                <a:solidFill>
                  <a:schemeClr val="tx1"/>
                </a:solidFill>
              </a:rPr>
              <a:t>Student ID:          2536776</a:t>
            </a:r>
          </a:p>
          <a:p>
            <a:pPr>
              <a:lnSpc>
                <a:spcPct val="90000"/>
              </a:lnSpc>
              <a:spcAft>
                <a:spcPts val="600"/>
              </a:spcAft>
              <a:buSzPts val="770"/>
            </a:pPr>
            <a:endParaRPr lang="en-US" sz="2000" dirty="0">
              <a:solidFill>
                <a:schemeClr val="tx1"/>
              </a:solidFill>
            </a:endParaRPr>
          </a:p>
          <a:p>
            <a:pPr>
              <a:lnSpc>
                <a:spcPct val="90000"/>
              </a:lnSpc>
              <a:spcAft>
                <a:spcPts val="600"/>
              </a:spcAft>
              <a:buSzPts val="770"/>
            </a:pPr>
            <a:r>
              <a:rPr lang="en-US" sz="2000" dirty="0">
                <a:solidFill>
                  <a:schemeClr val="tx1"/>
                </a:solidFill>
              </a:rPr>
              <a:t>Module code:       LCHS 4007-BIRM</a:t>
            </a:r>
          </a:p>
          <a:p>
            <a:pPr>
              <a:lnSpc>
                <a:spcPct val="90000"/>
              </a:lnSpc>
              <a:spcAft>
                <a:spcPts val="600"/>
              </a:spcAft>
              <a:buSzPts val="770"/>
            </a:pPr>
            <a:endParaRPr lang="en-US" sz="2000" dirty="0">
              <a:solidFill>
                <a:schemeClr val="tx1"/>
              </a:solidFill>
            </a:endParaRPr>
          </a:p>
          <a:p>
            <a:pPr>
              <a:lnSpc>
                <a:spcPct val="90000"/>
              </a:lnSpc>
              <a:spcAft>
                <a:spcPts val="600"/>
              </a:spcAft>
              <a:buSzPts val="770"/>
            </a:pPr>
            <a:r>
              <a:rPr lang="en-US" sz="2000" dirty="0">
                <a:solidFill>
                  <a:schemeClr val="tx1"/>
                </a:solidFill>
              </a:rPr>
              <a:t>Module title :    Secure File storage and sharing</a:t>
            </a:r>
          </a:p>
          <a:p>
            <a:pPr>
              <a:lnSpc>
                <a:spcPct val="90000"/>
              </a:lnSpc>
              <a:spcAft>
                <a:spcPts val="600"/>
              </a:spcAft>
              <a:buSzPts val="770"/>
            </a:pPr>
            <a:endParaRPr lang="en-US" sz="2000" dirty="0">
              <a:solidFill>
                <a:schemeClr val="tx1"/>
              </a:solidFill>
            </a:endParaRPr>
          </a:p>
          <a:p>
            <a:pPr>
              <a:lnSpc>
                <a:spcPct val="90000"/>
              </a:lnSpc>
              <a:spcAft>
                <a:spcPts val="600"/>
              </a:spcAft>
              <a:buSzPts val="770"/>
            </a:pPr>
            <a:endParaRPr lang="en-US" sz="2000" dirty="0">
              <a:solidFill>
                <a:schemeClr val="tx1"/>
              </a:solidFill>
            </a:endParaRPr>
          </a:p>
          <a:p>
            <a:pPr>
              <a:lnSpc>
                <a:spcPct val="90000"/>
              </a:lnSpc>
              <a:spcAft>
                <a:spcPts val="600"/>
              </a:spcAft>
              <a:buSzPts val="770"/>
            </a:pPr>
            <a:r>
              <a:rPr lang="en-US" sz="2000" dirty="0">
                <a:solidFill>
                  <a:schemeClr val="tx1"/>
                </a:solidFill>
              </a:rPr>
              <a:t>Tool:                Microsoft OneDrive</a:t>
            </a:r>
          </a:p>
          <a:p>
            <a:pPr>
              <a:lnSpc>
                <a:spcPct val="90000"/>
              </a:lnSpc>
              <a:spcAft>
                <a:spcPts val="600"/>
              </a:spcAft>
              <a:buSzPts val="770"/>
            </a:pPr>
            <a:r>
              <a:rPr lang="en-US" sz="2000" dirty="0">
                <a:solidFill>
                  <a:schemeClr val="tx1"/>
                </a:solidFill>
              </a:rPr>
              <a:t>                                                        </a:t>
            </a:r>
          </a:p>
          <a:p>
            <a:pPr>
              <a:lnSpc>
                <a:spcPct val="90000"/>
              </a:lnSpc>
              <a:spcAft>
                <a:spcPts val="600"/>
              </a:spcAft>
              <a:buSzPts val="770"/>
            </a:pPr>
            <a:r>
              <a:rPr lang="en-US" sz="2000" dirty="0">
                <a:solidFill>
                  <a:schemeClr val="tx1"/>
                </a:solidFill>
              </a:rPr>
              <a:t>Lecturer Name: Masud Siddiqui</a:t>
            </a:r>
          </a:p>
          <a:p>
            <a:pPr>
              <a:lnSpc>
                <a:spcPct val="90000"/>
              </a:lnSpc>
              <a:spcAft>
                <a:spcPts val="600"/>
              </a:spcAft>
              <a:buSzPts val="770"/>
            </a:pPr>
            <a:endParaRPr lang="en-US"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66"/>
        <p:cNvGrpSpPr/>
        <p:nvPr/>
      </p:nvGrpSpPr>
      <p:grpSpPr>
        <a:xfrm>
          <a:off x="0" y="0"/>
          <a:ext cx="0" cy="0"/>
          <a:chOff x="0" y="0"/>
          <a:chExt cx="0" cy="0"/>
        </a:xfrm>
      </p:grpSpPr>
      <p:cxnSp>
        <p:nvCxnSpPr>
          <p:cNvPr id="74" name="Straight Connector 73">
            <a:extLst>
              <a:ext uri="{FF2B5EF4-FFF2-40B4-BE49-F238E27FC236}">
                <a16:creationId xmlns:a16="http://schemas.microsoft.com/office/drawing/2014/main" id="{B0AD926A-6A49-4FAF-A392-4534F4E939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7" name="Google Shape;67;p14"/>
          <p:cNvSpPr txBox="1">
            <a:spLocks noGrp="1"/>
          </p:cNvSpPr>
          <p:nvPr>
            <p:ph type="ctrTitle"/>
          </p:nvPr>
        </p:nvSpPr>
        <p:spPr>
          <a:xfrm>
            <a:off x="1024128" y="585216"/>
            <a:ext cx="6066818" cy="1499616"/>
          </a:xfrm>
          <a:prstGeom prst="rect">
            <a:avLst/>
          </a:prstGeom>
        </p:spPr>
        <p:txBody>
          <a:bodyPr spcFirstLastPara="1" vert="horz" lIns="91440" tIns="45720" rIns="91440" bIns="45720" rtlCol="0" anchor="ctr" anchorCtr="0">
            <a:normAutofit/>
          </a:bodyPr>
          <a:lstStyle/>
          <a:p>
            <a:pPr algn="l">
              <a:buSzPct val="166667"/>
            </a:pPr>
            <a:r>
              <a:rPr lang="en-US" sz="3900" b="1" spc="100"/>
              <a:t>2:  What the task involves in Riverdale Nursing Home </a:t>
            </a:r>
          </a:p>
          <a:p>
            <a:pPr algn="l">
              <a:buSzPct val="166667"/>
            </a:pPr>
            <a:endParaRPr lang="en-US" sz="3900" spc="100"/>
          </a:p>
          <a:p>
            <a:pPr algn="l">
              <a:buSzPct val="166667"/>
            </a:pPr>
            <a:endParaRPr lang="en-US" sz="3900" spc="100"/>
          </a:p>
        </p:txBody>
      </p:sp>
      <p:sp>
        <p:nvSpPr>
          <p:cNvPr id="68" name="Google Shape;68;p14"/>
          <p:cNvSpPr txBox="1">
            <a:spLocks noGrp="1"/>
          </p:cNvSpPr>
          <p:nvPr>
            <p:ph type="subTitle" idx="1"/>
          </p:nvPr>
        </p:nvSpPr>
        <p:spPr>
          <a:xfrm>
            <a:off x="1024128" y="2286000"/>
            <a:ext cx="6066818" cy="4023360"/>
          </a:xfrm>
          <a:prstGeom prst="rect">
            <a:avLst/>
          </a:prstGeom>
        </p:spPr>
        <p:txBody>
          <a:bodyPr spcFirstLastPara="1" vert="horz" lIns="45720" tIns="45720" rIns="45720" bIns="45720" rtlCol="0" anchorCtr="0">
            <a:normAutofit/>
          </a:bodyPr>
          <a:lstStyle/>
          <a:p>
            <a:pPr>
              <a:lnSpc>
                <a:spcPct val="90000"/>
              </a:lnSpc>
              <a:spcAft>
                <a:spcPts val="600"/>
              </a:spcAft>
              <a:buSzPts val="2400"/>
            </a:pPr>
            <a:r>
              <a:rPr lang="en-US" sz="2800" dirty="0">
                <a:solidFill>
                  <a:schemeClr val="tx1"/>
                </a:solidFill>
              </a:rPr>
              <a:t>In a nursing home , staff must store </a:t>
            </a:r>
          </a:p>
          <a:p>
            <a:pPr>
              <a:lnSpc>
                <a:spcPct val="90000"/>
              </a:lnSpc>
              <a:spcAft>
                <a:spcPts val="600"/>
              </a:spcAft>
              <a:buSzPts val="2400"/>
            </a:pPr>
            <a:r>
              <a:rPr lang="en-US" sz="2800" dirty="0">
                <a:solidFill>
                  <a:schemeClr val="tx1"/>
                </a:solidFill>
              </a:rPr>
              <a:t>and share sensitive files safely.</a:t>
            </a:r>
          </a:p>
          <a:p>
            <a:pPr>
              <a:lnSpc>
                <a:spcPct val="90000"/>
              </a:lnSpc>
              <a:spcAft>
                <a:spcPts val="600"/>
              </a:spcAft>
              <a:buSzPts val="2400"/>
            </a:pPr>
            <a:r>
              <a:rPr lang="en-US" sz="2800" dirty="0">
                <a:solidFill>
                  <a:schemeClr val="tx1"/>
                </a:solidFill>
              </a:rPr>
              <a:t> </a:t>
            </a:r>
          </a:p>
          <a:p>
            <a:pPr>
              <a:lnSpc>
                <a:spcPct val="90000"/>
              </a:lnSpc>
              <a:spcAft>
                <a:spcPts val="600"/>
              </a:spcAft>
              <a:buSzPts val="2400"/>
            </a:pPr>
            <a:r>
              <a:rPr lang="en-US" sz="2800" dirty="0">
                <a:solidFill>
                  <a:schemeClr val="tx1"/>
                </a:solidFill>
              </a:rPr>
              <a:t>This includes : care plans, resident records, </a:t>
            </a:r>
          </a:p>
          <a:p>
            <a:pPr>
              <a:lnSpc>
                <a:spcPct val="90000"/>
              </a:lnSpc>
              <a:spcAft>
                <a:spcPts val="600"/>
              </a:spcAft>
              <a:buSzPts val="2400"/>
            </a:pPr>
            <a:r>
              <a:rPr lang="en-US" sz="2800" dirty="0">
                <a:solidFill>
                  <a:schemeClr val="tx1"/>
                </a:solidFill>
              </a:rPr>
              <a:t>policies, risk assessments.</a:t>
            </a:r>
          </a:p>
          <a:p>
            <a:pPr>
              <a:lnSpc>
                <a:spcPct val="90000"/>
              </a:lnSpc>
              <a:spcAft>
                <a:spcPts val="600"/>
              </a:spcAft>
              <a:buSzPts val="2400"/>
            </a:pPr>
            <a:endParaRPr lang="en-US" sz="2800" dirty="0">
              <a:solidFill>
                <a:schemeClr val="tx1"/>
              </a:solidFill>
            </a:endParaRPr>
          </a:p>
          <a:p>
            <a:pPr>
              <a:lnSpc>
                <a:spcPct val="90000"/>
              </a:lnSpc>
              <a:spcAft>
                <a:spcPts val="600"/>
              </a:spcAft>
              <a:buSzPts val="2400"/>
            </a:pPr>
            <a:r>
              <a:rPr lang="en-US" sz="2800" dirty="0">
                <a:solidFill>
                  <a:schemeClr val="tx1"/>
                </a:solidFill>
              </a:rPr>
              <a:t>Task= keep files secure + let right staff access them anytime </a:t>
            </a:r>
          </a:p>
        </p:txBody>
      </p:sp>
      <p:pic>
        <p:nvPicPr>
          <p:cNvPr id="69" name="Google Shape;69;p14"/>
          <p:cNvPicPr preferRelativeResize="0"/>
          <p:nvPr/>
        </p:nvPicPr>
        <p:blipFill rotWithShape="1">
          <a:blip r:embed="rId3"/>
          <a:srcRect l="22479" r="39466"/>
          <a:stretch>
            <a:fillRect/>
          </a:stretch>
        </p:blipFill>
        <p:spPr>
          <a:xfrm>
            <a:off x="7552266" y="10"/>
            <a:ext cx="4639733" cy="685799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5"/>
          <p:cNvSpPr txBox="1">
            <a:spLocks noGrp="1"/>
          </p:cNvSpPr>
          <p:nvPr>
            <p:ph type="ctrTitle"/>
          </p:nvPr>
        </p:nvSpPr>
        <p:spPr>
          <a:xfrm>
            <a:off x="18492" y="-9127"/>
            <a:ext cx="11387441" cy="2773404"/>
          </a:xfrm>
          <a:prstGeom prst="rect">
            <a:avLst/>
          </a:prstGeom>
          <a:noFill/>
          <a:ln>
            <a:noFill/>
          </a:ln>
        </p:spPr>
        <p:txBody>
          <a:bodyPr spcFirstLastPara="1" vert="horz" wrap="square" lIns="121900" tIns="121900" rIns="121900" bIns="121900" rtlCol="0" anchor="b" anchorCtr="0">
            <a:noAutofit/>
          </a:bodyPr>
          <a:lstStyle/>
          <a:p>
            <a:pPr algn="l">
              <a:lnSpc>
                <a:spcPct val="100000"/>
              </a:lnSpc>
              <a:spcBef>
                <a:spcPts val="0"/>
              </a:spcBef>
              <a:buSzPts val="4200"/>
            </a:pPr>
            <a:endParaRPr sz="5600" dirty="0">
              <a:solidFill>
                <a:schemeClr val="accent1"/>
              </a:solidFill>
            </a:endParaRPr>
          </a:p>
          <a:p>
            <a:pPr algn="l">
              <a:lnSpc>
                <a:spcPct val="100000"/>
              </a:lnSpc>
              <a:spcBef>
                <a:spcPts val="0"/>
              </a:spcBef>
              <a:buSzPts val="4200"/>
            </a:pPr>
            <a:endParaRPr sz="5600" dirty="0">
              <a:solidFill>
                <a:schemeClr val="accent1"/>
              </a:solidFill>
            </a:endParaRPr>
          </a:p>
          <a:p>
            <a:pPr algn="l">
              <a:lnSpc>
                <a:spcPct val="100000"/>
              </a:lnSpc>
              <a:spcBef>
                <a:spcPts val="0"/>
              </a:spcBef>
              <a:buSzPts val="4200"/>
            </a:pPr>
            <a:endParaRPr sz="5600" dirty="0">
              <a:solidFill>
                <a:schemeClr val="accent1"/>
              </a:solidFill>
            </a:endParaRPr>
          </a:p>
          <a:p>
            <a:pPr algn="l">
              <a:lnSpc>
                <a:spcPct val="100000"/>
              </a:lnSpc>
              <a:spcBef>
                <a:spcPts val="0"/>
              </a:spcBef>
              <a:buSzPts val="990"/>
            </a:pPr>
            <a:r>
              <a:rPr lang="en-GB" sz="3547" b="1" dirty="0"/>
              <a:t>3:  Why OneDrive</a:t>
            </a:r>
            <a:r>
              <a:rPr lang="en-GB" sz="4507" b="1" dirty="0"/>
              <a:t> is suitable for secure file storage in Riverdale Nursing Home</a:t>
            </a:r>
            <a:endParaRPr sz="4507" b="1" dirty="0"/>
          </a:p>
          <a:p>
            <a:pPr algn="l">
              <a:lnSpc>
                <a:spcPct val="100000"/>
              </a:lnSpc>
              <a:spcBef>
                <a:spcPts val="0"/>
              </a:spcBef>
              <a:buSzPts val="990"/>
            </a:pPr>
            <a:endParaRPr sz="4373" dirty="0"/>
          </a:p>
        </p:txBody>
      </p:sp>
      <p:sp>
        <p:nvSpPr>
          <p:cNvPr id="75" name="Google Shape;75;p15"/>
          <p:cNvSpPr txBox="1">
            <a:spLocks noGrp="1"/>
          </p:cNvSpPr>
          <p:nvPr>
            <p:ph type="subTitle" idx="1"/>
          </p:nvPr>
        </p:nvSpPr>
        <p:spPr>
          <a:xfrm>
            <a:off x="0" y="2493833"/>
            <a:ext cx="10974000" cy="4814400"/>
          </a:xfrm>
          <a:prstGeom prst="rect">
            <a:avLst/>
          </a:prstGeom>
          <a:noFill/>
          <a:ln>
            <a:noFill/>
          </a:ln>
        </p:spPr>
        <p:txBody>
          <a:bodyPr spcFirstLastPara="1" vert="horz" wrap="square" lIns="121900" tIns="121900" rIns="121900" bIns="121900" rtlCol="0" anchor="t" anchorCtr="0">
            <a:noAutofit/>
          </a:bodyPr>
          <a:lstStyle/>
          <a:p>
            <a:pPr>
              <a:lnSpc>
                <a:spcPct val="90000"/>
              </a:lnSpc>
              <a:spcAft>
                <a:spcPts val="0"/>
              </a:spcAft>
              <a:buSzPts val="275"/>
            </a:pPr>
            <a:r>
              <a:rPr lang="en-GB" sz="2308" dirty="0"/>
              <a:t>OneDrive Microsoft’s cloud storage tool.</a:t>
            </a:r>
            <a:endParaRPr sz="2308" dirty="0"/>
          </a:p>
          <a:p>
            <a:pPr>
              <a:lnSpc>
                <a:spcPct val="90000"/>
              </a:lnSpc>
              <a:spcAft>
                <a:spcPts val="0"/>
              </a:spcAft>
              <a:buSzPts val="275"/>
            </a:pPr>
            <a:endParaRPr sz="2308" dirty="0"/>
          </a:p>
          <a:p>
            <a:pPr>
              <a:lnSpc>
                <a:spcPct val="90000"/>
              </a:lnSpc>
              <a:spcAft>
                <a:spcPts val="0"/>
              </a:spcAft>
              <a:buSzPts val="275"/>
            </a:pPr>
            <a:r>
              <a:rPr lang="en-GB" sz="2308" dirty="0"/>
              <a:t>Reasons:</a:t>
            </a:r>
            <a:endParaRPr sz="2308" dirty="0"/>
          </a:p>
          <a:p>
            <a:pPr>
              <a:lnSpc>
                <a:spcPct val="90000"/>
              </a:lnSpc>
              <a:spcAft>
                <a:spcPts val="0"/>
              </a:spcAft>
              <a:buSzPts val="275"/>
            </a:pPr>
            <a:endParaRPr sz="2308" dirty="0"/>
          </a:p>
          <a:p>
            <a:pPr>
              <a:lnSpc>
                <a:spcPct val="90000"/>
              </a:lnSpc>
              <a:spcAft>
                <a:spcPts val="0"/>
              </a:spcAft>
              <a:buSzPts val="275"/>
            </a:pPr>
            <a:r>
              <a:rPr lang="en-GB" sz="2308" dirty="0"/>
              <a:t>1.Secure- Files </a:t>
            </a:r>
            <a:r>
              <a:rPr lang="en-GB" sz="2308" dirty="0" err="1"/>
              <a:t>encrypted+password</a:t>
            </a:r>
            <a:r>
              <a:rPr lang="en-GB" sz="2308" dirty="0"/>
              <a:t> protected </a:t>
            </a:r>
            <a:endParaRPr sz="2308" dirty="0"/>
          </a:p>
          <a:p>
            <a:pPr>
              <a:lnSpc>
                <a:spcPct val="90000"/>
              </a:lnSpc>
              <a:spcAft>
                <a:spcPts val="0"/>
              </a:spcAft>
              <a:buSzPts val="275"/>
            </a:pPr>
            <a:r>
              <a:rPr lang="en-GB" sz="2308" dirty="0"/>
              <a:t> </a:t>
            </a:r>
            <a:endParaRPr sz="2308" dirty="0"/>
          </a:p>
          <a:p>
            <a:pPr>
              <a:lnSpc>
                <a:spcPct val="90000"/>
              </a:lnSpc>
              <a:spcAft>
                <a:spcPts val="0"/>
              </a:spcAft>
              <a:buSzPts val="275"/>
            </a:pPr>
            <a:r>
              <a:rPr lang="en-GB" sz="2308" dirty="0"/>
              <a:t>only approved staff access.</a:t>
            </a:r>
            <a:endParaRPr sz="2308" dirty="0"/>
          </a:p>
          <a:p>
            <a:pPr>
              <a:lnSpc>
                <a:spcPct val="90000"/>
              </a:lnSpc>
              <a:spcAft>
                <a:spcPts val="0"/>
              </a:spcAft>
              <a:buSzPts val="275"/>
            </a:pPr>
            <a:endParaRPr sz="2308" dirty="0"/>
          </a:p>
          <a:p>
            <a:pPr>
              <a:lnSpc>
                <a:spcPct val="90000"/>
              </a:lnSpc>
              <a:spcAft>
                <a:spcPts val="0"/>
              </a:spcAft>
              <a:buSzPts val="275"/>
            </a:pPr>
            <a:r>
              <a:rPr lang="en-GB" sz="2308" dirty="0"/>
              <a:t>2,Cloud access - Open files on PC, table, or Phone from anywhere in the building .</a:t>
            </a:r>
            <a:endParaRPr sz="2308" dirty="0"/>
          </a:p>
          <a:p>
            <a:pPr>
              <a:lnSpc>
                <a:spcPct val="90000"/>
              </a:lnSpc>
              <a:spcAft>
                <a:spcPts val="0"/>
              </a:spcAft>
              <a:buSzPts val="275"/>
            </a:pPr>
            <a:endParaRPr sz="2308" dirty="0"/>
          </a:p>
          <a:p>
            <a:pPr>
              <a:lnSpc>
                <a:spcPct val="90000"/>
              </a:lnSpc>
              <a:spcAft>
                <a:spcPts val="0"/>
              </a:spcAft>
              <a:buSzPts val="275"/>
            </a:pPr>
            <a:r>
              <a:rPr lang="en-GB" sz="2308" dirty="0"/>
              <a:t>3.Sharing - Send secure links instead of emailing attachments. </a:t>
            </a:r>
            <a:endParaRPr sz="2308" dirty="0"/>
          </a:p>
          <a:p>
            <a:pPr>
              <a:lnSpc>
                <a:spcPct val="90000"/>
              </a:lnSpc>
              <a:spcAft>
                <a:spcPts val="0"/>
              </a:spcAft>
              <a:buSzPts val="275"/>
            </a:pPr>
            <a:r>
              <a:rPr lang="en-GB" sz="2308" dirty="0"/>
              <a:t>Control who can view/edit.   </a:t>
            </a:r>
            <a:r>
              <a:rPr lang="en-GB" sz="2041" dirty="0"/>
              <a:t>   </a:t>
            </a:r>
            <a:r>
              <a:rPr lang="en-GB" sz="1200" dirty="0"/>
              <a:t>                     </a:t>
            </a:r>
            <a:endParaRPr sz="1200" dirty="0"/>
          </a:p>
        </p:txBody>
      </p:sp>
      <p:pic>
        <p:nvPicPr>
          <p:cNvPr id="76" name="Google Shape;76;p15"/>
          <p:cNvPicPr preferRelativeResize="0"/>
          <p:nvPr/>
        </p:nvPicPr>
        <p:blipFill rotWithShape="1">
          <a:blip r:embed="rId3">
            <a:alphaModFix/>
          </a:blip>
          <a:srcRect/>
          <a:stretch/>
        </p:blipFill>
        <p:spPr>
          <a:xfrm>
            <a:off x="8934998" y="1883285"/>
            <a:ext cx="3228135" cy="26018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0"/>
        <p:cNvGrpSpPr/>
        <p:nvPr/>
      </p:nvGrpSpPr>
      <p:grpSpPr>
        <a:xfrm>
          <a:off x="0" y="0"/>
          <a:ext cx="0" cy="0"/>
          <a:chOff x="0" y="0"/>
          <a:chExt cx="0" cy="0"/>
        </a:xfrm>
      </p:grpSpPr>
      <p:cxnSp>
        <p:nvCxnSpPr>
          <p:cNvPr id="88" name="Straight Connector 87">
            <a:extLst>
              <a:ext uri="{FF2B5EF4-FFF2-40B4-BE49-F238E27FC236}">
                <a16:creationId xmlns:a16="http://schemas.microsoft.com/office/drawing/2014/main" id="{B0AD926A-6A49-4FAF-A392-4534F4E939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83" name="Google Shape;83;p16"/>
          <p:cNvPicPr preferRelativeResize="0"/>
          <p:nvPr/>
        </p:nvPicPr>
        <p:blipFill rotWithShape="1">
          <a:blip r:embed="rId3"/>
          <a:srcRect b="15730"/>
          <a:stretch>
            <a:fillRect/>
          </a:stretch>
        </p:blipFill>
        <p:spPr>
          <a:xfrm>
            <a:off x="20" y="10"/>
            <a:ext cx="12191980" cy="6857990"/>
          </a:xfrm>
          <a:prstGeom prst="rect">
            <a:avLst/>
          </a:prstGeom>
          <a:noFill/>
        </p:spPr>
      </p:pic>
      <p:sp>
        <p:nvSpPr>
          <p:cNvPr id="90" name="Rectangle 89">
            <a:extLst>
              <a:ext uri="{FF2B5EF4-FFF2-40B4-BE49-F238E27FC236}">
                <a16:creationId xmlns:a16="http://schemas.microsoft.com/office/drawing/2014/main" id="{FAD9FB75-5E1A-4AE8-99C7-1089F2031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5" cy="6858000"/>
          </a:xfrm>
          <a:prstGeom prst="rect">
            <a:avLst/>
          </a:prstGeom>
          <a:solidFill>
            <a:srgbClr val="FFFFF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Google Shape;81;p16"/>
          <p:cNvSpPr txBox="1">
            <a:spLocks noGrp="1"/>
          </p:cNvSpPr>
          <p:nvPr>
            <p:ph type="ctrTitle"/>
          </p:nvPr>
        </p:nvSpPr>
        <p:spPr>
          <a:xfrm>
            <a:off x="516835" y="357809"/>
            <a:ext cx="6574109" cy="1727023"/>
          </a:xfrm>
          <a:prstGeom prst="rect">
            <a:avLst/>
          </a:prstGeom>
        </p:spPr>
        <p:txBody>
          <a:bodyPr spcFirstLastPara="1" vert="horz" lIns="91440" tIns="45720" rIns="91440" bIns="45720" rtlCol="0" anchor="ctr" anchorCtr="0">
            <a:normAutofit fontScale="90000"/>
          </a:bodyPr>
          <a:lstStyle/>
          <a:p>
            <a:pPr algn="l">
              <a:buSzPct val="111111"/>
            </a:pPr>
            <a:endParaRPr lang="en-US" sz="1600" spc="100" dirty="0">
              <a:solidFill>
                <a:srgbClr val="000000"/>
              </a:solidFill>
            </a:endParaRPr>
          </a:p>
          <a:p>
            <a:pPr algn="l">
              <a:buSzPct val="111111"/>
            </a:pPr>
            <a:endParaRPr lang="en-US" sz="1600" spc="100" dirty="0">
              <a:solidFill>
                <a:srgbClr val="000000"/>
              </a:solidFill>
            </a:endParaRPr>
          </a:p>
          <a:p>
            <a:pPr algn="l">
              <a:buSzPct val="111111"/>
            </a:pPr>
            <a:endParaRPr lang="en-US" sz="1600" spc="100" dirty="0">
              <a:solidFill>
                <a:srgbClr val="000000"/>
              </a:solidFill>
            </a:endParaRPr>
          </a:p>
          <a:p>
            <a:pPr algn="l">
              <a:buSzPct val="111111"/>
            </a:pPr>
            <a:endParaRPr lang="en-US" sz="1600" spc="100" dirty="0">
              <a:solidFill>
                <a:srgbClr val="000000"/>
              </a:solidFill>
            </a:endParaRPr>
          </a:p>
          <a:p>
            <a:pPr algn="l">
              <a:buSzPct val="100488"/>
            </a:pPr>
            <a:endParaRPr lang="en-US" sz="1600" spc="100" dirty="0">
              <a:solidFill>
                <a:srgbClr val="000000"/>
              </a:solidFill>
            </a:endParaRPr>
          </a:p>
          <a:p>
            <a:pPr algn="l">
              <a:buSzPct val="169328"/>
            </a:pPr>
            <a:r>
              <a:rPr lang="en-US" sz="2700" b="1" spc="100" dirty="0">
                <a:solidFill>
                  <a:srgbClr val="000000"/>
                </a:solidFill>
              </a:rPr>
              <a:t>4: How it improves efficiency/communication</a:t>
            </a:r>
          </a:p>
          <a:p>
            <a:pPr algn="l">
              <a:buSzPct val="162772"/>
            </a:pPr>
            <a:r>
              <a:rPr lang="en-US" sz="2700" b="1" spc="100" dirty="0">
                <a:solidFill>
                  <a:srgbClr val="000000"/>
                </a:solidFill>
              </a:rPr>
              <a:t>How OneDrive Helps Work Riverdale Nursing Home</a:t>
            </a:r>
          </a:p>
          <a:p>
            <a:pPr algn="l">
              <a:buSzPct val="111111"/>
            </a:pPr>
            <a:endParaRPr lang="en-US" sz="1600" spc="100" dirty="0">
              <a:solidFill>
                <a:srgbClr val="000000"/>
              </a:solidFill>
            </a:endParaRPr>
          </a:p>
        </p:txBody>
      </p:sp>
      <p:cxnSp>
        <p:nvCxnSpPr>
          <p:cNvPr id="92" name="Straight Connector 91">
            <a:extLst>
              <a:ext uri="{FF2B5EF4-FFF2-40B4-BE49-F238E27FC236}">
                <a16:creationId xmlns:a16="http://schemas.microsoft.com/office/drawing/2014/main" id="{85BD3C60-BA10-42C4-9F11-282AEE6A2F5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82" name="Google Shape;82;p16"/>
          <p:cNvSpPr txBox="1">
            <a:spLocks noGrp="1"/>
          </p:cNvSpPr>
          <p:nvPr>
            <p:ph type="subTitle" idx="1"/>
          </p:nvPr>
        </p:nvSpPr>
        <p:spPr>
          <a:xfrm>
            <a:off x="1024128" y="2286000"/>
            <a:ext cx="6066816" cy="4023360"/>
          </a:xfrm>
          <a:prstGeom prst="rect">
            <a:avLst/>
          </a:prstGeom>
        </p:spPr>
        <p:txBody>
          <a:bodyPr spcFirstLastPara="1" vert="horz" lIns="45720" tIns="45720" rIns="45720" bIns="45720" rtlCol="0" anchorCtr="0">
            <a:normAutofit/>
          </a:bodyPr>
          <a:lstStyle/>
          <a:p>
            <a:pPr>
              <a:lnSpc>
                <a:spcPct val="90000"/>
              </a:lnSpc>
              <a:spcAft>
                <a:spcPts val="600"/>
              </a:spcAft>
              <a:buSzPts val="2400"/>
            </a:pPr>
            <a:r>
              <a:rPr lang="en-US" sz="2400" dirty="0">
                <a:solidFill>
                  <a:srgbClr val="000000"/>
                </a:solidFill>
              </a:rPr>
              <a:t>1.No lost </a:t>
            </a:r>
            <a:r>
              <a:rPr lang="en-US" sz="2400" dirty="0" err="1">
                <a:solidFill>
                  <a:srgbClr val="000000"/>
                </a:solidFill>
              </a:rPr>
              <a:t>files-Auto-save+version</a:t>
            </a:r>
            <a:r>
              <a:rPr lang="en-US" sz="2400" dirty="0">
                <a:solidFill>
                  <a:srgbClr val="000000"/>
                </a:solidFill>
              </a:rPr>
              <a:t> history.</a:t>
            </a:r>
          </a:p>
          <a:p>
            <a:pPr>
              <a:lnSpc>
                <a:spcPct val="90000"/>
              </a:lnSpc>
              <a:spcAft>
                <a:spcPts val="600"/>
              </a:spcAft>
              <a:buSzPts val="2400"/>
            </a:pPr>
            <a:r>
              <a:rPr lang="en-US" sz="2400" dirty="0">
                <a:solidFill>
                  <a:srgbClr val="000000"/>
                </a:solidFill>
              </a:rPr>
              <a:t>Can restore if deleted.</a:t>
            </a:r>
          </a:p>
          <a:p>
            <a:pPr>
              <a:lnSpc>
                <a:spcPct val="90000"/>
              </a:lnSpc>
              <a:spcAft>
                <a:spcPts val="600"/>
              </a:spcAft>
              <a:buSzPts val="2400"/>
            </a:pPr>
            <a:endParaRPr lang="en-US" sz="2400" dirty="0">
              <a:solidFill>
                <a:srgbClr val="000000"/>
              </a:solidFill>
            </a:endParaRPr>
          </a:p>
          <a:p>
            <a:pPr>
              <a:lnSpc>
                <a:spcPct val="90000"/>
              </a:lnSpc>
              <a:spcAft>
                <a:spcPts val="600"/>
              </a:spcAft>
              <a:buSzPts val="2400"/>
            </a:pPr>
            <a:r>
              <a:rPr lang="en-US" sz="2400" dirty="0">
                <a:solidFill>
                  <a:srgbClr val="000000"/>
                </a:solidFill>
              </a:rPr>
              <a:t>2.Faster sharing - Share a folder with all </a:t>
            </a:r>
          </a:p>
          <a:p>
            <a:pPr>
              <a:lnSpc>
                <a:spcPct val="90000"/>
              </a:lnSpc>
              <a:spcAft>
                <a:spcPts val="600"/>
              </a:spcAft>
              <a:buSzPts val="2400"/>
            </a:pPr>
            <a:endParaRPr lang="en-US" sz="2400" dirty="0">
              <a:solidFill>
                <a:srgbClr val="000000"/>
              </a:solidFill>
            </a:endParaRPr>
          </a:p>
          <a:p>
            <a:pPr>
              <a:lnSpc>
                <a:spcPct val="90000"/>
              </a:lnSpc>
              <a:spcAft>
                <a:spcPts val="600"/>
              </a:spcAft>
              <a:buSzPts val="2400"/>
            </a:pPr>
            <a:r>
              <a:rPr lang="en-US" sz="2400" dirty="0">
                <a:solidFill>
                  <a:srgbClr val="000000"/>
                </a:solidFill>
              </a:rPr>
              <a:t>nurses in 2 clicks vs printing/</a:t>
            </a:r>
            <a:r>
              <a:rPr lang="en-US" sz="2400" dirty="0" err="1">
                <a:solidFill>
                  <a:srgbClr val="000000"/>
                </a:solidFill>
              </a:rPr>
              <a:t>emaling</a:t>
            </a:r>
            <a:r>
              <a:rPr lang="en-US" sz="2400" dirty="0">
                <a:solidFill>
                  <a:srgbClr val="000000"/>
                </a:solidFill>
              </a:rPr>
              <a:t>.</a:t>
            </a:r>
          </a:p>
          <a:p>
            <a:pPr>
              <a:lnSpc>
                <a:spcPct val="90000"/>
              </a:lnSpc>
              <a:spcAft>
                <a:spcPts val="600"/>
              </a:spcAft>
              <a:buSzPts val="2400"/>
            </a:pPr>
            <a:endParaRPr lang="en-US" sz="2400" dirty="0">
              <a:solidFill>
                <a:srgbClr val="000000"/>
              </a:solidFill>
            </a:endParaRPr>
          </a:p>
          <a:p>
            <a:pPr>
              <a:lnSpc>
                <a:spcPct val="90000"/>
              </a:lnSpc>
              <a:spcAft>
                <a:spcPts val="600"/>
              </a:spcAft>
              <a:buSzPts val="2400"/>
            </a:pPr>
            <a:r>
              <a:rPr lang="en-US" sz="2400" dirty="0">
                <a:solidFill>
                  <a:srgbClr val="000000"/>
                </a:solidFill>
              </a:rPr>
              <a:t>3.Team work -2 staff can edit same word doc</a:t>
            </a:r>
          </a:p>
          <a:p>
            <a:pPr>
              <a:lnSpc>
                <a:spcPct val="90000"/>
              </a:lnSpc>
              <a:spcAft>
                <a:spcPts val="600"/>
              </a:spcAft>
              <a:buSzPts val="2400"/>
            </a:pPr>
            <a:r>
              <a:rPr lang="en-US" sz="2400" dirty="0">
                <a:solidFill>
                  <a:srgbClr val="000000"/>
                </a:solidFill>
              </a:rPr>
              <a:t>at same time on OneDrive =less delays.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7"/>
          <p:cNvSpPr txBox="1">
            <a:spLocks noGrp="1"/>
          </p:cNvSpPr>
          <p:nvPr>
            <p:ph type="ctrTitle"/>
          </p:nvPr>
        </p:nvSpPr>
        <p:spPr>
          <a:xfrm>
            <a:off x="523067" y="106567"/>
            <a:ext cx="10810800" cy="2063200"/>
          </a:xfrm>
          <a:prstGeom prst="rect">
            <a:avLst/>
          </a:prstGeom>
          <a:noFill/>
          <a:ln>
            <a:noFill/>
          </a:ln>
        </p:spPr>
        <p:txBody>
          <a:bodyPr spcFirstLastPara="1" vert="horz" wrap="square" lIns="121900" tIns="121900" rIns="121900" bIns="121900" rtlCol="0" anchor="b" anchorCtr="0">
            <a:normAutofit fontScale="90000"/>
          </a:bodyPr>
          <a:lstStyle/>
          <a:p>
            <a:pPr algn="l">
              <a:lnSpc>
                <a:spcPct val="100000"/>
              </a:lnSpc>
              <a:spcBef>
                <a:spcPts val="0"/>
              </a:spcBef>
              <a:buSzPct val="145833"/>
            </a:pPr>
            <a:endParaRPr sz="4267" dirty="0"/>
          </a:p>
          <a:p>
            <a:pPr algn="l">
              <a:lnSpc>
                <a:spcPct val="100000"/>
              </a:lnSpc>
              <a:spcBef>
                <a:spcPts val="0"/>
              </a:spcBef>
              <a:buSzPct val="145833"/>
            </a:pPr>
            <a:endParaRPr sz="4267" dirty="0"/>
          </a:p>
          <a:p>
            <a:pPr algn="l">
              <a:lnSpc>
                <a:spcPct val="100000"/>
              </a:lnSpc>
              <a:spcBef>
                <a:spcPts val="0"/>
              </a:spcBef>
              <a:buSzPct val="145833"/>
            </a:pPr>
            <a:endParaRPr sz="4267" dirty="0"/>
          </a:p>
          <a:p>
            <a:pPr algn="l">
              <a:lnSpc>
                <a:spcPct val="100000"/>
              </a:lnSpc>
              <a:spcBef>
                <a:spcPts val="0"/>
              </a:spcBef>
              <a:buSzPct val="162772"/>
            </a:pPr>
            <a:r>
              <a:rPr lang="en-GB" sz="3823" b="1" dirty="0"/>
              <a:t>5: </a:t>
            </a:r>
            <a:r>
              <a:rPr lang="en-GB" sz="3377" b="1" dirty="0"/>
              <a:t>Advantages and Limitations in Riverdale Nursing Home</a:t>
            </a:r>
            <a:endParaRPr sz="3377" b="1" dirty="0"/>
          </a:p>
          <a:p>
            <a:pPr algn="l">
              <a:lnSpc>
                <a:spcPct val="100000"/>
              </a:lnSpc>
              <a:spcBef>
                <a:spcPts val="0"/>
              </a:spcBef>
              <a:buSzPct val="184235"/>
            </a:pPr>
            <a:endParaRPr sz="3377" dirty="0"/>
          </a:p>
          <a:p>
            <a:pPr algn="l">
              <a:lnSpc>
                <a:spcPct val="100000"/>
              </a:lnSpc>
              <a:spcBef>
                <a:spcPts val="0"/>
              </a:spcBef>
              <a:buSzPct val="162772"/>
            </a:pPr>
            <a:endParaRPr sz="3823" dirty="0"/>
          </a:p>
          <a:p>
            <a:pPr algn="l">
              <a:lnSpc>
                <a:spcPct val="100000"/>
              </a:lnSpc>
              <a:spcBef>
                <a:spcPts val="0"/>
              </a:spcBef>
              <a:buSzPct val="162772"/>
            </a:pPr>
            <a:endParaRPr sz="3823" dirty="0"/>
          </a:p>
        </p:txBody>
      </p:sp>
      <p:sp>
        <p:nvSpPr>
          <p:cNvPr id="89" name="Google Shape;89;p17"/>
          <p:cNvSpPr txBox="1">
            <a:spLocks noGrp="1"/>
          </p:cNvSpPr>
          <p:nvPr>
            <p:ph type="subTitle" idx="1"/>
          </p:nvPr>
        </p:nvSpPr>
        <p:spPr>
          <a:xfrm>
            <a:off x="168930" y="1746441"/>
            <a:ext cx="11180352" cy="4381355"/>
          </a:xfrm>
          <a:prstGeom prst="rect">
            <a:avLst/>
          </a:prstGeom>
          <a:noFill/>
          <a:ln>
            <a:noFill/>
          </a:ln>
        </p:spPr>
        <p:txBody>
          <a:bodyPr spcFirstLastPara="1" vert="horz" wrap="square" lIns="121900" tIns="121900" rIns="121900" bIns="121900" rtlCol="0" anchor="t" anchorCtr="0">
            <a:noAutofit/>
          </a:bodyPr>
          <a:lstStyle/>
          <a:p>
            <a:pPr>
              <a:lnSpc>
                <a:spcPct val="80000"/>
              </a:lnSpc>
              <a:spcAft>
                <a:spcPts val="0"/>
              </a:spcAft>
              <a:buSzPts val="688"/>
            </a:pPr>
            <a:r>
              <a:rPr lang="en-GB" sz="2400" b="1" dirty="0"/>
              <a:t>Advantages:</a:t>
            </a:r>
            <a:endParaRPr sz="2100" b="1" dirty="0"/>
          </a:p>
          <a:p>
            <a:pPr>
              <a:lnSpc>
                <a:spcPct val="80000"/>
              </a:lnSpc>
              <a:spcAft>
                <a:spcPts val="0"/>
              </a:spcAft>
              <a:buSzPts val="2400"/>
            </a:pPr>
            <a:endParaRPr sz="2100" dirty="0"/>
          </a:p>
          <a:p>
            <a:pPr>
              <a:lnSpc>
                <a:spcPct val="80000"/>
              </a:lnSpc>
              <a:spcAft>
                <a:spcPts val="0"/>
              </a:spcAft>
              <a:buSzPts val="688"/>
            </a:pPr>
            <a:r>
              <a:rPr lang="en-GB" sz="2400" dirty="0"/>
              <a:t>1.High security: Meets GDPR rules for patient data.</a:t>
            </a:r>
            <a:endParaRPr sz="2100" dirty="0"/>
          </a:p>
          <a:p>
            <a:pPr>
              <a:lnSpc>
                <a:spcPct val="80000"/>
              </a:lnSpc>
              <a:spcAft>
                <a:spcPts val="0"/>
              </a:spcAft>
              <a:buSzPts val="688"/>
            </a:pPr>
            <a:endParaRPr sz="2100" dirty="0"/>
          </a:p>
          <a:p>
            <a:pPr>
              <a:lnSpc>
                <a:spcPct val="80000"/>
              </a:lnSpc>
              <a:spcAft>
                <a:spcPts val="0"/>
              </a:spcAft>
              <a:buSzPts val="688"/>
            </a:pPr>
            <a:r>
              <a:rPr lang="en-GB" sz="2400" dirty="0"/>
              <a:t>2. 5GB free with MS 365, extra space available.</a:t>
            </a:r>
            <a:endParaRPr sz="2100" dirty="0"/>
          </a:p>
          <a:p>
            <a:pPr>
              <a:lnSpc>
                <a:spcPct val="80000"/>
              </a:lnSpc>
              <a:spcAft>
                <a:spcPts val="0"/>
              </a:spcAft>
              <a:buSzPts val="688"/>
            </a:pPr>
            <a:endParaRPr sz="2100" dirty="0"/>
          </a:p>
          <a:p>
            <a:pPr>
              <a:lnSpc>
                <a:spcPct val="80000"/>
              </a:lnSpc>
              <a:spcAft>
                <a:spcPts val="0"/>
              </a:spcAft>
              <a:buSzPts val="688"/>
            </a:pPr>
            <a:r>
              <a:rPr lang="en-GB" sz="2400" dirty="0"/>
              <a:t>3.Auto save -If computer stop </a:t>
            </a:r>
            <a:r>
              <a:rPr lang="en-GB" sz="2400" dirty="0" err="1"/>
              <a:t>riverdale</a:t>
            </a:r>
            <a:r>
              <a:rPr lang="en-GB" sz="2400" dirty="0"/>
              <a:t> files are still saved.</a:t>
            </a:r>
            <a:endParaRPr sz="2100" dirty="0"/>
          </a:p>
          <a:p>
            <a:pPr>
              <a:lnSpc>
                <a:spcPct val="80000"/>
              </a:lnSpc>
              <a:spcAft>
                <a:spcPts val="0"/>
              </a:spcAft>
              <a:buSzPts val="688"/>
            </a:pPr>
            <a:endParaRPr sz="2100" dirty="0"/>
          </a:p>
          <a:p>
            <a:pPr>
              <a:lnSpc>
                <a:spcPct val="80000"/>
              </a:lnSpc>
              <a:spcAft>
                <a:spcPts val="0"/>
              </a:spcAft>
              <a:buSzPts val="688"/>
            </a:pPr>
            <a:r>
              <a:rPr lang="en-GB" sz="2400" b="1" dirty="0"/>
              <a:t>Limitations:</a:t>
            </a:r>
            <a:endParaRPr sz="2100" b="1" dirty="0"/>
          </a:p>
          <a:p>
            <a:pPr>
              <a:lnSpc>
                <a:spcPct val="80000"/>
              </a:lnSpc>
              <a:spcAft>
                <a:spcPts val="0"/>
              </a:spcAft>
              <a:buSzPts val="2400"/>
            </a:pPr>
            <a:endParaRPr sz="2100" dirty="0"/>
          </a:p>
          <a:p>
            <a:pPr>
              <a:lnSpc>
                <a:spcPct val="80000"/>
              </a:lnSpc>
              <a:spcAft>
                <a:spcPts val="0"/>
              </a:spcAft>
              <a:buSzPts val="688"/>
            </a:pPr>
            <a:r>
              <a:rPr lang="en-GB" sz="2400" dirty="0"/>
              <a:t>1.Needs internet to sync files.</a:t>
            </a:r>
            <a:endParaRPr sz="2100" dirty="0"/>
          </a:p>
          <a:p>
            <a:pPr>
              <a:lnSpc>
                <a:spcPct val="80000"/>
              </a:lnSpc>
              <a:spcAft>
                <a:spcPts val="0"/>
              </a:spcAft>
              <a:buSzPts val="688"/>
            </a:pPr>
            <a:endParaRPr sz="2100" dirty="0"/>
          </a:p>
          <a:p>
            <a:pPr>
              <a:lnSpc>
                <a:spcPct val="80000"/>
              </a:lnSpc>
              <a:spcAft>
                <a:spcPts val="0"/>
              </a:spcAft>
              <a:buSzPts val="688"/>
            </a:pPr>
            <a:r>
              <a:rPr lang="en-GB" sz="2400" dirty="0"/>
              <a:t>2.Storage limit if too many videos/large files.</a:t>
            </a:r>
            <a:endParaRPr sz="2100" dirty="0"/>
          </a:p>
          <a:p>
            <a:pPr>
              <a:lnSpc>
                <a:spcPct val="80000"/>
              </a:lnSpc>
              <a:spcAft>
                <a:spcPts val="0"/>
              </a:spcAft>
              <a:buSzPts val="688"/>
            </a:pPr>
            <a:endParaRPr sz="2100" dirty="0"/>
          </a:p>
          <a:p>
            <a:pPr>
              <a:lnSpc>
                <a:spcPct val="80000"/>
              </a:lnSpc>
              <a:spcAft>
                <a:spcPts val="0"/>
              </a:spcAft>
              <a:buSzPts val="688"/>
            </a:pPr>
            <a:r>
              <a:rPr lang="en-GB" sz="2400" dirty="0"/>
              <a:t>3.Training needed-Every Riverdale worker needs </a:t>
            </a:r>
            <a:r>
              <a:rPr lang="en-GB" sz="2400" dirty="0" err="1"/>
              <a:t>microsoft</a:t>
            </a:r>
            <a:r>
              <a:rPr lang="en-GB" sz="2400" dirty="0"/>
              <a:t> email to login.</a:t>
            </a:r>
            <a:endParaRPr sz="2100" dirty="0"/>
          </a:p>
        </p:txBody>
      </p:sp>
      <p:pic>
        <p:nvPicPr>
          <p:cNvPr id="90" name="Google Shape;90;p17"/>
          <p:cNvPicPr preferRelativeResize="0"/>
          <p:nvPr/>
        </p:nvPicPr>
        <p:blipFill rotWithShape="1">
          <a:blip r:embed="rId3">
            <a:alphaModFix/>
          </a:blip>
          <a:srcRect/>
          <a:stretch/>
        </p:blipFill>
        <p:spPr>
          <a:xfrm>
            <a:off x="7963382" y="1170302"/>
            <a:ext cx="4228618" cy="263933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8"/>
          <p:cNvSpPr txBox="1">
            <a:spLocks noGrp="1"/>
          </p:cNvSpPr>
          <p:nvPr>
            <p:ph type="ctrTitle"/>
          </p:nvPr>
        </p:nvSpPr>
        <p:spPr>
          <a:xfrm>
            <a:off x="300267" y="-48433"/>
            <a:ext cx="11208800" cy="2441200"/>
          </a:xfrm>
          <a:prstGeom prst="rect">
            <a:avLst/>
          </a:prstGeom>
          <a:noFill/>
          <a:ln>
            <a:noFill/>
          </a:ln>
        </p:spPr>
        <p:txBody>
          <a:bodyPr spcFirstLastPara="1" vert="horz" wrap="square" lIns="121900" tIns="121900" rIns="121900" bIns="121900" rtlCol="0" anchor="b" anchorCtr="0">
            <a:normAutofit/>
          </a:bodyPr>
          <a:lstStyle/>
          <a:p>
            <a:pPr algn="l">
              <a:lnSpc>
                <a:spcPct val="100000"/>
              </a:lnSpc>
              <a:spcBef>
                <a:spcPts val="0"/>
              </a:spcBef>
              <a:buSzPct val="120679"/>
            </a:pPr>
            <a:r>
              <a:rPr lang="en-GB" sz="5156" b="1"/>
              <a:t>6: </a:t>
            </a:r>
            <a:r>
              <a:rPr lang="en-GB" sz="4800" b="1"/>
              <a:t>Conclusion of  Secure File Storage and Sharing for Riverdale Nursing Home </a:t>
            </a:r>
            <a:endParaRPr lang="en-GB" b="1" dirty="0"/>
          </a:p>
        </p:txBody>
      </p:sp>
      <p:sp>
        <p:nvSpPr>
          <p:cNvPr id="96" name="Google Shape;96;p18"/>
          <p:cNvSpPr txBox="1">
            <a:spLocks noGrp="1"/>
          </p:cNvSpPr>
          <p:nvPr>
            <p:ph type="subTitle" idx="1"/>
          </p:nvPr>
        </p:nvSpPr>
        <p:spPr>
          <a:xfrm>
            <a:off x="300267" y="2760632"/>
            <a:ext cx="10917600" cy="3429200"/>
          </a:xfrm>
          <a:prstGeom prst="rect">
            <a:avLst/>
          </a:prstGeom>
          <a:noFill/>
          <a:ln>
            <a:noFill/>
          </a:ln>
        </p:spPr>
        <p:txBody>
          <a:bodyPr spcFirstLastPara="1" vert="horz" wrap="square" lIns="121900" tIns="121900" rIns="121900" bIns="121900" rtlCol="0" anchor="t" anchorCtr="0">
            <a:normAutofit/>
          </a:bodyPr>
          <a:lstStyle/>
          <a:p>
            <a:pPr>
              <a:spcAft>
                <a:spcPts val="0"/>
              </a:spcAft>
              <a:buSzPts val="2400"/>
            </a:pPr>
            <a:r>
              <a:rPr lang="en-GB" b="1"/>
              <a:t>1.OneDrive keeps patient files safe.</a:t>
            </a:r>
          </a:p>
          <a:p>
            <a:pPr>
              <a:spcAft>
                <a:spcPts val="0"/>
              </a:spcAft>
              <a:buSzPts val="2400"/>
            </a:pPr>
            <a:endParaRPr lang="en-GB" b="1"/>
          </a:p>
          <a:p>
            <a:pPr>
              <a:spcAft>
                <a:spcPts val="0"/>
              </a:spcAft>
              <a:buSzPts val="2400"/>
            </a:pPr>
            <a:r>
              <a:rPr lang="en-GB" b="1"/>
              <a:t>2.Only Riverdale staff can open files.</a:t>
            </a:r>
          </a:p>
          <a:p>
            <a:pPr>
              <a:spcAft>
                <a:spcPts val="0"/>
              </a:spcAft>
              <a:buSzPts val="2400"/>
            </a:pPr>
            <a:endParaRPr lang="en-GB" b="1"/>
          </a:p>
          <a:p>
            <a:pPr>
              <a:spcAft>
                <a:spcPts val="0"/>
              </a:spcAft>
              <a:buSzPts val="2400"/>
            </a:pPr>
            <a:r>
              <a:rPr lang="en-GB" b="1"/>
              <a:t>3 Nurses in 2 buildings can share fast.</a:t>
            </a:r>
          </a:p>
          <a:p>
            <a:pPr>
              <a:spcAft>
                <a:spcPts val="0"/>
              </a:spcAft>
              <a:buSzPts val="2400"/>
            </a:pPr>
            <a:endParaRPr lang="en-GB" b="1"/>
          </a:p>
          <a:p>
            <a:pPr>
              <a:spcAft>
                <a:spcPts val="0"/>
              </a:spcAft>
              <a:buSzPts val="2400"/>
            </a:pPr>
            <a:r>
              <a:rPr lang="en-GB" b="1"/>
              <a:t>4. No more paper care plans.</a:t>
            </a:r>
          </a:p>
          <a:p>
            <a:pPr>
              <a:spcAft>
                <a:spcPts val="0"/>
              </a:spcAft>
              <a:buSzPts val="2400"/>
            </a:pPr>
            <a:endParaRPr lang="en-GB" b="1"/>
          </a:p>
          <a:p>
            <a:pPr>
              <a:spcAft>
                <a:spcPts val="0"/>
              </a:spcAft>
              <a:buSzPts val="2400"/>
            </a:pPr>
            <a:r>
              <a:rPr lang="en-GB" b="1"/>
              <a:t>5.files save auto if computer stops.</a:t>
            </a:r>
          </a:p>
          <a:p>
            <a:pPr>
              <a:spcAft>
                <a:spcPts val="0"/>
              </a:spcAft>
              <a:buSzPts val="2400"/>
            </a:pPr>
            <a:endParaRPr lang="en-GB" b="1"/>
          </a:p>
          <a:p>
            <a:pPr>
              <a:spcAft>
                <a:spcPts val="0"/>
              </a:spcAft>
              <a:buSzPts val="2400"/>
            </a:pPr>
            <a:r>
              <a:rPr lang="en-GB" b="1"/>
              <a:t>6.OneDrive is good for Riverdale.  </a:t>
            </a:r>
          </a:p>
          <a:p>
            <a:pPr>
              <a:spcAft>
                <a:spcPts val="0"/>
              </a:spcAft>
              <a:buSzPts val="2400"/>
            </a:pP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9"/>
          <p:cNvSpPr txBox="1">
            <a:spLocks noGrp="1"/>
          </p:cNvSpPr>
          <p:nvPr>
            <p:ph type="ctrTitle"/>
          </p:nvPr>
        </p:nvSpPr>
        <p:spPr>
          <a:xfrm>
            <a:off x="369803" y="388295"/>
            <a:ext cx="10224693" cy="1452563"/>
          </a:xfrm>
          <a:prstGeom prst="rect">
            <a:avLst/>
          </a:prstGeom>
          <a:noFill/>
          <a:ln>
            <a:noFill/>
          </a:ln>
        </p:spPr>
        <p:txBody>
          <a:bodyPr spcFirstLastPara="1" vert="horz" wrap="square" lIns="121900" tIns="121900" rIns="121900" bIns="121900" rtlCol="0" anchor="b" anchorCtr="0">
            <a:normAutofit fontScale="90000"/>
          </a:bodyPr>
          <a:lstStyle/>
          <a:p>
            <a:pPr algn="l">
              <a:lnSpc>
                <a:spcPct val="100000"/>
              </a:lnSpc>
              <a:spcBef>
                <a:spcPts val="0"/>
              </a:spcBef>
              <a:buSzPct val="141414"/>
            </a:pPr>
            <a:endParaRPr sz="4400"/>
          </a:p>
          <a:p>
            <a:pPr algn="l">
              <a:lnSpc>
                <a:spcPct val="100000"/>
              </a:lnSpc>
              <a:spcBef>
                <a:spcPts val="0"/>
              </a:spcBef>
              <a:buSzPct val="141414"/>
            </a:pPr>
            <a:endParaRPr sz="4400"/>
          </a:p>
          <a:p>
            <a:pPr algn="l">
              <a:lnSpc>
                <a:spcPct val="100000"/>
              </a:lnSpc>
              <a:spcBef>
                <a:spcPts val="0"/>
              </a:spcBef>
              <a:buSzPct val="111111"/>
            </a:pPr>
            <a:r>
              <a:rPr lang="en-GB"/>
              <a:t>7: Harvard Reference example</a:t>
            </a:r>
            <a:endParaRPr/>
          </a:p>
          <a:p>
            <a:pPr algn="l">
              <a:lnSpc>
                <a:spcPct val="100000"/>
              </a:lnSpc>
              <a:spcBef>
                <a:spcPts val="0"/>
              </a:spcBef>
              <a:buSzPct val="111111"/>
            </a:pPr>
            <a:endParaRPr/>
          </a:p>
        </p:txBody>
      </p:sp>
      <p:sp>
        <p:nvSpPr>
          <p:cNvPr id="102" name="Google Shape;102;p19"/>
          <p:cNvSpPr txBox="1">
            <a:spLocks noGrp="1"/>
          </p:cNvSpPr>
          <p:nvPr>
            <p:ph type="subTitle" idx="1"/>
          </p:nvPr>
        </p:nvSpPr>
        <p:spPr>
          <a:xfrm>
            <a:off x="0" y="2320633"/>
            <a:ext cx="13263200" cy="4225600"/>
          </a:xfrm>
          <a:prstGeom prst="rect">
            <a:avLst/>
          </a:prstGeom>
          <a:noFill/>
          <a:ln>
            <a:noFill/>
          </a:ln>
        </p:spPr>
        <p:txBody>
          <a:bodyPr spcFirstLastPara="1" vert="horz" wrap="square" lIns="121900" tIns="121900" rIns="121900" bIns="121900" rtlCol="0" anchor="t" anchorCtr="0">
            <a:normAutofit/>
          </a:bodyPr>
          <a:lstStyle/>
          <a:p>
            <a:pPr>
              <a:spcAft>
                <a:spcPts val="0"/>
              </a:spcAft>
              <a:buSzPts val="2400"/>
            </a:pPr>
            <a:endParaRPr sz="2933"/>
          </a:p>
          <a:p>
            <a:pPr>
              <a:spcAft>
                <a:spcPts val="0"/>
              </a:spcAft>
              <a:buSzPts val="2400"/>
            </a:pPr>
            <a:r>
              <a:rPr lang="en-GB" sz="2933"/>
              <a:t>  Microsoft(2024)OneDrive: </a:t>
            </a:r>
            <a:endParaRPr sz="2933"/>
          </a:p>
          <a:p>
            <a:pPr>
              <a:spcAft>
                <a:spcPts val="0"/>
              </a:spcAft>
              <a:buSzPts val="2400"/>
            </a:pPr>
            <a:r>
              <a:rPr lang="en-GB" sz="2933"/>
              <a:t>  Secure cloud storage.</a:t>
            </a:r>
            <a:endParaRPr sz="2933"/>
          </a:p>
          <a:p>
            <a:pPr>
              <a:spcAft>
                <a:spcPts val="0"/>
              </a:spcAft>
              <a:buSzPts val="2400"/>
            </a:pPr>
            <a:endParaRPr sz="2933"/>
          </a:p>
          <a:p>
            <a:pPr>
              <a:spcAft>
                <a:spcPts val="0"/>
              </a:spcAft>
              <a:buSzPts val="2400"/>
            </a:pPr>
            <a:r>
              <a:rPr lang="en-GB" sz="2933"/>
              <a:t>  Available at: </a:t>
            </a:r>
            <a:r>
              <a:rPr lang="en-GB" sz="2933" u="sng">
                <a:solidFill>
                  <a:schemeClr val="hlink"/>
                </a:solidFill>
                <a:hlinkClick r:id="rId3"/>
              </a:rPr>
              <a:t>Microsoft.com</a:t>
            </a:r>
            <a:endParaRPr sz="2933">
              <a:solidFill>
                <a:schemeClr val="accent1"/>
              </a:solidFill>
            </a:endParaRPr>
          </a:p>
          <a:p>
            <a:pPr>
              <a:spcAft>
                <a:spcPts val="0"/>
              </a:spcAft>
              <a:buSzPts val="2400"/>
            </a:pPr>
            <a:r>
              <a:rPr lang="en-GB" sz="2933">
                <a:solidFill>
                  <a:schemeClr val="accent1"/>
                </a:solidFill>
              </a:rPr>
              <a:t>  (Accessed: 10 April 2026).</a:t>
            </a:r>
            <a:endParaRPr sz="2933">
              <a:solidFill>
                <a:schemeClr val="accent1"/>
              </a:solidFill>
              <a:highlight>
                <a:schemeClr val="accent1"/>
              </a:highlight>
            </a:endParaRPr>
          </a:p>
        </p:txBody>
      </p:sp>
      <p:pic>
        <p:nvPicPr>
          <p:cNvPr id="103" name="Google Shape;103;p19"/>
          <p:cNvPicPr preferRelativeResize="0"/>
          <p:nvPr/>
        </p:nvPicPr>
        <p:blipFill rotWithShape="1">
          <a:blip r:embed="rId4">
            <a:alphaModFix/>
          </a:blip>
          <a:srcRect l="1280" t="9493" r="12832" b="3179"/>
          <a:stretch/>
        </p:blipFill>
        <p:spPr>
          <a:xfrm>
            <a:off x="6721168" y="1885998"/>
            <a:ext cx="5089525" cy="379709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up of a doctor holding a tablet&#10;&#10;AI-generated content may be incorrect.">
            <a:extLst>
              <a:ext uri="{FF2B5EF4-FFF2-40B4-BE49-F238E27FC236}">
                <a16:creationId xmlns:a16="http://schemas.microsoft.com/office/drawing/2014/main" id="{F744B045-3BC6-07EA-EE02-F77D666151A9}"/>
              </a:ext>
            </a:extLst>
          </p:cNvPr>
          <p:cNvPicPr>
            <a:picLocks noChangeAspect="1"/>
          </p:cNvPicPr>
          <p:nvPr/>
        </p:nvPicPr>
        <p:blipFill>
          <a:blip r:embed="rId2">
            <a:alphaModFix amt="50000"/>
            <a:extLst>
              <a:ext uri="{837473B0-CC2E-450A-ABE3-18F120FF3D39}">
                <a1611:picAttrSrcUrl xmlns:a1611="http://schemas.microsoft.com/office/drawing/2016/11/main" r:id="rId3"/>
              </a:ext>
            </a:extLst>
          </a:blip>
          <a:srcRect t="15730"/>
          <a:stretch>
            <a:fillRect/>
          </a:stretch>
        </p:blipFill>
        <p:spPr>
          <a:xfrm>
            <a:off x="8311762" y="2692563"/>
            <a:ext cx="3367096" cy="1893994"/>
          </a:xfrm>
          <a:prstGeom prst="rect">
            <a:avLst/>
          </a:prstGeom>
        </p:spPr>
      </p:pic>
      <p:sp>
        <p:nvSpPr>
          <p:cNvPr id="2" name="Title 1"/>
          <p:cNvSpPr>
            <a:spLocks noGrp="1"/>
          </p:cNvSpPr>
          <p:nvPr>
            <p:ph type="ctrTitle"/>
          </p:nvPr>
        </p:nvSpPr>
        <p:spPr>
          <a:xfrm>
            <a:off x="428693" y="124099"/>
            <a:ext cx="9144000" cy="1893995"/>
          </a:xfrm>
        </p:spPr>
        <p:txBody>
          <a:bodyPr>
            <a:normAutofit fontScale="90000"/>
          </a:bodyPr>
          <a:lstStyle/>
          <a:p>
            <a:r>
              <a:rPr lang="en-US" b="1" u="sng" dirty="0">
                <a:solidFill>
                  <a:srgbClr val="FFFFFF"/>
                </a:solidFill>
              </a:rPr>
              <a:t>Group effort </a:t>
            </a:r>
            <a:br>
              <a:rPr lang="en-US" b="1" dirty="0">
                <a:solidFill>
                  <a:srgbClr val="FFFFFF"/>
                </a:solidFill>
              </a:rPr>
            </a:br>
            <a:r>
              <a:rPr lang="en-US" b="1" dirty="0">
                <a:solidFill>
                  <a:srgbClr val="FFFFFF"/>
                </a:solidFill>
              </a:rPr>
              <a:t>Workplace Task: Care-documentation</a:t>
            </a:r>
          </a:p>
        </p:txBody>
      </p:sp>
      <p:sp>
        <p:nvSpPr>
          <p:cNvPr id="3" name="Subtitle 2"/>
          <p:cNvSpPr>
            <a:spLocks noGrp="1"/>
          </p:cNvSpPr>
          <p:nvPr>
            <p:ph type="subTitle" idx="1"/>
          </p:nvPr>
        </p:nvSpPr>
        <p:spPr>
          <a:xfrm>
            <a:off x="157212" y="2050235"/>
            <a:ext cx="9144000" cy="903380"/>
          </a:xfrm>
        </p:spPr>
        <p:txBody>
          <a:bodyPr vert="horz" lIns="91440" tIns="45720" rIns="91440" bIns="45720" rtlCol="0" anchor="t">
            <a:normAutofit/>
          </a:bodyPr>
          <a:lstStyle/>
          <a:p>
            <a:r>
              <a:rPr lang="en-GB" sz="2800" b="1" u="sng" dirty="0">
                <a:solidFill>
                  <a:srgbClr val="FFFFFF"/>
                </a:solidFill>
              </a:rPr>
              <a:t>Why documentation matters at Riverdale nursing home:</a:t>
            </a:r>
          </a:p>
        </p:txBody>
      </p:sp>
      <p:sp>
        <p:nvSpPr>
          <p:cNvPr id="7" name="TextBox 6">
            <a:extLst>
              <a:ext uri="{FF2B5EF4-FFF2-40B4-BE49-F238E27FC236}">
                <a16:creationId xmlns:a16="http://schemas.microsoft.com/office/drawing/2014/main" id="{AB83723E-6599-A37A-6322-4524BF4933FC}"/>
              </a:ext>
            </a:extLst>
          </p:cNvPr>
          <p:cNvSpPr txBox="1"/>
          <p:nvPr/>
        </p:nvSpPr>
        <p:spPr>
          <a:xfrm>
            <a:off x="651853" y="2953615"/>
            <a:ext cx="9459203" cy="37240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t>. Accurate care plans and resident records.</a:t>
            </a:r>
          </a:p>
          <a:p>
            <a:endParaRPr lang="en-GB" sz="2000" b="1" dirty="0"/>
          </a:p>
          <a:p>
            <a:r>
              <a:rPr lang="en-GB" sz="2000" b="1" dirty="0"/>
              <a:t>. Clear communication between carers and nurses.</a:t>
            </a:r>
          </a:p>
          <a:p>
            <a:endParaRPr lang="en-GB" sz="2000" b="1" dirty="0"/>
          </a:p>
          <a:p>
            <a:r>
              <a:rPr lang="en-GB" sz="2000" b="1" dirty="0"/>
              <a:t>. Up-to-date medication information.</a:t>
            </a:r>
          </a:p>
          <a:p>
            <a:endParaRPr lang="en-GB" sz="2000" b="1" dirty="0"/>
          </a:p>
          <a:p>
            <a:r>
              <a:rPr lang="en-GB" sz="2000" b="1" dirty="0"/>
              <a:t>. Secures storage of resident information.</a:t>
            </a:r>
          </a:p>
          <a:p>
            <a:endParaRPr lang="en-GB" sz="2000" b="1" dirty="0"/>
          </a:p>
          <a:p>
            <a:r>
              <a:rPr lang="en-GB" sz="2000" b="1" dirty="0"/>
              <a:t>. Supports resident safety and wellbeing.  </a:t>
            </a:r>
            <a:r>
              <a:rPr lang="en-GB" sz="2000" b="1" dirty="0">
                <a:latin typeface="Times New Roman"/>
                <a:cs typeface="Times New Roman"/>
              </a:rPr>
              <a:t>(Prestige Nursing &amp; Care, 2023)</a:t>
            </a:r>
          </a:p>
          <a:p>
            <a:endParaRPr lang="en-GB" sz="2800" b="1" dirty="0">
              <a:latin typeface="Aptos"/>
              <a:cs typeface="Times New Roman"/>
            </a:endParaRPr>
          </a:p>
          <a:p>
            <a:endParaRPr lang="en-GB" sz="2800" b="1" dirty="0">
              <a:latin typeface="Times New Roman"/>
              <a:cs typeface="Times New Roman"/>
            </a:endParaRPr>
          </a:p>
        </p:txBody>
      </p:sp>
    </p:spTree>
    <p:extLst>
      <p:ext uri="{BB962C8B-B14F-4D97-AF65-F5344CB8AC3E}">
        <p14:creationId xmlns:p14="http://schemas.microsoft.com/office/powerpoint/2010/main" val="109857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09A47-83DD-1208-3E3C-6E2573723CFA}"/>
              </a:ext>
            </a:extLst>
          </p:cNvPr>
          <p:cNvSpPr>
            <a:spLocks noGrp="1"/>
          </p:cNvSpPr>
          <p:nvPr>
            <p:ph type="title"/>
          </p:nvPr>
        </p:nvSpPr>
        <p:spPr>
          <a:xfrm>
            <a:off x="6564084" y="382210"/>
            <a:ext cx="4953000" cy="1216153"/>
          </a:xfrm>
        </p:spPr>
        <p:txBody>
          <a:bodyPr anchor="t">
            <a:normAutofit/>
          </a:bodyPr>
          <a:lstStyle/>
          <a:p>
            <a:r>
              <a:rPr lang="en-US" sz="3400" b="1" i="1" u="sng"/>
              <a:t>Microsoft 365 Tool: Word</a:t>
            </a:r>
          </a:p>
        </p:txBody>
      </p:sp>
      <p:sp>
        <p:nvSpPr>
          <p:cNvPr id="23" name="Content Placeholder 22">
            <a:extLst>
              <a:ext uri="{FF2B5EF4-FFF2-40B4-BE49-F238E27FC236}">
                <a16:creationId xmlns:a16="http://schemas.microsoft.com/office/drawing/2014/main" id="{2D29026C-5383-01CD-C22E-5FE65306CE1F}"/>
              </a:ext>
            </a:extLst>
          </p:cNvPr>
          <p:cNvSpPr>
            <a:spLocks noGrp="1"/>
          </p:cNvSpPr>
          <p:nvPr>
            <p:ph idx="1"/>
          </p:nvPr>
        </p:nvSpPr>
        <p:spPr>
          <a:xfrm>
            <a:off x="6105939" y="1118843"/>
            <a:ext cx="6087165" cy="5179598"/>
          </a:xfrm>
        </p:spPr>
        <p:txBody>
          <a:bodyPr vert="horz" lIns="91440" tIns="45720" rIns="91440" bIns="45720" rtlCol="0" anchor="t">
            <a:normAutofit/>
          </a:bodyPr>
          <a:lstStyle/>
          <a:p>
            <a:pPr marL="0" indent="0">
              <a:buNone/>
            </a:pPr>
            <a:r>
              <a:rPr lang="en-GB" sz="2000" u="sng"/>
              <a:t>Microsoft Word is suitable for Riverdale nursing home because:</a:t>
            </a:r>
            <a:endParaRPr lang="en-US" sz="2000" u="sng"/>
          </a:p>
          <a:p>
            <a:pPr marL="0" indent="0">
              <a:buNone/>
            </a:pPr>
            <a:endParaRPr lang="en-GB" sz="2000" u="sng"/>
          </a:p>
          <a:p>
            <a:pPr marL="0" indent="0">
              <a:buNone/>
            </a:pPr>
            <a:r>
              <a:rPr lang="en-GB" sz="2000"/>
              <a:t>. Clear heading and subheadings documentations.</a:t>
            </a:r>
          </a:p>
          <a:p>
            <a:pPr marL="0" indent="0">
              <a:buNone/>
            </a:pPr>
            <a:endParaRPr lang="en-GB" sz="2000"/>
          </a:p>
          <a:p>
            <a:pPr marL="0" indent="0">
              <a:buNone/>
            </a:pPr>
            <a:r>
              <a:rPr lang="en-GB" sz="2000"/>
              <a:t>. Table of contents help staff find information quickly.</a:t>
            </a:r>
          </a:p>
          <a:p>
            <a:pPr marL="0" indent="0">
              <a:buNone/>
            </a:pPr>
            <a:endParaRPr lang="en-GB" sz="2000"/>
          </a:p>
          <a:p>
            <a:pPr marL="0" indent="0">
              <a:buNone/>
            </a:pPr>
            <a:r>
              <a:rPr lang="en-GB" sz="2000"/>
              <a:t>. Spell check and editor tools improve accuracy.</a:t>
            </a:r>
          </a:p>
          <a:p>
            <a:pPr marL="0" indent="0">
              <a:buNone/>
            </a:pPr>
            <a:endParaRPr lang="en-GB" sz="2000"/>
          </a:p>
          <a:p>
            <a:pPr marL="0" indent="0">
              <a:buNone/>
            </a:pPr>
            <a:r>
              <a:rPr lang="en-GB" sz="2000"/>
              <a:t>. Clear documentation structure improves communication between staff.</a:t>
            </a:r>
          </a:p>
          <a:p>
            <a:pPr marL="0" indent="0">
              <a:buNone/>
            </a:pPr>
            <a:endParaRPr lang="en-GB"/>
          </a:p>
        </p:txBody>
      </p:sp>
      <p:pic>
        <p:nvPicPr>
          <p:cNvPr id="4" name="Content Placeholder 3" descr="A white square with blue text&#10;&#10;AI-generated content may be incorrect.">
            <a:extLst>
              <a:ext uri="{FF2B5EF4-FFF2-40B4-BE49-F238E27FC236}">
                <a16:creationId xmlns:a16="http://schemas.microsoft.com/office/drawing/2014/main" id="{6DF5B804-804F-8658-2D2F-60786661D7BC}"/>
              </a:ext>
            </a:extLst>
          </p:cNvPr>
          <p:cNvPicPr>
            <a:picLocks noChangeAspect="1"/>
          </p:cNvPicPr>
          <p:nvPr/>
        </p:nvPicPr>
        <p:blipFill>
          <a:blip r:embed="rId2">
            <a:extLst>
              <a:ext uri="{837473B0-CC2E-450A-ABE3-18F120FF3D39}">
                <a1611:picAttrSrcUrl xmlns:a1611="http://schemas.microsoft.com/office/drawing/2016/11/main" r:id="rId3"/>
              </a:ext>
            </a:extLst>
          </a:blip>
          <a:srcRect r="3124" b="-2"/>
          <a:stretch>
            <a:fillRect/>
          </a:stretch>
        </p:blipFill>
        <p:spPr>
          <a:xfrm>
            <a:off x="914399" y="990597"/>
            <a:ext cx="4724400" cy="4876799"/>
          </a:xfrm>
          <a:prstGeom prst="rect">
            <a:avLst/>
          </a:prstGeom>
        </p:spPr>
      </p:pic>
      <p:sp>
        <p:nvSpPr>
          <p:cNvPr id="24" name="TextBox 23">
            <a:extLst>
              <a:ext uri="{FF2B5EF4-FFF2-40B4-BE49-F238E27FC236}">
                <a16:creationId xmlns:a16="http://schemas.microsoft.com/office/drawing/2014/main" id="{1E5C87BC-EDFE-BF8F-0A44-D747D644D635}"/>
              </a:ext>
            </a:extLst>
          </p:cNvPr>
          <p:cNvSpPr txBox="1"/>
          <p:nvPr/>
        </p:nvSpPr>
        <p:spPr>
          <a:xfrm>
            <a:off x="9512631" y="4913718"/>
            <a:ext cx="252996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Times New Roman"/>
                <a:cs typeface="Times New Roman"/>
              </a:rPr>
              <a:t>(Department for Transport, 2022)</a:t>
            </a:r>
            <a:endParaRPr lang="en-US" sz="2000"/>
          </a:p>
        </p:txBody>
      </p:sp>
    </p:spTree>
    <p:extLst>
      <p:ext uri="{BB962C8B-B14F-4D97-AF65-F5344CB8AC3E}">
        <p14:creationId xmlns:p14="http://schemas.microsoft.com/office/powerpoint/2010/main" val="37563110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BA8B1-1EA0-58EB-FF63-70E932D02AF6}"/>
              </a:ext>
            </a:extLst>
          </p:cNvPr>
          <p:cNvSpPr>
            <a:spLocks noGrp="1"/>
          </p:cNvSpPr>
          <p:nvPr>
            <p:ph type="title"/>
          </p:nvPr>
        </p:nvSpPr>
        <p:spPr>
          <a:xfrm>
            <a:off x="704854" y="170141"/>
            <a:ext cx="4683321" cy="2148841"/>
          </a:xfrm>
        </p:spPr>
        <p:txBody>
          <a:bodyPr anchor="t">
            <a:normAutofit fontScale="90000"/>
          </a:bodyPr>
          <a:lstStyle/>
          <a:p>
            <a:r>
              <a:rPr lang="en-GB" sz="3400" b="1" u="sng"/>
              <a:t>How Microsoft word improves efficiency and communication at Riverdale nursing home:</a:t>
            </a:r>
          </a:p>
        </p:txBody>
      </p:sp>
      <p:sp>
        <p:nvSpPr>
          <p:cNvPr id="8" name="Content Placeholder 7">
            <a:extLst>
              <a:ext uri="{FF2B5EF4-FFF2-40B4-BE49-F238E27FC236}">
                <a16:creationId xmlns:a16="http://schemas.microsoft.com/office/drawing/2014/main" id="{301CA1F6-C3FA-B27A-CF12-3AFCD827A349}"/>
              </a:ext>
            </a:extLst>
          </p:cNvPr>
          <p:cNvSpPr>
            <a:spLocks noGrp="1"/>
          </p:cNvSpPr>
          <p:nvPr>
            <p:ph idx="1"/>
          </p:nvPr>
        </p:nvSpPr>
        <p:spPr>
          <a:xfrm>
            <a:off x="6831123" y="852530"/>
            <a:ext cx="4555782" cy="5445076"/>
          </a:xfrm>
        </p:spPr>
        <p:txBody>
          <a:bodyPr anchor="t">
            <a:normAutofit/>
          </a:bodyPr>
          <a:lstStyle/>
          <a:p>
            <a:r>
              <a:rPr lang="en-US" sz="2000">
                <a:solidFill>
                  <a:srgbClr val="FF0000"/>
                </a:solidFill>
              </a:rPr>
              <a:t>Improves care documentation:</a:t>
            </a:r>
            <a:endParaRPr lang="en-US">
              <a:solidFill>
                <a:srgbClr val="FF0000"/>
              </a:solidFill>
            </a:endParaRPr>
          </a:p>
          <a:p>
            <a:pPr marL="0" indent="0">
              <a:buNone/>
            </a:pPr>
            <a:r>
              <a:rPr lang="en-US" sz="2000"/>
              <a:t>Enables staff to quickly update care plans of all residents in a structured format.</a:t>
            </a:r>
          </a:p>
          <a:p>
            <a:pPr marL="0" indent="0">
              <a:buNone/>
            </a:pPr>
            <a:endParaRPr lang="en-US" sz="2000">
              <a:solidFill>
                <a:srgbClr val="000000"/>
              </a:solidFill>
            </a:endParaRPr>
          </a:p>
          <a:p>
            <a:r>
              <a:rPr lang="en-US" sz="2000">
                <a:solidFill>
                  <a:srgbClr val="FF0000"/>
                </a:solidFill>
              </a:rPr>
              <a:t>Enhances communication between staff: </a:t>
            </a:r>
          </a:p>
          <a:p>
            <a:pPr marL="0" indent="0">
              <a:buNone/>
            </a:pPr>
            <a:r>
              <a:rPr lang="en-US" sz="2000"/>
              <a:t>Word documents can be shared easily, ensuring consistent information about residents' records.</a:t>
            </a:r>
          </a:p>
          <a:p>
            <a:pPr marL="0" indent="0">
              <a:buNone/>
            </a:pPr>
            <a:endParaRPr lang="en-US" sz="2000">
              <a:solidFill>
                <a:srgbClr val="000000"/>
              </a:solidFill>
            </a:endParaRPr>
          </a:p>
          <a:p>
            <a:r>
              <a:rPr lang="en-US" sz="2000">
                <a:solidFill>
                  <a:srgbClr val="FF0000"/>
                </a:solidFill>
              </a:rPr>
              <a:t>Reduces error and improves clarity:</a:t>
            </a:r>
          </a:p>
          <a:p>
            <a:pPr marL="0" indent="0">
              <a:buNone/>
            </a:pPr>
            <a:r>
              <a:rPr lang="en-US" sz="2000"/>
              <a:t>Digital documents are easy to read, edit and update.  </a:t>
            </a:r>
            <a:r>
              <a:rPr lang="en-US" sz="2000">
                <a:latin typeface="Times New Roman"/>
                <a:cs typeface="Times New Roman"/>
              </a:rPr>
              <a:t>(Greenwood, 2025)</a:t>
            </a:r>
            <a:endParaRPr lang="en-US" sz="2000"/>
          </a:p>
        </p:txBody>
      </p:sp>
      <p:pic>
        <p:nvPicPr>
          <p:cNvPr id="4" name="Content Placeholder 3" descr="Old Nursing Home Free Stock Photo - Public Domain Pictures">
            <a:extLst>
              <a:ext uri="{FF2B5EF4-FFF2-40B4-BE49-F238E27FC236}">
                <a16:creationId xmlns:a16="http://schemas.microsoft.com/office/drawing/2014/main" id="{8B136549-5C1E-7472-E504-8D7B6FD3C0E4}"/>
              </a:ext>
            </a:extLst>
          </p:cNvPr>
          <p:cNvPicPr>
            <a:picLocks noChangeAspect="1"/>
          </p:cNvPicPr>
          <p:nvPr/>
        </p:nvPicPr>
        <p:blipFill>
          <a:blip r:embed="rId2"/>
          <a:srcRect t="6451" b="6450"/>
          <a:stretch>
            <a:fillRect/>
          </a:stretch>
        </p:blipFill>
        <p:spPr>
          <a:xfrm>
            <a:off x="1" y="2070197"/>
            <a:ext cx="6835110" cy="4787803"/>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Tree>
    <p:extLst>
      <p:ext uri="{BB962C8B-B14F-4D97-AF65-F5344CB8AC3E}">
        <p14:creationId xmlns:p14="http://schemas.microsoft.com/office/powerpoint/2010/main" val="1730058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FD9DA-ECE1-EA29-70EC-5A7F5F26CCD2}"/>
              </a:ext>
            </a:extLst>
          </p:cNvPr>
          <p:cNvSpPr>
            <a:spLocks noGrp="1"/>
          </p:cNvSpPr>
          <p:nvPr>
            <p:ph type="title"/>
          </p:nvPr>
        </p:nvSpPr>
        <p:spPr>
          <a:xfrm>
            <a:off x="518846" y="328109"/>
            <a:ext cx="5938990" cy="1624520"/>
          </a:xfrm>
        </p:spPr>
        <p:txBody>
          <a:bodyPr anchor="ctr">
            <a:normAutofit/>
          </a:bodyPr>
          <a:lstStyle/>
          <a:p>
            <a:r>
              <a:rPr lang="en-GB" sz="4000" b="1" i="1" u="sng"/>
              <a:t>Advantages of using Microsoft word at Riverdale nursing home:</a:t>
            </a:r>
            <a:endParaRPr lang="en-US" u="sng"/>
          </a:p>
        </p:txBody>
      </p:sp>
      <p:sp>
        <p:nvSpPr>
          <p:cNvPr id="8" name="Content Placeholder 7">
            <a:extLst>
              <a:ext uri="{FF2B5EF4-FFF2-40B4-BE49-F238E27FC236}">
                <a16:creationId xmlns:a16="http://schemas.microsoft.com/office/drawing/2014/main" id="{5B074446-7073-98B5-9435-4230E1AA1659}"/>
              </a:ext>
            </a:extLst>
          </p:cNvPr>
          <p:cNvSpPr>
            <a:spLocks noGrp="1"/>
          </p:cNvSpPr>
          <p:nvPr>
            <p:ph idx="1"/>
          </p:nvPr>
        </p:nvSpPr>
        <p:spPr>
          <a:xfrm>
            <a:off x="157010" y="1952629"/>
            <a:ext cx="5938990" cy="5037757"/>
          </a:xfrm>
        </p:spPr>
        <p:txBody>
          <a:bodyPr anchor="ctr">
            <a:normAutofit/>
          </a:bodyPr>
          <a:lstStyle/>
          <a:p>
            <a:r>
              <a:rPr lang="en-US" sz="2000" dirty="0">
                <a:solidFill>
                  <a:srgbClr val="FF0000"/>
                </a:solidFill>
              </a:rPr>
              <a:t>Integration:</a:t>
            </a:r>
          </a:p>
          <a:p>
            <a:pPr marL="0" indent="0">
              <a:buNone/>
            </a:pPr>
            <a:r>
              <a:rPr lang="en-US" sz="2000" dirty="0"/>
              <a:t>Staff can combine reports and spreadsheets into one document, improving communication between both buildings.</a:t>
            </a:r>
          </a:p>
          <a:p>
            <a:pPr marL="0" indent="0">
              <a:buNone/>
            </a:pPr>
            <a:endParaRPr lang="en-US" sz="2000" dirty="0">
              <a:solidFill>
                <a:srgbClr val="FF0000"/>
              </a:solidFill>
            </a:endParaRPr>
          </a:p>
          <a:p>
            <a:r>
              <a:rPr lang="en-US" sz="2000" dirty="0">
                <a:solidFill>
                  <a:srgbClr val="FF0000"/>
                </a:solidFill>
              </a:rPr>
              <a:t>Improves efficiency:</a:t>
            </a:r>
          </a:p>
          <a:p>
            <a:pPr marL="0" indent="0">
              <a:buNone/>
            </a:pPr>
            <a:r>
              <a:rPr lang="en-US" sz="2000" dirty="0"/>
              <a:t>Reduces duplicated work and allows staff to spend more time with all residents.</a:t>
            </a:r>
          </a:p>
          <a:p>
            <a:pPr marL="0" indent="0">
              <a:buNone/>
            </a:pPr>
            <a:endParaRPr lang="en-US" sz="2000" dirty="0"/>
          </a:p>
          <a:p>
            <a:r>
              <a:rPr lang="en-US" sz="2000" dirty="0">
                <a:solidFill>
                  <a:srgbClr val="FF0000"/>
                </a:solidFill>
              </a:rPr>
              <a:t>Collaboration:</a:t>
            </a:r>
          </a:p>
          <a:p>
            <a:pPr marL="0" indent="0">
              <a:buNone/>
            </a:pPr>
            <a:r>
              <a:rPr lang="en-US" sz="2000" dirty="0"/>
              <a:t>All carers and nurses at Riverdale nursing home can add comments to shared documents. (</a:t>
            </a:r>
            <a:r>
              <a:rPr lang="en-US" sz="2000" dirty="0">
                <a:latin typeface="Times New Roman"/>
                <a:cs typeface="Times New Roman"/>
              </a:rPr>
              <a:t>Cook, 2015)</a:t>
            </a:r>
          </a:p>
          <a:p>
            <a:endParaRPr lang="en-US" sz="2000" dirty="0"/>
          </a:p>
        </p:txBody>
      </p:sp>
      <p:pic>
        <p:nvPicPr>
          <p:cNvPr id="4" name="Content Placeholder 3" descr="Benefit Images | Free Photos, PNG Stickers, Wallpapers &amp; Backgrounds ...">
            <a:extLst>
              <a:ext uri="{FF2B5EF4-FFF2-40B4-BE49-F238E27FC236}">
                <a16:creationId xmlns:a16="http://schemas.microsoft.com/office/drawing/2014/main" id="{5292E34F-0CAD-DC27-9779-C65A28F72927}"/>
              </a:ext>
            </a:extLst>
          </p:cNvPr>
          <p:cNvPicPr>
            <a:picLocks noChangeAspect="1"/>
          </p:cNvPicPr>
          <p:nvPr/>
        </p:nvPicPr>
        <p:blipFill>
          <a:blip r:embed="rId2"/>
          <a:srcRect l="22367" r="18456"/>
          <a:stretch>
            <a:fillRect/>
          </a:stretch>
        </p:blipFill>
        <p:spPr>
          <a:xfrm>
            <a:off x="6688666" y="1"/>
            <a:ext cx="5498064" cy="6858000"/>
          </a:xfrm>
          <a:prstGeom prst="rect">
            <a:avLst/>
          </a:prstGeom>
        </p:spPr>
      </p:pic>
    </p:spTree>
    <p:extLst>
      <p:ext uri="{BB962C8B-B14F-4D97-AF65-F5344CB8AC3E}">
        <p14:creationId xmlns:p14="http://schemas.microsoft.com/office/powerpoint/2010/main" val="3298120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3E068-2D32-06B7-65EC-EFE8788F175D}"/>
              </a:ext>
            </a:extLst>
          </p:cNvPr>
          <p:cNvSpPr>
            <a:spLocks noGrp="1"/>
          </p:cNvSpPr>
          <p:nvPr>
            <p:ph type="title"/>
          </p:nvPr>
        </p:nvSpPr>
        <p:spPr>
          <a:xfrm>
            <a:off x="640080" y="-282022"/>
            <a:ext cx="5285210" cy="2641536"/>
          </a:xfrm>
        </p:spPr>
        <p:txBody>
          <a:bodyPr anchor="b">
            <a:normAutofit/>
          </a:bodyPr>
          <a:lstStyle/>
          <a:p>
            <a:r>
              <a:rPr lang="en-GB" sz="3600" b="1" i="1" u="sng"/>
              <a:t>Disadvantages of using Microsoft word at Riverdale nursing home:</a:t>
            </a:r>
            <a:endParaRPr lang="en-US"/>
          </a:p>
        </p:txBody>
      </p:sp>
      <p:sp>
        <p:nvSpPr>
          <p:cNvPr id="9" name="Content Placeholder 8">
            <a:extLst>
              <a:ext uri="{FF2B5EF4-FFF2-40B4-BE49-F238E27FC236}">
                <a16:creationId xmlns:a16="http://schemas.microsoft.com/office/drawing/2014/main" id="{5B812297-B95C-41A4-DA6C-3E1E942B591B}"/>
              </a:ext>
            </a:extLst>
          </p:cNvPr>
          <p:cNvSpPr>
            <a:spLocks noGrp="1"/>
          </p:cNvSpPr>
          <p:nvPr>
            <p:ph idx="1"/>
          </p:nvPr>
        </p:nvSpPr>
        <p:spPr>
          <a:xfrm>
            <a:off x="151718" y="2377769"/>
            <a:ext cx="5944282" cy="4480231"/>
          </a:xfrm>
        </p:spPr>
        <p:txBody>
          <a:bodyPr vert="horz" lIns="91440" tIns="45720" rIns="91440" bIns="45720" rtlCol="0" anchor="t">
            <a:normAutofit/>
          </a:bodyPr>
          <a:lstStyle/>
          <a:p>
            <a:r>
              <a:rPr lang="en-US" sz="2000" dirty="0">
                <a:solidFill>
                  <a:srgbClr val="FF0000"/>
                </a:solidFill>
              </a:rPr>
              <a:t>Cost:</a:t>
            </a:r>
            <a:endParaRPr lang="en-US" sz="2000" dirty="0"/>
          </a:p>
          <a:p>
            <a:pPr marL="0" indent="0">
              <a:buNone/>
            </a:pPr>
            <a:r>
              <a:rPr lang="en-US" sz="2000" dirty="0"/>
              <a:t>Microsoft word licenses can be expensive for Riverdale to use across all staff devices.</a:t>
            </a:r>
          </a:p>
          <a:p>
            <a:endParaRPr lang="en-US" sz="2000" dirty="0"/>
          </a:p>
          <a:p>
            <a:r>
              <a:rPr lang="en-US" sz="2000" dirty="0">
                <a:solidFill>
                  <a:srgbClr val="FF0000"/>
                </a:solidFill>
              </a:rPr>
              <a:t>Complexity:</a:t>
            </a:r>
            <a:endParaRPr lang="en-US" sz="2000" dirty="0"/>
          </a:p>
          <a:p>
            <a:pPr marL="0" indent="0">
              <a:buNone/>
            </a:pPr>
            <a:r>
              <a:rPr lang="en-US" sz="2000" dirty="0"/>
              <a:t>Some carers and staff may find word difficult to use.</a:t>
            </a:r>
          </a:p>
          <a:p>
            <a:endParaRPr lang="en-US" sz="2000" dirty="0"/>
          </a:p>
          <a:p>
            <a:r>
              <a:rPr lang="en-US" sz="2000" dirty="0">
                <a:solidFill>
                  <a:srgbClr val="FF0000"/>
                </a:solidFill>
              </a:rPr>
              <a:t>Collaboration:</a:t>
            </a:r>
            <a:endParaRPr lang="en-US" sz="2000" dirty="0"/>
          </a:p>
          <a:p>
            <a:pPr marL="0" indent="0">
              <a:buNone/>
            </a:pPr>
            <a:r>
              <a:rPr lang="en-US" sz="2000" dirty="0"/>
              <a:t>Formatting reports can take extra time and reduce efficiency during busy shifts.(</a:t>
            </a:r>
            <a:r>
              <a:rPr lang="en-US" sz="2000" dirty="0">
                <a:latin typeface="Times New Roman"/>
                <a:cs typeface="Times New Roman"/>
              </a:rPr>
              <a:t>Cook, 2015)</a:t>
            </a:r>
            <a:endParaRPr lang="en-US" dirty="0"/>
          </a:p>
        </p:txBody>
      </p:sp>
      <p:pic>
        <p:nvPicPr>
          <p:cNvPr id="4" name="Content Placeholder 3" descr="A sign with text on it&#10;&#10;AI-generated content may be incorrect.">
            <a:extLst>
              <a:ext uri="{FF2B5EF4-FFF2-40B4-BE49-F238E27FC236}">
                <a16:creationId xmlns:a16="http://schemas.microsoft.com/office/drawing/2014/main" id="{349C15D4-BB48-DDF5-490F-C973250C8E0F}"/>
              </a:ext>
            </a:extLst>
          </p:cNvPr>
          <p:cNvPicPr>
            <a:picLocks noChangeAspect="1"/>
          </p:cNvPicPr>
          <p:nvPr/>
        </p:nvPicPr>
        <p:blipFill>
          <a:blip r:embed="rId2">
            <a:extLst>
              <a:ext uri="{837473B0-CC2E-450A-ABE3-18F120FF3D39}">
                <a1611:picAttrSrcUrl xmlns:a1611="http://schemas.microsoft.com/office/drawing/2016/11/main" r:id="rId3"/>
              </a:ext>
            </a:extLst>
          </a:blip>
          <a:srcRect l="21241" r="12058"/>
          <a:stretch>
            <a:fillRect/>
          </a:stretch>
        </p:blipFill>
        <p:spPr>
          <a:xfrm>
            <a:off x="5741872" y="10"/>
            <a:ext cx="644860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493173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en placed on top of a signature line">
            <a:extLst>
              <a:ext uri="{FF2B5EF4-FFF2-40B4-BE49-F238E27FC236}">
                <a16:creationId xmlns:a16="http://schemas.microsoft.com/office/drawing/2014/main" id="{F2181D27-9921-D3C6-D3AE-44209341B75C}"/>
              </a:ext>
            </a:extLst>
          </p:cNvPr>
          <p:cNvPicPr>
            <a:picLocks noChangeAspect="1"/>
          </p:cNvPicPr>
          <p:nvPr/>
        </p:nvPicPr>
        <p:blipFill>
          <a:blip r:embed="rId2"/>
          <a:srcRect l="47353" r="143" b="9078"/>
          <a:stretch>
            <a:fillRect/>
          </a:stretch>
        </p:blipFill>
        <p:spPr>
          <a:xfrm>
            <a:off x="8136506" y="10"/>
            <a:ext cx="4052427" cy="6859536"/>
          </a:xfrm>
          <a:prstGeom prst="rect">
            <a:avLst/>
          </a:prstGeom>
        </p:spPr>
      </p:pic>
      <p:sp>
        <p:nvSpPr>
          <p:cNvPr id="2" name="Title 1">
            <a:extLst>
              <a:ext uri="{FF2B5EF4-FFF2-40B4-BE49-F238E27FC236}">
                <a16:creationId xmlns:a16="http://schemas.microsoft.com/office/drawing/2014/main" id="{6B6EFC50-EBB7-C06E-09DE-3C1F96B8E030}"/>
              </a:ext>
            </a:extLst>
          </p:cNvPr>
          <p:cNvSpPr>
            <a:spLocks noGrp="1"/>
          </p:cNvSpPr>
          <p:nvPr>
            <p:ph type="title"/>
          </p:nvPr>
        </p:nvSpPr>
        <p:spPr>
          <a:xfrm>
            <a:off x="1034362" y="-1792589"/>
            <a:ext cx="4023360" cy="3204134"/>
          </a:xfrm>
        </p:spPr>
        <p:txBody>
          <a:bodyPr vert="horz" lIns="91440" tIns="45720" rIns="91440" bIns="45720" rtlCol="0" anchor="b">
            <a:normAutofit/>
          </a:bodyPr>
          <a:lstStyle/>
          <a:p>
            <a:r>
              <a:rPr lang="en-US" sz="4800" i="1" u="sng" dirty="0">
                <a:solidFill>
                  <a:schemeClr val="tx1"/>
                </a:solidFill>
              </a:rPr>
              <a:t>Conclusion:</a:t>
            </a:r>
          </a:p>
        </p:txBody>
      </p:sp>
      <p:sp>
        <p:nvSpPr>
          <p:cNvPr id="6" name="TextBox 5">
            <a:extLst>
              <a:ext uri="{FF2B5EF4-FFF2-40B4-BE49-F238E27FC236}">
                <a16:creationId xmlns:a16="http://schemas.microsoft.com/office/drawing/2014/main" id="{13E312BA-1881-2610-E337-264038DE5EB7}"/>
              </a:ext>
            </a:extLst>
          </p:cNvPr>
          <p:cNvSpPr txBox="1"/>
          <p:nvPr/>
        </p:nvSpPr>
        <p:spPr>
          <a:xfrm>
            <a:off x="344506" y="1815369"/>
            <a:ext cx="7515697"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t>Microsoft Word is an effective tool for Riverdale nursing home</a:t>
            </a:r>
          </a:p>
          <a:p>
            <a:endParaRPr lang="en-GB" sz="2000" dirty="0"/>
          </a:p>
          <a:p>
            <a:endParaRPr lang="en-GB" sz="2000" dirty="0"/>
          </a:p>
          <a:p>
            <a:r>
              <a:rPr lang="en-GB" sz="2000" dirty="0"/>
              <a:t>It improves communication and efficiency </a:t>
            </a:r>
          </a:p>
          <a:p>
            <a:endParaRPr lang="en-GB" sz="2000" dirty="0"/>
          </a:p>
          <a:p>
            <a:endParaRPr lang="en-GB" sz="2000" dirty="0"/>
          </a:p>
          <a:p>
            <a:r>
              <a:rPr lang="en-GB" sz="2000" dirty="0"/>
              <a:t>Features on word support communication between both buildings.</a:t>
            </a:r>
          </a:p>
          <a:p>
            <a:endParaRPr lang="en-GB" sz="2000" dirty="0"/>
          </a:p>
          <a:p>
            <a:endParaRPr lang="en-GB" sz="2000" dirty="0"/>
          </a:p>
          <a:p>
            <a:r>
              <a:rPr lang="en-GB" sz="2000" dirty="0"/>
              <a:t>However, staff training can be expensive and difficult to use.</a:t>
            </a:r>
          </a:p>
          <a:p>
            <a:endParaRPr lang="en-GB" sz="2000" dirty="0"/>
          </a:p>
          <a:p>
            <a:endParaRPr lang="en-GB" sz="2000" dirty="0"/>
          </a:p>
          <a:p>
            <a:r>
              <a:rPr lang="en-GB" sz="2000" dirty="0"/>
              <a:t>Overall, word is suitable for Riverdale nursing home as it supports more efficient care documentation.</a:t>
            </a:r>
          </a:p>
        </p:txBody>
      </p:sp>
    </p:spTree>
    <p:extLst>
      <p:ext uri="{BB962C8B-B14F-4D97-AF65-F5344CB8AC3E}">
        <p14:creationId xmlns:p14="http://schemas.microsoft.com/office/powerpoint/2010/main" val="315683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4FE1D-555D-6058-798F-16D4B7332F6B}"/>
              </a:ext>
            </a:extLst>
          </p:cNvPr>
          <p:cNvSpPr>
            <a:spLocks noGrp="1"/>
          </p:cNvSpPr>
          <p:nvPr>
            <p:ph type="title"/>
          </p:nvPr>
        </p:nvSpPr>
        <p:spPr>
          <a:xfrm>
            <a:off x="-56660" y="2774"/>
            <a:ext cx="7160357" cy="4164820"/>
          </a:xfrm>
        </p:spPr>
        <p:txBody>
          <a:bodyPr vert="horz" lIns="91440" tIns="45720" rIns="91440" bIns="45720" rtlCol="0" anchor="t">
            <a:normAutofit/>
          </a:bodyPr>
          <a:lstStyle/>
          <a:p>
            <a:pPr algn="r"/>
            <a:r>
              <a:rPr lang="en-US" sz="8000" b="1" dirty="0">
                <a:solidFill>
                  <a:schemeClr val="tx1"/>
                </a:solidFill>
              </a:rPr>
              <a:t>Reference </a:t>
            </a:r>
            <a:r>
              <a:rPr lang="en-US" sz="8000" dirty="0">
                <a:solidFill>
                  <a:srgbClr val="FFFFFF"/>
                </a:solidFill>
              </a:rPr>
              <a:t>list:</a:t>
            </a:r>
            <a:endParaRPr lang="en-US" sz="8000" kern="1200" dirty="0">
              <a:solidFill>
                <a:srgbClr val="FFFFFF"/>
              </a:solidFill>
              <a:latin typeface="+mj-lt"/>
              <a:ea typeface="+mj-ea"/>
              <a:cs typeface="+mj-cs"/>
            </a:endParaRPr>
          </a:p>
        </p:txBody>
      </p:sp>
      <p:sp>
        <p:nvSpPr>
          <p:cNvPr id="4" name="TextBox 3">
            <a:extLst>
              <a:ext uri="{FF2B5EF4-FFF2-40B4-BE49-F238E27FC236}">
                <a16:creationId xmlns:a16="http://schemas.microsoft.com/office/drawing/2014/main" id="{04152589-5C38-E2E3-3960-ED66B762D8EE}"/>
              </a:ext>
            </a:extLst>
          </p:cNvPr>
          <p:cNvSpPr txBox="1"/>
          <p:nvPr/>
        </p:nvSpPr>
        <p:spPr>
          <a:xfrm>
            <a:off x="1144759" y="1167641"/>
            <a:ext cx="9691922" cy="61247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Times New Roman"/>
                <a:cs typeface="Times New Roman"/>
              </a:rPr>
              <a:t>Prestige Nursing &amp; Care (2023). </a:t>
            </a:r>
            <a:r>
              <a:rPr lang="en-GB" sz="2000" i="1" dirty="0">
                <a:latin typeface="Times New Roman"/>
                <a:cs typeface="Times New Roman"/>
              </a:rPr>
              <a:t>The Importance of Good Documentation in Care Work | Prestige Nursing &amp; Care</a:t>
            </a:r>
            <a:r>
              <a:rPr lang="en-GB" sz="2000" dirty="0">
                <a:latin typeface="Times New Roman"/>
                <a:cs typeface="Times New Roman"/>
              </a:rPr>
              <a:t>. [online] Prestige Nursing + Care. Available at: </a:t>
            </a:r>
            <a:r>
              <a:rPr lang="en-GB" sz="2000" dirty="0">
                <a:latin typeface="Times New Roman"/>
                <a:cs typeface="Times New Roman"/>
                <a:hlinkClick r:id="rId2">
                  <a:extLst>
                    <a:ext uri="{A12FA001-AC4F-418D-AE19-62706E023703}">
                      <ahyp:hlinkClr xmlns:ahyp="http://schemas.microsoft.com/office/drawing/2018/hyperlinkcolor" val="tx"/>
                    </a:ext>
                  </a:extLst>
                </a:hlinkClick>
              </a:rPr>
              <a:t>https://www.prestige-nursing.co.uk/blogs/the-importance-of-good-documentation-in-care-work/</a:t>
            </a:r>
            <a:r>
              <a:rPr lang="en-GB" sz="2000" dirty="0">
                <a:latin typeface="Times New Roman"/>
                <a:cs typeface="Times New Roman"/>
              </a:rPr>
              <a:t>. (Accessed on 11 June).</a:t>
            </a:r>
          </a:p>
          <a:p>
            <a:endParaRPr lang="en-GB" sz="2000" dirty="0">
              <a:latin typeface="Times New Roman"/>
              <a:cs typeface="Times New Roman"/>
            </a:endParaRPr>
          </a:p>
          <a:p>
            <a:r>
              <a:rPr lang="en-GB" sz="2000" dirty="0">
                <a:latin typeface="Times New Roman"/>
                <a:cs typeface="Times New Roman"/>
              </a:rPr>
              <a:t>Department for Transport (2022). </a:t>
            </a:r>
            <a:r>
              <a:rPr lang="en-GB" sz="2000" i="1" dirty="0">
                <a:latin typeface="Times New Roman"/>
                <a:cs typeface="Times New Roman"/>
              </a:rPr>
              <a:t>Use MS Word to create an accessible document</a:t>
            </a:r>
            <a:r>
              <a:rPr lang="en-GB" sz="2000" dirty="0">
                <a:latin typeface="Times New Roman"/>
                <a:cs typeface="Times New Roman"/>
              </a:rPr>
              <a:t>. [online] GOV.UK. Available at: </a:t>
            </a:r>
            <a:r>
              <a:rPr lang="en-GB" sz="2000" dirty="0">
                <a:latin typeface="Times New Roman"/>
                <a:cs typeface="Times New Roman"/>
                <a:hlinkClick r:id="rId3">
                  <a:extLst>
                    <a:ext uri="{A12FA001-AC4F-418D-AE19-62706E023703}">
                      <ahyp:hlinkClr xmlns:ahyp="http://schemas.microsoft.com/office/drawing/2018/hyperlinkcolor" val="tx"/>
                    </a:ext>
                  </a:extLst>
                </a:hlinkClick>
              </a:rPr>
              <a:t>https://www.gov.uk/government/publications/how-to-produce-accessible-documents-for-the-department-for-transport/use-ms-word-to-create-an-accessible-document</a:t>
            </a:r>
            <a:r>
              <a:rPr lang="en-GB" sz="2000" dirty="0">
                <a:latin typeface="Times New Roman"/>
                <a:cs typeface="Times New Roman"/>
              </a:rPr>
              <a:t>. (Accessed on 11 June).</a:t>
            </a:r>
          </a:p>
          <a:p>
            <a:endParaRPr lang="en-GB" sz="2000" dirty="0">
              <a:latin typeface="Times New Roman"/>
              <a:cs typeface="Times New Roman"/>
            </a:endParaRPr>
          </a:p>
          <a:p>
            <a:r>
              <a:rPr lang="en-GB" sz="2000" dirty="0">
                <a:latin typeface="Times New Roman"/>
                <a:cs typeface="Times New Roman"/>
              </a:rPr>
              <a:t>Greenwood, W. (2025). </a:t>
            </a:r>
            <a:r>
              <a:rPr lang="en-GB" sz="2000" i="1" dirty="0">
                <a:latin typeface="Times New Roman"/>
                <a:cs typeface="Times New Roman"/>
              </a:rPr>
              <a:t>Why Microsoft Word Skills Are Important in the Workplace</a:t>
            </a:r>
            <a:r>
              <a:rPr lang="en-GB" sz="2000" dirty="0">
                <a:latin typeface="Times New Roman"/>
                <a:cs typeface="Times New Roman"/>
              </a:rPr>
              <a:t>. [online] Priority Management. Available at: </a:t>
            </a:r>
            <a:r>
              <a:rPr lang="en-GB" sz="2000" dirty="0">
                <a:latin typeface="Times New Roman"/>
                <a:cs typeface="Times New Roman"/>
                <a:hlinkClick r:id="rId4">
                  <a:extLst>
                    <a:ext uri="{A12FA001-AC4F-418D-AE19-62706E023703}">
                      <ahyp:hlinkClr xmlns:ahyp="http://schemas.microsoft.com/office/drawing/2018/hyperlinkcolor" val="tx"/>
                    </a:ext>
                  </a:extLst>
                </a:hlinkClick>
              </a:rPr>
              <a:t>https://www.prioritymanagement.com.au/word-skills-importance/</a:t>
            </a:r>
            <a:r>
              <a:rPr lang="en-GB" sz="2000" dirty="0">
                <a:latin typeface="Times New Roman"/>
                <a:cs typeface="Times New Roman"/>
              </a:rPr>
              <a:t>. (Accessed on 12 June).</a:t>
            </a:r>
          </a:p>
          <a:p>
            <a:endParaRPr lang="en-GB" sz="2000" dirty="0">
              <a:latin typeface="Times New Roman"/>
              <a:cs typeface="Times New Roman"/>
            </a:endParaRPr>
          </a:p>
          <a:p>
            <a:r>
              <a:rPr lang="en-GB" sz="2000" dirty="0">
                <a:latin typeface="Times New Roman"/>
                <a:cs typeface="Times New Roman"/>
              </a:rPr>
              <a:t>Cook, S. (2015). </a:t>
            </a:r>
            <a:r>
              <a:rPr lang="en-GB" sz="2000" i="1" dirty="0">
                <a:latin typeface="Times New Roman"/>
                <a:cs typeface="Times New Roman"/>
              </a:rPr>
              <a:t>Advantages and Disadvantages of Microsoft Word</a:t>
            </a:r>
            <a:r>
              <a:rPr lang="en-GB" sz="2000" dirty="0">
                <a:latin typeface="Times New Roman"/>
                <a:cs typeface="Times New Roman"/>
              </a:rPr>
              <a:t>. [online] </a:t>
            </a:r>
            <a:r>
              <a:rPr lang="en-GB" sz="2000" dirty="0" err="1">
                <a:latin typeface="Times New Roman"/>
                <a:cs typeface="Times New Roman"/>
              </a:rPr>
              <a:t>HubPages</a:t>
            </a:r>
            <a:r>
              <a:rPr lang="en-GB" sz="2000" dirty="0">
                <a:latin typeface="Times New Roman"/>
                <a:cs typeface="Times New Roman"/>
              </a:rPr>
              <a:t>. Available at: </a:t>
            </a:r>
            <a:r>
              <a:rPr lang="en-GB" sz="2000" dirty="0">
                <a:latin typeface="Times New Roman"/>
                <a:cs typeface="Times New Roman"/>
                <a:hlinkClick r:id="rId5">
                  <a:extLst>
                    <a:ext uri="{A12FA001-AC4F-418D-AE19-62706E023703}">
                      <ahyp:hlinkClr xmlns:ahyp="http://schemas.microsoft.com/office/drawing/2018/hyperlinkcolor" val="tx"/>
                    </a:ext>
                  </a:extLst>
                </a:hlinkClick>
              </a:rPr>
              <a:t>https://discover.hubpages.com/technology/Advantages-of-Microsoft-Word</a:t>
            </a:r>
            <a:r>
              <a:rPr lang="en-GB" sz="2000" dirty="0">
                <a:solidFill>
                  <a:schemeClr val="bg1"/>
                </a:solidFill>
                <a:latin typeface="Times New Roman"/>
                <a:cs typeface="Times New Roman"/>
              </a:rPr>
              <a:t>. (Accessed on 12 June).</a:t>
            </a:r>
          </a:p>
          <a:p>
            <a:endParaRPr lang="en-GB" dirty="0">
              <a:solidFill>
                <a:srgbClr val="000000"/>
              </a:solidFill>
              <a:latin typeface="Times New Roman"/>
              <a:cs typeface="Times New Roman"/>
            </a:endParaRPr>
          </a:p>
          <a:p>
            <a:endParaRPr lang="en-GB" dirty="0">
              <a:solidFill>
                <a:schemeClr val="tx2"/>
              </a:solidFill>
              <a:latin typeface="Times New Roman"/>
              <a:cs typeface="Times New Roman"/>
            </a:endParaRPr>
          </a:p>
          <a:p>
            <a:endParaRPr lang="en-GB" sz="1600" dirty="0">
              <a:solidFill>
                <a:schemeClr val="tx2"/>
              </a:solidFill>
              <a:latin typeface="Times New Roman"/>
              <a:cs typeface="Times New Roman"/>
            </a:endParaRPr>
          </a:p>
        </p:txBody>
      </p:sp>
    </p:spTree>
    <p:extLst>
      <p:ext uri="{BB962C8B-B14F-4D97-AF65-F5344CB8AC3E}">
        <p14:creationId xmlns:p14="http://schemas.microsoft.com/office/powerpoint/2010/main" val="3583821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2B8E693-7353-8A09-076E-6BC5579F4819}"/>
              </a:ext>
            </a:extLst>
          </p:cNvPr>
          <p:cNvSpPr>
            <a:spLocks noGrp="1"/>
          </p:cNvSpPr>
          <p:nvPr>
            <p:ph type="ctrTitle"/>
          </p:nvPr>
        </p:nvSpPr>
        <p:spPr>
          <a:xfrm>
            <a:off x="1331776" y="98003"/>
            <a:ext cx="9144000" cy="2387600"/>
          </a:xfrm>
        </p:spPr>
        <p:txBody>
          <a:bodyPr>
            <a:normAutofit/>
          </a:bodyPr>
          <a:lstStyle/>
          <a:p>
            <a:r>
              <a:rPr lang="en-GB" sz="6000" b="1" dirty="0">
                <a:solidFill>
                  <a:srgbClr val="0070C0"/>
                </a:solidFill>
              </a:rPr>
              <a:t>Riverdale nursing home</a:t>
            </a:r>
            <a:endParaRPr lang="en-GB" sz="6000" dirty="0">
              <a:solidFill>
                <a:srgbClr val="0070C0"/>
              </a:solidFill>
            </a:endParaRPr>
          </a:p>
        </p:txBody>
      </p:sp>
      <p:sp>
        <p:nvSpPr>
          <p:cNvPr id="2" name="TextBox 1">
            <a:extLst>
              <a:ext uri="{FF2B5EF4-FFF2-40B4-BE49-F238E27FC236}">
                <a16:creationId xmlns:a16="http://schemas.microsoft.com/office/drawing/2014/main" id="{EE83798B-4F42-5697-7B08-3537CD740E97}"/>
              </a:ext>
            </a:extLst>
          </p:cNvPr>
          <p:cNvSpPr txBox="1"/>
          <p:nvPr/>
        </p:nvSpPr>
        <p:spPr>
          <a:xfrm>
            <a:off x="682906" y="2332182"/>
            <a:ext cx="9792870" cy="3416320"/>
          </a:xfrm>
          <a:prstGeom prst="rect">
            <a:avLst/>
          </a:prstGeom>
          <a:noFill/>
        </p:spPr>
        <p:txBody>
          <a:bodyPr wrap="square" rtlCol="0">
            <a:spAutoFit/>
          </a:bodyPr>
          <a:lstStyle/>
          <a:p>
            <a:r>
              <a:rPr lang="en-GB" sz="2400" b="1" dirty="0"/>
              <a:t>Student name: Nighat Suleman</a:t>
            </a:r>
          </a:p>
          <a:p>
            <a:r>
              <a:rPr lang="en-GB" sz="2400" b="1" dirty="0"/>
              <a:t>Student ID: 2010940</a:t>
            </a:r>
          </a:p>
          <a:p>
            <a:r>
              <a:rPr lang="en-GB" sz="2400" b="1" dirty="0"/>
              <a:t>Module code: LCHS4007-BIRM</a:t>
            </a:r>
          </a:p>
          <a:p>
            <a:r>
              <a:rPr lang="en-GB" sz="2400" b="1" dirty="0"/>
              <a:t>Module title: Digital skill and research method</a:t>
            </a:r>
          </a:p>
          <a:p>
            <a:r>
              <a:rPr lang="en-GB" sz="2400" b="1" dirty="0"/>
              <a:t>Task: Staff scheduling/rotas </a:t>
            </a:r>
          </a:p>
          <a:p>
            <a:r>
              <a:rPr lang="en-GB" sz="2400" b="1" dirty="0"/>
              <a:t>Tool: Microsoft excel </a:t>
            </a:r>
          </a:p>
          <a:p>
            <a:endParaRPr lang="en-GB" sz="2400" b="1" dirty="0"/>
          </a:p>
          <a:p>
            <a:endParaRPr lang="en-GB" sz="2400" b="1" dirty="0"/>
          </a:p>
          <a:p>
            <a:r>
              <a:rPr lang="en-GB" sz="2400" b="1" dirty="0"/>
              <a:t>Lecturer name: Masud Siddiqui</a:t>
            </a:r>
          </a:p>
        </p:txBody>
      </p:sp>
    </p:spTree>
    <p:extLst>
      <p:ext uri="{BB962C8B-B14F-4D97-AF65-F5344CB8AC3E}">
        <p14:creationId xmlns:p14="http://schemas.microsoft.com/office/powerpoint/2010/main" val="3654847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2C91F-AA0E-3AE7-0004-4E0A8020406C}"/>
              </a:ext>
            </a:extLst>
          </p:cNvPr>
          <p:cNvSpPr>
            <a:spLocks noGrp="1"/>
          </p:cNvSpPr>
          <p:nvPr>
            <p:ph type="title"/>
          </p:nvPr>
        </p:nvSpPr>
        <p:spPr/>
        <p:txBody>
          <a:bodyPr/>
          <a:lstStyle/>
          <a:p>
            <a:r>
              <a:rPr lang="en-GB" dirty="0">
                <a:solidFill>
                  <a:srgbClr val="0070C0"/>
                </a:solidFill>
              </a:rPr>
              <a:t>Staff scheduling/rotas</a:t>
            </a:r>
            <a:br>
              <a:rPr lang="en-GB" dirty="0"/>
            </a:br>
            <a:endParaRPr lang="en-GB" dirty="0"/>
          </a:p>
        </p:txBody>
      </p:sp>
      <p:sp>
        <p:nvSpPr>
          <p:cNvPr id="3" name="Content Placeholder 2">
            <a:extLst>
              <a:ext uri="{FF2B5EF4-FFF2-40B4-BE49-F238E27FC236}">
                <a16:creationId xmlns:a16="http://schemas.microsoft.com/office/drawing/2014/main" id="{96B982BD-399D-9470-9D04-EAF469E7BA61}"/>
              </a:ext>
            </a:extLst>
          </p:cNvPr>
          <p:cNvSpPr>
            <a:spLocks noGrp="1"/>
          </p:cNvSpPr>
          <p:nvPr>
            <p:ph idx="1"/>
          </p:nvPr>
        </p:nvSpPr>
        <p:spPr>
          <a:xfrm>
            <a:off x="498377" y="1921446"/>
            <a:ext cx="10515600" cy="3752241"/>
          </a:xfrm>
        </p:spPr>
        <p:txBody>
          <a:bodyPr/>
          <a:lstStyle/>
          <a:p>
            <a:pPr marL="0" indent="0">
              <a:buNone/>
            </a:pPr>
            <a:r>
              <a:rPr lang="en-GB" b="1" dirty="0"/>
              <a:t>The goal of the staff scheduling at Riverdale nursing home is to ensure the facility always has the right number of qualified staff on duty to meet resident care needs and maintain legal compliance (Manag, 2023).</a:t>
            </a:r>
          </a:p>
          <a:p>
            <a:pPr marL="0" indent="0">
              <a:buNone/>
            </a:pPr>
            <a:r>
              <a:rPr lang="en-GB" b="1" dirty="0"/>
              <a:t>This workforce task involve:</a:t>
            </a:r>
          </a:p>
          <a:p>
            <a:pPr marL="457200" indent="-457200">
              <a:buFont typeface="+mj-lt"/>
              <a:buAutoNum type="arabicPeriod"/>
            </a:pPr>
            <a:r>
              <a:rPr lang="en-GB" dirty="0"/>
              <a:t>Creating Rotas</a:t>
            </a:r>
          </a:p>
          <a:p>
            <a:pPr marL="457200" indent="-457200">
              <a:buFont typeface="+mj-lt"/>
              <a:buAutoNum type="arabicPeriod"/>
            </a:pPr>
            <a:r>
              <a:rPr lang="en-GB" dirty="0"/>
              <a:t>Filling shift gaps</a:t>
            </a:r>
          </a:p>
          <a:p>
            <a:pPr marL="457200" indent="-457200">
              <a:buFont typeface="+mj-lt"/>
              <a:buAutoNum type="arabicPeriod"/>
            </a:pPr>
            <a:r>
              <a:rPr lang="en-GB" dirty="0"/>
              <a:t>Time and attendance </a:t>
            </a:r>
          </a:p>
          <a:p>
            <a:pPr marL="457200" indent="-457200">
              <a:buFont typeface="+mj-lt"/>
              <a:buAutoNum type="arabicPeriod"/>
            </a:pPr>
            <a:r>
              <a:rPr lang="en-GB" dirty="0"/>
              <a:t>Communication </a:t>
            </a:r>
          </a:p>
          <a:p>
            <a:pPr marL="0" indent="0">
              <a:buNone/>
            </a:pPr>
            <a:endParaRPr lang="en-GB" dirty="0"/>
          </a:p>
        </p:txBody>
      </p:sp>
      <p:pic>
        <p:nvPicPr>
          <p:cNvPr id="5" name="Picture 4">
            <a:extLst>
              <a:ext uri="{FF2B5EF4-FFF2-40B4-BE49-F238E27FC236}">
                <a16:creationId xmlns:a16="http://schemas.microsoft.com/office/drawing/2014/main" id="{78601821-C058-6F33-8F04-3BA4BE589448}"/>
              </a:ext>
            </a:extLst>
          </p:cNvPr>
          <p:cNvPicPr>
            <a:picLocks noChangeAspect="1"/>
          </p:cNvPicPr>
          <p:nvPr/>
        </p:nvPicPr>
        <p:blipFill>
          <a:blip r:embed="rId3"/>
          <a:stretch>
            <a:fillRect/>
          </a:stretch>
        </p:blipFill>
        <p:spPr>
          <a:xfrm>
            <a:off x="4615413" y="3053274"/>
            <a:ext cx="6128787" cy="2620413"/>
          </a:xfrm>
          <a:prstGeom prst="rect">
            <a:avLst/>
          </a:prstGeom>
        </p:spPr>
      </p:pic>
    </p:spTree>
    <p:extLst>
      <p:ext uri="{BB962C8B-B14F-4D97-AF65-F5344CB8AC3E}">
        <p14:creationId xmlns:p14="http://schemas.microsoft.com/office/powerpoint/2010/main" val="446104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46B85-42AD-5925-EE42-6A02FF0E6DB7}"/>
              </a:ext>
            </a:extLst>
          </p:cNvPr>
          <p:cNvSpPr>
            <a:spLocks noGrp="1"/>
          </p:cNvSpPr>
          <p:nvPr>
            <p:ph type="title"/>
          </p:nvPr>
        </p:nvSpPr>
        <p:spPr/>
        <p:txBody>
          <a:bodyPr/>
          <a:lstStyle/>
          <a:p>
            <a:pPr lvl="0"/>
            <a:r>
              <a:rPr lang="en-GB" b="1" dirty="0">
                <a:solidFill>
                  <a:srgbClr val="0070C0"/>
                </a:solidFill>
              </a:rPr>
              <a:t>Microsoft 365 tool</a:t>
            </a:r>
          </a:p>
        </p:txBody>
      </p:sp>
      <p:sp>
        <p:nvSpPr>
          <p:cNvPr id="3" name="Content Placeholder 2">
            <a:extLst>
              <a:ext uri="{FF2B5EF4-FFF2-40B4-BE49-F238E27FC236}">
                <a16:creationId xmlns:a16="http://schemas.microsoft.com/office/drawing/2014/main" id="{5C061862-A2FE-3022-75E3-C83F4652F476}"/>
              </a:ext>
            </a:extLst>
          </p:cNvPr>
          <p:cNvSpPr>
            <a:spLocks noGrp="1"/>
          </p:cNvSpPr>
          <p:nvPr>
            <p:ph idx="1"/>
          </p:nvPr>
        </p:nvSpPr>
        <p:spPr/>
        <p:txBody>
          <a:bodyPr/>
          <a:lstStyle/>
          <a:p>
            <a:r>
              <a:rPr lang="en-GB" b="1" dirty="0"/>
              <a:t>Microsoft Excel is a software used to organize, calculate, and analyse data </a:t>
            </a:r>
            <a:r>
              <a:rPr lang="en-GB" dirty="0"/>
              <a:t>(</a:t>
            </a:r>
            <a:r>
              <a:rPr lang="en-GB" i="1" dirty="0"/>
              <a:t>What is Excel? </a:t>
            </a:r>
            <a:r>
              <a:rPr lang="en-GB" dirty="0"/>
              <a:t>2026)</a:t>
            </a:r>
            <a:r>
              <a:rPr lang="en-GB" b="1" dirty="0"/>
              <a:t>. Excel allows:</a:t>
            </a:r>
          </a:p>
          <a:p>
            <a:pPr marL="457200" indent="-457200">
              <a:buFont typeface="+mj-lt"/>
              <a:buAutoNum type="arabicPeriod"/>
            </a:pPr>
            <a:r>
              <a:rPr lang="en-GB" dirty="0"/>
              <a:t>Spreadsheet: Store and format information in rows and columns.</a:t>
            </a:r>
          </a:p>
          <a:p>
            <a:pPr marL="457200" indent="-457200">
              <a:buFont typeface="+mj-lt"/>
              <a:buAutoNum type="arabicPeriod"/>
            </a:pPr>
            <a:r>
              <a:rPr lang="en-GB" dirty="0"/>
              <a:t>Create tables easily </a:t>
            </a:r>
          </a:p>
          <a:p>
            <a:pPr marL="457200" indent="-457200">
              <a:buFont typeface="+mj-lt"/>
              <a:buAutoNum type="arabicPeriod"/>
            </a:pPr>
            <a:r>
              <a:rPr lang="en-GB" dirty="0"/>
              <a:t>Use formulas to do maths </a:t>
            </a:r>
          </a:p>
          <a:p>
            <a:pPr marL="457200" indent="-457200">
              <a:buFont typeface="+mj-lt"/>
              <a:buAutoNum type="arabicPeriod"/>
            </a:pPr>
            <a:r>
              <a:rPr lang="en-GB" dirty="0"/>
              <a:t>Make charts and graphs </a:t>
            </a:r>
          </a:p>
          <a:p>
            <a:pPr marL="457200" indent="-457200">
              <a:buFont typeface="+mj-lt"/>
              <a:buAutoNum type="arabicPeriod"/>
            </a:pPr>
            <a:r>
              <a:rPr lang="en-GB" dirty="0"/>
              <a:t>Make pivot tables</a:t>
            </a:r>
          </a:p>
          <a:p>
            <a:pPr marL="457200" indent="-457200">
              <a:buFont typeface="+mj-lt"/>
              <a:buAutoNum type="arabicPeriod"/>
            </a:pPr>
            <a:endParaRPr lang="en-GB" dirty="0"/>
          </a:p>
          <a:p>
            <a:endParaRPr lang="en-GB" dirty="0"/>
          </a:p>
        </p:txBody>
      </p:sp>
      <p:pic>
        <p:nvPicPr>
          <p:cNvPr id="5" name="Picture 4">
            <a:extLst>
              <a:ext uri="{FF2B5EF4-FFF2-40B4-BE49-F238E27FC236}">
                <a16:creationId xmlns:a16="http://schemas.microsoft.com/office/drawing/2014/main" id="{9B4729F0-06C6-5545-2E48-6BFC4E4C0F60}"/>
              </a:ext>
            </a:extLst>
          </p:cNvPr>
          <p:cNvPicPr>
            <a:picLocks noChangeAspect="1"/>
          </p:cNvPicPr>
          <p:nvPr/>
        </p:nvPicPr>
        <p:blipFill>
          <a:blip r:embed="rId3"/>
          <a:srcRect r="2166"/>
          <a:stretch>
            <a:fillRect/>
          </a:stretch>
        </p:blipFill>
        <p:spPr>
          <a:xfrm>
            <a:off x="5446278" y="3758540"/>
            <a:ext cx="4183859" cy="2465986"/>
          </a:xfrm>
          <a:prstGeom prst="rect">
            <a:avLst/>
          </a:prstGeom>
        </p:spPr>
      </p:pic>
    </p:spTree>
    <p:extLst>
      <p:ext uri="{BB962C8B-B14F-4D97-AF65-F5344CB8AC3E}">
        <p14:creationId xmlns:p14="http://schemas.microsoft.com/office/powerpoint/2010/main" val="2473254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61E6A-6F78-5504-ED68-0D59F78D8BD6}"/>
              </a:ext>
            </a:extLst>
          </p:cNvPr>
          <p:cNvSpPr>
            <a:spLocks noGrp="1"/>
          </p:cNvSpPr>
          <p:nvPr>
            <p:ph type="title"/>
          </p:nvPr>
        </p:nvSpPr>
        <p:spPr/>
        <p:txBody>
          <a:bodyPr>
            <a:normAutofit fontScale="90000"/>
          </a:bodyPr>
          <a:lstStyle/>
          <a:p>
            <a:r>
              <a:rPr lang="en-GB" b="1" dirty="0">
                <a:solidFill>
                  <a:srgbClr val="0070C0"/>
                </a:solidFill>
              </a:rPr>
              <a:t>Why this tool is suitable for the task</a:t>
            </a:r>
            <a:br>
              <a:rPr lang="en-GB" dirty="0"/>
            </a:br>
            <a:endParaRPr lang="en-GB" dirty="0"/>
          </a:p>
        </p:txBody>
      </p:sp>
      <p:sp>
        <p:nvSpPr>
          <p:cNvPr id="3" name="Content Placeholder 2">
            <a:extLst>
              <a:ext uri="{FF2B5EF4-FFF2-40B4-BE49-F238E27FC236}">
                <a16:creationId xmlns:a16="http://schemas.microsoft.com/office/drawing/2014/main" id="{4104E958-AC73-B215-14EE-964CF1FD38C2}"/>
              </a:ext>
            </a:extLst>
          </p:cNvPr>
          <p:cNvSpPr>
            <a:spLocks noGrp="1"/>
          </p:cNvSpPr>
          <p:nvPr>
            <p:ph idx="1"/>
          </p:nvPr>
        </p:nvSpPr>
        <p:spPr/>
        <p:txBody>
          <a:bodyPr/>
          <a:lstStyle/>
          <a:p>
            <a:r>
              <a:rPr lang="en-GB" b="1" dirty="0"/>
              <a:t>Excel can be used at Riverdale nursing home to:</a:t>
            </a:r>
          </a:p>
          <a:p>
            <a:pPr marL="457200" indent="-457200">
              <a:buFont typeface="+mj-lt"/>
              <a:buAutoNum type="arabicPeriod"/>
            </a:pPr>
            <a:r>
              <a:rPr lang="en-GB" dirty="0"/>
              <a:t>Organise staff shifts for both buildings in different tabs</a:t>
            </a:r>
          </a:p>
          <a:p>
            <a:pPr marL="457200" indent="-457200">
              <a:buFont typeface="+mj-lt"/>
              <a:buAutoNum type="arabicPeriod"/>
            </a:pPr>
            <a:r>
              <a:rPr lang="en-GB" dirty="0"/>
              <a:t>Calculate staff hours using excel formula </a:t>
            </a:r>
          </a:p>
          <a:p>
            <a:pPr marL="457200" indent="-457200">
              <a:buFont typeface="+mj-lt"/>
              <a:buAutoNum type="arabicPeriod"/>
            </a:pPr>
            <a:r>
              <a:rPr lang="en-GB" dirty="0"/>
              <a:t>Track absences and overtime by creating tables</a:t>
            </a:r>
          </a:p>
          <a:p>
            <a:pPr marL="457200" indent="-457200">
              <a:buFont typeface="+mj-lt"/>
              <a:buAutoNum type="arabicPeriod"/>
            </a:pPr>
            <a:r>
              <a:rPr lang="en-GB" dirty="0"/>
              <a:t>Use graphs to see shift patterns</a:t>
            </a:r>
          </a:p>
          <a:p>
            <a:pPr marL="457200" indent="-457200">
              <a:buFont typeface="+mj-lt"/>
              <a:buAutoNum type="arabicPeriod"/>
            </a:pPr>
            <a:r>
              <a:rPr lang="en-GB" dirty="0"/>
              <a:t>Share worked hours data with payroll online</a:t>
            </a:r>
          </a:p>
          <a:p>
            <a:endParaRPr lang="en-GB" dirty="0"/>
          </a:p>
          <a:p>
            <a:endParaRPr lang="en-GB" dirty="0"/>
          </a:p>
          <a:p>
            <a:endParaRPr lang="en-GB" dirty="0"/>
          </a:p>
          <a:p>
            <a:endParaRPr lang="en-GB" dirty="0"/>
          </a:p>
          <a:p>
            <a:endParaRPr lang="en-GB" dirty="0"/>
          </a:p>
        </p:txBody>
      </p:sp>
      <p:pic>
        <p:nvPicPr>
          <p:cNvPr id="7" name="Picture 6">
            <a:extLst>
              <a:ext uri="{FF2B5EF4-FFF2-40B4-BE49-F238E27FC236}">
                <a16:creationId xmlns:a16="http://schemas.microsoft.com/office/drawing/2014/main" id="{CA23FA56-8BF6-5C10-1E94-9BF91AE7F14C}"/>
              </a:ext>
            </a:extLst>
          </p:cNvPr>
          <p:cNvPicPr>
            <a:picLocks noChangeAspect="1"/>
          </p:cNvPicPr>
          <p:nvPr/>
        </p:nvPicPr>
        <p:blipFill>
          <a:blip r:embed="rId2"/>
          <a:stretch>
            <a:fillRect/>
          </a:stretch>
        </p:blipFill>
        <p:spPr>
          <a:xfrm>
            <a:off x="8448354" y="1931023"/>
            <a:ext cx="2295845" cy="2000529"/>
          </a:xfrm>
          <a:prstGeom prst="rect">
            <a:avLst/>
          </a:prstGeom>
        </p:spPr>
      </p:pic>
    </p:spTree>
    <p:extLst>
      <p:ext uri="{BB962C8B-B14F-4D97-AF65-F5344CB8AC3E}">
        <p14:creationId xmlns:p14="http://schemas.microsoft.com/office/powerpoint/2010/main" val="9400610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792F3-EA7C-3EC6-A5BD-A24EF5D63F06}"/>
              </a:ext>
            </a:extLst>
          </p:cNvPr>
          <p:cNvSpPr>
            <a:spLocks noGrp="1"/>
          </p:cNvSpPr>
          <p:nvPr>
            <p:ph type="title"/>
          </p:nvPr>
        </p:nvSpPr>
        <p:spPr/>
        <p:txBody>
          <a:bodyPr>
            <a:normAutofit fontScale="90000"/>
          </a:bodyPr>
          <a:lstStyle/>
          <a:p>
            <a:r>
              <a:rPr lang="en-GB" b="1" dirty="0">
                <a:solidFill>
                  <a:srgbClr val="0070C0"/>
                </a:solidFill>
              </a:rPr>
              <a:t>How it improves efficiency or communication</a:t>
            </a:r>
            <a:br>
              <a:rPr lang="en-GB" dirty="0"/>
            </a:br>
            <a:endParaRPr lang="en-GB" dirty="0"/>
          </a:p>
        </p:txBody>
      </p:sp>
      <p:sp>
        <p:nvSpPr>
          <p:cNvPr id="3" name="Content Placeholder 2">
            <a:extLst>
              <a:ext uri="{FF2B5EF4-FFF2-40B4-BE49-F238E27FC236}">
                <a16:creationId xmlns:a16="http://schemas.microsoft.com/office/drawing/2014/main" id="{5B73D577-49B7-9418-7C5A-2B8F2A10D0FF}"/>
              </a:ext>
            </a:extLst>
          </p:cNvPr>
          <p:cNvSpPr>
            <a:spLocks noGrp="1"/>
          </p:cNvSpPr>
          <p:nvPr>
            <p:ph idx="1"/>
          </p:nvPr>
        </p:nvSpPr>
        <p:spPr/>
        <p:txBody>
          <a:bodyPr/>
          <a:lstStyle/>
          <a:p>
            <a:pPr marL="0" indent="0">
              <a:buNone/>
            </a:pPr>
            <a:r>
              <a:rPr lang="en-GB" dirty="0"/>
              <a:t>Excel can improve efficiency for Riverdale nursing home (Andrews et al., 2025) by:</a:t>
            </a:r>
          </a:p>
          <a:p>
            <a:pPr marL="457200" indent="-457200">
              <a:buFont typeface="+mj-lt"/>
              <a:buAutoNum type="arabicPeriod"/>
            </a:pPr>
            <a:r>
              <a:rPr lang="en-GB" dirty="0"/>
              <a:t>Reduce paperwork </a:t>
            </a:r>
          </a:p>
          <a:p>
            <a:pPr marL="457200" indent="-457200">
              <a:buFont typeface="+mj-lt"/>
              <a:buAutoNum type="arabicPeriod"/>
            </a:pPr>
            <a:r>
              <a:rPr lang="en-GB" dirty="0"/>
              <a:t>Save time </a:t>
            </a:r>
          </a:p>
          <a:p>
            <a:pPr marL="457200" indent="-457200">
              <a:buFont typeface="+mj-lt"/>
              <a:buAutoNum type="arabicPeriod"/>
            </a:pPr>
            <a:r>
              <a:rPr lang="en-GB" dirty="0"/>
              <a:t>Reduce scheduling errors</a:t>
            </a:r>
          </a:p>
          <a:p>
            <a:pPr marL="457200" indent="-457200">
              <a:buFont typeface="+mj-lt"/>
              <a:buAutoNum type="arabicPeriod"/>
            </a:pPr>
            <a:r>
              <a:rPr lang="en-GB" dirty="0"/>
              <a:t>Better for environment </a:t>
            </a:r>
          </a:p>
          <a:p>
            <a:pPr marL="457200" indent="-457200">
              <a:buFont typeface="+mj-lt"/>
              <a:buAutoNum type="arabicPeriod"/>
            </a:pPr>
            <a:r>
              <a:rPr lang="en-GB" dirty="0"/>
              <a:t>Can be instantly shared via email </a:t>
            </a:r>
          </a:p>
          <a:p>
            <a:pPr marL="457200" indent="-457200">
              <a:buFont typeface="+mj-lt"/>
              <a:buAutoNum type="arabicPeriod"/>
            </a:pPr>
            <a:endParaRPr lang="en-GB" dirty="0"/>
          </a:p>
        </p:txBody>
      </p:sp>
      <p:pic>
        <p:nvPicPr>
          <p:cNvPr id="5" name="Picture 4">
            <a:extLst>
              <a:ext uri="{FF2B5EF4-FFF2-40B4-BE49-F238E27FC236}">
                <a16:creationId xmlns:a16="http://schemas.microsoft.com/office/drawing/2014/main" id="{6730BA6F-100D-B0D4-6832-1D7261A0D722}"/>
              </a:ext>
            </a:extLst>
          </p:cNvPr>
          <p:cNvPicPr>
            <a:picLocks noChangeAspect="1"/>
          </p:cNvPicPr>
          <p:nvPr/>
        </p:nvPicPr>
        <p:blipFill>
          <a:blip r:embed="rId2"/>
          <a:stretch>
            <a:fillRect/>
          </a:stretch>
        </p:blipFill>
        <p:spPr>
          <a:xfrm>
            <a:off x="8857236" y="2576418"/>
            <a:ext cx="2574230" cy="1834565"/>
          </a:xfrm>
          <a:prstGeom prst="rect">
            <a:avLst/>
          </a:prstGeom>
        </p:spPr>
      </p:pic>
      <p:pic>
        <p:nvPicPr>
          <p:cNvPr id="7" name="Picture 6">
            <a:extLst>
              <a:ext uri="{FF2B5EF4-FFF2-40B4-BE49-F238E27FC236}">
                <a16:creationId xmlns:a16="http://schemas.microsoft.com/office/drawing/2014/main" id="{1844292D-E04D-B310-BD35-FE9953143A77}"/>
              </a:ext>
            </a:extLst>
          </p:cNvPr>
          <p:cNvPicPr>
            <a:picLocks noChangeAspect="1"/>
          </p:cNvPicPr>
          <p:nvPr/>
        </p:nvPicPr>
        <p:blipFill>
          <a:blip r:embed="rId3"/>
          <a:stretch>
            <a:fillRect/>
          </a:stretch>
        </p:blipFill>
        <p:spPr>
          <a:xfrm>
            <a:off x="5745375" y="4410983"/>
            <a:ext cx="4398976" cy="2228946"/>
          </a:xfrm>
          <a:prstGeom prst="rect">
            <a:avLst/>
          </a:prstGeom>
        </p:spPr>
      </p:pic>
    </p:spTree>
    <p:extLst>
      <p:ext uri="{BB962C8B-B14F-4D97-AF65-F5344CB8AC3E}">
        <p14:creationId xmlns:p14="http://schemas.microsoft.com/office/powerpoint/2010/main" val="1486377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3FF2F-D728-419F-51F3-6F4717CF4CF3}"/>
              </a:ext>
            </a:extLst>
          </p:cNvPr>
          <p:cNvSpPr>
            <a:spLocks noGrp="1"/>
          </p:cNvSpPr>
          <p:nvPr>
            <p:ph type="title"/>
          </p:nvPr>
        </p:nvSpPr>
        <p:spPr>
          <a:xfrm>
            <a:off x="838200" y="593725"/>
            <a:ext cx="10755086" cy="1322161"/>
          </a:xfrm>
        </p:spPr>
        <p:txBody>
          <a:bodyPr>
            <a:normAutofit fontScale="90000"/>
          </a:bodyPr>
          <a:lstStyle/>
          <a:p>
            <a:r>
              <a:rPr lang="en-GB" b="1" dirty="0">
                <a:solidFill>
                  <a:srgbClr val="0070C0"/>
                </a:solidFill>
              </a:rPr>
              <a:t>Advantages and limitations of Excel for Riverdale nursing home </a:t>
            </a:r>
            <a:br>
              <a:rPr lang="en-GB" dirty="0"/>
            </a:br>
            <a:endParaRPr lang="en-GB" dirty="0"/>
          </a:p>
        </p:txBody>
      </p:sp>
      <p:sp>
        <p:nvSpPr>
          <p:cNvPr id="3" name="Content Placeholder 2">
            <a:extLst>
              <a:ext uri="{FF2B5EF4-FFF2-40B4-BE49-F238E27FC236}">
                <a16:creationId xmlns:a16="http://schemas.microsoft.com/office/drawing/2014/main" id="{073BB450-D0DA-F7E8-CC41-21130FD868BB}"/>
              </a:ext>
            </a:extLst>
          </p:cNvPr>
          <p:cNvSpPr>
            <a:spLocks noGrp="1"/>
          </p:cNvSpPr>
          <p:nvPr>
            <p:ph idx="1"/>
          </p:nvPr>
        </p:nvSpPr>
        <p:spPr>
          <a:xfrm>
            <a:off x="1024128" y="1915886"/>
            <a:ext cx="9720071" cy="4023360"/>
          </a:xfrm>
        </p:spPr>
        <p:txBody>
          <a:bodyPr/>
          <a:lstStyle/>
          <a:p>
            <a:r>
              <a:rPr lang="en-GB" b="1" dirty="0"/>
              <a:t>Advantages </a:t>
            </a:r>
            <a:r>
              <a:rPr lang="en-GB" dirty="0"/>
              <a:t>(Bartlett, 2026)</a:t>
            </a:r>
            <a:r>
              <a:rPr lang="en-GB" b="1" dirty="0"/>
              <a:t>:</a:t>
            </a:r>
          </a:p>
          <a:p>
            <a:pPr marL="457200" indent="-457200">
              <a:buFont typeface="+mj-lt"/>
              <a:buAutoNum type="arabicPeriod"/>
            </a:pPr>
            <a:r>
              <a:rPr lang="en-GB" dirty="0"/>
              <a:t>Low cost </a:t>
            </a:r>
          </a:p>
          <a:p>
            <a:pPr marL="457200" indent="-457200">
              <a:buFont typeface="+mj-lt"/>
              <a:buAutoNum type="arabicPeriod"/>
            </a:pPr>
            <a:r>
              <a:rPr lang="en-GB" dirty="0"/>
              <a:t>Reduces storage requirement </a:t>
            </a:r>
          </a:p>
          <a:p>
            <a:pPr marL="457200" indent="-457200">
              <a:buFont typeface="+mj-lt"/>
              <a:buAutoNum type="arabicPeriod"/>
            </a:pPr>
            <a:r>
              <a:rPr lang="en-GB" dirty="0"/>
              <a:t>Widely accepted</a:t>
            </a:r>
          </a:p>
          <a:p>
            <a:pPr marL="0" indent="0">
              <a:buNone/>
            </a:pPr>
            <a:r>
              <a:rPr lang="en-GB" b="1" dirty="0"/>
              <a:t>Limitation </a:t>
            </a:r>
          </a:p>
          <a:p>
            <a:pPr marL="457200" indent="-457200">
              <a:buFont typeface="+mj-lt"/>
              <a:buAutoNum type="arabicPeriod"/>
            </a:pPr>
            <a:r>
              <a:rPr lang="en-GB" dirty="0"/>
              <a:t>Training will be required </a:t>
            </a:r>
          </a:p>
          <a:p>
            <a:pPr marL="457200" indent="-457200">
              <a:buFont typeface="+mj-lt"/>
              <a:buAutoNum type="arabicPeriod"/>
            </a:pPr>
            <a:r>
              <a:rPr lang="en-GB" dirty="0"/>
              <a:t>Risk of hacking</a:t>
            </a:r>
          </a:p>
          <a:p>
            <a:pPr marL="457200" indent="-457200">
              <a:buFont typeface="+mj-lt"/>
              <a:buAutoNum type="arabicPeriod"/>
            </a:pPr>
            <a:r>
              <a:rPr lang="en-GB" dirty="0"/>
              <a:t>Risk of human error</a:t>
            </a:r>
          </a:p>
          <a:p>
            <a:pPr marL="457200" indent="-457200">
              <a:buFont typeface="+mj-lt"/>
              <a:buAutoNum type="arabicPeriod"/>
            </a:pPr>
            <a:endParaRPr lang="en-GB" dirty="0"/>
          </a:p>
          <a:p>
            <a:pPr marL="457200" indent="-457200">
              <a:buFont typeface="+mj-lt"/>
              <a:buAutoNum type="arabicPeriod"/>
            </a:pPr>
            <a:endParaRPr lang="en-GB" dirty="0"/>
          </a:p>
          <a:p>
            <a:pPr marL="457200" indent="-457200">
              <a:buFont typeface="+mj-lt"/>
              <a:buAutoNum type="arabicPeriod"/>
            </a:pPr>
            <a:endParaRPr lang="en-GB" dirty="0"/>
          </a:p>
          <a:p>
            <a:pPr marL="0" indent="0">
              <a:buNone/>
            </a:pPr>
            <a:endParaRPr lang="en-GB" dirty="0"/>
          </a:p>
          <a:p>
            <a:endParaRPr lang="en-GB" dirty="0"/>
          </a:p>
        </p:txBody>
      </p:sp>
      <p:pic>
        <p:nvPicPr>
          <p:cNvPr id="5" name="Picture 4">
            <a:extLst>
              <a:ext uri="{FF2B5EF4-FFF2-40B4-BE49-F238E27FC236}">
                <a16:creationId xmlns:a16="http://schemas.microsoft.com/office/drawing/2014/main" id="{6976689A-60C1-F3E5-97A8-A3A56099FD82}"/>
              </a:ext>
            </a:extLst>
          </p:cNvPr>
          <p:cNvPicPr>
            <a:picLocks noChangeAspect="1"/>
          </p:cNvPicPr>
          <p:nvPr/>
        </p:nvPicPr>
        <p:blipFill>
          <a:blip r:embed="rId2"/>
          <a:stretch>
            <a:fillRect/>
          </a:stretch>
        </p:blipFill>
        <p:spPr>
          <a:xfrm>
            <a:off x="6389363" y="3146042"/>
            <a:ext cx="4457843" cy="1923669"/>
          </a:xfrm>
          <a:prstGeom prst="rect">
            <a:avLst/>
          </a:prstGeom>
        </p:spPr>
      </p:pic>
    </p:spTree>
    <p:extLst>
      <p:ext uri="{BB962C8B-B14F-4D97-AF65-F5344CB8AC3E}">
        <p14:creationId xmlns:p14="http://schemas.microsoft.com/office/powerpoint/2010/main" val="1618808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BB3D3-B457-DC06-6304-CC667631F78C}"/>
              </a:ext>
            </a:extLst>
          </p:cNvPr>
          <p:cNvSpPr>
            <a:spLocks noGrp="1"/>
          </p:cNvSpPr>
          <p:nvPr>
            <p:ph type="title"/>
          </p:nvPr>
        </p:nvSpPr>
        <p:spPr/>
        <p:txBody>
          <a:bodyPr/>
          <a:lstStyle/>
          <a:p>
            <a:r>
              <a:rPr lang="en-GB" b="1" dirty="0">
                <a:solidFill>
                  <a:srgbClr val="0070C0"/>
                </a:solidFill>
              </a:rPr>
              <a:t>Conclusion </a:t>
            </a:r>
          </a:p>
        </p:txBody>
      </p:sp>
      <p:sp>
        <p:nvSpPr>
          <p:cNvPr id="3" name="Content Placeholder 2">
            <a:extLst>
              <a:ext uri="{FF2B5EF4-FFF2-40B4-BE49-F238E27FC236}">
                <a16:creationId xmlns:a16="http://schemas.microsoft.com/office/drawing/2014/main" id="{AB7545E3-5191-F152-ECE9-F3F238EB3B62}"/>
              </a:ext>
            </a:extLst>
          </p:cNvPr>
          <p:cNvSpPr>
            <a:spLocks noGrp="1"/>
          </p:cNvSpPr>
          <p:nvPr>
            <p:ph idx="1"/>
          </p:nvPr>
        </p:nvSpPr>
        <p:spPr/>
        <p:txBody>
          <a:bodyPr/>
          <a:lstStyle/>
          <a:p>
            <a:pPr marL="0" indent="0">
              <a:buNone/>
            </a:pPr>
            <a:r>
              <a:rPr lang="en-GB" b="1" dirty="0"/>
              <a:t>After analysing the pros and cons of Excel and understating the job role, I recommend Riverdale Nursing home to:</a:t>
            </a:r>
          </a:p>
          <a:p>
            <a:pPr marL="514350" indent="-514350">
              <a:buFont typeface="+mj-lt"/>
              <a:buAutoNum type="arabicPeriod"/>
            </a:pPr>
            <a:r>
              <a:rPr lang="en-GB" dirty="0"/>
              <a:t>Implement the use to Excel</a:t>
            </a:r>
          </a:p>
          <a:p>
            <a:pPr marL="514350" indent="-514350">
              <a:buFont typeface="+mj-lt"/>
              <a:buAutoNum type="arabicPeriod"/>
            </a:pPr>
            <a:r>
              <a:rPr lang="en-GB" dirty="0"/>
              <a:t>Give appropriate training to the staff</a:t>
            </a:r>
          </a:p>
          <a:p>
            <a:pPr marL="514350" indent="-514350">
              <a:buFont typeface="+mj-lt"/>
              <a:buAutoNum type="arabicPeriod"/>
            </a:pPr>
            <a:r>
              <a:rPr lang="en-GB" dirty="0"/>
              <a:t>Purchase cloud storage</a:t>
            </a:r>
          </a:p>
          <a:p>
            <a:pPr marL="0" indent="0">
              <a:buNone/>
            </a:pPr>
            <a:endParaRPr lang="en-GB" dirty="0"/>
          </a:p>
        </p:txBody>
      </p:sp>
      <p:pic>
        <p:nvPicPr>
          <p:cNvPr id="5" name="Picture 4">
            <a:extLst>
              <a:ext uri="{FF2B5EF4-FFF2-40B4-BE49-F238E27FC236}">
                <a16:creationId xmlns:a16="http://schemas.microsoft.com/office/drawing/2014/main" id="{1C45A431-93CD-095A-A485-3F004139BCD1}"/>
              </a:ext>
            </a:extLst>
          </p:cNvPr>
          <p:cNvPicPr>
            <a:picLocks noChangeAspect="1"/>
          </p:cNvPicPr>
          <p:nvPr/>
        </p:nvPicPr>
        <p:blipFill>
          <a:blip r:embed="rId3"/>
          <a:stretch>
            <a:fillRect/>
          </a:stretch>
        </p:blipFill>
        <p:spPr>
          <a:xfrm>
            <a:off x="5986191" y="4031137"/>
            <a:ext cx="4523621" cy="2156222"/>
          </a:xfrm>
          <a:prstGeom prst="rect">
            <a:avLst/>
          </a:prstGeom>
        </p:spPr>
      </p:pic>
    </p:spTree>
    <p:extLst>
      <p:ext uri="{BB962C8B-B14F-4D97-AF65-F5344CB8AC3E}">
        <p14:creationId xmlns:p14="http://schemas.microsoft.com/office/powerpoint/2010/main" val="2428571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04281-21EC-9B6F-9798-E5B0EC940650}"/>
              </a:ext>
            </a:extLst>
          </p:cNvPr>
          <p:cNvSpPr>
            <a:spLocks noGrp="1"/>
          </p:cNvSpPr>
          <p:nvPr>
            <p:ph type="title"/>
          </p:nvPr>
        </p:nvSpPr>
        <p:spPr/>
        <p:txBody>
          <a:bodyPr/>
          <a:lstStyle/>
          <a:p>
            <a:r>
              <a:rPr lang="en-GB" dirty="0">
                <a:solidFill>
                  <a:srgbClr val="0070C0"/>
                </a:solidFill>
              </a:rPr>
              <a:t>Reference</a:t>
            </a:r>
          </a:p>
        </p:txBody>
      </p:sp>
      <p:sp>
        <p:nvSpPr>
          <p:cNvPr id="3" name="Content Placeholder 2">
            <a:extLst>
              <a:ext uri="{FF2B5EF4-FFF2-40B4-BE49-F238E27FC236}">
                <a16:creationId xmlns:a16="http://schemas.microsoft.com/office/drawing/2014/main" id="{32D752CF-664A-EC8D-68E9-C37639A2D292}"/>
              </a:ext>
            </a:extLst>
          </p:cNvPr>
          <p:cNvSpPr>
            <a:spLocks noGrp="1"/>
          </p:cNvSpPr>
          <p:nvPr>
            <p:ph idx="1"/>
          </p:nvPr>
        </p:nvSpPr>
        <p:spPr>
          <a:xfrm>
            <a:off x="1024128" y="1909823"/>
            <a:ext cx="9720071" cy="4399537"/>
          </a:xfrm>
        </p:spPr>
        <p:txBody>
          <a:bodyPr/>
          <a:lstStyle/>
          <a:p>
            <a:r>
              <a:rPr lang="en-GB" dirty="0"/>
              <a:t>Manag, J.N. (2023) </a:t>
            </a:r>
            <a:r>
              <a:rPr lang="en-GB" i="1" dirty="0"/>
              <a:t>Managing Sustainable Working Hours within Participatory Working Time Scheduling for Nurses and Assistant Nurses</a:t>
            </a:r>
            <a:r>
              <a:rPr lang="en-GB" dirty="0"/>
              <a:t>. Available at: https://pmc.ncbi.nlm.nih.gov/articles/PMC11918713/ (Accessed: 29 May 2026). </a:t>
            </a:r>
          </a:p>
          <a:p>
            <a:r>
              <a:rPr lang="en-GB" dirty="0"/>
              <a:t>Bartlett, M. (2026) </a:t>
            </a:r>
            <a:r>
              <a:rPr lang="en-GB" i="1" dirty="0"/>
              <a:t>Top 10 business benefits of advanced Microsoft Excel</a:t>
            </a:r>
            <a:r>
              <a:rPr lang="en-GB" dirty="0"/>
              <a:t>, </a:t>
            </a:r>
            <a:r>
              <a:rPr lang="en-GB" i="1" dirty="0"/>
              <a:t>Post University</a:t>
            </a:r>
            <a:r>
              <a:rPr lang="en-GB" dirty="0"/>
              <a:t>. Available at: https://post.edu/blog/top-10-business-benefits-of-advanced-microsoft-excel/ (Accessed: 29 May 2026). </a:t>
            </a:r>
          </a:p>
          <a:p>
            <a:r>
              <a:rPr lang="en-GB" i="1" dirty="0"/>
              <a:t>What is Excel? formulas, functions, and more</a:t>
            </a:r>
            <a:r>
              <a:rPr lang="en-GB" dirty="0"/>
              <a:t> (no date) </a:t>
            </a:r>
            <a:r>
              <a:rPr lang="en-GB" i="1" dirty="0"/>
              <a:t>Coursera</a:t>
            </a:r>
            <a:r>
              <a:rPr lang="en-GB" dirty="0"/>
              <a:t>. Available at: https://www.coursera.org/articles/what-is-excel (Accessed: 29 May 2026). </a:t>
            </a:r>
          </a:p>
          <a:p>
            <a:r>
              <a:rPr lang="en-GB" dirty="0"/>
              <a:t>Andrews, D. </a:t>
            </a:r>
            <a:r>
              <a:rPr lang="en-GB" i="1" dirty="0"/>
              <a:t>et al.</a:t>
            </a:r>
            <a:r>
              <a:rPr lang="en-GB" dirty="0"/>
              <a:t> (2025) </a:t>
            </a:r>
            <a:r>
              <a:rPr lang="en-GB" i="1" dirty="0"/>
              <a:t>How </a:t>
            </a:r>
            <a:r>
              <a:rPr lang="en-GB" i="1" dirty="0" err="1"/>
              <a:t>microsoft</a:t>
            </a:r>
            <a:r>
              <a:rPr lang="en-GB" i="1" dirty="0"/>
              <a:t> excel can increase your productivity</a:t>
            </a:r>
            <a:r>
              <a:rPr lang="en-GB" dirty="0"/>
              <a:t>, </a:t>
            </a:r>
            <a:r>
              <a:rPr lang="en-GB" i="1" dirty="0"/>
              <a:t>Happy</a:t>
            </a:r>
            <a:r>
              <a:rPr lang="en-GB" dirty="0"/>
              <a:t>. Available at: https://www.happy.co.uk/blogs/how-microsoft-excel-can-increase-your-productivity/ (Accessed: 29 May 2026). </a:t>
            </a:r>
          </a:p>
          <a:p>
            <a:endParaRPr lang="en-GB" dirty="0"/>
          </a:p>
        </p:txBody>
      </p:sp>
    </p:spTree>
    <p:extLst>
      <p:ext uri="{BB962C8B-B14F-4D97-AF65-F5344CB8AC3E}">
        <p14:creationId xmlns:p14="http://schemas.microsoft.com/office/powerpoint/2010/main" val="20910155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96040-25FF-3931-C7A1-EDF3B5E792BA}"/>
              </a:ext>
            </a:extLst>
          </p:cNvPr>
          <p:cNvSpPr>
            <a:spLocks noGrp="1"/>
          </p:cNvSpPr>
          <p:nvPr>
            <p:ph type="title"/>
          </p:nvPr>
        </p:nvSpPr>
        <p:spPr>
          <a:xfrm>
            <a:off x="715540" y="585216"/>
            <a:ext cx="9720072" cy="1499616"/>
          </a:xfrm>
        </p:spPr>
        <p:txBody>
          <a:bodyPr/>
          <a:lstStyle/>
          <a:p>
            <a:r>
              <a:rPr lang="en-GB" dirty="0"/>
              <a:t>My chosen workplace task: Staff training  </a:t>
            </a:r>
            <a:r>
              <a:rPr lang="en-GB" dirty="0" err="1"/>
              <a:t>microsoft</a:t>
            </a:r>
            <a:r>
              <a:rPr lang="en-GB" dirty="0"/>
              <a:t> 365 tool:</a:t>
            </a:r>
          </a:p>
        </p:txBody>
      </p:sp>
      <p:pic>
        <p:nvPicPr>
          <p:cNvPr id="6" name="Content Placeholder 5" descr="Microsoft Powerpoint How-Tos, Help &amp; Tips">
            <a:extLst>
              <a:ext uri="{FF2B5EF4-FFF2-40B4-BE49-F238E27FC236}">
                <a16:creationId xmlns:a16="http://schemas.microsoft.com/office/drawing/2014/main" id="{87CE498F-613C-D9D1-1F57-1E1A8D22C509}"/>
              </a:ext>
            </a:extLst>
          </p:cNvPr>
          <p:cNvPicPr>
            <a:picLocks noGrp="1" noChangeAspect="1"/>
          </p:cNvPicPr>
          <p:nvPr>
            <p:ph idx="1"/>
          </p:nvPr>
        </p:nvPicPr>
        <p:blipFill>
          <a:blip r:embed="rId2"/>
          <a:stretch>
            <a:fillRect/>
          </a:stretch>
        </p:blipFill>
        <p:spPr>
          <a:xfrm>
            <a:off x="1206984" y="2084832"/>
            <a:ext cx="3573360" cy="3845214"/>
          </a:xfrm>
          <a:prstGeom prst="rect">
            <a:avLst/>
          </a:prstGeom>
        </p:spPr>
      </p:pic>
      <p:sp>
        <p:nvSpPr>
          <p:cNvPr id="5" name="Slide Number Placeholder 4">
            <a:extLst>
              <a:ext uri="{FF2B5EF4-FFF2-40B4-BE49-F238E27FC236}">
                <a16:creationId xmlns:a16="http://schemas.microsoft.com/office/drawing/2014/main" id="{74DA6E2A-27C4-18C4-83A8-EC7102CF5B2F}"/>
              </a:ext>
            </a:extLst>
          </p:cNvPr>
          <p:cNvSpPr>
            <a:spLocks noGrp="1"/>
          </p:cNvSpPr>
          <p:nvPr>
            <p:ph type="sldNum" sz="quarter" idx="12"/>
          </p:nvPr>
        </p:nvSpPr>
        <p:spPr/>
        <p:txBody>
          <a:bodyPr/>
          <a:lstStyle/>
          <a:p>
            <a:fld id="{70EC1AA3-E190-46A4-AF04-8889F5477E2A}" type="slidenum">
              <a:rPr lang="en-US" smtClean="0"/>
              <a:t>31</a:t>
            </a:fld>
            <a:endParaRPr lang="en-US"/>
          </a:p>
        </p:txBody>
      </p:sp>
      <p:sp>
        <p:nvSpPr>
          <p:cNvPr id="8" name="TextBox 7">
            <a:extLst>
              <a:ext uri="{FF2B5EF4-FFF2-40B4-BE49-F238E27FC236}">
                <a16:creationId xmlns:a16="http://schemas.microsoft.com/office/drawing/2014/main" id="{61B7ACE0-CB2D-5587-8CB7-E1E6BBD7E7AB}"/>
              </a:ext>
            </a:extLst>
          </p:cNvPr>
          <p:cNvSpPr txBox="1"/>
          <p:nvPr/>
        </p:nvSpPr>
        <p:spPr>
          <a:xfrm>
            <a:off x="6304236" y="1990506"/>
            <a:ext cx="5019931" cy="39395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800" b="1" dirty="0"/>
          </a:p>
          <a:p>
            <a:r>
              <a:rPr lang="en-GB" sz="2800" b="1" dirty="0"/>
              <a:t>Riffat Nazar</a:t>
            </a:r>
          </a:p>
          <a:p>
            <a:endParaRPr lang="en-GB" sz="2800" b="1" dirty="0"/>
          </a:p>
          <a:p>
            <a:r>
              <a:rPr lang="en-GB" sz="2800" b="1" dirty="0"/>
              <a:t>Module code: LCHS4007</a:t>
            </a:r>
            <a:endParaRPr lang="en-GB" sz="2800" dirty="0"/>
          </a:p>
          <a:p>
            <a:r>
              <a:rPr lang="en-GB" sz="2800" b="1" dirty="0"/>
              <a:t>Title: Group Presentation</a:t>
            </a:r>
            <a:endParaRPr lang="en-GB" sz="2800" dirty="0"/>
          </a:p>
          <a:p>
            <a:endParaRPr lang="en-GB" sz="2800" b="1" dirty="0"/>
          </a:p>
          <a:p>
            <a:r>
              <a:rPr lang="en-GB" sz="2800" b="1" dirty="0"/>
              <a:t>Lecturer name: Masud </a:t>
            </a:r>
            <a:r>
              <a:rPr lang="en-GB" sz="2800" b="1" dirty="0" err="1"/>
              <a:t>Siddiqu</a:t>
            </a:r>
            <a:r>
              <a:rPr lang="en-GB" sz="2800" b="1" dirty="0"/>
              <a:t>i</a:t>
            </a:r>
          </a:p>
          <a:p>
            <a:endParaRPr lang="en-GB" dirty="0"/>
          </a:p>
          <a:p>
            <a:endParaRPr lang="en-GB" dirty="0"/>
          </a:p>
          <a:p>
            <a:endParaRPr lang="en-GB" dirty="0"/>
          </a:p>
        </p:txBody>
      </p:sp>
    </p:spTree>
    <p:extLst>
      <p:ext uri="{BB962C8B-B14F-4D97-AF65-F5344CB8AC3E}">
        <p14:creationId xmlns:p14="http://schemas.microsoft.com/office/powerpoint/2010/main" val="11858254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4052339-105E-10AB-412B-8B2A2AE75FAA}"/>
              </a:ext>
            </a:extLst>
          </p:cNvPr>
          <p:cNvSpPr>
            <a:spLocks noGrp="1"/>
          </p:cNvSpPr>
          <p:nvPr>
            <p:ph type="title"/>
          </p:nvPr>
        </p:nvSpPr>
        <p:spPr>
          <a:xfrm>
            <a:off x="5809275" y="164531"/>
            <a:ext cx="5588442" cy="1019696"/>
          </a:xfrm>
        </p:spPr>
        <p:txBody>
          <a:bodyPr anchor="b">
            <a:normAutofit/>
          </a:bodyPr>
          <a:lstStyle/>
          <a:p>
            <a:r>
              <a:rPr lang="en-US" sz="2800" b="1" i="1" u="sng">
                <a:solidFill>
                  <a:schemeClr val="tx1"/>
                </a:solidFill>
              </a:rPr>
              <a:t>Why staff training matters at Riverdale nursing home:</a:t>
            </a:r>
            <a:endParaRPr lang="en-US" sz="2800" b="1" i="1" u="sng" dirty="0">
              <a:solidFill>
                <a:schemeClr val="tx1"/>
              </a:solidFill>
            </a:endParaRPr>
          </a:p>
        </p:txBody>
      </p:sp>
      <p:pic>
        <p:nvPicPr>
          <p:cNvPr id="6" name="Content Placeholder 5" descr="A chalkboard with a book and glasses on a table&#10;&#10;AI-generated content may be incorrect.">
            <a:extLst>
              <a:ext uri="{FF2B5EF4-FFF2-40B4-BE49-F238E27FC236}">
                <a16:creationId xmlns:a16="http://schemas.microsoft.com/office/drawing/2014/main" id="{F12F9EA7-B3F2-A142-832C-16DD4F884BC9}"/>
              </a:ext>
            </a:extLst>
          </p:cNvPr>
          <p:cNvPicPr>
            <a:picLocks noGrp="1" noChangeAspect="1"/>
          </p:cNvPicPr>
          <p:nvPr>
            <p:ph sz="quarter" idx="13"/>
          </p:nvPr>
        </p:nvPicPr>
        <p:blipFill>
          <a:blip r:embed="rId2">
            <a:extLst>
              <a:ext uri="{837473B0-CC2E-450A-ABE3-18F120FF3D39}">
                <a1611:picAttrSrcUrl xmlns:a1611="http://schemas.microsoft.com/office/drawing/2016/11/main" r:id="rId3"/>
              </a:ext>
            </a:extLst>
          </a:blip>
          <a:srcRect t="3745" r="-286"/>
          <a:stretch>
            <a:fillRect/>
          </a:stretch>
        </p:blipFill>
        <p:spPr>
          <a:xfrm>
            <a:off x="1158" y="3603928"/>
            <a:ext cx="4254404" cy="3253837"/>
          </a:xfrm>
          <a:prstGeom prst="rect">
            <a:avLst/>
          </a:prstGeom>
        </p:spPr>
      </p:pic>
      <p:sp>
        <p:nvSpPr>
          <p:cNvPr id="4" name="Footer Placeholder 3">
            <a:extLst>
              <a:ext uri="{FF2B5EF4-FFF2-40B4-BE49-F238E27FC236}">
                <a16:creationId xmlns:a16="http://schemas.microsoft.com/office/drawing/2014/main" id="{98D784CA-B624-A02E-1945-6CDF4592652F}"/>
              </a:ext>
            </a:extLst>
          </p:cNvPr>
          <p:cNvSpPr>
            <a:spLocks noGrp="1"/>
          </p:cNvSpPr>
          <p:nvPr>
            <p:ph type="ftr" sz="quarter" idx="11"/>
          </p:nvPr>
        </p:nvSpPr>
        <p:spPr>
          <a:xfrm flipH="1">
            <a:off x="14885475" y="6861622"/>
            <a:ext cx="233159" cy="1036139"/>
          </a:xfrm>
        </p:spPr>
        <p:txBody>
          <a:bodyPr anchor="ctr">
            <a:normAutofit/>
          </a:bodyPr>
          <a:lstStyle/>
          <a:p>
            <a:pPr>
              <a:spcAft>
                <a:spcPts val="600"/>
              </a:spcAft>
            </a:pPr>
            <a:endParaRPr lang="en-US" dirty="0"/>
          </a:p>
        </p:txBody>
      </p:sp>
      <p:sp>
        <p:nvSpPr>
          <p:cNvPr id="5" name="Slide Number Placeholder 4">
            <a:extLst>
              <a:ext uri="{FF2B5EF4-FFF2-40B4-BE49-F238E27FC236}">
                <a16:creationId xmlns:a16="http://schemas.microsoft.com/office/drawing/2014/main" id="{0212297E-DCD9-C007-77F5-F4E8D35EF027}"/>
              </a:ext>
            </a:extLst>
          </p:cNvPr>
          <p:cNvSpPr>
            <a:spLocks noGrp="1"/>
          </p:cNvSpPr>
          <p:nvPr>
            <p:ph type="sldNum" sz="quarter" idx="12"/>
          </p:nvPr>
        </p:nvSpPr>
        <p:spPr/>
        <p:txBody>
          <a:bodyPr anchor="ctr">
            <a:normAutofit/>
          </a:bodyPr>
          <a:lstStyle/>
          <a:p>
            <a:pPr>
              <a:spcAft>
                <a:spcPts val="600"/>
              </a:spcAft>
            </a:pPr>
            <a:fld id="{70EC1AA3-E190-46A4-AF04-8889F5477E2A}" type="slidenum">
              <a:rPr lang="en-US" smtClean="0"/>
              <a:pPr>
                <a:spcAft>
                  <a:spcPts val="600"/>
                </a:spcAft>
              </a:pPr>
              <a:t>32</a:t>
            </a:fld>
            <a:endParaRPr lang="en-US"/>
          </a:p>
        </p:txBody>
      </p:sp>
      <p:pic>
        <p:nvPicPr>
          <p:cNvPr id="14" name="Picture 13" descr="The number one painted on a blue wall">
            <a:extLst>
              <a:ext uri="{FF2B5EF4-FFF2-40B4-BE49-F238E27FC236}">
                <a16:creationId xmlns:a16="http://schemas.microsoft.com/office/drawing/2014/main" id="{B9794BBA-B095-BA35-8022-A97BE5893F2C}"/>
              </a:ext>
            </a:extLst>
          </p:cNvPr>
          <p:cNvPicPr>
            <a:picLocks noChangeAspect="1"/>
          </p:cNvPicPr>
          <p:nvPr/>
        </p:nvPicPr>
        <p:blipFill>
          <a:blip r:embed="rId4"/>
          <a:srcRect l="7516" r="50957" b="-5"/>
          <a:stretch>
            <a:fillRect/>
          </a:stretch>
        </p:blipFill>
        <p:spPr>
          <a:xfrm>
            <a:off x="1" y="10"/>
            <a:ext cx="4256787" cy="3616467"/>
          </a:xfrm>
          <a:prstGeom prst="rect">
            <a:avLst/>
          </a:prstGeom>
          <a:noFill/>
        </p:spPr>
      </p:pic>
      <p:sp>
        <p:nvSpPr>
          <p:cNvPr id="2" name="Oval 1">
            <a:extLst>
              <a:ext uri="{FF2B5EF4-FFF2-40B4-BE49-F238E27FC236}">
                <a16:creationId xmlns:a16="http://schemas.microsoft.com/office/drawing/2014/main" id="{D972FB44-DDEA-7B26-6728-3E293078ACC2}"/>
              </a:ext>
            </a:extLst>
          </p:cNvPr>
          <p:cNvSpPr/>
          <p:nvPr/>
        </p:nvSpPr>
        <p:spPr>
          <a:xfrm>
            <a:off x="4522777" y="1193365"/>
            <a:ext cx="7231688" cy="5364792"/>
          </a:xfrm>
          <a:prstGeom prst="ellipse">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7134E281-8631-9C57-7B3E-66E67F0E1150}"/>
              </a:ext>
            </a:extLst>
          </p:cNvPr>
          <p:cNvSpPr txBox="1"/>
          <p:nvPr/>
        </p:nvSpPr>
        <p:spPr>
          <a:xfrm>
            <a:off x="5324344" y="2208231"/>
            <a:ext cx="6067676"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t>Staff-training is important for high-quality care </a:t>
            </a:r>
            <a:r>
              <a:rPr lang="en-GB" sz="2000" b="1"/>
              <a:t>for all residents. (Taylor, 2023)</a:t>
            </a:r>
            <a:endParaRPr lang="en-GB" sz="2000" b="1" dirty="0"/>
          </a:p>
          <a:p>
            <a:endParaRPr lang="en-GB" sz="2000" b="1" dirty="0"/>
          </a:p>
          <a:p>
            <a:r>
              <a:rPr lang="en-GB" sz="2000" b="1" dirty="0"/>
              <a:t>Care providers must receive suitable </a:t>
            </a:r>
            <a:r>
              <a:rPr lang="en-GB" sz="2000" b="1"/>
              <a:t>training. (Health and Social Care Act 2008)</a:t>
            </a:r>
            <a:endParaRPr lang="en-GB" sz="2000" b="1" dirty="0"/>
          </a:p>
          <a:p>
            <a:endParaRPr lang="en-GB" sz="2000" b="1" dirty="0"/>
          </a:p>
          <a:p>
            <a:r>
              <a:rPr lang="en-GB" sz="2000" b="1"/>
              <a:t>Current Issues: duplicated work, missed messages.</a:t>
            </a:r>
            <a:endParaRPr lang="en-GB" sz="2000" b="1" dirty="0"/>
          </a:p>
          <a:p>
            <a:endParaRPr lang="en-GB" sz="2000" b="1" dirty="0"/>
          </a:p>
          <a:p>
            <a:r>
              <a:rPr lang="en-GB" sz="2000" b="1" dirty="0"/>
              <a:t>Training improves communication and digital </a:t>
            </a:r>
            <a:r>
              <a:rPr lang="en-GB" sz="2000" b="1"/>
              <a:t>skills between both buildings at Riverdale.</a:t>
            </a:r>
            <a:endParaRPr lang="en-GB"/>
          </a:p>
          <a:p>
            <a:endParaRPr lang="en-GB" dirty="0"/>
          </a:p>
          <a:p>
            <a:endParaRPr lang="en-GB" dirty="0"/>
          </a:p>
        </p:txBody>
      </p:sp>
      <p:sp>
        <p:nvSpPr>
          <p:cNvPr id="7" name="TextBox 6">
            <a:extLst>
              <a:ext uri="{FF2B5EF4-FFF2-40B4-BE49-F238E27FC236}">
                <a16:creationId xmlns:a16="http://schemas.microsoft.com/office/drawing/2014/main" id="{10A02F98-4524-90B0-F465-793F89D85A2A}"/>
              </a:ext>
            </a:extLst>
          </p:cNvPr>
          <p:cNvSpPr txBox="1"/>
          <p:nvPr/>
        </p:nvSpPr>
        <p:spPr>
          <a:xfrm>
            <a:off x="6528262" y="1486410"/>
            <a:ext cx="295273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Chosen </a:t>
            </a:r>
            <a:r>
              <a:rPr lang="en-GB" b="1"/>
              <a:t>workplace task:</a:t>
            </a:r>
            <a:endParaRPr lang="en-GB" b="1" dirty="0"/>
          </a:p>
          <a:p>
            <a:r>
              <a:rPr lang="en-GB" b="1"/>
              <a:t>          Staff training</a:t>
            </a:r>
            <a:endParaRPr lang="en-GB" b="1" dirty="0"/>
          </a:p>
        </p:txBody>
      </p:sp>
    </p:spTree>
    <p:extLst>
      <p:ext uri="{BB962C8B-B14F-4D97-AF65-F5344CB8AC3E}">
        <p14:creationId xmlns:p14="http://schemas.microsoft.com/office/powerpoint/2010/main" val="2685310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Microsoft PowerPoint letöltése ingyen, magyarul - INTO">
            <a:extLst>
              <a:ext uri="{FF2B5EF4-FFF2-40B4-BE49-F238E27FC236}">
                <a16:creationId xmlns:a16="http://schemas.microsoft.com/office/drawing/2014/main" id="{0ADDBE97-45F1-51A0-9032-2D852174E278}"/>
              </a:ext>
            </a:extLst>
          </p:cNvPr>
          <p:cNvPicPr>
            <a:picLocks noGrp="1" noChangeAspect="1"/>
          </p:cNvPicPr>
          <p:nvPr>
            <p:ph idx="1"/>
          </p:nvPr>
        </p:nvPicPr>
        <p:blipFill>
          <a:blip r:embed="rId2"/>
          <a:srcRect l="14026" t="18095" r="15695" b="17143"/>
          <a:stretch>
            <a:fillRect/>
          </a:stretch>
        </p:blipFill>
        <p:spPr>
          <a:xfrm>
            <a:off x="669918" y="2938883"/>
            <a:ext cx="4347534" cy="2443345"/>
          </a:xfrm>
          <a:prstGeom prst="rect">
            <a:avLst/>
          </a:prstGeom>
        </p:spPr>
      </p:pic>
      <p:sp>
        <p:nvSpPr>
          <p:cNvPr id="5" name="Slide Number Placeholder 4">
            <a:extLst>
              <a:ext uri="{FF2B5EF4-FFF2-40B4-BE49-F238E27FC236}">
                <a16:creationId xmlns:a16="http://schemas.microsoft.com/office/drawing/2014/main" id="{B1CB0BE1-6A6D-4745-1367-0B4E0B855B98}"/>
              </a:ext>
            </a:extLst>
          </p:cNvPr>
          <p:cNvSpPr>
            <a:spLocks noGrp="1"/>
          </p:cNvSpPr>
          <p:nvPr>
            <p:ph type="sldNum" sz="quarter" idx="12"/>
          </p:nvPr>
        </p:nvSpPr>
        <p:spPr/>
        <p:txBody>
          <a:bodyPr/>
          <a:lstStyle/>
          <a:p>
            <a:fld id="{70EC1AA3-E190-46A4-AF04-8889F5477E2A}" type="slidenum">
              <a:rPr lang="en-US" smtClean="0"/>
              <a:t>33</a:t>
            </a:fld>
            <a:endParaRPr lang="en-US"/>
          </a:p>
        </p:txBody>
      </p:sp>
      <p:sp>
        <p:nvSpPr>
          <p:cNvPr id="7" name="Rectangle 6">
            <a:extLst>
              <a:ext uri="{FF2B5EF4-FFF2-40B4-BE49-F238E27FC236}">
                <a16:creationId xmlns:a16="http://schemas.microsoft.com/office/drawing/2014/main" id="{BCF68E53-B170-1A97-38C7-F260BB53B876}"/>
              </a:ext>
            </a:extLst>
          </p:cNvPr>
          <p:cNvSpPr/>
          <p:nvPr/>
        </p:nvSpPr>
        <p:spPr>
          <a:xfrm>
            <a:off x="5044" y="-5516"/>
            <a:ext cx="12193858" cy="1118587"/>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6702BE22-3F3F-4B48-0C85-328EE3D8008B}"/>
              </a:ext>
            </a:extLst>
          </p:cNvPr>
          <p:cNvSpPr txBox="1"/>
          <p:nvPr/>
        </p:nvSpPr>
        <p:spPr>
          <a:xfrm>
            <a:off x="247349" y="216430"/>
            <a:ext cx="11501738"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t>          </a:t>
            </a:r>
            <a:r>
              <a:rPr lang="en-GB" sz="4400" b="1" dirty="0">
                <a:solidFill>
                  <a:schemeClr val="bg1"/>
                </a:solidFill>
              </a:rPr>
              <a:t>Microsoft 365 tool: </a:t>
            </a:r>
            <a:r>
              <a:rPr lang="en-GB" sz="4400" b="1">
                <a:solidFill>
                  <a:schemeClr val="bg1"/>
                </a:solidFill>
              </a:rPr>
              <a:t>PowerPoint</a:t>
            </a:r>
            <a:r>
              <a:rPr lang="en-GB" sz="4400" b="1" dirty="0"/>
              <a:t> </a:t>
            </a:r>
            <a:endParaRPr lang="en-US" b="1" dirty="0" err="1"/>
          </a:p>
        </p:txBody>
      </p:sp>
      <p:sp>
        <p:nvSpPr>
          <p:cNvPr id="10" name="TextBox 9">
            <a:extLst>
              <a:ext uri="{FF2B5EF4-FFF2-40B4-BE49-F238E27FC236}">
                <a16:creationId xmlns:a16="http://schemas.microsoft.com/office/drawing/2014/main" id="{3B7A2AEA-EA37-497F-63F4-F2A89CB9A465}"/>
              </a:ext>
            </a:extLst>
          </p:cNvPr>
          <p:cNvSpPr txBox="1"/>
          <p:nvPr/>
        </p:nvSpPr>
        <p:spPr>
          <a:xfrm>
            <a:off x="6527173" y="1839522"/>
            <a:ext cx="3911209"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t>It enhances staff learning through clear and structured training.</a:t>
            </a:r>
          </a:p>
          <a:p>
            <a:endParaRPr lang="en-GB" sz="2000" b="1" dirty="0"/>
          </a:p>
          <a:p>
            <a:r>
              <a:rPr lang="en-GB" sz="2000" b="1" dirty="0"/>
              <a:t>Ready-made templates improve layout.  </a:t>
            </a:r>
          </a:p>
          <a:p>
            <a:endParaRPr lang="en-GB" sz="2000" b="1" dirty="0"/>
          </a:p>
          <a:p>
            <a:r>
              <a:rPr lang="en-GB" sz="2000" b="1" dirty="0"/>
              <a:t>This prevents overcrowding slides and improves clarity.</a:t>
            </a:r>
          </a:p>
          <a:p>
            <a:r>
              <a:rPr lang="en-GB" sz="2000" b="1" dirty="0"/>
              <a:t>(Jones, 2023)</a:t>
            </a:r>
          </a:p>
          <a:p>
            <a:endParaRPr lang="en-GB" sz="2000" dirty="0"/>
          </a:p>
          <a:p>
            <a:endParaRPr lang="en-GB" dirty="0"/>
          </a:p>
        </p:txBody>
      </p:sp>
      <p:sp>
        <p:nvSpPr>
          <p:cNvPr id="11" name="TextBox 10">
            <a:extLst>
              <a:ext uri="{FF2B5EF4-FFF2-40B4-BE49-F238E27FC236}">
                <a16:creationId xmlns:a16="http://schemas.microsoft.com/office/drawing/2014/main" id="{A6318F98-AD18-6BA6-5530-0DFEC3B85B65}"/>
              </a:ext>
            </a:extLst>
          </p:cNvPr>
          <p:cNvSpPr txBox="1"/>
          <p:nvPr/>
        </p:nvSpPr>
        <p:spPr>
          <a:xfrm>
            <a:off x="6522950" y="5242004"/>
            <a:ext cx="412764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t>Staff at Riverdale nursing home </a:t>
            </a:r>
            <a:r>
              <a:rPr lang="en-GB" sz="2000" b="1"/>
              <a:t>understand training more easily.</a:t>
            </a:r>
            <a:endParaRPr lang="en-GB"/>
          </a:p>
        </p:txBody>
      </p:sp>
      <p:sp>
        <p:nvSpPr>
          <p:cNvPr id="3" name="TextBox 2">
            <a:extLst>
              <a:ext uri="{FF2B5EF4-FFF2-40B4-BE49-F238E27FC236}">
                <a16:creationId xmlns:a16="http://schemas.microsoft.com/office/drawing/2014/main" id="{A6525D64-C84A-CEA1-69E2-5FF2980FAD0D}"/>
              </a:ext>
            </a:extLst>
          </p:cNvPr>
          <p:cNvSpPr txBox="1"/>
          <p:nvPr/>
        </p:nvSpPr>
        <p:spPr>
          <a:xfrm>
            <a:off x="2353221" y="1106669"/>
            <a:ext cx="939559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i="1" u="sng"/>
              <a:t>PowerPoint is suitable for Riverdale nursing home because:</a:t>
            </a:r>
          </a:p>
        </p:txBody>
      </p:sp>
    </p:spTree>
    <p:extLst>
      <p:ext uri="{BB962C8B-B14F-4D97-AF65-F5344CB8AC3E}">
        <p14:creationId xmlns:p14="http://schemas.microsoft.com/office/powerpoint/2010/main" val="4237562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group of medical professionals looking at a tablet&#10;&#10;AI-generated content may be incorrect.">
            <a:extLst>
              <a:ext uri="{FF2B5EF4-FFF2-40B4-BE49-F238E27FC236}">
                <a16:creationId xmlns:a16="http://schemas.microsoft.com/office/drawing/2014/main" id="{8BDAFDB6-2830-7DC4-095D-B056FC8B892C}"/>
              </a:ext>
            </a:extLst>
          </p:cNvPr>
          <p:cNvPicPr>
            <a:picLocks noGrp="1" noChangeAspect="1"/>
          </p:cNvPicPr>
          <p:nvPr>
            <p:ph type="pic" idx="1"/>
          </p:nvPr>
        </p:nvPicPr>
        <p:blipFill>
          <a:blip r:embed="rId2">
            <a:extLst>
              <a:ext uri="{837473B0-CC2E-450A-ABE3-18F120FF3D39}">
                <a1611:picAttrSrcUrl xmlns:a1611="http://schemas.microsoft.com/office/drawing/2016/11/main" r:id="rId3"/>
              </a:ext>
            </a:extLst>
          </a:blip>
          <a:srcRect t="21923" b="21923"/>
          <a:stretch>
            <a:fillRect/>
          </a:stretch>
        </p:blipFill>
        <p:spPr>
          <a:xfrm>
            <a:off x="5253803" y="2338085"/>
            <a:ext cx="6356773" cy="2384386"/>
          </a:xfrm>
          <a:prstGeom prst="rect">
            <a:avLst/>
          </a:prstGeom>
          <a:noFill/>
        </p:spPr>
      </p:pic>
      <p:sp>
        <p:nvSpPr>
          <p:cNvPr id="5" name="Slide Number Placeholder 4">
            <a:extLst>
              <a:ext uri="{FF2B5EF4-FFF2-40B4-BE49-F238E27FC236}">
                <a16:creationId xmlns:a16="http://schemas.microsoft.com/office/drawing/2014/main" id="{E85F0714-00F6-6D43-7835-9127D9A73263}"/>
              </a:ext>
            </a:extLst>
          </p:cNvPr>
          <p:cNvSpPr>
            <a:spLocks noGrp="1"/>
          </p:cNvSpPr>
          <p:nvPr>
            <p:ph type="sldNum" sz="quarter" idx="12"/>
          </p:nvPr>
        </p:nvSpPr>
        <p:spPr>
          <a:xfrm>
            <a:off x="11172586" y="6323214"/>
            <a:ext cx="437990" cy="365125"/>
          </a:xfrm>
        </p:spPr>
        <p:txBody>
          <a:bodyPr vert="horz" lIns="91440" tIns="45720" rIns="91440" bIns="45720" rtlCol="0" anchor="ctr">
            <a:normAutofit/>
          </a:bodyPr>
          <a:lstStyle/>
          <a:p>
            <a:pPr>
              <a:spcAft>
                <a:spcPts val="600"/>
              </a:spcAft>
            </a:pPr>
            <a:fld id="{70EC1AA3-E190-46A4-AF04-8889F5477E2A}" type="slidenum">
              <a:rPr lang="en-US" smtClean="0"/>
              <a:pPr>
                <a:spcAft>
                  <a:spcPts val="600"/>
                </a:spcAft>
              </a:pPr>
              <a:t>34</a:t>
            </a:fld>
            <a:endParaRPr lang="en-US"/>
          </a:p>
        </p:txBody>
      </p:sp>
      <p:sp>
        <p:nvSpPr>
          <p:cNvPr id="2" name="Flowchart: Terminator 1">
            <a:extLst>
              <a:ext uri="{FF2B5EF4-FFF2-40B4-BE49-F238E27FC236}">
                <a16:creationId xmlns:a16="http://schemas.microsoft.com/office/drawing/2014/main" id="{388D0B89-E1FB-D00A-64BD-C42BB5CD4670}"/>
              </a:ext>
            </a:extLst>
          </p:cNvPr>
          <p:cNvSpPr/>
          <p:nvPr/>
        </p:nvSpPr>
        <p:spPr>
          <a:xfrm>
            <a:off x="415182" y="337893"/>
            <a:ext cx="4436826" cy="1252205"/>
          </a:xfrm>
          <a:prstGeom prst="flowChartTerminator">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t>How PowerPoint improves efficiency and </a:t>
            </a:r>
            <a:r>
              <a:rPr lang="en-GB" b="1"/>
              <a:t>communication at Riverdale:</a:t>
            </a:r>
          </a:p>
        </p:txBody>
      </p:sp>
      <p:sp>
        <p:nvSpPr>
          <p:cNvPr id="3" name="TextBox 2">
            <a:extLst>
              <a:ext uri="{FF2B5EF4-FFF2-40B4-BE49-F238E27FC236}">
                <a16:creationId xmlns:a16="http://schemas.microsoft.com/office/drawing/2014/main" id="{916A7B8C-281D-3007-43B3-6CF7B9EA54F1}"/>
              </a:ext>
            </a:extLst>
          </p:cNvPr>
          <p:cNvSpPr txBox="1"/>
          <p:nvPr/>
        </p:nvSpPr>
        <p:spPr>
          <a:xfrm>
            <a:off x="313633" y="1905842"/>
            <a:ext cx="4618014" cy="58477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t>. Saves time as presentations can be reused and updated quickly.</a:t>
            </a:r>
          </a:p>
          <a:p>
            <a:endParaRPr lang="en-GB" sz="2000" b="1" dirty="0"/>
          </a:p>
          <a:p>
            <a:endParaRPr lang="en-GB" sz="2000" b="1" dirty="0"/>
          </a:p>
          <a:p>
            <a:r>
              <a:rPr lang="en-GB" sz="2000" b="1" dirty="0"/>
              <a:t>. Improves communication through a clear visual structure.</a:t>
            </a:r>
          </a:p>
          <a:p>
            <a:endParaRPr lang="en-GB" sz="2000" b="1" dirty="0"/>
          </a:p>
          <a:p>
            <a:endParaRPr lang="en-GB" sz="2000" b="1" dirty="0"/>
          </a:p>
          <a:p>
            <a:r>
              <a:rPr lang="en-GB" sz="2000" b="1" dirty="0"/>
              <a:t>. Prevents information overload.</a:t>
            </a:r>
          </a:p>
          <a:p>
            <a:endParaRPr lang="en-GB" sz="2000" b="1" dirty="0"/>
          </a:p>
          <a:p>
            <a:endParaRPr lang="en-GB" sz="2000" b="1" dirty="0"/>
          </a:p>
          <a:p>
            <a:r>
              <a:rPr lang="en-GB" sz="2000" b="1" dirty="0"/>
              <a:t>. Improves efficiency and communication in staff training at Riverdale nursing home. (Yessy </a:t>
            </a:r>
            <a:r>
              <a:rPr lang="en-GB" sz="2000" b="1" dirty="0" err="1"/>
              <a:t>Lianti</a:t>
            </a:r>
            <a:r>
              <a:rPr lang="en-GB" sz="2000" b="1" dirty="0"/>
              <a:t>, 2o25)</a:t>
            </a:r>
            <a:endParaRPr lang="en-GB" sz="2000" dirty="0"/>
          </a:p>
          <a:p>
            <a:endParaRPr lang="en-GB" sz="2000" b="1" dirty="0"/>
          </a:p>
          <a:p>
            <a:endParaRPr lang="en-GB" b="1" dirty="0"/>
          </a:p>
          <a:p>
            <a:endParaRPr lang="en-GB" b="1" dirty="0"/>
          </a:p>
          <a:p>
            <a:endParaRPr lang="en-GB" b="1" dirty="0"/>
          </a:p>
        </p:txBody>
      </p:sp>
    </p:spTree>
    <p:extLst>
      <p:ext uri="{BB962C8B-B14F-4D97-AF65-F5344CB8AC3E}">
        <p14:creationId xmlns:p14="http://schemas.microsoft.com/office/powerpoint/2010/main" val="10605758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A06B0005-02E1-1E40-A9C1-072A67008A47}"/>
              </a:ext>
            </a:extLst>
          </p:cNvPr>
          <p:cNvSpPr>
            <a:spLocks noGrp="1"/>
          </p:cNvSpPr>
          <p:nvPr>
            <p:ph type="sldNum" sz="quarter" idx="12"/>
          </p:nvPr>
        </p:nvSpPr>
        <p:spPr>
          <a:xfrm>
            <a:off x="11172586" y="6323214"/>
            <a:ext cx="437990" cy="365125"/>
          </a:xfrm>
        </p:spPr>
        <p:txBody>
          <a:bodyPr anchor="ctr">
            <a:normAutofit/>
          </a:bodyPr>
          <a:lstStyle/>
          <a:p>
            <a:pPr>
              <a:spcAft>
                <a:spcPts val="600"/>
              </a:spcAft>
            </a:pPr>
            <a:fld id="{70EC1AA3-E190-46A4-AF04-8889F5477E2A}" type="slidenum">
              <a:rPr lang="en-US" smtClean="0"/>
              <a:pPr>
                <a:spcAft>
                  <a:spcPts val="600"/>
                </a:spcAft>
              </a:pPr>
              <a:t>35</a:t>
            </a:fld>
            <a:endParaRPr lang="en-US"/>
          </a:p>
        </p:txBody>
      </p:sp>
      <p:sp>
        <p:nvSpPr>
          <p:cNvPr id="7" name="TextBox 6">
            <a:extLst>
              <a:ext uri="{FF2B5EF4-FFF2-40B4-BE49-F238E27FC236}">
                <a16:creationId xmlns:a16="http://schemas.microsoft.com/office/drawing/2014/main" id="{C966EA79-65BE-9E8D-B2E1-1ED0248736F6}"/>
              </a:ext>
            </a:extLst>
          </p:cNvPr>
          <p:cNvSpPr txBox="1"/>
          <p:nvPr/>
        </p:nvSpPr>
        <p:spPr>
          <a:xfrm>
            <a:off x="1438832" y="-130"/>
            <a:ext cx="10641489"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t>Advantages of using PowerPoint at Riverdale Nursing Home:</a:t>
            </a:r>
            <a:endParaRPr lang="en-GB" sz="3200" b="1" dirty="0"/>
          </a:p>
        </p:txBody>
      </p:sp>
      <p:sp>
        <p:nvSpPr>
          <p:cNvPr id="9" name="TextBox 8">
            <a:extLst>
              <a:ext uri="{FF2B5EF4-FFF2-40B4-BE49-F238E27FC236}">
                <a16:creationId xmlns:a16="http://schemas.microsoft.com/office/drawing/2014/main" id="{0DC20EC2-6C91-70C2-8F47-A4A8BF1DEF17}"/>
              </a:ext>
            </a:extLst>
          </p:cNvPr>
          <p:cNvSpPr txBox="1"/>
          <p:nvPr/>
        </p:nvSpPr>
        <p:spPr>
          <a:xfrm>
            <a:off x="1438334" y="1709792"/>
            <a:ext cx="9318194" cy="32932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AutoNum type="arabicPeriod"/>
            </a:pPr>
            <a:r>
              <a:rPr lang="en-GB" sz="3600" b="1" dirty="0">
                <a:solidFill>
                  <a:srgbClr val="0070C0"/>
                </a:solidFill>
              </a:rPr>
              <a:t>Visually Engaging</a:t>
            </a:r>
          </a:p>
          <a:p>
            <a:r>
              <a:rPr lang="en-GB" sz="2000" b="1" dirty="0"/>
              <a:t>Uses templates, colours and layouts to help keep staff engaged.</a:t>
            </a:r>
          </a:p>
          <a:p>
            <a:endParaRPr lang="en-GB" sz="2000" dirty="0"/>
          </a:p>
          <a:p>
            <a:r>
              <a:rPr lang="en-GB" sz="3600" b="1" dirty="0">
                <a:solidFill>
                  <a:srgbClr val="0070C0"/>
                </a:solidFill>
              </a:rPr>
              <a:t>2. Easy to use and accessible  </a:t>
            </a:r>
            <a:r>
              <a:rPr lang="en-GB" sz="2000" b="1" dirty="0">
                <a:solidFill>
                  <a:srgbClr val="0070C0"/>
                </a:solidFill>
              </a:rPr>
              <a:t> </a:t>
            </a:r>
          </a:p>
          <a:p>
            <a:r>
              <a:rPr lang="en-GB" sz="2000" b="1" dirty="0"/>
              <a:t>Simple for staff with limited digital skills to access training sessions.</a:t>
            </a:r>
          </a:p>
          <a:p>
            <a:endParaRPr lang="en-GB" sz="2000" dirty="0"/>
          </a:p>
          <a:p>
            <a:r>
              <a:rPr lang="en-GB" sz="3600" b="1" dirty="0">
                <a:solidFill>
                  <a:srgbClr val="0070C0"/>
                </a:solidFill>
              </a:rPr>
              <a:t>3. Clear Organisation of Information</a:t>
            </a:r>
          </a:p>
          <a:p>
            <a:r>
              <a:rPr lang="en-GB" sz="2000" b="1" dirty="0"/>
              <a:t>Uses an organised and clear structure to present information clearly. </a:t>
            </a:r>
          </a:p>
        </p:txBody>
      </p:sp>
      <p:sp>
        <p:nvSpPr>
          <p:cNvPr id="12" name="TextBox 11">
            <a:extLst>
              <a:ext uri="{FF2B5EF4-FFF2-40B4-BE49-F238E27FC236}">
                <a16:creationId xmlns:a16="http://schemas.microsoft.com/office/drawing/2014/main" id="{8301A83E-5D55-1F35-B35C-2D5E277944F1}"/>
              </a:ext>
            </a:extLst>
          </p:cNvPr>
          <p:cNvSpPr txBox="1"/>
          <p:nvPr/>
        </p:nvSpPr>
        <p:spPr>
          <a:xfrm>
            <a:off x="1440965" y="4814864"/>
            <a:ext cx="39814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a:t>
            </a:r>
            <a:r>
              <a:rPr lang="en-GB" b="1" dirty="0" err="1"/>
              <a:t>TheKnowledgeAcademy</a:t>
            </a:r>
            <a:r>
              <a:rPr lang="en-GB" b="1" dirty="0"/>
              <a:t>, 2024)</a:t>
            </a:r>
          </a:p>
        </p:txBody>
      </p:sp>
    </p:spTree>
    <p:extLst>
      <p:ext uri="{BB962C8B-B14F-4D97-AF65-F5344CB8AC3E}">
        <p14:creationId xmlns:p14="http://schemas.microsoft.com/office/powerpoint/2010/main" val="37510328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420C7F6-C08D-524B-7808-1037A11809EC}"/>
              </a:ext>
            </a:extLst>
          </p:cNvPr>
          <p:cNvSpPr>
            <a:spLocks noGrp="1"/>
          </p:cNvSpPr>
          <p:nvPr>
            <p:ph type="sldNum" sz="quarter" idx="12"/>
          </p:nvPr>
        </p:nvSpPr>
        <p:spPr/>
        <p:txBody>
          <a:bodyPr/>
          <a:lstStyle/>
          <a:p>
            <a:fld id="{70EC1AA3-E190-46A4-AF04-8889F5477E2A}" type="slidenum">
              <a:rPr lang="en-US" smtClean="0"/>
              <a:pPr/>
              <a:t>36</a:t>
            </a:fld>
            <a:endParaRPr lang="en-US"/>
          </a:p>
        </p:txBody>
      </p:sp>
      <p:sp>
        <p:nvSpPr>
          <p:cNvPr id="6" name="TextBox 5">
            <a:extLst>
              <a:ext uri="{FF2B5EF4-FFF2-40B4-BE49-F238E27FC236}">
                <a16:creationId xmlns:a16="http://schemas.microsoft.com/office/drawing/2014/main" id="{97E2873F-2360-F39D-4D84-023EE491E297}"/>
              </a:ext>
            </a:extLst>
          </p:cNvPr>
          <p:cNvSpPr txBox="1"/>
          <p:nvPr/>
        </p:nvSpPr>
        <p:spPr>
          <a:xfrm>
            <a:off x="1683612" y="1719331"/>
            <a:ext cx="8818112" cy="32932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AutoNum type="arabicPeriod"/>
            </a:pPr>
            <a:r>
              <a:rPr lang="en-GB" sz="3600" b="1" dirty="0">
                <a:solidFill>
                  <a:srgbClr val="0070C0"/>
                </a:solidFill>
              </a:rPr>
              <a:t>Information Overload</a:t>
            </a:r>
          </a:p>
          <a:p>
            <a:r>
              <a:rPr lang="en-GB" sz="2000" b="1" dirty="0"/>
              <a:t>Too much text on slides can reduce understanding of staff.</a:t>
            </a:r>
          </a:p>
          <a:p>
            <a:endParaRPr lang="en-GB" sz="2000" dirty="0"/>
          </a:p>
          <a:p>
            <a:r>
              <a:rPr lang="en-GB" sz="3600" b="1" dirty="0">
                <a:solidFill>
                  <a:srgbClr val="0070C0"/>
                </a:solidFill>
              </a:rPr>
              <a:t>2. Reduced Engagement </a:t>
            </a:r>
            <a:r>
              <a:rPr lang="en-GB" sz="2000" b="1" dirty="0">
                <a:solidFill>
                  <a:srgbClr val="0070C0"/>
                </a:solidFill>
              </a:rPr>
              <a:t> </a:t>
            </a:r>
            <a:endParaRPr lang="en-US" sz="2000" b="1" dirty="0">
              <a:solidFill>
                <a:srgbClr val="0070C0"/>
              </a:solidFill>
            </a:endParaRPr>
          </a:p>
          <a:p>
            <a:r>
              <a:rPr lang="en-GB" sz="2000" b="1" dirty="0"/>
              <a:t>Staff may focus on reading slides rather than listening.</a:t>
            </a:r>
          </a:p>
          <a:p>
            <a:endParaRPr lang="en-GB" sz="2000" b="1" dirty="0"/>
          </a:p>
          <a:p>
            <a:r>
              <a:rPr lang="en-GB" sz="3600" b="1" dirty="0">
                <a:solidFill>
                  <a:srgbClr val="0070C0"/>
                </a:solidFill>
              </a:rPr>
              <a:t>3. Technical and Delivery Issues</a:t>
            </a:r>
          </a:p>
          <a:p>
            <a:r>
              <a:rPr lang="en-GB" sz="2000" b="1" dirty="0"/>
              <a:t>Equipment failure or service problems can disrupt training sessions.</a:t>
            </a:r>
          </a:p>
        </p:txBody>
      </p:sp>
      <p:sp>
        <p:nvSpPr>
          <p:cNvPr id="7" name="TextBox 6">
            <a:extLst>
              <a:ext uri="{FF2B5EF4-FFF2-40B4-BE49-F238E27FC236}">
                <a16:creationId xmlns:a16="http://schemas.microsoft.com/office/drawing/2014/main" id="{A3171840-A165-8367-F5BA-30D5AA1AA4B0}"/>
              </a:ext>
            </a:extLst>
          </p:cNvPr>
          <p:cNvSpPr txBox="1"/>
          <p:nvPr/>
        </p:nvSpPr>
        <p:spPr>
          <a:xfrm>
            <a:off x="1689114" y="4831834"/>
            <a:ext cx="475546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a:t>
            </a:r>
            <a:r>
              <a:rPr lang="en-GB" b="1" dirty="0" err="1"/>
              <a:t>Boroda</a:t>
            </a:r>
            <a:r>
              <a:rPr lang="en-GB" b="1" dirty="0"/>
              <a:t>, 2025)</a:t>
            </a:r>
          </a:p>
        </p:txBody>
      </p:sp>
      <p:sp>
        <p:nvSpPr>
          <p:cNvPr id="10" name="TextBox 9">
            <a:extLst>
              <a:ext uri="{FF2B5EF4-FFF2-40B4-BE49-F238E27FC236}">
                <a16:creationId xmlns:a16="http://schemas.microsoft.com/office/drawing/2014/main" id="{60D85918-8859-A063-78FC-5D2035C21EB8}"/>
              </a:ext>
            </a:extLst>
          </p:cNvPr>
          <p:cNvSpPr txBox="1"/>
          <p:nvPr/>
        </p:nvSpPr>
        <p:spPr>
          <a:xfrm>
            <a:off x="1188831" y="174670"/>
            <a:ext cx="1173775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t>Disadvantages of using PowerPoint at Riverdale nursing home:</a:t>
            </a:r>
          </a:p>
        </p:txBody>
      </p:sp>
    </p:spTree>
    <p:extLst>
      <p:ext uri="{BB962C8B-B14F-4D97-AF65-F5344CB8AC3E}">
        <p14:creationId xmlns:p14="http://schemas.microsoft.com/office/powerpoint/2010/main" val="40977787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quot;Conclusion&quot; Word Formed From Lettered Yellow Tiles · Free Stock Photo">
            <a:extLst>
              <a:ext uri="{FF2B5EF4-FFF2-40B4-BE49-F238E27FC236}">
                <a16:creationId xmlns:a16="http://schemas.microsoft.com/office/drawing/2014/main" id="{C635A961-3E5E-EA36-DE47-FEA3049CAB23}"/>
              </a:ext>
            </a:extLst>
          </p:cNvPr>
          <p:cNvPicPr>
            <a:picLocks noGrp="1" noChangeAspect="1"/>
          </p:cNvPicPr>
          <p:nvPr>
            <p:ph idx="1"/>
          </p:nvPr>
        </p:nvPicPr>
        <p:blipFill>
          <a:blip r:embed="rId2"/>
          <a:srcRect l="466" t="30714" r="-518" b="833"/>
          <a:stretch>
            <a:fillRect/>
          </a:stretch>
        </p:blipFill>
        <p:spPr>
          <a:xfrm>
            <a:off x="1718" y="2608"/>
            <a:ext cx="12305528" cy="6860018"/>
          </a:xfrm>
          <a:prstGeom prst="rect">
            <a:avLst/>
          </a:prstGeom>
          <a:solidFill>
            <a:schemeClr val="accent2"/>
          </a:solidFill>
        </p:spPr>
      </p:pic>
      <p:sp>
        <p:nvSpPr>
          <p:cNvPr id="5" name="Slide Number Placeholder 4">
            <a:extLst>
              <a:ext uri="{FF2B5EF4-FFF2-40B4-BE49-F238E27FC236}">
                <a16:creationId xmlns:a16="http://schemas.microsoft.com/office/drawing/2014/main" id="{EEE4FB8B-CA50-48A1-57C8-85A4A670CC14}"/>
              </a:ext>
            </a:extLst>
          </p:cNvPr>
          <p:cNvSpPr>
            <a:spLocks noGrp="1"/>
          </p:cNvSpPr>
          <p:nvPr>
            <p:ph type="sldNum" sz="quarter" idx="12"/>
          </p:nvPr>
        </p:nvSpPr>
        <p:spPr/>
        <p:txBody>
          <a:bodyPr/>
          <a:lstStyle/>
          <a:p>
            <a:fld id="{70EC1AA3-E190-46A4-AF04-8889F5477E2A}" type="slidenum">
              <a:rPr lang="en-US" smtClean="0"/>
              <a:pPr/>
              <a:t>37</a:t>
            </a:fld>
            <a:endParaRPr lang="en-US"/>
          </a:p>
        </p:txBody>
      </p:sp>
      <p:sp>
        <p:nvSpPr>
          <p:cNvPr id="9" name="TextBox 8">
            <a:extLst>
              <a:ext uri="{FF2B5EF4-FFF2-40B4-BE49-F238E27FC236}">
                <a16:creationId xmlns:a16="http://schemas.microsoft.com/office/drawing/2014/main" id="{E8E7621D-9EEF-D0E7-37A0-5C1AEB488AD9}"/>
              </a:ext>
            </a:extLst>
          </p:cNvPr>
          <p:cNvSpPr txBox="1"/>
          <p:nvPr/>
        </p:nvSpPr>
        <p:spPr>
          <a:xfrm>
            <a:off x="499114" y="3465162"/>
            <a:ext cx="11566172"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t>. </a:t>
            </a:r>
            <a:r>
              <a:rPr lang="en-GB" sz="2400" b="1"/>
              <a:t>PowerPoint is an effective tool for staff training at Riverdale nursing home.</a:t>
            </a:r>
            <a:endParaRPr lang="en-GB" sz="2400" b="1" dirty="0"/>
          </a:p>
          <a:p>
            <a:endParaRPr lang="en-GB" sz="2400" b="1" dirty="0"/>
          </a:p>
          <a:p>
            <a:r>
              <a:rPr lang="en-GB" sz="2400" b="1"/>
              <a:t>. It presents information clearly.</a:t>
            </a:r>
            <a:endParaRPr lang="en-GB" sz="2400" b="1" dirty="0"/>
          </a:p>
          <a:p>
            <a:endParaRPr lang="en-GB" sz="2400" b="1" dirty="0"/>
          </a:p>
          <a:p>
            <a:r>
              <a:rPr lang="en-GB" sz="2400" b="1"/>
              <a:t>. Improves communication and efficiency.</a:t>
            </a:r>
          </a:p>
          <a:p>
            <a:endParaRPr lang="en-GB" sz="2400" b="1" dirty="0"/>
          </a:p>
          <a:p>
            <a:r>
              <a:rPr lang="en-GB" sz="2400" b="1"/>
              <a:t>. Overall, it Improves the quality of care for residents at Riverdale nursing home.</a:t>
            </a:r>
            <a:endParaRPr lang="en-GB" sz="2400" b="1" dirty="0"/>
          </a:p>
          <a:p>
            <a:endParaRPr lang="en-GB" dirty="0"/>
          </a:p>
          <a:p>
            <a:r>
              <a:rPr lang="en-GB"/>
              <a:t>.</a:t>
            </a:r>
            <a:endParaRPr lang="en-GB" dirty="0"/>
          </a:p>
        </p:txBody>
      </p:sp>
    </p:spTree>
    <p:extLst>
      <p:ext uri="{BB962C8B-B14F-4D97-AF65-F5344CB8AC3E}">
        <p14:creationId xmlns:p14="http://schemas.microsoft.com/office/powerpoint/2010/main" val="37835972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8F505-42C7-0D39-E0B9-7764E3E295E5}"/>
              </a:ext>
            </a:extLst>
          </p:cNvPr>
          <p:cNvSpPr>
            <a:spLocks noGrp="1"/>
          </p:cNvSpPr>
          <p:nvPr>
            <p:ph type="title"/>
          </p:nvPr>
        </p:nvSpPr>
        <p:spPr>
          <a:xfrm>
            <a:off x="1442976" y="111132"/>
            <a:ext cx="5674242" cy="1102295"/>
          </a:xfrm>
        </p:spPr>
        <p:txBody>
          <a:bodyPr anchor="b">
            <a:normAutofit/>
          </a:bodyPr>
          <a:lstStyle/>
          <a:p>
            <a:r>
              <a:rPr lang="en-GB" sz="2400" b="1" u="sng" dirty="0"/>
              <a:t>Reference list:</a:t>
            </a:r>
          </a:p>
        </p:txBody>
      </p:sp>
      <p:sp>
        <p:nvSpPr>
          <p:cNvPr id="10" name="Content Placeholder 2">
            <a:extLst>
              <a:ext uri="{FF2B5EF4-FFF2-40B4-BE49-F238E27FC236}">
                <a16:creationId xmlns:a16="http://schemas.microsoft.com/office/drawing/2014/main" id="{DB432470-7450-D5B1-5EB7-53A7DC4B6854}"/>
              </a:ext>
            </a:extLst>
          </p:cNvPr>
          <p:cNvSpPr>
            <a:spLocks noGrp="1"/>
          </p:cNvSpPr>
          <p:nvPr>
            <p:ph idx="1"/>
          </p:nvPr>
        </p:nvSpPr>
        <p:spPr>
          <a:xfrm>
            <a:off x="1442976" y="1482398"/>
            <a:ext cx="8817942" cy="2106002"/>
          </a:xfrm>
        </p:spPr>
        <p:txBody>
          <a:bodyPr vert="horz" lIns="91440" tIns="45720" rIns="91440" bIns="45720" rtlCol="0" anchor="t">
            <a:noAutofit/>
          </a:bodyPr>
          <a:lstStyle/>
          <a:p>
            <a:r>
              <a:rPr lang="en-US" sz="1400" b="1" dirty="0" err="1">
                <a:solidFill>
                  <a:schemeClr val="tx1"/>
                </a:solidFill>
                <a:latin typeface="Times New Roman"/>
                <a:cs typeface="Times New Roman"/>
              </a:rPr>
              <a:t>Boroda</a:t>
            </a:r>
            <a:r>
              <a:rPr lang="en-US" sz="1400" b="1" dirty="0">
                <a:solidFill>
                  <a:schemeClr val="tx1"/>
                </a:solidFill>
                <a:latin typeface="Times New Roman"/>
                <a:cs typeface="Times New Roman"/>
              </a:rPr>
              <a:t>, A. (2025). </a:t>
            </a:r>
            <a:r>
              <a:rPr lang="en-US" sz="1400" b="1" i="1" dirty="0">
                <a:solidFill>
                  <a:schemeClr val="tx1"/>
                </a:solidFill>
                <a:latin typeface="Times New Roman"/>
                <a:cs typeface="Times New Roman"/>
              </a:rPr>
              <a:t>6 Reasons Why PowerPoint Is Killing Your Presentations - Ashley Boroda</a:t>
            </a:r>
            <a:r>
              <a:rPr lang="en-US" sz="1400" b="1" dirty="0">
                <a:solidFill>
                  <a:schemeClr val="tx1"/>
                </a:solidFill>
                <a:latin typeface="Times New Roman"/>
                <a:cs typeface="Times New Roman"/>
              </a:rPr>
              <a:t>. [online] Ashley Boroda. Available at: </a:t>
            </a:r>
            <a:r>
              <a:rPr lang="en-US" sz="1400" b="1" dirty="0">
                <a:solidFill>
                  <a:schemeClr val="tx1"/>
                </a:solidFill>
                <a:latin typeface="Times New Roman"/>
                <a:cs typeface="Times New Roman"/>
                <a:hlinkClick r:id="rId2">
                  <a:extLst>
                    <a:ext uri="{A12FA001-AC4F-418D-AE19-62706E023703}">
                      <ahyp:hlinkClr xmlns:ahyp="http://schemas.microsoft.com/office/drawing/2018/hyperlinkcolor" val="tx"/>
                    </a:ext>
                  </a:extLst>
                </a:hlinkClick>
              </a:rPr>
              <a:t>https://www.ashleyboroda.com/2025/08/13/6-reasons-why-powerpoint-is-killing-your-presentations-and-what-to-do-instead/</a:t>
            </a:r>
            <a:r>
              <a:rPr lang="en-US" sz="1400" b="1" dirty="0">
                <a:solidFill>
                  <a:schemeClr val="tx1"/>
                </a:solidFill>
                <a:latin typeface="Times New Roman"/>
                <a:cs typeface="Times New Roman"/>
              </a:rPr>
              <a:t>. (Accessed 9 June 2026).</a:t>
            </a:r>
            <a:endParaRPr lang="en-US" sz="1400" b="1" dirty="0">
              <a:solidFill>
                <a:schemeClr val="tx1"/>
              </a:solidFill>
              <a:latin typeface="Raleway"/>
              <a:cs typeface="Times New Roman"/>
            </a:endParaRPr>
          </a:p>
          <a:p>
            <a:r>
              <a:rPr lang="en-US" sz="1400" b="1" dirty="0">
                <a:solidFill>
                  <a:schemeClr val="tx1"/>
                </a:solidFill>
                <a:latin typeface="Raleway"/>
                <a:cs typeface="Times New Roman"/>
              </a:rPr>
              <a:t>Health and Social Care Act 2008. Available at: https://www.legislation.gov.uk/ukpga/2008/14 (Accessed: 10 June 2026). </a:t>
            </a:r>
            <a:endParaRPr lang="en-US" sz="1400" b="1" dirty="0">
              <a:solidFill>
                <a:schemeClr val="tx1"/>
              </a:solidFill>
            </a:endParaRPr>
          </a:p>
          <a:p>
            <a:r>
              <a:rPr lang="en-US" sz="1400" b="1" dirty="0">
                <a:solidFill>
                  <a:schemeClr val="tx1"/>
                </a:solidFill>
                <a:latin typeface="Times New Roman"/>
                <a:cs typeface="Times New Roman"/>
              </a:rPr>
              <a:t>Jones, A.M. (2003). The Use and Abuse of PowerPoint in Teaching and Learning in the Life Sciences: a Personal Overview. </a:t>
            </a:r>
            <a:r>
              <a:rPr lang="en-US" sz="1400" b="1" i="1" dirty="0">
                <a:solidFill>
                  <a:schemeClr val="tx1"/>
                </a:solidFill>
                <a:latin typeface="Times New Roman"/>
                <a:cs typeface="Times New Roman"/>
              </a:rPr>
              <a:t>Bioscience Education</a:t>
            </a:r>
            <a:r>
              <a:rPr lang="en-US" sz="1400" b="1" dirty="0">
                <a:solidFill>
                  <a:schemeClr val="tx1"/>
                </a:solidFill>
                <a:latin typeface="Times New Roman"/>
                <a:cs typeface="Times New Roman"/>
              </a:rPr>
              <a:t>, [online] 2(1), pp.1–13. </a:t>
            </a:r>
            <a:r>
              <a:rPr lang="en-US" sz="1400" b="1" dirty="0" err="1">
                <a:solidFill>
                  <a:schemeClr val="tx1"/>
                </a:solidFill>
                <a:latin typeface="Times New Roman"/>
                <a:cs typeface="Times New Roman"/>
              </a:rPr>
              <a:t>doi:https</a:t>
            </a:r>
            <a:r>
              <a:rPr lang="en-US" sz="1400" b="1" dirty="0">
                <a:solidFill>
                  <a:schemeClr val="tx1"/>
                </a:solidFill>
                <a:latin typeface="Times New Roman"/>
                <a:cs typeface="Times New Roman"/>
              </a:rPr>
              <a:t>://doi.org/10.3108/beej.2003.02000004. (Accessed 9 June 2026).</a:t>
            </a:r>
            <a:endParaRPr lang="en-US" sz="1400" b="1" dirty="0">
              <a:solidFill>
                <a:schemeClr val="tx1"/>
              </a:solidFill>
            </a:endParaRPr>
          </a:p>
          <a:p>
            <a:r>
              <a:rPr lang="en-US" sz="1400" b="1" dirty="0">
                <a:solidFill>
                  <a:schemeClr val="tx1"/>
                </a:solidFill>
                <a:latin typeface="Times New Roman"/>
                <a:cs typeface="Times New Roman"/>
              </a:rPr>
              <a:t>Taylor, J. (2023). </a:t>
            </a:r>
            <a:r>
              <a:rPr lang="en-US" sz="1400" b="1" i="1" dirty="0">
                <a:solidFill>
                  <a:schemeClr val="tx1"/>
                </a:solidFill>
                <a:latin typeface="Times New Roman"/>
                <a:cs typeface="Times New Roman"/>
              </a:rPr>
              <a:t>Importance of Staff Training in Health and Social Care</a:t>
            </a:r>
            <a:r>
              <a:rPr lang="en-US" sz="1400" b="1" dirty="0">
                <a:solidFill>
                  <a:schemeClr val="tx1"/>
                </a:solidFill>
                <a:latin typeface="Times New Roman"/>
                <a:cs typeface="Times New Roman"/>
              </a:rPr>
              <a:t>. [online] </a:t>
            </a:r>
            <a:r>
              <a:rPr lang="en-US" sz="1400" b="1" dirty="0">
                <a:solidFill>
                  <a:schemeClr val="tx1"/>
                </a:solidFill>
                <a:latin typeface="Times New Roman"/>
                <a:cs typeface="Times New Roman"/>
                <a:hlinkClick r:id="rId3">
                  <a:extLst>
                    <a:ext uri="{A12FA001-AC4F-418D-AE19-62706E023703}">
                      <ahyp:hlinkClr xmlns:ahyp="http://schemas.microsoft.com/office/drawing/2018/hyperlinkcolor" val="tx"/>
                    </a:ext>
                  </a:extLst>
                </a:hlinkClick>
              </a:rPr>
              <a:t>www.theaccessgroup.com</a:t>
            </a:r>
            <a:r>
              <a:rPr lang="en-US" sz="1400" b="1" dirty="0">
                <a:solidFill>
                  <a:schemeClr val="tx1"/>
                </a:solidFill>
                <a:latin typeface="Times New Roman"/>
                <a:cs typeface="Times New Roman"/>
              </a:rPr>
              <a:t>. Available at: </a:t>
            </a:r>
            <a:r>
              <a:rPr lang="en-US" sz="1400" b="1" dirty="0">
                <a:solidFill>
                  <a:schemeClr val="tx1"/>
                </a:solidFill>
                <a:latin typeface="Times New Roman"/>
                <a:cs typeface="Times New Roman"/>
                <a:hlinkClick r:id="rId4">
                  <a:extLst>
                    <a:ext uri="{A12FA001-AC4F-418D-AE19-62706E023703}">
                      <ahyp:hlinkClr xmlns:ahyp="http://schemas.microsoft.com/office/drawing/2018/hyperlinkcolor" val="tx"/>
                    </a:ext>
                  </a:extLst>
                </a:hlinkClick>
              </a:rPr>
              <a:t>https://www.theaccessgroup.com/en-gb/blog/hsc-importance-of-staff-training-in-health-and-social-care/</a:t>
            </a:r>
            <a:r>
              <a:rPr lang="en-US" sz="1400" b="1" dirty="0">
                <a:solidFill>
                  <a:schemeClr val="tx1"/>
                </a:solidFill>
                <a:latin typeface="Times New Roman"/>
                <a:cs typeface="Times New Roman"/>
              </a:rPr>
              <a:t>. (Accessed 10 June 2026).</a:t>
            </a:r>
            <a:endParaRPr lang="en-US" sz="1400" b="1" dirty="0">
              <a:solidFill>
                <a:schemeClr val="tx1"/>
              </a:solidFill>
            </a:endParaRPr>
          </a:p>
          <a:p>
            <a:r>
              <a:rPr lang="en-US" sz="1400" b="1" dirty="0" err="1">
                <a:solidFill>
                  <a:schemeClr val="tx1"/>
                </a:solidFill>
                <a:latin typeface="Times New Roman"/>
                <a:cs typeface="Times New Roman"/>
              </a:rPr>
              <a:t>TheKnowledgeAcademy</a:t>
            </a:r>
            <a:r>
              <a:rPr lang="en-US" sz="1400" b="1" dirty="0">
                <a:solidFill>
                  <a:schemeClr val="tx1"/>
                </a:solidFill>
                <a:latin typeface="Times New Roman"/>
                <a:cs typeface="Times New Roman"/>
              </a:rPr>
              <a:t> (2024). </a:t>
            </a:r>
            <a:r>
              <a:rPr lang="en-US" sz="1400" b="1" i="1" dirty="0">
                <a:solidFill>
                  <a:schemeClr val="tx1"/>
                </a:solidFill>
                <a:latin typeface="Times New Roman"/>
                <a:cs typeface="Times New Roman"/>
              </a:rPr>
              <a:t>Advantages and Disadvantages of </a:t>
            </a:r>
            <a:r>
              <a:rPr lang="en-US" sz="1400" b="1" i="1" dirty="0" err="1">
                <a:solidFill>
                  <a:schemeClr val="tx1"/>
                </a:solidFill>
                <a:latin typeface="Times New Roman"/>
                <a:cs typeface="Times New Roman"/>
              </a:rPr>
              <a:t>Powerpoint</a:t>
            </a:r>
            <a:r>
              <a:rPr lang="en-US" sz="1400" b="1" i="1" dirty="0">
                <a:solidFill>
                  <a:schemeClr val="tx1"/>
                </a:solidFill>
                <a:latin typeface="Times New Roman"/>
                <a:cs typeface="Times New Roman"/>
              </a:rPr>
              <a:t>: A Complete Guide</a:t>
            </a:r>
            <a:r>
              <a:rPr lang="en-US" sz="1400" b="1" dirty="0">
                <a:solidFill>
                  <a:schemeClr val="tx1"/>
                </a:solidFill>
                <a:latin typeface="Times New Roman"/>
                <a:cs typeface="Times New Roman"/>
              </a:rPr>
              <a:t>. [online] </a:t>
            </a:r>
            <a:r>
              <a:rPr lang="en-US" sz="1400" b="1" dirty="0">
                <a:solidFill>
                  <a:schemeClr val="tx1"/>
                </a:solidFill>
                <a:latin typeface="Times New Roman"/>
                <a:cs typeface="Times New Roman"/>
                <a:hlinkClick r:id="rId5">
                  <a:extLst>
                    <a:ext uri="{A12FA001-AC4F-418D-AE19-62706E023703}">
                      <ahyp:hlinkClr xmlns:ahyp="http://schemas.microsoft.com/office/drawing/2018/hyperlinkcolor" val="tx"/>
                    </a:ext>
                  </a:extLst>
                </a:hlinkClick>
              </a:rPr>
              <a:t>www.theknowledgeacademy.com</a:t>
            </a:r>
            <a:r>
              <a:rPr lang="en-US" sz="1400" b="1" dirty="0">
                <a:solidFill>
                  <a:schemeClr val="tx1"/>
                </a:solidFill>
                <a:latin typeface="Times New Roman"/>
                <a:cs typeface="Times New Roman"/>
              </a:rPr>
              <a:t>. Available at: </a:t>
            </a:r>
            <a:r>
              <a:rPr lang="en-US" sz="1400" b="1" dirty="0">
                <a:solidFill>
                  <a:schemeClr val="tx1"/>
                </a:solidFill>
                <a:latin typeface="Times New Roman"/>
                <a:cs typeface="Times New Roman"/>
                <a:hlinkClick r:id="rId6">
                  <a:extLst>
                    <a:ext uri="{A12FA001-AC4F-418D-AE19-62706E023703}">
                      <ahyp:hlinkClr xmlns:ahyp="http://schemas.microsoft.com/office/drawing/2018/hyperlinkcolor" val="tx"/>
                    </a:ext>
                  </a:extLst>
                </a:hlinkClick>
              </a:rPr>
              <a:t>https://www.theknowledgeacademy.com/blog/advantages-and-disadvantages-of-powerpoint/</a:t>
            </a:r>
            <a:r>
              <a:rPr lang="en-US" sz="1400" b="1" dirty="0">
                <a:solidFill>
                  <a:schemeClr val="tx1"/>
                </a:solidFill>
                <a:latin typeface="Times New Roman"/>
                <a:cs typeface="Times New Roman"/>
              </a:rPr>
              <a:t>. (Accessed 10 June 2026).</a:t>
            </a:r>
            <a:endParaRPr lang="en-US" sz="1400" b="1" dirty="0">
              <a:solidFill>
                <a:schemeClr val="tx1"/>
              </a:solidFill>
            </a:endParaRPr>
          </a:p>
          <a:p>
            <a:r>
              <a:rPr lang="en-US" sz="1400" b="1" dirty="0">
                <a:solidFill>
                  <a:schemeClr val="tx1"/>
                </a:solidFill>
                <a:latin typeface="Times New Roman"/>
                <a:cs typeface="Times New Roman"/>
              </a:rPr>
              <a:t>Yessy </a:t>
            </a:r>
            <a:r>
              <a:rPr lang="en-US" sz="1400" b="1" dirty="0" err="1">
                <a:solidFill>
                  <a:schemeClr val="tx1"/>
                </a:solidFill>
                <a:latin typeface="Times New Roman"/>
                <a:cs typeface="Times New Roman"/>
              </a:rPr>
              <a:t>Lianti</a:t>
            </a:r>
            <a:r>
              <a:rPr lang="en-US" sz="1400" b="1" dirty="0">
                <a:solidFill>
                  <a:schemeClr val="tx1"/>
                </a:solidFill>
                <a:latin typeface="Times New Roman"/>
                <a:cs typeface="Times New Roman"/>
              </a:rPr>
              <a:t> (2025). </a:t>
            </a:r>
            <a:r>
              <a:rPr lang="en-US" sz="1400" b="1" i="1" dirty="0">
                <a:solidFill>
                  <a:schemeClr val="tx1"/>
                </a:solidFill>
                <a:latin typeface="Times New Roman"/>
                <a:cs typeface="Times New Roman"/>
              </a:rPr>
              <a:t>What Microsoft PowerPoint Is Used For &amp; Why You Should Learn</a:t>
            </a:r>
            <a:r>
              <a:rPr lang="en-US" sz="1400" b="1" dirty="0">
                <a:solidFill>
                  <a:schemeClr val="tx1"/>
                </a:solidFill>
                <a:latin typeface="Times New Roman"/>
                <a:cs typeface="Times New Roman"/>
              </a:rPr>
              <a:t>. [online] ATI Mirage. Available at: </a:t>
            </a:r>
            <a:r>
              <a:rPr lang="en-US" sz="1400" b="1" dirty="0">
                <a:solidFill>
                  <a:schemeClr val="tx1"/>
                </a:solidFill>
                <a:latin typeface="Times New Roman"/>
                <a:cs typeface="Times New Roman"/>
                <a:hlinkClick r:id="rId7">
                  <a:extLst>
                    <a:ext uri="{A12FA001-AC4F-418D-AE19-62706E023703}">
                      <ahyp:hlinkClr xmlns:ahyp="http://schemas.microsoft.com/office/drawing/2018/hyperlinkcolor" val="tx"/>
                    </a:ext>
                  </a:extLst>
                </a:hlinkClick>
              </a:rPr>
              <a:t>https://www.ati-mirage.com.au/what-microsoft-powerpoint-is-used-for/</a:t>
            </a:r>
            <a:r>
              <a:rPr lang="en-US" sz="1400" b="1" dirty="0">
                <a:solidFill>
                  <a:schemeClr val="tx1"/>
                </a:solidFill>
                <a:latin typeface="Times New Roman"/>
                <a:cs typeface="Times New Roman"/>
              </a:rPr>
              <a:t>. (Accessed 10 June 2026).</a:t>
            </a:r>
            <a:endParaRPr lang="en-US" sz="1400" b="1" dirty="0">
              <a:solidFill>
                <a:schemeClr val="tx1"/>
              </a:solidFill>
            </a:endParaRPr>
          </a:p>
          <a:p>
            <a:endParaRPr lang="en-US" sz="1200" dirty="0">
              <a:latin typeface="Times New Roman"/>
              <a:cs typeface="Times New Roman"/>
            </a:endParaRPr>
          </a:p>
          <a:p>
            <a:endParaRPr lang="en-US" sz="1200" dirty="0"/>
          </a:p>
          <a:p>
            <a:endParaRPr lang="en-US" dirty="0"/>
          </a:p>
        </p:txBody>
      </p:sp>
      <p:sp>
        <p:nvSpPr>
          <p:cNvPr id="5" name="Slide Number Placeholder 4">
            <a:extLst>
              <a:ext uri="{FF2B5EF4-FFF2-40B4-BE49-F238E27FC236}">
                <a16:creationId xmlns:a16="http://schemas.microsoft.com/office/drawing/2014/main" id="{DCC5A24D-DE6E-45FF-8270-80404C240565}"/>
              </a:ext>
            </a:extLst>
          </p:cNvPr>
          <p:cNvSpPr>
            <a:spLocks noGrp="1"/>
          </p:cNvSpPr>
          <p:nvPr>
            <p:ph type="sldNum" sz="quarter" idx="12"/>
          </p:nvPr>
        </p:nvSpPr>
        <p:spPr>
          <a:xfrm>
            <a:off x="11172586" y="6323214"/>
            <a:ext cx="437990" cy="365125"/>
          </a:xfrm>
        </p:spPr>
        <p:txBody>
          <a:bodyPr anchor="ctr">
            <a:normAutofit/>
          </a:bodyPr>
          <a:lstStyle/>
          <a:p>
            <a:pPr>
              <a:spcAft>
                <a:spcPts val="600"/>
              </a:spcAft>
            </a:pPr>
            <a:fld id="{70EC1AA3-E190-46A4-AF04-8889F5477E2A}" type="slidenum">
              <a:rPr lang="en-US" smtClean="0"/>
              <a:pPr>
                <a:spcAft>
                  <a:spcPts val="600"/>
                </a:spcAft>
              </a:pPr>
              <a:t>38</a:t>
            </a:fld>
            <a:endParaRPr lang="en-US"/>
          </a:p>
        </p:txBody>
      </p:sp>
    </p:spTree>
    <p:extLst>
      <p:ext uri="{BB962C8B-B14F-4D97-AF65-F5344CB8AC3E}">
        <p14:creationId xmlns:p14="http://schemas.microsoft.com/office/powerpoint/2010/main" val="332561499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Integral</Template>
  <TotalTime>0</TotalTime>
  <Words>4955</Words>
  <Application>Microsoft Office PowerPoint</Application>
  <PresentationFormat>Widescreen</PresentationFormat>
  <Paragraphs>441</Paragraphs>
  <Slides>38</Slides>
  <Notes>17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Aptos</vt:lpstr>
      <vt:lpstr>Calibri</vt:lpstr>
      <vt:lpstr>Raleway</vt:lpstr>
      <vt:lpstr>Times New Roman</vt:lpstr>
      <vt:lpstr>Trebuchet MS</vt:lpstr>
      <vt:lpstr>Tw Cen MT</vt:lpstr>
      <vt:lpstr>Tw Cen MT Condensed</vt:lpstr>
      <vt:lpstr>Wingdings 3</vt:lpstr>
      <vt:lpstr>Integral</vt:lpstr>
      <vt:lpstr>Digital skills and research method (LCHS 4007) Component 1 (Group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1: Secure File Storage and Sharing for Riverdale  Nursing Home  </vt:lpstr>
      <vt:lpstr>2:  What the task involves in Riverdale Nursing Home   </vt:lpstr>
      <vt:lpstr>   3:  Why OneDrive is suitable for secure file storage in Riverdale Nursing Home </vt:lpstr>
      <vt:lpstr>     4: How it improves efficiency/communication How OneDrive Helps Work Riverdale Nursing Home </vt:lpstr>
      <vt:lpstr>   5: Advantages and Limitations in Riverdale Nursing Home   </vt:lpstr>
      <vt:lpstr>6: Conclusion of  Secure File Storage and Sharing for Riverdale Nursing Home </vt:lpstr>
      <vt:lpstr>  7: Harvard Reference example </vt:lpstr>
      <vt:lpstr>Group effort  Workplace Task: Care-documentation</vt:lpstr>
      <vt:lpstr>Microsoft 365 Tool: Word</vt:lpstr>
      <vt:lpstr>How Microsoft word improves efficiency and communication at Riverdale nursing home:</vt:lpstr>
      <vt:lpstr>Advantages of using Microsoft word at Riverdale nursing home:</vt:lpstr>
      <vt:lpstr>Disadvantages of using Microsoft word at Riverdale nursing home:</vt:lpstr>
      <vt:lpstr>Conclusion:</vt:lpstr>
      <vt:lpstr>Reference list:</vt:lpstr>
      <vt:lpstr>Riverdale nursing home</vt:lpstr>
      <vt:lpstr>Staff scheduling/rotas </vt:lpstr>
      <vt:lpstr>Microsoft 365 tool</vt:lpstr>
      <vt:lpstr>Why this tool is suitable for the task </vt:lpstr>
      <vt:lpstr>How it improves efficiency or communication </vt:lpstr>
      <vt:lpstr>Advantages and limitations of Excel for Riverdale nursing home  </vt:lpstr>
      <vt:lpstr>Conclusion </vt:lpstr>
      <vt:lpstr>Reference</vt:lpstr>
      <vt:lpstr>My chosen workplace task: Staff training  microsoft 365 tool:</vt:lpstr>
      <vt:lpstr>Why staff training matters at Riverdale nursing home:</vt:lpstr>
      <vt:lpstr>PowerPoint Presentation</vt:lpstr>
      <vt:lpstr>PowerPoint Presentation</vt:lpstr>
      <vt:lpstr>PowerPoint Presentation</vt:lpstr>
      <vt:lpstr>PowerPoint Presentation</vt:lpstr>
      <vt:lpstr>PowerPoint Presentation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SULEMAN, HASHIR (PGT)</dc:creator>
  <cp:lastModifiedBy>Hashir Suleman</cp:lastModifiedBy>
  <cp:revision>2</cp:revision>
  <dcterms:created xsi:type="dcterms:W3CDTF">2026-05-21T17:41:49Z</dcterms:created>
  <dcterms:modified xsi:type="dcterms:W3CDTF">2026-06-14T10:17:56Z</dcterms:modified>
</cp:coreProperties>
</file>