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21"/>
  </p:notesMasterIdLst>
  <p:sldIdLst>
    <p:sldId id="257" r:id="rId2"/>
    <p:sldId id="298" r:id="rId3"/>
    <p:sldId id="299" r:id="rId4"/>
    <p:sldId id="300" r:id="rId5"/>
    <p:sldId id="345" r:id="rId6"/>
    <p:sldId id="304" r:id="rId7"/>
    <p:sldId id="348" r:id="rId8"/>
    <p:sldId id="349" r:id="rId9"/>
    <p:sldId id="275" r:id="rId10"/>
    <p:sldId id="350" r:id="rId11"/>
    <p:sldId id="354" r:id="rId12"/>
    <p:sldId id="351" r:id="rId13"/>
    <p:sldId id="346" r:id="rId14"/>
    <p:sldId id="302" r:id="rId15"/>
    <p:sldId id="352" r:id="rId16"/>
    <p:sldId id="353" r:id="rId17"/>
    <p:sldId id="306" r:id="rId18"/>
    <p:sldId id="347" r:id="rId19"/>
    <p:sldId id="297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088" y="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https://books.google.co.uk/books/about/Researching_Information_Systems_and_Comp.html?id=1JAeAQAAIAAJ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80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19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5/19/2023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5/19/2023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5/19/2023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manticscholar.org/" TargetMode="External"/><Relationship Id="rId3" Type="http://schemas.openxmlformats.org/officeDocument/2006/relationships/hyperlink" Target="http://www.acm.org/" TargetMode="External"/><Relationship Id="rId7" Type="http://schemas.openxmlformats.org/officeDocument/2006/relationships/hyperlink" Target="http://www.theregister.co.uk/" TargetMode="External"/><Relationship Id="rId2" Type="http://schemas.openxmlformats.org/officeDocument/2006/relationships/hyperlink" Target="https://librarysearch.uwtsd.ac.uk/permalink/44WHELF_UWTSD/11c0l68/alma99298877024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iet.org/" TargetMode="External"/><Relationship Id="rId5" Type="http://schemas.openxmlformats.org/officeDocument/2006/relationships/hyperlink" Target="http://www.bcs.org/" TargetMode="External"/><Relationship Id="rId4" Type="http://schemas.openxmlformats.org/officeDocument/2006/relationships/hyperlink" Target="http://www.ieee.org/" TargetMode="External"/><Relationship Id="rId9" Type="http://schemas.openxmlformats.org/officeDocument/2006/relationships/hyperlink" Target="chat.openai.com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787/9789264239012-e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W</a:t>
            </a:r>
            <a:r>
              <a:rPr lang="en-GB" sz="1600" dirty="0">
                <a:solidFill>
                  <a:srgbClr val="FFFFFF"/>
                </a:solidFill>
              </a:rPr>
              <a:t>hat is research?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 &amp; Prof John Rees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the ability to critically analyse and research complex industry-related problems and/or systems. This includes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appropriate system requirements for work-based projects.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Upon successful completion of this module, the student will be able to: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Review and implement appropriate research methods for investigating a problem relevant to the employer.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 an in-depth understanding of the problem on the context of the organisation’s needs and current research.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 resources appropriately including collaboration with experts within the organisation.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methodologies for industrial research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and investigative skills relevant to the student’s workplace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design and technology: for example, business process re-engineering, work redesign options such as job rotation, job enlargement, job enrichment.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Stimulants/drivers for change: for example, technology, nature of the workforce, social trends, competition, etc.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Appropriate development and structuring of an industrial research proposal: problem identification, formulating aims/hypotheses, sampling, ethical issues and the practicalities of design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Outline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328077"/>
              </p:ext>
            </p:extLst>
          </p:nvPr>
        </p:nvGraphicFramePr>
        <p:xfrm>
          <a:off x="855663" y="981075"/>
          <a:ext cx="7429500" cy="2743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40073">
                  <a:extLst>
                    <a:ext uri="{9D8B030D-6E8A-4147-A177-3AD203B41FA5}">
                      <a16:colId xmlns:a16="http://schemas.microsoft.com/office/drawing/2014/main" val="1639340407"/>
                    </a:ext>
                  </a:extLst>
                </a:gridCol>
                <a:gridCol w="6089427">
                  <a:extLst>
                    <a:ext uri="{9D8B030D-6E8A-4147-A177-3AD203B41FA5}">
                      <a16:colId xmlns:a16="http://schemas.microsoft.com/office/drawing/2014/main" val="2588742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Week 1</a:t>
                      </a:r>
                    </a:p>
                  </a:txBody>
                  <a:tcPr marL="82550" marR="8255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</a:t>
                      </a:r>
                      <a:r>
                        <a:rPr lang="en-GB" sz="2400" baseline="0" dirty="0"/>
                        <a:t> is research? </a:t>
                      </a:r>
                      <a:endParaRPr lang="en-GB" sz="2400" dirty="0"/>
                    </a:p>
                  </a:txBody>
                  <a:tcPr marL="82550" marR="82550"/>
                </a:tc>
                <a:extLst>
                  <a:ext uri="{0D108BD9-81ED-4DB2-BD59-A6C34878D82A}">
                    <a16:rowId xmlns:a16="http://schemas.microsoft.com/office/drawing/2014/main" val="28592841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Week 2</a:t>
                      </a:r>
                    </a:p>
                  </a:txBody>
                  <a:tcPr marL="82550" marR="82550"/>
                </a:tc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Research methodologies for industrial research</a:t>
                      </a:r>
                    </a:p>
                  </a:txBody>
                  <a:tcPr marL="82550" marR="82550"/>
                </a:tc>
                <a:extLst>
                  <a:ext uri="{0D108BD9-81ED-4DB2-BD59-A6C34878D82A}">
                    <a16:rowId xmlns:a16="http://schemas.microsoft.com/office/drawing/2014/main" val="2178476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Week 3</a:t>
                      </a:r>
                    </a:p>
                  </a:txBody>
                  <a:tcPr marL="82550" marR="8255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Defining the problem and gathering information</a:t>
                      </a:r>
                    </a:p>
                  </a:txBody>
                  <a:tcPr marL="82550" marR="82550"/>
                </a:tc>
                <a:extLst>
                  <a:ext uri="{0D108BD9-81ED-4DB2-BD59-A6C34878D82A}">
                    <a16:rowId xmlns:a16="http://schemas.microsoft.com/office/drawing/2014/main" val="1079483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Week 4</a:t>
                      </a:r>
                    </a:p>
                  </a:txBody>
                  <a:tcPr marL="82550" marR="8255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aseline="0" dirty="0"/>
                        <a:t>How to read a journal paper</a:t>
                      </a:r>
                    </a:p>
                  </a:txBody>
                  <a:tcPr marL="82550" marR="82550"/>
                </a:tc>
                <a:extLst>
                  <a:ext uri="{0D108BD9-81ED-4DB2-BD59-A6C34878D82A}">
                    <a16:rowId xmlns:a16="http://schemas.microsoft.com/office/drawing/2014/main" val="26827301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Week 5</a:t>
                      </a:r>
                      <a:endParaRPr lang="en-GB" sz="2400" dirty="0"/>
                    </a:p>
                  </a:txBody>
                  <a:tcPr marL="82550" marR="8255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Writing the report</a:t>
                      </a:r>
                    </a:p>
                  </a:txBody>
                  <a:tcPr marL="82550" marR="82550"/>
                </a:tc>
                <a:extLst>
                  <a:ext uri="{0D108BD9-81ED-4DB2-BD59-A6C34878D82A}">
                    <a16:rowId xmlns:a16="http://schemas.microsoft.com/office/drawing/2014/main" val="9306462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Week x</a:t>
                      </a:r>
                      <a:endParaRPr lang="en-GB" sz="2400" dirty="0"/>
                    </a:p>
                  </a:txBody>
                  <a:tcPr marL="82550" marR="8255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Drop-in support workshop</a:t>
                      </a:r>
                      <a:endParaRPr lang="en-GB" sz="2400" dirty="0"/>
                    </a:p>
                  </a:txBody>
                  <a:tcPr marL="82550" marR="82550"/>
                </a:tc>
                <a:extLst>
                  <a:ext uri="{0D108BD9-81ED-4DB2-BD59-A6C34878D82A}">
                    <a16:rowId xmlns:a16="http://schemas.microsoft.com/office/drawing/2014/main" val="1751328570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46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Marder, M. (2011) Research Methods for Science, Cambridge University Press: Cambridge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sz="1900" dirty="0">
              <a:solidFill>
                <a:srgbClr val="FFFF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Hughes, B. (2019), 3rd Edition Project Management for IT-Related Projects, British Computer Society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1900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1900" dirty="0">
                <a:latin typeface="Arial" panose="020B0604020202020204" pitchFamily="34" charset="0"/>
                <a:ea typeface="Times New Roman"/>
                <a:cs typeface="Times New Roman"/>
              </a:rPr>
              <a:t>Useful websites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www.acm.org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www.ieee.org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www.bcs.org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6"/>
              </a:rPr>
              <a:t>www.theiet.org</a:t>
            </a: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</a:rPr>
              <a:t> 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www.theregister.co.uk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www.semanticscholar.org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9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chat.openai.com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endParaRPr lang="en-GB" sz="16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D0A4-3300-F5C6-9972-32F8427EB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CAD78-3D6D-B2C1-E412-B01E51F71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dirty="0"/>
              <a:t>The Frascati definition of research</a:t>
            </a:r>
          </a:p>
          <a:p>
            <a:pPr lvl="1"/>
            <a:r>
              <a:rPr lang="en-US" sz="2400" dirty="0"/>
              <a:t>Research and experimental development (R&amp;D) comprise creative and systematic work undertaken in order to increase the stock of knowledge – including knowledge of humankind, culture and society – and to devise new applications of available knowledge.</a:t>
            </a:r>
          </a:p>
          <a:p>
            <a:pPr lvl="1"/>
            <a:endParaRPr lang="en-US" sz="2400" dirty="0"/>
          </a:p>
          <a:p>
            <a:pPr marL="0" indent="0">
              <a:buNone/>
            </a:pPr>
            <a:r>
              <a:rPr lang="en-US" sz="2000" dirty="0"/>
              <a:t>OECD (2015), Frascati Manual 2015: Guidelines for Collecting and Reporting Data on Research and Experimental Development, The Measurement of Scientific, Technological and Innovation Activities, OECD Publishing, Paris, </a:t>
            </a:r>
            <a:r>
              <a:rPr lang="en-US" sz="2000" dirty="0">
                <a:hlinkClick r:id="rId2"/>
              </a:rPr>
              <a:t>https://doi.org/10.1787/9789264239012-en</a:t>
            </a:r>
            <a:r>
              <a:rPr lang="en-US" sz="2000" dirty="0"/>
              <a:t> </a:t>
            </a:r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C2B20-021C-F9E0-AD83-CB89215D8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0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term R&amp;D covers three activities: basic research, applied research and experimental development.</a:t>
            </a:r>
          </a:p>
          <a:p>
            <a:pPr lvl="1"/>
            <a:r>
              <a:rPr lang="en-US" dirty="0"/>
              <a:t>Basic research is experimental or theoretical work undertaken primarily to acquire new knowledge of the underlying foundation of phenomena and observable facts, without any particular application or use in view.</a:t>
            </a:r>
          </a:p>
          <a:p>
            <a:pPr lvl="1"/>
            <a:r>
              <a:rPr lang="en-US" dirty="0"/>
              <a:t>Applied research is also original investigation undertaken in order to acquire new knowledge. It is, however, directed primarily towards a specific practical aim or objective.</a:t>
            </a:r>
          </a:p>
          <a:p>
            <a:pPr lvl="1"/>
            <a:r>
              <a:rPr lang="en-US" dirty="0"/>
              <a:t>Experimental development 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installed. R&amp;D covers both formal R&amp;D in R&amp;D units and informal or occasional R&amp;D in other units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29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chemeClr val="tx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899592" y="2471330"/>
            <a:ext cx="1551980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015462" y="493739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4007775" y="2295424"/>
            <a:ext cx="1079897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391479" y="4259381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427504" y="313759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908409" y="2744656"/>
            <a:ext cx="1292100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Software Development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3971727" y="3401637"/>
            <a:ext cx="1151993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007775" y="3850869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007775" y="450785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3923928" y="5164831"/>
            <a:ext cx="1247591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3779912" y="1650105"/>
            <a:ext cx="1505928" cy="33855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364088" y="1639492"/>
            <a:ext cx="1681555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7201186" y="1639492"/>
            <a:ext cx="131210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DATA 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5705201" y="2416969"/>
            <a:ext cx="1079897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5618559" y="3086333"/>
            <a:ext cx="1253181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5493911" y="3755697"/>
            <a:ext cx="1498680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Questionnaires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5668974" y="4425062"/>
            <a:ext cx="1152351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7351446" y="2819997"/>
            <a:ext cx="1180994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1446" y="3834408"/>
            <a:ext cx="1079897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333072" y="5589241"/>
            <a:ext cx="6317270" cy="300082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(After Oates, 2006, p33)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 flipV="1">
            <a:off x="1571156" y="3277438"/>
            <a:ext cx="856347" cy="7546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1571156" y="3501008"/>
            <a:ext cx="847343" cy="7546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2095359" y="5230857"/>
            <a:ext cx="820451" cy="7546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3707904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344524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164288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016296" y="1650569"/>
            <a:ext cx="235189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WHAT TO DO? </a:t>
            </a:r>
          </a:p>
          <a:p>
            <a:pPr algn="ctr" defTabSz="685800"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HOW TO DO IT?</a:t>
            </a:r>
          </a:p>
        </p:txBody>
      </p:sp>
      <p:sp>
        <p:nvSpPr>
          <p:cNvPr id="5" name="Line 24">
            <a:extLst>
              <a:ext uri="{FF2B5EF4-FFF2-40B4-BE49-F238E27FC236}">
                <a16:creationId xmlns:a16="http://schemas.microsoft.com/office/drawing/2014/main" id="{01A7FB0A-60EE-2F7B-277D-70EE49DFC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11293" y="4781253"/>
            <a:ext cx="4503" cy="45715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5">
            <a:extLst>
              <a:ext uri="{FF2B5EF4-FFF2-40B4-BE49-F238E27FC236}">
                <a16:creationId xmlns:a16="http://schemas.microsoft.com/office/drawing/2014/main" id="{4917C1AE-8711-F28F-C642-1C9097166F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562151" y="3488650"/>
            <a:ext cx="13507" cy="14487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5">
            <a:extLst>
              <a:ext uri="{FF2B5EF4-FFF2-40B4-BE49-F238E27FC236}">
                <a16:creationId xmlns:a16="http://schemas.microsoft.com/office/drawing/2014/main" id="{E8576357-3FED-E1BB-A2F0-FC9CBA6BF4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584655" y="2979160"/>
            <a:ext cx="0" cy="314737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2490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chemeClr val="tx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102268" y="2321896"/>
            <a:ext cx="1435445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Investigate Research Area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048276" y="232377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US" sz="1350" b="1" dirty="0">
                <a:solidFill>
                  <a:schemeClr val="accent4"/>
                </a:solidFill>
                <a:latin typeface="Arial"/>
              </a:rPr>
              <a:t>E</a:t>
            </a:r>
            <a:r>
              <a:rPr lang="en-GB" sz="1350" b="1" dirty="0" err="1">
                <a:solidFill>
                  <a:schemeClr val="accent4"/>
                </a:solidFill>
                <a:latin typeface="Arial"/>
              </a:rPr>
              <a:t>xecute</a:t>
            </a:r>
            <a:r>
              <a:rPr lang="en-GB" sz="1350" b="1" dirty="0">
                <a:solidFill>
                  <a:schemeClr val="accent4"/>
                </a:solidFill>
                <a:latin typeface="Arial"/>
              </a:rPr>
              <a:t> plan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243926" y="4602697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Plan Execution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216387" y="3356992"/>
            <a:ext cx="1207206" cy="71558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Define 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6048276" y="3356992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Evaluate evidence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904149" y="4390214"/>
            <a:ext cx="1368151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Communicate results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868144" y="1650569"/>
            <a:ext cx="1440159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/>
                </a:solidFill>
                <a:latin typeface="Arial"/>
              </a:rPr>
              <a:t>PROJECT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7388" y="2830355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764693" y="5618357"/>
            <a:ext cx="2455375" cy="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H="1" flipV="1">
            <a:off x="5201841" y="2576114"/>
            <a:ext cx="18227" cy="304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4716016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971600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644045" y="1650569"/>
            <a:ext cx="2351891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/>
                </a:solidFill>
                <a:latin typeface="Arial"/>
              </a:rPr>
              <a:t>PROPOSAL</a:t>
            </a:r>
          </a:p>
        </p:txBody>
      </p:sp>
      <p:sp>
        <p:nvSpPr>
          <p:cNvPr id="5" name="Line 23">
            <a:extLst>
              <a:ext uri="{FF2B5EF4-FFF2-40B4-BE49-F238E27FC236}">
                <a16:creationId xmlns:a16="http://schemas.microsoft.com/office/drawing/2014/main" id="{B3667202-962C-F951-386D-0A3946C6F8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4072573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3">
            <a:extLst>
              <a:ext uri="{FF2B5EF4-FFF2-40B4-BE49-F238E27FC236}">
                <a16:creationId xmlns:a16="http://schemas.microsoft.com/office/drawing/2014/main" id="{7D16E663-5D6A-D581-976E-258C54A746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5110528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3">
            <a:extLst>
              <a:ext uri="{FF2B5EF4-FFF2-40B4-BE49-F238E27FC236}">
                <a16:creationId xmlns:a16="http://schemas.microsoft.com/office/drawing/2014/main" id="{AFC17588-D7A3-70D8-B215-B33BEACAA30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01841" y="2576114"/>
            <a:ext cx="846435" cy="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Line 23">
            <a:extLst>
              <a:ext uri="{FF2B5EF4-FFF2-40B4-BE49-F238E27FC236}">
                <a16:creationId xmlns:a16="http://schemas.microsoft.com/office/drawing/2014/main" id="{4374FE00-4B0B-AB5A-2C7D-9EF3063F70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8224" y="2849162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9" name="Line 23">
            <a:extLst>
              <a:ext uri="{FF2B5EF4-FFF2-40B4-BE49-F238E27FC236}">
                <a16:creationId xmlns:a16="http://schemas.microsoft.com/office/drawing/2014/main" id="{EB545BE8-C87E-3EA4-500C-3B60495C8CD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6553" y="3882384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4746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So what am I going to research?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What topic to research?</a:t>
            </a:r>
          </a:p>
          <a:p>
            <a:r>
              <a:rPr lang="en-GB" altLang="zh-CN" dirty="0"/>
              <a:t>Where can I get ideas?</a:t>
            </a:r>
          </a:p>
          <a:p>
            <a:pPr lvl="1"/>
            <a:r>
              <a:rPr lang="en-GB" altLang="zh-CN" dirty="0"/>
              <a:t>Your strengths and interests</a:t>
            </a:r>
          </a:p>
          <a:p>
            <a:pPr lvl="1"/>
            <a:r>
              <a:rPr lang="en-GB" altLang="zh-CN" dirty="0"/>
              <a:t>Your work, your job</a:t>
            </a:r>
          </a:p>
          <a:p>
            <a:pPr lvl="1"/>
            <a:r>
              <a:rPr lang="en-GB" altLang="zh-CN" dirty="0"/>
              <a:t>Lecturers’ ideas</a:t>
            </a:r>
          </a:p>
          <a:p>
            <a:pPr lvl="1"/>
            <a:r>
              <a:rPr lang="en-GB" altLang="zh-CN" dirty="0"/>
              <a:t>The literature</a:t>
            </a:r>
          </a:p>
          <a:p>
            <a:pPr lvl="1"/>
            <a:r>
              <a:rPr lang="en-GB" altLang="zh-CN" dirty="0"/>
              <a:t>Fit with career ambitions</a:t>
            </a:r>
          </a:p>
          <a:p>
            <a:r>
              <a:rPr lang="en-GB" altLang="zh-CN" dirty="0"/>
              <a:t>Must be rooted in academic theory (you’ll compare your findings with previous studies &amp; the academic literature)</a:t>
            </a:r>
          </a:p>
          <a:p>
            <a:r>
              <a:rPr lang="en-GB" altLang="zh-CN" dirty="0"/>
              <a:t>Can you access the data you’ll need?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834C-00C4-B254-2DF5-41DE95003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Hypothesis or research question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033BF-6753-5310-3C15-4E72C9DDB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Refines/scopes the question and sets the AIM</a:t>
            </a:r>
          </a:p>
          <a:p>
            <a:r>
              <a:rPr lang="en-US" sz="2400" dirty="0"/>
              <a:t>Leads to the intermediate OBJECTIVES</a:t>
            </a:r>
          </a:p>
          <a:p>
            <a:r>
              <a:rPr lang="en-US" sz="2400" dirty="0"/>
              <a:t>Determines the work you do and defines when you finish</a:t>
            </a:r>
          </a:p>
          <a:p>
            <a:r>
              <a:rPr lang="en-US" sz="2400" dirty="0"/>
              <a:t>Something capable of proof or otherwise</a:t>
            </a:r>
          </a:p>
          <a:p>
            <a:endParaRPr lang="en-US" sz="2400" dirty="0"/>
          </a:p>
          <a:p>
            <a:r>
              <a:rPr lang="en-US" sz="2400" dirty="0"/>
              <a:t>Having a hypothesis normally implies that you’ll do some statistical analysis with your data to look for significant differences between conditions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5758E-CFCE-9D1D-14A3-C9F4FDC0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50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8458-5C8B-33FE-DE04-B278F3622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BC8-474C-2EA2-9207-2D3FBA89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altLang="en-US" dirty="0"/>
              <a:t>Listen, assess and distil</a:t>
            </a:r>
          </a:p>
          <a:p>
            <a:r>
              <a:rPr lang="en-GB" altLang="en-US" dirty="0"/>
              <a:t>Read, critique and distil</a:t>
            </a:r>
          </a:p>
          <a:p>
            <a:pPr>
              <a:spcBef>
                <a:spcPts val="600"/>
              </a:spcBef>
            </a:pPr>
            <a:r>
              <a:rPr lang="en-GB" altLang="en-US" dirty="0"/>
              <a:t>Extract and form meaning (opinion?)</a:t>
            </a:r>
          </a:p>
          <a:p>
            <a:pPr>
              <a:spcBef>
                <a:spcPts val="600"/>
              </a:spcBef>
            </a:pPr>
            <a:r>
              <a:rPr lang="en-GB" altLang="en-US" dirty="0"/>
              <a:t>Synthesis of material into your own world view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Make notes from spoken and written sources by picking out the key points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Read critically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Have the argument internally and externally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Discuss dispassionately but with conviction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Give your own thoughts on received wisdom, grounded in domain understanding and properly formed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Write with authority (understanding what authority is in the context of writing)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8563F-DAD4-9D20-C189-BC9FCDE4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4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Research aims and objectives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fontScale="92500" lnSpcReduction="10000"/>
          </a:bodyPr>
          <a:lstStyle/>
          <a:p>
            <a:r>
              <a:rPr lang="en-GB" altLang="zh-CN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Why have organisations introduced project teams for software development?</a:t>
            </a:r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analyse organisations’ objectives for software development project teams</a:t>
            </a:r>
          </a:p>
          <a:p>
            <a:endParaRPr lang="en-GB" altLang="zh-CN" dirty="0"/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How can the effectiveness of software development project teams be measured?</a:t>
            </a:r>
            <a:endParaRPr lang="en-US" dirty="0"/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establish suitable effectiveness criteria for software development project teams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dirty="0"/>
              <a:t>Bloom’s taxonomy provides a good basis for identifying higher-level verbs for writing objectives</a:t>
            </a:r>
          </a:p>
          <a:p>
            <a:r>
              <a:rPr lang="en-US" sz="2400" dirty="0"/>
              <a:t>Aim for those related to analysis, synthesis and evaluation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94286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Consider the SMART test.  Are your objectives:</a:t>
            </a:r>
          </a:p>
          <a:p>
            <a:pPr lvl="1"/>
            <a:r>
              <a:rPr lang="en-GB" altLang="zh-CN" dirty="0"/>
              <a:t>Specific</a:t>
            </a:r>
          </a:p>
          <a:p>
            <a:pPr lvl="2"/>
            <a:r>
              <a:rPr lang="en-GB" altLang="zh-CN" dirty="0"/>
              <a:t>What precisely do you hope to achieve?</a:t>
            </a:r>
          </a:p>
          <a:p>
            <a:pPr lvl="1"/>
            <a:r>
              <a:rPr lang="en-GB" altLang="zh-CN" dirty="0"/>
              <a:t>Measurable</a:t>
            </a:r>
          </a:p>
          <a:p>
            <a:pPr lvl="2"/>
            <a:r>
              <a:rPr lang="en-GB" altLang="zh-CN" dirty="0"/>
              <a:t>How will you determine if you’ve achieved your objectives?</a:t>
            </a:r>
          </a:p>
          <a:p>
            <a:pPr lvl="1"/>
            <a:r>
              <a:rPr lang="en-GB" altLang="zh-CN" dirty="0"/>
              <a:t>Achievable?</a:t>
            </a:r>
          </a:p>
          <a:p>
            <a:pPr lvl="2"/>
            <a:r>
              <a:rPr lang="en-GB" altLang="zh-CN" dirty="0"/>
              <a:t>Can it be done</a:t>
            </a:r>
          </a:p>
          <a:p>
            <a:pPr lvl="1"/>
            <a:r>
              <a:rPr lang="en-GB" altLang="zh-CN" dirty="0"/>
              <a:t>Realistic?</a:t>
            </a:r>
          </a:p>
          <a:p>
            <a:pPr lvl="2"/>
            <a:r>
              <a:rPr lang="en-GB" altLang="zh-CN" dirty="0"/>
              <a:t>Can </a:t>
            </a:r>
            <a:r>
              <a:rPr lang="en-GB" altLang="zh-CN" u="sng" dirty="0"/>
              <a:t>you</a:t>
            </a:r>
            <a:r>
              <a:rPr lang="en-GB" altLang="zh-CN" dirty="0"/>
              <a:t> do it?</a:t>
            </a:r>
          </a:p>
          <a:p>
            <a:pPr lvl="1"/>
            <a:r>
              <a:rPr lang="en-GB" altLang="zh-CN" dirty="0"/>
              <a:t>Time bound?</a:t>
            </a:r>
          </a:p>
          <a:p>
            <a:pPr lvl="2"/>
            <a:r>
              <a:rPr lang="en-GB" altLang="zh-CN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A3ECA-6C2A-B816-7B29-624443426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– Aims &amp;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5FD2E-9CBA-ED0C-289A-98CFBA82C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Your departmental manager has asked you to find out how people in your department use email</a:t>
            </a:r>
          </a:p>
          <a:p>
            <a:r>
              <a:rPr lang="en-US" dirty="0"/>
              <a:t>Assume that </a:t>
            </a:r>
          </a:p>
          <a:p>
            <a:r>
              <a:rPr lang="en-US" dirty="0"/>
              <a:t>In groups, discuss how you might do this, and write:</a:t>
            </a:r>
          </a:p>
          <a:p>
            <a:pPr lvl="1"/>
            <a:r>
              <a:rPr lang="en-US" dirty="0"/>
              <a:t>An aim</a:t>
            </a:r>
          </a:p>
          <a:p>
            <a:pPr lvl="1"/>
            <a:r>
              <a:rPr lang="en-US" dirty="0"/>
              <a:t>5 objectives</a:t>
            </a:r>
          </a:p>
          <a:p>
            <a:pPr lvl="1"/>
            <a:r>
              <a:rPr lang="en-US" dirty="0"/>
              <a:t>A research question or hypothesis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042EC2-750B-2DD0-003D-0BCF88B0A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110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Methodologies for industrial research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2144</TotalTime>
  <Words>1288</Words>
  <Application>Microsoft Office PowerPoint</Application>
  <PresentationFormat>On-screen Show (4:3)</PresentationFormat>
  <Paragraphs>170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Symbol</vt:lpstr>
      <vt:lpstr>Times New Roman</vt:lpstr>
      <vt:lpstr>Tw Cen MT</vt:lpstr>
      <vt:lpstr>Circuit</vt:lpstr>
      <vt:lpstr>Industrial-Based Research</vt:lpstr>
      <vt:lpstr>Aims</vt:lpstr>
      <vt:lpstr>Learning Outcomes</vt:lpstr>
      <vt:lpstr>Indicative Content</vt:lpstr>
      <vt:lpstr>Module Outline</vt:lpstr>
      <vt:lpstr>Recommended Texts</vt:lpstr>
      <vt:lpstr>What is Research?</vt:lpstr>
      <vt:lpstr>What is Research?</vt:lpstr>
      <vt:lpstr>The Research Process</vt:lpstr>
      <vt:lpstr>The Research Process</vt:lpstr>
      <vt:lpstr>So what am I going to research?</vt:lpstr>
      <vt:lpstr>Hypothesis or research question</vt:lpstr>
      <vt:lpstr>Key Skills</vt:lpstr>
      <vt:lpstr>Research aims and objectives</vt:lpstr>
      <vt:lpstr>How to phrase research objectives</vt:lpstr>
      <vt:lpstr>Bloom’s Taxonomy</vt:lpstr>
      <vt:lpstr>Phrasing research objectives</vt:lpstr>
      <vt:lpstr>Exercise – Aims &amp; Objectives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119</cp:revision>
  <dcterms:created xsi:type="dcterms:W3CDTF">2006-01-28T12:00:35Z</dcterms:created>
  <dcterms:modified xsi:type="dcterms:W3CDTF">2023-05-19T11:14:25Z</dcterms:modified>
</cp:coreProperties>
</file>