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 id="263" r:id="rId4"/>
    <p:sldId id="256" r:id="rId5"/>
    <p:sldId id="265" r:id="rId6"/>
    <p:sldId id="257" r:id="rId7"/>
    <p:sldId id="266" r:id="rId8"/>
    <p:sldId id="258" r:id="rId9"/>
    <p:sldId id="267" r:id="rId10"/>
    <p:sldId id="259" r:id="rId11"/>
    <p:sldId id="264" r:id="rId12"/>
    <p:sldId id="269" r:id="rId13"/>
    <p:sldId id="260" r:id="rId14"/>
    <p:sldId id="270"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5D2AC-0E60-4CBC-B43A-C25ED844FB01}" v="410" dt="2021-12-07T20:14:26.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6357" autoAdjust="0"/>
  </p:normalViewPr>
  <p:slideViewPr>
    <p:cSldViewPr snapToGrid="0">
      <p:cViewPr>
        <p:scale>
          <a:sx n="60" d="100"/>
          <a:sy n="60" d="100"/>
        </p:scale>
        <p:origin x="720" y="1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92">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FA49279-2547-43EA-9F03-C505E2C6E990}"/>
              </a:ext>
            </a:extLst>
          </p:cNvPr>
          <p:cNvSpPr>
            <a:spLocks noGrp="1"/>
          </p:cNvSpPr>
          <p:nvPr>
            <p:ph type="title"/>
          </p:nvPr>
        </p:nvSpPr>
        <p:spPr>
          <a:xfrm>
            <a:off x="1301261" y="590062"/>
            <a:ext cx="5409655" cy="2838938"/>
          </a:xfrm>
        </p:spPr>
        <p:txBody>
          <a:bodyPr vert="horz" lIns="91440" tIns="45720" rIns="91440" bIns="45720" rtlCol="0" anchor="b">
            <a:normAutofit/>
          </a:bodyPr>
          <a:lstStyle/>
          <a:p>
            <a:r>
              <a:rPr lang="en-US" sz="5600" kern="1200" dirty="0">
                <a:solidFill>
                  <a:srgbClr val="FFFFFF"/>
                </a:solidFill>
                <a:latin typeface="+mj-lt"/>
                <a:ea typeface="+mj-ea"/>
                <a:cs typeface="+mj-cs"/>
              </a:rPr>
              <a:t>Counting Calories: Good or Bad?</a:t>
            </a:r>
          </a:p>
        </p:txBody>
      </p:sp>
      <p:sp>
        <p:nvSpPr>
          <p:cNvPr id="3" name="Content Placeholder 2">
            <a:extLst>
              <a:ext uri="{FF2B5EF4-FFF2-40B4-BE49-F238E27FC236}">
                <a16:creationId xmlns:a16="http://schemas.microsoft.com/office/drawing/2014/main" id="{9A0C4466-EE22-436F-BD37-F4433163B4AA}"/>
              </a:ext>
            </a:extLst>
          </p:cNvPr>
          <p:cNvSpPr>
            <a:spLocks noGrp="1"/>
          </p:cNvSpPr>
          <p:nvPr>
            <p:ph idx="1"/>
          </p:nvPr>
        </p:nvSpPr>
        <p:spPr>
          <a:xfrm>
            <a:off x="5642044" y="4698614"/>
            <a:ext cx="5088650" cy="1198120"/>
          </a:xfrm>
        </p:spPr>
        <p:txBody>
          <a:bodyPr vert="horz" lIns="91440" tIns="45720" rIns="91440" bIns="45720" rtlCol="0">
            <a:normAutofit/>
          </a:bodyPr>
          <a:lstStyle/>
          <a:p>
            <a:pPr marL="0" indent="0" algn="r">
              <a:buNone/>
            </a:pPr>
            <a:r>
              <a:rPr lang="en-US" sz="2000" kern="1200">
                <a:solidFill>
                  <a:srgbClr val="FFFFFF"/>
                </a:solidFill>
                <a:latin typeface="+mn-lt"/>
                <a:ea typeface="+mn-ea"/>
                <a:cs typeface="+mn-cs"/>
              </a:rPr>
              <a:t>Presenters: Steve Tiramani and Ffion Jonathan</a:t>
            </a:r>
            <a:endParaRPr lang="en-US" sz="2000" kern="1200" dirty="0">
              <a:solidFill>
                <a:srgbClr val="FFFFFF"/>
              </a:solidFill>
              <a:latin typeface="+mn-lt"/>
              <a:ea typeface="+mn-ea"/>
              <a:cs typeface="+mn-cs"/>
            </a:endParaRPr>
          </a:p>
        </p:txBody>
      </p:sp>
      <p:sp>
        <p:nvSpPr>
          <p:cNvPr id="11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2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21" name="Straight Connector 10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744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92B4B-2304-43AE-97CD-594DCF8874F2}"/>
              </a:ext>
            </a:extLst>
          </p:cNvPr>
          <p:cNvSpPr>
            <a:spLocks noGrp="1"/>
          </p:cNvSpPr>
          <p:nvPr>
            <p:ph type="title"/>
          </p:nvPr>
        </p:nvSpPr>
        <p:spPr/>
        <p:txBody>
          <a:bodyPr/>
          <a:lstStyle/>
          <a:p>
            <a:pPr algn="ctr"/>
            <a:r>
              <a:rPr lang="en-GB" dirty="0"/>
              <a:t>What Will we Discuss?</a:t>
            </a:r>
          </a:p>
        </p:txBody>
      </p:sp>
      <p:sp>
        <p:nvSpPr>
          <p:cNvPr id="3" name="Content Placeholder 2">
            <a:extLst>
              <a:ext uri="{FF2B5EF4-FFF2-40B4-BE49-F238E27FC236}">
                <a16:creationId xmlns:a16="http://schemas.microsoft.com/office/drawing/2014/main" id="{561C0D32-C349-4EA3-B7A5-9B361362FEED}"/>
              </a:ext>
            </a:extLst>
          </p:cNvPr>
          <p:cNvSpPr>
            <a:spLocks noGrp="1"/>
          </p:cNvSpPr>
          <p:nvPr>
            <p:ph idx="1"/>
          </p:nvPr>
        </p:nvSpPr>
        <p:spPr>
          <a:xfrm>
            <a:off x="838200" y="1690688"/>
            <a:ext cx="5257800" cy="4351338"/>
          </a:xfrm>
        </p:spPr>
        <p:txBody>
          <a:bodyPr>
            <a:normAutofit/>
          </a:bodyPr>
          <a:lstStyle/>
          <a:p>
            <a:pPr marL="0" indent="0">
              <a:buNone/>
            </a:pPr>
            <a:r>
              <a:rPr lang="en-GB" sz="2000" b="1" dirty="0"/>
              <a:t>Steve</a:t>
            </a:r>
            <a:r>
              <a:rPr lang="en-GB" sz="2000" dirty="0"/>
              <a:t> </a:t>
            </a:r>
            <a:r>
              <a:rPr lang="en-GB" sz="1800" dirty="0"/>
              <a:t>– I will be discussing why counting calories is a good practice with specific areas being it’s positive effect on weight loss, benefits of calorie counting apps, food labels and calorie counting vs appetite.</a:t>
            </a:r>
          </a:p>
          <a:p>
            <a:pPr marL="0" indent="0">
              <a:buNone/>
            </a:pPr>
            <a:endParaRPr lang="en-GB" sz="1800" dirty="0"/>
          </a:p>
          <a:p>
            <a:pPr marL="0" indent="0">
              <a:buNone/>
            </a:pPr>
            <a:r>
              <a:rPr lang="en-GB" sz="2000" b="1" dirty="0"/>
              <a:t>Ffion</a:t>
            </a:r>
            <a:r>
              <a:rPr lang="en-GB" sz="1800" dirty="0"/>
              <a:t> – I will be discussing why counting calories is a bad practice with specific areas being it’s negative effect on bodyweight in the long term, the downsides to calorie counting apps, calorie counting for athletes and the effect of calorie counting on appetite.</a:t>
            </a:r>
          </a:p>
          <a:p>
            <a:pPr marL="0" indent="0">
              <a:buNone/>
            </a:pPr>
            <a:endParaRPr lang="en-GB" sz="1800" dirty="0"/>
          </a:p>
          <a:p>
            <a:pPr marL="0" indent="0">
              <a:buNone/>
            </a:pPr>
            <a:r>
              <a:rPr lang="en-GB" sz="1800" dirty="0"/>
              <a:t>What is calorie counting?</a:t>
            </a:r>
          </a:p>
          <a:p>
            <a:pPr marL="0" indent="0">
              <a:buNone/>
            </a:pPr>
            <a:r>
              <a:rPr lang="en-GB" sz="1800" dirty="0"/>
              <a:t>[8]</a:t>
            </a:r>
          </a:p>
        </p:txBody>
      </p:sp>
      <p:pic>
        <p:nvPicPr>
          <p:cNvPr id="6" name="Picture 5" descr="Thump Up and Thump Down Hands - vector illustration Thump Up and Thump Down Hands - vector illustration thumbs down stock illustrations">
            <a:extLst>
              <a:ext uri="{FF2B5EF4-FFF2-40B4-BE49-F238E27FC236}">
                <a16:creationId xmlns:a16="http://schemas.microsoft.com/office/drawing/2014/main" id="{E3B21D1C-B9E0-4A63-9D7F-25BACDCCA198}"/>
              </a:ext>
            </a:extLst>
          </p:cNvPr>
          <p:cNvPicPr>
            <a:picLocks noChangeAspect="1"/>
          </p:cNvPicPr>
          <p:nvPr/>
        </p:nvPicPr>
        <p:blipFill rotWithShape="1">
          <a:blip r:embed="rId2">
            <a:extLst>
              <a:ext uri="{28A0092B-C50C-407E-A947-70E740481C1C}">
                <a14:useLocalDpi xmlns:a14="http://schemas.microsoft.com/office/drawing/2010/main" val="0"/>
              </a:ext>
            </a:extLst>
          </a:blip>
          <a:srcRect r="49479"/>
          <a:stretch/>
        </p:blipFill>
        <p:spPr bwMode="auto">
          <a:xfrm>
            <a:off x="6584004" y="1290810"/>
            <a:ext cx="2019327" cy="2259786"/>
          </a:xfrm>
          <a:prstGeom prst="rect">
            <a:avLst/>
          </a:prstGeom>
          <a:noFill/>
          <a:ln>
            <a:noFill/>
          </a:ln>
          <a:extLst>
            <a:ext uri="{53640926-AAD7-44D8-BBD7-CCE9431645EC}">
              <a14:shadowObscured xmlns:a14="http://schemas.microsoft.com/office/drawing/2010/main"/>
            </a:ext>
          </a:extLst>
        </p:spPr>
      </p:pic>
      <p:pic>
        <p:nvPicPr>
          <p:cNvPr id="7" name="Picture 6" descr="Thump Up and Thump Down Hands - vector illustration Thump Up and Thump Down Hands - vector illustration thumbs down stock illustrations">
            <a:extLst>
              <a:ext uri="{FF2B5EF4-FFF2-40B4-BE49-F238E27FC236}">
                <a16:creationId xmlns:a16="http://schemas.microsoft.com/office/drawing/2014/main" id="{7312ACD5-AB50-4E47-A0C3-841D119D7D0D}"/>
              </a:ext>
            </a:extLst>
          </p:cNvPr>
          <p:cNvPicPr>
            <a:picLocks noChangeAspect="1"/>
          </p:cNvPicPr>
          <p:nvPr/>
        </p:nvPicPr>
        <p:blipFill rotWithShape="1">
          <a:blip r:embed="rId2">
            <a:extLst>
              <a:ext uri="{28A0092B-C50C-407E-A947-70E740481C1C}">
                <a14:useLocalDpi xmlns:a14="http://schemas.microsoft.com/office/drawing/2010/main" val="0"/>
              </a:ext>
            </a:extLst>
          </a:blip>
          <a:srcRect l="49856"/>
          <a:stretch/>
        </p:blipFill>
        <p:spPr bwMode="auto">
          <a:xfrm>
            <a:off x="9249382" y="4399343"/>
            <a:ext cx="2104418" cy="2372701"/>
          </a:xfrm>
          <a:prstGeom prst="rect">
            <a:avLst/>
          </a:prstGeom>
          <a:noFill/>
          <a:ln>
            <a:noFill/>
          </a:ln>
          <a:extLst>
            <a:ext uri="{53640926-AAD7-44D8-BBD7-CCE9431645EC}">
              <a14:shadowObscured xmlns:a14="http://schemas.microsoft.com/office/drawing/2010/main"/>
            </a:ext>
          </a:extLst>
        </p:spPr>
      </p:pic>
      <p:pic>
        <p:nvPicPr>
          <p:cNvPr id="8" name="Picture 7" descr="A picture containing text&#10;&#10;Description automatically generated">
            <a:extLst>
              <a:ext uri="{FF2B5EF4-FFF2-40B4-BE49-F238E27FC236}">
                <a16:creationId xmlns:a16="http://schemas.microsoft.com/office/drawing/2014/main" id="{7291A7E1-7835-456B-B229-888693FFD0AC}"/>
              </a:ext>
            </a:extLst>
          </p:cNvPr>
          <p:cNvPicPr>
            <a:picLocks noChangeAspect="1"/>
          </p:cNvPicPr>
          <p:nvPr/>
        </p:nvPicPr>
        <p:blipFill rotWithShape="1">
          <a:blip r:embed="rId3">
            <a:extLst>
              <a:ext uri="{28A0092B-C50C-407E-A947-70E740481C1C}">
                <a14:useLocalDpi xmlns:a14="http://schemas.microsoft.com/office/drawing/2010/main" val="0"/>
              </a:ext>
            </a:extLst>
          </a:blip>
          <a:srcRect l="5833" t="27000" r="10333" b="24667"/>
          <a:stretch/>
        </p:blipFill>
        <p:spPr bwMode="auto">
          <a:xfrm rot="19604520">
            <a:off x="6363435" y="3381078"/>
            <a:ext cx="4791075" cy="138112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71842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Content Placeholder 2">
            <a:extLst>
              <a:ext uri="{FF2B5EF4-FFF2-40B4-BE49-F238E27FC236}">
                <a16:creationId xmlns:a16="http://schemas.microsoft.com/office/drawing/2014/main" id="{0B99C14A-DBDD-452D-A830-6537352A638C}"/>
              </a:ext>
            </a:extLst>
          </p:cNvPr>
          <p:cNvSpPr txBox="1">
            <a:spLocks/>
          </p:cNvSpPr>
          <p:nvPr/>
        </p:nvSpPr>
        <p:spPr>
          <a:xfrm>
            <a:off x="4260907" y="3429000"/>
            <a:ext cx="3255628" cy="481347"/>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Do you think calorie counting is good or bad?</a:t>
            </a:r>
          </a:p>
        </p:txBody>
      </p:sp>
      <p:pic>
        <p:nvPicPr>
          <p:cNvPr id="3098" name="Picture 26" descr="240 Jacket Potato With Baked Beans Stock Photos, Pictures &amp;amp; Royalty-Free  Images - iStock">
            <a:extLst>
              <a:ext uri="{FF2B5EF4-FFF2-40B4-BE49-F238E27FC236}">
                <a16:creationId xmlns:a16="http://schemas.microsoft.com/office/drawing/2014/main" id="{2BA3BB4B-4678-4E33-B4FA-C8FB22F5AE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6416" y="4649802"/>
            <a:ext cx="2764610" cy="18430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90" name="Picture 18" descr="Quorn Roarsomes | Vegan Dinosaurs | Quorn">
            <a:extLst>
              <a:ext uri="{FF2B5EF4-FFF2-40B4-BE49-F238E27FC236}">
                <a16:creationId xmlns:a16="http://schemas.microsoft.com/office/drawing/2014/main" id="{133BC44B-DF1A-4347-B6CD-265DC77E8FF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567" t="11804" r="18491" b="12343"/>
          <a:stretch/>
        </p:blipFill>
        <p:spPr bwMode="auto">
          <a:xfrm>
            <a:off x="4892500" y="2414104"/>
            <a:ext cx="1992442" cy="19642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13231E73-E573-480D-9203-34A0F9FAB7B2}"/>
              </a:ext>
            </a:extLst>
          </p:cNvPr>
          <p:cNvSpPr>
            <a:spLocks noGrp="1"/>
          </p:cNvSpPr>
          <p:nvPr>
            <p:ph type="title"/>
          </p:nvPr>
        </p:nvSpPr>
        <p:spPr>
          <a:xfrm>
            <a:off x="838200" y="365125"/>
            <a:ext cx="10942674" cy="1325563"/>
          </a:xfrm>
        </p:spPr>
        <p:txBody>
          <a:bodyPr/>
          <a:lstStyle/>
          <a:p>
            <a:pPr algn="ctr"/>
            <a:r>
              <a:rPr lang="en-GB" dirty="0"/>
              <a:t>Which of These Foods are Higher in Calories?[2]</a:t>
            </a:r>
          </a:p>
        </p:txBody>
      </p:sp>
      <p:sp>
        <p:nvSpPr>
          <p:cNvPr id="3" name="Content Placeholder 2">
            <a:extLst>
              <a:ext uri="{FF2B5EF4-FFF2-40B4-BE49-F238E27FC236}">
                <a16:creationId xmlns:a16="http://schemas.microsoft.com/office/drawing/2014/main" id="{708B2002-3ABC-473A-B8CA-33275750ABB2}"/>
              </a:ext>
            </a:extLst>
          </p:cNvPr>
          <p:cNvSpPr>
            <a:spLocks noGrp="1"/>
          </p:cNvSpPr>
          <p:nvPr>
            <p:ph idx="1"/>
          </p:nvPr>
        </p:nvSpPr>
        <p:spPr>
          <a:xfrm>
            <a:off x="838200" y="1825625"/>
            <a:ext cx="3255628" cy="481347"/>
          </a:xfrm>
        </p:spPr>
        <p:txBody>
          <a:bodyPr/>
          <a:lstStyle/>
          <a:p>
            <a:pPr marL="0" indent="0" algn="ctr">
              <a:buNone/>
            </a:pPr>
            <a:r>
              <a:rPr lang="en-GB" dirty="0"/>
              <a:t>Higher</a:t>
            </a:r>
          </a:p>
        </p:txBody>
      </p:sp>
      <p:sp>
        <p:nvSpPr>
          <p:cNvPr id="4" name="Content Placeholder 2">
            <a:extLst>
              <a:ext uri="{FF2B5EF4-FFF2-40B4-BE49-F238E27FC236}">
                <a16:creationId xmlns:a16="http://schemas.microsoft.com/office/drawing/2014/main" id="{5A216CB1-C1CB-4A21-950B-6EB427FAF4B8}"/>
              </a:ext>
            </a:extLst>
          </p:cNvPr>
          <p:cNvSpPr txBox="1">
            <a:spLocks/>
          </p:cNvSpPr>
          <p:nvPr/>
        </p:nvSpPr>
        <p:spPr>
          <a:xfrm>
            <a:off x="8098174" y="1825625"/>
            <a:ext cx="3255628" cy="4813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Lower</a:t>
            </a:r>
          </a:p>
        </p:txBody>
      </p:sp>
      <p:pic>
        <p:nvPicPr>
          <p:cNvPr id="3086" name="Picture 14" descr="Spaghetti Carbonara | Dinner For One Recipe | Tesco Real Food">
            <a:extLst>
              <a:ext uri="{FF2B5EF4-FFF2-40B4-BE49-F238E27FC236}">
                <a16:creationId xmlns:a16="http://schemas.microsoft.com/office/drawing/2014/main" id="{72B8F9FD-D4F8-4BF6-8AD9-FD1143A447C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39704" y="4649802"/>
            <a:ext cx="2836862" cy="1862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8" name="Picture 16" descr="Margherita Pizza Recipe - Cookie and Kate">
            <a:extLst>
              <a:ext uri="{FF2B5EF4-FFF2-40B4-BE49-F238E27FC236}">
                <a16:creationId xmlns:a16="http://schemas.microsoft.com/office/drawing/2014/main" id="{89CA5A16-DF79-4642-B952-1169BBE054B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29896" y="2141214"/>
            <a:ext cx="1517650" cy="22836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2" name="Picture 10" descr="Smoked Salmon and Scrambled eggs on Gluten Free Toast – snacktothefuture">
            <a:extLst>
              <a:ext uri="{FF2B5EF4-FFF2-40B4-BE49-F238E27FC236}">
                <a16:creationId xmlns:a16="http://schemas.microsoft.com/office/drawing/2014/main" id="{F7372432-DBCE-44D1-BC0F-B4DF4E8FEAB1}"/>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28353" y="2474693"/>
            <a:ext cx="2459563" cy="18430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4" name="Picture 12">
            <a:extLst>
              <a:ext uri="{FF2B5EF4-FFF2-40B4-BE49-F238E27FC236}">
                <a16:creationId xmlns:a16="http://schemas.microsoft.com/office/drawing/2014/main" id="{77748781-2D32-443C-8F60-33DDF46161C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39726" y="4555147"/>
            <a:ext cx="1697990" cy="22639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74" name="Picture 2" descr="Co-op Bacon, Lettuce &amp;amp; Tomato Sandwich - From WHITEHOUSE NISA in L&amp;#39;DERRY |  APPY SHOP">
            <a:extLst>
              <a:ext uri="{FF2B5EF4-FFF2-40B4-BE49-F238E27FC236}">
                <a16:creationId xmlns:a16="http://schemas.microsoft.com/office/drawing/2014/main" id="{64B3ADCA-B788-4444-8B72-CE34583433D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10851"/>
          <a:stretch/>
        </p:blipFill>
        <p:spPr bwMode="auto">
          <a:xfrm>
            <a:off x="4776393" y="4663183"/>
            <a:ext cx="2224656" cy="198325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3078" name="Picture 6" descr="Cadbury Dairy Milk Cadbury Dairy Milk | Cadbury.co.uk">
            <a:extLst>
              <a:ext uri="{FF2B5EF4-FFF2-40B4-BE49-F238E27FC236}">
                <a16:creationId xmlns:a16="http://schemas.microsoft.com/office/drawing/2014/main" id="{22D8B4B8-FE1A-4DA5-8B81-5207F4AADDA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04809" y="2590495"/>
            <a:ext cx="3567824" cy="161146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411293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2.70833E-6 2.96296E-6 L -0.22669 -0.33287 " pathEditMode="relative" rAng="0" ptsTypes="AA">
                                      <p:cBhvr>
                                        <p:cTn id="6" dur="2000" fill="hold"/>
                                        <p:tgtEl>
                                          <p:spTgt spid="3074"/>
                                        </p:tgtEl>
                                        <p:attrNameLst>
                                          <p:attrName>ppt_x</p:attrName>
                                          <p:attrName>ppt_y</p:attrName>
                                        </p:attrNameLst>
                                      </p:cBhvr>
                                      <p:rCtr x="-11341" y="-16644"/>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2.70833E-6 1.11111E-6 L 0.32539 0.37014 " pathEditMode="relative" rAng="0" ptsTypes="AA">
                                      <p:cBhvr>
                                        <p:cTn id="10" dur="2000" fill="hold"/>
                                        <p:tgtEl>
                                          <p:spTgt spid="3078"/>
                                        </p:tgtEl>
                                        <p:attrNameLst>
                                          <p:attrName>ppt_x</p:attrName>
                                          <p:attrName>ppt_y</p:attrName>
                                        </p:attrNameLst>
                                      </p:cBhvr>
                                      <p:rCtr x="16263" y="18495"/>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1.25E-6 1.11111E-6 L -0.37292 -0.04445 " pathEditMode="relative" rAng="0" ptsTypes="AA">
                                      <p:cBhvr>
                                        <p:cTn id="14" dur="2000" fill="hold"/>
                                        <p:tgtEl>
                                          <p:spTgt spid="3082"/>
                                        </p:tgtEl>
                                        <p:attrNameLst>
                                          <p:attrName>ppt_x</p:attrName>
                                          <p:attrName>ppt_y</p:attrName>
                                        </p:attrNameLst>
                                      </p:cBhvr>
                                      <p:rCtr x="-18646" y="-2222"/>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2.70833E-6 3.33333E-6 L 0.32787 -0.14236 " pathEditMode="relative" rAng="0" ptsTypes="AA">
                                      <p:cBhvr>
                                        <p:cTn id="18" dur="2000" fill="hold"/>
                                        <p:tgtEl>
                                          <p:spTgt spid="3084"/>
                                        </p:tgtEl>
                                        <p:attrNameLst>
                                          <p:attrName>ppt_x</p:attrName>
                                          <p:attrName>ppt_y</p:attrName>
                                        </p:attrNameLst>
                                      </p:cBhvr>
                                      <p:rCtr x="16393" y="-7130"/>
                                    </p:animMotion>
                                  </p:childTnLst>
                                </p:cTn>
                              </p:par>
                            </p:childTnLst>
                          </p:cTn>
                        </p:par>
                      </p:childTnLst>
                    </p:cTn>
                  </p:par>
                  <p:par>
                    <p:cTn id="19" fill="hold">
                      <p:stCondLst>
                        <p:cond delay="indefinite"/>
                      </p:stCondLst>
                      <p:childTnLst>
                        <p:par>
                          <p:cTn id="20" fill="hold">
                            <p:stCondLst>
                              <p:cond delay="0"/>
                            </p:stCondLst>
                            <p:childTnLst>
                              <p:par>
                                <p:cTn id="21" presetID="42" presetClass="path" presetSubtype="0" accel="50000" decel="50000" fill="hold" nodeType="clickEffect">
                                  <p:stCondLst>
                                    <p:cond delay="0"/>
                                  </p:stCondLst>
                                  <p:childTnLst>
                                    <p:animMotion origin="layout" path="M 1.25E-6 2.59259E-6 L -0.35964 -0.05417 " pathEditMode="relative" rAng="0" ptsTypes="AA">
                                      <p:cBhvr>
                                        <p:cTn id="22" dur="2000" fill="hold"/>
                                        <p:tgtEl>
                                          <p:spTgt spid="3086"/>
                                        </p:tgtEl>
                                        <p:attrNameLst>
                                          <p:attrName>ppt_x</p:attrName>
                                          <p:attrName>ppt_y</p:attrName>
                                        </p:attrNameLst>
                                      </p:cBhvr>
                                      <p:rCtr x="-17982" y="-2708"/>
                                    </p:animMotion>
                                  </p:childTnLst>
                                </p:cTn>
                              </p:par>
                            </p:childTnLst>
                          </p:cTn>
                        </p:par>
                      </p:childTnLst>
                    </p:cTn>
                  </p:par>
                  <p:par>
                    <p:cTn id="23" fill="hold">
                      <p:stCondLst>
                        <p:cond delay="indefinite"/>
                      </p:stCondLst>
                      <p:childTnLst>
                        <p:par>
                          <p:cTn id="24" fill="hold">
                            <p:stCondLst>
                              <p:cond delay="0"/>
                            </p:stCondLst>
                            <p:childTnLst>
                              <p:par>
                                <p:cTn id="25" presetID="42" presetClass="path" presetSubtype="0" accel="50000" decel="50000" fill="hold" nodeType="clickEffect">
                                  <p:stCondLst>
                                    <p:cond delay="0"/>
                                  </p:stCondLst>
                                  <p:childTnLst>
                                    <p:animMotion origin="layout" path="M -2.70833E-6 -3.7037E-6 L 0.44831 0.00579 " pathEditMode="relative" rAng="0" ptsTypes="AA">
                                      <p:cBhvr>
                                        <p:cTn id="26" dur="2000" fill="hold"/>
                                        <p:tgtEl>
                                          <p:spTgt spid="3088"/>
                                        </p:tgtEl>
                                        <p:attrNameLst>
                                          <p:attrName>ppt_x</p:attrName>
                                          <p:attrName>ppt_y</p:attrName>
                                        </p:attrNameLst>
                                      </p:cBhvr>
                                      <p:rCtr x="22409" y="278"/>
                                    </p:animMotion>
                                  </p:childTnLst>
                                </p:cTn>
                              </p:par>
                            </p:childTnLst>
                          </p:cTn>
                        </p:par>
                      </p:childTnLst>
                    </p:cTn>
                  </p:par>
                  <p:par>
                    <p:cTn id="27" fill="hold">
                      <p:stCondLst>
                        <p:cond delay="indefinite"/>
                      </p:stCondLst>
                      <p:childTnLst>
                        <p:par>
                          <p:cTn id="28" fill="hold">
                            <p:stCondLst>
                              <p:cond delay="0"/>
                            </p:stCondLst>
                            <p:childTnLst>
                              <p:par>
                                <p:cTn id="29" presetID="42" presetClass="path" presetSubtype="0" accel="50000" decel="50000" fill="hold" nodeType="clickEffect">
                                  <p:stCondLst>
                                    <p:cond delay="0"/>
                                  </p:stCondLst>
                                  <p:childTnLst>
                                    <p:animMotion origin="layout" path="M -2.70833E-6 1.11111E-6 L -0.23268 0.25764 " pathEditMode="relative" rAng="0" ptsTypes="AA">
                                      <p:cBhvr>
                                        <p:cTn id="30" dur="2000" fill="hold"/>
                                        <p:tgtEl>
                                          <p:spTgt spid="3090"/>
                                        </p:tgtEl>
                                        <p:attrNameLst>
                                          <p:attrName>ppt_x</p:attrName>
                                          <p:attrName>ppt_y</p:attrName>
                                        </p:attrNameLst>
                                      </p:cBhvr>
                                      <p:rCtr x="-11641" y="12870"/>
                                    </p:animMotion>
                                  </p:childTnLst>
                                </p:cTn>
                              </p:par>
                            </p:childTnLst>
                          </p:cTn>
                        </p:par>
                      </p:childTnLst>
                    </p:cTn>
                  </p:par>
                  <p:par>
                    <p:cTn id="31" fill="hold">
                      <p:stCondLst>
                        <p:cond delay="indefinite"/>
                      </p:stCondLst>
                      <p:childTnLst>
                        <p:par>
                          <p:cTn id="32" fill="hold">
                            <p:stCondLst>
                              <p:cond delay="0"/>
                            </p:stCondLst>
                            <p:childTnLst>
                              <p:par>
                                <p:cTn id="33" presetID="42" presetClass="path" presetSubtype="0" accel="50000" decel="50000" fill="hold" nodeType="clickEffect">
                                  <p:stCondLst>
                                    <p:cond delay="0"/>
                                  </p:stCondLst>
                                  <p:childTnLst>
                                    <p:animMotion origin="layout" path="M -2.70833E-6 1.48148E-6 L 0.26706 -0.34468 " pathEditMode="relative" rAng="0" ptsTypes="AA">
                                      <p:cBhvr>
                                        <p:cTn id="34" dur="2000" fill="hold"/>
                                        <p:tgtEl>
                                          <p:spTgt spid="3098"/>
                                        </p:tgtEl>
                                        <p:attrNameLst>
                                          <p:attrName>ppt_x</p:attrName>
                                          <p:attrName>ppt_y</p:attrName>
                                        </p:attrNameLst>
                                      </p:cBhvr>
                                      <p:rCtr x="13346" y="-1724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12763"/>
            <a:ext cx="9144000" cy="1196975"/>
          </a:xfrm>
        </p:spPr>
        <p:txBody>
          <a:bodyPr vert="horz" lIns="91440" tIns="45720" rIns="91440" bIns="45720" rtlCol="0" anchor="b">
            <a:noAutofit/>
          </a:bodyPr>
          <a:lstStyle/>
          <a:p>
            <a:r>
              <a:rPr lang="en-GB" sz="4400" dirty="0">
                <a:cs typeface="Calibri Light"/>
              </a:rPr>
              <a:t>Calorie Counting's Positive Effects on Weight loss</a:t>
            </a:r>
          </a:p>
        </p:txBody>
      </p:sp>
      <p:pic>
        <p:nvPicPr>
          <p:cNvPr id="5" name="Picture 5" descr="A picture containing text, person, orange&#10;&#10;Description automatically generated">
            <a:extLst>
              <a:ext uri="{FF2B5EF4-FFF2-40B4-BE49-F238E27FC236}">
                <a16:creationId xmlns:a16="http://schemas.microsoft.com/office/drawing/2014/main" id="{390F4FD2-DA7F-41E5-94AC-993DF0608573}"/>
              </a:ext>
            </a:extLst>
          </p:cNvPr>
          <p:cNvPicPr>
            <a:picLocks noChangeAspect="1"/>
          </p:cNvPicPr>
          <p:nvPr/>
        </p:nvPicPr>
        <p:blipFill>
          <a:blip r:embed="rId2"/>
          <a:stretch>
            <a:fillRect/>
          </a:stretch>
        </p:blipFill>
        <p:spPr>
          <a:xfrm>
            <a:off x="7077075" y="1630909"/>
            <a:ext cx="4248150" cy="2357933"/>
          </a:xfrm>
          <a:prstGeom prst="rect">
            <a:avLst/>
          </a:prstGeom>
        </p:spPr>
      </p:pic>
      <p:pic>
        <p:nvPicPr>
          <p:cNvPr id="6" name="Picture 6" descr="A picture containing table, indoor&#10;&#10;Description automatically generated">
            <a:extLst>
              <a:ext uri="{FF2B5EF4-FFF2-40B4-BE49-F238E27FC236}">
                <a16:creationId xmlns:a16="http://schemas.microsoft.com/office/drawing/2014/main" id="{9C968451-56C2-4851-8E7B-E3F7B92D655B}"/>
              </a:ext>
            </a:extLst>
          </p:cNvPr>
          <p:cNvPicPr>
            <a:picLocks noChangeAspect="1"/>
          </p:cNvPicPr>
          <p:nvPr/>
        </p:nvPicPr>
        <p:blipFill>
          <a:blip r:embed="rId3"/>
          <a:stretch>
            <a:fillRect/>
          </a:stretch>
        </p:blipFill>
        <p:spPr>
          <a:xfrm>
            <a:off x="7924800" y="4084920"/>
            <a:ext cx="2649255" cy="2649255"/>
          </a:xfrm>
          <a:prstGeom prst="rect">
            <a:avLst/>
          </a:prstGeom>
        </p:spPr>
      </p:pic>
      <p:sp>
        <p:nvSpPr>
          <p:cNvPr id="7" name="TextBox 6">
            <a:extLst>
              <a:ext uri="{FF2B5EF4-FFF2-40B4-BE49-F238E27FC236}">
                <a16:creationId xmlns:a16="http://schemas.microsoft.com/office/drawing/2014/main" id="{8ADD37F0-FE5B-499B-B36B-950D0ABF2F9D}"/>
              </a:ext>
            </a:extLst>
          </p:cNvPr>
          <p:cNvSpPr txBox="1"/>
          <p:nvPr/>
        </p:nvSpPr>
        <p:spPr>
          <a:xfrm>
            <a:off x="866775" y="2068983"/>
            <a:ext cx="613488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600" dirty="0"/>
              <a:t>Weight loss = Consuming fewer calories than you burn [21]</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Studies have shown that calorie counting has the potential to aid weight loss. [12]</a:t>
            </a:r>
          </a:p>
          <a:p>
            <a:pPr algn="l"/>
            <a:endParaRPr lang="en-GB" sz="1600" dirty="0"/>
          </a:p>
          <a:p>
            <a:pPr marL="285750" indent="-285750" algn="l">
              <a:buFont typeface="Arial" panose="020B0604020202020204" pitchFamily="34" charset="0"/>
              <a:buChar char="•"/>
            </a:pPr>
            <a:r>
              <a:rPr lang="en-GB" sz="1600" dirty="0"/>
              <a:t>Allows for accurate recording of calories consumed. [21]</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Overfeeding studies have been conducted, monitoring the effect of excess calorie consumption on a person’s body weight and health. [20]</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Research has shown that, for weight loss, it does not matter if a person’s calories come from protein, fat or carbs. The volume of calories consumed is the most important. [17]</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endParaRPr lang="en-GB" sz="1600" dirty="0"/>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08EAE-4263-4A8B-83D8-43B231C090EE}"/>
              </a:ext>
            </a:extLst>
          </p:cNvPr>
          <p:cNvSpPr>
            <a:spLocks noGrp="1"/>
          </p:cNvSpPr>
          <p:nvPr>
            <p:ph type="title"/>
          </p:nvPr>
        </p:nvSpPr>
        <p:spPr/>
        <p:txBody>
          <a:bodyPr/>
          <a:lstStyle/>
          <a:p>
            <a:r>
              <a:rPr lang="en-GB" dirty="0"/>
              <a:t>Calorie Counting’s Negative Effects on Weight Loss Long term </a:t>
            </a:r>
          </a:p>
        </p:txBody>
      </p:sp>
      <p:pic>
        <p:nvPicPr>
          <p:cNvPr id="4" name="Content Placeholder 3">
            <a:extLst>
              <a:ext uri="{FF2B5EF4-FFF2-40B4-BE49-F238E27FC236}">
                <a16:creationId xmlns:a16="http://schemas.microsoft.com/office/drawing/2014/main" id="{8C1A4414-6937-45B4-97C6-D1178B6F03D0}"/>
              </a:ext>
            </a:extLst>
          </p:cNvPr>
          <p:cNvPicPr>
            <a:picLocks noGrp="1" noChangeAspect="1"/>
          </p:cNvPicPr>
          <p:nvPr>
            <p:ph idx="1"/>
          </p:nvPr>
        </p:nvPicPr>
        <p:blipFill>
          <a:blip r:embed="rId2"/>
          <a:stretch>
            <a:fillRect/>
          </a:stretch>
        </p:blipFill>
        <p:spPr>
          <a:xfrm>
            <a:off x="277221" y="1690688"/>
            <a:ext cx="5094248" cy="4601256"/>
          </a:xfrm>
          <a:prstGeom prst="rect">
            <a:avLst/>
          </a:prstGeom>
        </p:spPr>
      </p:pic>
      <p:sp>
        <p:nvSpPr>
          <p:cNvPr id="5" name="TextBox 4">
            <a:extLst>
              <a:ext uri="{FF2B5EF4-FFF2-40B4-BE49-F238E27FC236}">
                <a16:creationId xmlns:a16="http://schemas.microsoft.com/office/drawing/2014/main" id="{FD07DDD6-1A7E-45F4-A18E-97FBCE7E42CF}"/>
              </a:ext>
            </a:extLst>
          </p:cNvPr>
          <p:cNvSpPr txBox="1"/>
          <p:nvPr/>
        </p:nvSpPr>
        <p:spPr>
          <a:xfrm>
            <a:off x="5371469" y="2503714"/>
            <a:ext cx="6751720" cy="3139321"/>
          </a:xfrm>
          <a:prstGeom prst="rect">
            <a:avLst/>
          </a:prstGeom>
          <a:noFill/>
        </p:spPr>
        <p:txBody>
          <a:bodyPr wrap="none" rtlCol="0">
            <a:spAutoFit/>
          </a:bodyPr>
          <a:lstStyle/>
          <a:p>
            <a:r>
              <a:rPr lang="en-GB" dirty="0"/>
              <a:t>Calorie counting long term = change your body to require less </a:t>
            </a:r>
          </a:p>
          <a:p>
            <a:r>
              <a:rPr lang="en-GB" dirty="0"/>
              <a:t>Calories but also increase your appetite. [6]</a:t>
            </a:r>
          </a:p>
          <a:p>
            <a:endParaRPr lang="en-GB" dirty="0"/>
          </a:p>
          <a:p>
            <a:r>
              <a:rPr lang="en-GB" dirty="0"/>
              <a:t>Some studies have linked calorie counting to weight cycling and </a:t>
            </a:r>
          </a:p>
          <a:p>
            <a:r>
              <a:rPr lang="en-GB" dirty="0"/>
              <a:t>Eating disorder symptoms and have suggested that calorie </a:t>
            </a:r>
          </a:p>
          <a:p>
            <a:r>
              <a:rPr lang="en-GB" dirty="0"/>
              <a:t>Counting could initiate or exacerbate poor relationship with food. [15]</a:t>
            </a:r>
          </a:p>
          <a:p>
            <a:endParaRPr lang="en-GB" dirty="0"/>
          </a:p>
          <a:p>
            <a:r>
              <a:rPr lang="en-GB" dirty="0"/>
              <a:t>[19] </a:t>
            </a:r>
          </a:p>
          <a:p>
            <a:r>
              <a:rPr lang="en-GB" dirty="0"/>
              <a:t>[7]</a:t>
            </a:r>
          </a:p>
          <a:p>
            <a:endParaRPr lang="en-GB" dirty="0"/>
          </a:p>
          <a:p>
            <a:endParaRPr lang="en-GB" dirty="0"/>
          </a:p>
        </p:txBody>
      </p:sp>
    </p:spTree>
    <p:extLst>
      <p:ext uri="{BB962C8B-B14F-4D97-AF65-F5344CB8AC3E}">
        <p14:creationId xmlns:p14="http://schemas.microsoft.com/office/powerpoint/2010/main" val="2287306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7BA4F-6CF7-4014-8CC9-DEE4075BF8A4}"/>
              </a:ext>
            </a:extLst>
          </p:cNvPr>
          <p:cNvSpPr>
            <a:spLocks noGrp="1"/>
          </p:cNvSpPr>
          <p:nvPr>
            <p:ph type="title"/>
          </p:nvPr>
        </p:nvSpPr>
        <p:spPr/>
        <p:txBody>
          <a:bodyPr/>
          <a:lstStyle/>
          <a:p>
            <a:pPr algn="ctr"/>
            <a:r>
              <a:rPr lang="en-GB" dirty="0">
                <a:cs typeface="Calibri Light" panose="020F0302020204030204"/>
              </a:rPr>
              <a:t>The Benefits of Calorie Counting Apps</a:t>
            </a:r>
          </a:p>
        </p:txBody>
      </p:sp>
      <p:pic>
        <p:nvPicPr>
          <p:cNvPr id="6" name="Picture 6" descr="Icon&#10;&#10;Description automatically generated">
            <a:extLst>
              <a:ext uri="{FF2B5EF4-FFF2-40B4-BE49-F238E27FC236}">
                <a16:creationId xmlns:a16="http://schemas.microsoft.com/office/drawing/2014/main" id="{1AB8A220-11D1-4BC4-934C-30A565328E11}"/>
              </a:ext>
            </a:extLst>
          </p:cNvPr>
          <p:cNvPicPr>
            <a:picLocks noGrp="1" noChangeAspect="1"/>
          </p:cNvPicPr>
          <p:nvPr>
            <p:ph idx="1"/>
          </p:nvPr>
        </p:nvPicPr>
        <p:blipFill>
          <a:blip r:embed="rId2"/>
          <a:stretch>
            <a:fillRect/>
          </a:stretch>
        </p:blipFill>
        <p:spPr>
          <a:xfrm>
            <a:off x="6683679" y="1277695"/>
            <a:ext cx="5267325" cy="2962870"/>
          </a:xfrm>
        </p:spPr>
      </p:pic>
      <p:sp>
        <p:nvSpPr>
          <p:cNvPr id="5" name="TextBox 4">
            <a:extLst>
              <a:ext uri="{FF2B5EF4-FFF2-40B4-BE49-F238E27FC236}">
                <a16:creationId xmlns:a16="http://schemas.microsoft.com/office/drawing/2014/main" id="{BC737BCA-F271-4F52-9CFD-83E012D91C27}"/>
              </a:ext>
            </a:extLst>
          </p:cNvPr>
          <p:cNvSpPr txBox="1"/>
          <p:nvPr/>
        </p:nvSpPr>
        <p:spPr>
          <a:xfrm>
            <a:off x="838200" y="1907384"/>
            <a:ext cx="6124662"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There are many calorie counting apps out there and the ways they work can vary. Some apps specialize and have a specific focus. [11]</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Apps like MyFitnessPal focus on the standard way of tracking calories and creating a diet log, used for weight management, loss, gain and performance. [18]</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Apps such as Weight Watches have a main focus and are dedicated to weight loss specifically. [18] The variety of apps and the various specializations, allow the user to select an app based on what they want to get out of it. [11]</a:t>
            </a:r>
          </a:p>
          <a:p>
            <a:pPr marL="285750" indent="-285750" algn="l">
              <a:buFont typeface="Arial" panose="020B0604020202020204" pitchFamily="34" charset="0"/>
              <a:buChar char="•"/>
            </a:pPr>
            <a:r>
              <a:rPr lang="en-GB" sz="1600" dirty="0"/>
              <a:t>This variety of choice can be confusing at the beginning but can greatly help a person with their goals and can lead to an improvement in the person’s ability to judge portion sizes. [14]</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Self monitoring by using these apps can also improve a person’s habitual behaviours and increase their self awareness. [14]</a:t>
            </a:r>
          </a:p>
        </p:txBody>
      </p:sp>
      <p:pic>
        <p:nvPicPr>
          <p:cNvPr id="8" name="Picture 8" descr="A picture containing person, holding, indoor, hand&#10;&#10;Description automatically generated">
            <a:extLst>
              <a:ext uri="{FF2B5EF4-FFF2-40B4-BE49-F238E27FC236}">
                <a16:creationId xmlns:a16="http://schemas.microsoft.com/office/drawing/2014/main" id="{2505832A-7B2A-4F6E-BF22-A5A8ADDD3A25}"/>
              </a:ext>
            </a:extLst>
          </p:cNvPr>
          <p:cNvPicPr>
            <a:picLocks noChangeAspect="1"/>
          </p:cNvPicPr>
          <p:nvPr/>
        </p:nvPicPr>
        <p:blipFill>
          <a:blip r:embed="rId3"/>
          <a:stretch>
            <a:fillRect/>
          </a:stretch>
        </p:blipFill>
        <p:spPr>
          <a:xfrm>
            <a:off x="7229605" y="3923321"/>
            <a:ext cx="4204570" cy="2810919"/>
          </a:xfrm>
          <a:prstGeom prst="rect">
            <a:avLst/>
          </a:prstGeom>
        </p:spPr>
      </p:pic>
    </p:spTree>
    <p:extLst>
      <p:ext uri="{BB962C8B-B14F-4D97-AF65-F5344CB8AC3E}">
        <p14:creationId xmlns:p14="http://schemas.microsoft.com/office/powerpoint/2010/main" val="381559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5E0FC-834B-4ADA-91A3-5301A2DE895E}"/>
              </a:ext>
            </a:extLst>
          </p:cNvPr>
          <p:cNvSpPr>
            <a:spLocks noGrp="1"/>
          </p:cNvSpPr>
          <p:nvPr>
            <p:ph type="title"/>
          </p:nvPr>
        </p:nvSpPr>
        <p:spPr/>
        <p:txBody>
          <a:bodyPr/>
          <a:lstStyle/>
          <a:p>
            <a:r>
              <a:rPr lang="en-GB" dirty="0"/>
              <a:t>Negatives of Calorie Counting Apps </a:t>
            </a:r>
          </a:p>
        </p:txBody>
      </p:sp>
      <p:pic>
        <p:nvPicPr>
          <p:cNvPr id="4" name="Content Placeholder 3">
            <a:extLst>
              <a:ext uri="{FF2B5EF4-FFF2-40B4-BE49-F238E27FC236}">
                <a16:creationId xmlns:a16="http://schemas.microsoft.com/office/drawing/2014/main" id="{10A9CA1E-81FD-4E4F-97BB-0B2A4CC8ADED}"/>
              </a:ext>
            </a:extLst>
          </p:cNvPr>
          <p:cNvPicPr>
            <a:picLocks noGrp="1" noChangeAspect="1"/>
          </p:cNvPicPr>
          <p:nvPr>
            <p:ph idx="1"/>
          </p:nvPr>
        </p:nvPicPr>
        <p:blipFill>
          <a:blip r:embed="rId2"/>
          <a:stretch>
            <a:fillRect/>
          </a:stretch>
        </p:blipFill>
        <p:spPr>
          <a:xfrm>
            <a:off x="838200" y="1858850"/>
            <a:ext cx="4615543" cy="3461657"/>
          </a:xfrm>
          <a:prstGeom prst="rect">
            <a:avLst/>
          </a:prstGeom>
        </p:spPr>
      </p:pic>
      <p:sp>
        <p:nvSpPr>
          <p:cNvPr id="5" name="TextBox 4">
            <a:extLst>
              <a:ext uri="{FF2B5EF4-FFF2-40B4-BE49-F238E27FC236}">
                <a16:creationId xmlns:a16="http://schemas.microsoft.com/office/drawing/2014/main" id="{24F911BE-A163-4A26-836D-A444990144D5}"/>
              </a:ext>
            </a:extLst>
          </p:cNvPr>
          <p:cNvSpPr txBox="1"/>
          <p:nvPr/>
        </p:nvSpPr>
        <p:spPr>
          <a:xfrm>
            <a:off x="5649686" y="2340429"/>
            <a:ext cx="5965371" cy="3416320"/>
          </a:xfrm>
          <a:prstGeom prst="rect">
            <a:avLst/>
          </a:prstGeom>
          <a:noFill/>
        </p:spPr>
        <p:txBody>
          <a:bodyPr wrap="square" rtlCol="0">
            <a:spAutoFit/>
          </a:bodyPr>
          <a:lstStyle/>
          <a:p>
            <a:r>
              <a:rPr lang="en-GB" dirty="0"/>
              <a:t>Calorie counting apps normalize compulsive and unhealthy behaviour = </a:t>
            </a:r>
            <a:r>
              <a:rPr lang="en-GB" dirty="0" err="1"/>
              <a:t>techorexia</a:t>
            </a:r>
            <a:r>
              <a:rPr lang="en-GB" dirty="0"/>
              <a:t> [15]</a:t>
            </a:r>
          </a:p>
          <a:p>
            <a:endParaRPr lang="en-GB" dirty="0"/>
          </a:p>
          <a:p>
            <a:r>
              <a:rPr lang="en-GB" dirty="0"/>
              <a:t>People who most frequently use calorie tracking apps are at greater risk of eating disorder [7]</a:t>
            </a:r>
          </a:p>
          <a:p>
            <a:endParaRPr lang="en-GB" dirty="0"/>
          </a:p>
          <a:p>
            <a:r>
              <a:rPr lang="en-GB" dirty="0"/>
              <a:t>Calorie Tracking Apps are most likely to attract people with high body dissatisfaction [3]</a:t>
            </a:r>
          </a:p>
          <a:p>
            <a:endParaRPr lang="en-GB" dirty="0"/>
          </a:p>
          <a:p>
            <a:r>
              <a:rPr lang="en-GB" dirty="0"/>
              <a:t>[5]</a:t>
            </a:r>
          </a:p>
          <a:p>
            <a:endParaRPr lang="en-GB" dirty="0"/>
          </a:p>
          <a:p>
            <a:endParaRPr lang="en-GB" dirty="0"/>
          </a:p>
        </p:txBody>
      </p:sp>
    </p:spTree>
    <p:extLst>
      <p:ext uri="{BB962C8B-B14F-4D97-AF65-F5344CB8AC3E}">
        <p14:creationId xmlns:p14="http://schemas.microsoft.com/office/powerpoint/2010/main" val="1442345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B07D8-4448-413A-8B92-F4872D081E76}"/>
              </a:ext>
            </a:extLst>
          </p:cNvPr>
          <p:cNvSpPr>
            <a:spLocks noGrp="1"/>
          </p:cNvSpPr>
          <p:nvPr>
            <p:ph type="title"/>
          </p:nvPr>
        </p:nvSpPr>
        <p:spPr/>
        <p:txBody>
          <a:bodyPr/>
          <a:lstStyle/>
          <a:p>
            <a:pPr algn="ctr"/>
            <a:r>
              <a:rPr lang="en-GB" dirty="0">
                <a:cs typeface="Calibri Light"/>
              </a:rPr>
              <a:t>Food Labels and Calorie Counting</a:t>
            </a:r>
          </a:p>
        </p:txBody>
      </p:sp>
      <p:pic>
        <p:nvPicPr>
          <p:cNvPr id="4" name="Picture 4" descr="Text&#10;&#10;Description automatically generated">
            <a:extLst>
              <a:ext uri="{FF2B5EF4-FFF2-40B4-BE49-F238E27FC236}">
                <a16:creationId xmlns:a16="http://schemas.microsoft.com/office/drawing/2014/main" id="{15A70494-BD1F-4BFF-8FA8-09753F998643}"/>
              </a:ext>
            </a:extLst>
          </p:cNvPr>
          <p:cNvPicPr>
            <a:picLocks noGrp="1" noChangeAspect="1"/>
          </p:cNvPicPr>
          <p:nvPr>
            <p:ph idx="1"/>
          </p:nvPr>
        </p:nvPicPr>
        <p:blipFill>
          <a:blip r:embed="rId2"/>
          <a:stretch>
            <a:fillRect/>
          </a:stretch>
        </p:blipFill>
        <p:spPr>
          <a:xfrm>
            <a:off x="6916977" y="1548789"/>
            <a:ext cx="4436824" cy="2490880"/>
          </a:xfrm>
        </p:spPr>
      </p:pic>
      <p:pic>
        <p:nvPicPr>
          <p:cNvPr id="5" name="Picture 5" descr="A picture containing shape&#10;&#10;Description automatically generated">
            <a:extLst>
              <a:ext uri="{FF2B5EF4-FFF2-40B4-BE49-F238E27FC236}">
                <a16:creationId xmlns:a16="http://schemas.microsoft.com/office/drawing/2014/main" id="{389D9A02-6886-434B-A12A-AC2D26FF398B}"/>
              </a:ext>
            </a:extLst>
          </p:cNvPr>
          <p:cNvPicPr>
            <a:picLocks noChangeAspect="1"/>
          </p:cNvPicPr>
          <p:nvPr/>
        </p:nvPicPr>
        <p:blipFill>
          <a:blip r:embed="rId3"/>
          <a:stretch>
            <a:fillRect/>
          </a:stretch>
        </p:blipFill>
        <p:spPr>
          <a:xfrm>
            <a:off x="7505178" y="4527682"/>
            <a:ext cx="3254679" cy="1337398"/>
          </a:xfrm>
          <a:prstGeom prst="rect">
            <a:avLst/>
          </a:prstGeom>
        </p:spPr>
      </p:pic>
      <p:sp>
        <p:nvSpPr>
          <p:cNvPr id="7" name="TextBox 6">
            <a:extLst>
              <a:ext uri="{FF2B5EF4-FFF2-40B4-BE49-F238E27FC236}">
                <a16:creationId xmlns:a16="http://schemas.microsoft.com/office/drawing/2014/main" id="{7BED5676-5784-4454-81C1-9B52DAD18184}"/>
              </a:ext>
            </a:extLst>
          </p:cNvPr>
          <p:cNvSpPr txBox="1"/>
          <p:nvPr/>
        </p:nvSpPr>
        <p:spPr>
          <a:xfrm>
            <a:off x="838200" y="1907384"/>
            <a:ext cx="6124662"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Most foods have nutritional information on them, a person can view food labels and quickly see the calorie count as well as the macronutrients and some micronutrients [22]</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The food labels are good for the general population either alongside a calorie counting app or after the have basic knowledge of calories and how many they should be consuming each day to achieve their goals. [4]</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Monitoring food labels has been shown to also be a valuable tool for athletes. [4] It allows them to make good food choices and can therefore help them with their performance. [4] </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Some products have the traffic light system on the front of the product. [16] These are very helpful for people to quickly see how many calories, fat, sugars and salt are in a product and allow them to stick to easily stick to their goals. [16]</a:t>
            </a:r>
          </a:p>
        </p:txBody>
      </p:sp>
    </p:spTree>
    <p:extLst>
      <p:ext uri="{BB962C8B-B14F-4D97-AF65-F5344CB8AC3E}">
        <p14:creationId xmlns:p14="http://schemas.microsoft.com/office/powerpoint/2010/main" val="3103677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0AF52-FA23-4786-B4CA-BEE2B7A81F04}"/>
              </a:ext>
            </a:extLst>
          </p:cNvPr>
          <p:cNvSpPr>
            <a:spLocks noGrp="1"/>
          </p:cNvSpPr>
          <p:nvPr>
            <p:ph type="title"/>
          </p:nvPr>
        </p:nvSpPr>
        <p:spPr/>
        <p:txBody>
          <a:bodyPr/>
          <a:lstStyle/>
          <a:p>
            <a:r>
              <a:rPr lang="en-GB" dirty="0"/>
              <a:t>Deception of Food Labels</a:t>
            </a:r>
          </a:p>
        </p:txBody>
      </p:sp>
      <p:pic>
        <p:nvPicPr>
          <p:cNvPr id="10" name="Content Placeholder 9">
            <a:extLst>
              <a:ext uri="{FF2B5EF4-FFF2-40B4-BE49-F238E27FC236}">
                <a16:creationId xmlns:a16="http://schemas.microsoft.com/office/drawing/2014/main" id="{F581CC77-0B16-4248-BC6F-C65B83A73401}"/>
              </a:ext>
            </a:extLst>
          </p:cNvPr>
          <p:cNvPicPr>
            <a:picLocks noGrp="1" noChangeAspect="1"/>
          </p:cNvPicPr>
          <p:nvPr>
            <p:ph idx="1"/>
          </p:nvPr>
        </p:nvPicPr>
        <p:blipFill>
          <a:blip r:embed="rId2"/>
          <a:stretch>
            <a:fillRect/>
          </a:stretch>
        </p:blipFill>
        <p:spPr>
          <a:xfrm>
            <a:off x="696686" y="1567770"/>
            <a:ext cx="4663848" cy="4663848"/>
          </a:xfrm>
          <a:prstGeom prst="rect">
            <a:avLst/>
          </a:prstGeom>
        </p:spPr>
      </p:pic>
      <p:sp>
        <p:nvSpPr>
          <p:cNvPr id="11" name="TextBox 10">
            <a:extLst>
              <a:ext uri="{FF2B5EF4-FFF2-40B4-BE49-F238E27FC236}">
                <a16:creationId xmlns:a16="http://schemas.microsoft.com/office/drawing/2014/main" id="{70968E9D-2771-4459-A834-281C7A6C735D}"/>
              </a:ext>
            </a:extLst>
          </p:cNvPr>
          <p:cNvSpPr txBox="1"/>
          <p:nvPr/>
        </p:nvSpPr>
        <p:spPr>
          <a:xfrm>
            <a:off x="6215743" y="2264229"/>
            <a:ext cx="6075830" cy="3139321"/>
          </a:xfrm>
          <a:prstGeom prst="rect">
            <a:avLst/>
          </a:prstGeom>
          <a:noFill/>
        </p:spPr>
        <p:txBody>
          <a:bodyPr wrap="none" rtlCol="0">
            <a:spAutoFit/>
          </a:bodyPr>
          <a:lstStyle/>
          <a:p>
            <a:r>
              <a:rPr lang="en-GB" dirty="0"/>
              <a:t>Marketing using key words like ‘low-fat’ or ‘fitness’ and even </a:t>
            </a:r>
          </a:p>
          <a:p>
            <a:r>
              <a:rPr lang="en-GB" dirty="0"/>
              <a:t>Exercise-related Imagery can compel individuals to consume</a:t>
            </a:r>
          </a:p>
          <a:p>
            <a:r>
              <a:rPr lang="en-GB" dirty="0"/>
              <a:t>A product, despite no reduction in calories [13].</a:t>
            </a:r>
          </a:p>
          <a:p>
            <a:endParaRPr lang="en-GB" dirty="0"/>
          </a:p>
          <a:p>
            <a:r>
              <a:rPr lang="en-GB" dirty="0"/>
              <a:t>Restaurant menus with caloric labels on meals have no </a:t>
            </a:r>
          </a:p>
          <a:p>
            <a:r>
              <a:rPr lang="en-GB" dirty="0"/>
              <a:t>Significant effect on caloric intake. However, caloric labels </a:t>
            </a:r>
          </a:p>
          <a:p>
            <a:r>
              <a:rPr lang="en-GB" dirty="0"/>
              <a:t>Displayed via traffic light system are slightly more effective </a:t>
            </a:r>
          </a:p>
          <a:p>
            <a:r>
              <a:rPr lang="en-GB" dirty="0"/>
              <a:t>In reducing a consumers total calories [10].</a:t>
            </a:r>
          </a:p>
          <a:p>
            <a:endParaRPr lang="en-GB" dirty="0"/>
          </a:p>
          <a:p>
            <a:r>
              <a:rPr lang="en-GB" dirty="0"/>
              <a:t>Only 16% of consumers change their food selection when able </a:t>
            </a:r>
          </a:p>
          <a:p>
            <a:r>
              <a:rPr lang="en-GB" dirty="0"/>
              <a:t>To see their meal’s total calories in a restaurant [10].</a:t>
            </a:r>
          </a:p>
        </p:txBody>
      </p:sp>
    </p:spTree>
    <p:extLst>
      <p:ext uri="{BB962C8B-B14F-4D97-AF65-F5344CB8AC3E}">
        <p14:creationId xmlns:p14="http://schemas.microsoft.com/office/powerpoint/2010/main" val="2621449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83807-8ECB-4EBA-94C2-FAAF25A5EB34}"/>
              </a:ext>
            </a:extLst>
          </p:cNvPr>
          <p:cNvSpPr>
            <a:spLocks noGrp="1"/>
          </p:cNvSpPr>
          <p:nvPr>
            <p:ph type="title"/>
          </p:nvPr>
        </p:nvSpPr>
        <p:spPr/>
        <p:txBody>
          <a:bodyPr/>
          <a:lstStyle/>
          <a:p>
            <a:pPr algn="ctr"/>
            <a:r>
              <a:rPr lang="en-GB" dirty="0">
                <a:cs typeface="Calibri Light"/>
              </a:rPr>
              <a:t>Calorie Counting vs Appetite</a:t>
            </a:r>
          </a:p>
        </p:txBody>
      </p:sp>
      <p:pic>
        <p:nvPicPr>
          <p:cNvPr id="4" name="Picture 4" descr="A picture containing table, plate, person, food&#10;&#10;Description automatically generated">
            <a:extLst>
              <a:ext uri="{FF2B5EF4-FFF2-40B4-BE49-F238E27FC236}">
                <a16:creationId xmlns:a16="http://schemas.microsoft.com/office/drawing/2014/main" id="{BFCD4666-15CF-4C4E-A6E9-12CF1B6CFB21}"/>
              </a:ext>
            </a:extLst>
          </p:cNvPr>
          <p:cNvPicPr>
            <a:picLocks noGrp="1" noChangeAspect="1"/>
          </p:cNvPicPr>
          <p:nvPr>
            <p:ph idx="1"/>
          </p:nvPr>
        </p:nvPicPr>
        <p:blipFill>
          <a:blip r:embed="rId2"/>
          <a:stretch>
            <a:fillRect/>
          </a:stretch>
        </p:blipFill>
        <p:spPr>
          <a:xfrm>
            <a:off x="7323486" y="3660351"/>
            <a:ext cx="4048125" cy="2686050"/>
          </a:xfrm>
        </p:spPr>
      </p:pic>
      <p:pic>
        <p:nvPicPr>
          <p:cNvPr id="5" name="Picture 5" descr="A picture containing person, food, plate, snack food&#10;&#10;Description automatically generated">
            <a:extLst>
              <a:ext uri="{FF2B5EF4-FFF2-40B4-BE49-F238E27FC236}">
                <a16:creationId xmlns:a16="http://schemas.microsoft.com/office/drawing/2014/main" id="{5CB201FA-C06F-4897-9FEE-68C70CEC3345}"/>
              </a:ext>
            </a:extLst>
          </p:cNvPr>
          <p:cNvPicPr>
            <a:picLocks noChangeAspect="1"/>
          </p:cNvPicPr>
          <p:nvPr/>
        </p:nvPicPr>
        <p:blipFill>
          <a:blip r:embed="rId3"/>
          <a:stretch>
            <a:fillRect/>
          </a:stretch>
        </p:blipFill>
        <p:spPr>
          <a:xfrm>
            <a:off x="8022921" y="1762207"/>
            <a:ext cx="2743200" cy="1830463"/>
          </a:xfrm>
          <a:prstGeom prst="rect">
            <a:avLst/>
          </a:prstGeom>
        </p:spPr>
      </p:pic>
      <p:sp>
        <p:nvSpPr>
          <p:cNvPr id="6" name="TextBox 5">
            <a:extLst>
              <a:ext uri="{FF2B5EF4-FFF2-40B4-BE49-F238E27FC236}">
                <a16:creationId xmlns:a16="http://schemas.microsoft.com/office/drawing/2014/main" id="{42FB7750-18FE-4424-AA3D-6F5E08B25722}"/>
              </a:ext>
            </a:extLst>
          </p:cNvPr>
          <p:cNvSpPr txBox="1"/>
          <p:nvPr/>
        </p:nvSpPr>
        <p:spPr>
          <a:xfrm>
            <a:off x="838200" y="1907384"/>
            <a:ext cx="6124662"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Appetite and intuitive eating can be detrimental to weight management and health goals when compared to calorie counting. [19]</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For a person who is trying to lose weight, intuitive eating can be a bad way to do it as they will be eating within a deficit and will naturally feel hungry. [19]</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Similarly, for a person who is trying to gain weight, intuitive eating can be bad as they will need to eat within a surplus and will not be feeling hungry. [19]</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When a person counts calories, they tend to also focus on the nutrients and minerals that they would be intaking as well, leading to healthy foods that would keep them full. [1] However, with intuitive eating people tend to eat worse foods and feel hungrier quicker. [1]</a:t>
            </a:r>
          </a:p>
        </p:txBody>
      </p:sp>
    </p:spTree>
    <p:extLst>
      <p:ext uri="{BB962C8B-B14F-4D97-AF65-F5344CB8AC3E}">
        <p14:creationId xmlns:p14="http://schemas.microsoft.com/office/powerpoint/2010/main" val="2608194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1E6BD-E165-445B-89DC-D63A8D19D2A0}"/>
              </a:ext>
            </a:extLst>
          </p:cNvPr>
          <p:cNvSpPr>
            <a:spLocks noGrp="1"/>
          </p:cNvSpPr>
          <p:nvPr>
            <p:ph type="title"/>
          </p:nvPr>
        </p:nvSpPr>
        <p:spPr/>
        <p:txBody>
          <a:bodyPr/>
          <a:lstStyle/>
          <a:p>
            <a:pPr algn="ctr"/>
            <a:r>
              <a:rPr lang="en-GB" dirty="0"/>
              <a:t>Guess the calories! (Within 50kcal)</a:t>
            </a:r>
          </a:p>
        </p:txBody>
      </p:sp>
      <p:sp>
        <p:nvSpPr>
          <p:cNvPr id="3" name="Content Placeholder 2">
            <a:extLst>
              <a:ext uri="{FF2B5EF4-FFF2-40B4-BE49-F238E27FC236}">
                <a16:creationId xmlns:a16="http://schemas.microsoft.com/office/drawing/2014/main" id="{D6BDD5A2-BB6A-4894-BE6A-28E8C1A16A5A}"/>
              </a:ext>
            </a:extLst>
          </p:cNvPr>
          <p:cNvSpPr>
            <a:spLocks noGrp="1"/>
          </p:cNvSpPr>
          <p:nvPr>
            <p:ph idx="1"/>
          </p:nvPr>
        </p:nvSpPr>
        <p:spPr>
          <a:xfrm>
            <a:off x="838199" y="7452280"/>
            <a:ext cx="1368104" cy="623960"/>
          </a:xfrm>
        </p:spPr>
        <p:txBody>
          <a:bodyPr>
            <a:normAutofit fontScale="85000" lnSpcReduction="10000"/>
          </a:bodyPr>
          <a:lstStyle/>
          <a:p>
            <a:pPr marL="0" indent="0">
              <a:buNone/>
            </a:pPr>
            <a:r>
              <a:rPr lang="en-GB" dirty="0"/>
              <a:t>≈500 kcal</a:t>
            </a:r>
          </a:p>
        </p:txBody>
      </p:sp>
      <p:pic>
        <p:nvPicPr>
          <p:cNvPr id="4098" name="Picture 2" descr="Cheese and onion sandwich on wholemeal Recipe, Calories &amp;amp; Nutrition Facts">
            <a:extLst>
              <a:ext uri="{FF2B5EF4-FFF2-40B4-BE49-F238E27FC236}">
                <a16:creationId xmlns:a16="http://schemas.microsoft.com/office/drawing/2014/main" id="{DE726442-ED3E-4086-9818-4E33F01E51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653" y="2078071"/>
            <a:ext cx="2377197" cy="15503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00" name="Picture 4" descr="image 1 of Doritos Chilli Heatwave Tortilla Chips 180G">
            <a:extLst>
              <a:ext uri="{FF2B5EF4-FFF2-40B4-BE49-F238E27FC236}">
                <a16:creationId xmlns:a16="http://schemas.microsoft.com/office/drawing/2014/main" id="{6A302077-225E-41AF-B344-C2640ED5826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4382" y="1690688"/>
            <a:ext cx="1937729" cy="19377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Content Placeholder 2">
            <a:extLst>
              <a:ext uri="{FF2B5EF4-FFF2-40B4-BE49-F238E27FC236}">
                <a16:creationId xmlns:a16="http://schemas.microsoft.com/office/drawing/2014/main" id="{BA070E6A-C8AB-408B-91A1-E8EBE4228823}"/>
              </a:ext>
            </a:extLst>
          </p:cNvPr>
          <p:cNvSpPr txBox="1">
            <a:spLocks/>
          </p:cNvSpPr>
          <p:nvPr/>
        </p:nvSpPr>
        <p:spPr>
          <a:xfrm>
            <a:off x="3739194" y="7452280"/>
            <a:ext cx="1368104" cy="62396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≈900 kcal</a:t>
            </a:r>
          </a:p>
        </p:txBody>
      </p:sp>
      <p:pic>
        <p:nvPicPr>
          <p:cNvPr id="4102" name="Picture 6" descr="Cornetto Classico - Scoop Sisters">
            <a:extLst>
              <a:ext uri="{FF2B5EF4-FFF2-40B4-BE49-F238E27FC236}">
                <a16:creationId xmlns:a16="http://schemas.microsoft.com/office/drawing/2014/main" id="{76FEC982-4E1B-4B98-B071-F3FAEF41D25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38613" y="1600637"/>
            <a:ext cx="2027780" cy="20277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ontent Placeholder 2">
            <a:extLst>
              <a:ext uri="{FF2B5EF4-FFF2-40B4-BE49-F238E27FC236}">
                <a16:creationId xmlns:a16="http://schemas.microsoft.com/office/drawing/2014/main" id="{C9083A21-6240-49C5-9CDD-7A2C2652B126}"/>
              </a:ext>
            </a:extLst>
          </p:cNvPr>
          <p:cNvSpPr txBox="1">
            <a:spLocks/>
          </p:cNvSpPr>
          <p:nvPr/>
        </p:nvSpPr>
        <p:spPr>
          <a:xfrm>
            <a:off x="6568451" y="7452280"/>
            <a:ext cx="1368104" cy="62396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≈190 kcal</a:t>
            </a:r>
          </a:p>
        </p:txBody>
      </p:sp>
      <p:pic>
        <p:nvPicPr>
          <p:cNvPr id="4104" name="Picture 8" descr="Apple definition and meaning | Collins English Dictionary">
            <a:extLst>
              <a:ext uri="{FF2B5EF4-FFF2-40B4-BE49-F238E27FC236}">
                <a16:creationId xmlns:a16="http://schemas.microsoft.com/office/drawing/2014/main" id="{F2BC888E-AFBD-4BC6-80C7-F2CCC626D3C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5113" y="1445182"/>
            <a:ext cx="2178687" cy="21832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ontent Placeholder 2">
            <a:extLst>
              <a:ext uri="{FF2B5EF4-FFF2-40B4-BE49-F238E27FC236}">
                <a16:creationId xmlns:a16="http://schemas.microsoft.com/office/drawing/2014/main" id="{377979F6-303D-4A15-BA5B-23AD00AB51D3}"/>
              </a:ext>
            </a:extLst>
          </p:cNvPr>
          <p:cNvSpPr txBox="1">
            <a:spLocks/>
          </p:cNvSpPr>
          <p:nvPr/>
        </p:nvSpPr>
        <p:spPr>
          <a:xfrm>
            <a:off x="9580404" y="7452280"/>
            <a:ext cx="1368104" cy="623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≈50 kcal</a:t>
            </a:r>
          </a:p>
        </p:txBody>
      </p:sp>
      <p:sp>
        <p:nvSpPr>
          <p:cNvPr id="11" name="Content Placeholder 2">
            <a:extLst>
              <a:ext uri="{FF2B5EF4-FFF2-40B4-BE49-F238E27FC236}">
                <a16:creationId xmlns:a16="http://schemas.microsoft.com/office/drawing/2014/main" id="{9204C048-3D45-4093-A919-BD36023C1301}"/>
              </a:ext>
            </a:extLst>
          </p:cNvPr>
          <p:cNvSpPr txBox="1">
            <a:spLocks/>
          </p:cNvSpPr>
          <p:nvPr/>
        </p:nvSpPr>
        <p:spPr>
          <a:xfrm>
            <a:off x="2442504" y="8076240"/>
            <a:ext cx="6362092" cy="62396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Has your opinion of counting calories changed?</a:t>
            </a:r>
          </a:p>
        </p:txBody>
      </p:sp>
    </p:spTree>
    <p:extLst>
      <p:ext uri="{BB962C8B-B14F-4D97-AF65-F5344CB8AC3E}">
        <p14:creationId xmlns:p14="http://schemas.microsoft.com/office/powerpoint/2010/main" val="122068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29167E-6 3.7037E-6 L -0.00117 -0.42269 " pathEditMode="relative" rAng="0" ptsTypes="AA">
                                      <p:cBhvr>
                                        <p:cTn id="6" dur="2000" fill="hold"/>
                                        <p:tgtEl>
                                          <p:spTgt spid="3">
                                            <p:txEl>
                                              <p:pRg st="0" end="0"/>
                                            </p:txEl>
                                          </p:spTgt>
                                        </p:tgtEl>
                                        <p:attrNameLst>
                                          <p:attrName>ppt_x</p:attrName>
                                          <p:attrName>ppt_y</p:attrName>
                                        </p:attrNameLst>
                                      </p:cBhvr>
                                      <p:rCtr x="-65" y="-21134"/>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grpId="0" nodeType="clickEffect">
                                  <p:stCondLst>
                                    <p:cond delay="0"/>
                                  </p:stCondLst>
                                  <p:childTnLst>
                                    <p:animMotion origin="layout" path="M -2.91667E-6 3.7037E-6 L -0.00117 -0.42269 " pathEditMode="relative" rAng="0" ptsTypes="AA">
                                      <p:cBhvr>
                                        <p:cTn id="10" dur="2000" fill="hold"/>
                                        <p:tgtEl>
                                          <p:spTgt spid="6">
                                            <p:txEl>
                                              <p:pRg st="0" end="0"/>
                                            </p:txEl>
                                          </p:spTgt>
                                        </p:tgtEl>
                                        <p:attrNameLst>
                                          <p:attrName>ppt_x</p:attrName>
                                          <p:attrName>ppt_y</p:attrName>
                                        </p:attrNameLst>
                                      </p:cBhvr>
                                      <p:rCtr x="-65" y="-21134"/>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0" nodeType="clickEffect">
                                  <p:stCondLst>
                                    <p:cond delay="0"/>
                                  </p:stCondLst>
                                  <p:childTnLst>
                                    <p:animMotion origin="layout" path="M -4.375E-6 3.7037E-6 L -0.00117 -0.42269 " pathEditMode="relative" rAng="0" ptsTypes="AA">
                                      <p:cBhvr>
                                        <p:cTn id="14" dur="2000" fill="hold"/>
                                        <p:tgtEl>
                                          <p:spTgt spid="8">
                                            <p:txEl>
                                              <p:pRg st="0" end="0"/>
                                            </p:txEl>
                                          </p:spTgt>
                                        </p:tgtEl>
                                        <p:attrNameLst>
                                          <p:attrName>ppt_x</p:attrName>
                                          <p:attrName>ppt_y</p:attrName>
                                        </p:attrNameLst>
                                      </p:cBhvr>
                                      <p:rCtr x="-65" y="-21134"/>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grpId="0" nodeType="clickEffect">
                                  <p:stCondLst>
                                    <p:cond delay="0"/>
                                  </p:stCondLst>
                                  <p:childTnLst>
                                    <p:animMotion origin="layout" path="M -1.66667E-6 3.7037E-6 L -0.00117 -0.42269 " pathEditMode="relative" rAng="0" ptsTypes="AA">
                                      <p:cBhvr>
                                        <p:cTn id="18" dur="2000" fill="hold"/>
                                        <p:tgtEl>
                                          <p:spTgt spid="10">
                                            <p:txEl>
                                              <p:pRg st="0" end="0"/>
                                            </p:txEl>
                                          </p:spTgt>
                                        </p:tgtEl>
                                        <p:attrNameLst>
                                          <p:attrName>ppt_x</p:attrName>
                                          <p:attrName>ppt_y</p:attrName>
                                        </p:attrNameLst>
                                      </p:cBhvr>
                                      <p:rCtr x="-65" y="-21134"/>
                                    </p:animMotion>
                                  </p:childTnLst>
                                </p:cTn>
                              </p:par>
                            </p:childTnLst>
                          </p:cTn>
                        </p:par>
                      </p:childTnLst>
                    </p:cTn>
                  </p:par>
                  <p:par>
                    <p:cTn id="19" fill="hold">
                      <p:stCondLst>
                        <p:cond delay="indefinite"/>
                      </p:stCondLst>
                      <p:childTnLst>
                        <p:par>
                          <p:cTn id="20" fill="hold">
                            <p:stCondLst>
                              <p:cond delay="0"/>
                            </p:stCondLst>
                            <p:childTnLst>
                              <p:par>
                                <p:cTn id="21" presetID="42" presetClass="path" presetSubtype="0" accel="50000" decel="50000" fill="hold" grpId="0" nodeType="clickEffect">
                                  <p:stCondLst>
                                    <p:cond delay="0"/>
                                  </p:stCondLst>
                                  <p:childTnLst>
                                    <p:animMotion origin="layout" path="M -2.91667E-6 3.7037E-6 L -0.00117 -0.42269 " pathEditMode="relative" rAng="0" ptsTypes="AA">
                                      <p:cBhvr>
                                        <p:cTn id="22" dur="2000" fill="hold"/>
                                        <p:tgtEl>
                                          <p:spTgt spid="11">
                                            <p:txEl>
                                              <p:pRg st="0" end="0"/>
                                            </p:txEl>
                                          </p:spTgt>
                                        </p:tgtEl>
                                        <p:attrNameLst>
                                          <p:attrName>ppt_x</p:attrName>
                                          <p:attrName>ppt_y</p:attrName>
                                        </p:attrNameLst>
                                      </p:cBhvr>
                                      <p:rCtr x="-65" y="-2113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P spid="8" grpId="0" build="p"/>
      <p:bldP spid="10" grpId="0" build="p"/>
      <p:bldP spid="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2890-4AAA-44F9-8380-04E2EDD9B637}"/>
              </a:ext>
            </a:extLst>
          </p:cNvPr>
          <p:cNvSpPr>
            <a:spLocks noGrp="1"/>
          </p:cNvSpPr>
          <p:nvPr>
            <p:ph type="title"/>
          </p:nvPr>
        </p:nvSpPr>
        <p:spPr/>
        <p:txBody>
          <a:bodyPr/>
          <a:lstStyle/>
          <a:p>
            <a:r>
              <a:rPr lang="en-GB" dirty="0"/>
              <a:t>                             Conclusion</a:t>
            </a:r>
          </a:p>
        </p:txBody>
      </p:sp>
      <p:sp>
        <p:nvSpPr>
          <p:cNvPr id="4" name="TextBox 3">
            <a:extLst>
              <a:ext uri="{FF2B5EF4-FFF2-40B4-BE49-F238E27FC236}">
                <a16:creationId xmlns:a16="http://schemas.microsoft.com/office/drawing/2014/main" id="{F59E7DB2-3845-4730-B46D-CB64F01EC4A2}"/>
              </a:ext>
            </a:extLst>
          </p:cNvPr>
          <p:cNvSpPr txBox="1"/>
          <p:nvPr/>
        </p:nvSpPr>
        <p:spPr>
          <a:xfrm>
            <a:off x="478195" y="1578088"/>
            <a:ext cx="11655627" cy="2308324"/>
          </a:xfrm>
          <a:prstGeom prst="rect">
            <a:avLst/>
          </a:prstGeom>
          <a:noFill/>
        </p:spPr>
        <p:txBody>
          <a:bodyPr wrap="none" rtlCol="0">
            <a:spAutoFit/>
          </a:bodyPr>
          <a:lstStyle/>
          <a:p>
            <a:r>
              <a:rPr lang="en-GB" dirty="0"/>
              <a:t>Calorie counting is subjective. Depending on the individual and their relationship with food, calorie counting can either be </a:t>
            </a:r>
          </a:p>
          <a:p>
            <a:r>
              <a:rPr lang="en-GB" dirty="0"/>
              <a:t>Very effective or dangerous to health. </a:t>
            </a:r>
          </a:p>
          <a:p>
            <a:endParaRPr lang="en-GB" dirty="0"/>
          </a:p>
          <a:p>
            <a:r>
              <a:rPr lang="en-GB" dirty="0"/>
              <a:t>It can be motivating and can help accelerate weight loss or improve athletic performance in some individuals,</a:t>
            </a:r>
          </a:p>
          <a:p>
            <a:r>
              <a:rPr lang="en-GB" dirty="0"/>
              <a:t>however it is not a long term method of weight control and the nutritional quality of an individual’s diet should always be </a:t>
            </a:r>
          </a:p>
          <a:p>
            <a:r>
              <a:rPr lang="en-GB" dirty="0"/>
              <a:t>prioritized. </a:t>
            </a:r>
          </a:p>
          <a:p>
            <a:endParaRPr lang="en-GB" dirty="0"/>
          </a:p>
          <a:p>
            <a:endParaRPr lang="en-GB" dirty="0"/>
          </a:p>
        </p:txBody>
      </p:sp>
      <p:pic>
        <p:nvPicPr>
          <p:cNvPr id="5" name="Picture 4">
            <a:extLst>
              <a:ext uri="{FF2B5EF4-FFF2-40B4-BE49-F238E27FC236}">
                <a16:creationId xmlns:a16="http://schemas.microsoft.com/office/drawing/2014/main" id="{5E261A09-4F4C-42CF-9B4B-65DB5A0D17E7}"/>
              </a:ext>
            </a:extLst>
          </p:cNvPr>
          <p:cNvPicPr>
            <a:picLocks noChangeAspect="1"/>
          </p:cNvPicPr>
          <p:nvPr/>
        </p:nvPicPr>
        <p:blipFill>
          <a:blip r:embed="rId2"/>
          <a:stretch>
            <a:fillRect/>
          </a:stretch>
        </p:blipFill>
        <p:spPr>
          <a:xfrm>
            <a:off x="3627636" y="3277961"/>
            <a:ext cx="4779537" cy="3580039"/>
          </a:xfrm>
          <a:prstGeom prst="rect">
            <a:avLst/>
          </a:prstGeom>
        </p:spPr>
      </p:pic>
    </p:spTree>
    <p:extLst>
      <p:ext uri="{BB962C8B-B14F-4D97-AF65-F5344CB8AC3E}">
        <p14:creationId xmlns:p14="http://schemas.microsoft.com/office/powerpoint/2010/main" val="2229906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4B23-77B3-40BB-92EC-E707D8CA7F0D}"/>
              </a:ext>
            </a:extLst>
          </p:cNvPr>
          <p:cNvSpPr>
            <a:spLocks noGrp="1"/>
          </p:cNvSpPr>
          <p:nvPr>
            <p:ph type="title"/>
          </p:nvPr>
        </p:nvSpPr>
        <p:spPr>
          <a:xfrm>
            <a:off x="838200" y="-43415"/>
            <a:ext cx="10515600" cy="1325563"/>
          </a:xfrm>
        </p:spPr>
        <p:txBody>
          <a:bodyPr>
            <a:normAutofit/>
          </a:bodyPr>
          <a:lstStyle/>
          <a:p>
            <a:r>
              <a:rPr lang="en-GB" sz="4000" dirty="0"/>
              <a:t>References</a:t>
            </a:r>
          </a:p>
        </p:txBody>
      </p:sp>
      <p:sp>
        <p:nvSpPr>
          <p:cNvPr id="5" name="Content Placeholder 4">
            <a:extLst>
              <a:ext uri="{FF2B5EF4-FFF2-40B4-BE49-F238E27FC236}">
                <a16:creationId xmlns:a16="http://schemas.microsoft.com/office/drawing/2014/main" id="{22B9D0BB-D034-4F28-A584-4BEF1DF817A1}"/>
              </a:ext>
            </a:extLst>
          </p:cNvPr>
          <p:cNvSpPr>
            <a:spLocks noGrp="1"/>
          </p:cNvSpPr>
          <p:nvPr>
            <p:ph idx="1"/>
          </p:nvPr>
        </p:nvSpPr>
        <p:spPr/>
        <p:txBody>
          <a:bodyPr>
            <a:normAutofit lnSpcReduction="10000"/>
          </a:bodyPr>
          <a:lstStyle/>
          <a:p>
            <a:pPr marL="342900" lvl="0" indent="-342900">
              <a:lnSpc>
                <a:spcPct val="107000"/>
              </a:lnSpc>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Andrews, R. (2018)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Here’s why you’re always hungry. (Hint: It’s got absolutely nothing to do with calories). - Precision Nutrition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https://www.precisionnutrition.com/all-about-dietary-displacement (Accessed: 7 December 2021).</a:t>
            </a:r>
          </a:p>
          <a:p>
            <a:pPr marL="342900" lvl="0" indent="-342900">
              <a:lnSpc>
                <a:spcPct val="107000"/>
              </a:lnSpc>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Ashley, D., Davidson, B., Thompson, N. &amp; Wilkins, J. (2004) ‘Counting Calories – how good are healthcare professionals?’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Nutrition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20(9), pp. 817-820.</a:t>
            </a:r>
          </a:p>
          <a:p>
            <a:pPr marL="342900" lvl="0" indent="-342900">
              <a:lnSpc>
                <a:spcPct val="107000"/>
              </a:lnSpc>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Atkin, D.,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Embacher</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Martin, K. &amp;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McGlobin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R. (2018) ‘Body dissatisfaction, neuroticism and female sex as predictors of calorie-tracking app use amongst college students.’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Journal of American College Health</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66(7), pp. 608-616.</a:t>
            </a:r>
          </a:p>
          <a:p>
            <a:pPr marL="342900" lvl="0" indent="-342900">
              <a:lnSpc>
                <a:spcPct val="107000"/>
              </a:lnSpc>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Bajpai, A.,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Jilla</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V., Tiwari, V. N., Venkatesan, S. M. and Narayanan, R. (2015) ‘Quantifiable fitness tracking using wearable devices’,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Proceedings of the Annual International Conference of the IEEE Engineering in Medicine and Biology Society, EMBS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2015-Novem, pp. 1633–1637.</a:t>
            </a:r>
          </a:p>
          <a:p>
            <a:pPr marL="342900" lvl="0" indent="-342900">
              <a:lnSpc>
                <a:spcPct val="107000"/>
              </a:lnSpc>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Banerjee, P.,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Gavaravarapu</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Korrapati</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D. &amp;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Mendu</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V. (2019) ‘Calorie counting smart phone apps: Effectiveness in nutritional awareness, lifestyle modifications and weight management among young Indian adults.’ Health Informatics Journal, pp. 816-828.</a:t>
            </a:r>
          </a:p>
          <a:p>
            <a:pPr marL="342900" lvl="0" indent="-342900">
              <a:lnSpc>
                <a:spcPct val="107000"/>
              </a:lnSpc>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Benton, D. &amp; Young, H. (2017) ‘Reducing calorie intake may not help you lose body weight.’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Perspectives on Psychological Science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12(5), pp. 703-714.</a:t>
            </a:r>
          </a:p>
          <a:p>
            <a:pPr marL="342900" lvl="0" indent="-342900">
              <a:lnSpc>
                <a:spcPct val="107000"/>
              </a:lnSpc>
              <a:spcAft>
                <a:spcPts val="800"/>
              </a:spcAft>
              <a:buFont typeface="+mj-lt"/>
              <a:buAutoNum type="arabicPeriod"/>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Bone, S., Lanning, E., Meyer, C. &amp; Plateau, C. (2018) ‘Monitoring eating and activity: Links with disordered eating, compulsive exercise and general wellbeing among young adults.’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Eating Disorders,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51(11), pp. 1270-1276.</a:t>
            </a:r>
          </a:p>
          <a:p>
            <a:endParaRPr lang="en-GB" dirty="0"/>
          </a:p>
        </p:txBody>
      </p:sp>
    </p:spTree>
    <p:extLst>
      <p:ext uri="{BB962C8B-B14F-4D97-AF65-F5344CB8AC3E}">
        <p14:creationId xmlns:p14="http://schemas.microsoft.com/office/powerpoint/2010/main" val="4116300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590DA0-6B73-4323-931A-20F5BC90B44C}"/>
              </a:ext>
            </a:extLst>
          </p:cNvPr>
          <p:cNvSpPr>
            <a:spLocks noGrp="1"/>
          </p:cNvSpPr>
          <p:nvPr>
            <p:ph idx="1"/>
          </p:nvPr>
        </p:nvSpPr>
        <p:spPr>
          <a:xfrm>
            <a:off x="838200" y="1754371"/>
            <a:ext cx="10515600" cy="5634703"/>
          </a:xfrm>
        </p:spPr>
        <p:txBody>
          <a:bodyPr>
            <a:normAutofit/>
          </a:bodyPr>
          <a:lstStyle/>
          <a:p>
            <a:pPr marL="0" lvl="0" indent="0">
              <a:lnSpc>
                <a:spcPct val="107000"/>
              </a:lnSpc>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Chin, J. (2019) ‘The Progressive Era Body Project: Calorie Counting and “Disciplining the Stomach” in 1920s America.’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The Journal of the Guided Age and Progressive Era,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18(4), pp. 422-440. DOI: 10.1017/S15377814180000348.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7000"/>
              </a:lnSpc>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9.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Colgary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 Magnuson, A., Romano, K. &amp;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Swanbrow</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(2018) ‘Helpful or harmful? The comparative value of self-weighing and calorie counting versus intuitive eating on the eating disorder symptomology of college students.’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Eating and Weight Disorders,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23(6), pp. 841-848.</a:t>
            </a:r>
          </a:p>
          <a:p>
            <a:pPr marL="0" lvl="0" indent="0">
              <a:lnSpc>
                <a:spcPct val="107000"/>
              </a:lnSpc>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10. Davis, D., Ellison, B. &amp; Lusk, J. (2014) ‘The Impact of Restaurant Calorie Labels on Food Choice: Results from a Field Experiment.’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Economic Inquiry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52(2), pp. 666-681.</a:t>
            </a:r>
          </a:p>
          <a:p>
            <a:pPr marL="0" lvl="0" indent="0">
              <a:lnSpc>
                <a:spcPct val="107000"/>
              </a:lnSpc>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11.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Didziokaite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G.,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Saukko</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Greiffenhagen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 (2018) ‘Doing calories: The practices of dieting using calorie counting app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myfitnesspal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Metric Culture: Ontologies of Self-Tracking Practices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pp. 137–155.</a:t>
            </a:r>
          </a:p>
          <a:p>
            <a:pPr marL="0" lvl="0" indent="0">
              <a:lnSpc>
                <a:spcPct val="107000"/>
              </a:lnSpc>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12. Dunn, C. G., Turner-</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McGrievy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G. M., Wilcox, S. and Hutto, B. (2019) ‘Dietary Self-Monitoring Through Calorie Tracking but Not Through a Digital Photography App Is Associated with Significant Weight Loss: The 2SMART Pilot Study—A 6-Month Randomized Trial’,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the Academy of Nutrition and Dietetics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119(9), pp. 1525–1532.</a:t>
            </a:r>
          </a:p>
          <a:p>
            <a:pPr marL="0" lvl="0" indent="0">
              <a:lnSpc>
                <a:spcPct val="107000"/>
              </a:lnSpc>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13. Hawkins, L., McCaig, D. &amp; Rogers, P. (2016) ‘License to eat: Information on energy expenditure during exercise affects subsequent energy intake.’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Appetite,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107,pp. 323-329.</a:t>
            </a:r>
          </a:p>
          <a:p>
            <a:endParaRPr lang="en-GB" dirty="0"/>
          </a:p>
        </p:txBody>
      </p:sp>
    </p:spTree>
    <p:extLst>
      <p:ext uri="{BB962C8B-B14F-4D97-AF65-F5344CB8AC3E}">
        <p14:creationId xmlns:p14="http://schemas.microsoft.com/office/powerpoint/2010/main" val="2360099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57A05A9-4008-4630-B564-CA03A018A69C}"/>
              </a:ext>
            </a:extLst>
          </p:cNvPr>
          <p:cNvSpPr>
            <a:spLocks noGrp="1"/>
          </p:cNvSpPr>
          <p:nvPr>
            <p:ph idx="1"/>
          </p:nvPr>
        </p:nvSpPr>
        <p:spPr>
          <a:xfrm>
            <a:off x="838200" y="478465"/>
            <a:ext cx="10515600" cy="5698498"/>
          </a:xfrm>
        </p:spPr>
        <p:txBody>
          <a:bodyPr>
            <a:normAutofit fontScale="92500"/>
          </a:bodyPr>
          <a:lstStyle/>
          <a:p>
            <a:pPr marL="0" indent="0">
              <a:lnSpc>
                <a:spcPct val="107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14. Martin, C. K., Anton, S. D., York-Crowe, E., Heilbronn, L. K., Van Skiver, C., Redman, L. M., Greenway, F. L.,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Ravussin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E. and Williamson, D. A. (2007) ‘Empirical evaluation of the ability to learn a calorie counting system and estimate portion size and food intake’,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British Journal of Nutrition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98(2), pp. 439–444.</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15.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Mazzeo</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S. &amp; Simpson, C. (2017) ‘Calorie counting and fitness tracking technology: Associations with eating disorder symptomology.’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Eating Behaviours,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26, pp. 89-92.</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16. NHS (2018)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Food labels - NHS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https://www.nhs.uk/live-well/eat-well/how-to-read-food-labels/ (Accessed: 7 December 2021).</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17.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Petre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 and Link, R.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Does Calorie Counting Work? A Critical Look</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https://www.healthline.com/nutrition/does-calorie-counting-work (Accessed: 6 December 2021).</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18. Picard, C.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6 Best Calorie Counter Apps - Tracking Apps for Weight Loss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https://www.goodhousekeeping.com/health-products/g28246667/best-calorie-counting-apps/ (Accessed: 7 December 2021).</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19. Rogers, P. J. and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Brunstrom</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J. M. (2016) ‘Appetite and energy balancing’,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Physiology &amp; </a:t>
            </a:r>
            <a:r>
              <a:rPr lang="en-GB" sz="1400" i="1"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164, pp. 465–471.</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20.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Tappy</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L. (2004) ‘Metabolic consequences of overfeeding in humans’,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Current opinion in clinical nutrition and metabolic care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7(6), pp. 623–628.</a:t>
            </a:r>
          </a:p>
          <a:p>
            <a:pPr marL="0" lvl="0" indent="0">
              <a:lnSpc>
                <a:spcPct val="107000"/>
              </a:lnSpc>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21. West, H. (2016)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Counting Calories 101: How to Count Calories to Lose Weight</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https://www.healthline.com/nutrition/counting-calories-101 (Accessed: 6 December 2021).</a:t>
            </a:r>
          </a:p>
          <a:p>
            <a:pPr marL="0" lvl="0" indent="0">
              <a:lnSpc>
                <a:spcPct val="107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22. Wolfson, J. A., Graham, D. J. and Bleich, S. N. (2017) ‘Attention to Physical Activity–Equivalent Calorie Information on Nutrition Facts Labels: An Eye-Tracking Investigation’,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Journal of Nutrition Education and </a:t>
            </a:r>
            <a:r>
              <a:rPr lang="en-GB" sz="1400" i="1"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49(1), pp. 35-42.e1.</a:t>
            </a: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13399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2112</Words>
  <Application>Microsoft Office PowerPoint</Application>
  <PresentationFormat>Widescreen</PresentationFormat>
  <Paragraphs>116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Counting Calories: Good or Bad?</vt:lpstr>
      <vt:lpstr>What Will we Discuss?</vt:lpstr>
      <vt:lpstr>Which of These Foods are Higher in Calories?[2]</vt:lpstr>
      <vt:lpstr>Calorie Counting's Positive Effects on Weight loss</vt:lpstr>
      <vt:lpstr>Calorie Counting’s Negative Effects on Weight Loss Long term </vt:lpstr>
      <vt:lpstr>The Benefits of Calorie Counting Apps</vt:lpstr>
      <vt:lpstr>Negatives of Calorie Counting Apps </vt:lpstr>
      <vt:lpstr>Food Labels and Calorie Counting</vt:lpstr>
      <vt:lpstr>Deception of Food Labels</vt:lpstr>
      <vt:lpstr>Calorie Counting vs Appetite</vt:lpstr>
      <vt:lpstr>Guess the calories! (Within 50kcal)</vt:lpstr>
      <vt:lpstr>                             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ffion.jonathan6@outlook.com</cp:lastModifiedBy>
  <cp:revision>97</cp:revision>
  <dcterms:created xsi:type="dcterms:W3CDTF">2021-12-02T12:56:52Z</dcterms:created>
  <dcterms:modified xsi:type="dcterms:W3CDTF">2021-12-09T01:10:47Z</dcterms:modified>
</cp:coreProperties>
</file>