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sldIdLst>
    <p:sldId id="256" r:id="rId2"/>
    <p:sldId id="310" r:id="rId3"/>
    <p:sldId id="316" r:id="rId4"/>
    <p:sldId id="311" r:id="rId5"/>
    <p:sldId id="312" r:id="rId6"/>
    <p:sldId id="313" r:id="rId7"/>
    <p:sldId id="314" r:id="rId8"/>
    <p:sldId id="315" r:id="rId9"/>
    <p:sldId id="317" r:id="rId10"/>
    <p:sldId id="318" r:id="rId11"/>
    <p:sldId id="319" r:id="rId12"/>
    <p:sldId id="320" r:id="rId13"/>
    <p:sldId id="321" r:id="rId14"/>
    <p:sldId id="325"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D4A6B39-A5EE-460E-8CFA-3E6E4109EFF7}" v="35" dt="2023-11-29T15:27:06.47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8892" autoAdjust="0"/>
    <p:restoredTop sz="94660"/>
  </p:normalViewPr>
  <p:slideViewPr>
    <p:cSldViewPr snapToGrid="0">
      <p:cViewPr varScale="1">
        <p:scale>
          <a:sx n="73" d="100"/>
          <a:sy n="73" d="100"/>
        </p:scale>
        <p:origin x="60" y="4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04B304C-92CD-4DAD-BCD1-0DE2A2265DD0}" type="datetimeFigureOut">
              <a:rPr lang="en-GB" smtClean="0"/>
              <a:t>17/03/2025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BAA740-F9A9-4E8B-A1E2-7462EC6313C9}" type="slidenum">
              <a:rPr lang="en-GB" smtClean="0"/>
              <a:t>‹#›</a:t>
            </a:fld>
            <a:endParaRPr lang="en-GB"/>
          </a:p>
        </p:txBody>
      </p:sp>
    </p:spTree>
    <p:extLst>
      <p:ext uri="{BB962C8B-B14F-4D97-AF65-F5344CB8AC3E}">
        <p14:creationId xmlns:p14="http://schemas.microsoft.com/office/powerpoint/2010/main" val="34991678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04B304C-92CD-4DAD-BCD1-0DE2A2265DD0}" type="datetimeFigureOut">
              <a:rPr lang="en-GB" smtClean="0"/>
              <a:t>17/03/2025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BAA740-F9A9-4E8B-A1E2-7462EC6313C9}" type="slidenum">
              <a:rPr lang="en-GB" smtClean="0"/>
              <a:t>‹#›</a:t>
            </a:fld>
            <a:endParaRPr lang="en-GB"/>
          </a:p>
        </p:txBody>
      </p:sp>
    </p:spTree>
    <p:extLst>
      <p:ext uri="{BB962C8B-B14F-4D97-AF65-F5344CB8AC3E}">
        <p14:creationId xmlns:p14="http://schemas.microsoft.com/office/powerpoint/2010/main" val="36083010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04B304C-92CD-4DAD-BCD1-0DE2A2265DD0}" type="datetimeFigureOut">
              <a:rPr lang="en-GB" smtClean="0"/>
              <a:t>17/03/2025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BAA740-F9A9-4E8B-A1E2-7462EC6313C9}" type="slidenum">
              <a:rPr lang="en-GB" smtClean="0"/>
              <a:t>‹#›</a:t>
            </a:fld>
            <a:endParaRPr lang="en-GB"/>
          </a:p>
        </p:txBody>
      </p:sp>
    </p:spTree>
    <p:extLst>
      <p:ext uri="{BB962C8B-B14F-4D97-AF65-F5344CB8AC3E}">
        <p14:creationId xmlns:p14="http://schemas.microsoft.com/office/powerpoint/2010/main" val="34529471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04B304C-92CD-4DAD-BCD1-0DE2A2265DD0}" type="datetimeFigureOut">
              <a:rPr lang="en-GB" smtClean="0"/>
              <a:t>17/03/2025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1BAA740-F9A9-4E8B-A1E2-7462EC6313C9}" type="slidenum">
              <a:rPr lang="en-GB" smtClean="0"/>
              <a:t>‹#›</a:t>
            </a:fld>
            <a:endParaRPr lang="en-GB"/>
          </a:p>
        </p:txBody>
      </p:sp>
    </p:spTree>
    <p:extLst>
      <p:ext uri="{BB962C8B-B14F-4D97-AF65-F5344CB8AC3E}">
        <p14:creationId xmlns:p14="http://schemas.microsoft.com/office/powerpoint/2010/main" val="12277219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04B304C-92CD-4DAD-BCD1-0DE2A2265DD0}" type="datetimeFigureOut">
              <a:rPr lang="en-GB" smtClean="0"/>
              <a:t>17/03/2025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1BAA740-F9A9-4E8B-A1E2-7462EC6313C9}" type="slidenum">
              <a:rPr lang="en-GB" smtClean="0"/>
              <a:t>‹#›</a:t>
            </a:fld>
            <a:endParaRPr lang="en-GB"/>
          </a:p>
        </p:txBody>
      </p:sp>
    </p:spTree>
    <p:extLst>
      <p:ext uri="{BB962C8B-B14F-4D97-AF65-F5344CB8AC3E}">
        <p14:creationId xmlns:p14="http://schemas.microsoft.com/office/powerpoint/2010/main" val="39720959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04B304C-92CD-4DAD-BCD1-0DE2A2265DD0}" type="datetimeFigureOut">
              <a:rPr lang="en-GB" smtClean="0"/>
              <a:t>17/03/2025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1BAA740-F9A9-4E8B-A1E2-7462EC6313C9}" type="slidenum">
              <a:rPr lang="en-GB" smtClean="0"/>
              <a:t>‹#›</a:t>
            </a:fld>
            <a:endParaRPr lang="en-GB"/>
          </a:p>
        </p:txBody>
      </p:sp>
    </p:spTree>
    <p:extLst>
      <p:ext uri="{BB962C8B-B14F-4D97-AF65-F5344CB8AC3E}">
        <p14:creationId xmlns:p14="http://schemas.microsoft.com/office/powerpoint/2010/main" val="17525872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04B304C-92CD-4DAD-BCD1-0DE2A2265DD0}" type="datetimeFigureOut">
              <a:rPr lang="en-GB" smtClean="0"/>
              <a:t>17/03/2025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1BAA740-F9A9-4E8B-A1E2-7462EC6313C9}" type="slidenum">
              <a:rPr lang="en-GB" smtClean="0"/>
              <a:t>‹#›</a:t>
            </a:fld>
            <a:endParaRPr lang="en-GB"/>
          </a:p>
        </p:txBody>
      </p:sp>
    </p:spTree>
    <p:extLst>
      <p:ext uri="{BB962C8B-B14F-4D97-AF65-F5344CB8AC3E}">
        <p14:creationId xmlns:p14="http://schemas.microsoft.com/office/powerpoint/2010/main" val="25138213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04B304C-92CD-4DAD-BCD1-0DE2A2265DD0}" type="datetimeFigureOut">
              <a:rPr lang="en-GB" smtClean="0"/>
              <a:t>17/03/2025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1BAA740-F9A9-4E8B-A1E2-7462EC6313C9}" type="slidenum">
              <a:rPr lang="en-GB" smtClean="0"/>
              <a:t>‹#›</a:t>
            </a:fld>
            <a:endParaRPr lang="en-GB"/>
          </a:p>
        </p:txBody>
      </p:sp>
    </p:spTree>
    <p:extLst>
      <p:ext uri="{BB962C8B-B14F-4D97-AF65-F5344CB8AC3E}">
        <p14:creationId xmlns:p14="http://schemas.microsoft.com/office/powerpoint/2010/main" val="42555739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04B304C-92CD-4DAD-BCD1-0DE2A2265DD0}" type="datetimeFigureOut">
              <a:rPr lang="en-GB" smtClean="0"/>
              <a:t>17/03/2025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1BAA740-F9A9-4E8B-A1E2-7462EC6313C9}" type="slidenum">
              <a:rPr lang="en-GB" smtClean="0"/>
              <a:t>‹#›</a:t>
            </a:fld>
            <a:endParaRPr lang="en-GB"/>
          </a:p>
        </p:txBody>
      </p:sp>
    </p:spTree>
    <p:extLst>
      <p:ext uri="{BB962C8B-B14F-4D97-AF65-F5344CB8AC3E}">
        <p14:creationId xmlns:p14="http://schemas.microsoft.com/office/powerpoint/2010/main" val="2646569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04B304C-92CD-4DAD-BCD1-0DE2A2265DD0}" type="datetimeFigureOut">
              <a:rPr lang="en-GB" smtClean="0"/>
              <a:t>17/03/2025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BAA740-F9A9-4E8B-A1E2-7462EC6313C9}" type="slidenum">
              <a:rPr lang="en-GB" smtClean="0"/>
              <a:t>‹#›</a:t>
            </a:fld>
            <a:endParaRPr lang="en-GB"/>
          </a:p>
        </p:txBody>
      </p:sp>
    </p:spTree>
    <p:extLst>
      <p:ext uri="{BB962C8B-B14F-4D97-AF65-F5344CB8AC3E}">
        <p14:creationId xmlns:p14="http://schemas.microsoft.com/office/powerpoint/2010/main" val="36493093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04B304C-92CD-4DAD-BCD1-0DE2A2265DD0}" type="datetimeFigureOut">
              <a:rPr lang="en-GB" smtClean="0"/>
              <a:t>17/03/2025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BAA740-F9A9-4E8B-A1E2-7462EC6313C9}" type="slidenum">
              <a:rPr lang="en-GB" smtClean="0"/>
              <a:t>‹#›</a:t>
            </a:fld>
            <a:endParaRPr lang="en-GB"/>
          </a:p>
        </p:txBody>
      </p:sp>
    </p:spTree>
    <p:extLst>
      <p:ext uri="{BB962C8B-B14F-4D97-AF65-F5344CB8AC3E}">
        <p14:creationId xmlns:p14="http://schemas.microsoft.com/office/powerpoint/2010/main" val="20323252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4B304C-92CD-4DAD-BCD1-0DE2A2265DD0}" type="datetimeFigureOut">
              <a:rPr lang="en-GB" smtClean="0"/>
              <a:t>17/03/2025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BAA740-F9A9-4E8B-A1E2-7462EC6313C9}" type="slidenum">
              <a:rPr lang="en-GB" smtClean="0"/>
              <a:t>‹#›</a:t>
            </a:fld>
            <a:endParaRPr lang="en-GB"/>
          </a:p>
        </p:txBody>
      </p:sp>
    </p:spTree>
    <p:extLst>
      <p:ext uri="{BB962C8B-B14F-4D97-AF65-F5344CB8AC3E}">
        <p14:creationId xmlns:p14="http://schemas.microsoft.com/office/powerpoint/2010/main" val="2301863260"/>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asana.com/resources/key-performance-indicator-kpi" TargetMode="External"/><Relationship Id="rId2" Type="http://schemas.openxmlformats.org/officeDocument/2006/relationships/hyperlink" Target="https://asana.com/resources/strategy-implementation"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asana.com/resources/anatomy-of-work" TargetMode="External"/><Relationship Id="rId2" Type="http://schemas.openxmlformats.org/officeDocument/2006/relationships/hyperlink" Target="https://blog.asana.com/2020/07/goals/"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2.xml"/><Relationship Id="rId1" Type="http://schemas.openxmlformats.org/officeDocument/2006/relationships/video" Target="https://www.youtube.com/embed/G6r694uT9pg?feature=oembed"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861143-17D1-58A4-43C9-039B439A53EB}"/>
              </a:ext>
            </a:extLst>
          </p:cNvPr>
          <p:cNvSpPr>
            <a:spLocks noGrp="1"/>
          </p:cNvSpPr>
          <p:nvPr>
            <p:ph type="ctrTitle"/>
          </p:nvPr>
        </p:nvSpPr>
        <p:spPr>
          <a:xfrm>
            <a:off x="476432" y="689732"/>
            <a:ext cx="5782716" cy="2150719"/>
          </a:xfrm>
          <a:noFill/>
        </p:spPr>
        <p:txBody>
          <a:bodyPr anchor="ctr">
            <a:normAutofit/>
          </a:bodyPr>
          <a:lstStyle/>
          <a:p>
            <a:r>
              <a:rPr lang="en-GB" sz="3600" dirty="0">
                <a:solidFill>
                  <a:schemeClr val="bg1"/>
                </a:solidFill>
              </a:rPr>
              <a:t>Operations Management</a:t>
            </a:r>
            <a:br>
              <a:rPr lang="en-GB" sz="3600" dirty="0">
                <a:solidFill>
                  <a:schemeClr val="bg1"/>
                </a:solidFill>
              </a:rPr>
            </a:br>
            <a:r>
              <a:rPr lang="en-GB" sz="3600" dirty="0">
                <a:solidFill>
                  <a:schemeClr val="bg1"/>
                </a:solidFill>
              </a:rPr>
              <a:t>BMTP5019 </a:t>
            </a:r>
          </a:p>
        </p:txBody>
      </p:sp>
    </p:spTree>
    <p:extLst>
      <p:ext uri="{BB962C8B-B14F-4D97-AF65-F5344CB8AC3E}">
        <p14:creationId xmlns:p14="http://schemas.microsoft.com/office/powerpoint/2010/main" val="751643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35D5E-4188-31EA-B637-310DC43DD37B}"/>
              </a:ext>
            </a:extLst>
          </p:cNvPr>
          <p:cNvSpPr>
            <a:spLocks noGrp="1"/>
          </p:cNvSpPr>
          <p:nvPr>
            <p:ph type="title"/>
          </p:nvPr>
        </p:nvSpPr>
        <p:spPr>
          <a:xfrm>
            <a:off x="91965" y="0"/>
            <a:ext cx="10515600" cy="1325563"/>
          </a:xfrm>
        </p:spPr>
        <p:txBody>
          <a:bodyPr/>
          <a:lstStyle/>
          <a:p>
            <a:r>
              <a:rPr lang="en-GB" dirty="0"/>
              <a:t>Operational Planning </a:t>
            </a:r>
          </a:p>
        </p:txBody>
      </p:sp>
      <p:sp>
        <p:nvSpPr>
          <p:cNvPr id="3" name="Content Placeholder 2">
            <a:extLst>
              <a:ext uri="{FF2B5EF4-FFF2-40B4-BE49-F238E27FC236}">
                <a16:creationId xmlns:a16="http://schemas.microsoft.com/office/drawing/2014/main" id="{85BC82DD-34F8-08FF-B8D7-002E729F4B02}"/>
              </a:ext>
            </a:extLst>
          </p:cNvPr>
          <p:cNvSpPr>
            <a:spLocks noGrp="1"/>
          </p:cNvSpPr>
          <p:nvPr>
            <p:ph idx="1"/>
          </p:nvPr>
        </p:nvSpPr>
        <p:spPr>
          <a:xfrm>
            <a:off x="91965" y="1139078"/>
            <a:ext cx="10515600" cy="4351338"/>
          </a:xfrm>
        </p:spPr>
        <p:txBody>
          <a:bodyPr>
            <a:normAutofit/>
          </a:bodyPr>
          <a:lstStyle/>
          <a:p>
            <a:pPr>
              <a:lnSpc>
                <a:spcPct val="100000"/>
              </a:lnSpc>
            </a:pPr>
            <a:r>
              <a:rPr lang="en-GB" sz="2400" b="0" i="0" dirty="0">
                <a:solidFill>
                  <a:srgbClr val="374151"/>
                </a:solidFill>
                <a:effectLst/>
              </a:rPr>
              <a:t>Operational plans are detailed, practical plans that outline specific actions and activities an organisation or business will undertake to achieve its strategic objectives. </a:t>
            </a:r>
          </a:p>
          <a:p>
            <a:pPr>
              <a:lnSpc>
                <a:spcPct val="100000"/>
              </a:lnSpc>
            </a:pPr>
            <a:r>
              <a:rPr lang="en-GB" sz="2400" b="0" i="0" dirty="0">
                <a:solidFill>
                  <a:srgbClr val="374151"/>
                </a:solidFill>
                <a:effectLst/>
              </a:rPr>
              <a:t>These plans are focused on the day-to-day implementation of the overall strategic plan and are designed to guide the organisation in carrying out its daily tasks and responsibilities. </a:t>
            </a:r>
          </a:p>
          <a:p>
            <a:pPr>
              <a:lnSpc>
                <a:spcPct val="100000"/>
              </a:lnSpc>
            </a:pPr>
            <a:r>
              <a:rPr lang="en-GB" sz="2400" b="0" i="0" dirty="0">
                <a:solidFill>
                  <a:srgbClr val="374151"/>
                </a:solidFill>
                <a:effectLst/>
              </a:rPr>
              <a:t>Operational plans typically cover a shorter time frame, often one year or less, and provide specific details on how the organization will allocate resources, manage processes, and achieve its goals.</a:t>
            </a:r>
            <a:endParaRPr lang="en-GB" sz="2400" dirty="0"/>
          </a:p>
        </p:txBody>
      </p:sp>
    </p:spTree>
    <p:extLst>
      <p:ext uri="{BB962C8B-B14F-4D97-AF65-F5344CB8AC3E}">
        <p14:creationId xmlns:p14="http://schemas.microsoft.com/office/powerpoint/2010/main" val="4183655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BF5E8556-C9B4-FE8C-81D9-B01044B156D5}"/>
              </a:ext>
            </a:extLst>
          </p:cNvPr>
          <p:cNvPicPr>
            <a:picLocks noGrp="1" noChangeAspect="1"/>
          </p:cNvPicPr>
          <p:nvPr>
            <p:ph idx="1"/>
          </p:nvPr>
        </p:nvPicPr>
        <p:blipFill>
          <a:blip r:embed="rId2"/>
          <a:stretch>
            <a:fillRect/>
          </a:stretch>
        </p:blipFill>
        <p:spPr>
          <a:xfrm>
            <a:off x="2788641" y="957027"/>
            <a:ext cx="6431837" cy="4285859"/>
          </a:xfrm>
          <a:prstGeom prst="rect">
            <a:avLst/>
          </a:prstGeom>
        </p:spPr>
      </p:pic>
    </p:spTree>
    <p:extLst>
      <p:ext uri="{BB962C8B-B14F-4D97-AF65-F5344CB8AC3E}">
        <p14:creationId xmlns:p14="http://schemas.microsoft.com/office/powerpoint/2010/main" val="10016742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C046DD0-B971-20C1-6851-4D9BB2EE9216}"/>
              </a:ext>
            </a:extLst>
          </p:cNvPr>
          <p:cNvPicPr>
            <a:picLocks noChangeAspect="1"/>
          </p:cNvPicPr>
          <p:nvPr/>
        </p:nvPicPr>
        <p:blipFill>
          <a:blip r:embed="rId2"/>
          <a:stretch>
            <a:fillRect/>
          </a:stretch>
        </p:blipFill>
        <p:spPr>
          <a:xfrm>
            <a:off x="3182816" y="991534"/>
            <a:ext cx="5989344" cy="4629745"/>
          </a:xfrm>
          <a:prstGeom prst="rect">
            <a:avLst/>
          </a:prstGeom>
        </p:spPr>
      </p:pic>
      <p:sp>
        <p:nvSpPr>
          <p:cNvPr id="6" name="TextBox 5">
            <a:extLst>
              <a:ext uri="{FF2B5EF4-FFF2-40B4-BE49-F238E27FC236}">
                <a16:creationId xmlns:a16="http://schemas.microsoft.com/office/drawing/2014/main" id="{60AC8A65-B4D8-5D8D-C726-72BC0E722DF7}"/>
              </a:ext>
            </a:extLst>
          </p:cNvPr>
          <p:cNvSpPr txBox="1"/>
          <p:nvPr/>
        </p:nvSpPr>
        <p:spPr>
          <a:xfrm>
            <a:off x="3966688" y="287445"/>
            <a:ext cx="4992585" cy="461665"/>
          </a:xfrm>
          <a:prstGeom prst="rect">
            <a:avLst/>
          </a:prstGeom>
          <a:noFill/>
        </p:spPr>
        <p:txBody>
          <a:bodyPr wrap="none" rtlCol="0">
            <a:spAutoFit/>
          </a:bodyPr>
          <a:lstStyle/>
          <a:p>
            <a:r>
              <a:rPr lang="en-GB" sz="2400" b="1" dirty="0"/>
              <a:t>Four types of organisational planning </a:t>
            </a:r>
          </a:p>
        </p:txBody>
      </p:sp>
      <p:sp>
        <p:nvSpPr>
          <p:cNvPr id="8" name="TextBox 7">
            <a:extLst>
              <a:ext uri="{FF2B5EF4-FFF2-40B4-BE49-F238E27FC236}">
                <a16:creationId xmlns:a16="http://schemas.microsoft.com/office/drawing/2014/main" id="{041CBADC-1ECD-1F17-9191-D24868500E11}"/>
              </a:ext>
            </a:extLst>
          </p:cNvPr>
          <p:cNvSpPr txBox="1"/>
          <p:nvPr/>
        </p:nvSpPr>
        <p:spPr>
          <a:xfrm rot="21029090">
            <a:off x="215311" y="169879"/>
            <a:ext cx="3048000" cy="2031325"/>
          </a:xfrm>
          <a:prstGeom prst="rect">
            <a:avLst/>
          </a:prstGeom>
          <a:solidFill>
            <a:schemeClr val="accent1"/>
          </a:solidFill>
        </p:spPr>
        <p:txBody>
          <a:bodyPr wrap="square">
            <a:spAutoFit/>
          </a:bodyPr>
          <a:lstStyle/>
          <a:p>
            <a:r>
              <a:rPr lang="en-GB" b="0" i="0" dirty="0">
                <a:solidFill>
                  <a:srgbClr val="2A292E"/>
                </a:solidFill>
                <a:effectLst/>
                <a:latin typeface="Inter"/>
              </a:rPr>
              <a:t>A strategic plan is the company’s big picture. It defines the company’s goals of time, whether that’s one year or ten, and ensures that those goals align with the company’s mission, vision, and values. </a:t>
            </a:r>
            <a:endParaRPr lang="en-GB" dirty="0"/>
          </a:p>
        </p:txBody>
      </p:sp>
      <p:sp>
        <p:nvSpPr>
          <p:cNvPr id="10" name="TextBox 9">
            <a:extLst>
              <a:ext uri="{FF2B5EF4-FFF2-40B4-BE49-F238E27FC236}">
                <a16:creationId xmlns:a16="http://schemas.microsoft.com/office/drawing/2014/main" id="{444CD095-6386-A510-7C41-387A0AF8FC04}"/>
              </a:ext>
            </a:extLst>
          </p:cNvPr>
          <p:cNvSpPr txBox="1"/>
          <p:nvPr/>
        </p:nvSpPr>
        <p:spPr>
          <a:xfrm rot="371088">
            <a:off x="9310555" y="287445"/>
            <a:ext cx="2806262" cy="2308324"/>
          </a:xfrm>
          <a:prstGeom prst="rect">
            <a:avLst/>
          </a:prstGeom>
          <a:solidFill>
            <a:schemeClr val="accent1"/>
          </a:solidFill>
        </p:spPr>
        <p:txBody>
          <a:bodyPr wrap="square">
            <a:spAutoFit/>
          </a:bodyPr>
          <a:lstStyle/>
          <a:p>
            <a:r>
              <a:rPr lang="en-GB" dirty="0"/>
              <a:t>The tactical strategy describes how a company will implement its strategic plan. A tactical plan is composed of several short-term goals, typically carried out within one year, that support the strategic plan.</a:t>
            </a:r>
          </a:p>
        </p:txBody>
      </p:sp>
      <p:sp>
        <p:nvSpPr>
          <p:cNvPr id="12" name="TextBox 11">
            <a:extLst>
              <a:ext uri="{FF2B5EF4-FFF2-40B4-BE49-F238E27FC236}">
                <a16:creationId xmlns:a16="http://schemas.microsoft.com/office/drawing/2014/main" id="{FB244B94-1E78-E62E-3441-41E3617C118C}"/>
              </a:ext>
            </a:extLst>
          </p:cNvPr>
          <p:cNvSpPr txBox="1"/>
          <p:nvPr/>
        </p:nvSpPr>
        <p:spPr>
          <a:xfrm rot="21017044">
            <a:off x="56124" y="3857178"/>
            <a:ext cx="5076497" cy="2862322"/>
          </a:xfrm>
          <a:prstGeom prst="rect">
            <a:avLst/>
          </a:prstGeom>
          <a:solidFill>
            <a:schemeClr val="accent1"/>
          </a:solidFill>
        </p:spPr>
        <p:txBody>
          <a:bodyPr wrap="square">
            <a:spAutoFit/>
          </a:bodyPr>
          <a:lstStyle/>
          <a:p>
            <a:r>
              <a:rPr lang="en-GB" dirty="0"/>
              <a:t>Contingency plans in case of a crisis or unforeseen event. Contingency plans cover a range of possible scenarios and appropriate responses for issues varying from personnel planning to advanced preparation for outside occurrences that could negatively impact the business. Companies may have contingency plans for things like how to respond to a natural disaster, malfunctioning software, or the sudden departure of a C-level executive</a:t>
            </a:r>
          </a:p>
        </p:txBody>
      </p:sp>
      <p:sp>
        <p:nvSpPr>
          <p:cNvPr id="14" name="TextBox 13">
            <a:extLst>
              <a:ext uri="{FF2B5EF4-FFF2-40B4-BE49-F238E27FC236}">
                <a16:creationId xmlns:a16="http://schemas.microsoft.com/office/drawing/2014/main" id="{45FC70D6-DA79-A3FB-93A0-3D5BFC30AD1A}"/>
              </a:ext>
            </a:extLst>
          </p:cNvPr>
          <p:cNvSpPr txBox="1"/>
          <p:nvPr/>
        </p:nvSpPr>
        <p:spPr>
          <a:xfrm rot="306405">
            <a:off x="8483597" y="4231458"/>
            <a:ext cx="3815255" cy="2585323"/>
          </a:xfrm>
          <a:prstGeom prst="rect">
            <a:avLst/>
          </a:prstGeom>
          <a:solidFill>
            <a:schemeClr val="accent1"/>
          </a:solidFill>
        </p:spPr>
        <p:txBody>
          <a:bodyPr wrap="square">
            <a:spAutoFit/>
          </a:bodyPr>
          <a:lstStyle/>
          <a:p>
            <a:r>
              <a:rPr lang="en-GB" dirty="0"/>
              <a:t>Operational plans encompass what needs to happen continually, on a day-to-day basis to execute tactical plans. Operational plans could include work schedules, specific task assignments that relate to goals within the tactical strategy, such as a protocol for documenting and addressing work absences.</a:t>
            </a:r>
          </a:p>
        </p:txBody>
      </p:sp>
    </p:spTree>
    <p:extLst>
      <p:ext uri="{BB962C8B-B14F-4D97-AF65-F5344CB8AC3E}">
        <p14:creationId xmlns:p14="http://schemas.microsoft.com/office/powerpoint/2010/main" val="1701590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animBg="1"/>
      <p:bldP spid="10" grpId="0" animBg="1"/>
      <p:bldP spid="12" grpId="0" animBg="1"/>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67B8F-71D3-65B4-8307-AB941A5436EC}"/>
              </a:ext>
            </a:extLst>
          </p:cNvPr>
          <p:cNvSpPr>
            <a:spLocks noGrp="1"/>
          </p:cNvSpPr>
          <p:nvPr>
            <p:ph type="title"/>
          </p:nvPr>
        </p:nvSpPr>
        <p:spPr>
          <a:xfrm>
            <a:off x="71283" y="89822"/>
            <a:ext cx="10515600" cy="1325563"/>
          </a:xfrm>
        </p:spPr>
        <p:txBody>
          <a:bodyPr>
            <a:normAutofit/>
          </a:bodyPr>
          <a:lstStyle/>
          <a:p>
            <a:r>
              <a:rPr lang="en-GB" sz="4000" dirty="0"/>
              <a:t>An operational plan </a:t>
            </a:r>
          </a:p>
        </p:txBody>
      </p:sp>
      <p:sp>
        <p:nvSpPr>
          <p:cNvPr id="3" name="Content Placeholder 2">
            <a:extLst>
              <a:ext uri="{FF2B5EF4-FFF2-40B4-BE49-F238E27FC236}">
                <a16:creationId xmlns:a16="http://schemas.microsoft.com/office/drawing/2014/main" id="{A93CECB1-BC53-AF7A-9D80-FA1583AC16B8}"/>
              </a:ext>
            </a:extLst>
          </p:cNvPr>
          <p:cNvSpPr>
            <a:spLocks noGrp="1"/>
          </p:cNvSpPr>
          <p:nvPr>
            <p:ph idx="1"/>
          </p:nvPr>
        </p:nvSpPr>
        <p:spPr>
          <a:xfrm>
            <a:off x="71283" y="1253331"/>
            <a:ext cx="10515600" cy="4351338"/>
          </a:xfrm>
        </p:spPr>
        <p:txBody>
          <a:bodyPr>
            <a:normAutofit fontScale="70000" lnSpcReduction="20000"/>
          </a:bodyPr>
          <a:lstStyle/>
          <a:p>
            <a:pPr>
              <a:lnSpc>
                <a:spcPct val="120000"/>
              </a:lnSpc>
            </a:pPr>
            <a:r>
              <a:rPr lang="en-GB" dirty="0">
                <a:solidFill>
                  <a:srgbClr val="2A2B2C"/>
                </a:solidFill>
              </a:rPr>
              <a:t>S</a:t>
            </a:r>
            <a:r>
              <a:rPr lang="en-GB" b="0" i="0" dirty="0">
                <a:solidFill>
                  <a:srgbClr val="2A2B2C"/>
                </a:solidFill>
                <a:effectLst/>
              </a:rPr>
              <a:t>hould also focus on </a:t>
            </a:r>
            <a:r>
              <a:rPr lang="en-GB" b="0" i="0" u="none" strike="noStrike" dirty="0">
                <a:effectLst/>
                <a:hlinkClick r:id="rId2"/>
              </a:rPr>
              <a:t>implementation</a:t>
            </a:r>
            <a:r>
              <a:rPr lang="en-GB" b="0" i="0" dirty="0">
                <a:solidFill>
                  <a:srgbClr val="2A2B2C"/>
                </a:solidFill>
                <a:effectLst/>
              </a:rPr>
              <a:t>. What daily and weekly actions does your team need to take to accomplish your longer-term strategic plan? What specific </a:t>
            </a:r>
            <a:r>
              <a:rPr lang="en-GB" b="0" i="0" u="none" strike="noStrike" dirty="0">
                <a:effectLst/>
                <a:hlinkClick r:id="rId3"/>
              </a:rPr>
              <a:t>Key Performance Indicators (KPIs)</a:t>
            </a:r>
            <a:r>
              <a:rPr lang="en-GB" b="0" i="0" dirty="0">
                <a:solidFill>
                  <a:srgbClr val="2A2B2C"/>
                </a:solidFill>
                <a:effectLst/>
              </a:rPr>
              <a:t> do you need to track on a regular basis is progressing towards  objectives?</a:t>
            </a:r>
          </a:p>
          <a:p>
            <a:pPr>
              <a:lnSpc>
                <a:spcPct val="120000"/>
              </a:lnSpc>
            </a:pPr>
            <a:r>
              <a:rPr lang="en-GB" dirty="0"/>
              <a:t>There </a:t>
            </a:r>
            <a:r>
              <a:rPr lang="en-GB" b="1" dirty="0"/>
              <a:t>are three levels </a:t>
            </a:r>
            <a:r>
              <a:rPr lang="en-GB" dirty="0"/>
              <a:t>to who should create an operational plan:</a:t>
            </a:r>
          </a:p>
          <a:p>
            <a:pPr>
              <a:lnSpc>
                <a:spcPct val="120000"/>
              </a:lnSpc>
            </a:pPr>
            <a:r>
              <a:rPr lang="en-GB" b="1" dirty="0"/>
              <a:t>Scope:</a:t>
            </a:r>
            <a:r>
              <a:rPr lang="en-GB" dirty="0"/>
              <a:t> Your operational plan will capture the who, what, and when of each activity. It should be laser-focused on a team or initiative.</a:t>
            </a:r>
          </a:p>
          <a:p>
            <a:pPr>
              <a:lnSpc>
                <a:spcPct val="120000"/>
              </a:lnSpc>
            </a:pPr>
            <a:r>
              <a:rPr lang="en-GB" b="1" dirty="0"/>
              <a:t>Timeline: </a:t>
            </a:r>
            <a:r>
              <a:rPr lang="en-GB" dirty="0"/>
              <a:t>Depending on how fast your organization moves, your operational plan should span a quarter, six months, or a fiscal year. </a:t>
            </a:r>
          </a:p>
          <a:p>
            <a:pPr>
              <a:lnSpc>
                <a:spcPct val="120000"/>
              </a:lnSpc>
            </a:pPr>
            <a:r>
              <a:rPr lang="en-GB" b="1" dirty="0"/>
              <a:t>Stakeholders: </a:t>
            </a:r>
            <a:r>
              <a:rPr lang="en-GB" dirty="0"/>
              <a:t>Make sure the people involved in operational planning are close to the work, so they can accurately project and predict what work should be included in the plan.</a:t>
            </a:r>
          </a:p>
        </p:txBody>
      </p:sp>
    </p:spTree>
    <p:extLst>
      <p:ext uri="{BB962C8B-B14F-4D97-AF65-F5344CB8AC3E}">
        <p14:creationId xmlns:p14="http://schemas.microsoft.com/office/powerpoint/2010/main" val="1018660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9045E8-ECE3-66A6-AC56-9A55D302B5E5}"/>
              </a:ext>
            </a:extLst>
          </p:cNvPr>
          <p:cNvSpPr>
            <a:spLocks noGrp="1"/>
          </p:cNvSpPr>
          <p:nvPr>
            <p:ph type="title"/>
          </p:nvPr>
        </p:nvSpPr>
        <p:spPr>
          <a:xfrm>
            <a:off x="74875" y="0"/>
            <a:ext cx="10515600" cy="1325563"/>
          </a:xfrm>
        </p:spPr>
        <p:txBody>
          <a:bodyPr/>
          <a:lstStyle/>
          <a:p>
            <a:r>
              <a:rPr lang="en-GB" sz="3600" b="1" i="0" dirty="0">
                <a:solidFill>
                  <a:srgbClr val="0D0E10"/>
                </a:solidFill>
                <a:effectLst/>
              </a:rPr>
              <a:t>The Benefits of operational planning</a:t>
            </a:r>
            <a:br>
              <a:rPr lang="en-GB" b="0" i="0" dirty="0">
                <a:solidFill>
                  <a:srgbClr val="0D0E10"/>
                </a:solidFill>
                <a:effectLst/>
                <a:latin typeface="gordita"/>
              </a:rPr>
            </a:br>
            <a:endParaRPr lang="en-GB" dirty="0"/>
          </a:p>
        </p:txBody>
      </p:sp>
      <p:sp>
        <p:nvSpPr>
          <p:cNvPr id="3" name="Content Placeholder 2">
            <a:extLst>
              <a:ext uri="{FF2B5EF4-FFF2-40B4-BE49-F238E27FC236}">
                <a16:creationId xmlns:a16="http://schemas.microsoft.com/office/drawing/2014/main" id="{2883B38C-4080-D2F2-053A-74E63DC81158}"/>
              </a:ext>
            </a:extLst>
          </p:cNvPr>
          <p:cNvSpPr>
            <a:spLocks noGrp="1"/>
          </p:cNvSpPr>
          <p:nvPr>
            <p:ph idx="1"/>
          </p:nvPr>
        </p:nvSpPr>
        <p:spPr>
          <a:xfrm>
            <a:off x="74875" y="813402"/>
            <a:ext cx="11956016" cy="5149792"/>
          </a:xfrm>
        </p:spPr>
        <p:txBody>
          <a:bodyPr>
            <a:normAutofit fontScale="62500" lnSpcReduction="20000"/>
          </a:bodyPr>
          <a:lstStyle/>
          <a:p>
            <a:pPr algn="l" fontAlgn="auto">
              <a:lnSpc>
                <a:spcPct val="120000"/>
              </a:lnSpc>
            </a:pPr>
            <a:r>
              <a:rPr lang="en-GB" sz="3600" b="0" i="0" dirty="0">
                <a:solidFill>
                  <a:srgbClr val="2A2B2C"/>
                </a:solidFill>
                <a:effectLst/>
              </a:rPr>
              <a:t>An operational plan helps you hit your strategic goals. According to our research, only </a:t>
            </a:r>
            <a:r>
              <a:rPr lang="en-GB" sz="3600" b="0" i="0" u="none" strike="noStrike" dirty="0">
                <a:solidFill>
                  <a:srgbClr val="2A2B2C"/>
                </a:solidFill>
                <a:effectLst/>
                <a:hlinkClick r:id="rId2"/>
              </a:rPr>
              <a:t>26% of knowledge workers</a:t>
            </a:r>
            <a:r>
              <a:rPr lang="en-GB" sz="3600" b="0" i="0" dirty="0">
                <a:solidFill>
                  <a:srgbClr val="2A2B2C"/>
                </a:solidFill>
                <a:effectLst/>
              </a:rPr>
              <a:t> have a very clear understanding of how their individual work relates to company goals.</a:t>
            </a:r>
            <a:r>
              <a:rPr lang="en-GB" sz="3600" b="1" i="0" u="none" strike="noStrike" dirty="0">
                <a:solidFill>
                  <a:srgbClr val="1AAFD0"/>
                </a:solidFill>
                <a:effectLst/>
                <a:hlinkClick r:id="rId3"/>
              </a:rPr>
              <a:t> Research shows</a:t>
            </a:r>
            <a:r>
              <a:rPr lang="en-GB" sz="3600" b="0" i="0" dirty="0">
                <a:solidFill>
                  <a:srgbClr val="676D76"/>
                </a:solidFill>
                <a:effectLst/>
              </a:rPr>
              <a:t> that when teams have clarity on how they contribute to company objectives, their engagement at work doubles.</a:t>
            </a:r>
            <a:endParaRPr lang="en-GB" sz="3600" b="0" i="0" dirty="0">
              <a:solidFill>
                <a:srgbClr val="2A2B2C"/>
              </a:solidFill>
              <a:effectLst/>
            </a:endParaRPr>
          </a:p>
          <a:p>
            <a:pPr algn="l" fontAlgn="auto">
              <a:lnSpc>
                <a:spcPct val="120000"/>
              </a:lnSpc>
            </a:pPr>
            <a:r>
              <a:rPr lang="en-GB" sz="3600" b="0" i="0" dirty="0">
                <a:solidFill>
                  <a:srgbClr val="2A2B2C"/>
                </a:solidFill>
                <a:effectLst/>
              </a:rPr>
              <a:t> By creating a detail-oriented operational plan, can define exactly what </a:t>
            </a:r>
            <a:r>
              <a:rPr lang="en-GB" sz="3600" b="0" i="0" u="none" strike="noStrike" dirty="0">
                <a:solidFill>
                  <a:srgbClr val="2A2B2C"/>
                </a:solidFill>
                <a:effectLst/>
              </a:rPr>
              <a:t>short-term goals</a:t>
            </a:r>
            <a:r>
              <a:rPr lang="en-GB" sz="3600" b="0" i="0" dirty="0">
                <a:solidFill>
                  <a:srgbClr val="2A2B2C"/>
                </a:solidFill>
                <a:effectLst/>
              </a:rPr>
              <a:t>  need to achieve to be on track towards long-term objectives. It can help think through the actions taking or need to take to execute goals. </a:t>
            </a:r>
          </a:p>
          <a:p>
            <a:pPr algn="l" fontAlgn="auto">
              <a:lnSpc>
                <a:spcPct val="120000"/>
              </a:lnSpc>
            </a:pPr>
            <a:r>
              <a:rPr lang="en-GB" sz="3600" b="1" i="0" dirty="0">
                <a:solidFill>
                  <a:srgbClr val="2A2B2C"/>
                </a:solidFill>
                <a:effectLst/>
              </a:rPr>
              <a:t>an operational plan:</a:t>
            </a:r>
          </a:p>
          <a:p>
            <a:pPr algn="l" fontAlgn="auto">
              <a:lnSpc>
                <a:spcPct val="120000"/>
              </a:lnSpc>
              <a:buFont typeface="Arial" panose="020B0604020202020204" pitchFamily="34" charset="0"/>
              <a:buChar char="•"/>
            </a:pPr>
            <a:r>
              <a:rPr lang="en-GB" sz="3600" b="1" i="0" dirty="0">
                <a:solidFill>
                  <a:srgbClr val="0D0E10"/>
                </a:solidFill>
                <a:effectLst/>
              </a:rPr>
              <a:t>Clarifies</a:t>
            </a:r>
            <a:r>
              <a:rPr lang="en-GB" sz="3600" b="0" i="0" dirty="0">
                <a:solidFill>
                  <a:srgbClr val="0D0E10"/>
                </a:solidFill>
                <a:effectLst/>
              </a:rPr>
              <a:t> exactly what the team will be doing on a weekly and daily basis.</a:t>
            </a:r>
          </a:p>
          <a:p>
            <a:pPr algn="l" fontAlgn="auto">
              <a:lnSpc>
                <a:spcPct val="120000"/>
              </a:lnSpc>
              <a:buFont typeface="Arial" panose="020B0604020202020204" pitchFamily="34" charset="0"/>
              <a:buChar char="•"/>
            </a:pPr>
            <a:r>
              <a:rPr lang="en-GB" sz="3600" b="0" i="0" dirty="0">
                <a:solidFill>
                  <a:srgbClr val="0D0E10"/>
                </a:solidFill>
                <a:effectLst/>
              </a:rPr>
              <a:t>Provides a </a:t>
            </a:r>
            <a:r>
              <a:rPr lang="en-GB" sz="3600" b="1" i="0" dirty="0">
                <a:solidFill>
                  <a:srgbClr val="0D0E10"/>
                </a:solidFill>
                <a:effectLst/>
              </a:rPr>
              <a:t>comprehensive guid</a:t>
            </a:r>
            <a:r>
              <a:rPr lang="en-GB" sz="3600" b="0" i="0" dirty="0">
                <a:solidFill>
                  <a:srgbClr val="0D0E10"/>
                </a:solidFill>
                <a:effectLst/>
              </a:rPr>
              <a:t>e of the day-to-day operations members need to take to accomplish goals. (SMART framework ) </a:t>
            </a:r>
          </a:p>
          <a:p>
            <a:pPr algn="l" fontAlgn="auto">
              <a:lnSpc>
                <a:spcPct val="120000"/>
              </a:lnSpc>
              <a:buFont typeface="Arial" panose="020B0604020202020204" pitchFamily="34" charset="0"/>
              <a:buChar char="•"/>
            </a:pPr>
            <a:r>
              <a:rPr lang="en-GB" sz="3600" b="0" i="0" dirty="0">
                <a:solidFill>
                  <a:srgbClr val="0D0E10"/>
                </a:solidFill>
                <a:effectLst/>
              </a:rPr>
              <a:t>Sets a benchmark for </a:t>
            </a:r>
            <a:r>
              <a:rPr lang="en-GB" sz="3600" b="1" i="0" dirty="0">
                <a:solidFill>
                  <a:srgbClr val="0D0E10"/>
                </a:solidFill>
                <a:effectLst/>
              </a:rPr>
              <a:t>daily expectations </a:t>
            </a:r>
            <a:r>
              <a:rPr lang="en-GB" sz="3600" b="0" i="0" dirty="0">
                <a:solidFill>
                  <a:srgbClr val="0D0E10"/>
                </a:solidFill>
                <a:effectLst/>
              </a:rPr>
              <a:t>to avoid getting off track.</a:t>
            </a:r>
          </a:p>
          <a:p>
            <a:endParaRPr lang="en-GB" dirty="0"/>
          </a:p>
        </p:txBody>
      </p:sp>
    </p:spTree>
    <p:extLst>
      <p:ext uri="{BB962C8B-B14F-4D97-AF65-F5344CB8AC3E}">
        <p14:creationId xmlns:p14="http://schemas.microsoft.com/office/powerpoint/2010/main" val="3541265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D1F27D-C0D5-F452-C866-8BA31835D229}"/>
              </a:ext>
            </a:extLst>
          </p:cNvPr>
          <p:cNvSpPr>
            <a:spLocks noGrp="1"/>
          </p:cNvSpPr>
          <p:nvPr>
            <p:ph type="title"/>
          </p:nvPr>
        </p:nvSpPr>
        <p:spPr>
          <a:xfrm>
            <a:off x="106680" y="110684"/>
            <a:ext cx="10515600" cy="668545"/>
          </a:xfrm>
        </p:spPr>
        <p:txBody>
          <a:bodyPr>
            <a:normAutofit/>
          </a:bodyPr>
          <a:lstStyle/>
          <a:p>
            <a:r>
              <a:rPr lang="en-GB" sz="3600" b="1" dirty="0">
                <a:solidFill>
                  <a:srgbClr val="374151"/>
                </a:solidFill>
              </a:rPr>
              <a:t>K</a:t>
            </a:r>
            <a:r>
              <a:rPr lang="en-GB" sz="3600" b="1" i="0" dirty="0">
                <a:solidFill>
                  <a:srgbClr val="374151"/>
                </a:solidFill>
                <a:effectLst/>
              </a:rPr>
              <a:t>ey components and characteristics of operational plans</a:t>
            </a:r>
            <a:endParaRPr lang="en-GB" sz="3600" b="1" dirty="0"/>
          </a:p>
        </p:txBody>
      </p:sp>
      <p:sp>
        <p:nvSpPr>
          <p:cNvPr id="3" name="Content Placeholder 2">
            <a:extLst>
              <a:ext uri="{FF2B5EF4-FFF2-40B4-BE49-F238E27FC236}">
                <a16:creationId xmlns:a16="http://schemas.microsoft.com/office/drawing/2014/main" id="{6D0B1EEF-C37F-54D6-6A17-4BF808C58577}"/>
              </a:ext>
            </a:extLst>
          </p:cNvPr>
          <p:cNvSpPr>
            <a:spLocks noGrp="1"/>
          </p:cNvSpPr>
          <p:nvPr>
            <p:ph idx="1"/>
          </p:nvPr>
        </p:nvSpPr>
        <p:spPr>
          <a:xfrm>
            <a:off x="106680" y="841450"/>
            <a:ext cx="10515600" cy="4968365"/>
          </a:xfrm>
        </p:spPr>
        <p:txBody>
          <a:bodyPr>
            <a:normAutofit fontScale="62500" lnSpcReduction="20000"/>
          </a:bodyPr>
          <a:lstStyle/>
          <a:p>
            <a:pPr marL="0" indent="0" algn="l">
              <a:lnSpc>
                <a:spcPct val="120000"/>
              </a:lnSpc>
              <a:buNone/>
            </a:pPr>
            <a:r>
              <a:rPr lang="en-GB" sz="3000" b="1" i="0" dirty="0">
                <a:solidFill>
                  <a:srgbClr val="374151"/>
                </a:solidFill>
                <a:effectLst/>
              </a:rPr>
              <a:t>Specific Goals and Objectives: </a:t>
            </a:r>
            <a:r>
              <a:rPr lang="en-GB" sz="3000" b="1" dirty="0">
                <a:solidFill>
                  <a:srgbClr val="374151"/>
                </a:solidFill>
                <a:effectLst/>
              </a:rPr>
              <a:t>Clearly defined and measurable</a:t>
            </a:r>
            <a:r>
              <a:rPr lang="en-GB" sz="3000" b="0" i="0" dirty="0">
                <a:solidFill>
                  <a:srgbClr val="374151"/>
                </a:solidFill>
                <a:effectLst/>
              </a:rPr>
              <a:t> goals and objectives are essential in operational plans. These goals should align with the broader strategic objectives of the organization.</a:t>
            </a:r>
          </a:p>
          <a:p>
            <a:pPr marL="0" indent="0" algn="l">
              <a:lnSpc>
                <a:spcPct val="120000"/>
              </a:lnSpc>
              <a:buNone/>
            </a:pPr>
            <a:r>
              <a:rPr lang="en-GB" sz="3000" b="1" i="0" dirty="0">
                <a:solidFill>
                  <a:srgbClr val="374151"/>
                </a:solidFill>
                <a:effectLst/>
              </a:rPr>
              <a:t>Detailed Action Steps:  </a:t>
            </a:r>
            <a:r>
              <a:rPr lang="en-GB" sz="3000" b="0" i="0" dirty="0">
                <a:solidFill>
                  <a:srgbClr val="374151"/>
                </a:solidFill>
                <a:effectLst/>
              </a:rPr>
              <a:t>break down the high-level objectives into </a:t>
            </a:r>
            <a:r>
              <a:rPr lang="en-GB" sz="3000" b="1" i="0" dirty="0">
                <a:solidFill>
                  <a:srgbClr val="374151"/>
                </a:solidFill>
                <a:effectLst/>
              </a:rPr>
              <a:t>specific, actionable steps</a:t>
            </a:r>
            <a:r>
              <a:rPr lang="en-GB" sz="3000" b="0" i="0" dirty="0">
                <a:solidFill>
                  <a:srgbClr val="374151"/>
                </a:solidFill>
                <a:effectLst/>
              </a:rPr>
              <a:t>. They provide a roadmap for how each task will be accomplished, including timelines, responsibilities, and resources required.</a:t>
            </a:r>
          </a:p>
          <a:p>
            <a:pPr marL="0" indent="0" algn="l">
              <a:lnSpc>
                <a:spcPct val="120000"/>
              </a:lnSpc>
              <a:buNone/>
            </a:pPr>
            <a:r>
              <a:rPr lang="en-GB" sz="3000" b="1" i="0" dirty="0">
                <a:solidFill>
                  <a:srgbClr val="374151"/>
                </a:solidFill>
                <a:effectLst/>
              </a:rPr>
              <a:t>Resource Allocation: </a:t>
            </a:r>
            <a:r>
              <a:rPr lang="en-GB" sz="3000" b="0" i="0" dirty="0">
                <a:solidFill>
                  <a:srgbClr val="374151"/>
                </a:solidFill>
                <a:effectLst/>
              </a:rPr>
              <a:t>specify how resources such as personnel, finances, and materials will be </a:t>
            </a:r>
            <a:r>
              <a:rPr lang="en-GB" sz="3000" b="1" i="0" dirty="0">
                <a:solidFill>
                  <a:srgbClr val="374151"/>
                </a:solidFill>
                <a:effectLst/>
              </a:rPr>
              <a:t>allocated to support the outlined activities</a:t>
            </a:r>
            <a:r>
              <a:rPr lang="en-GB" sz="3000" b="0" i="0" dirty="0">
                <a:solidFill>
                  <a:srgbClr val="374151"/>
                </a:solidFill>
                <a:effectLst/>
              </a:rPr>
              <a:t>. This includes budgeting, staffing plans, and other resource management strategies.</a:t>
            </a:r>
          </a:p>
          <a:p>
            <a:pPr marL="0" indent="0" algn="l">
              <a:lnSpc>
                <a:spcPct val="120000"/>
              </a:lnSpc>
              <a:buNone/>
            </a:pPr>
            <a:r>
              <a:rPr lang="en-GB" sz="3000" b="1" i="0" dirty="0">
                <a:solidFill>
                  <a:srgbClr val="374151"/>
                </a:solidFill>
                <a:effectLst/>
              </a:rPr>
              <a:t>Timeline and Schedules: </a:t>
            </a:r>
            <a:r>
              <a:rPr lang="en-GB" sz="3000" b="0" i="0" dirty="0">
                <a:solidFill>
                  <a:srgbClr val="374151"/>
                </a:solidFill>
                <a:effectLst/>
              </a:rPr>
              <a:t>A </a:t>
            </a:r>
            <a:r>
              <a:rPr lang="en-GB" sz="3000" b="1" i="0" dirty="0">
                <a:solidFill>
                  <a:srgbClr val="374151"/>
                </a:solidFill>
                <a:effectLst/>
              </a:rPr>
              <a:t>clear timeline </a:t>
            </a:r>
            <a:r>
              <a:rPr lang="en-GB" sz="3000" b="0" i="0" dirty="0">
                <a:solidFill>
                  <a:srgbClr val="374151"/>
                </a:solidFill>
                <a:effectLst/>
              </a:rPr>
              <a:t>is crucial in operational plans. This includes deadlines for specific tasks and milestones to ensure that the organization stays on track and meets its objectives within the designated time frame.</a:t>
            </a:r>
          </a:p>
          <a:p>
            <a:pPr marL="0" indent="0" algn="l">
              <a:lnSpc>
                <a:spcPct val="120000"/>
              </a:lnSpc>
              <a:buNone/>
            </a:pPr>
            <a:r>
              <a:rPr lang="en-GB" sz="3000" b="1" i="0" dirty="0">
                <a:solidFill>
                  <a:srgbClr val="374151"/>
                </a:solidFill>
                <a:effectLst/>
              </a:rPr>
              <a:t>Responsibility Assignment: </a:t>
            </a:r>
            <a:r>
              <a:rPr lang="en-GB" sz="3000" b="0" i="0" dirty="0">
                <a:solidFill>
                  <a:srgbClr val="374151"/>
                </a:solidFill>
                <a:effectLst/>
              </a:rPr>
              <a:t>identify who is </a:t>
            </a:r>
            <a:r>
              <a:rPr lang="en-GB" sz="3000" b="1" i="0" dirty="0">
                <a:solidFill>
                  <a:srgbClr val="374151"/>
                </a:solidFill>
                <a:effectLst/>
              </a:rPr>
              <a:t>responsible for each task or activity</a:t>
            </a:r>
            <a:r>
              <a:rPr lang="en-GB" sz="3000" b="0" i="0" dirty="0">
                <a:solidFill>
                  <a:srgbClr val="374151"/>
                </a:solidFill>
                <a:effectLst/>
              </a:rPr>
              <a:t>. Clearly defined roles and responsibilities help ensure accountability and facilitate effective coordination among team members.</a:t>
            </a:r>
          </a:p>
          <a:p>
            <a:endParaRPr lang="en-GB" dirty="0"/>
          </a:p>
        </p:txBody>
      </p:sp>
    </p:spTree>
    <p:extLst>
      <p:ext uri="{BB962C8B-B14F-4D97-AF65-F5344CB8AC3E}">
        <p14:creationId xmlns:p14="http://schemas.microsoft.com/office/powerpoint/2010/main" val="3752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6E60B-1839-F873-FD4C-B84E8B65F766}"/>
              </a:ext>
            </a:extLst>
          </p:cNvPr>
          <p:cNvSpPr>
            <a:spLocks noGrp="1"/>
          </p:cNvSpPr>
          <p:nvPr>
            <p:ph type="title"/>
          </p:nvPr>
        </p:nvSpPr>
        <p:spPr>
          <a:xfrm>
            <a:off x="134007" y="18255"/>
            <a:ext cx="10515600" cy="1325563"/>
          </a:xfrm>
        </p:spPr>
        <p:txBody>
          <a:bodyPr>
            <a:normAutofit/>
          </a:bodyPr>
          <a:lstStyle/>
          <a:p>
            <a:r>
              <a:rPr lang="en-GB" sz="3600" b="1" dirty="0"/>
              <a:t>Key components and characteristics of operational plans</a:t>
            </a:r>
          </a:p>
        </p:txBody>
      </p:sp>
      <p:sp>
        <p:nvSpPr>
          <p:cNvPr id="3" name="Content Placeholder 2">
            <a:extLst>
              <a:ext uri="{FF2B5EF4-FFF2-40B4-BE49-F238E27FC236}">
                <a16:creationId xmlns:a16="http://schemas.microsoft.com/office/drawing/2014/main" id="{B7539498-85F1-EA33-F227-81D145E068AF}"/>
              </a:ext>
            </a:extLst>
          </p:cNvPr>
          <p:cNvSpPr>
            <a:spLocks noGrp="1"/>
          </p:cNvSpPr>
          <p:nvPr>
            <p:ph idx="1"/>
          </p:nvPr>
        </p:nvSpPr>
        <p:spPr>
          <a:xfrm>
            <a:off x="207580" y="1253330"/>
            <a:ext cx="11744934" cy="4690269"/>
          </a:xfrm>
        </p:spPr>
        <p:txBody>
          <a:bodyPr>
            <a:normAutofit fontScale="62500" lnSpcReduction="20000"/>
          </a:bodyPr>
          <a:lstStyle/>
          <a:p>
            <a:pPr marL="0" indent="0" algn="l">
              <a:lnSpc>
                <a:spcPct val="120000"/>
              </a:lnSpc>
              <a:buNone/>
            </a:pPr>
            <a:r>
              <a:rPr lang="en-GB" sz="3200" b="1" i="0" dirty="0">
                <a:solidFill>
                  <a:srgbClr val="374151"/>
                </a:solidFill>
                <a:effectLst/>
              </a:rPr>
              <a:t>Monitoring and Evaluation: Metrics and key performance indicators (KPIs) </a:t>
            </a:r>
            <a:r>
              <a:rPr lang="en-GB" sz="3200" b="0" i="0" dirty="0">
                <a:solidFill>
                  <a:srgbClr val="374151"/>
                </a:solidFill>
                <a:effectLst/>
              </a:rPr>
              <a:t>are often included in operational plans to monitor progress and evaluate the success of implemented strategies. Regular reviews and assessments help organizations make necessary adjustments to stay on course.</a:t>
            </a:r>
          </a:p>
          <a:p>
            <a:pPr marL="0" indent="0" algn="l">
              <a:lnSpc>
                <a:spcPct val="120000"/>
              </a:lnSpc>
              <a:buNone/>
            </a:pPr>
            <a:r>
              <a:rPr lang="en-GB" sz="3200" b="1" i="0" dirty="0">
                <a:solidFill>
                  <a:srgbClr val="374151"/>
                </a:solidFill>
                <a:effectLst/>
              </a:rPr>
              <a:t>Contingency Plans: </a:t>
            </a:r>
            <a:r>
              <a:rPr lang="en-GB" sz="3200" b="0" i="0" dirty="0">
                <a:solidFill>
                  <a:srgbClr val="374151"/>
                </a:solidFill>
                <a:effectLst/>
              </a:rPr>
              <a:t>include </a:t>
            </a:r>
            <a:r>
              <a:rPr lang="en-GB" sz="3200" b="1" i="0" dirty="0">
                <a:solidFill>
                  <a:srgbClr val="374151"/>
                </a:solidFill>
                <a:effectLst/>
              </a:rPr>
              <a:t>contingency measures for potential challenges or unforeseen circumstances</a:t>
            </a:r>
            <a:r>
              <a:rPr lang="en-GB" sz="3200" b="0" i="0" dirty="0">
                <a:solidFill>
                  <a:srgbClr val="374151"/>
                </a:solidFill>
                <a:effectLst/>
              </a:rPr>
              <a:t>. This ensures that the organization is prepared to adapt to changes and uncertainties.</a:t>
            </a:r>
          </a:p>
          <a:p>
            <a:pPr marL="0" indent="0" algn="l">
              <a:lnSpc>
                <a:spcPct val="120000"/>
              </a:lnSpc>
              <a:buNone/>
            </a:pPr>
            <a:r>
              <a:rPr lang="en-GB" sz="3200" b="1" i="0" dirty="0">
                <a:solidFill>
                  <a:srgbClr val="374151"/>
                </a:solidFill>
                <a:effectLst/>
              </a:rPr>
              <a:t>Communication and Coordination: Effective communication channels and coordination mechanisms </a:t>
            </a:r>
            <a:r>
              <a:rPr lang="en-GB" sz="3200" b="0" i="0" dirty="0">
                <a:solidFill>
                  <a:srgbClr val="374151"/>
                </a:solidFill>
                <a:effectLst/>
              </a:rPr>
              <a:t>are specified in operational plans to ensure that information flows smoothly within the organization. This includes regular meetings, reporting structures, and collaboration strategies.</a:t>
            </a:r>
          </a:p>
          <a:p>
            <a:pPr marL="0" indent="0" algn="l">
              <a:lnSpc>
                <a:spcPct val="120000"/>
              </a:lnSpc>
              <a:buNone/>
            </a:pPr>
            <a:r>
              <a:rPr lang="en-GB" sz="3200" b="1" i="0" dirty="0">
                <a:solidFill>
                  <a:srgbClr val="374151"/>
                </a:solidFill>
                <a:effectLst/>
              </a:rPr>
              <a:t>Flexibility and Adaptability: </a:t>
            </a:r>
            <a:r>
              <a:rPr lang="en-GB" sz="3200" b="0" i="0" dirty="0">
                <a:solidFill>
                  <a:srgbClr val="374151"/>
                </a:solidFill>
                <a:effectLst/>
              </a:rPr>
              <a:t>should be </a:t>
            </a:r>
            <a:r>
              <a:rPr lang="en-GB" sz="3200" b="1" i="0" dirty="0">
                <a:solidFill>
                  <a:srgbClr val="374151"/>
                </a:solidFill>
                <a:effectLst/>
              </a:rPr>
              <a:t>flexible enough to accommodate changes </a:t>
            </a:r>
            <a:r>
              <a:rPr lang="en-GB" sz="3200" b="0" i="0" dirty="0">
                <a:solidFill>
                  <a:srgbClr val="374151"/>
                </a:solidFill>
                <a:effectLst/>
              </a:rPr>
              <a:t>in the business environment. This adaptability is crucial for responding to unexpected challenges or taking advantage of new opportunities.</a:t>
            </a:r>
          </a:p>
          <a:p>
            <a:pPr marL="0" indent="0" algn="l">
              <a:lnSpc>
                <a:spcPct val="120000"/>
              </a:lnSpc>
              <a:buNone/>
            </a:pPr>
            <a:r>
              <a:rPr lang="en-GB" sz="3200" b="1" i="0" dirty="0">
                <a:solidFill>
                  <a:srgbClr val="374151"/>
                </a:solidFill>
                <a:effectLst/>
              </a:rPr>
              <a:t>Integration with Strategic Plans: </a:t>
            </a:r>
            <a:r>
              <a:rPr lang="en-GB" sz="3200" b="0" i="0" dirty="0">
                <a:solidFill>
                  <a:srgbClr val="374151"/>
                </a:solidFill>
                <a:effectLst/>
              </a:rPr>
              <a:t>should align closely with the </a:t>
            </a:r>
            <a:r>
              <a:rPr lang="en-GB" sz="3200" b="1" i="0" dirty="0">
                <a:solidFill>
                  <a:srgbClr val="374151"/>
                </a:solidFill>
                <a:effectLst/>
              </a:rPr>
              <a:t>overarching strategic goals </a:t>
            </a:r>
            <a:r>
              <a:rPr lang="en-GB" sz="3200" b="0" i="0" dirty="0">
                <a:solidFill>
                  <a:srgbClr val="374151"/>
                </a:solidFill>
                <a:effectLst/>
              </a:rPr>
              <a:t>of the organization. They serve as the bridge between high-level strategy and day-to-day operations.</a:t>
            </a:r>
          </a:p>
          <a:p>
            <a:endParaRPr lang="en-GB" dirty="0"/>
          </a:p>
        </p:txBody>
      </p:sp>
    </p:spTree>
    <p:extLst>
      <p:ext uri="{BB962C8B-B14F-4D97-AF65-F5344CB8AC3E}">
        <p14:creationId xmlns:p14="http://schemas.microsoft.com/office/powerpoint/2010/main" val="814098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40DAC2-8083-477D-1C38-4DCB60D58B0A}"/>
              </a:ext>
            </a:extLst>
          </p:cNvPr>
          <p:cNvSpPr>
            <a:spLocks noGrp="1"/>
          </p:cNvSpPr>
          <p:nvPr>
            <p:ph type="title"/>
          </p:nvPr>
        </p:nvSpPr>
        <p:spPr>
          <a:xfrm>
            <a:off x="203200" y="18255"/>
            <a:ext cx="10515600" cy="1325563"/>
          </a:xfrm>
        </p:spPr>
        <p:txBody>
          <a:bodyPr/>
          <a:lstStyle/>
          <a:p>
            <a:r>
              <a:rPr lang="en-GB" b="0" i="0" dirty="0">
                <a:solidFill>
                  <a:srgbClr val="374151"/>
                </a:solidFill>
                <a:effectLst/>
                <a:latin typeface="Söhne"/>
              </a:rPr>
              <a:t>Examples of operational plans</a:t>
            </a:r>
            <a:endParaRPr lang="en-GB" dirty="0"/>
          </a:p>
        </p:txBody>
      </p:sp>
      <p:sp>
        <p:nvSpPr>
          <p:cNvPr id="3" name="Content Placeholder 2">
            <a:extLst>
              <a:ext uri="{FF2B5EF4-FFF2-40B4-BE49-F238E27FC236}">
                <a16:creationId xmlns:a16="http://schemas.microsoft.com/office/drawing/2014/main" id="{C5A029F3-6BE5-8D66-F474-5D6FEF064527}"/>
              </a:ext>
            </a:extLst>
          </p:cNvPr>
          <p:cNvSpPr>
            <a:spLocks noGrp="1"/>
          </p:cNvSpPr>
          <p:nvPr>
            <p:ph idx="1"/>
          </p:nvPr>
        </p:nvSpPr>
        <p:spPr>
          <a:xfrm>
            <a:off x="203200" y="1253331"/>
            <a:ext cx="10515600" cy="4351338"/>
          </a:xfrm>
        </p:spPr>
        <p:txBody>
          <a:bodyPr/>
          <a:lstStyle/>
          <a:p>
            <a:r>
              <a:rPr lang="en-GB" b="0" i="0" dirty="0">
                <a:solidFill>
                  <a:srgbClr val="374151"/>
                </a:solidFill>
                <a:effectLst/>
                <a:latin typeface="Söhne"/>
              </a:rPr>
              <a:t>Include marketing plans, production plans, financial plans, and human resource plans.</a:t>
            </a:r>
          </a:p>
          <a:p>
            <a:r>
              <a:rPr lang="en-GB" b="0" i="0" dirty="0">
                <a:solidFill>
                  <a:srgbClr val="374151"/>
                </a:solidFill>
                <a:effectLst/>
                <a:latin typeface="Söhne"/>
              </a:rPr>
              <a:t> Each of these plans addresses specific aspects of the organization's operations and contributes to the overall achievement of its strategic objectives.</a:t>
            </a:r>
          </a:p>
          <a:p>
            <a:endParaRPr lang="en-GB" dirty="0"/>
          </a:p>
        </p:txBody>
      </p:sp>
      <p:pic>
        <p:nvPicPr>
          <p:cNvPr id="4" name="Online Media 3" title="Elements of an Operational Plan">
            <a:hlinkClick r:id="" action="ppaction://media"/>
            <a:extLst>
              <a:ext uri="{FF2B5EF4-FFF2-40B4-BE49-F238E27FC236}">
                <a16:creationId xmlns:a16="http://schemas.microsoft.com/office/drawing/2014/main" id="{35F44D2C-15B7-6438-7CDB-301202C91390}"/>
              </a:ext>
            </a:extLst>
          </p:cNvPr>
          <p:cNvPicPr>
            <a:picLocks noRot="1" noChangeAspect="1"/>
          </p:cNvPicPr>
          <p:nvPr>
            <a:videoFile r:link="rId1"/>
          </p:nvPr>
        </p:nvPicPr>
        <p:blipFill>
          <a:blip r:embed="rId3"/>
          <a:stretch>
            <a:fillRect/>
          </a:stretch>
        </p:blipFill>
        <p:spPr>
          <a:xfrm>
            <a:off x="4000500" y="2959894"/>
            <a:ext cx="4953000" cy="2798445"/>
          </a:xfrm>
          <a:prstGeom prst="rect">
            <a:avLst/>
          </a:prstGeom>
        </p:spPr>
      </p:pic>
    </p:spTree>
    <p:extLst>
      <p:ext uri="{BB962C8B-B14F-4D97-AF65-F5344CB8AC3E}">
        <p14:creationId xmlns:p14="http://schemas.microsoft.com/office/powerpoint/2010/main" val="2784466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0334C9-2C78-2053-AF20-D5B044A3634F}"/>
              </a:ext>
            </a:extLst>
          </p:cNvPr>
          <p:cNvSpPr>
            <a:spLocks noGrp="1"/>
          </p:cNvSpPr>
          <p:nvPr>
            <p:ph type="title"/>
          </p:nvPr>
        </p:nvSpPr>
        <p:spPr>
          <a:xfrm>
            <a:off x="0" y="0"/>
            <a:ext cx="10515600" cy="1325563"/>
          </a:xfrm>
        </p:spPr>
        <p:txBody>
          <a:bodyPr/>
          <a:lstStyle/>
          <a:p>
            <a:r>
              <a:rPr lang="en-GB" dirty="0"/>
              <a:t>Strategy plan </a:t>
            </a:r>
          </a:p>
        </p:txBody>
      </p:sp>
      <p:pic>
        <p:nvPicPr>
          <p:cNvPr id="4" name="Content Placeholder 3">
            <a:extLst>
              <a:ext uri="{FF2B5EF4-FFF2-40B4-BE49-F238E27FC236}">
                <a16:creationId xmlns:a16="http://schemas.microsoft.com/office/drawing/2014/main" id="{69A1036E-EF09-2909-191B-11E4C63139FE}"/>
              </a:ext>
            </a:extLst>
          </p:cNvPr>
          <p:cNvPicPr>
            <a:picLocks noGrp="1" noChangeAspect="1"/>
          </p:cNvPicPr>
          <p:nvPr>
            <p:ph idx="1"/>
          </p:nvPr>
        </p:nvPicPr>
        <p:blipFill>
          <a:blip r:embed="rId2"/>
          <a:stretch>
            <a:fillRect/>
          </a:stretch>
        </p:blipFill>
        <p:spPr>
          <a:xfrm>
            <a:off x="939800" y="1016001"/>
            <a:ext cx="10426700" cy="4895056"/>
          </a:xfrm>
          <a:prstGeom prst="rect">
            <a:avLst/>
          </a:prstGeom>
        </p:spPr>
      </p:pic>
    </p:spTree>
    <p:extLst>
      <p:ext uri="{BB962C8B-B14F-4D97-AF65-F5344CB8AC3E}">
        <p14:creationId xmlns:p14="http://schemas.microsoft.com/office/powerpoint/2010/main" val="10966287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AB6A0E-8FEC-AC52-2376-56A3CD2FBFA8}"/>
              </a:ext>
            </a:extLst>
          </p:cNvPr>
          <p:cNvSpPr>
            <a:spLocks noGrp="1"/>
          </p:cNvSpPr>
          <p:nvPr>
            <p:ph type="title"/>
          </p:nvPr>
        </p:nvSpPr>
        <p:spPr>
          <a:xfrm>
            <a:off x="0" y="0"/>
            <a:ext cx="10515600" cy="1325563"/>
          </a:xfrm>
        </p:spPr>
        <p:txBody>
          <a:bodyPr/>
          <a:lstStyle/>
          <a:p>
            <a:r>
              <a:rPr lang="en-GB" dirty="0"/>
              <a:t>Operations plan </a:t>
            </a:r>
          </a:p>
        </p:txBody>
      </p:sp>
      <p:pic>
        <p:nvPicPr>
          <p:cNvPr id="4" name="Content Placeholder 3">
            <a:extLst>
              <a:ext uri="{FF2B5EF4-FFF2-40B4-BE49-F238E27FC236}">
                <a16:creationId xmlns:a16="http://schemas.microsoft.com/office/drawing/2014/main" id="{DCA94F81-22DB-549E-BCE0-D2B22FF55201}"/>
              </a:ext>
            </a:extLst>
          </p:cNvPr>
          <p:cNvPicPr>
            <a:picLocks noGrp="1" noChangeAspect="1"/>
          </p:cNvPicPr>
          <p:nvPr>
            <p:ph idx="1"/>
          </p:nvPr>
        </p:nvPicPr>
        <p:blipFill>
          <a:blip r:embed="rId2"/>
          <a:stretch>
            <a:fillRect/>
          </a:stretch>
        </p:blipFill>
        <p:spPr>
          <a:xfrm>
            <a:off x="2751261" y="974997"/>
            <a:ext cx="8426463" cy="5347426"/>
          </a:xfrm>
          <a:prstGeom prst="rect">
            <a:avLst/>
          </a:prstGeom>
        </p:spPr>
      </p:pic>
    </p:spTree>
    <p:extLst>
      <p:ext uri="{BB962C8B-B14F-4D97-AF65-F5344CB8AC3E}">
        <p14:creationId xmlns:p14="http://schemas.microsoft.com/office/powerpoint/2010/main" val="36476857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9B6035-AA33-88A3-C07B-FD5198B7DC51}"/>
              </a:ext>
            </a:extLst>
          </p:cNvPr>
          <p:cNvSpPr>
            <a:spLocks noGrp="1"/>
          </p:cNvSpPr>
          <p:nvPr>
            <p:ph type="title"/>
          </p:nvPr>
        </p:nvSpPr>
        <p:spPr>
          <a:xfrm>
            <a:off x="0" y="18255"/>
            <a:ext cx="10515600" cy="1325563"/>
          </a:xfrm>
        </p:spPr>
        <p:txBody>
          <a:bodyPr/>
          <a:lstStyle/>
          <a:p>
            <a:r>
              <a:rPr lang="en-GB" dirty="0"/>
              <a:t>Contingency plan </a:t>
            </a:r>
          </a:p>
        </p:txBody>
      </p:sp>
      <p:pic>
        <p:nvPicPr>
          <p:cNvPr id="4" name="Content Placeholder 3">
            <a:extLst>
              <a:ext uri="{FF2B5EF4-FFF2-40B4-BE49-F238E27FC236}">
                <a16:creationId xmlns:a16="http://schemas.microsoft.com/office/drawing/2014/main" id="{BAE46E51-B588-373C-493A-2271824261C1}"/>
              </a:ext>
            </a:extLst>
          </p:cNvPr>
          <p:cNvPicPr>
            <a:picLocks noGrp="1" noChangeAspect="1"/>
          </p:cNvPicPr>
          <p:nvPr>
            <p:ph idx="1"/>
          </p:nvPr>
        </p:nvPicPr>
        <p:blipFill>
          <a:blip r:embed="rId2"/>
          <a:stretch>
            <a:fillRect/>
          </a:stretch>
        </p:blipFill>
        <p:spPr>
          <a:xfrm>
            <a:off x="962111" y="1343817"/>
            <a:ext cx="8996277" cy="4906759"/>
          </a:xfrm>
          <a:prstGeom prst="rect">
            <a:avLst/>
          </a:prstGeom>
        </p:spPr>
      </p:pic>
    </p:spTree>
    <p:extLst>
      <p:ext uri="{BB962C8B-B14F-4D97-AF65-F5344CB8AC3E}">
        <p14:creationId xmlns:p14="http://schemas.microsoft.com/office/powerpoint/2010/main" val="5621458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7419E0-9526-B29C-52C0-006EA29DC84B}"/>
              </a:ext>
            </a:extLst>
          </p:cNvPr>
          <p:cNvSpPr>
            <a:spLocks noGrp="1"/>
          </p:cNvSpPr>
          <p:nvPr>
            <p:ph type="title"/>
          </p:nvPr>
        </p:nvSpPr>
        <p:spPr>
          <a:xfrm>
            <a:off x="88900" y="98425"/>
            <a:ext cx="10515600" cy="1325563"/>
          </a:xfrm>
        </p:spPr>
        <p:txBody>
          <a:bodyPr/>
          <a:lstStyle/>
          <a:p>
            <a:r>
              <a:rPr lang="en-GB" sz="3600" b="1" i="0" dirty="0">
                <a:solidFill>
                  <a:srgbClr val="111111"/>
                </a:solidFill>
                <a:effectLst/>
                <a:latin typeface="Calibri" panose="020F0502020204030204" pitchFamily="34" charset="0"/>
                <a:cs typeface="Calibri" panose="020F0502020204030204" pitchFamily="34" charset="0"/>
              </a:rPr>
              <a:t>What Is a Financial Operating Plan (FOP)?</a:t>
            </a:r>
            <a:br>
              <a:rPr lang="en-GB" b="1" i="0" dirty="0">
                <a:solidFill>
                  <a:srgbClr val="111111"/>
                </a:solidFill>
                <a:effectLst/>
                <a:latin typeface="Cabin-semi-bold"/>
              </a:rPr>
            </a:br>
            <a:endParaRPr lang="en-GB" dirty="0"/>
          </a:p>
        </p:txBody>
      </p:sp>
      <p:sp>
        <p:nvSpPr>
          <p:cNvPr id="3" name="Content Placeholder 2">
            <a:extLst>
              <a:ext uri="{FF2B5EF4-FFF2-40B4-BE49-F238E27FC236}">
                <a16:creationId xmlns:a16="http://schemas.microsoft.com/office/drawing/2014/main" id="{FAE6654D-EDB4-5E9B-3F66-785597EC17DA}"/>
              </a:ext>
            </a:extLst>
          </p:cNvPr>
          <p:cNvSpPr>
            <a:spLocks noGrp="1"/>
          </p:cNvSpPr>
          <p:nvPr>
            <p:ph idx="1"/>
          </p:nvPr>
        </p:nvSpPr>
        <p:spPr>
          <a:xfrm>
            <a:off x="215900" y="914400"/>
            <a:ext cx="10515600" cy="4690269"/>
          </a:xfrm>
        </p:spPr>
        <p:txBody>
          <a:bodyPr>
            <a:normAutofit fontScale="85000" lnSpcReduction="10000"/>
          </a:bodyPr>
          <a:lstStyle/>
          <a:p>
            <a:pPr>
              <a:lnSpc>
                <a:spcPct val="120000"/>
              </a:lnSpc>
            </a:pPr>
            <a:r>
              <a:rPr lang="en-GB" sz="2400" b="0" i="0">
                <a:solidFill>
                  <a:srgbClr val="111111"/>
                </a:solidFill>
                <a:effectLst/>
              </a:rPr>
              <a:t>Outlining the </a:t>
            </a:r>
            <a:r>
              <a:rPr lang="en-GB" sz="2400" b="1" i="0">
                <a:solidFill>
                  <a:srgbClr val="111111"/>
                </a:solidFill>
                <a:effectLst/>
              </a:rPr>
              <a:t>revenues and expenses </a:t>
            </a:r>
            <a:r>
              <a:rPr lang="en-GB" sz="2400" b="0" i="0">
                <a:solidFill>
                  <a:srgbClr val="111111"/>
                </a:solidFill>
                <a:effectLst/>
              </a:rPr>
              <a:t>over time. Uses past performances, incomes, and expenses to forecast what to </a:t>
            </a:r>
            <a:r>
              <a:rPr lang="en-GB" sz="2400" b="1" i="0">
                <a:solidFill>
                  <a:srgbClr val="111111"/>
                </a:solidFill>
                <a:effectLst/>
              </a:rPr>
              <a:t>expect in the following years</a:t>
            </a:r>
            <a:r>
              <a:rPr lang="en-GB" sz="2400" b="0" i="0">
                <a:solidFill>
                  <a:srgbClr val="111111"/>
                </a:solidFill>
                <a:effectLst/>
              </a:rPr>
              <a:t>. It then incorporates </a:t>
            </a:r>
            <a:r>
              <a:rPr lang="en-GB" sz="2400" b="1" i="0">
                <a:solidFill>
                  <a:srgbClr val="111111"/>
                </a:solidFill>
                <a:effectLst/>
              </a:rPr>
              <a:t>past and recent trends </a:t>
            </a:r>
            <a:r>
              <a:rPr lang="en-GB" sz="2400" b="0" i="0">
                <a:solidFill>
                  <a:srgbClr val="111111"/>
                </a:solidFill>
                <a:effectLst/>
              </a:rPr>
              <a:t>into the planning to </a:t>
            </a:r>
            <a:r>
              <a:rPr lang="en-GB" sz="2400" b="1" i="0">
                <a:solidFill>
                  <a:srgbClr val="111111"/>
                </a:solidFill>
                <a:effectLst/>
              </a:rPr>
              <a:t>accurately forecast </a:t>
            </a:r>
            <a:r>
              <a:rPr lang="en-GB" sz="2400" b="0" i="0">
                <a:solidFill>
                  <a:srgbClr val="111111"/>
                </a:solidFill>
                <a:effectLst/>
              </a:rPr>
              <a:t>what is to come. It will </a:t>
            </a:r>
            <a:r>
              <a:rPr lang="en-GB" sz="2400" b="1" i="0">
                <a:solidFill>
                  <a:srgbClr val="111111"/>
                </a:solidFill>
                <a:effectLst/>
              </a:rPr>
              <a:t>define goals for areas </a:t>
            </a:r>
            <a:r>
              <a:rPr lang="en-GB" sz="2400" b="0" i="0">
                <a:solidFill>
                  <a:srgbClr val="111111"/>
                </a:solidFill>
                <a:effectLst/>
              </a:rPr>
              <a:t>such as budgeting, sales, and </a:t>
            </a:r>
            <a:r>
              <a:rPr lang="en-GB" sz="2400" b="0" i="0" u="sng">
                <a:solidFill>
                  <a:srgbClr val="2C40D0"/>
                </a:solidFill>
                <a:effectLst/>
              </a:rPr>
              <a:t>payroll</a:t>
            </a:r>
            <a:r>
              <a:rPr lang="en-GB" sz="2400" b="0" i="0">
                <a:solidFill>
                  <a:srgbClr val="111111"/>
                </a:solidFill>
                <a:effectLst/>
              </a:rPr>
              <a:t> as well as create a </a:t>
            </a:r>
            <a:r>
              <a:rPr lang="en-GB" sz="2400" b="0" i="0" u="sng">
                <a:solidFill>
                  <a:srgbClr val="2C40D0"/>
                </a:solidFill>
                <a:effectLst/>
              </a:rPr>
              <a:t>cash flow</a:t>
            </a:r>
            <a:r>
              <a:rPr lang="en-GB" sz="2400" b="0" i="0">
                <a:solidFill>
                  <a:srgbClr val="111111"/>
                </a:solidFill>
                <a:effectLst/>
              </a:rPr>
              <a:t> projection.</a:t>
            </a:r>
          </a:p>
          <a:p>
            <a:pPr>
              <a:lnSpc>
                <a:spcPct val="120000"/>
              </a:lnSpc>
            </a:pPr>
            <a:r>
              <a:rPr lang="en-GB" sz="2400" b="0" i="0">
                <a:solidFill>
                  <a:srgbClr val="111111"/>
                </a:solidFill>
                <a:effectLst/>
              </a:rPr>
              <a:t>Helps managers and key investors understand how the company will operate and grow in the future. It helps </a:t>
            </a:r>
            <a:r>
              <a:rPr lang="en-GB" sz="2400" b="1" i="0">
                <a:solidFill>
                  <a:srgbClr val="111111"/>
                </a:solidFill>
                <a:effectLst/>
              </a:rPr>
              <a:t>keep the company on track and identify areas that need attention.</a:t>
            </a:r>
          </a:p>
          <a:p>
            <a:pPr>
              <a:lnSpc>
                <a:spcPct val="120000"/>
              </a:lnSpc>
            </a:pPr>
            <a:r>
              <a:rPr lang="en-GB" sz="2400" b="0" i="0">
                <a:solidFill>
                  <a:srgbClr val="111111"/>
                </a:solidFill>
                <a:effectLst/>
              </a:rPr>
              <a:t>For example, a retailer might use such a plan not only to </a:t>
            </a:r>
            <a:r>
              <a:rPr lang="en-GB" sz="2400" b="1" i="0">
                <a:solidFill>
                  <a:srgbClr val="111111"/>
                </a:solidFill>
                <a:effectLst/>
              </a:rPr>
              <a:t>increase revenue and profits, </a:t>
            </a:r>
            <a:r>
              <a:rPr lang="en-GB" sz="2400" b="0" i="0">
                <a:solidFill>
                  <a:srgbClr val="111111"/>
                </a:solidFill>
                <a:effectLst/>
              </a:rPr>
              <a:t>but to allow for </a:t>
            </a:r>
            <a:r>
              <a:rPr lang="en-GB" sz="2400" b="1" i="0">
                <a:solidFill>
                  <a:srgbClr val="111111"/>
                </a:solidFill>
                <a:effectLst/>
              </a:rPr>
              <a:t>expansion of the operation</a:t>
            </a:r>
            <a:r>
              <a:rPr lang="en-GB" sz="2400" b="0" i="0">
                <a:solidFill>
                  <a:srgbClr val="111111"/>
                </a:solidFill>
                <a:effectLst/>
              </a:rPr>
              <a:t>. The company can </a:t>
            </a:r>
            <a:r>
              <a:rPr lang="en-GB" sz="2400" b="1" i="0">
                <a:solidFill>
                  <a:srgbClr val="111111"/>
                </a:solidFill>
                <a:effectLst/>
              </a:rPr>
              <a:t>assess its potential liquidity and capital </a:t>
            </a:r>
            <a:r>
              <a:rPr lang="en-GB" sz="2400" b="0" i="0">
                <a:solidFill>
                  <a:srgbClr val="111111"/>
                </a:solidFill>
                <a:effectLst/>
              </a:rPr>
              <a:t>that would be available to support the development of additional locations, the hiring of more staff, other services needed to support the expansion. The plan would also account for </a:t>
            </a:r>
            <a:r>
              <a:rPr lang="en-GB" sz="2400" b="1" i="0">
                <a:solidFill>
                  <a:srgbClr val="111111"/>
                </a:solidFill>
                <a:effectLst/>
              </a:rPr>
              <a:t>maintaining the ongoing business while accommodating for expansion</a:t>
            </a:r>
            <a:r>
              <a:rPr lang="en-GB" sz="2400" b="0" i="0">
                <a:solidFill>
                  <a:srgbClr val="111111"/>
                </a:solidFill>
                <a:effectLst/>
              </a:rPr>
              <a:t>. Planned changes in the business, such as the projected costs of research and development of new products, may also be accounted for in the plan.</a:t>
            </a:r>
            <a:endParaRPr lang="en-GB" sz="2400" dirty="0"/>
          </a:p>
        </p:txBody>
      </p:sp>
      <p:sp>
        <p:nvSpPr>
          <p:cNvPr id="5" name="TextBox 4">
            <a:extLst>
              <a:ext uri="{FF2B5EF4-FFF2-40B4-BE49-F238E27FC236}">
                <a16:creationId xmlns:a16="http://schemas.microsoft.com/office/drawing/2014/main" id="{D0CD7CC9-3C56-563A-091A-E8817DB64FCD}"/>
              </a:ext>
            </a:extLst>
          </p:cNvPr>
          <p:cNvSpPr txBox="1"/>
          <p:nvPr/>
        </p:nvSpPr>
        <p:spPr>
          <a:xfrm>
            <a:off x="5832476" y="5420003"/>
            <a:ext cx="6143624" cy="369332"/>
          </a:xfrm>
          <a:prstGeom prst="rect">
            <a:avLst/>
          </a:prstGeom>
          <a:noFill/>
        </p:spPr>
        <p:txBody>
          <a:bodyPr wrap="square">
            <a:spAutoFit/>
          </a:bodyPr>
          <a:lstStyle/>
          <a:p>
            <a:r>
              <a:rPr lang="en-GB" dirty="0"/>
              <a:t>https://www.investopedia.com/terms/f/fop.asp</a:t>
            </a:r>
          </a:p>
        </p:txBody>
      </p:sp>
    </p:spTree>
    <p:extLst>
      <p:ext uri="{BB962C8B-B14F-4D97-AF65-F5344CB8AC3E}">
        <p14:creationId xmlns:p14="http://schemas.microsoft.com/office/powerpoint/2010/main" val="19925143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9554D6-9AF3-8C46-B91D-48513A0348D7}"/>
              </a:ext>
            </a:extLst>
          </p:cNvPr>
          <p:cNvSpPr>
            <a:spLocks noGrp="1"/>
          </p:cNvSpPr>
          <p:nvPr>
            <p:ph type="title"/>
          </p:nvPr>
        </p:nvSpPr>
        <p:spPr>
          <a:xfrm>
            <a:off x="166688" y="18255"/>
            <a:ext cx="10515600" cy="1325563"/>
          </a:xfrm>
        </p:spPr>
        <p:txBody>
          <a:bodyPr>
            <a:normAutofit/>
          </a:bodyPr>
          <a:lstStyle/>
          <a:p>
            <a:r>
              <a:rPr lang="en-GB" sz="4000" b="0" i="0" dirty="0">
                <a:solidFill>
                  <a:srgbClr val="000000"/>
                </a:solidFill>
                <a:effectLst/>
              </a:rPr>
              <a:t>To write an operational plan</a:t>
            </a:r>
            <a:endParaRPr lang="en-GB" sz="4000" dirty="0"/>
          </a:p>
        </p:txBody>
      </p:sp>
      <p:sp>
        <p:nvSpPr>
          <p:cNvPr id="3" name="Content Placeholder 2">
            <a:extLst>
              <a:ext uri="{FF2B5EF4-FFF2-40B4-BE49-F238E27FC236}">
                <a16:creationId xmlns:a16="http://schemas.microsoft.com/office/drawing/2014/main" id="{45833E2B-AF82-3058-2B4B-A4B099631611}"/>
              </a:ext>
            </a:extLst>
          </p:cNvPr>
          <p:cNvSpPr>
            <a:spLocks noGrp="1"/>
          </p:cNvSpPr>
          <p:nvPr>
            <p:ph idx="1"/>
          </p:nvPr>
        </p:nvSpPr>
        <p:spPr>
          <a:xfrm>
            <a:off x="166688" y="1139825"/>
            <a:ext cx="10515600" cy="4351338"/>
          </a:xfrm>
        </p:spPr>
        <p:txBody>
          <a:bodyPr>
            <a:normAutofit fontScale="92500" lnSpcReduction="10000"/>
          </a:bodyPr>
          <a:lstStyle/>
          <a:p>
            <a:pPr algn="l">
              <a:lnSpc>
                <a:spcPct val="100000"/>
              </a:lnSpc>
              <a:buFont typeface="Arial" panose="020B0604020202020204" pitchFamily="34" charset="0"/>
              <a:buChar char="•"/>
            </a:pPr>
            <a:r>
              <a:rPr lang="en-GB" b="0" i="0" dirty="0">
                <a:solidFill>
                  <a:srgbClr val="000000"/>
                </a:solidFill>
                <a:effectLst/>
              </a:rPr>
              <a:t>Identify important goals, milestones, or objectives</a:t>
            </a:r>
          </a:p>
          <a:p>
            <a:pPr algn="l">
              <a:lnSpc>
                <a:spcPct val="100000"/>
              </a:lnSpc>
              <a:buFont typeface="Arial" panose="020B0604020202020204" pitchFamily="34" charset="0"/>
              <a:buChar char="•"/>
            </a:pPr>
            <a:r>
              <a:rPr lang="en-GB" b="0" i="0" dirty="0">
                <a:solidFill>
                  <a:srgbClr val="000000"/>
                </a:solidFill>
                <a:effectLst/>
              </a:rPr>
              <a:t>Determine key initiatives to help achieve those goals</a:t>
            </a:r>
          </a:p>
          <a:p>
            <a:pPr algn="l">
              <a:lnSpc>
                <a:spcPct val="100000"/>
              </a:lnSpc>
              <a:buFont typeface="Arial" panose="020B0604020202020204" pitchFamily="34" charset="0"/>
              <a:buChar char="•"/>
            </a:pPr>
            <a:r>
              <a:rPr lang="en-GB" b="0" i="0" dirty="0">
                <a:solidFill>
                  <a:srgbClr val="000000"/>
                </a:solidFill>
                <a:effectLst/>
              </a:rPr>
              <a:t>Define key assumptions you’re making about challenges</a:t>
            </a:r>
          </a:p>
          <a:p>
            <a:pPr algn="l">
              <a:lnSpc>
                <a:spcPct val="100000"/>
              </a:lnSpc>
              <a:buFont typeface="Arial" panose="020B0604020202020204" pitchFamily="34" charset="0"/>
              <a:buChar char="•"/>
            </a:pPr>
            <a:r>
              <a:rPr lang="en-GB" b="0" i="0" dirty="0">
                <a:solidFill>
                  <a:srgbClr val="000000"/>
                </a:solidFill>
                <a:effectLst/>
              </a:rPr>
              <a:t>Decide </a:t>
            </a:r>
            <a:r>
              <a:rPr lang="en-GB" b="0" i="0">
                <a:solidFill>
                  <a:srgbClr val="000000"/>
                </a:solidFill>
                <a:effectLst/>
              </a:rPr>
              <a:t>how to measure success (KPI’s)</a:t>
            </a:r>
            <a:endParaRPr lang="en-GB" b="0" i="0" dirty="0">
              <a:solidFill>
                <a:srgbClr val="000000"/>
              </a:solidFill>
              <a:effectLst/>
            </a:endParaRPr>
          </a:p>
          <a:p>
            <a:pPr algn="l">
              <a:lnSpc>
                <a:spcPct val="100000"/>
              </a:lnSpc>
              <a:buFont typeface="Arial" panose="020B0604020202020204" pitchFamily="34" charset="0"/>
              <a:buChar char="•"/>
            </a:pPr>
            <a:r>
              <a:rPr lang="en-GB" b="0" i="0" dirty="0">
                <a:solidFill>
                  <a:srgbClr val="000000"/>
                </a:solidFill>
                <a:effectLst/>
              </a:rPr>
              <a:t>Clearly outline responsibilities and tasks</a:t>
            </a:r>
          </a:p>
          <a:p>
            <a:pPr algn="l">
              <a:lnSpc>
                <a:spcPct val="100000"/>
              </a:lnSpc>
              <a:buFont typeface="Arial" panose="020B0604020202020204" pitchFamily="34" charset="0"/>
              <a:buChar char="•"/>
            </a:pPr>
            <a:r>
              <a:rPr lang="en-GB" b="0" i="0" dirty="0">
                <a:solidFill>
                  <a:srgbClr val="000000"/>
                </a:solidFill>
                <a:effectLst/>
              </a:rPr>
              <a:t>Assign responsibilities and tasks to team members</a:t>
            </a:r>
          </a:p>
          <a:p>
            <a:pPr algn="l">
              <a:lnSpc>
                <a:spcPct val="100000"/>
              </a:lnSpc>
              <a:buFont typeface="Arial" panose="020B0604020202020204" pitchFamily="34" charset="0"/>
              <a:buChar char="•"/>
            </a:pPr>
            <a:r>
              <a:rPr lang="en-GB" b="0" i="0" dirty="0">
                <a:solidFill>
                  <a:srgbClr val="000000"/>
                </a:solidFill>
                <a:effectLst/>
              </a:rPr>
              <a:t>Create reasonable deadlines</a:t>
            </a:r>
          </a:p>
          <a:p>
            <a:pPr algn="l">
              <a:lnSpc>
                <a:spcPct val="100000"/>
              </a:lnSpc>
              <a:buFont typeface="Arial" panose="020B0604020202020204" pitchFamily="34" charset="0"/>
              <a:buChar char="•"/>
            </a:pPr>
            <a:r>
              <a:rPr lang="en-GB" b="0" i="0" dirty="0">
                <a:solidFill>
                  <a:srgbClr val="000000"/>
                </a:solidFill>
                <a:effectLst/>
              </a:rPr>
              <a:t>Define necessary resources to accomplish tasks</a:t>
            </a:r>
          </a:p>
          <a:p>
            <a:pPr algn="l">
              <a:lnSpc>
                <a:spcPct val="100000"/>
              </a:lnSpc>
              <a:buFont typeface="Arial" panose="020B0604020202020204" pitchFamily="34" charset="0"/>
              <a:buChar char="•"/>
            </a:pPr>
            <a:r>
              <a:rPr lang="en-GB" b="0" i="0" dirty="0">
                <a:solidFill>
                  <a:srgbClr val="000000"/>
                </a:solidFill>
                <a:effectLst/>
              </a:rPr>
              <a:t>Provide training as necessary</a:t>
            </a:r>
          </a:p>
          <a:p>
            <a:endParaRPr lang="en-GB" dirty="0"/>
          </a:p>
        </p:txBody>
      </p:sp>
    </p:spTree>
    <p:extLst>
      <p:ext uri="{BB962C8B-B14F-4D97-AF65-F5344CB8AC3E}">
        <p14:creationId xmlns:p14="http://schemas.microsoft.com/office/powerpoint/2010/main" val="84143619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AE6F2518-B084-4896-AF52-66CC2144AA26}"/>
    </a:ext>
  </a:extLst>
</a:theme>
</file>

<file path=docProps/app.xml><?xml version="1.0" encoding="utf-8"?>
<Properties xmlns="http://schemas.openxmlformats.org/officeDocument/2006/extended-properties" xmlns:vt="http://schemas.openxmlformats.org/officeDocument/2006/docPropsVTypes">
  <Template>Office Theme 2013 - 2022</Template>
  <TotalTime>0</TotalTime>
  <Words>1284</Words>
  <Application>Microsoft Office PowerPoint</Application>
  <PresentationFormat>Widescreen</PresentationFormat>
  <Paragraphs>56</Paragraphs>
  <Slides>14</Slides>
  <Notes>0</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Cabin-semi-bold</vt:lpstr>
      <vt:lpstr>gordita</vt:lpstr>
      <vt:lpstr>Inter</vt:lpstr>
      <vt:lpstr>Söhne</vt:lpstr>
      <vt:lpstr>Arial</vt:lpstr>
      <vt:lpstr>Calibri</vt:lpstr>
      <vt:lpstr>Calibri Light</vt:lpstr>
      <vt:lpstr>Office Theme</vt:lpstr>
      <vt:lpstr>Operations Management BMTP5019 </vt:lpstr>
      <vt:lpstr>Operational Planning </vt:lpstr>
      <vt:lpstr>PowerPoint Presentation</vt:lpstr>
      <vt:lpstr>PowerPoint Presentation</vt:lpstr>
      <vt:lpstr>An operational plan </vt:lpstr>
      <vt:lpstr>The Benefits of operational planning </vt:lpstr>
      <vt:lpstr>Key components and characteristics of operational plans</vt:lpstr>
      <vt:lpstr>Key components and characteristics of operational plans</vt:lpstr>
      <vt:lpstr>Examples of operational plans</vt:lpstr>
      <vt:lpstr>Strategy plan </vt:lpstr>
      <vt:lpstr>Operations plan </vt:lpstr>
      <vt:lpstr>Contingency plan </vt:lpstr>
      <vt:lpstr>What Is a Financial Operating Plan (FOP)? </vt:lpstr>
      <vt:lpstr>To write an operational plan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Operations Management </dc:title>
  <dc:creator>Deborah Jenkins</dc:creator>
  <cp:lastModifiedBy>Deborah Jenkins</cp:lastModifiedBy>
  <cp:revision>3</cp:revision>
  <dcterms:created xsi:type="dcterms:W3CDTF">2022-11-29T11:35:41Z</dcterms:created>
  <dcterms:modified xsi:type="dcterms:W3CDTF">2025-03-17T15:29:58Z</dcterms:modified>
</cp:coreProperties>
</file>