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 id="2147483854" r:id="rId2"/>
  </p:sldMasterIdLst>
  <p:sldIdLst>
    <p:sldId id="260" r:id="rId3"/>
    <p:sldId id="270" r:id="rId4"/>
    <p:sldId id="267"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411" autoAdjust="0"/>
    <p:restoredTop sz="94660"/>
  </p:normalViewPr>
  <p:slideViewPr>
    <p:cSldViewPr snapToGrid="0">
      <p:cViewPr varScale="1">
        <p:scale>
          <a:sx n="124" d="100"/>
          <a:sy n="124"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05432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374853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5086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518C2D-5102-48F2-A859-5366198EAF86}"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06204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18C2D-5102-48F2-A859-5366198EAF86}" type="datetimeFigureOut">
              <a:rPr lang="en-GB" smtClean="0"/>
              <a:t>02/02/2021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0533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518C2D-5102-48F2-A859-5366198EAF86}" type="datetimeFigureOut">
              <a:rPr lang="en-GB" smtClean="0"/>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7734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518C2D-5102-48F2-A859-5366198EAF86}" type="datetimeFigureOut">
              <a:rPr lang="en-GB" smtClean="0"/>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82517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9498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518C2D-5102-48F2-A859-5366198EAF86}" type="datetimeFigureOut">
              <a:rPr lang="en-GB" smtClean="0"/>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126539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58900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5423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264271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08910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40241093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6311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518C2D-5102-48F2-A859-5366198EAF86}" type="datetimeFigureOut">
              <a:rPr lang="en-GB" smtClean="0"/>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9956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609600" y="3699804"/>
            <a:ext cx="110744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609600" y="1433732"/>
            <a:ext cx="110744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951501"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6278099" y="3550126"/>
            <a:ext cx="39624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6053797" y="3526302"/>
            <a:ext cx="6096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sz="1800"/>
          </a:p>
        </p:txBody>
      </p:sp>
      <p:sp>
        <p:nvSpPr>
          <p:cNvPr id="15" name="Date Placeholder 14"/>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16" name="Slide Number Placeholder 15"/>
          <p:cNvSpPr>
            <a:spLocks noGrp="1"/>
          </p:cNvSpPr>
          <p:nvPr>
            <p:ph type="sldNum" sz="quarter" idx="11"/>
          </p:nvPr>
        </p:nvSpPr>
        <p:spPr/>
        <p:txBody>
          <a:bodyPr/>
          <a:lstStyle/>
          <a:p>
            <a:fld id="{1439907F-EA58-4FF4-889C-6B552DE65E18}"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17699052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609600" y="1524000"/>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3DFDAC6C-0303-4693-864E-61C6583C0F7A}" type="datetimeFigureOut">
              <a:rPr lang="en-GB" smtClean="0"/>
              <a:pPr/>
              <a:t>02/02/2021</a:t>
            </a:fld>
            <a:endParaRPr lang="en-GB"/>
          </a:p>
        </p:txBody>
      </p:sp>
      <p:sp>
        <p:nvSpPr>
          <p:cNvPr id="15" name="Slide Number Placeholder 14"/>
          <p:cNvSpPr>
            <a:spLocks noGrp="1"/>
          </p:cNvSpPr>
          <p:nvPr>
            <p:ph type="sldNum" sz="quarter" idx="15"/>
          </p:nvPr>
        </p:nvSpPr>
        <p:spPr/>
        <p:txBody>
          <a:bodyPr/>
          <a:lstStyle>
            <a:lvl1pPr algn="ctr">
              <a:defRPr/>
            </a:lvl1pPr>
          </a:lstStyle>
          <a:p>
            <a:fld id="{1439907F-EA58-4FF4-889C-6B552DE65E18}" type="slidenum">
              <a:rPr lang="en-GB" smtClean="0"/>
              <a:pPr/>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595987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a:xfrm>
            <a:off x="914400" y="3505200"/>
            <a:ext cx="105664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914400" y="4958864"/>
            <a:ext cx="105664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914400" y="4916993"/>
            <a:ext cx="105664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4204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609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6197600" y="1524000"/>
            <a:ext cx="5413248"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0263679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1439907F-EA58-4FF4-889C-6B552DE65E18}" type="slidenum">
              <a:rPr lang="en-GB" smtClean="0"/>
              <a:pPr/>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3" name="Text Placeholder 2"/>
          <p:cNvSpPr>
            <a:spLocks noGrp="1"/>
          </p:cNvSpPr>
          <p:nvPr>
            <p:ph type="body" idx="1"/>
          </p:nvPr>
        </p:nvSpPr>
        <p:spPr>
          <a:xfrm>
            <a:off x="609600" y="1399593"/>
            <a:ext cx="5386917"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609600"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6199717" y="2201896"/>
            <a:ext cx="53848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609600" y="155448"/>
            <a:ext cx="109728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6197600" y="1399593"/>
            <a:ext cx="5386917"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750593"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339840" y="2180219"/>
            <a:ext cx="499872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6399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39907F-EA58-4FF4-889C-6B552DE65E18}" type="slidenum">
              <a:rPr lang="en-GB" smtClean="0"/>
              <a:pPr/>
              <a:t>‹#›</a:t>
            </a:fld>
            <a:endParaRPr lang="en-GB"/>
          </a:p>
        </p:txBody>
      </p:sp>
      <p:sp>
        <p:nvSpPr>
          <p:cNvPr id="2" name="Title 1"/>
          <p:cNvSpPr>
            <a:spLocks noGrp="1"/>
          </p:cNvSpPr>
          <p:nvPr>
            <p:ph type="title"/>
          </p:nvPr>
        </p:nvSpPr>
        <p:spPr/>
        <p:txBody>
          <a:bodyPr/>
          <a:lstStyle/>
          <a:p>
            <a:r>
              <a:rPr kumimoji="0" lang="en-US"/>
              <a:t>Click to edit Master title style</a:t>
            </a:r>
          </a:p>
        </p:txBody>
      </p:sp>
    </p:spTree>
    <p:extLst>
      <p:ext uri="{BB962C8B-B14F-4D97-AF65-F5344CB8AC3E}">
        <p14:creationId xmlns:p14="http://schemas.microsoft.com/office/powerpoint/2010/main" val="1458788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9594975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609600" y="457200"/>
            <a:ext cx="83312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042400" y="1600200"/>
            <a:ext cx="2645664"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9042400" y="457200"/>
            <a:ext cx="26416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3DFDAC6C-0303-4693-864E-61C6583C0F7A}" type="datetimeFigureOut">
              <a:rPr lang="en-GB" smtClean="0"/>
              <a:pPr/>
              <a:t>02/02/2021</a:t>
            </a:fld>
            <a:endParaRPr lang="en-GB"/>
          </a:p>
        </p:txBody>
      </p:sp>
      <p:sp>
        <p:nvSpPr>
          <p:cNvPr id="9" name="Slide Number Placeholder 8"/>
          <p:cNvSpPr>
            <a:spLocks noGrp="1"/>
          </p:cNvSpPr>
          <p:nvPr>
            <p:ph type="sldNum" sz="quarter" idx="15"/>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6"/>
          </p:nvPr>
        </p:nvSpPr>
        <p:spPr/>
        <p:txBody>
          <a:bodyPr/>
          <a:lstStyle/>
          <a:p>
            <a:endParaRPr lang="en-GB"/>
          </a:p>
        </p:txBody>
      </p:sp>
    </p:spTree>
    <p:extLst>
      <p:ext uri="{BB962C8B-B14F-4D97-AF65-F5344CB8AC3E}">
        <p14:creationId xmlns:p14="http://schemas.microsoft.com/office/powerpoint/2010/main" val="357338001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9200" y="457200"/>
            <a:ext cx="2743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609600" y="457200"/>
            <a:ext cx="80264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8839200" y="1600200"/>
            <a:ext cx="27432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9" name="Slide Number Placeholder 8"/>
          <p:cNvSpPr>
            <a:spLocks noGrp="1"/>
          </p:cNvSpPr>
          <p:nvPr>
            <p:ph type="sldNum" sz="quarter" idx="11"/>
          </p:nvPr>
        </p:nvSpPr>
        <p:spPr/>
        <p:txBody>
          <a:bodyPr/>
          <a:lstStyle/>
          <a:p>
            <a:fld id="{1439907F-EA58-4FF4-889C-6B552DE65E18}"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extLst>
      <p:ext uri="{BB962C8B-B14F-4D97-AF65-F5344CB8AC3E}">
        <p14:creationId xmlns:p14="http://schemas.microsoft.com/office/powerpoint/2010/main" val="22193466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4836883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DFDAC6C-0303-4693-864E-61C6583C0F7A}" type="datetimeFigureOut">
              <a:rPr lang="en-GB" smtClean="0"/>
              <a:pPr/>
              <a:t>02/02/2021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39907F-EA58-4FF4-889C-6B552DE65E18}" type="slidenum">
              <a:rPr lang="en-GB" smtClean="0"/>
              <a:pPr/>
              <a:t>‹#›</a:t>
            </a:fld>
            <a:endParaRPr lang="en-GB"/>
          </a:p>
        </p:txBody>
      </p:sp>
    </p:spTree>
    <p:extLst>
      <p:ext uri="{BB962C8B-B14F-4D97-AF65-F5344CB8AC3E}">
        <p14:creationId xmlns:p14="http://schemas.microsoft.com/office/powerpoint/2010/main" val="283068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0518C2D-5102-48F2-A859-5366198EAF86}" type="datetimeFigureOut">
              <a:rPr lang="en-GB" smtClean="0"/>
              <a:t>02/02/2021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63152221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09600" y="1447800"/>
            <a:ext cx="109728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7721600" y="6203667"/>
            <a:ext cx="3454400" cy="384048"/>
          </a:xfrm>
          <a:prstGeom prst="rect">
            <a:avLst/>
          </a:prstGeom>
        </p:spPr>
        <p:txBody>
          <a:bodyPr vert="horz" anchor="ctr" anchorCtr="0"/>
          <a:lstStyle>
            <a:lvl1pPr algn="l" eaLnBrk="1" latinLnBrk="0" hangingPunct="1">
              <a:defRPr kumimoji="0" sz="1200">
                <a:solidFill>
                  <a:schemeClr val="tx2"/>
                </a:solidFill>
              </a:defRPr>
            </a:lvl1pPr>
          </a:lstStyle>
          <a:p>
            <a:fld id="{3DFDAC6C-0303-4693-864E-61C6583C0F7A}" type="datetimeFigureOut">
              <a:rPr lang="en-GB" smtClean="0"/>
              <a:pPr/>
              <a:t>02/02/2021</a:t>
            </a:fld>
            <a:endParaRPr lang="en-GB"/>
          </a:p>
        </p:txBody>
      </p:sp>
      <p:sp>
        <p:nvSpPr>
          <p:cNvPr id="10" name="Footer Placeholder 9"/>
          <p:cNvSpPr>
            <a:spLocks noGrp="1"/>
          </p:cNvSpPr>
          <p:nvPr>
            <p:ph type="ftr" sz="quarter" idx="3"/>
          </p:nvPr>
        </p:nvSpPr>
        <p:spPr>
          <a:xfrm>
            <a:off x="2844800" y="6203667"/>
            <a:ext cx="47752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11214100" y="6181531"/>
            <a:ext cx="8128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1439907F-EA58-4FF4-889C-6B552DE65E18}" type="slidenum">
              <a:rPr lang="en-GB" smtClean="0"/>
              <a:pPr/>
              <a:t>‹#›</a:t>
            </a:fld>
            <a:endParaRPr lang="en-GB"/>
          </a:p>
        </p:txBody>
      </p:sp>
      <p:sp>
        <p:nvSpPr>
          <p:cNvPr id="5" name="Title Placeholder 4"/>
          <p:cNvSpPr>
            <a:spLocks noGrp="1"/>
          </p:cNvSpPr>
          <p:nvPr>
            <p:ph type="title"/>
          </p:nvPr>
        </p:nvSpPr>
        <p:spPr>
          <a:xfrm>
            <a:off x="609600" y="152400"/>
            <a:ext cx="10972800" cy="1219200"/>
          </a:xfrm>
          <a:prstGeom prst="rect">
            <a:avLst/>
          </a:prstGeom>
          <a:ln w="6350" cap="rnd">
            <a:noFill/>
          </a:ln>
        </p:spPr>
        <p:txBody>
          <a:bodyPr vert="horz" anchor="b" anchorCtr="0">
            <a:normAutofit/>
          </a:bodyPr>
          <a:lstStyle/>
          <a:p>
            <a:r>
              <a:rPr kumimoji="0" lang="en-US"/>
              <a:t>Click to edit Master title style</a:t>
            </a:r>
          </a:p>
        </p:txBody>
      </p:sp>
    </p:spTree>
    <p:extLst>
      <p:ext uri="{BB962C8B-B14F-4D97-AF65-F5344CB8AC3E}">
        <p14:creationId xmlns:p14="http://schemas.microsoft.com/office/powerpoint/2010/main" val="2251895707"/>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8.xml"/><Relationship Id="rId5" Type="http://schemas.openxmlformats.org/officeDocument/2006/relationships/image" Target="../media/image6.JP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4708981"/>
          </a:xfrm>
          <a:prstGeom prst="rect">
            <a:avLst/>
          </a:prstGeom>
          <a:noFill/>
        </p:spPr>
        <p:txBody>
          <a:bodyPr wrap="square" rtlCol="0">
            <a:spAutoFit/>
          </a:bodyPr>
          <a:lstStyle/>
          <a:p>
            <a:r>
              <a:rPr lang="en-GB" sz="2200" b="1" dirty="0">
                <a:latin typeface="Calibri" panose="020F0502020204030204" pitchFamily="34" charset="0"/>
                <a:cs typeface="Calibri" panose="020F0502020204030204" pitchFamily="34" charset="0"/>
              </a:rPr>
              <a:t>Design Realisation Module</a:t>
            </a:r>
          </a:p>
          <a:p>
            <a:r>
              <a:rPr lang="en-GB" sz="2200" b="1" dirty="0">
                <a:latin typeface="Calibri" panose="020F0502020204030204" pitchFamily="34" charset="0"/>
                <a:cs typeface="Calibri" panose="020F0502020204030204" pitchFamily="34" charset="0"/>
              </a:rPr>
              <a:t>The Influences of Expressionism in Cinema: </a:t>
            </a:r>
            <a:r>
              <a:rPr lang="en-GB" sz="2200" b="1" i="1" dirty="0">
                <a:latin typeface="Calibri" panose="020F0502020204030204" pitchFamily="34" charset="0"/>
                <a:cs typeface="Calibri" panose="020F0502020204030204" pitchFamily="34" charset="0"/>
              </a:rPr>
              <a:t>The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 </a:t>
            </a:r>
            <a:r>
              <a:rPr lang="en-GB" sz="2200" b="1" dirty="0">
                <a:latin typeface="Calibri" panose="020F0502020204030204" pitchFamily="34" charset="0"/>
                <a:cs typeface="Calibri" panose="020F0502020204030204" pitchFamily="34" charset="0"/>
              </a:rPr>
              <a:t>(Part 1)</a:t>
            </a: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Today’s session will be in two parts, as we look at the two films I’ve selected. These PowerPoints provide some context to help you get into the film. </a:t>
            </a:r>
          </a:p>
          <a:p>
            <a:pPr marL="742950" lvl="1" indent="-285750">
              <a:buFont typeface="Arial" panose="020B0604020202020204" pitchFamily="34" charset="0"/>
              <a:buChar char="•"/>
            </a:pPr>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We’ve already looked at some context and covered the important information that’s required to understand the module. Keep up to date with the content on Moodle.</a:t>
            </a:r>
          </a:p>
          <a:p>
            <a:pPr lvl="1"/>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There will be two things to consider today – looking the work of Expressionist Artists who formed the groups known as </a:t>
            </a:r>
            <a:r>
              <a:rPr lang="de-DE" sz="2000" i="1" dirty="0">
                <a:latin typeface="Calibri" panose="020F0502020204030204" pitchFamily="34" charset="0"/>
                <a:cs typeface="Calibri" panose="020F0502020204030204" pitchFamily="34" charset="0"/>
              </a:rPr>
              <a:t>Die Brucke </a:t>
            </a:r>
            <a:r>
              <a:rPr lang="de-DE" sz="2000" dirty="0">
                <a:latin typeface="Calibri" panose="020F0502020204030204" pitchFamily="34" charset="0"/>
                <a:cs typeface="Calibri" panose="020F0502020204030204" pitchFamily="34" charset="0"/>
              </a:rPr>
              <a:t>and </a:t>
            </a:r>
            <a:r>
              <a:rPr lang="de-DE" sz="2000" i="1" dirty="0">
                <a:latin typeface="Calibri" panose="020F0502020204030204" pitchFamily="34" charset="0"/>
                <a:cs typeface="Calibri" panose="020F0502020204030204" pitchFamily="34" charset="0"/>
              </a:rPr>
              <a:t>Blaue Reiter</a:t>
            </a:r>
            <a:r>
              <a:rPr lang="en-GB" sz="2000" i="1"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and studying</a:t>
            </a:r>
            <a:r>
              <a:rPr lang="en-GB" sz="2000" i="1" dirty="0">
                <a:latin typeface="Calibri" panose="020F0502020204030204" pitchFamily="34" charset="0"/>
                <a:cs typeface="Calibri" panose="020F0502020204030204" pitchFamily="34" charset="0"/>
              </a:rPr>
              <a:t> </a:t>
            </a:r>
            <a:r>
              <a:rPr lang="en-GB" sz="2200" b="1" i="1" dirty="0">
                <a:latin typeface="Calibri" panose="020F0502020204030204" pitchFamily="34" charset="0"/>
                <a:cs typeface="Calibri" panose="020F0502020204030204" pitchFamily="34" charset="0"/>
              </a:rPr>
              <a:t>The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a:t>
            </a:r>
            <a:r>
              <a:rPr lang="en-GB" sz="2200" dirty="0">
                <a:latin typeface="Calibri" panose="020F0502020204030204" pitchFamily="34" charset="0"/>
                <a:cs typeface="Calibri" panose="020F0502020204030204" pitchFamily="34" charset="0"/>
              </a:rPr>
              <a:t>. </a:t>
            </a:r>
            <a:endParaRPr lang="en-GB" dirty="0">
              <a:latin typeface="Calibri" panose="020F0502020204030204" pitchFamily="34" charset="0"/>
              <a:cs typeface="Calibri" panose="020F0502020204030204" pitchFamily="34" charset="0"/>
            </a:endParaRPr>
          </a:p>
          <a:p>
            <a:pPr lvl="1"/>
            <a:endParaRPr lang="en-GB" dirty="0">
              <a:latin typeface="Calibri" panose="020F0502020204030204" pitchFamily="34" charset="0"/>
              <a:cs typeface="Calibri" panose="020F0502020204030204" pitchFamily="34" charset="0"/>
            </a:endParaRPr>
          </a:p>
          <a:p>
            <a:endParaRPr lang="en-GB" dirty="0"/>
          </a:p>
          <a:p>
            <a:endParaRPr lang="en-GB" dirty="0"/>
          </a:p>
        </p:txBody>
      </p:sp>
    </p:spTree>
    <p:extLst>
      <p:ext uri="{BB962C8B-B14F-4D97-AF65-F5344CB8AC3E}">
        <p14:creationId xmlns:p14="http://schemas.microsoft.com/office/powerpoint/2010/main" val="3766711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259307" y="371061"/>
            <a:ext cx="11682484" cy="6001643"/>
          </a:xfrm>
          <a:prstGeom prst="rect">
            <a:avLst/>
          </a:prstGeom>
          <a:noFill/>
        </p:spPr>
        <p:txBody>
          <a:bodyPr wrap="square" rtlCol="0">
            <a:spAutoFit/>
          </a:bodyPr>
          <a:lstStyle/>
          <a:p>
            <a:pPr lvl="1"/>
            <a:r>
              <a:rPr lang="en-GB" sz="2200" b="1" dirty="0">
                <a:latin typeface="Calibri" panose="020F0502020204030204" pitchFamily="34" charset="0"/>
                <a:cs typeface="Calibri" panose="020F0502020204030204" pitchFamily="34" charset="0"/>
              </a:rPr>
              <a:t>Where to find/access the film:</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If you have Student Prime or a similar service then check if you have access to this movie.</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You can rent the video from Amazon.co.uk (you don’t need a prime account to do this) for a small fee. Once downloaded it allows you to watch it within a 48hr window.</a:t>
            </a:r>
          </a:p>
          <a:p>
            <a:pPr lvl="1"/>
            <a:r>
              <a:rPr lang="en-GB" sz="2000" dirty="0">
                <a:latin typeface="Calibri" panose="020F0502020204030204" pitchFamily="34" charset="0"/>
                <a:cs typeface="Calibri" panose="020F0502020204030204" pitchFamily="34" charset="0"/>
              </a:rPr>
              <a:t>You need to rent the version titled The Cabinet of Doctor Caligari (1920) with this cover image.</a:t>
            </a:r>
          </a:p>
          <a:p>
            <a:pPr lvl="1"/>
            <a:r>
              <a:rPr lang="en-GB" sz="200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rPr>
              <a:t>there is one other option for rent but that is Not suitable.</a:t>
            </a:r>
          </a:p>
          <a:p>
            <a:pPr lvl="1"/>
            <a:r>
              <a:rPr lang="en-GB" sz="2000" dirty="0">
                <a:latin typeface="Calibri" panose="020F0502020204030204" pitchFamily="34" charset="0"/>
                <a:cs typeface="Calibri" panose="020F0502020204030204" pitchFamily="34" charset="0"/>
              </a:rPr>
              <a:t> </a:t>
            </a:r>
          </a:p>
          <a:p>
            <a:pPr marL="742950" lvl="1"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You can also search for the movie on YouTube type in The Cabinet of Dr Caligari (1920) Full Movie. There are several options. The film is around 1hr 11mins long. The versions will slightly vary in running time due to the title sequence they have at the start &amp; the subtitled inserts. The other difference will be the films music but they are all accompanied by scores similar to the original films soundtrack.   </a:t>
            </a:r>
          </a:p>
          <a:p>
            <a:pPr lvl="1"/>
            <a:endParaRPr lang="en-GB" sz="2000" dirty="0">
              <a:latin typeface="Calibri" panose="020F0502020204030204" pitchFamily="34" charset="0"/>
              <a:cs typeface="Calibri" panose="020F0502020204030204" pitchFamily="34" charset="0"/>
            </a:endParaRPr>
          </a:p>
          <a:p>
            <a:pPr lvl="1"/>
            <a:r>
              <a:rPr lang="en-GB" sz="2000" dirty="0">
                <a:latin typeface="Calibri" panose="020F0502020204030204" pitchFamily="34" charset="0"/>
                <a:cs typeface="Calibri" panose="020F0502020204030204" pitchFamily="34" charset="0"/>
              </a:rPr>
              <a:t>Once you have the film ready to watch then please move to the next slide which introduces the film and then </a:t>
            </a:r>
            <a:r>
              <a:rPr lang="en-GB" sz="2200" dirty="0">
                <a:latin typeface="Calibri" panose="020F0502020204030204" pitchFamily="34" charset="0"/>
                <a:cs typeface="Calibri" panose="020F0502020204030204" pitchFamily="34" charset="0"/>
              </a:rPr>
              <a:t>view it.</a:t>
            </a:r>
          </a:p>
          <a:p>
            <a:pPr lvl="1"/>
            <a:endParaRPr lang="en-GB" sz="2000" dirty="0">
              <a:latin typeface="Calibri" panose="020F0502020204030204" pitchFamily="34" charset="0"/>
              <a:cs typeface="Calibri" panose="020F0502020204030204" pitchFamily="34" charset="0"/>
            </a:endParaRPr>
          </a:p>
          <a:p>
            <a:pPr lvl="1"/>
            <a:r>
              <a:rPr lang="en-GB" sz="2200" dirty="0">
                <a:latin typeface="Calibri" panose="020F0502020204030204" pitchFamily="34" charset="0"/>
                <a:cs typeface="Calibri" panose="020F0502020204030204" pitchFamily="34" charset="0"/>
              </a:rPr>
              <a:t>Once you’ve watched the </a:t>
            </a:r>
            <a:r>
              <a:rPr lang="en-GB" sz="2200" b="1" i="1" dirty="0">
                <a:latin typeface="Calibri" panose="020F0502020204030204" pitchFamily="34" charset="0"/>
                <a:cs typeface="Calibri" panose="020F0502020204030204" pitchFamily="34" charset="0"/>
              </a:rPr>
              <a:t>The Cabinet of </a:t>
            </a:r>
            <a:r>
              <a:rPr lang="en-GB" sz="2200" b="1" i="1" dirty="0" err="1">
                <a:latin typeface="Calibri" panose="020F0502020204030204" pitchFamily="34" charset="0"/>
                <a:cs typeface="Calibri" panose="020F0502020204030204" pitchFamily="34" charset="0"/>
              </a:rPr>
              <a:t>Dr.</a:t>
            </a:r>
            <a:r>
              <a:rPr lang="en-GB" sz="2200" b="1" i="1" dirty="0">
                <a:latin typeface="Calibri" panose="020F0502020204030204" pitchFamily="34" charset="0"/>
                <a:cs typeface="Calibri" panose="020F0502020204030204" pitchFamily="34" charset="0"/>
              </a:rPr>
              <a:t> Caligari </a:t>
            </a:r>
            <a:r>
              <a:rPr lang="en-GB" sz="2200" dirty="0">
                <a:latin typeface="Calibri" panose="020F0502020204030204" pitchFamily="34" charset="0"/>
                <a:cs typeface="Calibri" panose="020F0502020204030204" pitchFamily="34" charset="0"/>
              </a:rPr>
              <a:t>I suggest you document your initial thoughts/response to the film etc. We’ll discuss this in tutorials this afternoon.</a:t>
            </a:r>
            <a:endParaRPr lang="en-GB" sz="2000" dirty="0">
              <a:latin typeface="Calibri" panose="020F0502020204030204" pitchFamily="34" charset="0"/>
              <a:cs typeface="Calibri" panose="020F0502020204030204" pitchFamily="34" charset="0"/>
            </a:endParaRPr>
          </a:p>
          <a:p>
            <a:pPr marL="742950" lvl="1" indent="-285750">
              <a:buFont typeface="Arial" panose="020B0604020202020204" pitchFamily="34" charset="0"/>
              <a:buChar char="•"/>
            </a:pPr>
            <a:endParaRPr lang="en-GB" dirty="0">
              <a:cs typeface="Arial" panose="020B0604020202020204" pitchFamily="34" charset="0"/>
            </a:endParaRPr>
          </a:p>
          <a:p>
            <a:pPr fontAlgn="base"/>
            <a:endParaRPr lang="en-GB" dirty="0"/>
          </a:p>
        </p:txBody>
      </p:sp>
      <p:pic>
        <p:nvPicPr>
          <p:cNvPr id="3" name="Picture 2">
            <a:extLst>
              <a:ext uri="{FF2B5EF4-FFF2-40B4-BE49-F238E27FC236}">
                <a16:creationId xmlns:a16="http://schemas.microsoft.com/office/drawing/2014/main" id="{26C39EE2-D1C2-47DD-9EA2-E905DA9D4A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77608" y="1337481"/>
            <a:ext cx="859216" cy="1190014"/>
          </a:xfrm>
          <a:prstGeom prst="rect">
            <a:avLst/>
          </a:prstGeom>
        </p:spPr>
      </p:pic>
    </p:spTree>
    <p:extLst>
      <p:ext uri="{BB962C8B-B14F-4D97-AF65-F5344CB8AC3E}">
        <p14:creationId xmlns:p14="http://schemas.microsoft.com/office/powerpoint/2010/main" val="796808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duotone>
              <a:schemeClr val="bg2">
                <a:shade val="12000"/>
                <a:satMod val="240000"/>
              </a:schemeClr>
              <a:schemeClr val="bg2">
                <a:tint val="65000"/>
              </a:schemeClr>
            </a:duotone>
            <a:lum/>
          </a:blip>
          <a:srcRect/>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53A5B67-712C-4893-AC37-42A73B4AD522}"/>
              </a:ext>
            </a:extLst>
          </p:cNvPr>
          <p:cNvSpPr/>
          <p:nvPr/>
        </p:nvSpPr>
        <p:spPr>
          <a:xfrm>
            <a:off x="398827" y="232497"/>
            <a:ext cx="11263086" cy="4893647"/>
          </a:xfrm>
          <a:prstGeom prst="rect">
            <a:avLst/>
          </a:prstGeom>
        </p:spPr>
        <p:txBody>
          <a:bodyPr wrap="square">
            <a:spAutoFit/>
          </a:bodyPr>
          <a:lstStyle/>
          <a:p>
            <a:pPr lvl="0" algn="ctr"/>
            <a:r>
              <a:rPr lang="en-GB" sz="3600" b="1" u="sng" dirty="0">
                <a:solidFill>
                  <a:prstClr val="black"/>
                </a:solidFill>
                <a:latin typeface="Vladimir Script" panose="03050402040407070305" pitchFamily="66" charset="0"/>
                <a:cs typeface="Arial" panose="020B0604020202020204" pitchFamily="34" charset="0"/>
              </a:rPr>
              <a:t>The Cabinet of </a:t>
            </a:r>
            <a:r>
              <a:rPr lang="en-GB" sz="3600" b="1" u="sng" dirty="0" err="1">
                <a:solidFill>
                  <a:prstClr val="black"/>
                </a:solidFill>
                <a:latin typeface="Vladimir Script" panose="03050402040407070305" pitchFamily="66" charset="0"/>
                <a:cs typeface="Arial" panose="020B0604020202020204" pitchFamily="34" charset="0"/>
              </a:rPr>
              <a:t>Dr.</a:t>
            </a:r>
            <a:r>
              <a:rPr lang="en-GB" sz="3600" b="1" u="sng" dirty="0">
                <a:solidFill>
                  <a:prstClr val="black"/>
                </a:solidFill>
                <a:latin typeface="Vladimir Script" panose="03050402040407070305" pitchFamily="66" charset="0"/>
                <a:cs typeface="Arial" panose="020B0604020202020204" pitchFamily="34" charset="0"/>
              </a:rPr>
              <a:t> Caligari</a:t>
            </a:r>
          </a:p>
          <a:p>
            <a:pPr lvl="0" algn="ctr"/>
            <a:r>
              <a:rPr lang="en-GB" sz="2200" b="1" dirty="0">
                <a:solidFill>
                  <a:prstClr val="black"/>
                </a:solidFill>
                <a:latin typeface="Calibri" panose="020F0502020204030204" pitchFamily="34" charset="0"/>
                <a:cs typeface="Calibri" panose="020F0502020204030204" pitchFamily="34" charset="0"/>
              </a:rPr>
              <a:t>FILM INTRODUCTION</a:t>
            </a:r>
          </a:p>
          <a:p>
            <a:pPr lvl="0"/>
            <a:r>
              <a:rPr lang="en-GB" sz="2000" b="1" dirty="0">
                <a:solidFill>
                  <a:prstClr val="black"/>
                </a:solidFill>
                <a:latin typeface="Calibri" panose="020F0502020204030204" pitchFamily="34" charset="0"/>
                <a:cs typeface="Calibri" panose="020F0502020204030204" pitchFamily="34" charset="0"/>
              </a:rPr>
              <a:t>•	German horror film directed by </a:t>
            </a:r>
            <a:r>
              <a:rPr lang="en-GB" sz="2000" b="1" u="sng" dirty="0">
                <a:solidFill>
                  <a:schemeClr val="bg1"/>
                </a:solidFill>
                <a:latin typeface="Calibri" panose="020F0502020204030204" pitchFamily="34" charset="0"/>
                <a:cs typeface="Calibri" panose="020F0502020204030204" pitchFamily="34" charset="0"/>
              </a:rPr>
              <a:t>Robert </a:t>
            </a:r>
            <a:r>
              <a:rPr lang="en-GB" sz="2000" b="1" u="sng" dirty="0" err="1">
                <a:solidFill>
                  <a:schemeClr val="bg1"/>
                </a:solidFill>
                <a:latin typeface="Calibri" panose="020F0502020204030204" pitchFamily="34" charset="0"/>
                <a:cs typeface="Calibri" panose="020F0502020204030204" pitchFamily="34" charset="0"/>
              </a:rPr>
              <a:t>Wiene</a:t>
            </a:r>
            <a:r>
              <a:rPr lang="en-GB" sz="2000" b="1" dirty="0">
                <a:solidFill>
                  <a:prstClr val="black"/>
                </a:solidFill>
                <a:latin typeface="Calibri" panose="020F0502020204030204" pitchFamily="34" charset="0"/>
                <a:cs typeface="Calibri" panose="020F0502020204030204" pitchFamily="34" charset="0"/>
              </a:rPr>
              <a:t>. It is one of the most influential films of the silent era.</a:t>
            </a:r>
          </a:p>
          <a:p>
            <a:pPr lvl="0"/>
            <a:r>
              <a:rPr lang="en-GB" b="1" dirty="0">
                <a:solidFill>
                  <a:schemeClr val="tx1">
                    <a:lumMod val="85000"/>
                  </a:schemeClr>
                </a:solidFill>
                <a:latin typeface="Calibri" panose="020F0502020204030204" pitchFamily="34" charset="0"/>
                <a:cs typeface="Calibri" panose="020F0502020204030204" pitchFamily="34" charset="0"/>
              </a:rPr>
              <a:t>“Caligari is a true expressionist film, using distorted painted sets, lighting effects &amp; mannered acting to illuminate internal psychological states.”</a:t>
            </a:r>
          </a:p>
          <a:p>
            <a:pPr lvl="0"/>
            <a:r>
              <a:rPr lang="en-GB" sz="2000" b="1" dirty="0">
                <a:solidFill>
                  <a:prstClr val="black"/>
                </a:solidFill>
                <a:latin typeface="Calibri" panose="020F0502020204030204" pitchFamily="34" charset="0"/>
                <a:cs typeface="Calibri" panose="020F0502020204030204" pitchFamily="34" charset="0"/>
              </a:rPr>
              <a:t>•	Released on Feb 26th 1920 in </a:t>
            </a:r>
            <a:r>
              <a:rPr lang="en-GB" sz="2000" b="1" u="sng" dirty="0">
                <a:solidFill>
                  <a:prstClr val="black"/>
                </a:solidFill>
                <a:latin typeface="Calibri" panose="020F0502020204030204" pitchFamily="34" charset="0"/>
                <a:cs typeface="Calibri" panose="020F0502020204030204" pitchFamily="34" charset="0"/>
              </a:rPr>
              <a:t>Germany</a:t>
            </a:r>
            <a:r>
              <a:rPr lang="en-GB" sz="2000" b="1" dirty="0">
                <a:solidFill>
                  <a:prstClr val="black"/>
                </a:solidFill>
                <a:latin typeface="Calibri" panose="020F0502020204030204" pitchFamily="34" charset="0"/>
                <a:cs typeface="Calibri" panose="020F0502020204030204" pitchFamily="34" charset="0"/>
              </a:rPr>
              <a:t> and March 19th 1921 in the </a:t>
            </a:r>
            <a:r>
              <a:rPr lang="en-GB" sz="2000" b="1" u="sng" dirty="0">
                <a:solidFill>
                  <a:prstClr val="black"/>
                </a:solidFill>
                <a:latin typeface="Calibri" panose="020F0502020204030204" pitchFamily="34" charset="0"/>
                <a:cs typeface="Calibri" panose="020F0502020204030204" pitchFamily="34" charset="0"/>
              </a:rPr>
              <a:t>United States.</a:t>
            </a:r>
          </a:p>
          <a:p>
            <a:pPr lvl="0"/>
            <a:r>
              <a:rPr lang="en-GB" sz="2000" b="1" dirty="0">
                <a:solidFill>
                  <a:prstClr val="black"/>
                </a:solidFill>
                <a:latin typeface="Calibri" panose="020F0502020204030204" pitchFamily="34" charset="0"/>
                <a:cs typeface="Calibri" panose="020F0502020204030204" pitchFamily="34" charset="0"/>
              </a:rPr>
              <a:t>•	Produced by </a:t>
            </a:r>
            <a:r>
              <a:rPr lang="en-GB" sz="2000" b="1" u="sng" dirty="0">
                <a:solidFill>
                  <a:prstClr val="black"/>
                </a:solidFill>
                <a:latin typeface="Calibri" panose="020F0502020204030204" pitchFamily="34" charset="0"/>
                <a:cs typeface="Calibri" panose="020F0502020204030204" pitchFamily="34" charset="0"/>
              </a:rPr>
              <a:t>Erich </a:t>
            </a:r>
            <a:r>
              <a:rPr lang="en-GB" sz="2000" b="1" u="sng" dirty="0" err="1">
                <a:solidFill>
                  <a:prstClr val="black"/>
                </a:solidFill>
                <a:latin typeface="Calibri" panose="020F0502020204030204" pitchFamily="34" charset="0"/>
                <a:cs typeface="Calibri" panose="020F0502020204030204" pitchFamily="34" charset="0"/>
              </a:rPr>
              <a:t>Pommer</a:t>
            </a:r>
            <a:r>
              <a:rPr lang="en-GB" sz="2000" b="1" dirty="0">
                <a:solidFill>
                  <a:prstClr val="black"/>
                </a:solidFill>
                <a:latin typeface="Calibri" panose="020F0502020204030204" pitchFamily="34" charset="0"/>
                <a:cs typeface="Calibri" panose="020F0502020204030204" pitchFamily="34" charset="0"/>
              </a:rPr>
              <a:t> &amp; </a:t>
            </a:r>
            <a:r>
              <a:rPr lang="en-GB" sz="2000" b="1" u="sng" dirty="0">
                <a:solidFill>
                  <a:prstClr val="black"/>
                </a:solidFill>
                <a:latin typeface="Calibri" panose="020F0502020204030204" pitchFamily="34" charset="0"/>
                <a:cs typeface="Calibri" panose="020F0502020204030204" pitchFamily="34" charset="0"/>
              </a:rPr>
              <a:t>Rudolph </a:t>
            </a:r>
            <a:r>
              <a:rPr lang="en-GB" sz="2000" b="1" u="sng" dirty="0" err="1">
                <a:solidFill>
                  <a:prstClr val="black"/>
                </a:solidFill>
                <a:latin typeface="Calibri" panose="020F0502020204030204" pitchFamily="34" charset="0"/>
                <a:cs typeface="Calibri" panose="020F0502020204030204" pitchFamily="34" charset="0"/>
              </a:rPr>
              <a:t>Meinert</a:t>
            </a:r>
            <a:r>
              <a:rPr lang="en-GB" sz="2000" b="1" dirty="0">
                <a:solidFill>
                  <a:prstClr val="black"/>
                </a:solidFill>
                <a:latin typeface="Calibri" panose="020F0502020204030204" pitchFamily="34" charset="0"/>
                <a:cs typeface="Calibri" panose="020F0502020204030204" pitchFamily="34" charset="0"/>
              </a:rPr>
              <a:t> from a screenplay by </a:t>
            </a:r>
            <a:r>
              <a:rPr lang="en-GB" sz="2000" b="1" u="sng" dirty="0">
                <a:solidFill>
                  <a:prstClr val="black"/>
                </a:solidFill>
                <a:latin typeface="Calibri" panose="020F0502020204030204" pitchFamily="34" charset="0"/>
                <a:cs typeface="Calibri" panose="020F0502020204030204" pitchFamily="34" charset="0"/>
              </a:rPr>
              <a:t>Hans Janowitz</a:t>
            </a:r>
            <a:r>
              <a:rPr lang="en-GB" sz="2000" b="1" dirty="0">
                <a:solidFill>
                  <a:prstClr val="black"/>
                </a:solidFill>
                <a:latin typeface="Calibri" panose="020F0502020204030204" pitchFamily="34" charset="0"/>
                <a:cs typeface="Calibri" panose="020F0502020204030204" pitchFamily="34" charset="0"/>
              </a:rPr>
              <a:t> and </a:t>
            </a:r>
            <a:r>
              <a:rPr lang="en-GB" sz="2000" b="1" u="sng" dirty="0">
                <a:solidFill>
                  <a:prstClr val="black"/>
                </a:solidFill>
                <a:latin typeface="Calibri" panose="020F0502020204030204" pitchFamily="34" charset="0"/>
                <a:cs typeface="Calibri" panose="020F0502020204030204" pitchFamily="34" charset="0"/>
              </a:rPr>
              <a:t>Carl Mayer</a:t>
            </a:r>
            <a:r>
              <a:rPr lang="en-GB" sz="2000" b="1" dirty="0">
                <a:solidFill>
                  <a:prstClr val="black"/>
                </a:solidFill>
                <a:latin typeface="Calibri" panose="020F0502020204030204" pitchFamily="34" charset="0"/>
                <a:cs typeface="Calibri" panose="020F0502020204030204" pitchFamily="34" charset="0"/>
              </a:rPr>
              <a:t>. •	Expressionistic designer </a:t>
            </a:r>
            <a:r>
              <a:rPr lang="en-GB" sz="2000" b="1" u="sng" dirty="0">
                <a:solidFill>
                  <a:prstClr val="black"/>
                </a:solidFill>
                <a:latin typeface="Calibri" panose="020F0502020204030204" pitchFamily="34" charset="0"/>
                <a:cs typeface="Calibri" panose="020F0502020204030204" pitchFamily="34" charset="0"/>
              </a:rPr>
              <a:t>Hermann Warm</a:t>
            </a:r>
            <a:r>
              <a:rPr lang="en-GB" sz="2000" b="1" dirty="0">
                <a:solidFill>
                  <a:prstClr val="black"/>
                </a:solidFill>
                <a:latin typeface="Calibri" panose="020F0502020204030204" pitchFamily="34" charset="0"/>
                <a:cs typeface="Calibri" panose="020F0502020204030204" pitchFamily="34" charset="0"/>
              </a:rPr>
              <a:t> and painters </a:t>
            </a:r>
            <a:r>
              <a:rPr lang="en-GB" sz="2000" b="1" u="sng" dirty="0">
                <a:solidFill>
                  <a:prstClr val="black"/>
                </a:solidFill>
                <a:latin typeface="Calibri" panose="020F0502020204030204" pitchFamily="34" charset="0"/>
                <a:cs typeface="Calibri" panose="020F0502020204030204" pitchFamily="34" charset="0"/>
              </a:rPr>
              <a:t>Walter </a:t>
            </a:r>
            <a:r>
              <a:rPr lang="en-GB" sz="2000" b="1" u="sng" dirty="0" err="1">
                <a:solidFill>
                  <a:prstClr val="black"/>
                </a:solidFill>
                <a:latin typeface="Calibri" panose="020F0502020204030204" pitchFamily="34" charset="0"/>
                <a:cs typeface="Calibri" panose="020F0502020204030204" pitchFamily="34" charset="0"/>
              </a:rPr>
              <a:t>Rohrig</a:t>
            </a:r>
            <a:r>
              <a:rPr lang="en-GB" sz="2000" b="1" dirty="0">
                <a:solidFill>
                  <a:prstClr val="black"/>
                </a:solidFill>
                <a:latin typeface="Calibri" panose="020F0502020204030204" pitchFamily="34" charset="0"/>
                <a:cs typeface="Calibri" panose="020F0502020204030204" pitchFamily="34" charset="0"/>
              </a:rPr>
              <a:t> and </a:t>
            </a:r>
            <a:r>
              <a:rPr lang="en-GB" sz="2000" b="1" u="sng" dirty="0">
                <a:solidFill>
                  <a:prstClr val="black"/>
                </a:solidFill>
                <a:latin typeface="Calibri" panose="020F0502020204030204" pitchFamily="34" charset="0"/>
                <a:cs typeface="Calibri" panose="020F0502020204030204" pitchFamily="34" charset="0"/>
              </a:rPr>
              <a:t>Walter Reimann</a:t>
            </a:r>
            <a:r>
              <a:rPr lang="en-GB" sz="2000" b="1" dirty="0">
                <a:solidFill>
                  <a:prstClr val="black"/>
                </a:solidFill>
                <a:latin typeface="Calibri" panose="020F0502020204030204" pitchFamily="34" charset="0"/>
                <a:cs typeface="Calibri" panose="020F0502020204030204" pitchFamily="34" charset="0"/>
              </a:rPr>
              <a:t> were hired to create the innovative painted sets . </a:t>
            </a:r>
            <a:r>
              <a:rPr lang="en-GB" sz="2000" b="1" dirty="0">
                <a:solidFill>
                  <a:schemeClr val="tx1">
                    <a:lumMod val="85000"/>
                  </a:schemeClr>
                </a:solidFill>
                <a:latin typeface="Calibri" panose="020F0502020204030204" pitchFamily="34" charset="0"/>
                <a:cs typeface="Calibri" panose="020F0502020204030204" pitchFamily="34" charset="0"/>
              </a:rPr>
              <a:t>“</a:t>
            </a:r>
            <a:r>
              <a:rPr lang="en-GB" b="1" dirty="0">
                <a:solidFill>
                  <a:schemeClr val="tx1">
                    <a:lumMod val="85000"/>
                  </a:schemeClr>
                </a:solidFill>
                <a:latin typeface="Calibri" panose="020F0502020204030204" pitchFamily="34" charset="0"/>
                <a:cs typeface="Calibri" panose="020F0502020204030204" pitchFamily="34" charset="0"/>
              </a:rPr>
              <a:t>The emphasis on the frame as a two dimensional surface appears throughout Caligari, in sets where shadows are actually painted on.”</a:t>
            </a:r>
          </a:p>
          <a:p>
            <a:pPr lvl="0"/>
            <a:r>
              <a:rPr lang="en-GB" sz="2000" b="1" dirty="0">
                <a:solidFill>
                  <a:prstClr val="black"/>
                </a:solidFill>
                <a:latin typeface="Calibri" panose="020F0502020204030204" pitchFamily="34" charset="0"/>
                <a:cs typeface="Calibri" panose="020F0502020204030204" pitchFamily="34" charset="0"/>
              </a:rPr>
              <a:t>•	The Glasshouse </a:t>
            </a:r>
            <a:r>
              <a:rPr lang="en-GB" sz="2000" b="1" dirty="0" err="1">
                <a:solidFill>
                  <a:prstClr val="black"/>
                </a:solidFill>
                <a:latin typeface="Calibri" panose="020F0502020204030204" pitchFamily="34" charset="0"/>
                <a:cs typeface="Calibri" panose="020F0502020204030204" pitchFamily="34" charset="0"/>
              </a:rPr>
              <a:t>Lixie</a:t>
            </a:r>
            <a:r>
              <a:rPr lang="en-GB" sz="2000" b="1" dirty="0">
                <a:solidFill>
                  <a:prstClr val="black"/>
                </a:solidFill>
                <a:latin typeface="Calibri" panose="020F0502020204030204" pitchFamily="34" charset="0"/>
                <a:cs typeface="Calibri" panose="020F0502020204030204" pitchFamily="34" charset="0"/>
              </a:rPr>
              <a:t>-Atelier studio in Berlin where Caligari was made was restrictive in scale.</a:t>
            </a:r>
          </a:p>
          <a:p>
            <a:pPr lvl="0"/>
            <a:r>
              <a:rPr lang="en-GB" sz="2000" b="1" dirty="0">
                <a:solidFill>
                  <a:prstClr val="black"/>
                </a:solidFill>
                <a:latin typeface="Calibri" panose="020F0502020204030204" pitchFamily="34" charset="0"/>
                <a:cs typeface="Calibri" panose="020F0502020204030204" pitchFamily="34" charset="0"/>
              </a:rPr>
              <a:t>•	Giuseppe </a:t>
            </a:r>
            <a:r>
              <a:rPr lang="en-GB" sz="2000" b="1" dirty="0" err="1">
                <a:solidFill>
                  <a:prstClr val="black"/>
                </a:solidFill>
                <a:latin typeface="Calibri" panose="020F0502020204030204" pitchFamily="34" charset="0"/>
                <a:cs typeface="Calibri" panose="020F0502020204030204" pitchFamily="34" charset="0"/>
              </a:rPr>
              <a:t>Becce</a:t>
            </a:r>
            <a:r>
              <a:rPr lang="en-GB" sz="2000" b="1" dirty="0">
                <a:solidFill>
                  <a:prstClr val="black"/>
                </a:solidFill>
                <a:latin typeface="Calibri" panose="020F0502020204030204" pitchFamily="34" charset="0"/>
                <a:cs typeface="Calibri" panose="020F0502020204030204" pitchFamily="34" charset="0"/>
              </a:rPr>
              <a:t> composed sheet music for the original film’s soundtrack.</a:t>
            </a:r>
          </a:p>
          <a:p>
            <a:pPr lvl="0"/>
            <a:endParaRPr lang="en-GB" sz="2000" b="1" dirty="0">
              <a:solidFill>
                <a:prstClr val="black"/>
              </a:solidFill>
              <a:latin typeface="Calibri" panose="020F0502020204030204" pitchFamily="34" charset="0"/>
              <a:cs typeface="Calibri" panose="020F0502020204030204" pitchFamily="34" charset="0"/>
            </a:endParaRPr>
          </a:p>
          <a:p>
            <a:pPr lvl="0"/>
            <a:r>
              <a:rPr lang="en-GB" sz="2000" b="1" dirty="0">
                <a:solidFill>
                  <a:prstClr val="black"/>
                </a:solidFill>
                <a:latin typeface="Calibri" panose="020F0502020204030204" pitchFamily="34" charset="0"/>
                <a:cs typeface="Calibri" panose="020F0502020204030204" pitchFamily="34" charset="0"/>
              </a:rPr>
              <a:t>  </a:t>
            </a:r>
          </a:p>
          <a:p>
            <a:pPr lvl="0"/>
            <a:endParaRPr lang="en-GB" sz="2000" b="1" dirty="0">
              <a:solidFill>
                <a:prstClr val="black"/>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5ED2BF7-63D1-4CDE-B99F-CADF24FF25E1}"/>
              </a:ext>
            </a:extLst>
          </p:cNvPr>
          <p:cNvPicPr>
            <a:picLocks noChangeAspect="1"/>
          </p:cNvPicPr>
          <p:nvPr/>
        </p:nvPicPr>
        <p:blipFill rotWithShape="1">
          <a:blip r:embed="rId3"/>
          <a:srcRect r="3659"/>
          <a:stretch/>
        </p:blipFill>
        <p:spPr>
          <a:xfrm>
            <a:off x="8169055" y="4110917"/>
            <a:ext cx="3046768" cy="2514586"/>
          </a:xfrm>
          <a:prstGeom prst="rect">
            <a:avLst/>
          </a:prstGeom>
          <a:effectLst>
            <a:softEdge rad="63500"/>
          </a:effectLst>
        </p:spPr>
      </p:pic>
      <p:pic>
        <p:nvPicPr>
          <p:cNvPr id="8" name="Picture 7">
            <a:extLst>
              <a:ext uri="{FF2B5EF4-FFF2-40B4-BE49-F238E27FC236}">
                <a16:creationId xmlns:a16="http://schemas.microsoft.com/office/drawing/2014/main" id="{214F6839-B62F-4769-9211-7EFFD6003170}"/>
              </a:ext>
            </a:extLst>
          </p:cNvPr>
          <p:cNvPicPr>
            <a:picLocks noChangeAspect="1"/>
          </p:cNvPicPr>
          <p:nvPr/>
        </p:nvPicPr>
        <p:blipFill rotWithShape="1">
          <a:blip r:embed="rId4"/>
          <a:srcRect r="4226"/>
          <a:stretch/>
        </p:blipFill>
        <p:spPr>
          <a:xfrm>
            <a:off x="3815035" y="4084900"/>
            <a:ext cx="4278682" cy="2514585"/>
          </a:xfrm>
          <a:prstGeom prst="rect">
            <a:avLst/>
          </a:prstGeom>
          <a:effectLst>
            <a:softEdge rad="63500"/>
          </a:effectLst>
        </p:spPr>
      </p:pic>
      <p:pic>
        <p:nvPicPr>
          <p:cNvPr id="9" name="Picture 8">
            <a:extLst>
              <a:ext uri="{FF2B5EF4-FFF2-40B4-BE49-F238E27FC236}">
                <a16:creationId xmlns:a16="http://schemas.microsoft.com/office/drawing/2014/main" id="{3DED847B-1A9A-4659-954E-7BAFE54B9AE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0087" y="4136932"/>
            <a:ext cx="3219023" cy="2462553"/>
          </a:xfrm>
          <a:prstGeom prst="rect">
            <a:avLst/>
          </a:prstGeom>
          <a:effectLst>
            <a:softEdge rad="63500"/>
          </a:effectLst>
        </p:spPr>
      </p:pic>
    </p:spTree>
    <p:extLst>
      <p:ext uri="{BB962C8B-B14F-4D97-AF65-F5344CB8AC3E}">
        <p14:creationId xmlns:p14="http://schemas.microsoft.com/office/powerpoint/2010/main" val="4211416148"/>
      </p:ext>
    </p:extLst>
  </p:cSld>
  <p:clrMapOvr>
    <a:masterClrMapping/>
  </p:clrMapOvr>
  <mc:AlternateContent xmlns:mc="http://schemas.openxmlformats.org/markup-compatibility/2006" xmlns:p14="http://schemas.microsoft.com/office/powerpoint/2010/main">
    <mc:Choice Requires="p14">
      <p:transition spd="slow" p14:dur="2000" advTm="130999"/>
    </mc:Choice>
    <mc:Fallback xmlns="">
      <p:transition spd="slow" advTm="130999"/>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1607</TotalTime>
  <Words>521</Words>
  <Application>Microsoft Macintosh PowerPoint</Application>
  <PresentationFormat>Widescreen</PresentationFormat>
  <Paragraphs>31</Paragraphs>
  <Slides>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vt:i4>
      </vt:variant>
    </vt:vector>
  </HeadingPairs>
  <TitlesOfParts>
    <vt:vector size="12" baseType="lpstr">
      <vt:lpstr>Arial</vt:lpstr>
      <vt:lpstr>Calibri</vt:lpstr>
      <vt:lpstr>Constantia</vt:lpstr>
      <vt:lpstr>Trebuchet MS</vt:lpstr>
      <vt:lpstr>Vladimir Script</vt:lpstr>
      <vt:lpstr>Wingdings 2</vt:lpstr>
      <vt:lpstr>Wingdings 3</vt:lpstr>
      <vt:lpstr>Facet</vt:lpstr>
      <vt:lpstr>Paper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150</cp:revision>
  <dcterms:created xsi:type="dcterms:W3CDTF">2020-03-19T21:03:25Z</dcterms:created>
  <dcterms:modified xsi:type="dcterms:W3CDTF">2021-02-02T08:59:54Z</dcterms:modified>
</cp:coreProperties>
</file>