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300" r:id="rId3"/>
    <p:sldId id="280" r:id="rId4"/>
    <p:sldId id="278" r:id="rId5"/>
    <p:sldId id="279" r:id="rId6"/>
    <p:sldId id="281" r:id="rId7"/>
    <p:sldId id="282" r:id="rId8"/>
    <p:sldId id="283" r:id="rId9"/>
    <p:sldId id="284" r:id="rId10"/>
    <p:sldId id="285" r:id="rId11"/>
    <p:sldId id="286" r:id="rId12"/>
    <p:sldId id="291" r:id="rId13"/>
    <p:sldId id="292" r:id="rId14"/>
    <p:sldId id="293" r:id="rId15"/>
    <p:sldId id="294" r:id="rId16"/>
    <p:sldId id="295" r:id="rId17"/>
    <p:sldId id="296" r:id="rId18"/>
    <p:sldId id="297" r:id="rId19"/>
    <p:sldId id="298" r:id="rId20"/>
    <p:sldId id="299" r:id="rId21"/>
    <p:sldId id="302" r:id="rId22"/>
    <p:sldId id="301" r:id="rId23"/>
  </p:sldIdLst>
  <p:sldSz cx="9144000" cy="6858000" type="screen4x3"/>
  <p:notesSz cx="6792913" cy="992505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userDrawn="1">
          <p15:clr>
            <a:srgbClr val="A4A3A4"/>
          </p15:clr>
        </p15:guide>
        <p15:guide id="2" pos="214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6"/>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6786" y="1"/>
            <a:ext cx="2944511"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7506"/>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6786" y="9427506"/>
            <a:ext cx="2944511"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48401"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4400" y="742950"/>
            <a:ext cx="4964113"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5506" y="4713753"/>
            <a:ext cx="4981901" cy="4468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29121"/>
            <a:ext cx="2944512" cy="49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48401" y="9429121"/>
            <a:ext cx="2944512" cy="49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blog.oxfordcollegeofmarketing.com/wp/wp-content/uploads/2016/06/TOWS-Analysis.pn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accent2"/>
                </a:solidFill>
              </a:rPr>
              <a:t>LCMB7026</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a:t>
            </a:r>
          </a:p>
          <a:p>
            <a:pPr eaLnBrk="1" hangingPunct="1"/>
            <a:r>
              <a:rPr lang="en-GB" altLang="en-US" dirty="0">
                <a:solidFill>
                  <a:schemeClr val="accent2"/>
                </a:solidFill>
              </a:rPr>
              <a:t>Week 2</a:t>
            </a:r>
          </a:p>
          <a:p>
            <a:pPr eaLnBrk="1" hangingPunct="1"/>
            <a:r>
              <a:rPr lang="en-GB" altLang="en-US" dirty="0">
                <a:solidFill>
                  <a:schemeClr val="accent2"/>
                </a:solidFill>
              </a:rPr>
              <a:t>Porters 5 Forces Model</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8749C-1FAC-BE0D-84D2-1D748FCE5681}"/>
              </a:ext>
            </a:extLst>
          </p:cNvPr>
          <p:cNvSpPr>
            <a:spLocks noGrp="1"/>
          </p:cNvSpPr>
          <p:nvPr>
            <p:ph type="title"/>
          </p:nvPr>
        </p:nvSpPr>
        <p:spPr/>
        <p:txBody>
          <a:bodyPr/>
          <a:lstStyle/>
          <a:p>
            <a:r>
              <a:rPr lang="en-GB" sz="3200" b="1" dirty="0"/>
              <a:t>Learning Objectives</a:t>
            </a:r>
          </a:p>
        </p:txBody>
      </p:sp>
      <p:sp>
        <p:nvSpPr>
          <p:cNvPr id="3" name="Content Placeholder 2">
            <a:extLst>
              <a:ext uri="{FF2B5EF4-FFF2-40B4-BE49-F238E27FC236}">
                <a16:creationId xmlns:a16="http://schemas.microsoft.com/office/drawing/2014/main" id="{5711AEED-8D0A-5BA0-FF5B-F18C5BC97C15}"/>
              </a:ext>
            </a:extLst>
          </p:cNvPr>
          <p:cNvSpPr>
            <a:spLocks noGrp="1"/>
          </p:cNvSpPr>
          <p:nvPr>
            <p:ph idx="1"/>
          </p:nvPr>
        </p:nvSpPr>
        <p:spPr/>
        <p:txBody>
          <a:bodyPr/>
          <a:lstStyle/>
          <a:p>
            <a:r>
              <a:rPr lang="en-GB" sz="2800" dirty="0"/>
              <a:t>To understand the five main forces in the Porter’s Five Forces model.</a:t>
            </a:r>
          </a:p>
          <a:p>
            <a:r>
              <a:rPr lang="en-GB" sz="2800" dirty="0"/>
              <a:t>To be able to relate the Five Forces model to a company in two countries.</a:t>
            </a:r>
          </a:p>
          <a:p>
            <a:r>
              <a:rPr lang="en-GB" sz="2800" dirty="0"/>
              <a:t>To comprehend SWOT analysis.</a:t>
            </a:r>
          </a:p>
          <a:p>
            <a:r>
              <a:rPr lang="en-GB" sz="2800" dirty="0"/>
              <a:t>To understand the main strategies in the TOWS matrix.</a:t>
            </a:r>
          </a:p>
        </p:txBody>
      </p:sp>
      <p:sp>
        <p:nvSpPr>
          <p:cNvPr id="4" name="Date Placeholder 3">
            <a:extLst>
              <a:ext uri="{FF2B5EF4-FFF2-40B4-BE49-F238E27FC236}">
                <a16:creationId xmlns:a16="http://schemas.microsoft.com/office/drawing/2014/main" id="{C6870FEB-CB9C-04F2-7E10-CEB2FBA06CAA}"/>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C870B4B0-B066-4DD5-0626-3A40C8B78EA6}"/>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558921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DE8FF-5FED-4A89-B6AA-E2E2F6C0FE8C}"/>
              </a:ext>
            </a:extLst>
          </p:cNvPr>
          <p:cNvSpPr>
            <a:spLocks noGrp="1"/>
          </p:cNvSpPr>
          <p:nvPr>
            <p:ph type="title"/>
          </p:nvPr>
        </p:nvSpPr>
        <p:spPr/>
        <p:txBody>
          <a:bodyPr/>
          <a:lstStyle/>
          <a:p>
            <a:r>
              <a:rPr lang="en-GB" b="1" u="sng" dirty="0"/>
              <a:t>Porters 5 Forces Model</a:t>
            </a:r>
            <a:endParaRPr lang="en-GB" dirty="0"/>
          </a:p>
        </p:txBody>
      </p:sp>
      <p:sp>
        <p:nvSpPr>
          <p:cNvPr id="3" name="Content Placeholder 2">
            <a:extLst>
              <a:ext uri="{FF2B5EF4-FFF2-40B4-BE49-F238E27FC236}">
                <a16:creationId xmlns:a16="http://schemas.microsoft.com/office/drawing/2014/main" id="{EBB09613-7E7F-4B0E-A546-6435ED30BA30}"/>
              </a:ext>
            </a:extLst>
          </p:cNvPr>
          <p:cNvSpPr>
            <a:spLocks noGrp="1"/>
          </p:cNvSpPr>
          <p:nvPr>
            <p:ph idx="1"/>
          </p:nvPr>
        </p:nvSpPr>
        <p:spPr/>
        <p:txBody>
          <a:bodyPr/>
          <a:lstStyle/>
          <a:p>
            <a:r>
              <a:rPr lang="en-GB" sz="2000" dirty="0"/>
              <a:t>Porter's five forces model is used to understand the industry/market which the business is operating within. It can be used to:</a:t>
            </a:r>
          </a:p>
          <a:p>
            <a:pPr marL="0" indent="0">
              <a:buNone/>
            </a:pPr>
            <a:r>
              <a:rPr lang="en-GB" sz="2000" dirty="0"/>
              <a:t> </a:t>
            </a:r>
          </a:p>
          <a:p>
            <a:r>
              <a:rPr lang="en-GB" sz="2000" dirty="0"/>
              <a:t>a) understand how profitable an industry is to be in which can be used to decide whether to enter or exit the market.  </a:t>
            </a:r>
          </a:p>
          <a:p>
            <a:pPr marL="0" indent="0">
              <a:buNone/>
            </a:pPr>
            <a:r>
              <a:rPr lang="en-GB" sz="2000" dirty="0"/>
              <a:t> </a:t>
            </a:r>
          </a:p>
          <a:p>
            <a:r>
              <a:rPr lang="en-GB" sz="2000" dirty="0"/>
              <a:t>b) by firms operating in that industry to understand the forces impacting upon industry profitability and change how they operate to become more profitable themselves.</a:t>
            </a:r>
          </a:p>
          <a:p>
            <a:endParaRPr lang="en-GB" dirty="0"/>
          </a:p>
        </p:txBody>
      </p:sp>
      <p:sp>
        <p:nvSpPr>
          <p:cNvPr id="4" name="Date Placeholder 3">
            <a:extLst>
              <a:ext uri="{FF2B5EF4-FFF2-40B4-BE49-F238E27FC236}">
                <a16:creationId xmlns:a16="http://schemas.microsoft.com/office/drawing/2014/main" id="{9793AE3D-408C-4DD3-B7AD-94E9E7A9AD01}"/>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380ED3AE-52DF-4ADA-9781-D538E1BFF224}"/>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516360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13C7-6A0F-46DB-B376-209E2778E045}"/>
              </a:ext>
            </a:extLst>
          </p:cNvPr>
          <p:cNvSpPr>
            <a:spLocks noGrp="1"/>
          </p:cNvSpPr>
          <p:nvPr>
            <p:ph type="title"/>
          </p:nvPr>
        </p:nvSpPr>
        <p:spPr/>
        <p:txBody>
          <a:bodyPr/>
          <a:lstStyle/>
          <a:p>
            <a:r>
              <a:rPr lang="en-GB" b="1" dirty="0"/>
              <a:t>Porters 5 Forces</a:t>
            </a:r>
            <a:endParaRPr lang="en-GB" dirty="0"/>
          </a:p>
        </p:txBody>
      </p:sp>
      <p:sp>
        <p:nvSpPr>
          <p:cNvPr id="4" name="Date Placeholder 3">
            <a:extLst>
              <a:ext uri="{FF2B5EF4-FFF2-40B4-BE49-F238E27FC236}">
                <a16:creationId xmlns:a16="http://schemas.microsoft.com/office/drawing/2014/main" id="{5BF19888-4255-4FCB-A557-69AAB9E90735}"/>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7CBDE243-9338-4F04-8BCA-2CF014BD9AC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6" name="Content Placeholder 3">
            <a:extLst>
              <a:ext uri="{FF2B5EF4-FFF2-40B4-BE49-F238E27FC236}">
                <a16:creationId xmlns:a16="http://schemas.microsoft.com/office/drawing/2014/main" id="{35EE5491-89CD-4A15-ABDF-5B73D25907A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1657896"/>
            <a:ext cx="5157366" cy="3542208"/>
          </a:xfrm>
        </p:spPr>
      </p:pic>
    </p:spTree>
    <p:extLst>
      <p:ext uri="{BB962C8B-B14F-4D97-AF65-F5344CB8AC3E}">
        <p14:creationId xmlns:p14="http://schemas.microsoft.com/office/powerpoint/2010/main" val="1570628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C1195-5C21-49FC-AE01-EED7F6749F29}"/>
              </a:ext>
            </a:extLst>
          </p:cNvPr>
          <p:cNvSpPr>
            <a:spLocks noGrp="1"/>
          </p:cNvSpPr>
          <p:nvPr>
            <p:ph type="title"/>
          </p:nvPr>
        </p:nvSpPr>
        <p:spPr/>
        <p:txBody>
          <a:bodyPr/>
          <a:lstStyle/>
          <a:p>
            <a:r>
              <a:rPr lang="en-GB" b="1" u="sng" dirty="0"/>
              <a:t>Competitive Rivalry</a:t>
            </a:r>
            <a:endParaRPr lang="en-GB" dirty="0"/>
          </a:p>
        </p:txBody>
      </p:sp>
      <p:sp>
        <p:nvSpPr>
          <p:cNvPr id="3" name="Content Placeholder 2">
            <a:extLst>
              <a:ext uri="{FF2B5EF4-FFF2-40B4-BE49-F238E27FC236}">
                <a16:creationId xmlns:a16="http://schemas.microsoft.com/office/drawing/2014/main" id="{2AFDD478-5F52-4B57-B988-EC10F0CF3B1F}"/>
              </a:ext>
            </a:extLst>
          </p:cNvPr>
          <p:cNvSpPr>
            <a:spLocks noGrp="1"/>
          </p:cNvSpPr>
          <p:nvPr>
            <p:ph idx="1"/>
          </p:nvPr>
        </p:nvSpPr>
        <p:spPr/>
        <p:txBody>
          <a:bodyPr/>
          <a:lstStyle/>
          <a:p>
            <a:r>
              <a:rPr lang="en-GB" dirty="0"/>
              <a:t>There are a lot of competitors</a:t>
            </a:r>
          </a:p>
          <a:p>
            <a:r>
              <a:rPr lang="en-GB" dirty="0"/>
              <a:t>There is little difference between rival products</a:t>
            </a:r>
          </a:p>
          <a:p>
            <a:r>
              <a:rPr lang="en-GB" dirty="0"/>
              <a:t>There are exit barriers that keep competitors in a market that they might otherwise leave.  </a:t>
            </a:r>
          </a:p>
          <a:p>
            <a:pPr marL="0" indent="0">
              <a:buNone/>
            </a:pPr>
            <a:endParaRPr lang="en-GB" dirty="0"/>
          </a:p>
        </p:txBody>
      </p:sp>
      <p:sp>
        <p:nvSpPr>
          <p:cNvPr id="4" name="Date Placeholder 3">
            <a:extLst>
              <a:ext uri="{FF2B5EF4-FFF2-40B4-BE49-F238E27FC236}">
                <a16:creationId xmlns:a16="http://schemas.microsoft.com/office/drawing/2014/main" id="{9CF7358E-426D-4B83-A4CE-5D03AD66A0BC}"/>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EAA165A4-1DDE-458E-96DE-126FC5339D43}"/>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65676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60BAE-8790-4E26-8E46-795765DF5E64}"/>
              </a:ext>
            </a:extLst>
          </p:cNvPr>
          <p:cNvSpPr>
            <a:spLocks noGrp="1"/>
          </p:cNvSpPr>
          <p:nvPr>
            <p:ph type="title"/>
          </p:nvPr>
        </p:nvSpPr>
        <p:spPr/>
        <p:txBody>
          <a:bodyPr/>
          <a:lstStyle/>
          <a:p>
            <a:r>
              <a:rPr lang="en-GB" sz="2400" u="sng" dirty="0"/>
              <a:t>Competitors can be analysed by asking the following questions:</a:t>
            </a:r>
            <a:br>
              <a:rPr lang="en-GB" dirty="0"/>
            </a:br>
            <a:endParaRPr lang="en-GB" dirty="0"/>
          </a:p>
        </p:txBody>
      </p:sp>
      <p:sp>
        <p:nvSpPr>
          <p:cNvPr id="3" name="Content Placeholder 2">
            <a:extLst>
              <a:ext uri="{FF2B5EF4-FFF2-40B4-BE49-F238E27FC236}">
                <a16:creationId xmlns:a16="http://schemas.microsoft.com/office/drawing/2014/main" id="{8ADE14FD-B7AA-4843-AE56-7B23D765A837}"/>
              </a:ext>
            </a:extLst>
          </p:cNvPr>
          <p:cNvSpPr>
            <a:spLocks noGrp="1"/>
          </p:cNvSpPr>
          <p:nvPr>
            <p:ph idx="1"/>
          </p:nvPr>
        </p:nvSpPr>
        <p:spPr/>
        <p:txBody>
          <a:bodyPr/>
          <a:lstStyle/>
          <a:p>
            <a:r>
              <a:rPr lang="en-GB" dirty="0"/>
              <a:t>What are their objectives?</a:t>
            </a:r>
          </a:p>
          <a:p>
            <a:r>
              <a:rPr lang="en-GB" dirty="0"/>
              <a:t>What are their strategies? </a:t>
            </a:r>
          </a:p>
          <a:p>
            <a:r>
              <a:rPr lang="en-GB" dirty="0"/>
              <a:t>What are their strengths and weaknesses? </a:t>
            </a:r>
          </a:p>
          <a:p>
            <a:r>
              <a:rPr lang="en-GB" dirty="0"/>
              <a:t>What threats do they provide to our company?</a:t>
            </a:r>
          </a:p>
          <a:p>
            <a:pPr marL="0" indent="0">
              <a:buNone/>
            </a:pPr>
            <a:endParaRPr lang="en-GB" dirty="0"/>
          </a:p>
        </p:txBody>
      </p:sp>
      <p:sp>
        <p:nvSpPr>
          <p:cNvPr id="4" name="Date Placeholder 3">
            <a:extLst>
              <a:ext uri="{FF2B5EF4-FFF2-40B4-BE49-F238E27FC236}">
                <a16:creationId xmlns:a16="http://schemas.microsoft.com/office/drawing/2014/main" id="{2D215184-8A43-4EF5-838C-67058D8210F5}"/>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EFE4446C-D608-4092-9FA0-6ADFD6E26F9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146999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B3E4C-9AC9-464F-93F7-13CFD09ACCE1}"/>
              </a:ext>
            </a:extLst>
          </p:cNvPr>
          <p:cNvSpPr>
            <a:spLocks noGrp="1"/>
          </p:cNvSpPr>
          <p:nvPr>
            <p:ph type="title"/>
          </p:nvPr>
        </p:nvSpPr>
        <p:spPr/>
        <p:txBody>
          <a:bodyPr/>
          <a:lstStyle/>
          <a:p>
            <a:r>
              <a:rPr lang="en-GB" b="1" u="sng" dirty="0"/>
              <a:t>Threat of new entrants</a:t>
            </a:r>
            <a:endParaRPr lang="en-GB" dirty="0"/>
          </a:p>
        </p:txBody>
      </p:sp>
      <p:sp>
        <p:nvSpPr>
          <p:cNvPr id="3" name="Content Placeholder 2">
            <a:extLst>
              <a:ext uri="{FF2B5EF4-FFF2-40B4-BE49-F238E27FC236}">
                <a16:creationId xmlns:a16="http://schemas.microsoft.com/office/drawing/2014/main" id="{B87F4761-8213-42B9-89BE-61649E319757}"/>
              </a:ext>
            </a:extLst>
          </p:cNvPr>
          <p:cNvSpPr>
            <a:spLocks noGrp="1"/>
          </p:cNvSpPr>
          <p:nvPr>
            <p:ph idx="1"/>
          </p:nvPr>
        </p:nvSpPr>
        <p:spPr/>
        <p:txBody>
          <a:bodyPr/>
          <a:lstStyle/>
          <a:p>
            <a:pPr marL="0" indent="0">
              <a:buNone/>
            </a:pPr>
            <a:r>
              <a:rPr lang="en-GB" b="1" dirty="0"/>
              <a:t>The force will be high, and the industry less profitable when:</a:t>
            </a:r>
          </a:p>
          <a:p>
            <a:r>
              <a:rPr lang="en-GB" dirty="0"/>
              <a:t> New companies can easily enter the market.</a:t>
            </a:r>
          </a:p>
          <a:p>
            <a:r>
              <a:rPr lang="en-GB" dirty="0"/>
              <a:t>The barriers to entry are low.</a:t>
            </a:r>
          </a:p>
          <a:p>
            <a:pPr marL="0" indent="0">
              <a:buNone/>
            </a:pPr>
            <a:endParaRPr lang="en-GB" dirty="0"/>
          </a:p>
        </p:txBody>
      </p:sp>
      <p:sp>
        <p:nvSpPr>
          <p:cNvPr id="4" name="Date Placeholder 3">
            <a:extLst>
              <a:ext uri="{FF2B5EF4-FFF2-40B4-BE49-F238E27FC236}">
                <a16:creationId xmlns:a16="http://schemas.microsoft.com/office/drawing/2014/main" id="{6B7E62B0-0970-4CFE-AFD5-DC200C8C79CF}"/>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5AC2890B-A3A3-4FD1-B64B-2D027B5B2F9A}"/>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201360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8E28C-042F-4C7A-9C19-EB9355B75F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7B15733-9E16-47B2-84FB-317DB9514CEA}"/>
              </a:ext>
            </a:extLst>
          </p:cNvPr>
          <p:cNvSpPr>
            <a:spLocks noGrp="1"/>
          </p:cNvSpPr>
          <p:nvPr>
            <p:ph idx="1"/>
          </p:nvPr>
        </p:nvSpPr>
        <p:spPr/>
        <p:txBody>
          <a:bodyPr/>
          <a:lstStyle/>
          <a:p>
            <a:pPr marL="0" indent="0">
              <a:buNone/>
            </a:pPr>
            <a:r>
              <a:rPr lang="en-GB" sz="2400" b="1" u="sng" dirty="0"/>
              <a:t>It is harder to enter the market when there are significant barriers to entry. These can include:</a:t>
            </a:r>
          </a:p>
          <a:p>
            <a:r>
              <a:rPr lang="en-GB" sz="2400" dirty="0"/>
              <a:t>High costs of entry (e.g. production facilities, IT)</a:t>
            </a:r>
          </a:p>
          <a:p>
            <a:r>
              <a:rPr lang="en-GB" sz="2400" dirty="0"/>
              <a:t>Patents</a:t>
            </a:r>
          </a:p>
          <a:p>
            <a:r>
              <a:rPr lang="en-GB" sz="2400" dirty="0"/>
              <a:t>Customer contracts in place</a:t>
            </a:r>
          </a:p>
          <a:p>
            <a:r>
              <a:rPr lang="en-GB" sz="2400" dirty="0"/>
              <a:t>Cost advantages of existing competitors are significant (e.g. due to scale of operation)</a:t>
            </a:r>
          </a:p>
          <a:p>
            <a:r>
              <a:rPr lang="en-GB" sz="2400" dirty="0"/>
              <a:t>Strong brands amongst competitors</a:t>
            </a:r>
          </a:p>
          <a:p>
            <a:endParaRPr lang="en-GB" dirty="0"/>
          </a:p>
        </p:txBody>
      </p:sp>
      <p:sp>
        <p:nvSpPr>
          <p:cNvPr id="4" name="Date Placeholder 3">
            <a:extLst>
              <a:ext uri="{FF2B5EF4-FFF2-40B4-BE49-F238E27FC236}">
                <a16:creationId xmlns:a16="http://schemas.microsoft.com/office/drawing/2014/main" id="{23F98AA2-511A-4DAA-B8E3-B61C5B3C0C9C}"/>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332C91FC-35EA-4837-AECF-9F904A4ED49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37230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A479-124A-48B9-BA03-35BBF44CF8C1}"/>
              </a:ext>
            </a:extLst>
          </p:cNvPr>
          <p:cNvSpPr>
            <a:spLocks noGrp="1"/>
          </p:cNvSpPr>
          <p:nvPr>
            <p:ph type="title"/>
          </p:nvPr>
        </p:nvSpPr>
        <p:spPr/>
        <p:txBody>
          <a:bodyPr/>
          <a:lstStyle/>
          <a:p>
            <a:br>
              <a:rPr lang="en-GB" b="1" u="sng" dirty="0"/>
            </a:br>
            <a:r>
              <a:rPr lang="en-GB" b="1" u="sng" dirty="0"/>
              <a:t>Buyer Power</a:t>
            </a:r>
            <a:br>
              <a:rPr lang="en-GB" dirty="0"/>
            </a:br>
            <a:endParaRPr lang="en-GB" dirty="0"/>
          </a:p>
        </p:txBody>
      </p:sp>
      <p:sp>
        <p:nvSpPr>
          <p:cNvPr id="3" name="Content Placeholder 2">
            <a:extLst>
              <a:ext uri="{FF2B5EF4-FFF2-40B4-BE49-F238E27FC236}">
                <a16:creationId xmlns:a16="http://schemas.microsoft.com/office/drawing/2014/main" id="{4C346C42-1AB5-487A-8111-3E58E3449EB3}"/>
              </a:ext>
            </a:extLst>
          </p:cNvPr>
          <p:cNvSpPr>
            <a:spLocks noGrp="1"/>
          </p:cNvSpPr>
          <p:nvPr>
            <p:ph idx="1"/>
          </p:nvPr>
        </p:nvSpPr>
        <p:spPr/>
        <p:txBody>
          <a:bodyPr/>
          <a:lstStyle/>
          <a:p>
            <a:pPr marL="0" indent="0">
              <a:buNone/>
            </a:pPr>
            <a:r>
              <a:rPr lang="en-GB" b="1" dirty="0"/>
              <a:t>The force is high, and industry less profitable when:</a:t>
            </a:r>
          </a:p>
          <a:p>
            <a:r>
              <a:rPr lang="en-GB" dirty="0"/>
              <a:t>A niche market provides a large proportion of company profits.</a:t>
            </a:r>
          </a:p>
          <a:p>
            <a:pPr marL="0" indent="0">
              <a:buNone/>
            </a:pPr>
            <a:endParaRPr lang="en-GB" dirty="0"/>
          </a:p>
          <a:p>
            <a:r>
              <a:rPr lang="en-GB" dirty="0"/>
              <a:t>Customers can switch between competitors easily.</a:t>
            </a:r>
          </a:p>
          <a:p>
            <a:pPr marL="0" indent="0">
              <a:buNone/>
            </a:pPr>
            <a:endParaRPr lang="en-GB" dirty="0"/>
          </a:p>
        </p:txBody>
      </p:sp>
      <p:sp>
        <p:nvSpPr>
          <p:cNvPr id="4" name="Date Placeholder 3">
            <a:extLst>
              <a:ext uri="{FF2B5EF4-FFF2-40B4-BE49-F238E27FC236}">
                <a16:creationId xmlns:a16="http://schemas.microsoft.com/office/drawing/2014/main" id="{FBEC140E-D726-4FFA-945D-349AA0F60F2B}"/>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F5BC8528-45C0-4C66-A1C5-12B3F56D4496}"/>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411108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CD73C-419E-4991-B3AB-21DBDDD0AB4E}"/>
              </a:ext>
            </a:extLst>
          </p:cNvPr>
          <p:cNvSpPr>
            <a:spLocks noGrp="1"/>
          </p:cNvSpPr>
          <p:nvPr>
            <p:ph type="title"/>
          </p:nvPr>
        </p:nvSpPr>
        <p:spPr/>
        <p:txBody>
          <a:bodyPr/>
          <a:lstStyle/>
          <a:p>
            <a:r>
              <a:rPr lang="en-GB" b="1" u="sng" dirty="0"/>
              <a:t>Supplier Power</a:t>
            </a:r>
            <a:endParaRPr lang="en-GB" dirty="0"/>
          </a:p>
        </p:txBody>
      </p:sp>
      <p:sp>
        <p:nvSpPr>
          <p:cNvPr id="3" name="Content Placeholder 2">
            <a:extLst>
              <a:ext uri="{FF2B5EF4-FFF2-40B4-BE49-F238E27FC236}">
                <a16:creationId xmlns:a16="http://schemas.microsoft.com/office/drawing/2014/main" id="{148ED883-410D-4E3D-AEAA-8FC4CE9C06A8}"/>
              </a:ext>
            </a:extLst>
          </p:cNvPr>
          <p:cNvSpPr>
            <a:spLocks noGrp="1"/>
          </p:cNvSpPr>
          <p:nvPr>
            <p:ph idx="1"/>
          </p:nvPr>
        </p:nvSpPr>
        <p:spPr/>
        <p:txBody>
          <a:bodyPr/>
          <a:lstStyle/>
          <a:p>
            <a:pPr marL="0" indent="0">
              <a:buNone/>
            </a:pPr>
            <a:r>
              <a:rPr lang="en-GB" b="1" dirty="0"/>
              <a:t>Supplier power is high, and industry less profitable when:</a:t>
            </a:r>
          </a:p>
          <a:p>
            <a:r>
              <a:rPr lang="en-GB" dirty="0"/>
              <a:t>There are  a few suppliers.</a:t>
            </a:r>
          </a:p>
          <a:p>
            <a:r>
              <a:rPr lang="en-GB" dirty="0"/>
              <a:t>The cost of changing suppliers is high.</a:t>
            </a:r>
          </a:p>
          <a:p>
            <a:pPr marL="0" indent="0">
              <a:buNone/>
            </a:pPr>
            <a:endParaRPr lang="en-GB" dirty="0"/>
          </a:p>
        </p:txBody>
      </p:sp>
      <p:sp>
        <p:nvSpPr>
          <p:cNvPr id="4" name="Date Placeholder 3">
            <a:extLst>
              <a:ext uri="{FF2B5EF4-FFF2-40B4-BE49-F238E27FC236}">
                <a16:creationId xmlns:a16="http://schemas.microsoft.com/office/drawing/2014/main" id="{89F7F6C9-91F1-4D09-B7F9-272AD0222D90}"/>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C9A6C1E0-524C-4D68-BB60-91BF8697E940}"/>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72903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54D9-FF33-4074-B1DF-0C464FE96D77}"/>
              </a:ext>
            </a:extLst>
          </p:cNvPr>
          <p:cNvSpPr>
            <a:spLocks noGrp="1"/>
          </p:cNvSpPr>
          <p:nvPr>
            <p:ph type="title"/>
          </p:nvPr>
        </p:nvSpPr>
        <p:spPr/>
        <p:txBody>
          <a:bodyPr/>
          <a:lstStyle/>
          <a:p>
            <a:br>
              <a:rPr lang="en-GB" b="1" u="sng" dirty="0"/>
            </a:br>
            <a:r>
              <a:rPr lang="en-GB" b="1" u="sng" dirty="0"/>
              <a:t>Substitutes</a:t>
            </a:r>
            <a:br>
              <a:rPr lang="en-GB" dirty="0"/>
            </a:br>
            <a:endParaRPr lang="en-GB" dirty="0"/>
          </a:p>
        </p:txBody>
      </p:sp>
      <p:sp>
        <p:nvSpPr>
          <p:cNvPr id="3" name="Content Placeholder 2">
            <a:extLst>
              <a:ext uri="{FF2B5EF4-FFF2-40B4-BE49-F238E27FC236}">
                <a16:creationId xmlns:a16="http://schemas.microsoft.com/office/drawing/2014/main" id="{B76C83E5-FBCB-4525-B711-8C44696C8830}"/>
              </a:ext>
            </a:extLst>
          </p:cNvPr>
          <p:cNvSpPr>
            <a:spLocks noGrp="1"/>
          </p:cNvSpPr>
          <p:nvPr>
            <p:ph idx="1"/>
          </p:nvPr>
        </p:nvSpPr>
        <p:spPr/>
        <p:txBody>
          <a:bodyPr/>
          <a:lstStyle/>
          <a:p>
            <a:pPr marL="0" indent="0">
              <a:buNone/>
            </a:pPr>
            <a:r>
              <a:rPr lang="en-GB" dirty="0"/>
              <a:t>A substitute product is a product from another industry that offers similar benefits to the consumer as the product produced by the firms within the industry. </a:t>
            </a:r>
          </a:p>
          <a:p>
            <a:endParaRPr lang="en-GB" dirty="0"/>
          </a:p>
        </p:txBody>
      </p:sp>
      <p:sp>
        <p:nvSpPr>
          <p:cNvPr id="4" name="Date Placeholder 3">
            <a:extLst>
              <a:ext uri="{FF2B5EF4-FFF2-40B4-BE49-F238E27FC236}">
                <a16:creationId xmlns:a16="http://schemas.microsoft.com/office/drawing/2014/main" id="{7B3E76A9-CCA9-4FA0-896D-38FB3E361DF7}"/>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C13FCFF8-0640-4E9D-ABAC-BF49136D832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46022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7D38C-D85C-4DE9-BBB8-9F3A3DF83F5B}"/>
              </a:ext>
            </a:extLst>
          </p:cNvPr>
          <p:cNvSpPr>
            <a:spLocks noGrp="1"/>
          </p:cNvSpPr>
          <p:nvPr>
            <p:ph type="title"/>
          </p:nvPr>
        </p:nvSpPr>
        <p:spPr/>
        <p:txBody>
          <a:bodyPr/>
          <a:lstStyle/>
          <a:p>
            <a:r>
              <a:rPr lang="en-GB" b="1" u="sng" dirty="0"/>
              <a:t>SWOT Analysis</a:t>
            </a:r>
            <a:endParaRPr lang="en-GB" dirty="0"/>
          </a:p>
        </p:txBody>
      </p:sp>
      <p:sp>
        <p:nvSpPr>
          <p:cNvPr id="3" name="Content Placeholder 2">
            <a:extLst>
              <a:ext uri="{FF2B5EF4-FFF2-40B4-BE49-F238E27FC236}">
                <a16:creationId xmlns:a16="http://schemas.microsoft.com/office/drawing/2014/main" id="{3F1D386A-D641-458F-ADC6-28721001696D}"/>
              </a:ext>
            </a:extLst>
          </p:cNvPr>
          <p:cNvSpPr>
            <a:spLocks noGrp="1"/>
          </p:cNvSpPr>
          <p:nvPr>
            <p:ph idx="1"/>
          </p:nvPr>
        </p:nvSpPr>
        <p:spPr/>
        <p:txBody>
          <a:bodyPr/>
          <a:lstStyle/>
          <a:p>
            <a:r>
              <a:rPr lang="en-GB" sz="2400" b="1" dirty="0"/>
              <a:t>STRENGTHS</a:t>
            </a:r>
          </a:p>
          <a:p>
            <a:r>
              <a:rPr lang="en-GB" sz="2400" dirty="0"/>
              <a:t>Strong brand name and good reputation.</a:t>
            </a:r>
          </a:p>
          <a:p>
            <a:r>
              <a:rPr lang="en-GB" sz="2400" dirty="0"/>
              <a:t>Patent and copyright protection.</a:t>
            </a:r>
          </a:p>
          <a:p>
            <a:r>
              <a:rPr lang="en-GB" sz="2400" dirty="0"/>
              <a:t>A large amount of financial resources.</a:t>
            </a:r>
          </a:p>
          <a:p>
            <a:r>
              <a:rPr lang="en-GB" sz="2400" dirty="0"/>
              <a:t>A good relationship with suppliers and distributors.</a:t>
            </a:r>
          </a:p>
          <a:p>
            <a:r>
              <a:rPr lang="en-GB" sz="2400" dirty="0"/>
              <a:t>The employees within the organisation.</a:t>
            </a:r>
          </a:p>
          <a:p>
            <a:r>
              <a:rPr lang="en-GB" sz="2400" dirty="0"/>
              <a:t>Economies of scale and experience</a:t>
            </a:r>
            <a:r>
              <a:rPr lang="en-GB" dirty="0"/>
              <a:t>.</a:t>
            </a:r>
          </a:p>
          <a:p>
            <a:endParaRPr lang="en-GB" dirty="0"/>
          </a:p>
        </p:txBody>
      </p:sp>
      <p:sp>
        <p:nvSpPr>
          <p:cNvPr id="4" name="Date Placeholder 3">
            <a:extLst>
              <a:ext uri="{FF2B5EF4-FFF2-40B4-BE49-F238E27FC236}">
                <a16:creationId xmlns:a16="http://schemas.microsoft.com/office/drawing/2014/main" id="{0BF9E60A-A83C-4A2A-9423-8C6DECA418E6}"/>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4F6DA60F-6042-4D26-856D-A7F9A837E3E3}"/>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111728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1F69-4A8F-451E-8B98-6E8AD29DE616}"/>
              </a:ext>
            </a:extLst>
          </p:cNvPr>
          <p:cNvSpPr>
            <a:spLocks noGrp="1"/>
          </p:cNvSpPr>
          <p:nvPr>
            <p:ph type="title"/>
          </p:nvPr>
        </p:nvSpPr>
        <p:spPr/>
        <p:txBody>
          <a:bodyPr/>
          <a:lstStyle/>
          <a:p>
            <a:r>
              <a:rPr lang="en-GB" b="1" dirty="0"/>
              <a:t>Weaknesses</a:t>
            </a:r>
            <a:endParaRPr lang="en-GB" dirty="0"/>
          </a:p>
        </p:txBody>
      </p:sp>
      <p:sp>
        <p:nvSpPr>
          <p:cNvPr id="3" name="Content Placeholder 2">
            <a:extLst>
              <a:ext uri="{FF2B5EF4-FFF2-40B4-BE49-F238E27FC236}">
                <a16:creationId xmlns:a16="http://schemas.microsoft.com/office/drawing/2014/main" id="{06CC15DB-A432-4DCD-91FF-5F2967CDFA98}"/>
              </a:ext>
            </a:extLst>
          </p:cNvPr>
          <p:cNvSpPr>
            <a:spLocks noGrp="1"/>
          </p:cNvSpPr>
          <p:nvPr>
            <p:ph idx="1"/>
          </p:nvPr>
        </p:nvSpPr>
        <p:spPr/>
        <p:txBody>
          <a:bodyPr/>
          <a:lstStyle/>
          <a:p>
            <a:r>
              <a:rPr lang="en-GB" dirty="0"/>
              <a:t>The strengths can be reversed and become the weaknesses.</a:t>
            </a:r>
          </a:p>
          <a:p>
            <a:r>
              <a:rPr lang="en-GB" dirty="0"/>
              <a:t>Failure to innovate.</a:t>
            </a:r>
          </a:p>
          <a:p>
            <a:pPr marL="0" indent="0">
              <a:buNone/>
            </a:pPr>
            <a:endParaRPr lang="en-GB" dirty="0"/>
          </a:p>
        </p:txBody>
      </p:sp>
      <p:sp>
        <p:nvSpPr>
          <p:cNvPr id="4" name="Date Placeholder 3">
            <a:extLst>
              <a:ext uri="{FF2B5EF4-FFF2-40B4-BE49-F238E27FC236}">
                <a16:creationId xmlns:a16="http://schemas.microsoft.com/office/drawing/2014/main" id="{16A8C5D5-AF4F-4420-BEDD-9E73FB26F901}"/>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A1E371FF-7797-4FAF-82E1-9E45A5B2C14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15944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BDC9-C8CF-4150-B993-B659BA75DB23}"/>
              </a:ext>
            </a:extLst>
          </p:cNvPr>
          <p:cNvSpPr>
            <a:spLocks noGrp="1"/>
          </p:cNvSpPr>
          <p:nvPr>
            <p:ph type="title"/>
          </p:nvPr>
        </p:nvSpPr>
        <p:spPr/>
        <p:txBody>
          <a:bodyPr/>
          <a:lstStyle/>
          <a:p>
            <a:r>
              <a:rPr lang="en-GB" b="1" dirty="0"/>
              <a:t>Opportunities</a:t>
            </a:r>
            <a:endParaRPr lang="en-GB" dirty="0"/>
          </a:p>
        </p:txBody>
      </p:sp>
      <p:sp>
        <p:nvSpPr>
          <p:cNvPr id="3" name="Content Placeholder 2">
            <a:extLst>
              <a:ext uri="{FF2B5EF4-FFF2-40B4-BE49-F238E27FC236}">
                <a16:creationId xmlns:a16="http://schemas.microsoft.com/office/drawing/2014/main" id="{9CAAD28A-147C-4224-850E-3912C092934B}"/>
              </a:ext>
            </a:extLst>
          </p:cNvPr>
          <p:cNvSpPr>
            <a:spLocks noGrp="1"/>
          </p:cNvSpPr>
          <p:nvPr>
            <p:ph idx="1"/>
          </p:nvPr>
        </p:nvSpPr>
        <p:spPr/>
        <p:txBody>
          <a:bodyPr/>
          <a:lstStyle/>
          <a:p>
            <a:r>
              <a:rPr lang="en-GB" dirty="0"/>
              <a:t>Investment in research and development.</a:t>
            </a:r>
          </a:p>
          <a:p>
            <a:r>
              <a:rPr lang="en-GB" dirty="0"/>
              <a:t>Competitor weaknesses.</a:t>
            </a:r>
          </a:p>
          <a:p>
            <a:r>
              <a:rPr lang="en-GB" dirty="0"/>
              <a:t>New rules and regulations.</a:t>
            </a:r>
          </a:p>
          <a:p>
            <a:r>
              <a:rPr lang="en-GB" dirty="0"/>
              <a:t>An unsatisfied customer need.</a:t>
            </a:r>
          </a:p>
          <a:p>
            <a:r>
              <a:rPr lang="en-GB" dirty="0"/>
              <a:t>Gaining economies </a:t>
            </a:r>
            <a:r>
              <a:rPr lang="en-GB"/>
              <a:t>of scale.</a:t>
            </a:r>
            <a:endParaRPr lang="en-GB" dirty="0"/>
          </a:p>
          <a:p>
            <a:pPr marL="0" indent="0">
              <a:buNone/>
            </a:pPr>
            <a:endParaRPr lang="en-GB" dirty="0"/>
          </a:p>
        </p:txBody>
      </p:sp>
      <p:sp>
        <p:nvSpPr>
          <p:cNvPr id="4" name="Date Placeholder 3">
            <a:extLst>
              <a:ext uri="{FF2B5EF4-FFF2-40B4-BE49-F238E27FC236}">
                <a16:creationId xmlns:a16="http://schemas.microsoft.com/office/drawing/2014/main" id="{EBCE1C65-9497-4B64-AEE1-4CE8ABA0D16A}"/>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65398FF2-4D94-4BB7-A8DB-76B1F73BE578}"/>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53497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C1EDC-96EA-4145-9D4D-3DD5B4174CE9}"/>
              </a:ext>
            </a:extLst>
          </p:cNvPr>
          <p:cNvSpPr>
            <a:spLocks noGrp="1"/>
          </p:cNvSpPr>
          <p:nvPr>
            <p:ph type="title"/>
          </p:nvPr>
        </p:nvSpPr>
        <p:spPr/>
        <p:txBody>
          <a:bodyPr/>
          <a:lstStyle/>
          <a:p>
            <a:r>
              <a:rPr lang="en-GB" b="1" dirty="0"/>
              <a:t>Threats</a:t>
            </a:r>
            <a:endParaRPr lang="en-GB" dirty="0"/>
          </a:p>
        </p:txBody>
      </p:sp>
      <p:sp>
        <p:nvSpPr>
          <p:cNvPr id="3" name="Content Placeholder 2">
            <a:extLst>
              <a:ext uri="{FF2B5EF4-FFF2-40B4-BE49-F238E27FC236}">
                <a16:creationId xmlns:a16="http://schemas.microsoft.com/office/drawing/2014/main" id="{D4156B81-9E7C-4776-BEC5-BD696E3B9853}"/>
              </a:ext>
            </a:extLst>
          </p:cNvPr>
          <p:cNvSpPr>
            <a:spLocks noGrp="1"/>
          </p:cNvSpPr>
          <p:nvPr>
            <p:ph idx="1"/>
          </p:nvPr>
        </p:nvSpPr>
        <p:spPr/>
        <p:txBody>
          <a:bodyPr/>
          <a:lstStyle/>
          <a:p>
            <a:r>
              <a:rPr lang="en-GB" dirty="0"/>
              <a:t>Changing customer needs and wants away from the company’s product/service.</a:t>
            </a:r>
          </a:p>
          <a:p>
            <a:r>
              <a:rPr lang="en-GB" dirty="0"/>
              <a:t>Competitors and substitutes.</a:t>
            </a:r>
          </a:p>
          <a:p>
            <a:r>
              <a:rPr lang="en-GB" dirty="0"/>
              <a:t>New rules and regulations.</a:t>
            </a:r>
          </a:p>
          <a:p>
            <a:pPr marL="0" indent="0">
              <a:buNone/>
            </a:pPr>
            <a:endParaRPr lang="en-GB" dirty="0"/>
          </a:p>
        </p:txBody>
      </p:sp>
      <p:sp>
        <p:nvSpPr>
          <p:cNvPr id="4" name="Date Placeholder 3">
            <a:extLst>
              <a:ext uri="{FF2B5EF4-FFF2-40B4-BE49-F238E27FC236}">
                <a16:creationId xmlns:a16="http://schemas.microsoft.com/office/drawing/2014/main" id="{3144C6AF-D22A-41F9-89D9-10D1C4C9567F}"/>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7F69069B-2177-4062-848D-27767212941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592831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318AE-C521-4265-A02B-96A919BD9A50}"/>
              </a:ext>
            </a:extLst>
          </p:cNvPr>
          <p:cNvSpPr>
            <a:spLocks noGrp="1"/>
          </p:cNvSpPr>
          <p:nvPr>
            <p:ph type="title"/>
          </p:nvPr>
        </p:nvSpPr>
        <p:spPr/>
        <p:txBody>
          <a:bodyPr/>
          <a:lstStyle/>
          <a:p>
            <a:br>
              <a:rPr lang="en-GB" b="1" i="0" dirty="0">
                <a:solidFill>
                  <a:srgbClr val="333333"/>
                </a:solidFill>
                <a:effectLst/>
                <a:latin typeface="ProximaNova-b7"/>
              </a:rPr>
            </a:br>
            <a:r>
              <a:rPr lang="en-GB" b="1" i="0" dirty="0">
                <a:solidFill>
                  <a:srgbClr val="333333"/>
                </a:solidFill>
                <a:effectLst/>
                <a:latin typeface="Arial" panose="020B0604020202020204" pitchFamily="34" charset="0"/>
                <a:cs typeface="Arial" panose="020B0604020202020204" pitchFamily="34" charset="0"/>
              </a:rPr>
              <a:t>Using the TOWS Matrix</a:t>
            </a:r>
            <a:br>
              <a:rPr lang="en-GB" b="1" i="0" dirty="0">
                <a:solidFill>
                  <a:srgbClr val="333333"/>
                </a:solidFill>
                <a:effectLst/>
                <a:latin typeface="ProximaNova-b7"/>
              </a:rPr>
            </a:br>
            <a:endParaRPr lang="en-GB" dirty="0"/>
          </a:p>
        </p:txBody>
      </p:sp>
      <p:sp>
        <p:nvSpPr>
          <p:cNvPr id="3" name="Content Placeholder 2">
            <a:extLst>
              <a:ext uri="{FF2B5EF4-FFF2-40B4-BE49-F238E27FC236}">
                <a16:creationId xmlns:a16="http://schemas.microsoft.com/office/drawing/2014/main" id="{C35E3C12-4D79-4AC6-81D9-1889FC72B142}"/>
              </a:ext>
            </a:extLst>
          </p:cNvPr>
          <p:cNvSpPr>
            <a:spLocks noGrp="1"/>
          </p:cNvSpPr>
          <p:nvPr>
            <p:ph idx="1"/>
          </p:nvPr>
        </p:nvSpPr>
        <p:spPr/>
        <p:txBody>
          <a:bodyPr/>
          <a:lstStyle/>
          <a:p>
            <a:r>
              <a:rPr lang="en-GB" b="1" i="0" dirty="0">
                <a:solidFill>
                  <a:srgbClr val="333333"/>
                </a:solidFill>
                <a:effectLst/>
                <a:latin typeface="Arial" panose="020B0604020202020204" pitchFamily="34" charset="0"/>
                <a:cs typeface="Arial" panose="020B0604020202020204" pitchFamily="34" charset="0"/>
              </a:rPr>
              <a:t>Developing Strategic Options From an External-Internal Analysis</a:t>
            </a:r>
          </a:p>
          <a:p>
            <a:pPr algn="l" fontAlgn="base"/>
            <a:r>
              <a:rPr lang="en-GB" sz="2000" b="0" i="0" dirty="0">
                <a:solidFill>
                  <a:srgbClr val="333333"/>
                </a:solidFill>
                <a:effectLst/>
                <a:latin typeface="ProximaNova-n4"/>
              </a:rPr>
              <a:t>TOWS Analysis is a variant of the classic business tool, SWOT Analysis.</a:t>
            </a:r>
          </a:p>
          <a:p>
            <a:pPr algn="l" fontAlgn="base"/>
            <a:r>
              <a:rPr lang="en-GB" sz="2000" b="0" i="0" dirty="0">
                <a:solidFill>
                  <a:srgbClr val="333333"/>
                </a:solidFill>
                <a:effectLst/>
                <a:latin typeface="ProximaNova-n4"/>
              </a:rPr>
              <a:t>TOWS and SWOT are acronyms for different arrangements of the words Strengths, Weaknesses, Opportunities and Threats.</a:t>
            </a:r>
          </a:p>
          <a:p>
            <a:pPr algn="l" fontAlgn="base"/>
            <a:r>
              <a:rPr lang="en-GB" sz="2000" b="0" i="0" dirty="0">
                <a:solidFill>
                  <a:srgbClr val="333333"/>
                </a:solidFill>
                <a:effectLst/>
                <a:latin typeface="ProximaNova-n4"/>
              </a:rPr>
              <a:t>By analysing the </a:t>
            </a:r>
            <a:r>
              <a:rPr lang="en-GB" sz="2000" b="1" i="0" dirty="0">
                <a:solidFill>
                  <a:srgbClr val="333333"/>
                </a:solidFill>
                <a:effectLst/>
                <a:latin typeface="inherit"/>
              </a:rPr>
              <a:t>external environment</a:t>
            </a:r>
            <a:r>
              <a:rPr lang="en-GB" sz="2000" b="0" i="0" dirty="0">
                <a:solidFill>
                  <a:srgbClr val="333333"/>
                </a:solidFill>
                <a:effectLst/>
                <a:latin typeface="ProximaNova-n4"/>
              </a:rPr>
              <a:t> (threats and opportunities), and your </a:t>
            </a:r>
            <a:r>
              <a:rPr lang="en-GB" sz="2000" b="1" i="0" dirty="0">
                <a:solidFill>
                  <a:srgbClr val="333333"/>
                </a:solidFill>
                <a:effectLst/>
                <a:latin typeface="inherit"/>
              </a:rPr>
              <a:t>internal environment </a:t>
            </a:r>
            <a:r>
              <a:rPr lang="en-GB" sz="2000" b="0" i="0" dirty="0">
                <a:solidFill>
                  <a:srgbClr val="333333"/>
                </a:solidFill>
                <a:effectLst/>
                <a:latin typeface="ProximaNova-n4"/>
              </a:rPr>
              <a:t>(weaknesses and strengths), you can use these techniques to think about the strategy of your whole organization, a department or a team. You can also use them to think about a process, a marketing campaign, or even your own skills and experience.</a:t>
            </a:r>
          </a:p>
          <a:p>
            <a:pPr marL="0" indent="0">
              <a:buNone/>
            </a:pPr>
            <a:endParaRPr lang="en-GB" dirty="0"/>
          </a:p>
        </p:txBody>
      </p:sp>
      <p:sp>
        <p:nvSpPr>
          <p:cNvPr id="4" name="Date Placeholder 3">
            <a:extLst>
              <a:ext uri="{FF2B5EF4-FFF2-40B4-BE49-F238E27FC236}">
                <a16:creationId xmlns:a16="http://schemas.microsoft.com/office/drawing/2014/main" id="{F7AD7802-F235-4B4A-8F63-1CE0C5B82B6D}"/>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A28DB25A-33CC-4806-AA92-15F7510CE4E4}"/>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192001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51BF5-0203-4D0D-95A8-D3D65C6B78E3}"/>
              </a:ext>
            </a:extLst>
          </p:cNvPr>
          <p:cNvSpPr>
            <a:spLocks noGrp="1"/>
          </p:cNvSpPr>
          <p:nvPr>
            <p:ph type="title"/>
          </p:nvPr>
        </p:nvSpPr>
        <p:spPr/>
        <p:txBody>
          <a:bodyPr/>
          <a:lstStyle/>
          <a:p>
            <a:r>
              <a:rPr lang="en-GB" dirty="0"/>
              <a:t>The TOWS Matrix</a:t>
            </a:r>
          </a:p>
        </p:txBody>
      </p:sp>
      <p:sp>
        <p:nvSpPr>
          <p:cNvPr id="3" name="Content Placeholder 2">
            <a:extLst>
              <a:ext uri="{FF2B5EF4-FFF2-40B4-BE49-F238E27FC236}">
                <a16:creationId xmlns:a16="http://schemas.microsoft.com/office/drawing/2014/main" id="{73D933E0-29AF-44A5-B516-28938D1E5856}"/>
              </a:ext>
            </a:extLst>
          </p:cNvPr>
          <p:cNvSpPr>
            <a:spLocks noGrp="1"/>
          </p:cNvSpPr>
          <p:nvPr>
            <p:ph idx="1"/>
          </p:nvPr>
        </p:nvSpPr>
        <p:spPr/>
        <p:txBody>
          <a:bodyPr/>
          <a:lstStyle/>
          <a:p>
            <a:pPr algn="l" fontAlgn="base"/>
            <a:r>
              <a:rPr lang="en-GB" sz="2400" b="0" i="0" dirty="0">
                <a:solidFill>
                  <a:srgbClr val="333333"/>
                </a:solidFill>
                <a:effectLst/>
                <a:latin typeface="Arial" panose="020B0604020202020204" pitchFamily="34" charset="0"/>
                <a:cs typeface="Arial" panose="020B0604020202020204" pitchFamily="34" charset="0"/>
              </a:rPr>
              <a:t>SWOT or TOWS analysis helps you get a better understanding of the strategic choices that you face. (Remember that "strategy" is the art of determining how you'll "win" in business and life.) It helps you ask, and answer, the following questions: how do you:</a:t>
            </a:r>
          </a:p>
          <a:p>
            <a:pPr algn="l" fontAlgn="base">
              <a:buFont typeface="Arial" panose="020B0604020202020204" pitchFamily="34" charset="0"/>
              <a:buChar char="•"/>
            </a:pPr>
            <a:r>
              <a:rPr lang="en-GB" sz="2400" b="0" i="0" dirty="0">
                <a:solidFill>
                  <a:srgbClr val="333333"/>
                </a:solidFill>
                <a:effectLst/>
                <a:latin typeface="Arial" panose="020B0604020202020204" pitchFamily="34" charset="0"/>
                <a:cs typeface="Arial" panose="020B0604020202020204" pitchFamily="34" charset="0"/>
              </a:rPr>
              <a:t>Make the most of your strengths?</a:t>
            </a:r>
          </a:p>
          <a:p>
            <a:pPr algn="l" fontAlgn="base">
              <a:buFont typeface="Arial" panose="020B0604020202020204" pitchFamily="34" charset="0"/>
              <a:buChar char="•"/>
            </a:pPr>
            <a:r>
              <a:rPr lang="en-GB" sz="2400" b="0" i="0" dirty="0">
                <a:solidFill>
                  <a:srgbClr val="333333"/>
                </a:solidFill>
                <a:effectLst/>
                <a:latin typeface="Arial" panose="020B0604020202020204" pitchFamily="34" charset="0"/>
                <a:cs typeface="Arial" panose="020B0604020202020204" pitchFamily="34" charset="0"/>
              </a:rPr>
              <a:t>Minimise your weaknesses?</a:t>
            </a:r>
          </a:p>
          <a:p>
            <a:pPr algn="l" fontAlgn="base">
              <a:buFont typeface="Arial" panose="020B0604020202020204" pitchFamily="34" charset="0"/>
              <a:buChar char="•"/>
            </a:pPr>
            <a:r>
              <a:rPr lang="en-GB" sz="2400" b="0" i="0" dirty="0">
                <a:solidFill>
                  <a:srgbClr val="333333"/>
                </a:solidFill>
                <a:effectLst/>
                <a:latin typeface="Arial" panose="020B0604020202020204" pitchFamily="34" charset="0"/>
                <a:cs typeface="Arial" panose="020B0604020202020204" pitchFamily="34" charset="0"/>
              </a:rPr>
              <a:t>Capitalise on your opportunities?</a:t>
            </a:r>
          </a:p>
          <a:p>
            <a:pPr algn="l" fontAlgn="base">
              <a:buFont typeface="Arial" panose="020B0604020202020204" pitchFamily="34" charset="0"/>
              <a:buChar char="•"/>
            </a:pPr>
            <a:r>
              <a:rPr lang="en-GB" sz="2400" b="0" i="0" dirty="0">
                <a:solidFill>
                  <a:srgbClr val="333333"/>
                </a:solidFill>
                <a:effectLst/>
                <a:latin typeface="Arial" panose="020B0604020202020204" pitchFamily="34" charset="0"/>
                <a:cs typeface="Arial" panose="020B0604020202020204" pitchFamily="34" charset="0"/>
              </a:rPr>
              <a:t>Manage your threats?</a:t>
            </a:r>
          </a:p>
          <a:p>
            <a:endParaRPr lang="en-GB" dirty="0"/>
          </a:p>
        </p:txBody>
      </p:sp>
      <p:sp>
        <p:nvSpPr>
          <p:cNvPr id="4" name="Date Placeholder 3">
            <a:extLst>
              <a:ext uri="{FF2B5EF4-FFF2-40B4-BE49-F238E27FC236}">
                <a16:creationId xmlns:a16="http://schemas.microsoft.com/office/drawing/2014/main" id="{25EDBB08-9641-4F79-9AE3-D078FA2766A9}"/>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05F7430D-CA30-48CA-B49D-2DDCCEC16C21}"/>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4221131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4C530D-76E5-4126-A993-60AB9F61D37E}"/>
              </a:ext>
            </a:extLst>
          </p:cNvPr>
          <p:cNvSpPr>
            <a:spLocks noGrp="1"/>
          </p:cNvSpPr>
          <p:nvPr>
            <p:ph type="title"/>
          </p:nvPr>
        </p:nvSpPr>
        <p:spPr>
          <a:xfrm>
            <a:off x="457200" y="274638"/>
            <a:ext cx="8229600" cy="1143000"/>
          </a:xfrm>
        </p:spPr>
        <p:txBody>
          <a:bodyPr wrap="square" anchor="ctr">
            <a:normAutofit/>
          </a:bodyPr>
          <a:lstStyle/>
          <a:p>
            <a:pPr marL="0" indent="0">
              <a:lnSpc>
                <a:spcPct val="90000"/>
              </a:lnSpc>
              <a:buNone/>
            </a:pPr>
            <a:r>
              <a:rPr lang="en-GB" sz="1400" b="0" i="0">
                <a:effectLst/>
              </a:rPr>
              <a:t>A TOWS is a commonly used strategic planning tool and can add real value to an organisation, helping to take strategic planning one step further. Below is an example TOWS matrix.</a:t>
            </a:r>
          </a:p>
          <a:p>
            <a:pPr marL="0" indent="0">
              <a:lnSpc>
                <a:spcPct val="90000"/>
              </a:lnSpc>
              <a:buNone/>
            </a:pPr>
            <a:br>
              <a:rPr lang="en-GB" sz="1400" b="1" i="0" u="sng">
                <a:effectLst/>
                <a:hlinkClick r:id="rId2"/>
              </a:rPr>
            </a:br>
            <a:endParaRPr lang="en-GB" sz="1400"/>
          </a:p>
        </p:txBody>
      </p:sp>
      <p:pic>
        <p:nvPicPr>
          <p:cNvPr id="7" name="Picture 6" descr="Table&#10;&#10;Description automatically generated">
            <a:extLst>
              <a:ext uri="{FF2B5EF4-FFF2-40B4-BE49-F238E27FC236}">
                <a16:creationId xmlns:a16="http://schemas.microsoft.com/office/drawing/2014/main" id="{D37D4540-D014-49E1-BC07-44B827819D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709" y="1196752"/>
            <a:ext cx="7159654" cy="4176465"/>
          </a:xfrm>
          <a:prstGeom prst="rect">
            <a:avLst/>
          </a:prstGeom>
          <a:noFill/>
        </p:spPr>
      </p:pic>
      <p:sp>
        <p:nvSpPr>
          <p:cNvPr id="4" name="Date Placeholder 3">
            <a:extLst>
              <a:ext uri="{FF2B5EF4-FFF2-40B4-BE49-F238E27FC236}">
                <a16:creationId xmlns:a16="http://schemas.microsoft.com/office/drawing/2014/main" id="{B4173E35-90CF-4F20-AFC6-C24B6D77BC1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12/02/2025</a:t>
            </a:fld>
            <a:endParaRPr lang="en-GB" altLang="en-US" sz="900"/>
          </a:p>
        </p:txBody>
      </p:sp>
      <p:sp>
        <p:nvSpPr>
          <p:cNvPr id="5" name="Slide Number Placeholder 4">
            <a:extLst>
              <a:ext uri="{FF2B5EF4-FFF2-40B4-BE49-F238E27FC236}">
                <a16:creationId xmlns:a16="http://schemas.microsoft.com/office/drawing/2014/main" id="{7BCFF339-A4D6-4D98-9A42-781428499DA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3929036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871B1-5C79-4C52-834F-E58E1FECA4D2}"/>
              </a:ext>
            </a:extLst>
          </p:cNvPr>
          <p:cNvSpPr>
            <a:spLocks noGrp="1"/>
          </p:cNvSpPr>
          <p:nvPr>
            <p:ph type="title"/>
          </p:nvPr>
        </p:nvSpPr>
        <p:spPr/>
        <p:txBody>
          <a:bodyPr/>
          <a:lstStyle/>
          <a:p>
            <a:r>
              <a:rPr lang="en-GB" dirty="0"/>
              <a:t>TOWS Analysis</a:t>
            </a:r>
          </a:p>
        </p:txBody>
      </p:sp>
      <p:sp>
        <p:nvSpPr>
          <p:cNvPr id="3" name="Content Placeholder 2">
            <a:extLst>
              <a:ext uri="{FF2B5EF4-FFF2-40B4-BE49-F238E27FC236}">
                <a16:creationId xmlns:a16="http://schemas.microsoft.com/office/drawing/2014/main" id="{4301EAB0-7D4C-405F-87B9-FEAC74A4BB9D}"/>
              </a:ext>
            </a:extLst>
          </p:cNvPr>
          <p:cNvSpPr>
            <a:spLocks noGrp="1"/>
          </p:cNvSpPr>
          <p:nvPr>
            <p:ph idx="1"/>
          </p:nvPr>
        </p:nvSpPr>
        <p:spPr/>
        <p:txBody>
          <a:bodyPr/>
          <a:lstStyle/>
          <a:p>
            <a:r>
              <a:rPr lang="en-GB" b="1" dirty="0"/>
              <a:t>SO</a:t>
            </a:r>
            <a:r>
              <a:rPr lang="en-GB" dirty="0"/>
              <a:t>: </a:t>
            </a:r>
            <a:r>
              <a:rPr lang="en-GB" b="1" dirty="0"/>
              <a:t>(Maxi-Maxi Strategy) </a:t>
            </a:r>
            <a:r>
              <a:rPr lang="en-GB" dirty="0"/>
              <a:t>Strategies that use strengths to capitalise on opportunities.</a:t>
            </a:r>
          </a:p>
          <a:p>
            <a:endParaRPr lang="en-GB" dirty="0"/>
          </a:p>
          <a:p>
            <a:r>
              <a:rPr lang="en-GB" b="1" dirty="0"/>
              <a:t>ST</a:t>
            </a:r>
            <a:r>
              <a:rPr lang="en-GB" dirty="0"/>
              <a:t>: </a:t>
            </a:r>
            <a:r>
              <a:rPr lang="en-GB" b="1" dirty="0"/>
              <a:t>(Maxi-Mini Strategy) </a:t>
            </a:r>
            <a:r>
              <a:rPr lang="en-GB" dirty="0"/>
              <a:t>Strategies that use strengths to minimise threats.</a:t>
            </a:r>
          </a:p>
        </p:txBody>
      </p:sp>
      <p:sp>
        <p:nvSpPr>
          <p:cNvPr id="4" name="Date Placeholder 3">
            <a:extLst>
              <a:ext uri="{FF2B5EF4-FFF2-40B4-BE49-F238E27FC236}">
                <a16:creationId xmlns:a16="http://schemas.microsoft.com/office/drawing/2014/main" id="{2D29AA84-4528-438E-9B72-889E611F624F}"/>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83F3A691-117A-4B1F-9B0D-5DF07CE14369}"/>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8621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89E41-604B-4D90-88F3-DA6A5B5FD992}"/>
              </a:ext>
            </a:extLst>
          </p:cNvPr>
          <p:cNvSpPr>
            <a:spLocks noGrp="1"/>
          </p:cNvSpPr>
          <p:nvPr>
            <p:ph type="title"/>
          </p:nvPr>
        </p:nvSpPr>
        <p:spPr/>
        <p:txBody>
          <a:bodyPr/>
          <a:lstStyle/>
          <a:p>
            <a:r>
              <a:rPr lang="en-GB" dirty="0"/>
              <a:t>TOWS Analysis</a:t>
            </a:r>
          </a:p>
        </p:txBody>
      </p:sp>
      <p:sp>
        <p:nvSpPr>
          <p:cNvPr id="3" name="Content Placeholder 2">
            <a:extLst>
              <a:ext uri="{FF2B5EF4-FFF2-40B4-BE49-F238E27FC236}">
                <a16:creationId xmlns:a16="http://schemas.microsoft.com/office/drawing/2014/main" id="{9283AFE3-55A9-448D-B91C-3E0DD7F1D86E}"/>
              </a:ext>
            </a:extLst>
          </p:cNvPr>
          <p:cNvSpPr>
            <a:spLocks noGrp="1"/>
          </p:cNvSpPr>
          <p:nvPr>
            <p:ph idx="1"/>
          </p:nvPr>
        </p:nvSpPr>
        <p:spPr/>
        <p:txBody>
          <a:bodyPr/>
          <a:lstStyle/>
          <a:p>
            <a:r>
              <a:rPr lang="en-GB" b="1" dirty="0"/>
              <a:t>WO: (Mini-Maxi Strategy) </a:t>
            </a:r>
            <a:r>
              <a:rPr lang="en-GB" dirty="0"/>
              <a:t>Strategies that minimise weaknesses by taking advantage of opportunities.</a:t>
            </a:r>
          </a:p>
          <a:p>
            <a:endParaRPr lang="en-GB" dirty="0"/>
          </a:p>
          <a:p>
            <a:r>
              <a:rPr lang="en-GB" b="1" dirty="0"/>
              <a:t>WT: (Mini-Mini Strategy) </a:t>
            </a:r>
            <a:r>
              <a:rPr lang="en-GB" dirty="0"/>
              <a:t>Strategies that minimise weaknesses and avoid threats.</a:t>
            </a:r>
          </a:p>
        </p:txBody>
      </p:sp>
      <p:sp>
        <p:nvSpPr>
          <p:cNvPr id="4" name="Date Placeholder 3">
            <a:extLst>
              <a:ext uri="{FF2B5EF4-FFF2-40B4-BE49-F238E27FC236}">
                <a16:creationId xmlns:a16="http://schemas.microsoft.com/office/drawing/2014/main" id="{D2E333EB-CF15-4589-ABBC-DE9DA7A98253}"/>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CADC4CF3-14B5-41DE-AABC-01023EA79C96}"/>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4058277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F05B7-1E0A-2FD5-AED4-FDEA9A3C555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E0314ECA-4107-638E-8FFB-FDF931A74695}"/>
              </a:ext>
            </a:extLst>
          </p:cNvPr>
          <p:cNvSpPr>
            <a:spLocks noGrp="1"/>
          </p:cNvSpPr>
          <p:nvPr>
            <p:ph idx="1"/>
          </p:nvPr>
        </p:nvSpPr>
        <p:spPr/>
        <p:txBody>
          <a:bodyPr/>
          <a:lstStyle/>
          <a:p>
            <a:r>
              <a:rPr lang="en-GB" sz="2800" dirty="0"/>
              <a:t>In this lecture we have analysed the five main forces in the Porter’s Five Forces model.</a:t>
            </a:r>
          </a:p>
          <a:p>
            <a:r>
              <a:rPr lang="en-GB" sz="2800" dirty="0"/>
              <a:t>Related the Five Forces model to a company in two countries.</a:t>
            </a:r>
          </a:p>
          <a:p>
            <a:r>
              <a:rPr lang="en-GB" sz="2800" dirty="0"/>
              <a:t>Comprehended SWOT analysis.</a:t>
            </a:r>
          </a:p>
          <a:p>
            <a:r>
              <a:rPr lang="en-GB" sz="2800" dirty="0"/>
              <a:t>Determined the main strategies in the TOWS matrix.</a:t>
            </a:r>
          </a:p>
          <a:p>
            <a:endParaRPr lang="en-GB" dirty="0"/>
          </a:p>
        </p:txBody>
      </p:sp>
      <p:sp>
        <p:nvSpPr>
          <p:cNvPr id="4" name="Date Placeholder 3">
            <a:extLst>
              <a:ext uri="{FF2B5EF4-FFF2-40B4-BE49-F238E27FC236}">
                <a16:creationId xmlns:a16="http://schemas.microsoft.com/office/drawing/2014/main" id="{B49CD021-DA53-9E23-C100-FBC579CA7846}"/>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B7BC969B-E460-463B-13EF-A68576F524B5}"/>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25846196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EF903-9054-A168-8EF4-392560E4DB3A}"/>
              </a:ext>
            </a:extLst>
          </p:cNvPr>
          <p:cNvSpPr>
            <a:spLocks noGrp="1"/>
          </p:cNvSpPr>
          <p:nvPr>
            <p:ph type="title"/>
          </p:nvPr>
        </p:nvSpPr>
        <p:spPr/>
        <p:txBody>
          <a:bodyPr/>
          <a:lstStyle/>
          <a:p>
            <a:r>
              <a:rPr lang="en-GB" sz="3200" b="1" dirty="0"/>
              <a:t>References</a:t>
            </a:r>
          </a:p>
        </p:txBody>
      </p:sp>
      <p:sp>
        <p:nvSpPr>
          <p:cNvPr id="4" name="Date Placeholder 3">
            <a:extLst>
              <a:ext uri="{FF2B5EF4-FFF2-40B4-BE49-F238E27FC236}">
                <a16:creationId xmlns:a16="http://schemas.microsoft.com/office/drawing/2014/main" id="{4EEFF05B-629E-DFC5-2D6B-A812AFCAE719}"/>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3CBA2C54-C6C8-23EA-D552-0741D0AEBFE8}"/>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
        <p:nvSpPr>
          <p:cNvPr id="6" name="Rectangle 1">
            <a:extLst>
              <a:ext uri="{FF2B5EF4-FFF2-40B4-BE49-F238E27FC236}">
                <a16:creationId xmlns:a16="http://schemas.microsoft.com/office/drawing/2014/main" id="{3A2C5E28-06F3-BB0D-BF62-070E1F4AF85F}"/>
              </a:ext>
            </a:extLst>
          </p:cNvPr>
          <p:cNvSpPr>
            <a:spLocks noGrp="1" noChangeArrowheads="1"/>
          </p:cNvSpPr>
          <p:nvPr>
            <p:ph idx="1"/>
          </p:nvPr>
        </p:nvSpPr>
        <p:spPr bwMode="auto">
          <a:xfrm>
            <a:off x="1115616" y="1484784"/>
            <a:ext cx="7787208"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David, Fred R.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Strategic Management : Concepts and Cases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Upper Saddle River, N.J., Pearson Prentice Hall, 2015.</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35895091-2B0C-14A0-AAFD-6B28417F4053}"/>
              </a:ext>
            </a:extLst>
          </p:cNvPr>
          <p:cNvSpPr>
            <a:spLocks noChangeArrowheads="1"/>
          </p:cNvSpPr>
          <p:nvPr/>
        </p:nvSpPr>
        <p:spPr bwMode="auto">
          <a:xfrm>
            <a:off x="1115616" y="1977157"/>
            <a:ext cx="712879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Henk, and Ph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Waalewijn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 Knowledge Base Representing Porter’s Five Forces Model</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Rotterdam, Ribes, Rotterdam Institute For Business Economic Studies, 2019.</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3">
            <a:extLst>
              <a:ext uri="{FF2B5EF4-FFF2-40B4-BE49-F238E27FC236}">
                <a16:creationId xmlns:a16="http://schemas.microsoft.com/office/drawing/2014/main" id="{7433073D-4E89-8F6C-1F3E-F476C1D8E7C2}"/>
              </a:ext>
            </a:extLst>
          </p:cNvPr>
          <p:cNvSpPr>
            <a:spLocks noChangeArrowheads="1"/>
          </p:cNvSpPr>
          <p:nvPr/>
        </p:nvSpPr>
        <p:spPr bwMode="auto">
          <a:xfrm>
            <a:off x="1115616" y="2654196"/>
            <a:ext cx="698477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Johnson, William H A, and Diane H Parente.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Project Strategy and Strategic Portfolio Analysis : A Primer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N.Y., Business Expert Press, 2013.</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4">
            <a:extLst>
              <a:ext uri="{FF2B5EF4-FFF2-40B4-BE49-F238E27FC236}">
                <a16:creationId xmlns:a16="http://schemas.microsoft.com/office/drawing/2014/main" id="{C7169C6E-66EC-6960-0217-F5483E6C094A}"/>
              </a:ext>
            </a:extLst>
          </p:cNvPr>
          <p:cNvSpPr>
            <a:spLocks noChangeArrowheads="1"/>
          </p:cNvSpPr>
          <p:nvPr/>
        </p:nvSpPr>
        <p:spPr bwMode="auto">
          <a:xfrm>
            <a:off x="1115616" y="3489229"/>
            <a:ext cx="727280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States, United.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SWOT Analysis : A Tool for Making Better Business Decisions.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Washington, D.C., U.S. Dept. Of Agriculture, Risk Management Agency, 2020.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001462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3728</TotalTime>
  <Words>994</Words>
  <Application>Microsoft Office PowerPoint</Application>
  <PresentationFormat>On-screen Show (4:3)</PresentationFormat>
  <Paragraphs>142</Paragraphs>
  <Slides>22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inherit</vt:lpstr>
      <vt:lpstr>Myriad Pro</vt:lpstr>
      <vt:lpstr>ProximaNova-b7</vt:lpstr>
      <vt:lpstr>ProximaNova-n4</vt:lpstr>
      <vt:lpstr>Arial</vt:lpstr>
      <vt:lpstr>Times New Roman</vt:lpstr>
      <vt:lpstr>Verdana</vt:lpstr>
      <vt:lpstr>20140311PresentationUWTSDTemplate</vt:lpstr>
      <vt:lpstr>LCMB7026</vt:lpstr>
      <vt:lpstr>Learning Objectives</vt:lpstr>
      <vt:lpstr>Porters 5 Forces Model</vt:lpstr>
      <vt:lpstr>Porters 5 Forces</vt:lpstr>
      <vt:lpstr>Competitive Rivalry</vt:lpstr>
      <vt:lpstr>Competitors can be analysed by asking the following questions: </vt:lpstr>
      <vt:lpstr>Threat of new entrants</vt:lpstr>
      <vt:lpstr>PowerPoint Presentation</vt:lpstr>
      <vt:lpstr> Buyer Power </vt:lpstr>
      <vt:lpstr>Supplier Power</vt:lpstr>
      <vt:lpstr> Substitutes </vt:lpstr>
      <vt:lpstr>SWOT Analysis</vt:lpstr>
      <vt:lpstr>Weaknesses</vt:lpstr>
      <vt:lpstr>Opportunities</vt:lpstr>
      <vt:lpstr>Threats</vt:lpstr>
      <vt:lpstr> Using the TOWS Matrix </vt:lpstr>
      <vt:lpstr>The TOWS Matrix</vt:lpstr>
      <vt:lpstr>A TOWS is a commonly used strategic planning tool and can add real value to an organisation, helping to take strategic planning one step further. Below is an example TOWS matrix.  </vt:lpstr>
      <vt:lpstr>TOWS Analysis</vt:lpstr>
      <vt:lpstr>TOWS Analysis</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152</cp:revision>
  <cp:lastPrinted>2023-10-18T09:11:32Z</cp:lastPrinted>
  <dcterms:created xsi:type="dcterms:W3CDTF">2002-10-07T19:43:58Z</dcterms:created>
  <dcterms:modified xsi:type="dcterms:W3CDTF">2025-02-12T09:53:30Z</dcterms:modified>
</cp:coreProperties>
</file>