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compatMode="1" saveSubsetFonts="1">
  <p:sldMasterIdLst>
    <p:sldMasterId id="2147483849" r:id="rId1"/>
  </p:sldMasterIdLst>
  <p:notesMasterIdLst>
    <p:notesMasterId r:id="rId42"/>
  </p:notesMasterIdLst>
  <p:handoutMasterIdLst>
    <p:handoutMasterId r:id="rId43"/>
  </p:handoutMasterIdLst>
  <p:sldIdLst>
    <p:sldId id="311" r:id="rId2"/>
    <p:sldId id="304" r:id="rId3"/>
    <p:sldId id="297" r:id="rId4"/>
    <p:sldId id="309" r:id="rId5"/>
    <p:sldId id="298" r:id="rId6"/>
    <p:sldId id="262" r:id="rId7"/>
    <p:sldId id="312" r:id="rId8"/>
    <p:sldId id="263" r:id="rId9"/>
    <p:sldId id="300" r:id="rId10"/>
    <p:sldId id="264" r:id="rId11"/>
    <p:sldId id="265" r:id="rId12"/>
    <p:sldId id="266" r:id="rId13"/>
    <p:sldId id="267" r:id="rId14"/>
    <p:sldId id="268" r:id="rId15"/>
    <p:sldId id="306" r:id="rId16"/>
    <p:sldId id="269" r:id="rId17"/>
    <p:sldId id="270" r:id="rId18"/>
    <p:sldId id="291" r:id="rId19"/>
    <p:sldId id="275" r:id="rId20"/>
    <p:sldId id="271" r:id="rId21"/>
    <p:sldId id="272" r:id="rId22"/>
    <p:sldId id="273" r:id="rId23"/>
    <p:sldId id="274" r:id="rId24"/>
    <p:sldId id="313" r:id="rId25"/>
    <p:sldId id="299" r:id="rId26"/>
    <p:sldId id="276" r:id="rId27"/>
    <p:sldId id="277" r:id="rId28"/>
    <p:sldId id="278" r:id="rId29"/>
    <p:sldId id="293" r:id="rId30"/>
    <p:sldId id="294" r:id="rId31"/>
    <p:sldId id="292" r:id="rId32"/>
    <p:sldId id="279" r:id="rId33"/>
    <p:sldId id="280" r:id="rId34"/>
    <p:sldId id="295" r:id="rId35"/>
    <p:sldId id="281" r:id="rId36"/>
    <p:sldId id="282" r:id="rId37"/>
    <p:sldId id="283" r:id="rId38"/>
    <p:sldId id="308" r:id="rId39"/>
    <p:sldId id="285" r:id="rId40"/>
    <p:sldId id="314" r:id="rId41"/>
  </p:sldIdLst>
  <p:sldSz cx="9144000" cy="6858000" type="screen4x3"/>
  <p:notesSz cx="6797675" cy="9926638"/>
  <p:defaultTextStyle>
    <a:defPPr>
      <a:defRPr lang="en-US"/>
    </a:defPPr>
    <a:lvl1pPr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1pPr>
    <a:lvl2pPr marL="4572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2pPr>
    <a:lvl3pPr marL="9144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3pPr>
    <a:lvl4pPr marL="13716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4pPr>
    <a:lvl5pPr marL="1828800" algn="l" defTabSz="457200" rtl="0" eaLnBrk="0" fontAlgn="base" hangingPunct="0">
      <a:spcBef>
        <a:spcPct val="0"/>
      </a:spcBef>
      <a:spcAft>
        <a:spcPct val="0"/>
      </a:spcAft>
      <a:defRPr kern="1200">
        <a:solidFill>
          <a:schemeClr val="tx1"/>
        </a:solidFill>
        <a:latin typeface="Tw Cen MT" panose="020B0602020104020603" pitchFamily="34" charset="77"/>
        <a:ea typeface="+mn-ea"/>
        <a:cs typeface="+mn-cs"/>
      </a:defRPr>
    </a:lvl5pPr>
    <a:lvl6pPr marL="2286000" algn="l" defTabSz="914400" rtl="0" eaLnBrk="1" latinLnBrk="0" hangingPunct="1">
      <a:defRPr kern="1200">
        <a:solidFill>
          <a:schemeClr val="tx1"/>
        </a:solidFill>
        <a:latin typeface="Tw Cen MT" panose="020B0602020104020603" pitchFamily="34" charset="77"/>
        <a:ea typeface="+mn-ea"/>
        <a:cs typeface="+mn-cs"/>
      </a:defRPr>
    </a:lvl6pPr>
    <a:lvl7pPr marL="2743200" algn="l" defTabSz="914400" rtl="0" eaLnBrk="1" latinLnBrk="0" hangingPunct="1">
      <a:defRPr kern="1200">
        <a:solidFill>
          <a:schemeClr val="tx1"/>
        </a:solidFill>
        <a:latin typeface="Tw Cen MT" panose="020B0602020104020603" pitchFamily="34" charset="77"/>
        <a:ea typeface="+mn-ea"/>
        <a:cs typeface="+mn-cs"/>
      </a:defRPr>
    </a:lvl7pPr>
    <a:lvl8pPr marL="3200400" algn="l" defTabSz="914400" rtl="0" eaLnBrk="1" latinLnBrk="0" hangingPunct="1">
      <a:defRPr kern="1200">
        <a:solidFill>
          <a:schemeClr val="tx1"/>
        </a:solidFill>
        <a:latin typeface="Tw Cen MT" panose="020B0602020104020603" pitchFamily="34" charset="77"/>
        <a:ea typeface="+mn-ea"/>
        <a:cs typeface="+mn-cs"/>
      </a:defRPr>
    </a:lvl8pPr>
    <a:lvl9pPr marL="3657600" algn="l" defTabSz="914400" rtl="0" eaLnBrk="1" latinLnBrk="0" hangingPunct="1">
      <a:defRPr kern="1200">
        <a:solidFill>
          <a:schemeClr val="tx1"/>
        </a:solidFill>
        <a:latin typeface="Tw Cen MT" panose="020B0602020104020603" pitchFamily="34" charset="77"/>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7057" autoAdjust="0"/>
  </p:normalViewPr>
  <p:slideViewPr>
    <p:cSldViewPr>
      <p:cViewPr varScale="1">
        <p:scale>
          <a:sx n="97" d="100"/>
          <a:sy n="97" d="100"/>
        </p:scale>
        <p:origin x="1984" y="1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FEBCFE5-7980-13BA-B70B-62AE79EC6FC5}"/>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A08922EC-6139-0467-8A94-3C3F769CD035}"/>
              </a:ext>
            </a:extLst>
          </p:cNvPr>
          <p:cNvSpPr>
            <a:spLocks noGrp="1"/>
          </p:cNvSpPr>
          <p:nvPr>
            <p:ph type="dt" sz="quarter" idx="1"/>
          </p:nvPr>
        </p:nvSpPr>
        <p:spPr>
          <a:xfrm>
            <a:off x="3849688" y="0"/>
            <a:ext cx="2946400" cy="4953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ea typeface="MS PGothic" panose="020B0600070205080204" pitchFamily="34" charset="-128"/>
              </a:defRPr>
            </a:lvl1pPr>
          </a:lstStyle>
          <a:p>
            <a:pPr>
              <a:defRPr/>
            </a:pPr>
            <a:fld id="{7203340D-22E3-164D-933A-45CA300B019C}" type="datetimeFigureOut">
              <a:rPr lang="en-US" altLang="en-US"/>
              <a:pPr>
                <a:defRPr/>
              </a:pPr>
              <a:t>2/4/26</a:t>
            </a:fld>
            <a:endParaRPr lang="en-GB" altLang="en-US"/>
          </a:p>
        </p:txBody>
      </p:sp>
      <p:sp>
        <p:nvSpPr>
          <p:cNvPr id="4" name="Footer Placeholder 3">
            <a:extLst>
              <a:ext uri="{FF2B5EF4-FFF2-40B4-BE49-F238E27FC236}">
                <a16:creationId xmlns:a16="http://schemas.microsoft.com/office/drawing/2014/main" id="{7112E922-ECF7-2B94-7627-A8AEB79B8988}"/>
              </a:ext>
            </a:extLst>
          </p:cNvPr>
          <p:cNvSpPr>
            <a:spLocks noGrp="1"/>
          </p:cNvSpPr>
          <p:nvPr>
            <p:ph type="ftr" sz="quarter" idx="2"/>
          </p:nvPr>
        </p:nvSpPr>
        <p:spPr>
          <a:xfrm>
            <a:off x="0" y="9429750"/>
            <a:ext cx="2946400" cy="4953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5" name="Slide Number Placeholder 4">
            <a:extLst>
              <a:ext uri="{FF2B5EF4-FFF2-40B4-BE49-F238E27FC236}">
                <a16:creationId xmlns:a16="http://schemas.microsoft.com/office/drawing/2014/main" id="{886867A3-18E6-CE51-070E-6307445835AD}"/>
              </a:ext>
            </a:extLst>
          </p:cNvPr>
          <p:cNvSpPr>
            <a:spLocks noGrp="1"/>
          </p:cNvSpPr>
          <p:nvPr>
            <p:ph type="sldNum" sz="quarter" idx="3"/>
          </p:nvPr>
        </p:nvSpPr>
        <p:spPr>
          <a:xfrm>
            <a:off x="3849688" y="9429750"/>
            <a:ext cx="2946400"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ea typeface="ＭＳ Ｐゴシック" panose="020B0600070205080204" pitchFamily="34" charset="-128"/>
              </a:defRPr>
            </a:lvl1pPr>
          </a:lstStyle>
          <a:p>
            <a:pPr>
              <a:defRPr/>
            </a:pPr>
            <a:fld id="{B5CC86D7-F90F-4443-8523-C88CD15C9F4B}"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8521B18-A5AA-C31E-8538-02BD66A8F179}"/>
              </a:ext>
            </a:extLst>
          </p:cNvPr>
          <p:cNvSpPr>
            <a:spLocks noGrp="1"/>
          </p:cNvSpPr>
          <p:nvPr>
            <p:ph type="hdr" sz="quarter"/>
          </p:nvPr>
        </p:nvSpPr>
        <p:spPr>
          <a:xfrm>
            <a:off x="0" y="0"/>
            <a:ext cx="2946400" cy="495300"/>
          </a:xfrm>
          <a:prstGeom prst="rect">
            <a:avLst/>
          </a:prstGeom>
        </p:spPr>
        <p:txBody>
          <a:bodyPr vert="horz" lIns="91440" tIns="45720" rIns="91440" bIns="45720" rtlCol="0"/>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3" name="Date Placeholder 2">
            <a:extLst>
              <a:ext uri="{FF2B5EF4-FFF2-40B4-BE49-F238E27FC236}">
                <a16:creationId xmlns:a16="http://schemas.microsoft.com/office/drawing/2014/main" id="{B7198311-42A4-B88C-82E6-A713DE0877CB}"/>
              </a:ext>
            </a:extLst>
          </p:cNvPr>
          <p:cNvSpPr>
            <a:spLocks noGrp="1"/>
          </p:cNvSpPr>
          <p:nvPr>
            <p:ph type="dt" idx="1"/>
          </p:nvPr>
        </p:nvSpPr>
        <p:spPr>
          <a:xfrm>
            <a:off x="3849688" y="0"/>
            <a:ext cx="2946400" cy="495300"/>
          </a:xfrm>
          <a:prstGeom prst="rect">
            <a:avLst/>
          </a:prstGeom>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Calibri" panose="020F0502020204030204" pitchFamily="34" charset="0"/>
                <a:ea typeface="MS PGothic" panose="020B0600070205080204" pitchFamily="34" charset="-128"/>
              </a:defRPr>
            </a:lvl1pPr>
          </a:lstStyle>
          <a:p>
            <a:pPr>
              <a:defRPr/>
            </a:pPr>
            <a:fld id="{7F6071A2-3326-8F47-878C-D22362DC5A4C}" type="datetimeFigureOut">
              <a:rPr lang="en-GB" altLang="en-US"/>
              <a:pPr>
                <a:defRPr/>
              </a:pPr>
              <a:t>04/02/2026</a:t>
            </a:fld>
            <a:endParaRPr lang="en-GB" altLang="en-US"/>
          </a:p>
        </p:txBody>
      </p:sp>
      <p:sp>
        <p:nvSpPr>
          <p:cNvPr id="4" name="Slide Image Placeholder 3">
            <a:extLst>
              <a:ext uri="{FF2B5EF4-FFF2-40B4-BE49-F238E27FC236}">
                <a16:creationId xmlns:a16="http://schemas.microsoft.com/office/drawing/2014/main" id="{D4D5DEB5-CAAC-245C-BF31-A1A9069F9A41}"/>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71F40E1F-C617-3234-03B4-919CF22E294F}"/>
              </a:ext>
            </a:extLst>
          </p:cNvPr>
          <p:cNvSpPr>
            <a:spLocks noGrp="1"/>
          </p:cNvSpPr>
          <p:nvPr>
            <p:ph type="body" sz="quarter" idx="3"/>
          </p:nvPr>
        </p:nvSpPr>
        <p:spPr>
          <a:xfrm>
            <a:off x="679450" y="4714875"/>
            <a:ext cx="5438775" cy="446722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3ACF528-39AB-3858-55A4-C49F21CC6750}"/>
              </a:ext>
            </a:extLst>
          </p:cNvPr>
          <p:cNvSpPr>
            <a:spLocks noGrp="1"/>
          </p:cNvSpPr>
          <p:nvPr>
            <p:ph type="ftr" sz="quarter" idx="4"/>
          </p:nvPr>
        </p:nvSpPr>
        <p:spPr>
          <a:xfrm>
            <a:off x="0" y="9429750"/>
            <a:ext cx="2946400" cy="4953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ea typeface="+mn-ea"/>
                <a:cs typeface="+mn-cs"/>
              </a:defRPr>
            </a:lvl1pPr>
          </a:lstStyle>
          <a:p>
            <a:pPr>
              <a:defRPr/>
            </a:pPr>
            <a:endParaRPr lang="en-GB"/>
          </a:p>
        </p:txBody>
      </p:sp>
      <p:sp>
        <p:nvSpPr>
          <p:cNvPr id="7" name="Slide Number Placeholder 6">
            <a:extLst>
              <a:ext uri="{FF2B5EF4-FFF2-40B4-BE49-F238E27FC236}">
                <a16:creationId xmlns:a16="http://schemas.microsoft.com/office/drawing/2014/main" id="{2B5D04F9-ECC3-2685-3790-B6005BADD296}"/>
              </a:ext>
            </a:extLst>
          </p:cNvPr>
          <p:cNvSpPr>
            <a:spLocks noGrp="1"/>
          </p:cNvSpPr>
          <p:nvPr>
            <p:ph type="sldNum" sz="quarter" idx="5"/>
          </p:nvPr>
        </p:nvSpPr>
        <p:spPr>
          <a:xfrm>
            <a:off x="3849688" y="9429750"/>
            <a:ext cx="2946400"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ea typeface="ＭＳ Ｐゴシック" panose="020B0600070205080204" pitchFamily="34" charset="-128"/>
              </a:defRPr>
            </a:lvl1pPr>
          </a:lstStyle>
          <a:p>
            <a:pPr>
              <a:defRPr/>
            </a:pPr>
            <a:fld id="{D0F24DB6-DBF1-1B46-99D4-A7A5186CECD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mn-lt"/>
        <a:ea typeface="ＭＳ Ｐゴシック" panose="020B0600070205080204"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a:extLst>
              <a:ext uri="{FF2B5EF4-FFF2-40B4-BE49-F238E27FC236}">
                <a16:creationId xmlns:a16="http://schemas.microsoft.com/office/drawing/2014/main" id="{73538F96-0247-14D7-5AC8-3A5A85697C5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6" name="Notes Placeholder 2">
            <a:extLst>
              <a:ext uri="{FF2B5EF4-FFF2-40B4-BE49-F238E27FC236}">
                <a16:creationId xmlns:a16="http://schemas.microsoft.com/office/drawing/2014/main" id="{E81BA560-BAB4-5C12-2591-5DE732A472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7" name="Slide Number Placeholder 3">
            <a:extLst>
              <a:ext uri="{FF2B5EF4-FFF2-40B4-BE49-F238E27FC236}">
                <a16:creationId xmlns:a16="http://schemas.microsoft.com/office/drawing/2014/main" id="{37E628F3-77FC-34AA-13E6-80E21B880D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8835F3F1-9B4D-FA43-8640-E11C63D58BD8}"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7004361F-C090-3AEC-E78E-6295B38707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D2877DFD-B3FB-9771-8E47-F6B28743441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2531" name="Slide Number Placeholder 3">
            <a:extLst>
              <a:ext uri="{FF2B5EF4-FFF2-40B4-BE49-F238E27FC236}">
                <a16:creationId xmlns:a16="http://schemas.microsoft.com/office/drawing/2014/main" id="{24089BBA-F6DA-6C98-17FE-472962B6366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549CF7E-3439-0443-B221-094A89F22707}" type="slidenum">
              <a:rPr lang="en-GB" altLang="en-US"/>
              <a:pPr>
                <a:spcBef>
                  <a:spcPct val="0"/>
                </a:spcBef>
              </a:pPr>
              <a:t>6</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92DFE808-0C62-AD0E-25EB-504408CC8E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D6DE67FC-B00B-7336-DC93-9130CC14A0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5603" name="Slide Number Placeholder 3">
            <a:extLst>
              <a:ext uri="{FF2B5EF4-FFF2-40B4-BE49-F238E27FC236}">
                <a16:creationId xmlns:a16="http://schemas.microsoft.com/office/drawing/2014/main" id="{C86ACA35-33A7-2575-209E-83A8E0889D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4C6D0F0-3C2D-0E48-89BD-35A8597C3432}" type="slidenum">
              <a:rPr lang="en-GB" altLang="en-US"/>
              <a:pPr>
                <a:spcBef>
                  <a:spcPct val="0"/>
                </a:spcBef>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D64C1930-1BC9-D885-8CDC-A678D14322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4" name="Notes Placeholder 2">
            <a:extLst>
              <a:ext uri="{FF2B5EF4-FFF2-40B4-BE49-F238E27FC236}">
                <a16:creationId xmlns:a16="http://schemas.microsoft.com/office/drawing/2014/main" id="{628A9328-B158-AF9D-0D69-D369C50B36C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5" name="Slide Number Placeholder 3">
            <a:extLst>
              <a:ext uri="{FF2B5EF4-FFF2-40B4-BE49-F238E27FC236}">
                <a16:creationId xmlns:a16="http://schemas.microsoft.com/office/drawing/2014/main" id="{A0A0B7E7-5BBC-0340-98C5-21A51F18D2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C436464-F63D-4041-9888-5AAA64F9E676}" type="slidenum">
              <a:rPr lang="en-GB" altLang="en-US"/>
              <a:pPr>
                <a:spcBef>
                  <a:spcPct val="0"/>
                </a:spcBef>
              </a:pPr>
              <a:t>10</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0E0A2F60-A0B5-FE09-94C5-C8B5A29A83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C1250EEE-4157-9698-4B8F-B0346934FD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0723" name="Slide Number Placeholder 3">
            <a:extLst>
              <a:ext uri="{FF2B5EF4-FFF2-40B4-BE49-F238E27FC236}">
                <a16:creationId xmlns:a16="http://schemas.microsoft.com/office/drawing/2014/main" id="{AD3E6EE3-DAE5-6F95-F074-5439C47752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AC0E4F3-1944-F540-AAE1-3E5C8017A225}" type="slidenum">
              <a:rPr lang="en-GB" altLang="en-US"/>
              <a:pPr>
                <a:spcBef>
                  <a:spcPct val="0"/>
                </a:spcBef>
              </a:pPr>
              <a:t>11</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C924920E-F81F-0334-EA95-F92E92DB40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0" name="Notes Placeholder 2">
            <a:extLst>
              <a:ext uri="{FF2B5EF4-FFF2-40B4-BE49-F238E27FC236}">
                <a16:creationId xmlns:a16="http://schemas.microsoft.com/office/drawing/2014/main" id="{3F44C7FF-3990-0D41-B3BC-7680E5459DA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2771" name="Slide Number Placeholder 3">
            <a:extLst>
              <a:ext uri="{FF2B5EF4-FFF2-40B4-BE49-F238E27FC236}">
                <a16:creationId xmlns:a16="http://schemas.microsoft.com/office/drawing/2014/main" id="{31D4FE49-E0D4-915B-39DA-BDBDA7D642F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019837FC-D0A5-524B-AED0-2E08C059F9E6}" type="slidenum">
              <a:rPr lang="en-GB" altLang="en-US"/>
              <a:pPr>
                <a:spcBef>
                  <a:spcPct val="0"/>
                </a:spcBef>
              </a:pPr>
              <a:t>12</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49861E65-1B6B-E16D-4D64-C5ECC5084E4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8" name="Notes Placeholder 2">
            <a:extLst>
              <a:ext uri="{FF2B5EF4-FFF2-40B4-BE49-F238E27FC236}">
                <a16:creationId xmlns:a16="http://schemas.microsoft.com/office/drawing/2014/main" id="{FE20F799-EA5A-3243-EBA2-7494F0844E2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4819" name="Slide Number Placeholder 3">
            <a:extLst>
              <a:ext uri="{FF2B5EF4-FFF2-40B4-BE49-F238E27FC236}">
                <a16:creationId xmlns:a16="http://schemas.microsoft.com/office/drawing/2014/main" id="{01499BD1-993B-476B-EBC0-8DCD4348B6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93EEB78-C17A-1C45-B2CF-A2A653993036}" type="slidenum">
              <a:rPr lang="en-GB" altLang="en-US"/>
              <a:pPr>
                <a:spcBef>
                  <a:spcPct val="0"/>
                </a:spcBef>
              </a:pPr>
              <a:t>13</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4DABC521-D8EF-9D94-DC5C-7718A37BAE8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6" name="Notes Placeholder 2">
            <a:extLst>
              <a:ext uri="{FF2B5EF4-FFF2-40B4-BE49-F238E27FC236}">
                <a16:creationId xmlns:a16="http://schemas.microsoft.com/office/drawing/2014/main" id="{2CC7C9CC-2B18-85CE-FD97-0CA6BB15FC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7" name="Slide Number Placeholder 3">
            <a:extLst>
              <a:ext uri="{FF2B5EF4-FFF2-40B4-BE49-F238E27FC236}">
                <a16:creationId xmlns:a16="http://schemas.microsoft.com/office/drawing/2014/main" id="{1D0320B4-747C-714B-90E6-15D674ABF9C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796E021C-D30D-DB43-AF6A-D16947E80DEF}" type="slidenum">
              <a:rPr lang="en-GB" altLang="en-US"/>
              <a:pPr>
                <a:spcBef>
                  <a:spcPct val="0"/>
                </a:spcBef>
              </a:pPr>
              <a:t>14</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A0330FC7-A71A-DE3C-E4BB-B99EF52BD9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a:extLst>
              <a:ext uri="{FF2B5EF4-FFF2-40B4-BE49-F238E27FC236}">
                <a16:creationId xmlns:a16="http://schemas.microsoft.com/office/drawing/2014/main" id="{39F275C3-7BEB-63C7-7F3F-21B5440E06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9939" name="Slide Number Placeholder 3">
            <a:extLst>
              <a:ext uri="{FF2B5EF4-FFF2-40B4-BE49-F238E27FC236}">
                <a16:creationId xmlns:a16="http://schemas.microsoft.com/office/drawing/2014/main" id="{69551F84-22F9-4676-A976-451CF654C72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F4837BA0-B3BA-7549-B863-1EA53731AE72}" type="slidenum">
              <a:rPr lang="en-GB" altLang="en-US"/>
              <a:pPr>
                <a:spcBef>
                  <a:spcPct val="0"/>
                </a:spcBef>
              </a:pPr>
              <a:t>16</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8780001B-986F-1F76-9B49-DB4C151110A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1745042F-2BEF-8650-CE1D-E4849EEFA3C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7" name="Slide Number Placeholder 3">
            <a:extLst>
              <a:ext uri="{FF2B5EF4-FFF2-40B4-BE49-F238E27FC236}">
                <a16:creationId xmlns:a16="http://schemas.microsoft.com/office/drawing/2014/main" id="{02A1B537-9A2D-DF7E-5F25-047B2F509AC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4D67CE8-B507-224B-8E76-395B1AFFA492}" type="slidenum">
              <a:rPr lang="en-GB" altLang="en-US"/>
              <a:pPr>
                <a:spcBef>
                  <a:spcPct val="0"/>
                </a:spcBef>
              </a:pPr>
              <a:t>17</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018D6D35-BA9C-886B-636D-A749B56E51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8" name="Notes Placeholder 2">
            <a:extLst>
              <a:ext uri="{FF2B5EF4-FFF2-40B4-BE49-F238E27FC236}">
                <a16:creationId xmlns:a16="http://schemas.microsoft.com/office/drawing/2014/main" id="{D033792E-E414-F8B8-2ACA-E36A6D96D12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5059" name="Slide Number Placeholder 3">
            <a:extLst>
              <a:ext uri="{FF2B5EF4-FFF2-40B4-BE49-F238E27FC236}">
                <a16:creationId xmlns:a16="http://schemas.microsoft.com/office/drawing/2014/main" id="{551178B7-F503-1CD9-F351-7AE7A593F20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E59DAD7-71D4-FF48-BB0C-EF302E5EFC7F}" type="slidenum">
              <a:rPr lang="en-GB" altLang="en-US"/>
              <a:pPr>
                <a:spcBef>
                  <a:spcPct val="0"/>
                </a:spcBef>
              </a:pPr>
              <a:t>19</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2B8DA5F5-FC4E-56EC-F889-2A33E5D136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6" name="Notes Placeholder 2">
            <a:extLst>
              <a:ext uri="{FF2B5EF4-FFF2-40B4-BE49-F238E27FC236}">
                <a16:creationId xmlns:a16="http://schemas.microsoft.com/office/drawing/2014/main" id="{CBAF1F48-D139-6181-E946-E22C9C559E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7107" name="Slide Number Placeholder 3">
            <a:extLst>
              <a:ext uri="{FF2B5EF4-FFF2-40B4-BE49-F238E27FC236}">
                <a16:creationId xmlns:a16="http://schemas.microsoft.com/office/drawing/2014/main" id="{CCFF2BF9-83B2-106D-F9CC-95E8131B36D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E0435D21-EC5E-E845-8736-376A8DDF56D9}" type="slidenum">
              <a:rPr lang="en-GB" altLang="en-US"/>
              <a:pPr>
                <a:spcBef>
                  <a:spcPct val="0"/>
                </a:spcBef>
              </a:pPr>
              <a:t>20</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EB91FD54-0402-EC05-96EB-8F3F151D9F2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4" name="Notes Placeholder 2">
            <a:extLst>
              <a:ext uri="{FF2B5EF4-FFF2-40B4-BE49-F238E27FC236}">
                <a16:creationId xmlns:a16="http://schemas.microsoft.com/office/drawing/2014/main" id="{4BFE8CC3-BFBE-FF36-B68D-65BAD4E50B7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9155" name="Slide Number Placeholder 3">
            <a:extLst>
              <a:ext uri="{FF2B5EF4-FFF2-40B4-BE49-F238E27FC236}">
                <a16:creationId xmlns:a16="http://schemas.microsoft.com/office/drawing/2014/main" id="{34CB15D0-72F7-5118-B7AD-F6E75DA5F75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32D1593B-661B-EC47-9588-7192DD6AB22C}" type="slidenum">
              <a:rPr lang="en-GB" altLang="en-US"/>
              <a:pPr>
                <a:spcBef>
                  <a:spcPct val="0"/>
                </a:spcBef>
              </a:pPr>
              <a:t>21</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13FD8198-A6C9-1977-59A8-74AFDFA9E2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2" name="Notes Placeholder 2">
            <a:extLst>
              <a:ext uri="{FF2B5EF4-FFF2-40B4-BE49-F238E27FC236}">
                <a16:creationId xmlns:a16="http://schemas.microsoft.com/office/drawing/2014/main" id="{FB1491D6-C4AD-9986-4BB0-060FA05195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1203" name="Slide Number Placeholder 3">
            <a:extLst>
              <a:ext uri="{FF2B5EF4-FFF2-40B4-BE49-F238E27FC236}">
                <a16:creationId xmlns:a16="http://schemas.microsoft.com/office/drawing/2014/main" id="{C05E681A-32D4-D428-7E62-8AFBB77F9C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14A00EBA-F256-BA42-87AD-4CCB4A04A20A}" type="slidenum">
              <a:rPr lang="en-GB" altLang="en-US"/>
              <a:pPr>
                <a:spcBef>
                  <a:spcPct val="0"/>
                </a:spcBef>
              </a:pPr>
              <a:t>22</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a:extLst>
              <a:ext uri="{FF2B5EF4-FFF2-40B4-BE49-F238E27FC236}">
                <a16:creationId xmlns:a16="http://schemas.microsoft.com/office/drawing/2014/main" id="{4877495D-B651-9474-F590-6A9B4F2C454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0" name="Notes Placeholder 2">
            <a:extLst>
              <a:ext uri="{FF2B5EF4-FFF2-40B4-BE49-F238E27FC236}">
                <a16:creationId xmlns:a16="http://schemas.microsoft.com/office/drawing/2014/main" id="{69B89C61-0869-4F5A-393F-BBBF907C6C7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3251" name="Slide Number Placeholder 3">
            <a:extLst>
              <a:ext uri="{FF2B5EF4-FFF2-40B4-BE49-F238E27FC236}">
                <a16:creationId xmlns:a16="http://schemas.microsoft.com/office/drawing/2014/main" id="{EC3947C8-775F-1881-6BAE-A343963010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B549E2A-5588-3A40-9BBA-90A8872EA609}" type="slidenum">
              <a:rPr lang="en-GB" altLang="en-US"/>
              <a:pPr>
                <a:spcBef>
                  <a:spcPct val="0"/>
                </a:spcBef>
              </a:pPr>
              <a:t>23</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DEEF690C-F061-BA7C-C0D7-1BB59FF5F11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6" name="Notes Placeholder 2">
            <a:extLst>
              <a:ext uri="{FF2B5EF4-FFF2-40B4-BE49-F238E27FC236}">
                <a16:creationId xmlns:a16="http://schemas.microsoft.com/office/drawing/2014/main" id="{73A4F004-936D-4DA4-4623-43D16B2EF9E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7347" name="Slide Number Placeholder 3">
            <a:extLst>
              <a:ext uri="{FF2B5EF4-FFF2-40B4-BE49-F238E27FC236}">
                <a16:creationId xmlns:a16="http://schemas.microsoft.com/office/drawing/2014/main" id="{E3E282D6-E3D0-478F-379A-65B98468573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A2BAC87-28CC-B241-8C8C-64C5824E482C}" type="slidenum">
              <a:rPr lang="en-GB" altLang="en-US"/>
              <a:pPr>
                <a:spcBef>
                  <a:spcPct val="0"/>
                </a:spcBef>
              </a:pPr>
              <a:t>26</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a:extLst>
              <a:ext uri="{FF2B5EF4-FFF2-40B4-BE49-F238E27FC236}">
                <a16:creationId xmlns:a16="http://schemas.microsoft.com/office/drawing/2014/main" id="{5C145164-D925-0508-F856-04C1C22624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4" name="Notes Placeholder 2">
            <a:extLst>
              <a:ext uri="{FF2B5EF4-FFF2-40B4-BE49-F238E27FC236}">
                <a16:creationId xmlns:a16="http://schemas.microsoft.com/office/drawing/2014/main" id="{9FB293E8-9462-92D5-189D-BB296531BCE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9395" name="Slide Number Placeholder 3">
            <a:extLst>
              <a:ext uri="{FF2B5EF4-FFF2-40B4-BE49-F238E27FC236}">
                <a16:creationId xmlns:a16="http://schemas.microsoft.com/office/drawing/2014/main" id="{0E115DD9-785B-6519-98C7-974EAE68B5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2467B7D0-DEC6-FF4D-B4FA-08175E57CE74}" type="slidenum">
              <a:rPr lang="en-GB" altLang="en-US"/>
              <a:pPr>
                <a:spcBef>
                  <a:spcPct val="0"/>
                </a:spcBef>
              </a:pPr>
              <a:t>27</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a:extLst>
              <a:ext uri="{FF2B5EF4-FFF2-40B4-BE49-F238E27FC236}">
                <a16:creationId xmlns:a16="http://schemas.microsoft.com/office/drawing/2014/main" id="{695EB2A5-6CAD-375E-B613-B54467D1A25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2" name="Notes Placeholder 2">
            <a:extLst>
              <a:ext uri="{FF2B5EF4-FFF2-40B4-BE49-F238E27FC236}">
                <a16:creationId xmlns:a16="http://schemas.microsoft.com/office/drawing/2014/main" id="{58FE6589-19D0-435E-BD1F-BE9ABE7398E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1443" name="Slide Number Placeholder 3">
            <a:extLst>
              <a:ext uri="{FF2B5EF4-FFF2-40B4-BE49-F238E27FC236}">
                <a16:creationId xmlns:a16="http://schemas.microsoft.com/office/drawing/2014/main" id="{F1C4F2C0-697D-5D61-8B68-48C6FEFE34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E56220E-86BB-3742-B43E-DD8C11D86B25}" type="slidenum">
              <a:rPr lang="en-GB" altLang="en-US"/>
              <a:pPr>
                <a:spcBef>
                  <a:spcPct val="0"/>
                </a:spcBef>
              </a:pPr>
              <a:t>28</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a:extLst>
              <a:ext uri="{FF2B5EF4-FFF2-40B4-BE49-F238E27FC236}">
                <a16:creationId xmlns:a16="http://schemas.microsoft.com/office/drawing/2014/main" id="{19E016C9-AF71-F85D-6E82-75739CE6EE6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2" name="Notes Placeholder 2">
            <a:extLst>
              <a:ext uri="{FF2B5EF4-FFF2-40B4-BE49-F238E27FC236}">
                <a16:creationId xmlns:a16="http://schemas.microsoft.com/office/drawing/2014/main" id="{525A0374-DDDA-169A-F67D-B21EE6D741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6563" name="Slide Number Placeholder 3">
            <a:extLst>
              <a:ext uri="{FF2B5EF4-FFF2-40B4-BE49-F238E27FC236}">
                <a16:creationId xmlns:a16="http://schemas.microsoft.com/office/drawing/2014/main" id="{ECD71B9A-0FA5-423F-4F59-0158D5877FE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C85A1815-F977-3A4B-91DD-D9A7EFAFADFD}" type="slidenum">
              <a:rPr lang="en-GB" altLang="en-US"/>
              <a:pPr>
                <a:spcBef>
                  <a:spcPct val="0"/>
                </a:spcBef>
              </a:pPr>
              <a:t>32</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a:extLst>
              <a:ext uri="{FF2B5EF4-FFF2-40B4-BE49-F238E27FC236}">
                <a16:creationId xmlns:a16="http://schemas.microsoft.com/office/drawing/2014/main" id="{2CBC0891-1DC2-E4CF-10AC-868D219A7CE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0" name="Notes Placeholder 2">
            <a:extLst>
              <a:ext uri="{FF2B5EF4-FFF2-40B4-BE49-F238E27FC236}">
                <a16:creationId xmlns:a16="http://schemas.microsoft.com/office/drawing/2014/main" id="{3626C741-F3A4-C591-5239-90461C8A8B1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68611" name="Slide Number Placeholder 3">
            <a:extLst>
              <a:ext uri="{FF2B5EF4-FFF2-40B4-BE49-F238E27FC236}">
                <a16:creationId xmlns:a16="http://schemas.microsoft.com/office/drawing/2014/main" id="{834E5D91-8FE4-5FF1-9DC9-9E22E18C7C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6233E59A-DC33-E245-B86C-CD5837DF7285}" type="slidenum">
              <a:rPr lang="en-GB" altLang="en-US"/>
              <a:pPr>
                <a:spcBef>
                  <a:spcPct val="0"/>
                </a:spcBef>
              </a:pPr>
              <a:t>33</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a:extLst>
              <a:ext uri="{FF2B5EF4-FFF2-40B4-BE49-F238E27FC236}">
                <a16:creationId xmlns:a16="http://schemas.microsoft.com/office/drawing/2014/main" id="{F8827E9B-416A-8399-5C42-18F4708D16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2" name="Notes Placeholder 2">
            <a:extLst>
              <a:ext uri="{FF2B5EF4-FFF2-40B4-BE49-F238E27FC236}">
                <a16:creationId xmlns:a16="http://schemas.microsoft.com/office/drawing/2014/main" id="{F4DC0C29-1CAC-408B-B7E9-94AF669D1B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683" name="Slide Number Placeholder 3">
            <a:extLst>
              <a:ext uri="{FF2B5EF4-FFF2-40B4-BE49-F238E27FC236}">
                <a16:creationId xmlns:a16="http://schemas.microsoft.com/office/drawing/2014/main" id="{123FBFDE-E6CB-6AE5-9346-965E6F7D3D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8B8BD79-1126-704E-BCA9-3FEBC1C56C53}" type="slidenum">
              <a:rPr lang="en-GB" altLang="en-US"/>
              <a:pPr>
                <a:spcBef>
                  <a:spcPct val="0"/>
                </a:spcBef>
              </a:pPr>
              <a:t>35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a:extLst>
              <a:ext uri="{FF2B5EF4-FFF2-40B4-BE49-F238E27FC236}">
                <a16:creationId xmlns:a16="http://schemas.microsoft.com/office/drawing/2014/main" id="{288A32A7-9C57-54FD-7EB2-328E26C43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0" name="Notes Placeholder 2">
            <a:extLst>
              <a:ext uri="{FF2B5EF4-FFF2-40B4-BE49-F238E27FC236}">
                <a16:creationId xmlns:a16="http://schemas.microsoft.com/office/drawing/2014/main" id="{46386BBA-BF5B-0CC1-5A85-30135C5B63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3731" name="Slide Number Placeholder 3">
            <a:extLst>
              <a:ext uri="{FF2B5EF4-FFF2-40B4-BE49-F238E27FC236}">
                <a16:creationId xmlns:a16="http://schemas.microsoft.com/office/drawing/2014/main" id="{BD979CDB-E990-DE12-CB60-A167B09899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AE925B83-C335-604A-8D68-8DE12A17944D}" type="slidenum">
              <a:rPr lang="en-GB" altLang="en-US"/>
              <a:pPr>
                <a:spcBef>
                  <a:spcPct val="0"/>
                </a:spcBef>
              </a:pPr>
              <a:t>36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a:extLst>
              <a:ext uri="{FF2B5EF4-FFF2-40B4-BE49-F238E27FC236}">
                <a16:creationId xmlns:a16="http://schemas.microsoft.com/office/drawing/2014/main" id="{08D3DBB4-097B-8598-1750-3276F24314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8" name="Notes Placeholder 2">
            <a:extLst>
              <a:ext uri="{FF2B5EF4-FFF2-40B4-BE49-F238E27FC236}">
                <a16:creationId xmlns:a16="http://schemas.microsoft.com/office/drawing/2014/main" id="{254701C1-7606-8AEB-B322-40BF8674198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5779" name="Slide Number Placeholder 3">
            <a:extLst>
              <a:ext uri="{FF2B5EF4-FFF2-40B4-BE49-F238E27FC236}">
                <a16:creationId xmlns:a16="http://schemas.microsoft.com/office/drawing/2014/main" id="{B8B27D45-DC71-580C-1DE8-878491B930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977930E2-900B-0D43-9347-6B19E99C8747}" type="slidenum">
              <a:rPr lang="en-GB" altLang="en-US"/>
              <a:pPr>
                <a:spcBef>
                  <a:spcPct val="0"/>
                </a:spcBef>
              </a:pPr>
              <a:t>37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a:extLst>
              <a:ext uri="{FF2B5EF4-FFF2-40B4-BE49-F238E27FC236}">
                <a16:creationId xmlns:a16="http://schemas.microsoft.com/office/drawing/2014/main" id="{C80EA4D1-C5A6-092D-0040-00480FD741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0" name="Notes Placeholder 2">
            <a:extLst>
              <a:ext uri="{FF2B5EF4-FFF2-40B4-BE49-F238E27FC236}">
                <a16:creationId xmlns:a16="http://schemas.microsoft.com/office/drawing/2014/main" id="{0B09F0CF-2AC1-40A0-8A84-E4039EB0CC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8851" name="Slide Number Placeholder 3">
            <a:extLst>
              <a:ext uri="{FF2B5EF4-FFF2-40B4-BE49-F238E27FC236}">
                <a16:creationId xmlns:a16="http://schemas.microsoft.com/office/drawing/2014/main" id="{F0648210-1278-69A8-3E02-3E22DDF4395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defTabSz="4572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4F448737-3F2E-B243-8BAD-B2DBE3A19C78}" type="slidenum">
              <a:rPr lang="en-GB" altLang="en-US"/>
              <a:pPr>
                <a:spcBef>
                  <a:spcPct val="0"/>
                </a:spcBef>
              </a:pPr>
              <a:t>39</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8199F6-7C7E-DE27-9C35-AA18771158B4}"/>
              </a:ext>
            </a:extLst>
          </p:cNvPr>
          <p:cNvSpPr/>
          <p:nvPr/>
        </p:nvSpPr>
        <p:spPr>
          <a:xfrm>
            <a:off x="0" y="0"/>
            <a:ext cx="9144000" cy="4572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5" name="Freeform 4">
            <a:extLst>
              <a:ext uri="{FF2B5EF4-FFF2-40B4-BE49-F238E27FC236}">
                <a16:creationId xmlns:a16="http://schemas.microsoft.com/office/drawing/2014/main" id="{DD309CA4-6794-7265-A1CD-2C7983691CD7}"/>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cxnSp>
        <p:nvCxnSpPr>
          <p:cNvPr id="6" name="Straight Connector 5">
            <a:extLst>
              <a:ext uri="{FF2B5EF4-FFF2-40B4-BE49-F238E27FC236}">
                <a16:creationId xmlns:a16="http://schemas.microsoft.com/office/drawing/2014/main" id="{DBBBFAA5-F76C-1465-F660-E91D2656501E}"/>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342900" y="4960137"/>
            <a:ext cx="5829300" cy="1463040"/>
          </a:xfrm>
        </p:spPr>
        <p:txBody>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3">
            <a:extLst>
              <a:ext uri="{FF2B5EF4-FFF2-40B4-BE49-F238E27FC236}">
                <a16:creationId xmlns:a16="http://schemas.microsoft.com/office/drawing/2014/main" id="{9173CFFF-9E04-1943-9127-33553E63240F}"/>
              </a:ext>
            </a:extLst>
          </p:cNvPr>
          <p:cNvSpPr>
            <a:spLocks noGrp="1"/>
          </p:cNvSpPr>
          <p:nvPr>
            <p:ph type="dt" sz="half" idx="10"/>
          </p:nvPr>
        </p:nvSpPr>
        <p:spPr/>
        <p:txBody>
          <a:bodyPr/>
          <a:lstStyle>
            <a:lvl1pPr algn="l">
              <a:defRPr/>
            </a:lvl1pPr>
          </a:lstStyle>
          <a:p>
            <a:pPr>
              <a:defRPr/>
            </a:pPr>
            <a:fld id="{A53379AA-B574-B842-A955-DA2833A86CEA}" type="datetimeFigureOut">
              <a:rPr lang="en-US" altLang="en-US"/>
              <a:pPr>
                <a:defRPr/>
              </a:pPr>
              <a:t>2/4/26</a:t>
            </a:fld>
            <a:endParaRPr lang="en-GB" altLang="en-US"/>
          </a:p>
        </p:txBody>
      </p:sp>
      <p:sp>
        <p:nvSpPr>
          <p:cNvPr id="8" name="Footer Placeholder 4">
            <a:extLst>
              <a:ext uri="{FF2B5EF4-FFF2-40B4-BE49-F238E27FC236}">
                <a16:creationId xmlns:a16="http://schemas.microsoft.com/office/drawing/2014/main" id="{FFC357AE-0DB7-50C8-6881-74C45CCB850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EA9AA15-5EAF-B784-0B94-9EBFDD823E6D}"/>
              </a:ext>
            </a:extLst>
          </p:cNvPr>
          <p:cNvSpPr>
            <a:spLocks noGrp="1"/>
          </p:cNvSpPr>
          <p:nvPr>
            <p:ph type="sldNum" sz="quarter" idx="12"/>
          </p:nvPr>
        </p:nvSpPr>
        <p:spPr/>
        <p:txBody>
          <a:bodyPr/>
          <a:lstStyle>
            <a:lvl1pPr>
              <a:defRPr smtClean="0"/>
            </a:lvl1pPr>
          </a:lstStyle>
          <a:p>
            <a:pPr>
              <a:defRPr/>
            </a:pPr>
            <a:fld id="{59159C74-A3CF-8C48-B5AC-414B36AD4F79}" type="slidenum">
              <a:rPr lang="en-GB" altLang="en-US"/>
              <a:pPr>
                <a:defRPr/>
              </a:pPr>
              <a:t>‹#›</a:t>
            </a:fld>
            <a:endParaRPr lang="en-GB" altLang="en-US"/>
          </a:p>
        </p:txBody>
      </p:sp>
    </p:spTree>
    <p:extLst>
      <p:ext uri="{BB962C8B-B14F-4D97-AF65-F5344CB8AC3E}">
        <p14:creationId xmlns:p14="http://schemas.microsoft.com/office/powerpoint/2010/main" val="1033050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D7FBDA5-9DB4-3F2D-93B5-9721BF6F19FA}"/>
              </a:ext>
            </a:extLst>
          </p:cNvPr>
          <p:cNvSpPr>
            <a:spLocks noGrp="1"/>
          </p:cNvSpPr>
          <p:nvPr>
            <p:ph type="dt" sz="half" idx="10"/>
          </p:nvPr>
        </p:nvSpPr>
        <p:spPr/>
        <p:txBody>
          <a:bodyPr/>
          <a:lstStyle>
            <a:lvl1pPr>
              <a:defRPr/>
            </a:lvl1pPr>
          </a:lstStyle>
          <a:p>
            <a:pPr>
              <a:defRPr/>
            </a:pPr>
            <a:fld id="{81C2F2A4-0930-0141-8B6E-5F402ECD7AF5}"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4A07E42A-0439-EF04-F01B-7FD0975C450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FA5107-3E35-02B5-EED5-25B8821CFB91}"/>
              </a:ext>
            </a:extLst>
          </p:cNvPr>
          <p:cNvSpPr>
            <a:spLocks noGrp="1"/>
          </p:cNvSpPr>
          <p:nvPr>
            <p:ph type="sldNum" sz="quarter" idx="12"/>
          </p:nvPr>
        </p:nvSpPr>
        <p:spPr/>
        <p:txBody>
          <a:bodyPr/>
          <a:lstStyle>
            <a:lvl1pPr>
              <a:defRPr/>
            </a:lvl1pPr>
          </a:lstStyle>
          <a:p>
            <a:pPr>
              <a:defRPr/>
            </a:pPr>
            <a:fld id="{5E5D1697-FD34-384F-BCFD-D8B8B6E57050}" type="slidenum">
              <a:rPr lang="en-GB" altLang="en-US"/>
              <a:pPr>
                <a:defRPr/>
              </a:pPr>
              <a:t>‹#›</a:t>
            </a:fld>
            <a:endParaRPr lang="en-GB" altLang="en-US"/>
          </a:p>
        </p:txBody>
      </p:sp>
    </p:spTree>
    <p:extLst>
      <p:ext uri="{BB962C8B-B14F-4D97-AF65-F5344CB8AC3E}">
        <p14:creationId xmlns:p14="http://schemas.microsoft.com/office/powerpoint/2010/main" val="965943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678FA3E-0FAE-C4B4-C34C-C7E040207EA3}"/>
              </a:ext>
            </a:extLst>
          </p:cNvPr>
          <p:cNvSpPr/>
          <p:nvPr/>
        </p:nvSpPr>
        <p:spPr>
          <a:xfrm>
            <a:off x="0" y="0"/>
            <a:ext cx="9144000" cy="45720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Freeform 4">
            <a:extLst>
              <a:ext uri="{FF2B5EF4-FFF2-40B4-BE49-F238E27FC236}">
                <a16:creationId xmlns:a16="http://schemas.microsoft.com/office/drawing/2014/main" id="{9AD0C280-7B22-698A-09B8-BAC61D65F6FE}"/>
              </a:ext>
            </a:extLst>
          </p:cNvPr>
          <p:cNvSpPr/>
          <p:nvPr/>
        </p:nvSpPr>
        <p:spPr>
          <a:xfrm>
            <a:off x="4763" y="0"/>
            <a:ext cx="9139237" cy="4572000"/>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 name="Straight Connector 5">
            <a:extLst>
              <a:ext uri="{FF2B5EF4-FFF2-40B4-BE49-F238E27FC236}">
                <a16:creationId xmlns:a16="http://schemas.microsoft.com/office/drawing/2014/main" id="{44C94477-3FEB-DF1A-12B4-56FF2BECBE92}"/>
              </a:ext>
            </a:extLst>
          </p:cNvPr>
          <p:cNvCxnSpPr/>
          <p:nvPr/>
        </p:nvCxnSpPr>
        <p:spPr>
          <a:xfrm flipV="1">
            <a:off x="6289675" y="5264150"/>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7"/>
            <a:ext cx="5829300" cy="1463040"/>
          </a:xfrm>
        </p:spPr>
        <p:txBody>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3">
            <a:extLst>
              <a:ext uri="{FF2B5EF4-FFF2-40B4-BE49-F238E27FC236}">
                <a16:creationId xmlns:a16="http://schemas.microsoft.com/office/drawing/2014/main" id="{C6249FE8-CC1B-6548-6101-8B8011A0F895}"/>
              </a:ext>
            </a:extLst>
          </p:cNvPr>
          <p:cNvSpPr>
            <a:spLocks noGrp="1"/>
          </p:cNvSpPr>
          <p:nvPr>
            <p:ph type="dt" sz="half" idx="10"/>
          </p:nvPr>
        </p:nvSpPr>
        <p:spPr/>
        <p:txBody>
          <a:bodyPr/>
          <a:lstStyle>
            <a:lvl1pPr>
              <a:defRPr/>
            </a:lvl1pPr>
          </a:lstStyle>
          <a:p>
            <a:pPr>
              <a:defRPr/>
            </a:pPr>
            <a:fld id="{DE8C8417-4A2B-4844-822E-72C78431BA43}" type="datetimeFigureOut">
              <a:rPr lang="en-US" altLang="en-US"/>
              <a:pPr>
                <a:defRPr/>
              </a:pPr>
              <a:t>2/4/26</a:t>
            </a:fld>
            <a:endParaRPr lang="en-GB" altLang="en-US"/>
          </a:p>
        </p:txBody>
      </p:sp>
      <p:sp>
        <p:nvSpPr>
          <p:cNvPr id="8" name="Footer Placeholder 4">
            <a:extLst>
              <a:ext uri="{FF2B5EF4-FFF2-40B4-BE49-F238E27FC236}">
                <a16:creationId xmlns:a16="http://schemas.microsoft.com/office/drawing/2014/main" id="{F99D7B28-A320-B727-1883-11854F4FBAA3}"/>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B0804CA4-C966-CDF4-3C52-6FBF7B5CBB53}"/>
              </a:ext>
            </a:extLst>
          </p:cNvPr>
          <p:cNvSpPr>
            <a:spLocks noGrp="1"/>
          </p:cNvSpPr>
          <p:nvPr>
            <p:ph type="sldNum" sz="quarter" idx="12"/>
          </p:nvPr>
        </p:nvSpPr>
        <p:spPr/>
        <p:txBody>
          <a:bodyPr/>
          <a:lstStyle>
            <a:lvl1pPr>
              <a:defRPr smtClean="0"/>
            </a:lvl1pPr>
          </a:lstStyle>
          <a:p>
            <a:pPr>
              <a:defRPr/>
            </a:pPr>
            <a:fld id="{823D487C-B06F-7340-B588-6A61E1DBCD0E}" type="slidenum">
              <a:rPr lang="en-GB" altLang="en-US"/>
              <a:pPr>
                <a:defRPr/>
              </a:pPr>
              <a:t>‹#›</a:t>
            </a:fld>
            <a:endParaRPr lang="en-GB" altLang="en-US"/>
          </a:p>
        </p:txBody>
      </p:sp>
    </p:spTree>
    <p:extLst>
      <p:ext uri="{BB962C8B-B14F-4D97-AF65-F5344CB8AC3E}">
        <p14:creationId xmlns:p14="http://schemas.microsoft.com/office/powerpoint/2010/main" val="3652781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EA45DAD5-B712-1AFB-1A12-46991515014D}"/>
              </a:ext>
            </a:extLst>
          </p:cNvPr>
          <p:cNvSpPr>
            <a:spLocks noGrp="1"/>
          </p:cNvSpPr>
          <p:nvPr>
            <p:ph type="dt" sz="half" idx="10"/>
          </p:nvPr>
        </p:nvSpPr>
        <p:spPr/>
        <p:txBody>
          <a:bodyPr/>
          <a:lstStyle>
            <a:lvl1pPr>
              <a:defRPr/>
            </a:lvl1pPr>
          </a:lstStyle>
          <a:p>
            <a:pPr>
              <a:defRPr/>
            </a:pPr>
            <a:fld id="{BE7B434C-D938-D741-9FBA-F58F8C87EE16}" type="datetimeFigureOut">
              <a:rPr lang="en-US" altLang="en-US"/>
              <a:pPr>
                <a:defRPr/>
              </a:pPr>
              <a:t>2/4/26</a:t>
            </a:fld>
            <a:endParaRPr lang="en-GB" altLang="en-US"/>
          </a:p>
        </p:txBody>
      </p:sp>
      <p:sp>
        <p:nvSpPr>
          <p:cNvPr id="6" name="Footer Placeholder 4">
            <a:extLst>
              <a:ext uri="{FF2B5EF4-FFF2-40B4-BE49-F238E27FC236}">
                <a16:creationId xmlns:a16="http://schemas.microsoft.com/office/drawing/2014/main" id="{80B04906-6F7B-6B8C-BBEF-85833C0ABF9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A443788-B290-EE4A-2D0C-E2D03F5EA828}"/>
              </a:ext>
            </a:extLst>
          </p:cNvPr>
          <p:cNvSpPr>
            <a:spLocks noGrp="1"/>
          </p:cNvSpPr>
          <p:nvPr>
            <p:ph type="sldNum" sz="quarter" idx="12"/>
          </p:nvPr>
        </p:nvSpPr>
        <p:spPr/>
        <p:txBody>
          <a:bodyPr/>
          <a:lstStyle>
            <a:lvl1pPr>
              <a:defRPr/>
            </a:lvl1pPr>
          </a:lstStyle>
          <a:p>
            <a:pPr>
              <a:defRPr/>
            </a:pPr>
            <a:fld id="{141C33C6-7E81-C948-AF79-998ADD1E6661}" type="slidenum">
              <a:rPr lang="en-GB" altLang="en-US"/>
              <a:pPr>
                <a:defRPr/>
              </a:pPr>
              <a:t>‹#›</a:t>
            </a:fld>
            <a:endParaRPr lang="en-GB" altLang="en-US"/>
          </a:p>
        </p:txBody>
      </p:sp>
    </p:spTree>
    <p:extLst>
      <p:ext uri="{BB962C8B-B14F-4D97-AF65-F5344CB8AC3E}">
        <p14:creationId xmlns:p14="http://schemas.microsoft.com/office/powerpoint/2010/main" val="308461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3">
            <a:extLst>
              <a:ext uri="{FF2B5EF4-FFF2-40B4-BE49-F238E27FC236}">
                <a16:creationId xmlns:a16="http://schemas.microsoft.com/office/drawing/2014/main" id="{E1012582-5578-1EC4-8F6E-9406AE283CC6}"/>
              </a:ext>
            </a:extLst>
          </p:cNvPr>
          <p:cNvSpPr>
            <a:spLocks noGrp="1"/>
          </p:cNvSpPr>
          <p:nvPr>
            <p:ph type="dt" sz="half" idx="10"/>
          </p:nvPr>
        </p:nvSpPr>
        <p:spPr/>
        <p:txBody>
          <a:bodyPr/>
          <a:lstStyle>
            <a:lvl1pPr>
              <a:defRPr/>
            </a:lvl1pPr>
          </a:lstStyle>
          <a:p>
            <a:pPr>
              <a:defRPr/>
            </a:pPr>
            <a:fld id="{12EAE15A-557F-D74E-8EE5-C46B372E063C}" type="datetimeFigureOut">
              <a:rPr lang="en-US" altLang="en-US"/>
              <a:pPr>
                <a:defRPr/>
              </a:pPr>
              <a:t>2/4/26</a:t>
            </a:fld>
            <a:endParaRPr lang="en-GB" altLang="en-US"/>
          </a:p>
        </p:txBody>
      </p:sp>
      <p:sp>
        <p:nvSpPr>
          <p:cNvPr id="7" name="Footer Placeholder 4">
            <a:extLst>
              <a:ext uri="{FF2B5EF4-FFF2-40B4-BE49-F238E27FC236}">
                <a16:creationId xmlns:a16="http://schemas.microsoft.com/office/drawing/2014/main" id="{87A8363B-F13E-EDFC-E177-A6084920CB35}"/>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E97C2F8A-F71B-8019-1CB0-CA8F965DBC7D}"/>
              </a:ext>
            </a:extLst>
          </p:cNvPr>
          <p:cNvSpPr>
            <a:spLocks noGrp="1"/>
          </p:cNvSpPr>
          <p:nvPr>
            <p:ph type="sldNum" sz="quarter" idx="12"/>
          </p:nvPr>
        </p:nvSpPr>
        <p:spPr/>
        <p:txBody>
          <a:bodyPr/>
          <a:lstStyle>
            <a:lvl1pPr>
              <a:defRPr/>
            </a:lvl1pPr>
          </a:lstStyle>
          <a:p>
            <a:pPr>
              <a:defRPr/>
            </a:pPr>
            <a:fld id="{6A3BD424-6F4C-9640-A754-2AF19F9B29EF}" type="slidenum">
              <a:rPr lang="en-GB" altLang="en-US"/>
              <a:pPr>
                <a:defRPr/>
              </a:pPr>
              <a:t>‹#›</a:t>
            </a:fld>
            <a:endParaRPr lang="en-GB" altLang="en-US"/>
          </a:p>
        </p:txBody>
      </p:sp>
    </p:spTree>
    <p:extLst>
      <p:ext uri="{BB962C8B-B14F-4D97-AF65-F5344CB8AC3E}">
        <p14:creationId xmlns:p14="http://schemas.microsoft.com/office/powerpoint/2010/main" val="1964896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2BAB1D60-FA26-F3F1-6408-E86CC305CDCD}"/>
              </a:ext>
            </a:extLst>
          </p:cNvPr>
          <p:cNvSpPr>
            <a:spLocks noGrp="1"/>
          </p:cNvSpPr>
          <p:nvPr>
            <p:ph type="dt" sz="half" idx="10"/>
          </p:nvPr>
        </p:nvSpPr>
        <p:spPr/>
        <p:txBody>
          <a:bodyPr/>
          <a:lstStyle>
            <a:lvl1pPr>
              <a:defRPr/>
            </a:lvl1pPr>
          </a:lstStyle>
          <a:p>
            <a:pPr>
              <a:defRPr/>
            </a:pPr>
            <a:fld id="{301FFE4D-EE6A-CA41-9BB9-AD25559FE911}" type="datetimeFigureOut">
              <a:rPr lang="en-US" altLang="en-US"/>
              <a:pPr>
                <a:defRPr/>
              </a:pPr>
              <a:t>2/4/26</a:t>
            </a:fld>
            <a:endParaRPr lang="en-GB" altLang="en-US"/>
          </a:p>
        </p:txBody>
      </p:sp>
      <p:sp>
        <p:nvSpPr>
          <p:cNvPr id="4" name="Footer Placeholder 4">
            <a:extLst>
              <a:ext uri="{FF2B5EF4-FFF2-40B4-BE49-F238E27FC236}">
                <a16:creationId xmlns:a16="http://schemas.microsoft.com/office/drawing/2014/main" id="{D262ED05-CBD2-D98F-AF4B-A224ED70F3B8}"/>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7720F52-40E9-A04A-09AA-C3D25FF7E531}"/>
              </a:ext>
            </a:extLst>
          </p:cNvPr>
          <p:cNvSpPr>
            <a:spLocks noGrp="1"/>
          </p:cNvSpPr>
          <p:nvPr>
            <p:ph type="sldNum" sz="quarter" idx="12"/>
          </p:nvPr>
        </p:nvSpPr>
        <p:spPr/>
        <p:txBody>
          <a:bodyPr/>
          <a:lstStyle>
            <a:lvl1pPr>
              <a:defRPr/>
            </a:lvl1pPr>
          </a:lstStyle>
          <a:p>
            <a:pPr>
              <a:defRPr/>
            </a:pPr>
            <a:fld id="{CE825842-AF84-2F4E-B1D7-4BD37D3ECB6E}" type="slidenum">
              <a:rPr lang="en-GB" altLang="en-US"/>
              <a:pPr>
                <a:defRPr/>
              </a:pPr>
              <a:t>‹#›</a:t>
            </a:fld>
            <a:endParaRPr lang="en-GB" altLang="en-US"/>
          </a:p>
        </p:txBody>
      </p:sp>
    </p:spTree>
    <p:extLst>
      <p:ext uri="{BB962C8B-B14F-4D97-AF65-F5344CB8AC3E}">
        <p14:creationId xmlns:p14="http://schemas.microsoft.com/office/powerpoint/2010/main" val="568046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16A6EE-D9D0-3ED5-987E-CDE1012C5844}"/>
              </a:ext>
            </a:extLst>
          </p:cNvPr>
          <p:cNvSpPr>
            <a:spLocks noGrp="1"/>
          </p:cNvSpPr>
          <p:nvPr>
            <p:ph type="dt" sz="half" idx="10"/>
          </p:nvPr>
        </p:nvSpPr>
        <p:spPr/>
        <p:txBody>
          <a:bodyPr/>
          <a:lstStyle>
            <a:lvl1pPr>
              <a:defRPr/>
            </a:lvl1pPr>
          </a:lstStyle>
          <a:p>
            <a:pPr>
              <a:defRPr/>
            </a:pPr>
            <a:fld id="{EF601DBE-47C6-F74C-BBF4-FCC9DFFC67D5}" type="datetimeFigureOut">
              <a:rPr lang="en-US" altLang="en-US"/>
              <a:pPr>
                <a:defRPr/>
              </a:pPr>
              <a:t>2/4/26</a:t>
            </a:fld>
            <a:endParaRPr lang="en-GB" altLang="en-US"/>
          </a:p>
        </p:txBody>
      </p:sp>
      <p:sp>
        <p:nvSpPr>
          <p:cNvPr id="3" name="Footer Placeholder 2">
            <a:extLst>
              <a:ext uri="{FF2B5EF4-FFF2-40B4-BE49-F238E27FC236}">
                <a16:creationId xmlns:a16="http://schemas.microsoft.com/office/drawing/2014/main" id="{A90F0916-4190-8BC0-013D-FFDD6D91941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3">
            <a:extLst>
              <a:ext uri="{FF2B5EF4-FFF2-40B4-BE49-F238E27FC236}">
                <a16:creationId xmlns:a16="http://schemas.microsoft.com/office/drawing/2014/main" id="{72C7F4FC-D28E-37A8-C3EE-52920163F3AE}"/>
              </a:ext>
            </a:extLst>
          </p:cNvPr>
          <p:cNvSpPr>
            <a:spLocks noGrp="1"/>
          </p:cNvSpPr>
          <p:nvPr>
            <p:ph type="sldNum" sz="quarter" idx="12"/>
          </p:nvPr>
        </p:nvSpPr>
        <p:spPr/>
        <p:txBody>
          <a:bodyPr/>
          <a:lstStyle>
            <a:lvl1pPr>
              <a:defRPr smtClean="0"/>
            </a:lvl1pPr>
          </a:lstStyle>
          <a:p>
            <a:pPr>
              <a:defRPr/>
            </a:pPr>
            <a:fld id="{095E4346-C36B-BF42-8142-E8A489D76C92}" type="slidenum">
              <a:rPr lang="en-GB" altLang="en-US"/>
              <a:pPr>
                <a:defRPr/>
              </a:pPr>
              <a:t>‹#›</a:t>
            </a:fld>
            <a:endParaRPr lang="en-GB" altLang="en-US"/>
          </a:p>
        </p:txBody>
      </p:sp>
    </p:spTree>
    <p:extLst>
      <p:ext uri="{BB962C8B-B14F-4D97-AF65-F5344CB8AC3E}">
        <p14:creationId xmlns:p14="http://schemas.microsoft.com/office/powerpoint/2010/main" val="15570061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 name="Date Placeholder 3">
            <a:extLst>
              <a:ext uri="{FF2B5EF4-FFF2-40B4-BE49-F238E27FC236}">
                <a16:creationId xmlns:a16="http://schemas.microsoft.com/office/drawing/2014/main" id="{C6A6FB74-78AF-9BC9-7F22-7AB9161B5D24}"/>
              </a:ext>
            </a:extLst>
          </p:cNvPr>
          <p:cNvSpPr>
            <a:spLocks noGrp="1"/>
          </p:cNvSpPr>
          <p:nvPr>
            <p:ph type="dt" sz="half" idx="10"/>
          </p:nvPr>
        </p:nvSpPr>
        <p:spPr/>
        <p:txBody>
          <a:bodyPr/>
          <a:lstStyle>
            <a:lvl1pPr>
              <a:defRPr/>
            </a:lvl1pPr>
          </a:lstStyle>
          <a:p>
            <a:pPr>
              <a:defRPr/>
            </a:pPr>
            <a:fld id="{F1FDA4E2-1FD5-C543-AA05-D4A70CB85B23}"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3A3043E3-CA6C-3420-490C-A7B23353A5D6}"/>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20DE6BA-0140-152D-DA91-BC520E1E8512}"/>
              </a:ext>
            </a:extLst>
          </p:cNvPr>
          <p:cNvSpPr>
            <a:spLocks noGrp="1"/>
          </p:cNvSpPr>
          <p:nvPr>
            <p:ph type="sldNum" sz="quarter" idx="12"/>
          </p:nvPr>
        </p:nvSpPr>
        <p:spPr/>
        <p:txBody>
          <a:bodyPr/>
          <a:lstStyle>
            <a:lvl1pPr>
              <a:defRPr/>
            </a:lvl1pPr>
          </a:lstStyle>
          <a:p>
            <a:pPr>
              <a:defRPr/>
            </a:pPr>
            <a:fld id="{5E5B3DFD-E106-BD49-B910-FE67D40218C9}" type="slidenum">
              <a:rPr lang="en-GB" altLang="en-US"/>
              <a:pPr>
                <a:defRPr/>
              </a:pPr>
              <a:t>‹#›</a:t>
            </a:fld>
            <a:endParaRPr lang="en-GB" altLang="en-US"/>
          </a:p>
        </p:txBody>
      </p:sp>
    </p:spTree>
    <p:extLst>
      <p:ext uri="{BB962C8B-B14F-4D97-AF65-F5344CB8AC3E}">
        <p14:creationId xmlns:p14="http://schemas.microsoft.com/office/powerpoint/2010/main" val="4282498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BA879EDC-C953-3ECD-D675-4275E723782C}"/>
              </a:ext>
            </a:extLst>
          </p:cNvPr>
          <p:cNvCxnSpPr/>
          <p:nvPr/>
        </p:nvCxnSpPr>
        <p:spPr>
          <a:xfrm flipV="1">
            <a:off x="6289675" y="5264150"/>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342900" y="4960138"/>
            <a:ext cx="5829300" cy="1463040"/>
          </a:xfrm>
        </p:spPr>
        <p:txBody>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6" name="Date Placeholder 4">
            <a:extLst>
              <a:ext uri="{FF2B5EF4-FFF2-40B4-BE49-F238E27FC236}">
                <a16:creationId xmlns:a16="http://schemas.microsoft.com/office/drawing/2014/main" id="{0A0ABB61-054A-816D-6700-4749F407FBCC}"/>
              </a:ext>
            </a:extLst>
          </p:cNvPr>
          <p:cNvSpPr>
            <a:spLocks noGrp="1"/>
          </p:cNvSpPr>
          <p:nvPr>
            <p:ph type="dt" sz="half" idx="10"/>
          </p:nvPr>
        </p:nvSpPr>
        <p:spPr/>
        <p:txBody>
          <a:bodyPr/>
          <a:lstStyle>
            <a:lvl1pPr>
              <a:defRPr/>
            </a:lvl1pPr>
          </a:lstStyle>
          <a:p>
            <a:pPr>
              <a:defRPr/>
            </a:pPr>
            <a:fld id="{B1E2D04C-FE5A-614E-93C6-35197C8D46BD}" type="datetimeFigureOut">
              <a:rPr lang="en-US" altLang="en-US"/>
              <a:pPr>
                <a:defRPr/>
              </a:pPr>
              <a:t>2/4/26</a:t>
            </a:fld>
            <a:endParaRPr lang="en-GB" altLang="en-US"/>
          </a:p>
        </p:txBody>
      </p:sp>
      <p:sp>
        <p:nvSpPr>
          <p:cNvPr id="7" name="Footer Placeholder 5">
            <a:extLst>
              <a:ext uri="{FF2B5EF4-FFF2-40B4-BE49-F238E27FC236}">
                <a16:creationId xmlns:a16="http://schemas.microsoft.com/office/drawing/2014/main" id="{8B4733AB-E5ED-32E9-3CF2-96BA01E92741}"/>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7222C147-5883-9F65-76A3-822A013770D7}"/>
              </a:ext>
            </a:extLst>
          </p:cNvPr>
          <p:cNvSpPr>
            <a:spLocks noGrp="1"/>
          </p:cNvSpPr>
          <p:nvPr>
            <p:ph type="sldNum" sz="quarter" idx="12"/>
          </p:nvPr>
        </p:nvSpPr>
        <p:spPr/>
        <p:txBody>
          <a:bodyPr/>
          <a:lstStyle>
            <a:lvl1pPr>
              <a:defRPr smtClean="0"/>
            </a:lvl1pPr>
          </a:lstStyle>
          <a:p>
            <a:pPr>
              <a:defRPr/>
            </a:pPr>
            <a:fld id="{7FE626C0-F019-DB4E-BA22-A6D7081585F2}" type="slidenum">
              <a:rPr lang="en-GB" altLang="en-US"/>
              <a:pPr>
                <a:defRPr/>
              </a:pPr>
              <a:t>‹#›</a:t>
            </a:fld>
            <a:endParaRPr lang="en-GB" altLang="en-US"/>
          </a:p>
        </p:txBody>
      </p:sp>
    </p:spTree>
    <p:extLst>
      <p:ext uri="{BB962C8B-B14F-4D97-AF65-F5344CB8AC3E}">
        <p14:creationId xmlns:p14="http://schemas.microsoft.com/office/powerpoint/2010/main" val="27983617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AF33648-4A61-20D8-797B-CC230E473AFF}"/>
              </a:ext>
            </a:extLst>
          </p:cNvPr>
          <p:cNvSpPr>
            <a:spLocks noGrp="1"/>
          </p:cNvSpPr>
          <p:nvPr>
            <p:ph type="dt" sz="half" idx="10"/>
          </p:nvPr>
        </p:nvSpPr>
        <p:spPr/>
        <p:txBody>
          <a:bodyPr/>
          <a:lstStyle>
            <a:lvl1pPr>
              <a:defRPr/>
            </a:lvl1pPr>
          </a:lstStyle>
          <a:p>
            <a:pPr>
              <a:defRPr/>
            </a:pPr>
            <a:fld id="{8293898F-320C-9A49-AF48-47E6E8A8E055}"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DD7F42E9-26EC-232D-4323-990FB462258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EB1E0F0-CD48-D003-F2EB-FA2BFA2AB21D}"/>
              </a:ext>
            </a:extLst>
          </p:cNvPr>
          <p:cNvSpPr>
            <a:spLocks noGrp="1"/>
          </p:cNvSpPr>
          <p:nvPr>
            <p:ph type="sldNum" sz="quarter" idx="12"/>
          </p:nvPr>
        </p:nvSpPr>
        <p:spPr/>
        <p:txBody>
          <a:bodyPr/>
          <a:lstStyle>
            <a:lvl1pPr>
              <a:defRPr/>
            </a:lvl1pPr>
          </a:lstStyle>
          <a:p>
            <a:pPr>
              <a:defRPr/>
            </a:pPr>
            <a:fld id="{35461B11-1DC7-2940-8566-0806CAF912BB}" type="slidenum">
              <a:rPr lang="en-GB" altLang="en-US"/>
              <a:pPr>
                <a:defRPr/>
              </a:pPr>
              <a:t>‹#›</a:t>
            </a:fld>
            <a:endParaRPr lang="en-GB" altLang="en-US"/>
          </a:p>
        </p:txBody>
      </p:sp>
    </p:spTree>
    <p:extLst>
      <p:ext uri="{BB962C8B-B14F-4D97-AF65-F5344CB8AC3E}">
        <p14:creationId xmlns:p14="http://schemas.microsoft.com/office/powerpoint/2010/main" val="11112052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BEA25F3-5F7A-CF79-6242-4FF65E056154}"/>
              </a:ext>
            </a:extLst>
          </p:cNvPr>
          <p:cNvCxnSpPr/>
          <p:nvPr/>
        </p:nvCxnSpPr>
        <p:spPr>
          <a:xfrm rot="5400000" flipV="1">
            <a:off x="7543800" y="173038"/>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C40E63FD-DC14-5FA7-4722-715C63C9B2DA}"/>
              </a:ext>
            </a:extLst>
          </p:cNvPr>
          <p:cNvSpPr>
            <a:spLocks noGrp="1"/>
          </p:cNvSpPr>
          <p:nvPr>
            <p:ph type="dt" sz="half" idx="10"/>
          </p:nvPr>
        </p:nvSpPr>
        <p:spPr/>
        <p:txBody>
          <a:bodyPr/>
          <a:lstStyle>
            <a:lvl1pPr>
              <a:defRPr/>
            </a:lvl1pPr>
          </a:lstStyle>
          <a:p>
            <a:pPr>
              <a:defRPr/>
            </a:pPr>
            <a:fld id="{9AFB9178-D91E-884B-9D54-98851AD6C868}" type="datetimeFigureOut">
              <a:rPr lang="en-US" altLang="en-US"/>
              <a:pPr>
                <a:defRPr/>
              </a:pPr>
              <a:t>2/4/26</a:t>
            </a:fld>
            <a:endParaRPr lang="en-GB" altLang="en-US"/>
          </a:p>
        </p:txBody>
      </p:sp>
      <p:sp>
        <p:nvSpPr>
          <p:cNvPr id="6" name="Footer Placeholder 4">
            <a:extLst>
              <a:ext uri="{FF2B5EF4-FFF2-40B4-BE49-F238E27FC236}">
                <a16:creationId xmlns:a16="http://schemas.microsoft.com/office/drawing/2014/main" id="{198684D0-7032-DE9D-4516-08950CDD7B5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BD1E26C3-59A4-17CB-6F35-06216B0E74EA}"/>
              </a:ext>
            </a:extLst>
          </p:cNvPr>
          <p:cNvSpPr>
            <a:spLocks noGrp="1"/>
          </p:cNvSpPr>
          <p:nvPr>
            <p:ph type="sldNum" sz="quarter" idx="12"/>
          </p:nvPr>
        </p:nvSpPr>
        <p:spPr/>
        <p:txBody>
          <a:bodyPr/>
          <a:lstStyle>
            <a:lvl1pPr>
              <a:defRPr smtClean="0"/>
            </a:lvl1pPr>
          </a:lstStyle>
          <a:p>
            <a:pPr>
              <a:defRPr/>
            </a:pPr>
            <a:fld id="{D2DCAADC-A909-4A43-AE63-2AA8B2731C7A}" type="slidenum">
              <a:rPr lang="en-GB" altLang="en-US"/>
              <a:pPr>
                <a:defRPr/>
              </a:pPr>
              <a:t>‹#›</a:t>
            </a:fld>
            <a:endParaRPr lang="en-GB" altLang="en-US"/>
          </a:p>
        </p:txBody>
      </p:sp>
    </p:spTree>
    <p:extLst>
      <p:ext uri="{BB962C8B-B14F-4D97-AF65-F5344CB8AC3E}">
        <p14:creationId xmlns:p14="http://schemas.microsoft.com/office/powerpoint/2010/main" val="4238286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48B218-D465-7C47-69F7-7DB67FCE1F1E}"/>
              </a:ext>
            </a:extLst>
          </p:cNvPr>
          <p:cNvSpPr>
            <a:spLocks noGrp="1"/>
          </p:cNvSpPr>
          <p:nvPr>
            <p:ph type="title"/>
          </p:nvPr>
        </p:nvSpPr>
        <p:spPr>
          <a:xfrm>
            <a:off x="768350" y="585788"/>
            <a:ext cx="7289800" cy="1498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7" name="Text Placeholder 2">
            <a:extLst>
              <a:ext uri="{FF2B5EF4-FFF2-40B4-BE49-F238E27FC236}">
                <a16:creationId xmlns:a16="http://schemas.microsoft.com/office/drawing/2014/main" id="{6A1DC2F3-BE08-F4BE-B373-68B0C8B22BCA}"/>
              </a:ext>
            </a:extLst>
          </p:cNvPr>
          <p:cNvSpPr>
            <a:spLocks noGrp="1"/>
          </p:cNvSpPr>
          <p:nvPr>
            <p:ph type="body" idx="1"/>
          </p:nvPr>
        </p:nvSpPr>
        <p:spPr bwMode="auto">
          <a:xfrm>
            <a:off x="768350" y="2286000"/>
            <a:ext cx="7289800" cy="402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45720" rIns="4572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8A9D21AB-BF2F-942D-3DE5-2BCFFD9E77B7}"/>
              </a:ext>
            </a:extLst>
          </p:cNvPr>
          <p:cNvSpPr>
            <a:spLocks noGrp="1"/>
          </p:cNvSpPr>
          <p:nvPr>
            <p:ph type="dt" sz="half" idx="2"/>
          </p:nvPr>
        </p:nvSpPr>
        <p:spPr>
          <a:xfrm>
            <a:off x="768350" y="6470650"/>
            <a:ext cx="1616075" cy="274638"/>
          </a:xfrm>
          <a:prstGeom prst="rect">
            <a:avLst/>
          </a:prstGeom>
        </p:spPr>
        <p:txBody>
          <a:bodyPr vert="horz" lIns="91440" tIns="45720" rIns="91440" bIns="45720" rtlCol="0" anchor="ctr"/>
          <a:lstStyle>
            <a:lvl1pPr algn="l" eaLnBrk="1" fontAlgn="auto" hangingPunct="1">
              <a:spcBef>
                <a:spcPts val="0"/>
              </a:spcBef>
              <a:spcAft>
                <a:spcPts val="0"/>
              </a:spcAft>
              <a:defRPr sz="1000">
                <a:solidFill>
                  <a:schemeClr val="tx1">
                    <a:lumMod val="95000"/>
                    <a:lumOff val="5000"/>
                  </a:schemeClr>
                </a:solidFill>
                <a:latin typeface="+mj-lt"/>
              </a:defRPr>
            </a:lvl1pPr>
          </a:lstStyle>
          <a:p>
            <a:pPr>
              <a:defRPr/>
            </a:pPr>
            <a:fld id="{78521CCE-7989-5748-BAB8-8E5B44B01612}" type="datetimeFigureOut">
              <a:rPr lang="en-US" altLang="en-US"/>
              <a:pPr>
                <a:defRPr/>
              </a:pPr>
              <a:t>2/4/26</a:t>
            </a:fld>
            <a:endParaRPr lang="en-GB" altLang="en-US"/>
          </a:p>
        </p:txBody>
      </p:sp>
      <p:sp>
        <p:nvSpPr>
          <p:cNvPr id="5" name="Footer Placeholder 4">
            <a:extLst>
              <a:ext uri="{FF2B5EF4-FFF2-40B4-BE49-F238E27FC236}">
                <a16:creationId xmlns:a16="http://schemas.microsoft.com/office/drawing/2014/main" id="{ABD4B5EE-5091-1F9E-165F-43A1608ADED2}"/>
              </a:ext>
            </a:extLst>
          </p:cNvPr>
          <p:cNvSpPr>
            <a:spLocks noGrp="1"/>
          </p:cNvSpPr>
          <p:nvPr>
            <p:ph type="ftr" sz="quarter" idx="3"/>
          </p:nvPr>
        </p:nvSpPr>
        <p:spPr>
          <a:xfrm>
            <a:off x="3632200" y="6470650"/>
            <a:ext cx="4425950" cy="274638"/>
          </a:xfrm>
          <a:prstGeom prst="rect">
            <a:avLst/>
          </a:prstGeom>
        </p:spPr>
        <p:txBody>
          <a:bodyPr vert="horz" lIns="91440" tIns="45720" rIns="91440" bIns="45720" rtlCol="0" anchor="ctr"/>
          <a:lstStyle>
            <a:lvl1pPr algn="r" eaLnBrk="1" fontAlgn="auto" hangingPunct="1">
              <a:spcBef>
                <a:spcPts val="0"/>
              </a:spcBef>
              <a:spcAft>
                <a:spcPts val="0"/>
              </a:spcAft>
              <a:defRPr sz="1000" cap="all" baseline="0">
                <a:solidFill>
                  <a:schemeClr val="tx1">
                    <a:lumMod val="95000"/>
                    <a:lumOff val="5000"/>
                  </a:schemeClr>
                </a:solidFill>
                <a:latin typeface="+mj-lt"/>
              </a:defRPr>
            </a:lvl1pPr>
          </a:lstStyle>
          <a:p>
            <a:pPr>
              <a:defRPr/>
            </a:pPr>
            <a:endParaRPr lang="en-GB"/>
          </a:p>
        </p:txBody>
      </p:sp>
      <p:sp>
        <p:nvSpPr>
          <p:cNvPr id="6" name="Slide Number Placeholder 5">
            <a:extLst>
              <a:ext uri="{FF2B5EF4-FFF2-40B4-BE49-F238E27FC236}">
                <a16:creationId xmlns:a16="http://schemas.microsoft.com/office/drawing/2014/main" id="{6D83181B-B016-5795-0DAB-38C58486202D}"/>
              </a:ext>
            </a:extLst>
          </p:cNvPr>
          <p:cNvSpPr>
            <a:spLocks noGrp="1"/>
          </p:cNvSpPr>
          <p:nvPr>
            <p:ph type="sldNum" sz="quarter" idx="4"/>
          </p:nvPr>
        </p:nvSpPr>
        <p:spPr>
          <a:xfrm>
            <a:off x="8128000" y="6470650"/>
            <a:ext cx="730250" cy="274638"/>
          </a:xfrm>
          <a:prstGeom prst="rect">
            <a:avLst/>
          </a:prstGeom>
        </p:spPr>
        <p:txBody>
          <a:bodyPr vert="horz" wrap="square" lIns="91440" tIns="45720" rIns="91440" bIns="45720" numCol="1" anchor="ctr" anchorCtr="0" compatLnSpc="1">
            <a:prstTxWarp prst="textNoShape">
              <a:avLst/>
            </a:prstTxWarp>
          </a:bodyPr>
          <a:lstStyle>
            <a:lvl1pPr eaLnBrk="1" hangingPunct="1">
              <a:defRPr sz="1000" smtClean="0">
                <a:solidFill>
                  <a:srgbClr val="0D0D0D"/>
                </a:solidFill>
                <a:latin typeface="Tw Cen MT Condensed" panose="020B0606020104020203" pitchFamily="34" charset="77"/>
              </a:defRPr>
            </a:lvl1pPr>
          </a:lstStyle>
          <a:p>
            <a:pPr>
              <a:defRPr/>
            </a:pPr>
            <a:fld id="{09ECE3CB-8381-E146-BF6C-32A83F96CFF8}" type="slidenum">
              <a:rPr lang="en-GB" altLang="en-US"/>
              <a:pPr>
                <a:defRPr/>
              </a:pPr>
              <a:t>‹#›</a:t>
            </a:fld>
            <a:endParaRPr lang="en-GB" altLang="en-US"/>
          </a:p>
        </p:txBody>
      </p:sp>
      <p:cxnSp>
        <p:nvCxnSpPr>
          <p:cNvPr id="7" name="Straight Connector 6">
            <a:extLst>
              <a:ext uri="{FF2B5EF4-FFF2-40B4-BE49-F238E27FC236}">
                <a16:creationId xmlns:a16="http://schemas.microsoft.com/office/drawing/2014/main" id="{25114DDF-9288-83FC-B4AB-22DB3AE18C3A}"/>
              </a:ext>
            </a:extLst>
          </p:cNvPr>
          <p:cNvCxnSpPr/>
          <p:nvPr/>
        </p:nvCxnSpPr>
        <p:spPr>
          <a:xfrm flipV="1">
            <a:off x="571500" y="827088"/>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968" r:id="rId1"/>
    <p:sldLayoutId id="2147483962" r:id="rId2"/>
    <p:sldLayoutId id="2147483969" r:id="rId3"/>
    <p:sldLayoutId id="2147483963" r:id="rId4"/>
    <p:sldLayoutId id="2147483964" r:id="rId5"/>
    <p:sldLayoutId id="2147483965" r:id="rId6"/>
    <p:sldLayoutId id="2147483970" r:id="rId7"/>
    <p:sldLayoutId id="2147483966" r:id="rId8"/>
    <p:sldLayoutId id="2147483971" r:id="rId9"/>
    <p:sldLayoutId id="2147483967" r:id="rId10"/>
    <p:sldLayoutId id="2147483972" r:id="rId11"/>
  </p:sldLayoutIdLst>
  <p:txStyles>
    <p:titleStyle>
      <a:lvl1pPr algn="l" rtl="0" eaLnBrk="0" fontAlgn="base" hangingPunct="0">
        <a:lnSpc>
          <a:spcPct val="80000"/>
        </a:lnSpc>
        <a:spcBef>
          <a:spcPct val="0"/>
        </a:spcBef>
        <a:spcAft>
          <a:spcPct val="0"/>
        </a:spcAft>
        <a:defRPr sz="4400" kern="1200" cap="all" spc="100">
          <a:solidFill>
            <a:srgbClr val="0D0D0D"/>
          </a:solidFill>
          <a:latin typeface="+mj-lt"/>
          <a:ea typeface="+mj-ea"/>
          <a:cs typeface="+mj-cs"/>
        </a:defRPr>
      </a:lvl1pPr>
      <a:lvl2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2pPr>
      <a:lvl3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3pPr>
      <a:lvl4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4pPr>
      <a:lvl5pPr algn="l" rtl="0" eaLnBrk="0" fontAlgn="base" hangingPunct="0">
        <a:lnSpc>
          <a:spcPct val="80000"/>
        </a:lnSpc>
        <a:spcBef>
          <a:spcPct val="0"/>
        </a:spcBef>
        <a:spcAft>
          <a:spcPct val="0"/>
        </a:spcAft>
        <a:defRPr sz="4400">
          <a:solidFill>
            <a:srgbClr val="0D0D0D"/>
          </a:solidFill>
          <a:latin typeface="Tw Cen MT Condensed" panose="020B0606020104020203" pitchFamily="34" charset="0"/>
        </a:defRPr>
      </a:lvl5pPr>
      <a:lvl6pPr marL="457200" algn="l" rtl="0" fontAlgn="base">
        <a:lnSpc>
          <a:spcPct val="80000"/>
        </a:lnSpc>
        <a:spcBef>
          <a:spcPct val="0"/>
        </a:spcBef>
        <a:spcAft>
          <a:spcPct val="0"/>
        </a:spcAft>
        <a:defRPr sz="4400">
          <a:solidFill>
            <a:srgbClr val="0D0D0D"/>
          </a:solidFill>
          <a:latin typeface="Tw Cen MT Condensed" panose="020B0606020104020203" pitchFamily="34" charset="0"/>
        </a:defRPr>
      </a:lvl6pPr>
      <a:lvl7pPr marL="914400" algn="l" rtl="0" fontAlgn="base">
        <a:lnSpc>
          <a:spcPct val="80000"/>
        </a:lnSpc>
        <a:spcBef>
          <a:spcPct val="0"/>
        </a:spcBef>
        <a:spcAft>
          <a:spcPct val="0"/>
        </a:spcAft>
        <a:defRPr sz="4400">
          <a:solidFill>
            <a:srgbClr val="0D0D0D"/>
          </a:solidFill>
          <a:latin typeface="Tw Cen MT Condensed" panose="020B0606020104020203" pitchFamily="34" charset="0"/>
        </a:defRPr>
      </a:lvl7pPr>
      <a:lvl8pPr marL="1371600" algn="l" rtl="0" fontAlgn="base">
        <a:lnSpc>
          <a:spcPct val="80000"/>
        </a:lnSpc>
        <a:spcBef>
          <a:spcPct val="0"/>
        </a:spcBef>
        <a:spcAft>
          <a:spcPct val="0"/>
        </a:spcAft>
        <a:defRPr sz="4400">
          <a:solidFill>
            <a:srgbClr val="0D0D0D"/>
          </a:solidFill>
          <a:latin typeface="Tw Cen MT Condensed" panose="020B0606020104020203" pitchFamily="34" charset="0"/>
        </a:defRPr>
      </a:lvl8pPr>
      <a:lvl9pPr marL="1828800" algn="l" rtl="0" fontAlgn="base">
        <a:lnSpc>
          <a:spcPct val="80000"/>
        </a:lnSpc>
        <a:spcBef>
          <a:spcPct val="0"/>
        </a:spcBef>
        <a:spcAft>
          <a:spcPct val="0"/>
        </a:spcAft>
        <a:defRPr sz="4400">
          <a:solidFill>
            <a:srgbClr val="0D0D0D"/>
          </a:solidFill>
          <a:latin typeface="Tw Cen MT Condensed" panose="020B0606020104020203" pitchFamily="34" charset="0"/>
        </a:defRPr>
      </a:lvl9pPr>
    </p:titleStyle>
    <p:bodyStyle>
      <a:lvl1pPr marL="90488" indent="-90488" algn="l" rtl="0" eaLnBrk="0" fontAlgn="base" hangingPunct="0">
        <a:lnSpc>
          <a:spcPct val="90000"/>
        </a:lnSpc>
        <a:spcBef>
          <a:spcPts val="1200"/>
        </a:spcBef>
        <a:spcAft>
          <a:spcPts val="200"/>
        </a:spcAft>
        <a:buClr>
          <a:schemeClr val="accent1"/>
        </a:buClr>
        <a:buSzPct val="100000"/>
        <a:buFont typeface="Tw Cen MT" panose="020B0602020104020603" pitchFamily="34" charset="77"/>
        <a:buChar char=" "/>
        <a:defRPr sz="2000" kern="1200">
          <a:solidFill>
            <a:schemeClr val="tx1"/>
          </a:solidFill>
          <a:latin typeface="+mn-lt"/>
          <a:ea typeface="+mn-ea"/>
          <a:cs typeface="+mn-cs"/>
        </a:defRPr>
      </a:lvl1pPr>
      <a:lvl2pPr marL="265113" indent="-136525" algn="l" rtl="0" eaLnBrk="0" fontAlgn="base" hangingPunct="0">
        <a:lnSpc>
          <a:spcPct val="90000"/>
        </a:lnSpc>
        <a:spcBef>
          <a:spcPts val="200"/>
        </a:spcBef>
        <a:spcAft>
          <a:spcPts val="400"/>
        </a:spcAft>
        <a:buClr>
          <a:schemeClr val="accent1"/>
        </a:buClr>
        <a:buFont typeface="Wingdings 3" pitchFamily="2" charset="2"/>
        <a:buChar char=""/>
        <a:defRPr sz="1600" kern="1200">
          <a:solidFill>
            <a:schemeClr val="tx1"/>
          </a:solidFill>
          <a:latin typeface="+mn-lt"/>
          <a:ea typeface="+mn-ea"/>
          <a:cs typeface="+mn-cs"/>
        </a:defRPr>
      </a:lvl2pPr>
      <a:lvl3pPr marL="44767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3pPr>
      <a:lvl4pPr marL="593725"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4pPr>
      <a:lvl5pPr marL="776288" indent="-136525" algn="l" rtl="0" eaLnBrk="0" fontAlgn="base" hangingPunct="0">
        <a:lnSpc>
          <a:spcPct val="90000"/>
        </a:lnSpc>
        <a:spcBef>
          <a:spcPts val="200"/>
        </a:spcBef>
        <a:spcAft>
          <a:spcPts val="400"/>
        </a:spcAft>
        <a:buClr>
          <a:schemeClr val="accent1"/>
        </a:buClr>
        <a:buFont typeface="Wingdings 3" pitchFamily="2"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sounds/play/p08zcb1z" TargetMode="External"/><Relationship Id="rId2" Type="http://schemas.openxmlformats.org/officeDocument/2006/relationships/hyperlink" Target="https://www.youtube.com/watch?v=Czg_9C7gw0o"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pSzzWttdFuU"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Title 1">
            <a:extLst>
              <a:ext uri="{FF2B5EF4-FFF2-40B4-BE49-F238E27FC236}">
                <a16:creationId xmlns:a16="http://schemas.microsoft.com/office/drawing/2014/main" id="{FD147A43-1330-CDAE-C3BA-1FFB54F471B6}"/>
              </a:ext>
            </a:extLst>
          </p:cNvPr>
          <p:cNvSpPr>
            <a:spLocks noGrp="1"/>
          </p:cNvSpPr>
          <p:nvPr>
            <p:ph type="ctrTitle"/>
          </p:nvPr>
        </p:nvSpPr>
        <p:spPr>
          <a:xfrm>
            <a:off x="342900" y="4959350"/>
            <a:ext cx="5829300" cy="1463675"/>
          </a:xfrm>
        </p:spPr>
        <p:txBody>
          <a:bodyPr/>
          <a:lstStyle/>
          <a:p>
            <a:pPr eaLnBrk="1" fontAlgn="auto" hangingPunct="1">
              <a:spcAft>
                <a:spcPts val="0"/>
              </a:spcAft>
              <a:defRPr/>
            </a:pPr>
            <a:r>
              <a:rPr lang="en-GB" altLang="en-US" dirty="0">
                <a:solidFill>
                  <a:schemeClr val="tx1">
                    <a:lumMod val="95000"/>
                    <a:lumOff val="5000"/>
                  </a:schemeClr>
                </a:solidFill>
              </a:rPr>
              <a:t>Body Image and Exercise – part 2 </a:t>
            </a:r>
          </a:p>
        </p:txBody>
      </p:sp>
      <p:sp>
        <p:nvSpPr>
          <p:cNvPr id="8194" name="Subtitle 2">
            <a:extLst>
              <a:ext uri="{FF2B5EF4-FFF2-40B4-BE49-F238E27FC236}">
                <a16:creationId xmlns:a16="http://schemas.microsoft.com/office/drawing/2014/main" id="{C909008B-7F0C-7DF7-4BF9-45ED3DAD99D5}"/>
              </a:ext>
            </a:extLst>
          </p:cNvPr>
          <p:cNvSpPr>
            <a:spLocks noGrp="1"/>
          </p:cNvSpPr>
          <p:nvPr>
            <p:ph type="subTitle" idx="1"/>
          </p:nvPr>
        </p:nvSpPr>
        <p:spPr>
          <a:xfrm>
            <a:off x="6457950" y="4959350"/>
            <a:ext cx="2400300" cy="1463675"/>
          </a:xfrm>
        </p:spPr>
        <p:txBody>
          <a:bodyPr rtlCol="0"/>
          <a:lstStyle/>
          <a:p>
            <a:pPr eaLnBrk="1" fontAlgn="auto" hangingPunct="1">
              <a:buFont typeface="Tw Cen MT" panose="020B0602020104020603" pitchFamily="34" charset="0"/>
              <a:buNone/>
              <a:defRPr/>
            </a:pPr>
            <a:r>
              <a:rPr lang="en-GB" altLang="en-US" dirty="0"/>
              <a:t>Introduction to Health Psychology</a:t>
            </a:r>
          </a:p>
          <a:p>
            <a:pPr eaLnBrk="1" fontAlgn="auto" hangingPunct="1">
              <a:buFont typeface="Tw Cen MT" panose="020B0602020104020603" pitchFamily="34" charset="0"/>
              <a:buNone/>
              <a:defRPr/>
            </a:pPr>
            <a:endParaRPr lang="en-GB" altLang="en-US" dirty="0"/>
          </a:p>
          <a:p>
            <a:pPr eaLnBrk="1" fontAlgn="auto" hangingPunct="1">
              <a:buFont typeface="Tw Cen MT" panose="020B0602020104020603" pitchFamily="34" charset="0"/>
              <a:buNone/>
              <a:defRPr/>
            </a:pPr>
            <a:r>
              <a:rPr lang="en-GB" altLang="en-US" dirty="0"/>
              <a:t>Alison Connaughton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5EFF3-6813-3157-C93F-63EE5C3166BE}"/>
              </a:ext>
            </a:extLst>
          </p:cNvPr>
          <p:cNvSpPr>
            <a:spLocks noGrp="1"/>
          </p:cNvSpPr>
          <p:nvPr>
            <p:ph type="title"/>
          </p:nvPr>
        </p:nvSpPr>
        <p:spPr>
          <a:xfrm>
            <a:off x="847725" y="333375"/>
            <a:ext cx="7772400" cy="1430338"/>
          </a:xfrm>
        </p:spPr>
        <p:txBody>
          <a:bodyPr>
            <a:normAutofit fontScale="90000"/>
          </a:bodyPr>
          <a:lstStyle/>
          <a:p>
            <a:pPr eaLnBrk="1" fontAlgn="auto" hangingPunct="1">
              <a:spcAft>
                <a:spcPts val="0"/>
              </a:spcAft>
              <a:defRPr/>
            </a:pPr>
            <a:r>
              <a:rPr lang="en-GB" sz="2800" dirty="0">
                <a:solidFill>
                  <a:schemeClr val="tx1">
                    <a:lumMod val="95000"/>
                    <a:lumOff val="5000"/>
                  </a:schemeClr>
                </a:solidFill>
              </a:rPr>
              <a:t>Tasks on Moodle</a:t>
            </a:r>
            <a:br>
              <a:rPr lang="en-GB" sz="2800" dirty="0">
                <a:solidFill>
                  <a:schemeClr val="tx1">
                    <a:lumMod val="95000"/>
                    <a:lumOff val="5000"/>
                  </a:schemeClr>
                </a:solidFill>
              </a:rPr>
            </a:br>
            <a:br>
              <a:rPr lang="en-GB" sz="2800" dirty="0">
                <a:solidFill>
                  <a:schemeClr val="tx1">
                    <a:lumMod val="95000"/>
                    <a:lumOff val="5000"/>
                  </a:schemeClr>
                </a:solidFill>
              </a:rPr>
            </a:br>
            <a:r>
              <a:rPr lang="en-GB" sz="2800" cap="none" dirty="0">
                <a:solidFill>
                  <a:schemeClr val="tx1">
                    <a:lumMod val="95000"/>
                    <a:lumOff val="5000"/>
                  </a:schemeClr>
                </a:solidFill>
              </a:rPr>
              <a:t>Is social media hurting your mental health? | Bailey Parnell</a:t>
            </a:r>
            <a:br>
              <a:rPr lang="en-GB" sz="2800" cap="none" dirty="0">
                <a:solidFill>
                  <a:schemeClr val="tx1">
                    <a:lumMod val="95000"/>
                    <a:lumOff val="5000"/>
                  </a:schemeClr>
                </a:solidFill>
              </a:rPr>
            </a:br>
            <a:r>
              <a:rPr lang="en-GB" sz="2800" cap="none" dirty="0" err="1">
                <a:solidFill>
                  <a:schemeClr val="tx1">
                    <a:lumMod val="95000"/>
                    <a:lumOff val="5000"/>
                  </a:schemeClr>
                </a:solidFill>
              </a:rPr>
              <a:t>Tedx</a:t>
            </a:r>
            <a:r>
              <a:rPr lang="en-GB" sz="2800" cap="none" dirty="0">
                <a:solidFill>
                  <a:schemeClr val="tx1">
                    <a:lumMod val="95000"/>
                    <a:lumOff val="5000"/>
                  </a:schemeClr>
                </a:solidFill>
              </a:rPr>
              <a:t> talk</a:t>
            </a:r>
          </a:p>
        </p:txBody>
      </p:sp>
      <p:sp>
        <p:nvSpPr>
          <p:cNvPr id="3" name="Content Placeholder 2">
            <a:extLst>
              <a:ext uri="{FF2B5EF4-FFF2-40B4-BE49-F238E27FC236}">
                <a16:creationId xmlns:a16="http://schemas.microsoft.com/office/drawing/2014/main" id="{496036C6-8C86-F8F8-AC62-13194C091222}"/>
              </a:ext>
            </a:extLst>
          </p:cNvPr>
          <p:cNvSpPr>
            <a:spLocks noGrp="1"/>
          </p:cNvSpPr>
          <p:nvPr>
            <p:ph idx="1"/>
          </p:nvPr>
        </p:nvSpPr>
        <p:spPr>
          <a:xfrm>
            <a:off x="827088" y="1700213"/>
            <a:ext cx="7772400" cy="4860925"/>
          </a:xfrm>
        </p:spPr>
        <p:txBody>
          <a:bodyPr rtlCol="0">
            <a:normAutofit/>
          </a:bodyPr>
          <a:lstStyle/>
          <a:p>
            <a:pPr marL="91440" indent="-91440" eaLnBrk="1" fontAlgn="auto" hangingPunct="1">
              <a:buFont typeface="Tw Cen MT" panose="020B0602020104020603" pitchFamily="34" charset="0"/>
              <a:buChar char=" "/>
              <a:defRPr/>
            </a:pPr>
            <a:r>
              <a:rPr lang="en-GB" dirty="0">
                <a:hlinkClick r:id="rId2"/>
              </a:rPr>
              <a:t>https://www.youtube.com/watch?v=Czg_9C7gw0o</a:t>
            </a:r>
            <a:endParaRPr lang="en-GB" dirty="0"/>
          </a:p>
          <a:p>
            <a:pPr marL="91440" indent="-91440" eaLnBrk="1" fontAlgn="auto" hangingPunct="1">
              <a:buFont typeface="Tw Cen MT" panose="020B0602020104020603" pitchFamily="34" charset="0"/>
              <a:buChar char=" "/>
              <a:defRPr/>
            </a:pPr>
            <a:endParaRPr lang="en-GB" dirty="0"/>
          </a:p>
          <a:p>
            <a:pPr marL="0" indent="0" eaLnBrk="1" fontAlgn="auto" hangingPunct="1">
              <a:buFont typeface="Tw Cen MT" panose="020B0602020104020603" pitchFamily="34" charset="0"/>
              <a:buNone/>
              <a:defRPr/>
            </a:pPr>
            <a:r>
              <a:rPr lang="en-GB" dirty="0"/>
              <a:t>Why are we still obsessed with Body Image? First 10 minutes of discussion. </a:t>
            </a:r>
          </a:p>
          <a:p>
            <a:pPr marL="0" indent="0" eaLnBrk="1" fontAlgn="auto" hangingPunct="1">
              <a:buFont typeface="Tw Cen MT" panose="020B0602020104020603" pitchFamily="34" charset="0"/>
              <a:buNone/>
              <a:defRPr/>
            </a:pPr>
            <a:r>
              <a:rPr lang="en-GB" sz="1600" dirty="0"/>
              <a:t>Warning: The programme does refer in one place to eating disorders. </a:t>
            </a:r>
          </a:p>
          <a:p>
            <a:pPr marL="91440" indent="-91440" eaLnBrk="1" fontAlgn="auto" hangingPunct="1">
              <a:buFont typeface="Tw Cen MT" panose="020B0602020104020603" pitchFamily="34" charset="0"/>
              <a:buChar char=" "/>
              <a:defRPr/>
            </a:pPr>
            <a:r>
              <a:rPr lang="en-GB" dirty="0">
                <a:hlinkClick r:id="rId3"/>
              </a:rPr>
              <a:t>https://www.bbc.co.uk/sounds/play/p08zcb1z</a:t>
            </a:r>
            <a:endParaRPr lang="en-GB" dirty="0"/>
          </a:p>
          <a:p>
            <a:pPr marL="0" indent="0" eaLnBrk="1" fontAlgn="auto" hangingPunct="1">
              <a:buFont typeface="Tw Cen MT" panose="020B0602020104020603" pitchFamily="34" charset="0"/>
              <a:buNone/>
              <a:defRPr/>
            </a:pPr>
            <a:r>
              <a:rPr lang="en-GB" dirty="0"/>
              <a:t>BBC Radio 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2A8F2-C776-5D34-7904-D79F751C82BF}"/>
              </a:ext>
            </a:extLst>
          </p:cNvPr>
          <p:cNvSpPr>
            <a:spLocks noGrp="1"/>
          </p:cNvSpPr>
          <p:nvPr>
            <p:ph type="title"/>
          </p:nvPr>
        </p:nvSpPr>
        <p:spPr>
          <a:xfrm>
            <a:off x="755650" y="285750"/>
            <a:ext cx="7772400" cy="1143000"/>
          </a:xfrm>
        </p:spPr>
        <p:txBody>
          <a:bodyPr/>
          <a:lstStyle/>
          <a:p>
            <a:pPr eaLnBrk="1" fontAlgn="auto" hangingPunct="1">
              <a:spcAft>
                <a:spcPts val="0"/>
              </a:spcAft>
              <a:defRPr/>
            </a:pPr>
            <a:r>
              <a:rPr lang="en-GB" sz="1600" dirty="0">
                <a:solidFill>
                  <a:schemeClr val="tx1">
                    <a:lumMod val="95000"/>
                    <a:lumOff val="5000"/>
                  </a:schemeClr>
                </a:solidFill>
              </a:rPr>
              <a:t>The effect of Instagram #fitspiration images on young women’s mood, body image, and exercise behaviour (Pritchard et al., 2020)</a:t>
            </a:r>
            <a:br>
              <a:rPr lang="en-GB" sz="1600" dirty="0">
                <a:solidFill>
                  <a:schemeClr val="tx1">
                    <a:lumMod val="95000"/>
                    <a:lumOff val="5000"/>
                  </a:schemeClr>
                </a:solidFill>
              </a:rPr>
            </a:br>
            <a:br>
              <a:rPr lang="en-GB" sz="1600" dirty="0">
                <a:solidFill>
                  <a:schemeClr val="tx1">
                    <a:lumMod val="95000"/>
                    <a:lumOff val="5000"/>
                  </a:schemeClr>
                </a:solidFill>
              </a:rPr>
            </a:br>
            <a:endParaRPr lang="en-GB" sz="1600" dirty="0">
              <a:solidFill>
                <a:schemeClr val="tx1">
                  <a:lumMod val="95000"/>
                  <a:lumOff val="5000"/>
                </a:schemeClr>
              </a:solidFill>
            </a:endParaRPr>
          </a:p>
        </p:txBody>
      </p:sp>
      <p:sp>
        <p:nvSpPr>
          <p:cNvPr id="18434" name="Content Placeholder 2">
            <a:extLst>
              <a:ext uri="{FF2B5EF4-FFF2-40B4-BE49-F238E27FC236}">
                <a16:creationId xmlns:a16="http://schemas.microsoft.com/office/drawing/2014/main" id="{82C28618-2B0D-ECE2-3F41-ADA12B07AB41}"/>
              </a:ext>
            </a:extLst>
          </p:cNvPr>
          <p:cNvSpPr>
            <a:spLocks noGrp="1"/>
          </p:cNvSpPr>
          <p:nvPr>
            <p:ph idx="1"/>
          </p:nvPr>
        </p:nvSpPr>
        <p:spPr>
          <a:xfrm>
            <a:off x="684213" y="969963"/>
            <a:ext cx="6119812" cy="5888037"/>
          </a:xfrm>
        </p:spPr>
        <p:txBody>
          <a:bodyPr/>
          <a:lstStyle/>
          <a:p>
            <a:pPr eaLnBrk="1" hangingPunct="1"/>
            <a:r>
              <a:rPr lang="en-GB" altLang="en-US" sz="2400"/>
              <a:t>The present study experimentally examined the effects of viewing Instagram images of fitspiration on body dissatisfaction, mood, and exercise behaviour among young women. </a:t>
            </a:r>
          </a:p>
          <a:p>
            <a:pPr eaLnBrk="1" hangingPunct="1"/>
            <a:r>
              <a:rPr lang="en-GB" altLang="en-US" sz="2400"/>
              <a:t>Investigated if exercise engagement following exposure to fitspiration images could mitigate any negative effects from image exposure. </a:t>
            </a:r>
          </a:p>
          <a:p>
            <a:pPr eaLnBrk="1" hangingPunct="1"/>
            <a:r>
              <a:rPr lang="en-GB" altLang="en-US" sz="2400"/>
              <a:t>108 women, aged 17–25 years, who were randomly assigned to a image type: fitspiration / travel inspiration</a:t>
            </a:r>
          </a:p>
          <a:p>
            <a:pPr eaLnBrk="1" hangingPunct="1"/>
            <a:r>
              <a:rPr lang="en-GB" altLang="en-US" sz="2400"/>
              <a:t>State body dissatisfaction and mood were assessed at baseline, following image exposure, and following participation in 10 min of walking or quiet rest. </a:t>
            </a:r>
          </a:p>
          <a:p>
            <a:pPr eaLnBrk="1" hangingPunct="1"/>
            <a:endParaRPr lang="en-GB" altLang="en-US" sz="2400"/>
          </a:p>
          <a:p>
            <a:pPr eaLnBrk="1" hangingPunct="1"/>
            <a:endParaRPr lang="en-GB" altLang="en-US" sz="2400"/>
          </a:p>
        </p:txBody>
      </p:sp>
      <p:pic>
        <p:nvPicPr>
          <p:cNvPr id="18435" name="Picture 5">
            <a:extLst>
              <a:ext uri="{FF2B5EF4-FFF2-40B4-BE49-F238E27FC236}">
                <a16:creationId xmlns:a16="http://schemas.microsoft.com/office/drawing/2014/main" id="{C7241896-1E46-EB2B-2DF4-AF9EF0065EE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92950" y="1057275"/>
            <a:ext cx="1878013" cy="4679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918A5-5D98-3618-024F-28151A312C8C}"/>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Study summary:</a:t>
            </a:r>
          </a:p>
        </p:txBody>
      </p:sp>
      <p:sp>
        <p:nvSpPr>
          <p:cNvPr id="19458" name="Content Placeholder 2">
            <a:extLst>
              <a:ext uri="{FF2B5EF4-FFF2-40B4-BE49-F238E27FC236}">
                <a16:creationId xmlns:a16="http://schemas.microsoft.com/office/drawing/2014/main" id="{CADE5C45-2DC9-9994-D901-6999D9389A4F}"/>
              </a:ext>
            </a:extLst>
          </p:cNvPr>
          <p:cNvSpPr>
            <a:spLocks noGrp="1"/>
          </p:cNvSpPr>
          <p:nvPr>
            <p:ph idx="1"/>
          </p:nvPr>
        </p:nvSpPr>
        <p:spPr/>
        <p:txBody>
          <a:bodyPr/>
          <a:lstStyle/>
          <a:p>
            <a:pPr marL="457200" lvl="1" indent="-457200">
              <a:lnSpc>
                <a:spcPct val="100000"/>
              </a:lnSpc>
              <a:spcBef>
                <a:spcPct val="0"/>
              </a:spcBef>
              <a:spcAft>
                <a:spcPct val="0"/>
              </a:spcAft>
              <a:buClrTx/>
              <a:buFont typeface="Wingdings" pitchFamily="2" charset="2"/>
              <a:buChar char="§"/>
            </a:pPr>
            <a:r>
              <a:rPr lang="en-US" altLang="en-US" sz="2400">
                <a:solidFill>
                  <a:srgbClr val="2E2E2E"/>
                </a:solidFill>
                <a:latin typeface="NexusSerif"/>
                <a:ea typeface="ＭＳ Ｐゴシック" panose="020B0600070205080204" pitchFamily="34" charset="-128"/>
              </a:rPr>
              <a:t>Viewing fitspiration images increased negative mood and body dissatisfaction.</a:t>
            </a:r>
          </a:p>
          <a:p>
            <a:pPr marL="457200" lvl="1" indent="-457200">
              <a:lnSpc>
                <a:spcPct val="100000"/>
              </a:lnSpc>
              <a:spcBef>
                <a:spcPct val="0"/>
              </a:spcBef>
              <a:spcAft>
                <a:spcPct val="0"/>
              </a:spcAft>
              <a:buClrTx/>
              <a:buFont typeface="Wingdings" pitchFamily="2" charset="2"/>
              <a:buChar char="§"/>
            </a:pPr>
            <a:r>
              <a:rPr lang="en-US" altLang="en-US" sz="2400">
                <a:solidFill>
                  <a:srgbClr val="2E2E2E"/>
                </a:solidFill>
                <a:latin typeface="NexusSerif"/>
                <a:ea typeface="ＭＳ Ｐゴシック" panose="020B0600070205080204" pitchFamily="34" charset="-128"/>
              </a:rPr>
              <a:t>Exposure to fitspiration images did not lead to greater exercise behavior.</a:t>
            </a:r>
          </a:p>
          <a:p>
            <a:pPr marL="457200" lvl="1" indent="-457200">
              <a:lnSpc>
                <a:spcPct val="100000"/>
              </a:lnSpc>
              <a:spcBef>
                <a:spcPct val="0"/>
              </a:spcBef>
              <a:spcAft>
                <a:spcPct val="0"/>
              </a:spcAft>
              <a:buClrTx/>
              <a:buFont typeface="Wingdings" pitchFamily="2" charset="2"/>
              <a:buChar char="§"/>
            </a:pPr>
            <a:r>
              <a:rPr lang="en-US" altLang="en-US" sz="2400">
                <a:solidFill>
                  <a:srgbClr val="2E2E2E"/>
                </a:solidFill>
                <a:latin typeface="NexusSerif"/>
                <a:ea typeface="ＭＳ Ｐゴシック" panose="020B0600070205080204" pitchFamily="34" charset="-128"/>
              </a:rPr>
              <a:t>Women who viewed fitspiration and exercised felt they worked harder.</a:t>
            </a:r>
          </a:p>
          <a:p>
            <a:pPr marL="457200" lvl="1" indent="-457200">
              <a:lnSpc>
                <a:spcPct val="100000"/>
              </a:lnSpc>
              <a:spcBef>
                <a:spcPct val="0"/>
              </a:spcBef>
              <a:spcAft>
                <a:spcPct val="0"/>
              </a:spcAft>
              <a:buClrTx/>
              <a:buFont typeface="Wingdings" pitchFamily="2" charset="2"/>
              <a:buChar char="§"/>
            </a:pPr>
            <a:r>
              <a:rPr lang="en-US" altLang="en-US" sz="2400">
                <a:solidFill>
                  <a:srgbClr val="2E2E2E"/>
                </a:solidFill>
                <a:latin typeface="NexusSerif"/>
                <a:ea typeface="ＭＳ Ｐゴシック" panose="020B0600070205080204" pitchFamily="34" charset="-128"/>
              </a:rPr>
              <a:t>A brief bout of exercise decreased body dissatisfaction and negative mood.</a:t>
            </a:r>
          </a:p>
          <a:p>
            <a:pPr eaLnBrk="1" hangingPunct="1"/>
            <a:endParaRPr lang="en-GB"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16A9D-ABC7-B9FD-8C12-B1D981C4673F}"/>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media bombardment</a:t>
            </a:r>
          </a:p>
        </p:txBody>
      </p:sp>
      <p:sp>
        <p:nvSpPr>
          <p:cNvPr id="20482" name="Content Placeholder 2">
            <a:extLst>
              <a:ext uri="{FF2B5EF4-FFF2-40B4-BE49-F238E27FC236}">
                <a16:creationId xmlns:a16="http://schemas.microsoft.com/office/drawing/2014/main" id="{BB39A9A3-524E-5358-2D65-64BB14A04C00}"/>
              </a:ext>
            </a:extLst>
          </p:cNvPr>
          <p:cNvSpPr>
            <a:spLocks noGrp="1"/>
          </p:cNvSpPr>
          <p:nvPr>
            <p:ph idx="1"/>
          </p:nvPr>
        </p:nvSpPr>
        <p:spPr>
          <a:xfrm>
            <a:off x="768350" y="1557338"/>
            <a:ext cx="7289800" cy="4751387"/>
          </a:xfrm>
        </p:spPr>
        <p:txBody>
          <a:bodyPr/>
          <a:lstStyle/>
          <a:p>
            <a:pPr eaLnBrk="1" hangingPunct="1"/>
            <a:r>
              <a:rPr lang="en-GB" altLang="en-US"/>
              <a:t>Imposition of ideal models that cultivate body images characterized by excessive thinness and statuesque bodies </a:t>
            </a:r>
          </a:p>
          <a:p>
            <a:pPr eaLnBrk="1" hangingPunct="1"/>
            <a:r>
              <a:rPr lang="en-GB" altLang="en-US"/>
              <a:t>(Cardinal, Kaciroti, &amp; Lumeng, 2006; Knauss, Paxton, &amp; Alsaker, 2007; McCabe, &amp; Ricciardelli, 2005), </a:t>
            </a:r>
          </a:p>
          <a:p>
            <a:pPr eaLnBrk="1" hangingPunct="1"/>
            <a:r>
              <a:rPr lang="en-GB" altLang="en-US"/>
              <a:t>This is a prime opportunity for the development of a distorted culture about the physicality of the young people </a:t>
            </a:r>
          </a:p>
          <a:p>
            <a:pPr eaLnBrk="1" hangingPunct="1"/>
            <a:r>
              <a:rPr lang="en-GB" altLang="en-US"/>
              <a:t>(Groesz, Levine, &amp; Murnen, 2002; Voelker, Reel, &amp; Greenleaf, 2015).</a:t>
            </a:r>
          </a:p>
        </p:txBody>
      </p:sp>
      <p:pic>
        <p:nvPicPr>
          <p:cNvPr id="20483" name="Picture 3">
            <a:extLst>
              <a:ext uri="{FF2B5EF4-FFF2-40B4-BE49-F238E27FC236}">
                <a16:creationId xmlns:a16="http://schemas.microsoft.com/office/drawing/2014/main" id="{DFD66A5E-3D02-7C8C-CB9F-756302574FD2}"/>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00338" y="4437063"/>
            <a:ext cx="3527425"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E1FD424-C2C1-16A4-BA18-6DE99C1222CD}"/>
              </a:ext>
            </a:extLst>
          </p:cNvPr>
          <p:cNvSpPr>
            <a:spLocks noGrp="1"/>
          </p:cNvSpPr>
          <p:nvPr>
            <p:ph type="title"/>
          </p:nvPr>
        </p:nvSpPr>
        <p:spPr>
          <a:xfrm>
            <a:off x="954088" y="109538"/>
            <a:ext cx="7289800" cy="1498600"/>
          </a:xfrm>
        </p:spPr>
        <p:txBody>
          <a:bodyPr/>
          <a:lstStyle/>
          <a:p>
            <a:pPr algn="ctr" eaLnBrk="1" fontAlgn="auto" hangingPunct="1">
              <a:spcAft>
                <a:spcPts val="0"/>
              </a:spcAft>
              <a:defRPr/>
            </a:pPr>
            <a:r>
              <a:rPr lang="en-GB" altLang="en-US" dirty="0">
                <a:solidFill>
                  <a:schemeClr val="tx1">
                    <a:lumMod val="95000"/>
                    <a:lumOff val="5000"/>
                  </a:schemeClr>
                </a:solidFill>
              </a:rPr>
              <a:t>Activity Participation</a:t>
            </a:r>
          </a:p>
        </p:txBody>
      </p:sp>
      <p:sp>
        <p:nvSpPr>
          <p:cNvPr id="23555" name="Content Placeholder 2">
            <a:extLst>
              <a:ext uri="{FF2B5EF4-FFF2-40B4-BE49-F238E27FC236}">
                <a16:creationId xmlns:a16="http://schemas.microsoft.com/office/drawing/2014/main" id="{50B89115-A1F7-D705-BBD8-806D14EB223E}"/>
              </a:ext>
            </a:extLst>
          </p:cNvPr>
          <p:cNvSpPr>
            <a:spLocks noGrp="1"/>
          </p:cNvSpPr>
          <p:nvPr>
            <p:ph idx="1"/>
          </p:nvPr>
        </p:nvSpPr>
        <p:spPr>
          <a:xfrm>
            <a:off x="395288" y="2060575"/>
            <a:ext cx="6913562" cy="5124450"/>
          </a:xfrm>
        </p:spPr>
        <p:txBody>
          <a:bodyPr rtlCol="0">
            <a:normAutofit lnSpcReduction="10000"/>
          </a:bodyPr>
          <a:lstStyle/>
          <a:p>
            <a:pPr marL="91440" indent="-91440" eaLnBrk="1" fontAlgn="auto" hangingPunct="1">
              <a:lnSpc>
                <a:spcPct val="80000"/>
              </a:lnSpc>
              <a:buFont typeface="Arial" panose="020B0604020202020204" pitchFamily="34" charset="0"/>
              <a:buChar char="•"/>
              <a:defRPr/>
            </a:pPr>
            <a:r>
              <a:rPr lang="en-GB" altLang="en-US" sz="2400" dirty="0"/>
              <a:t>Activities that we choose to participate in can influence body image by altering perceptions of the body ideal</a:t>
            </a:r>
          </a:p>
          <a:p>
            <a:pPr marL="91440" indent="-91440" eaLnBrk="1" fontAlgn="auto" hangingPunct="1">
              <a:lnSpc>
                <a:spcPct val="80000"/>
              </a:lnSpc>
              <a:buFont typeface="Arial" panose="020B0604020202020204" pitchFamily="34" charset="0"/>
              <a:buChar char="•"/>
              <a:defRPr/>
            </a:pPr>
            <a:r>
              <a:rPr lang="en-GB" altLang="en-US" sz="2400" dirty="0"/>
              <a:t>If the new ideal is more realistic than the media ideal, body image can improve</a:t>
            </a:r>
          </a:p>
          <a:p>
            <a:pPr marL="91440" indent="-91440" eaLnBrk="1" fontAlgn="auto" hangingPunct="1">
              <a:lnSpc>
                <a:spcPct val="80000"/>
              </a:lnSpc>
              <a:buFont typeface="Arial" panose="020B0604020202020204" pitchFamily="34" charset="0"/>
              <a:buChar char="•"/>
              <a:defRPr/>
            </a:pPr>
            <a:r>
              <a:rPr lang="en-GB" altLang="en-US" sz="2400" dirty="0"/>
              <a:t>If the new ideal is less realistic and less attainable, the gap between body ideal and reality will widen and body image disturbance will increase</a:t>
            </a:r>
          </a:p>
          <a:p>
            <a:pPr marL="91440" indent="-91440" eaLnBrk="1" fontAlgn="auto" hangingPunct="1">
              <a:lnSpc>
                <a:spcPct val="80000"/>
              </a:lnSpc>
              <a:buFont typeface="Wingdings 2" panose="05020102010507070707" pitchFamily="18" charset="2"/>
              <a:buNone/>
              <a:defRPr/>
            </a:pPr>
            <a:endParaRPr lang="en-GB" altLang="en-US" sz="2400" dirty="0"/>
          </a:p>
          <a:p>
            <a:pPr marL="91440" indent="-91440" eaLnBrk="1" fontAlgn="auto" hangingPunct="1">
              <a:lnSpc>
                <a:spcPct val="80000"/>
              </a:lnSpc>
              <a:buFont typeface="Wingdings 2" panose="05020102010507070707" pitchFamily="18" charset="2"/>
              <a:buNone/>
              <a:defRPr/>
            </a:pPr>
            <a:r>
              <a:rPr lang="en-GB" altLang="en-US" sz="2400" b="1" dirty="0"/>
              <a:t>Changes to Body Reality</a:t>
            </a:r>
          </a:p>
          <a:p>
            <a:pPr marL="91440" indent="-91440" eaLnBrk="1" fontAlgn="auto" hangingPunct="1">
              <a:lnSpc>
                <a:spcPct val="80000"/>
              </a:lnSpc>
              <a:buFont typeface="Tw Cen MT" panose="020B0602020104020603" pitchFamily="34" charset="0"/>
              <a:buChar char=" "/>
              <a:defRPr/>
            </a:pPr>
            <a:r>
              <a:rPr lang="en-GB" altLang="en-US" sz="2400" dirty="0"/>
              <a:t>Throughout life, one</a:t>
            </a:r>
            <a:r>
              <a:rPr lang="en-GB" altLang="en-GB" sz="2400" dirty="0"/>
              <a:t>’</a:t>
            </a:r>
            <a:r>
              <a:rPr lang="en-GB" altLang="en-US" sz="2400" dirty="0"/>
              <a:t>s body grows and alters in size, shape, proportion, and function </a:t>
            </a:r>
          </a:p>
          <a:p>
            <a:pPr marL="91440" indent="-91440" eaLnBrk="1" fontAlgn="auto" hangingPunct="1">
              <a:lnSpc>
                <a:spcPct val="80000"/>
              </a:lnSpc>
              <a:buFont typeface="Tw Cen MT" panose="020B0602020104020603" pitchFamily="34" charset="0"/>
              <a:buChar char=" "/>
              <a:defRPr/>
            </a:pPr>
            <a:r>
              <a:rPr lang="en-GB" altLang="en-US" sz="2400" dirty="0"/>
              <a:t>Changes occur that have a profound effect on feelings about oneself and one</a:t>
            </a:r>
            <a:r>
              <a:rPr lang="en-GB" altLang="en-GB" sz="2400" dirty="0"/>
              <a:t>’</a:t>
            </a:r>
            <a:r>
              <a:rPr lang="en-GB" altLang="en-US" sz="2400" dirty="0"/>
              <a:t>s body</a:t>
            </a:r>
          </a:p>
          <a:p>
            <a:pPr marL="265176" lvl="1" indent="-137160" eaLnBrk="1" fontAlgn="auto" hangingPunct="1">
              <a:lnSpc>
                <a:spcPct val="80000"/>
              </a:lnSpc>
              <a:buFont typeface="Wingdings 3" panose="05040102010807070707" pitchFamily="18" charset="2"/>
              <a:buChar char=""/>
              <a:defRPr/>
            </a:pPr>
            <a:r>
              <a:rPr lang="en-GB" altLang="en-US" sz="2200" dirty="0"/>
              <a:t>Examples: puberty, having children, advancing age</a:t>
            </a:r>
          </a:p>
        </p:txBody>
      </p:sp>
      <p:pic>
        <p:nvPicPr>
          <p:cNvPr id="21507" name="Picture 1">
            <a:extLst>
              <a:ext uri="{FF2B5EF4-FFF2-40B4-BE49-F238E27FC236}">
                <a16:creationId xmlns:a16="http://schemas.microsoft.com/office/drawing/2014/main" id="{FF869AA9-A4ED-2FE9-4802-EF5CC5B9E13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62800" y="5287963"/>
            <a:ext cx="1752600"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2">
            <a:extLst>
              <a:ext uri="{FF2B5EF4-FFF2-40B4-BE49-F238E27FC236}">
                <a16:creationId xmlns:a16="http://schemas.microsoft.com/office/drawing/2014/main" id="{7AFE92A1-A9C5-0036-7F6C-A98B3F80A4D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691438" y="2492375"/>
            <a:ext cx="1223962" cy="2016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3">
            <a:extLst>
              <a:ext uri="{FF2B5EF4-FFF2-40B4-BE49-F238E27FC236}">
                <a16:creationId xmlns:a16="http://schemas.microsoft.com/office/drawing/2014/main" id="{5CA5E3FF-9A2F-BD5F-D1AE-3C984932F8CF}"/>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948488" y="131763"/>
            <a:ext cx="2103437" cy="1725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0" name="Picture 4">
            <a:extLst>
              <a:ext uri="{FF2B5EF4-FFF2-40B4-BE49-F238E27FC236}">
                <a16:creationId xmlns:a16="http://schemas.microsoft.com/office/drawing/2014/main" id="{7995115E-6C66-6FF6-0897-D2505D3005A3}"/>
              </a:ext>
            </a:extLst>
          </p:cNvPr>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225425" y="160338"/>
            <a:ext cx="2166938" cy="157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79F05-D5F0-D2E9-D93C-32D7D95B67DC}"/>
              </a:ext>
            </a:extLst>
          </p:cNvPr>
          <p:cNvSpPr>
            <a:spLocks noGrp="1"/>
          </p:cNvSpPr>
          <p:nvPr>
            <p:ph type="title"/>
          </p:nvPr>
        </p:nvSpPr>
        <p:spPr/>
        <p:txBody>
          <a:bodyPr/>
          <a:lstStyle/>
          <a:p>
            <a:pPr>
              <a:defRPr/>
            </a:pPr>
            <a:r>
              <a:rPr lang="en-GB" dirty="0"/>
              <a:t>What activities do you take part in?</a:t>
            </a:r>
          </a:p>
        </p:txBody>
      </p:sp>
      <p:sp>
        <p:nvSpPr>
          <p:cNvPr id="23554" name="Content Placeholder 2">
            <a:extLst>
              <a:ext uri="{FF2B5EF4-FFF2-40B4-BE49-F238E27FC236}">
                <a16:creationId xmlns:a16="http://schemas.microsoft.com/office/drawing/2014/main" id="{27F78E59-AADD-D9D4-E01B-BCF9D84EF802}"/>
              </a:ext>
            </a:extLst>
          </p:cNvPr>
          <p:cNvSpPr>
            <a:spLocks noGrp="1"/>
          </p:cNvSpPr>
          <p:nvPr>
            <p:ph idx="1"/>
          </p:nvPr>
        </p:nvSpPr>
        <p:spPr/>
        <p:txBody>
          <a:bodyPr/>
          <a:lstStyle/>
          <a:p>
            <a:r>
              <a:rPr lang="en-GB" altLang="en-US"/>
              <a:t>Have a think about this for a couple of minutes.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EF40C-54B6-B78C-1108-1AE4E77AC679}"/>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 Are you dissatisfied with your body?</a:t>
            </a:r>
          </a:p>
        </p:txBody>
      </p:sp>
      <p:sp>
        <p:nvSpPr>
          <p:cNvPr id="25603" name="Content Placeholder 2">
            <a:extLst>
              <a:ext uri="{FF2B5EF4-FFF2-40B4-BE49-F238E27FC236}">
                <a16:creationId xmlns:a16="http://schemas.microsoft.com/office/drawing/2014/main" id="{958FCED4-E84C-903C-25EE-3AE1A427BF9E}"/>
              </a:ext>
            </a:extLst>
          </p:cNvPr>
          <p:cNvSpPr>
            <a:spLocks noGrp="1"/>
          </p:cNvSpPr>
          <p:nvPr>
            <p:ph idx="1"/>
          </p:nvPr>
        </p:nvSpPr>
        <p:spPr>
          <a:xfrm>
            <a:off x="482600" y="1820863"/>
            <a:ext cx="6911975" cy="5137150"/>
          </a:xfrm>
        </p:spPr>
        <p:txBody>
          <a:bodyPr rtlCol="0">
            <a:normAutofit fontScale="77500" lnSpcReduction="20000"/>
          </a:bodyPr>
          <a:lstStyle/>
          <a:p>
            <a:pPr marL="91440" indent="-91440" eaLnBrk="1" fontAlgn="auto" hangingPunct="1">
              <a:buFont typeface="Wingdings 2" panose="05020102010507070707" pitchFamily="18" charset="2"/>
              <a:buNone/>
              <a:defRPr/>
            </a:pPr>
            <a:endParaRPr lang="en-GB" altLang="en-US" sz="2200" dirty="0"/>
          </a:p>
          <a:p>
            <a:pPr marL="91440" indent="-91440" eaLnBrk="1" fontAlgn="auto" hangingPunct="1">
              <a:buFont typeface="Tw Cen MT" panose="020B0602020104020603" pitchFamily="34" charset="0"/>
              <a:buChar char=" "/>
              <a:defRPr/>
            </a:pPr>
            <a:r>
              <a:rPr lang="en-GB" altLang="en-US" sz="2200" dirty="0"/>
              <a:t>Increasing dissatisfaction felt in one</a:t>
            </a:r>
            <a:r>
              <a:rPr lang="en-GB" altLang="en-GB" sz="2200" dirty="0"/>
              <a:t>’</a:t>
            </a:r>
            <a:r>
              <a:rPr lang="en-GB" altLang="en-US" sz="2200" dirty="0"/>
              <a:t>s physical appearance</a:t>
            </a:r>
          </a:p>
          <a:p>
            <a:pPr marL="91440" indent="-91440" eaLnBrk="1" fontAlgn="auto" hangingPunct="1">
              <a:buFont typeface="Tw Cen MT" panose="020B0602020104020603" pitchFamily="34" charset="0"/>
              <a:buChar char=" "/>
              <a:defRPr/>
            </a:pPr>
            <a:r>
              <a:rPr lang="en-GB" altLang="en-US" sz="2200" dirty="0"/>
              <a:t>The problematic areas for men are abdomen and overall weight</a:t>
            </a:r>
          </a:p>
          <a:p>
            <a:pPr marL="91440" indent="-91440" eaLnBrk="1" fontAlgn="auto" hangingPunct="1">
              <a:buFont typeface="Tw Cen MT" panose="020B0602020104020603" pitchFamily="34" charset="0"/>
              <a:buChar char=" "/>
              <a:defRPr/>
            </a:pPr>
            <a:r>
              <a:rPr lang="en-GB" altLang="en-US" sz="2200" dirty="0"/>
              <a:t>The problematic areas for women are abdomen, hips, thighs, and overall weight</a:t>
            </a:r>
          </a:p>
          <a:p>
            <a:pPr marL="91440" indent="-91440" eaLnBrk="1" fontAlgn="auto" hangingPunct="1">
              <a:buFont typeface="Wingdings 2" panose="05020102010507070707" pitchFamily="18" charset="2"/>
              <a:buNone/>
              <a:defRPr/>
            </a:pPr>
            <a:endParaRPr lang="en-GB" altLang="en-US" sz="2200" dirty="0"/>
          </a:p>
          <a:p>
            <a:pPr marL="91440" indent="-91440" eaLnBrk="1" fontAlgn="auto" hangingPunct="1">
              <a:buFont typeface="Tw Cen MT" panose="020B0602020104020603" pitchFamily="34" charset="0"/>
              <a:buNone/>
              <a:defRPr/>
            </a:pPr>
            <a:r>
              <a:rPr lang="en-GB" sz="2400" dirty="0"/>
              <a:t>Research suggest that women and adolescent girls experience higher levels of body dissatisfaction than do their male counterparts (Ata, Ludden, &amp; </a:t>
            </a:r>
            <a:r>
              <a:rPr lang="en-GB" sz="2400" dirty="0" err="1"/>
              <a:t>Lally</a:t>
            </a:r>
            <a:r>
              <a:rPr lang="en-GB" sz="2400" dirty="0"/>
              <a:t>, 2007; </a:t>
            </a:r>
            <a:r>
              <a:rPr lang="en-GB" sz="2400" dirty="0" err="1"/>
              <a:t>Tiggemann</a:t>
            </a:r>
            <a:r>
              <a:rPr lang="en-GB" sz="2400" dirty="0"/>
              <a:t>, 2005).</a:t>
            </a:r>
          </a:p>
          <a:p>
            <a:pPr marL="91440" indent="-91440" eaLnBrk="1" fontAlgn="auto" hangingPunct="1">
              <a:buFont typeface="Tw Cen MT" panose="020B0602020104020603" pitchFamily="34" charset="0"/>
              <a:buNone/>
              <a:defRPr/>
            </a:pPr>
            <a:r>
              <a:rPr lang="en-GB" sz="2400" dirty="0"/>
              <a:t> It is estimated that approximately 50% of adolescent girls report being unhappy with their bodies (</a:t>
            </a:r>
            <a:r>
              <a:rPr lang="en-GB" sz="2400" dirty="0" err="1"/>
              <a:t>Bearman</a:t>
            </a:r>
            <a:r>
              <a:rPr lang="en-GB" sz="2400" dirty="0"/>
              <a:t>, </a:t>
            </a:r>
            <a:r>
              <a:rPr lang="en-GB" sz="2400" dirty="0" err="1"/>
              <a:t>Presnell</a:t>
            </a:r>
            <a:r>
              <a:rPr lang="en-GB" sz="2400" dirty="0"/>
              <a:t>, Martinez, &amp; </a:t>
            </a:r>
            <a:r>
              <a:rPr lang="en-GB" sz="2400" dirty="0" err="1"/>
              <a:t>Stice</a:t>
            </a:r>
            <a:r>
              <a:rPr lang="en-GB" sz="2400" dirty="0"/>
              <a:t>, 2006).</a:t>
            </a:r>
            <a:endParaRPr lang="en-GB" altLang="en-US" sz="2200" dirty="0"/>
          </a:p>
          <a:p>
            <a:pPr marL="91440" indent="-91440" eaLnBrk="1" fontAlgn="auto" hangingPunct="1">
              <a:buFont typeface="Wingdings 2" panose="05020102010507070707" pitchFamily="18" charset="2"/>
              <a:buNone/>
              <a:defRPr/>
            </a:pPr>
            <a:r>
              <a:rPr lang="en-GB" altLang="en-US" sz="2200" dirty="0"/>
              <a:t>Correlation is much stronger for women than for men</a:t>
            </a:r>
          </a:p>
          <a:p>
            <a:pPr marL="91440" indent="-91440" eaLnBrk="1" fontAlgn="auto" hangingPunct="1">
              <a:buFont typeface="Tw Cen MT" panose="020B0602020104020603" pitchFamily="34" charset="0"/>
              <a:buChar char=" "/>
              <a:defRPr/>
            </a:pPr>
            <a:r>
              <a:rPr lang="en-GB" altLang="en-US" sz="2200" dirty="0"/>
              <a:t>A woman</a:t>
            </a:r>
            <a:r>
              <a:rPr lang="en-GB" altLang="en-GB" sz="2200" dirty="0"/>
              <a:t>’</a:t>
            </a:r>
            <a:r>
              <a:rPr lang="en-GB" altLang="en-US" sz="2200" dirty="0"/>
              <a:t>s feelings of self-worth are typically more strongly influenced by her perceived physical attractiveness than those of a man</a:t>
            </a:r>
          </a:p>
          <a:p>
            <a:pPr marL="91440" indent="-91440" eaLnBrk="1" fontAlgn="auto" hangingPunct="1">
              <a:buFont typeface="Tw Cen MT" panose="020B0602020104020603" pitchFamily="34" charset="0"/>
              <a:buChar char=" "/>
              <a:defRPr/>
            </a:pPr>
            <a:r>
              <a:rPr lang="en-GB" altLang="en-US" sz="2200" dirty="0"/>
              <a:t>People who feel better about their bodies tend to feel better about themselves overall</a:t>
            </a:r>
          </a:p>
          <a:p>
            <a:pPr marL="91440" indent="-91440" eaLnBrk="1" fontAlgn="auto" hangingPunct="1">
              <a:buFont typeface="Tw Cen MT" panose="020B0602020104020603" pitchFamily="34" charset="0"/>
              <a:buChar char=" "/>
              <a:defRPr/>
            </a:pPr>
            <a:endParaRPr lang="en-GB" altLang="en-US" sz="2200" dirty="0"/>
          </a:p>
        </p:txBody>
      </p:sp>
      <p:pic>
        <p:nvPicPr>
          <p:cNvPr id="24579" name="Picture 3">
            <a:extLst>
              <a:ext uri="{FF2B5EF4-FFF2-40B4-BE49-F238E27FC236}">
                <a16:creationId xmlns:a16="http://schemas.microsoft.com/office/drawing/2014/main" id="{05EFD137-C947-856C-A5BB-FB5477A34F5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389813" y="765175"/>
            <a:ext cx="1512887"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E2362-E577-1D0A-887C-C0674137F4C8}"/>
              </a:ext>
            </a:extLst>
          </p:cNvPr>
          <p:cNvSpPr>
            <a:spLocks noGrp="1"/>
          </p:cNvSpPr>
          <p:nvPr>
            <p:ph type="title"/>
          </p:nvPr>
        </p:nvSpPr>
        <p:spPr>
          <a:xfrm>
            <a:off x="768350" y="585788"/>
            <a:ext cx="8124825" cy="1498600"/>
          </a:xfrm>
        </p:spPr>
        <p:txBody>
          <a:bodyPr>
            <a:normAutofit fontScale="90000"/>
          </a:bodyPr>
          <a:lstStyle/>
          <a:p>
            <a:pPr eaLnBrk="1" fontAlgn="auto" hangingPunct="1">
              <a:spcAft>
                <a:spcPts val="0"/>
              </a:spcAft>
              <a:defRPr/>
            </a:pPr>
            <a:r>
              <a:rPr lang="en-GB" dirty="0">
                <a:solidFill>
                  <a:schemeClr val="tx1">
                    <a:lumMod val="95000"/>
                    <a:lumOff val="5000"/>
                  </a:schemeClr>
                </a:solidFill>
              </a:rPr>
              <a:t>Older adults: Body image satisfaction and loneliness among young adult and older adult age cohorts (Barnett et al., 2020)</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7E4AB633-EDE0-4E5A-63FF-F0720A18DF7A}"/>
              </a:ext>
            </a:extLst>
          </p:cNvPr>
          <p:cNvSpPr>
            <a:spLocks noGrp="1"/>
          </p:cNvSpPr>
          <p:nvPr>
            <p:ph sz="half" idx="1"/>
          </p:nvPr>
        </p:nvSpPr>
        <p:spPr>
          <a:xfrm>
            <a:off x="768350" y="1989138"/>
            <a:ext cx="7835900" cy="1944687"/>
          </a:xfrm>
        </p:spPr>
        <p:txBody>
          <a:bodyPr rtlCol="0">
            <a:normAutofit fontScale="32500" lnSpcReduction="20000"/>
          </a:bodyPr>
          <a:lstStyle/>
          <a:p>
            <a:pPr marL="91440" indent="-91440" eaLnBrk="1" fontAlgn="auto" hangingPunct="1">
              <a:buFont typeface="Tw Cen MT" panose="020B0602020104020603" pitchFamily="34" charset="0"/>
              <a:buChar char=" "/>
              <a:defRPr/>
            </a:pPr>
            <a:r>
              <a:rPr lang="en-GB" sz="7200" dirty="0"/>
              <a:t>Participants consisting of 459 young adults and 353 older adults over the age of 59 completed a cross-sectional survey regarding health and perceptions of aging from autumn 2017 to spring 2018.</a:t>
            </a:r>
          </a:p>
          <a:p>
            <a:pPr marL="91440" indent="-91440" eaLnBrk="1" fontAlgn="auto" hangingPunct="1">
              <a:buFont typeface="Tw Cen MT" panose="020B0602020104020603" pitchFamily="34" charset="0"/>
              <a:buChar char=" "/>
              <a:defRPr/>
            </a:pPr>
            <a:endParaRPr lang="en-GB" sz="1200" dirty="0"/>
          </a:p>
          <a:p>
            <a:pPr marL="91440" indent="-91440" eaLnBrk="1" fontAlgn="auto" hangingPunct="1">
              <a:buFont typeface="Tw Cen MT" panose="020B0602020104020603" pitchFamily="34" charset="0"/>
              <a:buChar char=" "/>
              <a:defRPr/>
            </a:pPr>
            <a:endParaRPr lang="en-GB" sz="1200" dirty="0"/>
          </a:p>
          <a:p>
            <a:pPr marL="91440" indent="-91440" eaLnBrk="1" fontAlgn="auto" hangingPunct="1">
              <a:buFont typeface="Tw Cen MT" panose="020B0602020104020603" pitchFamily="34" charset="0"/>
              <a:buChar char=" "/>
              <a:defRPr/>
            </a:pPr>
            <a:endParaRPr lang="en-GB" sz="1200" dirty="0"/>
          </a:p>
        </p:txBody>
      </p:sp>
      <p:sp>
        <p:nvSpPr>
          <p:cNvPr id="8" name="Content Placeholder 7">
            <a:extLst>
              <a:ext uri="{FF2B5EF4-FFF2-40B4-BE49-F238E27FC236}">
                <a16:creationId xmlns:a16="http://schemas.microsoft.com/office/drawing/2014/main" id="{4A7A5A2A-C25A-153E-588E-698B1ADDEC04}"/>
              </a:ext>
            </a:extLst>
          </p:cNvPr>
          <p:cNvSpPr>
            <a:spLocks noGrp="1"/>
          </p:cNvSpPr>
          <p:nvPr>
            <p:ph sz="half" idx="2"/>
          </p:nvPr>
        </p:nvSpPr>
        <p:spPr>
          <a:xfrm>
            <a:off x="784225" y="3284538"/>
            <a:ext cx="7705725" cy="2305050"/>
          </a:xfrm>
        </p:spPr>
        <p:txBody>
          <a:bodyPr rtlCol="0">
            <a:normAutofit fontScale="32500" lnSpcReduction="20000"/>
          </a:bodyPr>
          <a:lstStyle/>
          <a:p>
            <a:pPr marL="457200" lvl="1" indent="-457200">
              <a:lnSpc>
                <a:spcPct val="100000"/>
              </a:lnSpc>
              <a:spcBef>
                <a:spcPct val="0"/>
              </a:spcBef>
              <a:spcAft>
                <a:spcPct val="0"/>
              </a:spcAft>
              <a:buClrTx/>
              <a:buFont typeface="Wingdings 3" panose="05040102010807070707" pitchFamily="18" charset="2"/>
              <a:buNone/>
              <a:defRPr/>
            </a:pPr>
            <a:r>
              <a:rPr lang="en-US" altLang="en-US" sz="5600" b="1" dirty="0">
                <a:solidFill>
                  <a:srgbClr val="2E2E2E"/>
                </a:solidFill>
                <a:latin typeface="NexusSerif"/>
                <a:ea typeface="ＭＳ Ｐゴシック" panose="020B0600070205080204" pitchFamily="34" charset="-128"/>
              </a:rPr>
              <a:t>Summary:</a:t>
            </a:r>
          </a:p>
          <a:p>
            <a:pPr marL="457200" lvl="1" indent="-457200">
              <a:lnSpc>
                <a:spcPct val="100000"/>
              </a:lnSpc>
              <a:spcBef>
                <a:spcPct val="0"/>
              </a:spcBef>
              <a:spcAft>
                <a:spcPct val="0"/>
              </a:spcAft>
              <a:buClrTx/>
              <a:buFont typeface="Wingdings 3" panose="05040102010807070707" pitchFamily="18" charset="2"/>
              <a:buNone/>
              <a:defRPr/>
            </a:pPr>
            <a:endParaRPr lang="en-US" altLang="en-US" sz="5600" dirty="0">
              <a:solidFill>
                <a:srgbClr val="2E2E2E"/>
              </a:solidFill>
              <a:latin typeface="NexusSerif"/>
              <a:ea typeface="ＭＳ Ｐゴシック" panose="020B0600070205080204" pitchFamily="34" charset="-128"/>
            </a:endParaRPr>
          </a:p>
          <a:p>
            <a:pPr marL="457200" lvl="1" indent="-457200">
              <a:lnSpc>
                <a:spcPct val="100000"/>
              </a:lnSpc>
              <a:spcBef>
                <a:spcPct val="0"/>
              </a:spcBef>
              <a:spcAft>
                <a:spcPct val="0"/>
              </a:spcAft>
              <a:buClrTx/>
              <a:buFont typeface="Wingdings 3" panose="05040102010807070707" pitchFamily="18" charset="2"/>
              <a:buNone/>
              <a:defRPr/>
            </a:pPr>
            <a:r>
              <a:rPr lang="en-US" altLang="en-US" sz="5600" dirty="0">
                <a:solidFill>
                  <a:srgbClr val="2E2E2E"/>
                </a:solidFill>
                <a:latin typeface="NexusSerif"/>
                <a:ea typeface="ＭＳ Ｐゴシック" panose="020B0600070205080204" pitchFamily="34" charset="-128"/>
              </a:rPr>
              <a:t>Young adults had lower body image satisfaction and higher loneliness than older adults.</a:t>
            </a:r>
          </a:p>
          <a:p>
            <a:pPr marL="0" indent="0">
              <a:lnSpc>
                <a:spcPct val="100000"/>
              </a:lnSpc>
              <a:spcBef>
                <a:spcPct val="0"/>
              </a:spcBef>
              <a:spcAft>
                <a:spcPct val="0"/>
              </a:spcAft>
              <a:buClrTx/>
              <a:buSzTx/>
              <a:buFont typeface="Tw Cen MT" panose="020B0602020104020603" pitchFamily="34" charset="0"/>
              <a:buNone/>
              <a:defRPr/>
            </a:pPr>
            <a:endParaRPr lang="en-US" altLang="en-US" sz="5600" dirty="0">
              <a:solidFill>
                <a:srgbClr val="2E2E2E"/>
              </a:solidFill>
              <a:latin typeface="NexusSerif"/>
              <a:ea typeface="ＭＳ Ｐゴシック" panose="020B0600070205080204" pitchFamily="34" charset="-128"/>
            </a:endParaRPr>
          </a:p>
          <a:p>
            <a:pPr marL="457200" lvl="1" indent="-457200">
              <a:lnSpc>
                <a:spcPct val="100000"/>
              </a:lnSpc>
              <a:spcBef>
                <a:spcPct val="0"/>
              </a:spcBef>
              <a:spcAft>
                <a:spcPct val="0"/>
              </a:spcAft>
              <a:buClrTx/>
              <a:buFont typeface="Wingdings 3" panose="05040102010807070707" pitchFamily="18" charset="2"/>
              <a:buNone/>
              <a:defRPr/>
            </a:pPr>
            <a:r>
              <a:rPr lang="en-US" altLang="en-US" sz="5600" dirty="0">
                <a:solidFill>
                  <a:srgbClr val="2E2E2E"/>
                </a:solidFill>
                <a:latin typeface="NexusSerif"/>
                <a:ea typeface="ＭＳ Ｐゴシック" panose="020B0600070205080204" pitchFamily="34" charset="-128"/>
              </a:rPr>
              <a:t>Men had higher body image satisfaction than women.</a:t>
            </a:r>
          </a:p>
          <a:p>
            <a:pPr marL="0" indent="0">
              <a:lnSpc>
                <a:spcPct val="100000"/>
              </a:lnSpc>
              <a:spcBef>
                <a:spcPct val="0"/>
              </a:spcBef>
              <a:spcAft>
                <a:spcPct val="0"/>
              </a:spcAft>
              <a:buClrTx/>
              <a:buSzTx/>
              <a:buFont typeface="Tw Cen MT" panose="020B0602020104020603" pitchFamily="34" charset="0"/>
              <a:buNone/>
              <a:defRPr/>
            </a:pPr>
            <a:endParaRPr lang="en-US" altLang="en-US" sz="5600" dirty="0">
              <a:solidFill>
                <a:srgbClr val="2E2E2E"/>
              </a:solidFill>
              <a:latin typeface="NexusSerif"/>
              <a:ea typeface="ＭＳ Ｐゴシック" panose="020B0600070205080204" pitchFamily="34" charset="-128"/>
            </a:endParaRPr>
          </a:p>
          <a:p>
            <a:pPr marL="457200" lvl="1" indent="-457200">
              <a:lnSpc>
                <a:spcPct val="100000"/>
              </a:lnSpc>
              <a:spcBef>
                <a:spcPct val="0"/>
              </a:spcBef>
              <a:spcAft>
                <a:spcPct val="0"/>
              </a:spcAft>
              <a:buClrTx/>
              <a:buFont typeface="Wingdings 3" panose="05040102010807070707" pitchFamily="18" charset="2"/>
              <a:buNone/>
              <a:defRPr/>
            </a:pPr>
            <a:r>
              <a:rPr lang="en-US" altLang="en-US" sz="5600" dirty="0">
                <a:solidFill>
                  <a:srgbClr val="2E2E2E"/>
                </a:solidFill>
                <a:latin typeface="NexusSerif"/>
                <a:ea typeface="ＭＳ Ｐゴシック" panose="020B0600070205080204" pitchFamily="34" charset="-128"/>
              </a:rPr>
              <a:t>The relationship between body image satisfaction and loneliness was stronger among young adults.</a:t>
            </a:r>
          </a:p>
          <a:p>
            <a:pPr marL="0" indent="0">
              <a:lnSpc>
                <a:spcPct val="100000"/>
              </a:lnSpc>
              <a:spcBef>
                <a:spcPct val="0"/>
              </a:spcBef>
              <a:spcAft>
                <a:spcPct val="0"/>
              </a:spcAft>
              <a:buClrTx/>
              <a:buSzTx/>
              <a:buFont typeface="Tw Cen MT" panose="020B0602020104020603" pitchFamily="34" charset="0"/>
              <a:buNone/>
              <a:defRPr/>
            </a:pPr>
            <a:endParaRPr lang="en-US" altLang="en-US" sz="5600" dirty="0">
              <a:solidFill>
                <a:srgbClr val="2E2E2E"/>
              </a:solidFill>
              <a:latin typeface="NexusSerif"/>
              <a:ea typeface="ＭＳ Ｐゴシック" panose="020B0600070205080204" pitchFamily="34" charset="-128"/>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ADEF0-050D-EA8D-0088-390C4A6AA033}"/>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Are women or men more dissatisfied with their body?</a:t>
            </a:r>
          </a:p>
        </p:txBody>
      </p:sp>
      <p:sp>
        <p:nvSpPr>
          <p:cNvPr id="27650" name="Content Placeholder 2">
            <a:extLst>
              <a:ext uri="{FF2B5EF4-FFF2-40B4-BE49-F238E27FC236}">
                <a16:creationId xmlns:a16="http://schemas.microsoft.com/office/drawing/2014/main" id="{54A424BE-CB9C-F681-0C97-23DE18594EF1}"/>
              </a:ext>
            </a:extLst>
          </p:cNvPr>
          <p:cNvSpPr>
            <a:spLocks noGrp="1"/>
          </p:cNvSpPr>
          <p:nvPr>
            <p:ph idx="1"/>
          </p:nvPr>
        </p:nvSpPr>
        <p:spPr/>
        <p:txBody>
          <a:bodyPr/>
          <a:lstStyle/>
          <a:p>
            <a:pPr eaLnBrk="1" hangingPunct="1"/>
            <a:r>
              <a:rPr lang="en-GB" altLang="en-US"/>
              <a:t>Sex Differences in Body Image Dissatisfaction</a:t>
            </a:r>
          </a:p>
          <a:p>
            <a:pPr eaLnBrk="1" hangingPunct="1"/>
            <a:r>
              <a:rPr lang="en-GB" altLang="en-US"/>
              <a:t>Reflect differences between the male and female body image ideals that are glamorised by the media</a:t>
            </a:r>
          </a:p>
          <a:p>
            <a:pPr eaLnBrk="1" hangingPunct="1"/>
            <a:r>
              <a:rPr lang="en-GB" altLang="en-US"/>
              <a:t>Persist throughout adolescence and adulthood</a:t>
            </a:r>
          </a:p>
          <a:p>
            <a:pPr eaLnBrk="1" hangingPunct="1"/>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3AE19-B608-CB23-BD72-2E0BA050DFF6}"/>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Male Body Image Dissatisfaction</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29698" name="Content Placeholder 2">
            <a:extLst>
              <a:ext uri="{FF2B5EF4-FFF2-40B4-BE49-F238E27FC236}">
                <a16:creationId xmlns:a16="http://schemas.microsoft.com/office/drawing/2014/main" id="{D26607EE-0FE9-4790-9512-0CFD81683787}"/>
              </a:ext>
            </a:extLst>
          </p:cNvPr>
          <p:cNvSpPr>
            <a:spLocks noGrp="1"/>
          </p:cNvSpPr>
          <p:nvPr>
            <p:ph idx="1"/>
          </p:nvPr>
        </p:nvSpPr>
        <p:spPr/>
        <p:txBody>
          <a:bodyPr/>
          <a:lstStyle/>
          <a:p>
            <a:pPr eaLnBrk="1" hangingPunct="1"/>
            <a:r>
              <a:rPr lang="en-GB" altLang="en-US"/>
              <a:t>Male standard: V-shaped physique</a:t>
            </a:r>
          </a:p>
          <a:p>
            <a:pPr eaLnBrk="1" hangingPunct="1">
              <a:buFont typeface="Wingdings 2" pitchFamily="2" charset="2"/>
              <a:buNone/>
            </a:pPr>
            <a:r>
              <a:rPr lang="en-GB" altLang="en-US"/>
              <a:t>	–Broad, muscular shoulders, toned </a:t>
            </a:r>
            <a:r>
              <a:rPr lang="en-GB" altLang="en-GB"/>
              <a:t>“</a:t>
            </a:r>
            <a:r>
              <a:rPr lang="en-GB" altLang="en-US"/>
              <a:t>six-pack</a:t>
            </a:r>
            <a:r>
              <a:rPr lang="en-GB" altLang="en-GB"/>
              <a:t>”</a:t>
            </a:r>
            <a:r>
              <a:rPr lang="en-GB" altLang="en-US"/>
              <a:t> abdominals, a narrow waist, and muscular legs</a:t>
            </a:r>
          </a:p>
          <a:p>
            <a:pPr eaLnBrk="1" hangingPunct="1"/>
            <a:r>
              <a:rPr lang="en-GB" altLang="en-US"/>
              <a:t>Men show very little difference between cultural and medical ideals, although the cultural ideal weighs slightly more</a:t>
            </a:r>
          </a:p>
          <a:p>
            <a:pPr eaLnBrk="1" hangingPunct="1"/>
            <a:r>
              <a:rPr lang="en-GB" altLang="en-US"/>
              <a:t>Men tend to desire body weights that are similar to their actual body weights and that fall within the ranges of both medical and cultural ideals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E9BCD987-D081-62EA-346A-9769A7AF7663}"/>
              </a:ext>
            </a:extLst>
          </p:cNvPr>
          <p:cNvSpPr>
            <a:spLocks noGrp="1"/>
          </p:cNvSpPr>
          <p:nvPr>
            <p:ph type="title"/>
          </p:nvPr>
        </p:nvSpPr>
        <p:spPr/>
        <p:txBody>
          <a:bodyPr/>
          <a:lstStyle/>
          <a:p>
            <a:pPr eaLnBrk="1" fontAlgn="auto" hangingPunct="1">
              <a:spcAft>
                <a:spcPts val="0"/>
              </a:spcAft>
              <a:defRPr/>
            </a:pPr>
            <a:r>
              <a:rPr lang="en-GB" altLang="en-US">
                <a:solidFill>
                  <a:schemeClr val="tx1">
                    <a:lumMod val="95000"/>
                    <a:lumOff val="5000"/>
                  </a:schemeClr>
                </a:solidFill>
              </a:rPr>
              <a:t>Female Body Image Dissatisfaction</a:t>
            </a:r>
          </a:p>
        </p:txBody>
      </p:sp>
      <p:sp>
        <p:nvSpPr>
          <p:cNvPr id="2" name="Content Placeholder 2">
            <a:extLst>
              <a:ext uri="{FF2B5EF4-FFF2-40B4-BE49-F238E27FC236}">
                <a16:creationId xmlns:a16="http://schemas.microsoft.com/office/drawing/2014/main" id="{9B5EB695-EB4E-BE42-0634-91E1C36E36B5}"/>
              </a:ext>
            </a:extLst>
          </p:cNvPr>
          <p:cNvSpPr>
            <a:spLocks noGrp="1"/>
          </p:cNvSpPr>
          <p:nvPr>
            <p:ph idx="1"/>
          </p:nvPr>
        </p:nvSpPr>
        <p:spPr>
          <a:xfrm>
            <a:off x="768350" y="1773238"/>
            <a:ext cx="7289800" cy="4535487"/>
          </a:xfrm>
        </p:spPr>
        <p:txBody>
          <a:bodyPr/>
          <a:lstStyle/>
          <a:p>
            <a:pPr eaLnBrk="1" hangingPunct="1">
              <a:buFont typeface="Wingdings 2" pitchFamily="2" charset="2"/>
              <a:buNone/>
            </a:pPr>
            <a:endParaRPr lang="en-GB" altLang="en-US"/>
          </a:p>
          <a:p>
            <a:pPr eaLnBrk="1" hangingPunct="1"/>
            <a:r>
              <a:rPr lang="en-GB" altLang="en-US"/>
              <a:t>Female standard: Ultra-thin, shapely, toned, and firm</a:t>
            </a:r>
          </a:p>
          <a:p>
            <a:pPr eaLnBrk="1" hangingPunct="1"/>
            <a:endParaRPr lang="en-GB" altLang="en-US"/>
          </a:p>
          <a:p>
            <a:pPr eaLnBrk="1" hangingPunct="1"/>
            <a:r>
              <a:rPr lang="en-GB" altLang="en-US"/>
              <a:t>Women show virtually no overlap between the medical and the cultural weight ideals, with the cultural ideal weighing less</a:t>
            </a:r>
          </a:p>
          <a:p>
            <a:pPr eaLnBrk="1" hangingPunct="1"/>
            <a:endParaRPr lang="en-GB" altLang="en-US"/>
          </a:p>
          <a:p>
            <a:pPr eaLnBrk="1" hangingPunct="1"/>
            <a:r>
              <a:rPr lang="en-GB" altLang="en-US"/>
              <a:t>Actual body weight may be within the range considered healthy from a medical standpoint, yet some women desire substantially lower weights that reflect the cultural ideal</a:t>
            </a:r>
          </a:p>
          <a:p>
            <a:pPr eaLnBrk="1" hangingPunct="1"/>
            <a:endParaRPr lang="en-GB"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D2A8A5D-23ED-2FDA-D16F-BD4DD88C145D}"/>
              </a:ext>
            </a:extLst>
          </p:cNvPr>
          <p:cNvSpPr>
            <a:spLocks noGrp="1"/>
          </p:cNvSpPr>
          <p:nvPr>
            <p:ph type="title"/>
          </p:nvPr>
        </p:nvSpPr>
        <p:spPr/>
        <p:txBody>
          <a:bodyPr/>
          <a:lstStyle/>
          <a:p>
            <a:pPr eaLnBrk="1" fontAlgn="auto" hangingPunct="1">
              <a:spcAft>
                <a:spcPts val="0"/>
              </a:spcAft>
              <a:defRPr/>
            </a:pPr>
            <a:r>
              <a:rPr lang="en-GB" altLang="en-US">
                <a:solidFill>
                  <a:schemeClr val="tx1">
                    <a:lumMod val="95000"/>
                    <a:lumOff val="5000"/>
                  </a:schemeClr>
                </a:solidFill>
              </a:rPr>
              <a:t>Why Is Body Image Important?</a:t>
            </a:r>
          </a:p>
        </p:txBody>
      </p:sp>
      <p:sp>
        <p:nvSpPr>
          <p:cNvPr id="2" name="Content Placeholder 2">
            <a:extLst>
              <a:ext uri="{FF2B5EF4-FFF2-40B4-BE49-F238E27FC236}">
                <a16:creationId xmlns:a16="http://schemas.microsoft.com/office/drawing/2014/main" id="{69325DCD-C65A-E837-8FC1-18A07896A382}"/>
              </a:ext>
            </a:extLst>
          </p:cNvPr>
          <p:cNvSpPr>
            <a:spLocks noGrp="1"/>
          </p:cNvSpPr>
          <p:nvPr>
            <p:ph idx="1"/>
          </p:nvPr>
        </p:nvSpPr>
        <p:spPr/>
        <p:txBody>
          <a:bodyPr/>
          <a:lstStyle/>
          <a:p>
            <a:pPr marL="273050" indent="-273050" eaLnBrk="1" hangingPunct="1">
              <a:spcBef>
                <a:spcPts val="575"/>
              </a:spcBef>
              <a:spcAft>
                <a:spcPct val="0"/>
              </a:spcAft>
              <a:buFont typeface="Wingdings 2" pitchFamily="2" charset="2"/>
              <a:buChar char=""/>
            </a:pPr>
            <a:r>
              <a:rPr lang="en-GB" altLang="en-US"/>
              <a:t>Healthy body image is related to better psychological well-being in two ways:</a:t>
            </a:r>
          </a:p>
          <a:p>
            <a:pPr marL="547688" lvl="1" eaLnBrk="1" hangingPunct="1">
              <a:spcBef>
                <a:spcPts val="375"/>
              </a:spcBef>
              <a:spcAft>
                <a:spcPct val="0"/>
              </a:spcAft>
              <a:buFont typeface="Wingdings 2" pitchFamily="2" charset="2"/>
              <a:buChar char=""/>
            </a:pPr>
            <a:r>
              <a:rPr lang="en-GB" altLang="en-US"/>
              <a:t>Better self-esteem</a:t>
            </a:r>
          </a:p>
          <a:p>
            <a:pPr marL="547688" lvl="1" eaLnBrk="1" hangingPunct="1">
              <a:spcBef>
                <a:spcPts val="375"/>
              </a:spcBef>
              <a:spcAft>
                <a:spcPct val="0"/>
              </a:spcAft>
              <a:buFont typeface="Wingdings 2" pitchFamily="2" charset="2"/>
              <a:buChar char=""/>
            </a:pPr>
            <a:r>
              <a:rPr lang="en-GB" altLang="en-US"/>
              <a:t>Lowered risk for depression and anxiety</a:t>
            </a:r>
          </a:p>
          <a:p>
            <a:pPr marL="273050" indent="-273050" eaLnBrk="1" hangingPunct="1">
              <a:spcBef>
                <a:spcPts val="575"/>
              </a:spcBef>
              <a:spcAft>
                <a:spcPct val="0"/>
              </a:spcAft>
              <a:buFont typeface="Wingdings 2" pitchFamily="2" charset="2"/>
              <a:buChar char=""/>
            </a:pPr>
            <a:endParaRPr lang="en-GB" altLang="en-US"/>
          </a:p>
          <a:p>
            <a:pPr marL="273050" indent="-273050" eaLnBrk="1" hangingPunct="1">
              <a:spcBef>
                <a:spcPts val="575"/>
              </a:spcBef>
              <a:spcAft>
                <a:spcPct val="0"/>
              </a:spcAft>
              <a:buFont typeface="Wingdings 2" pitchFamily="2" charset="2"/>
              <a:buChar char=""/>
            </a:pPr>
            <a:r>
              <a:rPr lang="en-GB" altLang="en-US"/>
              <a:t>Depression and Anxiety</a:t>
            </a:r>
          </a:p>
          <a:p>
            <a:pPr marL="547688" lvl="1" eaLnBrk="1" hangingPunct="1">
              <a:spcBef>
                <a:spcPts val="375"/>
              </a:spcBef>
              <a:spcAft>
                <a:spcPct val="0"/>
              </a:spcAft>
              <a:buFont typeface="Wingdings 2" pitchFamily="2" charset="2"/>
              <a:buChar char=""/>
            </a:pPr>
            <a:r>
              <a:rPr lang="en-GB" altLang="en-US"/>
              <a:t>Poor body image is associated with greater anxiety and depression symptoms</a:t>
            </a:r>
          </a:p>
          <a:p>
            <a:pPr marL="547688" lvl="1" eaLnBrk="1" hangingPunct="1">
              <a:spcBef>
                <a:spcPts val="375"/>
              </a:spcBef>
              <a:spcAft>
                <a:spcPct val="0"/>
              </a:spcAft>
              <a:buFont typeface="Wingdings 2" pitchFamily="2" charset="2"/>
              <a:buChar char=""/>
            </a:pPr>
            <a:r>
              <a:rPr lang="en-GB" altLang="en-US"/>
              <a:t>Depressed and anxious persons view their appearance more negatively than do non-depressed individuals, even if there are no differences in actual body shape and size</a:t>
            </a:r>
          </a:p>
          <a:p>
            <a:pPr marL="547688" lvl="1" eaLnBrk="1" hangingPunct="1">
              <a:spcBef>
                <a:spcPts val="375"/>
              </a:spcBef>
              <a:spcAft>
                <a:spcPct val="0"/>
              </a:spcAft>
              <a:buFont typeface="Wingdings 2" pitchFamily="2" charset="2"/>
              <a:buChar char=""/>
            </a:pPr>
            <a:r>
              <a:rPr lang="en-GB" altLang="en-US"/>
              <a:t>Body image disturbance is an antecedent, not a consequence, of increased depression and anxiety</a:t>
            </a:r>
          </a:p>
        </p:txBody>
      </p:sp>
      <p:pic>
        <p:nvPicPr>
          <p:cNvPr id="33795" name="Picture 1">
            <a:extLst>
              <a:ext uri="{FF2B5EF4-FFF2-40B4-BE49-F238E27FC236}">
                <a16:creationId xmlns:a16="http://schemas.microsoft.com/office/drawing/2014/main" id="{7F162269-AB0B-4BDD-E419-5D9AEF0B301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51725" y="1773238"/>
            <a:ext cx="139065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CA5065A1-DF46-FC1C-26D8-5D99361209C8}"/>
              </a:ext>
            </a:extLst>
          </p:cNvPr>
          <p:cNvSpPr>
            <a:spLocks noGrp="1"/>
          </p:cNvSpPr>
          <p:nvPr>
            <p:ph type="title"/>
          </p:nvPr>
        </p:nvSpPr>
        <p:spPr>
          <a:xfrm>
            <a:off x="611188" y="111125"/>
            <a:ext cx="7289800" cy="1014413"/>
          </a:xfrm>
        </p:spPr>
        <p:txBody>
          <a:bodyPr/>
          <a:lstStyle/>
          <a:p>
            <a:pPr eaLnBrk="1" fontAlgn="auto" hangingPunct="1">
              <a:spcAft>
                <a:spcPts val="0"/>
              </a:spcAft>
              <a:defRPr/>
            </a:pPr>
            <a:r>
              <a:rPr lang="en-GB" altLang="en-US" dirty="0">
                <a:solidFill>
                  <a:schemeClr val="tx1">
                    <a:lumMod val="95000"/>
                    <a:lumOff val="5000"/>
                  </a:schemeClr>
                </a:solidFill>
              </a:rPr>
              <a:t>Body Dysmorphic Disorder</a:t>
            </a:r>
          </a:p>
        </p:txBody>
      </p:sp>
      <p:sp>
        <p:nvSpPr>
          <p:cNvPr id="35843" name="Content Placeholder 2">
            <a:extLst>
              <a:ext uri="{FF2B5EF4-FFF2-40B4-BE49-F238E27FC236}">
                <a16:creationId xmlns:a16="http://schemas.microsoft.com/office/drawing/2014/main" id="{D924B4BF-38F6-BFB6-33DE-E2C6C1787636}"/>
              </a:ext>
            </a:extLst>
          </p:cNvPr>
          <p:cNvSpPr>
            <a:spLocks noGrp="1"/>
          </p:cNvSpPr>
          <p:nvPr>
            <p:ph idx="1"/>
          </p:nvPr>
        </p:nvSpPr>
        <p:spPr>
          <a:xfrm>
            <a:off x="627063" y="908050"/>
            <a:ext cx="8329612" cy="5629275"/>
          </a:xfrm>
        </p:spPr>
        <p:txBody>
          <a:bodyPr rtlCol="0">
            <a:normAutofit fontScale="85000" lnSpcReduction="20000"/>
          </a:bodyPr>
          <a:lstStyle/>
          <a:p>
            <a:pPr marL="91440" indent="-91440" eaLnBrk="1" fontAlgn="auto" hangingPunct="1">
              <a:lnSpc>
                <a:spcPct val="80000"/>
              </a:lnSpc>
              <a:buFont typeface="Tw Cen MT" panose="020B0602020104020603" pitchFamily="34" charset="0"/>
              <a:buChar char=" "/>
              <a:defRPr/>
            </a:pPr>
            <a:r>
              <a:rPr lang="en-GB" altLang="en-US" dirty="0"/>
              <a:t>An extreme case of body dissatisfaction</a:t>
            </a:r>
          </a:p>
          <a:p>
            <a:pPr marL="91440" indent="-91440" eaLnBrk="1" fontAlgn="auto" hangingPunct="1">
              <a:lnSpc>
                <a:spcPct val="80000"/>
              </a:lnSpc>
              <a:buFont typeface="Tw Cen MT" panose="020B0602020104020603" pitchFamily="34" charset="0"/>
              <a:buChar char=" "/>
              <a:defRPr/>
            </a:pPr>
            <a:r>
              <a:rPr lang="en-GB" altLang="en-US" dirty="0"/>
              <a:t>Excessive preoccupation with some aspect of one</a:t>
            </a:r>
            <a:r>
              <a:rPr lang="en-GB" altLang="en-GB" dirty="0"/>
              <a:t>’</a:t>
            </a:r>
            <a:r>
              <a:rPr lang="en-GB" altLang="en-US" dirty="0"/>
              <a:t>s physical appearance</a:t>
            </a:r>
          </a:p>
          <a:p>
            <a:pPr marL="91440" indent="-91440" eaLnBrk="1" fontAlgn="auto" hangingPunct="1">
              <a:lnSpc>
                <a:spcPct val="80000"/>
              </a:lnSpc>
              <a:buFont typeface="Tw Cen MT" panose="020B0602020104020603" pitchFamily="34" charset="0"/>
              <a:buChar char=" "/>
              <a:defRPr/>
            </a:pPr>
            <a:r>
              <a:rPr lang="en-GB" altLang="en-US" dirty="0"/>
              <a:t>Obsessive-compulsive activities such as constantly weighing oneself</a:t>
            </a:r>
          </a:p>
          <a:p>
            <a:pPr marL="91440" indent="-91440" eaLnBrk="1" fontAlgn="auto" hangingPunct="1">
              <a:lnSpc>
                <a:spcPct val="80000"/>
              </a:lnSpc>
              <a:buFont typeface="Tw Cen MT" panose="020B0602020104020603" pitchFamily="34" charset="0"/>
              <a:buNone/>
              <a:defRPr/>
            </a:pPr>
            <a:endParaRPr lang="en-GB" dirty="0"/>
          </a:p>
          <a:p>
            <a:pPr marL="91440" indent="-91440" eaLnBrk="1" fontAlgn="auto" hangingPunct="1">
              <a:lnSpc>
                <a:spcPct val="80000"/>
              </a:lnSpc>
              <a:buFont typeface="Tw Cen MT" panose="020B0602020104020603" pitchFamily="34" charset="0"/>
              <a:buNone/>
              <a:defRPr/>
            </a:pPr>
            <a:r>
              <a:rPr lang="en-GB" dirty="0"/>
              <a:t>The latest Mental Health of Children and Young People survey was the first in the series to assess BDD, providing England’s first estimates of its prevalence in children and young people at one in a hundred 5 to 19 year olds overall (1.0%). </a:t>
            </a:r>
          </a:p>
          <a:p>
            <a:pPr marL="91440" indent="-91440" eaLnBrk="1" fontAlgn="auto" hangingPunct="1">
              <a:lnSpc>
                <a:spcPct val="80000"/>
              </a:lnSpc>
              <a:buFont typeface="Tw Cen MT" panose="020B0602020104020603" pitchFamily="34" charset="0"/>
              <a:buNone/>
              <a:defRPr/>
            </a:pPr>
            <a:r>
              <a:rPr lang="en-GB" dirty="0"/>
              <a:t>It affects 1.8% of girls and 0.3% of boys. </a:t>
            </a:r>
          </a:p>
          <a:p>
            <a:pPr marL="91440" indent="-91440" eaLnBrk="1" fontAlgn="auto" hangingPunct="1">
              <a:lnSpc>
                <a:spcPct val="80000"/>
              </a:lnSpc>
              <a:buFont typeface="Tw Cen MT" panose="020B0602020104020603" pitchFamily="34" charset="0"/>
              <a:buNone/>
              <a:defRPr/>
            </a:pPr>
            <a:r>
              <a:rPr lang="en-GB" dirty="0"/>
              <a:t>Rates were highest in girls aged 17 to 19 years old, with one in eighteen (5.6%) experiencing BDD at the time of the interview.</a:t>
            </a:r>
            <a:endParaRPr lang="en-GB" altLang="en-US" sz="1600" dirty="0"/>
          </a:p>
          <a:p>
            <a:pPr marL="91440" indent="-91440" eaLnBrk="1" fontAlgn="auto" hangingPunct="1">
              <a:lnSpc>
                <a:spcPct val="80000"/>
              </a:lnSpc>
              <a:buFont typeface="Wingdings 2" panose="05020102010507070707" pitchFamily="18" charset="2"/>
              <a:buNone/>
              <a:defRPr/>
            </a:pPr>
            <a:endParaRPr lang="en-GB" altLang="en-US" dirty="0"/>
          </a:p>
          <a:p>
            <a:pPr marL="91440" indent="-91440" eaLnBrk="1" fontAlgn="auto" hangingPunct="1">
              <a:lnSpc>
                <a:spcPct val="80000"/>
              </a:lnSpc>
              <a:buFont typeface="Wingdings 2" panose="05020102010507070707" pitchFamily="18" charset="2"/>
              <a:buNone/>
              <a:defRPr/>
            </a:pPr>
            <a:r>
              <a:rPr lang="en-GB" altLang="en-US" b="1" dirty="0"/>
              <a:t>Muscle </a:t>
            </a:r>
            <a:r>
              <a:rPr lang="en-GB" altLang="en-US" b="1" dirty="0" err="1"/>
              <a:t>dysmorphia</a:t>
            </a:r>
            <a:r>
              <a:rPr lang="en-GB" altLang="en-US" b="1" dirty="0"/>
              <a:t>:</a:t>
            </a:r>
          </a:p>
          <a:p>
            <a:pPr marL="91440" indent="-91440" eaLnBrk="1" fontAlgn="auto" hangingPunct="1">
              <a:lnSpc>
                <a:spcPct val="80000"/>
              </a:lnSpc>
              <a:buFont typeface="Wingdings 2" panose="05020102010507070707" pitchFamily="18" charset="2"/>
              <a:buNone/>
              <a:defRPr/>
            </a:pPr>
            <a:r>
              <a:rPr lang="en-GB" altLang="en-US" dirty="0"/>
              <a:t>	– Preoccupation with muscularity</a:t>
            </a:r>
          </a:p>
          <a:p>
            <a:pPr marL="91440" indent="-91440" eaLnBrk="1" fontAlgn="auto" hangingPunct="1">
              <a:lnSpc>
                <a:spcPct val="80000"/>
              </a:lnSpc>
              <a:buFont typeface="Wingdings 2" panose="05020102010507070707" pitchFamily="18" charset="2"/>
              <a:buNone/>
              <a:defRPr/>
            </a:pPr>
            <a:r>
              <a:rPr lang="en-GB" altLang="en-US" dirty="0"/>
              <a:t>	–Anxiety and dissatisfaction with muscles</a:t>
            </a:r>
          </a:p>
          <a:p>
            <a:pPr marL="91440" indent="-91440" eaLnBrk="1" fontAlgn="auto" hangingPunct="1">
              <a:lnSpc>
                <a:spcPct val="80000"/>
              </a:lnSpc>
              <a:buFont typeface="Wingdings 2" panose="05020102010507070707" pitchFamily="18" charset="2"/>
              <a:buNone/>
              <a:defRPr/>
            </a:pPr>
            <a:r>
              <a:rPr lang="en-GB" altLang="en-US" dirty="0"/>
              <a:t>	–Steroid use and excessive work out routines </a:t>
            </a:r>
          </a:p>
          <a:p>
            <a:pPr marL="91440" indent="-91440" eaLnBrk="1" fontAlgn="auto" hangingPunct="1">
              <a:lnSpc>
                <a:spcPct val="80000"/>
              </a:lnSpc>
              <a:buFont typeface="Wingdings 2" panose="05020102010507070707" pitchFamily="18" charset="2"/>
              <a:buNone/>
              <a:defRPr/>
            </a:pPr>
            <a:r>
              <a:rPr lang="en-GB" altLang="en-US" dirty="0"/>
              <a:t>Muscle dysmorphic(MD)-fear of being muscularly small</a:t>
            </a:r>
          </a:p>
          <a:p>
            <a:pPr marL="91440" indent="-91440" eaLnBrk="1" fontAlgn="auto" hangingPunct="1">
              <a:lnSpc>
                <a:spcPct val="80000"/>
              </a:lnSpc>
              <a:buFont typeface="Wingdings 2" panose="05020102010507070707" pitchFamily="18" charset="2"/>
              <a:buNone/>
              <a:defRPr/>
            </a:pPr>
            <a:r>
              <a:rPr lang="en-GB" altLang="en-US" dirty="0"/>
              <a:t>Body dysmorphic  disorder (BDD)-preoccupied with physical appearance that become obsessive and cause them to avoid social situations</a:t>
            </a:r>
          </a:p>
          <a:p>
            <a:pPr marL="91440" indent="-91440" eaLnBrk="1" fontAlgn="auto" hangingPunct="1">
              <a:lnSpc>
                <a:spcPct val="80000"/>
              </a:lnSpc>
              <a:buFont typeface="Wingdings 2" panose="05020102010507070707" pitchFamily="18" charset="2"/>
              <a:buNone/>
              <a:defRPr/>
            </a:pPr>
            <a:r>
              <a:rPr lang="en-GB" altLang="en-US" dirty="0"/>
              <a:t>	–BDD is estimated between 1-2.3% of the population (Phillips &amp; Dufresne, 2000)</a:t>
            </a:r>
          </a:p>
          <a:p>
            <a:pPr marL="91440" indent="-91440" eaLnBrk="1" fontAlgn="auto" hangingPunct="1">
              <a:lnSpc>
                <a:spcPct val="80000"/>
              </a:lnSpc>
              <a:buFont typeface="Wingdings 2" panose="05020102010507070707" pitchFamily="18" charset="2"/>
              <a:buNone/>
              <a:defRPr/>
            </a:pPr>
            <a:endParaRPr lang="en-GB" altLang="en-US" dirty="0"/>
          </a:p>
          <a:p>
            <a:pPr marL="91440" indent="-91440" eaLnBrk="1" fontAlgn="auto" hangingPunct="1">
              <a:lnSpc>
                <a:spcPct val="80000"/>
              </a:lnSpc>
              <a:buFont typeface="Tw Cen MT" panose="020B0602020104020603" pitchFamily="34" charset="0"/>
              <a:buChar char=" "/>
              <a:defRPr/>
            </a:pPr>
            <a:endParaRPr lang="en-GB" altLang="en-US" dirty="0"/>
          </a:p>
        </p:txBody>
      </p:sp>
      <p:pic>
        <p:nvPicPr>
          <p:cNvPr id="2" name="Picture 1">
            <a:extLst>
              <a:ext uri="{FF2B5EF4-FFF2-40B4-BE49-F238E27FC236}">
                <a16:creationId xmlns:a16="http://schemas.microsoft.com/office/drawing/2014/main" id="{20518F19-8BCD-DCEB-8D22-7A445E55D03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51725" y="274638"/>
            <a:ext cx="1504950" cy="199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58EAA-3F0D-E487-503A-EA01BB9DCCAC}"/>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Bigorexia: Never Buff Enough | BBC Newsbeat</a:t>
            </a:r>
          </a:p>
        </p:txBody>
      </p:sp>
      <p:sp>
        <p:nvSpPr>
          <p:cNvPr id="37890" name="Content Placeholder 2">
            <a:extLst>
              <a:ext uri="{FF2B5EF4-FFF2-40B4-BE49-F238E27FC236}">
                <a16:creationId xmlns:a16="http://schemas.microsoft.com/office/drawing/2014/main" id="{77BDF995-DE29-B755-552C-0D5648EFEA6C}"/>
              </a:ext>
            </a:extLst>
          </p:cNvPr>
          <p:cNvSpPr>
            <a:spLocks noGrp="1"/>
          </p:cNvSpPr>
          <p:nvPr>
            <p:ph idx="1"/>
          </p:nvPr>
        </p:nvSpPr>
        <p:spPr/>
        <p:txBody>
          <a:bodyPr/>
          <a:lstStyle/>
          <a:p>
            <a:pPr eaLnBrk="1" hangingPunct="1"/>
            <a:endParaRPr lang="en-GB" altLang="en-US"/>
          </a:p>
          <a:p>
            <a:pPr eaLnBrk="1" hangingPunct="1"/>
            <a:r>
              <a:rPr lang="en-GB" altLang="en-US">
                <a:hlinkClick r:id="rId2"/>
              </a:rPr>
              <a:t>https://www.youtube.com/watch?v=pSzzWttdFuU</a:t>
            </a:r>
            <a:endParaRPr lang="en-GB" altLang="en-US"/>
          </a:p>
          <a:p>
            <a:pPr eaLnBrk="1" hangingPunct="1"/>
            <a:endParaRPr lang="en-GB" altLang="en-US"/>
          </a:p>
          <a:p>
            <a:pPr eaLnBrk="1" hangingPunct="1"/>
            <a:endParaRPr lang="en-GB" altLang="en-US"/>
          </a:p>
          <a:p>
            <a:pPr eaLnBrk="1" hangingPunct="1"/>
            <a:r>
              <a:rPr lang="en-GB" altLang="en-US"/>
              <a:t>How was this impacting upon his life?</a:t>
            </a:r>
          </a:p>
          <a:p>
            <a:pPr eaLnBrk="1" hangingPunct="1"/>
            <a:endParaRPr lang="en-GB"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97355-2029-C285-E6D6-2E649FCCC843}"/>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Relationship of Body Image </a:t>
            </a:r>
            <a:br>
              <a:rPr lang="en-GB" dirty="0">
                <a:solidFill>
                  <a:schemeClr val="tx1">
                    <a:lumMod val="95000"/>
                    <a:lumOff val="5000"/>
                  </a:schemeClr>
                </a:solidFill>
              </a:rPr>
            </a:br>
            <a:r>
              <a:rPr lang="en-GB" dirty="0">
                <a:solidFill>
                  <a:schemeClr val="tx1">
                    <a:lumMod val="95000"/>
                    <a:lumOff val="5000"/>
                  </a:schemeClr>
                </a:solidFill>
              </a:rPr>
              <a:t>to Physical Well-Being</a:t>
            </a:r>
          </a:p>
        </p:txBody>
      </p:sp>
      <p:sp>
        <p:nvSpPr>
          <p:cNvPr id="3" name="Content Placeholder 2">
            <a:extLst>
              <a:ext uri="{FF2B5EF4-FFF2-40B4-BE49-F238E27FC236}">
                <a16:creationId xmlns:a16="http://schemas.microsoft.com/office/drawing/2014/main" id="{13870279-05D7-BBBF-48A4-499BDE7FDC8D}"/>
              </a:ext>
            </a:extLst>
          </p:cNvPr>
          <p:cNvSpPr>
            <a:spLocks noGrp="1"/>
          </p:cNvSpPr>
          <p:nvPr>
            <p:ph idx="1"/>
          </p:nvPr>
        </p:nvSpPr>
        <p:spPr>
          <a:xfrm>
            <a:off x="768350" y="2084388"/>
            <a:ext cx="7289800" cy="4224337"/>
          </a:xfrm>
        </p:spPr>
        <p:txBody>
          <a:bodyPr rtlCol="0">
            <a:normAutofit lnSpcReduction="10000"/>
          </a:bodyPr>
          <a:lstStyle/>
          <a:p>
            <a:pPr marL="274320" indent="-274320" eaLnBrk="1" fontAlgn="auto" hangingPunct="1">
              <a:spcBef>
                <a:spcPts val="580"/>
              </a:spcBef>
              <a:spcAft>
                <a:spcPts val="0"/>
              </a:spcAft>
              <a:buFont typeface="Wingdings 2"/>
              <a:buChar char=""/>
              <a:defRPr/>
            </a:pPr>
            <a:endParaRPr lang="en-GB" dirty="0"/>
          </a:p>
          <a:p>
            <a:pPr marL="274320" indent="-274320" eaLnBrk="1" fontAlgn="auto" hangingPunct="1">
              <a:spcBef>
                <a:spcPts val="580"/>
              </a:spcBef>
              <a:spcAft>
                <a:spcPts val="0"/>
              </a:spcAft>
              <a:buFont typeface="Wingdings 2"/>
              <a:buNone/>
              <a:defRPr/>
            </a:pPr>
            <a:r>
              <a:rPr lang="en-GB" dirty="0"/>
              <a:t>Body image can lead to both health-damaging and health-promoting behaviours:</a:t>
            </a:r>
          </a:p>
          <a:p>
            <a:pPr marL="274320" indent="-274320" eaLnBrk="1" fontAlgn="auto" hangingPunct="1">
              <a:spcBef>
                <a:spcPts val="580"/>
              </a:spcBef>
              <a:spcAft>
                <a:spcPts val="0"/>
              </a:spcAft>
              <a:buFont typeface="Wingdings 2"/>
              <a:buNone/>
              <a:defRPr/>
            </a:pPr>
            <a:endParaRPr lang="en-GB" dirty="0"/>
          </a:p>
          <a:p>
            <a:pPr marL="274320" indent="-274320" eaLnBrk="1" fontAlgn="auto" hangingPunct="1">
              <a:spcBef>
                <a:spcPts val="580"/>
              </a:spcBef>
              <a:spcAft>
                <a:spcPts val="0"/>
              </a:spcAft>
              <a:buFont typeface="Wingdings 2"/>
              <a:buNone/>
              <a:defRPr/>
            </a:pPr>
            <a:r>
              <a:rPr lang="en-GB" dirty="0"/>
              <a:t>Health-damaging</a:t>
            </a:r>
          </a:p>
          <a:p>
            <a:pPr marL="274320" indent="-274320" eaLnBrk="1" fontAlgn="auto" hangingPunct="1">
              <a:spcBef>
                <a:spcPts val="580"/>
              </a:spcBef>
              <a:spcAft>
                <a:spcPts val="0"/>
              </a:spcAft>
              <a:buFont typeface="Wingdings 2"/>
              <a:buChar char=""/>
              <a:defRPr/>
            </a:pPr>
            <a:r>
              <a:rPr lang="en-GB" dirty="0"/>
              <a:t>Eating disorders</a:t>
            </a:r>
          </a:p>
          <a:p>
            <a:pPr marL="274320" indent="-274320" eaLnBrk="1" fontAlgn="auto" hangingPunct="1">
              <a:spcBef>
                <a:spcPts val="580"/>
              </a:spcBef>
              <a:spcAft>
                <a:spcPts val="0"/>
              </a:spcAft>
              <a:buFont typeface="Wingdings 2"/>
              <a:buChar char=""/>
              <a:defRPr/>
            </a:pPr>
            <a:r>
              <a:rPr lang="en-GB" dirty="0"/>
              <a:t>Unhealthy weight control strategies</a:t>
            </a:r>
          </a:p>
          <a:p>
            <a:pPr marL="274320" indent="-274320" eaLnBrk="1" fontAlgn="auto" hangingPunct="1">
              <a:spcBef>
                <a:spcPts val="580"/>
              </a:spcBef>
              <a:spcAft>
                <a:spcPts val="0"/>
              </a:spcAft>
              <a:buFont typeface="Wingdings 2"/>
              <a:buChar char=""/>
              <a:defRPr/>
            </a:pPr>
            <a:r>
              <a:rPr lang="en-GB" dirty="0"/>
              <a:t>Smoking</a:t>
            </a:r>
          </a:p>
          <a:p>
            <a:pPr marL="274320" indent="-274320" eaLnBrk="1" fontAlgn="auto" hangingPunct="1">
              <a:spcBef>
                <a:spcPts val="580"/>
              </a:spcBef>
              <a:spcAft>
                <a:spcPts val="0"/>
              </a:spcAft>
              <a:buFont typeface="Wingdings 2"/>
              <a:buNone/>
              <a:defRPr/>
            </a:pPr>
            <a:endParaRPr lang="en-GB" dirty="0"/>
          </a:p>
          <a:p>
            <a:pPr marL="274320" indent="-274320" eaLnBrk="1" fontAlgn="auto" hangingPunct="1">
              <a:spcBef>
                <a:spcPts val="580"/>
              </a:spcBef>
              <a:spcAft>
                <a:spcPts val="0"/>
              </a:spcAft>
              <a:buFont typeface="Wingdings 2"/>
              <a:buNone/>
              <a:defRPr/>
            </a:pPr>
            <a:r>
              <a:rPr lang="en-GB" dirty="0"/>
              <a:t>Health-promoting</a:t>
            </a:r>
          </a:p>
          <a:p>
            <a:pPr marL="274320" indent="-274320" eaLnBrk="1" fontAlgn="auto" hangingPunct="1">
              <a:spcBef>
                <a:spcPts val="580"/>
              </a:spcBef>
              <a:spcAft>
                <a:spcPts val="0"/>
              </a:spcAft>
              <a:buFont typeface="Wingdings 2"/>
              <a:buChar char=""/>
              <a:defRPr/>
            </a:pPr>
            <a:r>
              <a:rPr lang="en-GB" dirty="0"/>
              <a:t>Diet and exercise programs</a:t>
            </a:r>
          </a:p>
          <a:p>
            <a:pPr marL="274320" indent="-274320" eaLnBrk="1" fontAlgn="auto" hangingPunct="1">
              <a:spcBef>
                <a:spcPts val="580"/>
              </a:spcBef>
              <a:spcAft>
                <a:spcPts val="0"/>
              </a:spcAft>
              <a:buFont typeface="Wingdings 2"/>
              <a:buChar char=""/>
              <a:defRPr/>
            </a:pPr>
            <a:r>
              <a:rPr lang="en-GB" dirty="0"/>
              <a:t>Healthy eating</a:t>
            </a:r>
          </a:p>
          <a:p>
            <a:pPr marL="274320" indent="-274320" eaLnBrk="1" fontAlgn="auto" hangingPunct="1">
              <a:spcBef>
                <a:spcPts val="580"/>
              </a:spcBef>
              <a:spcAft>
                <a:spcPts val="0"/>
              </a:spcAft>
              <a:buFont typeface="Wingdings 2"/>
              <a:buChar char=""/>
              <a:defRPr/>
            </a:pPr>
            <a:r>
              <a:rPr lang="en-GB" dirty="0"/>
              <a:t>Physical activity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27BBCEAC-4822-76EA-5259-455EB3135904}"/>
              </a:ext>
            </a:extLst>
          </p:cNvPr>
          <p:cNvSpPr>
            <a:spLocks noGrp="1"/>
          </p:cNvSpPr>
          <p:nvPr>
            <p:ph type="title"/>
          </p:nvPr>
        </p:nvSpPr>
        <p:spPr/>
        <p:txBody>
          <a:bodyPr/>
          <a:lstStyle/>
          <a:p>
            <a:pPr eaLnBrk="1" fontAlgn="auto" hangingPunct="1">
              <a:spcAft>
                <a:spcPts val="0"/>
              </a:spcAft>
              <a:defRPr/>
            </a:pPr>
            <a:r>
              <a:rPr lang="en-GB" altLang="en-US">
                <a:solidFill>
                  <a:schemeClr val="tx1">
                    <a:lumMod val="95000"/>
                    <a:lumOff val="5000"/>
                  </a:schemeClr>
                </a:solidFill>
              </a:rPr>
              <a:t>Body Image Measures</a:t>
            </a:r>
          </a:p>
        </p:txBody>
      </p:sp>
      <p:sp>
        <p:nvSpPr>
          <p:cNvPr id="39939" name="Content Placeholder 2">
            <a:extLst>
              <a:ext uri="{FF2B5EF4-FFF2-40B4-BE49-F238E27FC236}">
                <a16:creationId xmlns:a16="http://schemas.microsoft.com/office/drawing/2014/main" id="{7B7E6911-98EB-BE6C-5561-30D4B6A380C5}"/>
              </a:ext>
            </a:extLst>
          </p:cNvPr>
          <p:cNvSpPr>
            <a:spLocks noGrp="1"/>
          </p:cNvSpPr>
          <p:nvPr>
            <p:ph idx="1"/>
          </p:nvPr>
        </p:nvSpPr>
        <p:spPr>
          <a:xfrm>
            <a:off x="768350" y="1700213"/>
            <a:ext cx="7289800" cy="4608512"/>
          </a:xfrm>
        </p:spPr>
        <p:txBody>
          <a:bodyPr rtlCol="0">
            <a:normAutofit fontScale="92500" lnSpcReduction="10000"/>
          </a:bodyPr>
          <a:lstStyle/>
          <a:p>
            <a:pPr marL="91440" indent="-91440" eaLnBrk="1" fontAlgn="auto" hangingPunct="1">
              <a:lnSpc>
                <a:spcPct val="80000"/>
              </a:lnSpc>
              <a:buFont typeface="Wingdings 2" panose="05020102010507070707" pitchFamily="18" charset="2"/>
              <a:buNone/>
              <a:defRPr/>
            </a:pPr>
            <a:endParaRPr lang="en-GB" altLang="en-US" sz="2400" dirty="0"/>
          </a:p>
          <a:p>
            <a:pPr marL="91440" indent="-91440" eaLnBrk="1" fontAlgn="auto" hangingPunct="1">
              <a:lnSpc>
                <a:spcPct val="80000"/>
              </a:lnSpc>
              <a:buFont typeface="Tw Cen MT" panose="020B0602020104020603" pitchFamily="34" charset="0"/>
              <a:buChar char=" "/>
              <a:defRPr/>
            </a:pPr>
            <a:r>
              <a:rPr lang="en-GB" altLang="en-US" sz="2400" dirty="0"/>
              <a:t>Exercise psychologists need valid and reliable measures of all body image dimensions:</a:t>
            </a:r>
          </a:p>
          <a:p>
            <a:pPr marL="91440" indent="-91440" eaLnBrk="1" fontAlgn="auto" hangingPunct="1">
              <a:lnSpc>
                <a:spcPct val="80000"/>
              </a:lnSpc>
              <a:buFont typeface="Wingdings 2" panose="05020102010507070707" pitchFamily="18" charset="2"/>
              <a:buNone/>
              <a:defRPr/>
            </a:pPr>
            <a:endParaRPr lang="en-GB" altLang="en-US" sz="2400" dirty="0"/>
          </a:p>
          <a:p>
            <a:pPr marL="91440" indent="-91440" eaLnBrk="1" fontAlgn="auto" hangingPunct="1">
              <a:lnSpc>
                <a:spcPct val="80000"/>
              </a:lnSpc>
              <a:buFont typeface="Wingdings 2" panose="05020102010507070707" pitchFamily="18" charset="2"/>
              <a:buNone/>
              <a:defRPr/>
            </a:pPr>
            <a:r>
              <a:rPr lang="en-GB" altLang="en-US" sz="2400" b="1" dirty="0"/>
              <a:t>Perceptual Measures</a:t>
            </a:r>
          </a:p>
          <a:p>
            <a:pPr marL="91440" indent="-91440" eaLnBrk="1" fontAlgn="auto" hangingPunct="1">
              <a:lnSpc>
                <a:spcPct val="80000"/>
              </a:lnSpc>
              <a:buFont typeface="Tw Cen MT" panose="020B0602020104020603" pitchFamily="34" charset="0"/>
              <a:buChar char=" "/>
              <a:defRPr/>
            </a:pPr>
            <a:r>
              <a:rPr lang="en-GB" altLang="en-US" sz="2400" dirty="0"/>
              <a:t>Assess the level of accuracy of judgments about the size of an individual</a:t>
            </a:r>
            <a:r>
              <a:rPr lang="en-GB" altLang="en-GB" sz="2400" dirty="0"/>
              <a:t>’</a:t>
            </a:r>
            <a:r>
              <a:rPr lang="en-GB" altLang="en-US" sz="2400" dirty="0"/>
              <a:t>s body </a:t>
            </a:r>
          </a:p>
          <a:p>
            <a:pPr marL="91440" indent="-91440" eaLnBrk="1" fontAlgn="auto" hangingPunct="1">
              <a:lnSpc>
                <a:spcPct val="80000"/>
              </a:lnSpc>
              <a:buFont typeface="Tw Cen MT" panose="020B0602020104020603" pitchFamily="34" charset="0"/>
              <a:buChar char=" "/>
              <a:defRPr/>
            </a:pPr>
            <a:r>
              <a:rPr lang="en-GB" altLang="en-US" sz="2400" dirty="0"/>
              <a:t>One method uses specially designed morphing software to alter an individual</a:t>
            </a:r>
            <a:r>
              <a:rPr lang="en-GB" altLang="en-GB" sz="2400" dirty="0"/>
              <a:t>’</a:t>
            </a:r>
            <a:r>
              <a:rPr lang="en-GB" altLang="en-US" sz="2400" dirty="0"/>
              <a:t>s photograph</a:t>
            </a:r>
          </a:p>
          <a:p>
            <a:pPr marL="91440" indent="-91440" eaLnBrk="1" fontAlgn="auto" hangingPunct="1">
              <a:lnSpc>
                <a:spcPct val="80000"/>
              </a:lnSpc>
              <a:buFont typeface="Tw Cen MT" panose="020B0602020104020603" pitchFamily="34" charset="0"/>
              <a:buChar char=" "/>
              <a:defRPr/>
            </a:pPr>
            <a:r>
              <a:rPr lang="en-GB" altLang="en-US" sz="2400" dirty="0"/>
              <a:t>Individuals estimate what they perceive their actual body size is</a:t>
            </a:r>
          </a:p>
          <a:p>
            <a:pPr marL="91440" indent="-91440" eaLnBrk="1" fontAlgn="auto" hangingPunct="1">
              <a:lnSpc>
                <a:spcPct val="80000"/>
              </a:lnSpc>
              <a:buFont typeface="Tw Cen MT" panose="020B0602020104020603" pitchFamily="34" charset="0"/>
              <a:buChar char=" "/>
              <a:defRPr/>
            </a:pPr>
            <a:r>
              <a:rPr lang="en-GB" altLang="en-US" sz="2400" dirty="0"/>
              <a:t>Difference between what individuals think they look like and what they actually look like represents the accuracy of their body-size perception</a:t>
            </a:r>
          </a:p>
          <a:p>
            <a:pPr marL="91440" indent="-91440" eaLnBrk="1" fontAlgn="auto" hangingPunct="1">
              <a:lnSpc>
                <a:spcPct val="80000"/>
              </a:lnSpc>
              <a:buFont typeface="Tw Cen MT" panose="020B0602020104020603" pitchFamily="34" charset="0"/>
              <a:buChar char=" "/>
              <a:defRPr/>
            </a:pPr>
            <a:endParaRPr lang="en-GB" altLang="en-US" sz="2400" dirty="0"/>
          </a:p>
          <a:p>
            <a:pPr marL="91440" indent="-91440" eaLnBrk="1" fontAlgn="auto" hangingPunct="1">
              <a:lnSpc>
                <a:spcPct val="80000"/>
              </a:lnSpc>
              <a:buFont typeface="Wingdings 2" panose="05020102010507070707" pitchFamily="18" charset="2"/>
              <a:buNone/>
              <a:defRPr/>
            </a:pPr>
            <a:endParaRPr lang="en-GB" altLang="en-US" sz="2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F8805C-96EF-8603-C975-340B2218DD45}"/>
              </a:ext>
            </a:extLst>
          </p:cNvPr>
          <p:cNvSpPr>
            <a:spLocks noGrp="1"/>
          </p:cNvSpPr>
          <p:nvPr>
            <p:ph type="title"/>
          </p:nvPr>
        </p:nvSpPr>
        <p:spPr>
          <a:xfrm>
            <a:off x="900113" y="-171450"/>
            <a:ext cx="7772400" cy="1143000"/>
          </a:xfrm>
        </p:spPr>
        <p:txBody>
          <a:bodyPr/>
          <a:lstStyle/>
          <a:p>
            <a:pPr eaLnBrk="1" fontAlgn="auto" hangingPunct="1">
              <a:spcAft>
                <a:spcPts val="0"/>
              </a:spcAft>
              <a:defRPr/>
            </a:pPr>
            <a:r>
              <a:rPr lang="en-GB" dirty="0">
                <a:solidFill>
                  <a:schemeClr val="tx1">
                    <a:lumMod val="95000"/>
                    <a:lumOff val="5000"/>
                  </a:schemeClr>
                </a:solidFill>
              </a:rPr>
              <a:t>3D Body Image Morphing Software</a:t>
            </a:r>
          </a:p>
        </p:txBody>
      </p:sp>
      <p:pic>
        <p:nvPicPr>
          <p:cNvPr id="43010" name="Content Placeholder 3">
            <a:extLst>
              <a:ext uri="{FF2B5EF4-FFF2-40B4-BE49-F238E27FC236}">
                <a16:creationId xmlns:a16="http://schemas.microsoft.com/office/drawing/2014/main" id="{C74FD982-632A-09DC-74D2-E9B7182EAB4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258888" y="1052513"/>
            <a:ext cx="6769100" cy="2663825"/>
          </a:xfrm>
        </p:spPr>
      </p:pic>
      <p:pic>
        <p:nvPicPr>
          <p:cNvPr id="43011" name="Picture 4">
            <a:extLst>
              <a:ext uri="{FF2B5EF4-FFF2-40B4-BE49-F238E27FC236}">
                <a16:creationId xmlns:a16="http://schemas.microsoft.com/office/drawing/2014/main" id="{7EE1EDA9-FCD6-601B-7E04-355029C24E0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258888" y="3716338"/>
            <a:ext cx="6697662" cy="2592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56718C3-2AB4-6E57-C439-904FAE4277EC}"/>
              </a:ext>
            </a:extLst>
          </p:cNvPr>
          <p:cNvSpPr>
            <a:spLocks noGrp="1"/>
          </p:cNvSpPr>
          <p:nvPr>
            <p:ph type="title"/>
          </p:nvPr>
        </p:nvSpPr>
        <p:spPr>
          <a:xfrm>
            <a:off x="755650" y="115888"/>
            <a:ext cx="7289800" cy="1500187"/>
          </a:xfrm>
        </p:spPr>
        <p:txBody>
          <a:bodyPr/>
          <a:lstStyle/>
          <a:p>
            <a:pPr eaLnBrk="1" fontAlgn="auto" hangingPunct="1">
              <a:spcAft>
                <a:spcPts val="0"/>
              </a:spcAft>
              <a:defRPr/>
            </a:pPr>
            <a:r>
              <a:rPr lang="en-GB" altLang="en-US" dirty="0">
                <a:solidFill>
                  <a:schemeClr val="tx1">
                    <a:lumMod val="95000"/>
                    <a:lumOff val="5000"/>
                  </a:schemeClr>
                </a:solidFill>
              </a:rPr>
              <a:t>Older Method: Perceptual Measurement</a:t>
            </a:r>
          </a:p>
        </p:txBody>
      </p:sp>
      <p:pic>
        <p:nvPicPr>
          <p:cNvPr id="44034" name="Picture 2">
            <a:extLst>
              <a:ext uri="{FF2B5EF4-FFF2-40B4-BE49-F238E27FC236}">
                <a16:creationId xmlns:a16="http://schemas.microsoft.com/office/drawing/2014/main" id="{29C24AE4-374B-47C4-CCD8-6F387FE8002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642938" y="1500188"/>
            <a:ext cx="8001000" cy="5000625"/>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8666AD97-8ACB-BDB4-0A7F-753B1F3F0609}"/>
              </a:ext>
            </a:extLst>
          </p:cNvPr>
          <p:cNvSpPr>
            <a:spLocks noGrp="1"/>
          </p:cNvSpPr>
          <p:nvPr>
            <p:ph type="title"/>
          </p:nvPr>
        </p:nvSpPr>
        <p:spPr>
          <a:xfrm>
            <a:off x="768350" y="273050"/>
            <a:ext cx="7289800" cy="1500188"/>
          </a:xfrm>
        </p:spPr>
        <p:txBody>
          <a:bodyPr/>
          <a:lstStyle/>
          <a:p>
            <a:pPr eaLnBrk="1" fontAlgn="auto" hangingPunct="1">
              <a:spcAft>
                <a:spcPts val="0"/>
              </a:spcAft>
              <a:defRPr/>
            </a:pPr>
            <a:r>
              <a:rPr lang="en-GB" altLang="en-US" dirty="0">
                <a:solidFill>
                  <a:schemeClr val="tx1">
                    <a:lumMod val="95000"/>
                    <a:lumOff val="5000"/>
                  </a:schemeClr>
                </a:solidFill>
              </a:rPr>
              <a:t>Cognitive measures</a:t>
            </a:r>
          </a:p>
        </p:txBody>
      </p:sp>
      <p:sp>
        <p:nvSpPr>
          <p:cNvPr id="44035" name="Content Placeholder 2">
            <a:extLst>
              <a:ext uri="{FF2B5EF4-FFF2-40B4-BE49-F238E27FC236}">
                <a16:creationId xmlns:a16="http://schemas.microsoft.com/office/drawing/2014/main" id="{38E65D9C-08C0-5E20-0141-3092913A901D}"/>
              </a:ext>
            </a:extLst>
          </p:cNvPr>
          <p:cNvSpPr>
            <a:spLocks noGrp="1"/>
          </p:cNvSpPr>
          <p:nvPr>
            <p:ph idx="1"/>
          </p:nvPr>
        </p:nvSpPr>
        <p:spPr>
          <a:xfrm>
            <a:off x="768350" y="1268413"/>
            <a:ext cx="7289800" cy="5040312"/>
          </a:xfrm>
        </p:spPr>
        <p:txBody>
          <a:bodyPr rtlCol="0">
            <a:normAutofit fontScale="92500"/>
          </a:bodyPr>
          <a:lstStyle/>
          <a:p>
            <a:pPr marL="91440" indent="-91440" eaLnBrk="1" fontAlgn="auto" hangingPunct="1">
              <a:buFont typeface="Wingdings 2" panose="05020102010507070707" pitchFamily="18" charset="2"/>
              <a:buNone/>
              <a:defRPr/>
            </a:pPr>
            <a:endParaRPr lang="en-GB" altLang="en-US" sz="2400" dirty="0"/>
          </a:p>
          <a:p>
            <a:pPr marL="91440" indent="-91440" eaLnBrk="1" fontAlgn="auto" hangingPunct="1">
              <a:buFont typeface="Tw Cen MT" panose="020B0602020104020603" pitchFamily="34" charset="0"/>
              <a:buChar char=" "/>
              <a:defRPr/>
            </a:pPr>
            <a:r>
              <a:rPr lang="en-GB" altLang="en-US" sz="2400" dirty="0"/>
              <a:t>Consist of questionnaires that assess the degree of satisfaction with one</a:t>
            </a:r>
            <a:r>
              <a:rPr lang="en-GB" altLang="en-GB" sz="2400" dirty="0"/>
              <a:t>’</a:t>
            </a:r>
            <a:r>
              <a:rPr lang="en-GB" altLang="en-US" sz="2400" dirty="0"/>
              <a:t>s body shape</a:t>
            </a:r>
          </a:p>
          <a:p>
            <a:pPr marL="91440" indent="-91440" eaLnBrk="1" fontAlgn="auto" hangingPunct="1">
              <a:buFont typeface="Wingdings 2" panose="05020102010507070707" pitchFamily="18" charset="2"/>
              <a:buNone/>
              <a:defRPr/>
            </a:pPr>
            <a:r>
              <a:rPr lang="en-GB" altLang="en-US" sz="2400" dirty="0"/>
              <a:t>	–An individual rates his/her level of satisfaction with items on a list</a:t>
            </a:r>
          </a:p>
          <a:p>
            <a:pPr marL="91440" indent="-91440" eaLnBrk="1" fontAlgn="auto" hangingPunct="1">
              <a:buFont typeface="Wingdings 2" panose="05020102010507070707" pitchFamily="18" charset="2"/>
              <a:buNone/>
              <a:defRPr/>
            </a:pPr>
            <a:r>
              <a:rPr lang="en-GB" altLang="en-US" sz="2400" dirty="0"/>
              <a:t>	– E.g. BESAA (See File on Moodle)</a:t>
            </a:r>
          </a:p>
          <a:p>
            <a:pPr marL="91440" indent="-91440" eaLnBrk="1" fontAlgn="auto" hangingPunct="1">
              <a:buFont typeface="Wingdings 2" panose="05020102010507070707" pitchFamily="18" charset="2"/>
              <a:buNone/>
              <a:defRPr/>
            </a:pPr>
            <a:r>
              <a:rPr lang="en-GB" altLang="en-US" sz="2400" dirty="0"/>
              <a:t>	</a:t>
            </a:r>
          </a:p>
          <a:p>
            <a:pPr marL="91440" indent="-91440" eaLnBrk="1" fontAlgn="auto" hangingPunct="1">
              <a:buFont typeface="Wingdings 2" panose="05020102010507070707" pitchFamily="18" charset="2"/>
              <a:buNone/>
              <a:defRPr/>
            </a:pPr>
            <a:r>
              <a:rPr lang="en-GB" altLang="en-US" sz="2400" dirty="0"/>
              <a:t>An individual chooses images from a series of drawings, selecting ones that represent his/her current size and ideal size</a:t>
            </a:r>
          </a:p>
          <a:p>
            <a:pPr marL="91440" indent="-91440" eaLnBrk="1" fontAlgn="auto" hangingPunct="1">
              <a:buFont typeface="Wingdings 2" panose="05020102010507070707" pitchFamily="18" charset="2"/>
              <a:buNone/>
              <a:defRPr/>
            </a:pPr>
            <a:endParaRPr lang="en-GB" altLang="en-US" sz="2400" dirty="0"/>
          </a:p>
          <a:p>
            <a:pPr marL="91440" indent="-91440" eaLnBrk="1" fontAlgn="auto" hangingPunct="1">
              <a:buFont typeface="Wingdings 2" panose="05020102010507070707" pitchFamily="18" charset="2"/>
              <a:buNone/>
              <a:defRPr/>
            </a:pPr>
            <a:r>
              <a:rPr lang="en-GB" altLang="en-US" sz="2400" dirty="0"/>
              <a:t>Criticism: Some scales do not adequately measure concerns about muscularity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1A70-255E-9C88-9A98-C33024FF19AB}"/>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Affective measures</a:t>
            </a:r>
            <a:br>
              <a:rPr lang="en-GB" dirty="0">
                <a:solidFill>
                  <a:schemeClr val="tx1">
                    <a:lumMod val="95000"/>
                    <a:lumOff val="5000"/>
                  </a:schemeClr>
                </a:solidFill>
              </a:rPr>
            </a:br>
            <a:endParaRPr lang="en-GB" dirty="0">
              <a:solidFill>
                <a:schemeClr val="tx1">
                  <a:lumMod val="95000"/>
                  <a:lumOff val="5000"/>
                </a:schemeClr>
              </a:solidFill>
            </a:endParaRPr>
          </a:p>
        </p:txBody>
      </p:sp>
      <p:sp>
        <p:nvSpPr>
          <p:cNvPr id="48130" name="Content Placeholder 2">
            <a:extLst>
              <a:ext uri="{FF2B5EF4-FFF2-40B4-BE49-F238E27FC236}">
                <a16:creationId xmlns:a16="http://schemas.microsoft.com/office/drawing/2014/main" id="{8ED15B90-B48A-5941-6E49-984A7A286A70}"/>
              </a:ext>
            </a:extLst>
          </p:cNvPr>
          <p:cNvSpPr>
            <a:spLocks noGrp="1"/>
          </p:cNvSpPr>
          <p:nvPr>
            <p:ph idx="1"/>
          </p:nvPr>
        </p:nvSpPr>
        <p:spPr>
          <a:xfrm>
            <a:off x="768350" y="1773238"/>
            <a:ext cx="7289800" cy="4968875"/>
          </a:xfrm>
        </p:spPr>
        <p:txBody>
          <a:bodyPr/>
          <a:lstStyle/>
          <a:p>
            <a:pPr eaLnBrk="1" hangingPunct="1">
              <a:buFont typeface="Wingdings 2" pitchFamily="2" charset="2"/>
              <a:buNone/>
            </a:pPr>
            <a:r>
              <a:rPr lang="en-GB" altLang="en-US"/>
              <a:t>Assess feelings such as worry, shame, anxiety, comfort, embarrassment, and pride in relation to the body</a:t>
            </a:r>
          </a:p>
          <a:p>
            <a:pPr eaLnBrk="1" hangingPunct="1"/>
            <a:r>
              <a:rPr lang="en-GB" altLang="en-US"/>
              <a:t>Greater negative feelings are associated with greater body image disturbance</a:t>
            </a:r>
          </a:p>
          <a:p>
            <a:pPr eaLnBrk="1" hangingPunct="1">
              <a:buFont typeface="Wingdings 2" pitchFamily="2" charset="2"/>
              <a:buNone/>
            </a:pPr>
            <a:endParaRPr lang="en-GB" altLang="en-US"/>
          </a:p>
          <a:p>
            <a:pPr eaLnBrk="1" hangingPunct="1">
              <a:buFont typeface="Wingdings 2" pitchFamily="2" charset="2"/>
              <a:buNone/>
            </a:pPr>
            <a:r>
              <a:rPr lang="en-GB" altLang="en-US" b="1"/>
              <a:t>Also measure:</a:t>
            </a:r>
          </a:p>
          <a:p>
            <a:pPr eaLnBrk="1" hangingPunct="1">
              <a:buFont typeface="Wingdings" pitchFamily="2" charset="2"/>
              <a:buChar char="§"/>
            </a:pPr>
            <a:r>
              <a:rPr lang="en-GB" altLang="en-US"/>
              <a:t>Social physique anxiety</a:t>
            </a:r>
          </a:p>
          <a:p>
            <a:pPr eaLnBrk="1" hangingPunct="1">
              <a:buFont typeface="Wingdings" pitchFamily="2" charset="2"/>
              <a:buChar char="§"/>
            </a:pPr>
            <a:r>
              <a:rPr lang="en-GB" altLang="en-US"/>
              <a:t>Body comfort</a:t>
            </a:r>
          </a:p>
          <a:p>
            <a:pPr eaLnBrk="1" hangingPunct="1">
              <a:buFont typeface="Wingdings" pitchFamily="2" charset="2"/>
              <a:buChar char="§"/>
            </a:pPr>
            <a:endParaRPr lang="en-GB" altLang="en-US"/>
          </a:p>
          <a:p>
            <a:pPr eaLnBrk="1" hangingPunct="1"/>
            <a:endParaRPr lang="en-GB" alt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61ADD-BFF0-44EC-59E6-42C831899C38}"/>
              </a:ext>
            </a:extLst>
          </p:cNvPr>
          <p:cNvSpPr>
            <a:spLocks noGrp="1"/>
          </p:cNvSpPr>
          <p:nvPr>
            <p:ph type="title"/>
          </p:nvPr>
        </p:nvSpPr>
        <p:spPr>
          <a:xfrm>
            <a:off x="684213" y="115888"/>
            <a:ext cx="7289800" cy="1500187"/>
          </a:xfrm>
        </p:spPr>
        <p:txBody>
          <a:bodyPr/>
          <a:lstStyle/>
          <a:p>
            <a:pPr eaLnBrk="1" fontAlgn="auto" hangingPunct="1">
              <a:spcAft>
                <a:spcPts val="0"/>
              </a:spcAft>
              <a:defRPr/>
            </a:pPr>
            <a:r>
              <a:rPr lang="en-GB" b="1" dirty="0">
                <a:solidFill>
                  <a:schemeClr val="tx1">
                    <a:lumMod val="95000"/>
                    <a:lumOff val="5000"/>
                  </a:schemeClr>
                </a:solidFill>
              </a:rPr>
              <a:t>Physical Activity and Anxiety About the Body</a:t>
            </a:r>
            <a:endParaRPr lang="en-GB" dirty="0">
              <a:solidFill>
                <a:schemeClr val="tx1">
                  <a:lumMod val="95000"/>
                  <a:lumOff val="5000"/>
                </a:schemeClr>
              </a:solidFill>
            </a:endParaRPr>
          </a:p>
        </p:txBody>
      </p:sp>
      <p:sp>
        <p:nvSpPr>
          <p:cNvPr id="50178" name="Content Placeholder 2">
            <a:extLst>
              <a:ext uri="{FF2B5EF4-FFF2-40B4-BE49-F238E27FC236}">
                <a16:creationId xmlns:a16="http://schemas.microsoft.com/office/drawing/2014/main" id="{4914390D-E25A-450C-A506-DE53FFC05793}"/>
              </a:ext>
            </a:extLst>
          </p:cNvPr>
          <p:cNvSpPr>
            <a:spLocks noGrp="1"/>
          </p:cNvSpPr>
          <p:nvPr>
            <p:ph idx="1"/>
          </p:nvPr>
        </p:nvSpPr>
        <p:spPr>
          <a:xfrm>
            <a:off x="914400" y="1447800"/>
            <a:ext cx="7772400" cy="5053013"/>
          </a:xfrm>
        </p:spPr>
        <p:txBody>
          <a:bodyPr/>
          <a:lstStyle/>
          <a:p>
            <a:pPr marL="273050" indent="-273050" eaLnBrk="1" hangingPunct="1">
              <a:spcBef>
                <a:spcPts val="575"/>
              </a:spcBef>
              <a:spcAft>
                <a:spcPct val="0"/>
              </a:spcAft>
              <a:buFont typeface="Wingdings 2" pitchFamily="2" charset="2"/>
              <a:buChar char=""/>
            </a:pPr>
            <a:r>
              <a:rPr lang="en-GB" altLang="en-US"/>
              <a:t>Anxiety arises over concerns with self-presentation of the body</a:t>
            </a:r>
          </a:p>
          <a:p>
            <a:pPr marL="273050" indent="-273050" eaLnBrk="1" hangingPunct="1">
              <a:spcBef>
                <a:spcPts val="575"/>
              </a:spcBef>
              <a:spcAft>
                <a:spcPct val="0"/>
              </a:spcAft>
              <a:buFont typeface="Wingdings 2" pitchFamily="2" charset="2"/>
              <a:buChar char=""/>
            </a:pPr>
            <a:r>
              <a:rPr lang="en-GB" altLang="en-US"/>
              <a:t>Self Presentation: </a:t>
            </a:r>
          </a:p>
          <a:p>
            <a:pPr marL="547688" lvl="1" eaLnBrk="1" hangingPunct="1">
              <a:spcBef>
                <a:spcPts val="375"/>
              </a:spcBef>
              <a:spcAft>
                <a:spcPct val="0"/>
              </a:spcAft>
              <a:buFont typeface="Wingdings 2" pitchFamily="2" charset="2"/>
              <a:buChar char=""/>
            </a:pPr>
            <a:r>
              <a:rPr lang="en-GB" altLang="en-US"/>
              <a:t>The attempt by an individual to present one-self and to omit self-relevant information to maximize the likelihood </a:t>
            </a:r>
            <a:r>
              <a:rPr lang="en-GB" altLang="en-US" b="1"/>
              <a:t>that positive social impression </a:t>
            </a:r>
            <a:r>
              <a:rPr lang="en-GB" altLang="en-US"/>
              <a:t>will be generated and undesired impression will be avoided.</a:t>
            </a:r>
          </a:p>
          <a:p>
            <a:pPr marL="273050" indent="-273050" eaLnBrk="1" hangingPunct="1">
              <a:spcBef>
                <a:spcPts val="575"/>
              </a:spcBef>
              <a:spcAft>
                <a:spcPct val="0"/>
              </a:spcAft>
              <a:buFont typeface="Wingdings 2" pitchFamily="2" charset="2"/>
              <a:buChar char=""/>
            </a:pPr>
            <a:endParaRPr lang="en-GB" altLang="en-US"/>
          </a:p>
          <a:p>
            <a:pPr marL="273050" indent="-273050" eaLnBrk="1" hangingPunct="1">
              <a:spcBef>
                <a:spcPts val="575"/>
              </a:spcBef>
              <a:spcAft>
                <a:spcPct val="0"/>
              </a:spcAft>
              <a:buFont typeface="Wingdings 2" pitchFamily="2" charset="2"/>
              <a:buChar char=""/>
            </a:pPr>
            <a:r>
              <a:rPr lang="en-GB" altLang="en-US"/>
              <a:t>Physical Activity and Anxiety About the Body</a:t>
            </a:r>
          </a:p>
          <a:p>
            <a:pPr marL="273050" indent="-273050" eaLnBrk="1" hangingPunct="1">
              <a:spcBef>
                <a:spcPts val="575"/>
              </a:spcBef>
              <a:spcAft>
                <a:spcPct val="0"/>
              </a:spcAft>
              <a:buFont typeface="Wingdings 2" pitchFamily="2" charset="2"/>
              <a:buNone/>
            </a:pPr>
            <a:endParaRPr lang="en-GB" altLang="en-US"/>
          </a:p>
          <a:p>
            <a:pPr marL="273050" indent="-273050" eaLnBrk="1" hangingPunct="1">
              <a:spcBef>
                <a:spcPts val="575"/>
              </a:spcBef>
              <a:spcAft>
                <a:spcPct val="0"/>
              </a:spcAft>
              <a:buFont typeface="Wingdings 2" pitchFamily="2" charset="2"/>
              <a:buNone/>
            </a:pPr>
            <a:r>
              <a:rPr lang="en-GB" altLang="en-US"/>
              <a:t>Social Physique Anxiety (SPA)</a:t>
            </a:r>
          </a:p>
          <a:p>
            <a:pPr marL="273050" indent="-273050" eaLnBrk="1" hangingPunct="1">
              <a:spcBef>
                <a:spcPts val="575"/>
              </a:spcBef>
              <a:spcAft>
                <a:spcPct val="0"/>
              </a:spcAft>
              <a:buFont typeface="Wingdings 2" pitchFamily="2" charset="2"/>
              <a:buChar char=""/>
            </a:pPr>
            <a:r>
              <a:rPr lang="en-GB" altLang="en-US"/>
              <a:t>Women who possess high SPA view their physical appearance more negatively</a:t>
            </a:r>
          </a:p>
          <a:p>
            <a:pPr marL="273050" indent="-273050" eaLnBrk="1" hangingPunct="1">
              <a:spcBef>
                <a:spcPts val="575"/>
              </a:spcBef>
              <a:spcAft>
                <a:spcPct val="0"/>
              </a:spcAft>
              <a:buFont typeface="Wingdings 2" pitchFamily="2" charset="2"/>
              <a:buChar char=""/>
            </a:pPr>
            <a:r>
              <a:rPr lang="en-GB" altLang="en-US"/>
              <a:t>Women with high SPA individuals often exercise for self-presentation reasons (e.g. Weight loss, to improve appearance, and body tone)</a:t>
            </a:r>
          </a:p>
          <a:p>
            <a:pPr marL="273050" indent="-273050" eaLnBrk="1" hangingPunct="1">
              <a:spcBef>
                <a:spcPts val="575"/>
              </a:spcBef>
              <a:spcAft>
                <a:spcPct val="0"/>
              </a:spcAft>
              <a:buFont typeface="Wingdings 2" pitchFamily="2" charset="2"/>
              <a:buChar char=""/>
            </a:pPr>
            <a:r>
              <a:rPr lang="en-GB" altLang="en-US"/>
              <a:t>Women low in SPA were more likely to exercise for the purpose of fitness, mood enhancement, &amp; health.</a:t>
            </a:r>
          </a:p>
          <a:p>
            <a:pPr marL="273050" indent="-273050" eaLnBrk="1" hangingPunct="1">
              <a:spcBef>
                <a:spcPts val="575"/>
              </a:spcBef>
              <a:spcAft>
                <a:spcPct val="0"/>
              </a:spcAft>
              <a:buFont typeface="Wingdings 2" pitchFamily="2" charset="2"/>
              <a:buChar char=""/>
            </a:pPr>
            <a:endParaRPr lang="en-GB"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F4CAF-2996-073B-4EF1-97B00EA9EC11}"/>
              </a:ext>
            </a:extLst>
          </p:cNvPr>
          <p:cNvSpPr>
            <a:spLocks noGrp="1"/>
          </p:cNvSpPr>
          <p:nvPr>
            <p:ph type="title"/>
          </p:nvPr>
        </p:nvSpPr>
        <p:spPr>
          <a:xfrm>
            <a:off x="684213" y="338138"/>
            <a:ext cx="7894637" cy="1500187"/>
          </a:xfrm>
        </p:spPr>
        <p:txBody>
          <a:bodyPr/>
          <a:lstStyle/>
          <a:p>
            <a:pPr eaLnBrk="1" fontAlgn="auto" hangingPunct="1">
              <a:spcAft>
                <a:spcPts val="0"/>
              </a:spcAft>
              <a:defRPr/>
            </a:pPr>
            <a:r>
              <a:rPr lang="en-GB" dirty="0">
                <a:solidFill>
                  <a:schemeClr val="tx1">
                    <a:lumMod val="95000"/>
                    <a:lumOff val="5000"/>
                  </a:schemeClr>
                </a:solidFill>
              </a:rPr>
              <a:t>Research on Body Image and Exercise</a:t>
            </a:r>
          </a:p>
        </p:txBody>
      </p:sp>
      <p:sp>
        <p:nvSpPr>
          <p:cNvPr id="52226" name="Content Placeholder 2">
            <a:extLst>
              <a:ext uri="{FF2B5EF4-FFF2-40B4-BE49-F238E27FC236}">
                <a16:creationId xmlns:a16="http://schemas.microsoft.com/office/drawing/2014/main" id="{1EC1B828-FA7E-49A5-2D30-4F19BDF0FB06}"/>
              </a:ext>
            </a:extLst>
          </p:cNvPr>
          <p:cNvSpPr>
            <a:spLocks noGrp="1"/>
          </p:cNvSpPr>
          <p:nvPr>
            <p:ph idx="1"/>
          </p:nvPr>
        </p:nvSpPr>
        <p:spPr>
          <a:xfrm>
            <a:off x="692150" y="338138"/>
            <a:ext cx="7772400" cy="4572000"/>
          </a:xfrm>
        </p:spPr>
        <p:txBody>
          <a:bodyPr/>
          <a:lstStyle/>
          <a:p>
            <a:pPr eaLnBrk="1" hangingPunct="1">
              <a:buFont typeface="Wingdings 2" pitchFamily="2" charset="2"/>
              <a:buNone/>
            </a:pPr>
            <a:endParaRPr lang="en-GB" altLang="en-US"/>
          </a:p>
          <a:p>
            <a:pPr eaLnBrk="1" hangingPunct="1"/>
            <a:endParaRPr lang="en-GB" altLang="en-US"/>
          </a:p>
          <a:p>
            <a:pPr eaLnBrk="1" hangingPunct="1"/>
            <a:endParaRPr lang="en-GB" altLang="en-US"/>
          </a:p>
          <a:p>
            <a:pPr eaLnBrk="1" hangingPunct="1"/>
            <a:r>
              <a:rPr lang="en-GB" altLang="en-US"/>
              <a:t>Exercise training can lead to significant improvements in body image</a:t>
            </a:r>
          </a:p>
          <a:p>
            <a:pPr eaLnBrk="1" hangingPunct="1"/>
            <a:endParaRPr lang="en-GB" altLang="en-US"/>
          </a:p>
          <a:p>
            <a:pPr eaLnBrk="1" hangingPunct="1"/>
            <a:r>
              <a:rPr lang="en-GB" altLang="en-US"/>
              <a:t>Both aerobic exercise and weight training can improve body image, but researchers have found </a:t>
            </a:r>
            <a:r>
              <a:rPr lang="en-GB" altLang="en-US" i="1"/>
              <a:t>weight training to be more effective</a:t>
            </a:r>
            <a:endParaRPr lang="en-GB" altLang="en-US"/>
          </a:p>
        </p:txBody>
      </p:sp>
      <p:pic>
        <p:nvPicPr>
          <p:cNvPr id="52227" name="Picture 2">
            <a:extLst>
              <a:ext uri="{FF2B5EF4-FFF2-40B4-BE49-F238E27FC236}">
                <a16:creationId xmlns:a16="http://schemas.microsoft.com/office/drawing/2014/main" id="{E8FC2755-5612-8C6F-B3B7-23DE848449E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00113" y="4157663"/>
            <a:ext cx="3095625" cy="180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8" name="Picture 3">
            <a:extLst>
              <a:ext uri="{FF2B5EF4-FFF2-40B4-BE49-F238E27FC236}">
                <a16:creationId xmlns:a16="http://schemas.microsoft.com/office/drawing/2014/main" id="{510770BA-F1E9-D1D3-C152-5A3F4515C8E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859338" y="4149725"/>
            <a:ext cx="3233737" cy="1824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1ABD7-81A6-5468-6694-C1D2A03728CC}"/>
              </a:ext>
            </a:extLst>
          </p:cNvPr>
          <p:cNvSpPr>
            <a:spLocks noGrp="1"/>
          </p:cNvSpPr>
          <p:nvPr>
            <p:ph type="title"/>
          </p:nvPr>
        </p:nvSpPr>
        <p:spPr/>
        <p:txBody>
          <a:bodyPr/>
          <a:lstStyle/>
          <a:p>
            <a:pPr>
              <a:defRPr/>
            </a:pPr>
            <a:r>
              <a:rPr lang="en-GB" dirty="0"/>
              <a:t>Q. Why do you think exercise has an effect?</a:t>
            </a:r>
          </a:p>
        </p:txBody>
      </p:sp>
      <p:sp>
        <p:nvSpPr>
          <p:cNvPr id="54274" name="Content Placeholder 2">
            <a:extLst>
              <a:ext uri="{FF2B5EF4-FFF2-40B4-BE49-F238E27FC236}">
                <a16:creationId xmlns:a16="http://schemas.microsoft.com/office/drawing/2014/main" id="{4491A325-1576-12CA-9334-CC033BAABF73}"/>
              </a:ext>
            </a:extLst>
          </p:cNvPr>
          <p:cNvSpPr>
            <a:spLocks noGrp="1"/>
          </p:cNvSpPr>
          <p:nvPr>
            <p:ph idx="1"/>
          </p:nvPr>
        </p:nvSpPr>
        <p:spPr/>
        <p:txBody>
          <a:bodyPr/>
          <a:lstStyle/>
          <a:p>
            <a:r>
              <a:rPr lang="en-GB" altLang="en-US"/>
              <a:t>Take two minutes to think about this…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230A3-72FB-9CC9-1A7D-6C5143A5A104}"/>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Adolescents</a:t>
            </a:r>
          </a:p>
        </p:txBody>
      </p:sp>
      <p:sp>
        <p:nvSpPr>
          <p:cNvPr id="3" name="Content Placeholder 2">
            <a:extLst>
              <a:ext uri="{FF2B5EF4-FFF2-40B4-BE49-F238E27FC236}">
                <a16:creationId xmlns:a16="http://schemas.microsoft.com/office/drawing/2014/main" id="{CBFD1671-247A-276D-C35D-8EDBEF831A42}"/>
              </a:ext>
            </a:extLst>
          </p:cNvPr>
          <p:cNvSpPr>
            <a:spLocks noGrp="1"/>
          </p:cNvSpPr>
          <p:nvPr>
            <p:ph idx="1"/>
          </p:nvPr>
        </p:nvSpPr>
        <p:spPr>
          <a:xfrm>
            <a:off x="768350" y="1773238"/>
            <a:ext cx="7289800" cy="4535487"/>
          </a:xfrm>
        </p:spPr>
        <p:txBody>
          <a:bodyPr rtlCol="0">
            <a:normAutofit fontScale="92500"/>
          </a:bodyPr>
          <a:lstStyle/>
          <a:p>
            <a:pPr marL="91440" indent="-91440" eaLnBrk="1" fontAlgn="auto" hangingPunct="1">
              <a:buFont typeface="Tw Cen MT" panose="020B0602020104020603" pitchFamily="34" charset="0"/>
              <a:buChar char=" "/>
              <a:defRPr/>
            </a:pPr>
            <a:r>
              <a:rPr lang="en-GB" sz="2800" dirty="0"/>
              <a:t>Participating in physical activities helps adolescent girls and boys focus on and appreciate the functionality of their bodies.</a:t>
            </a:r>
          </a:p>
          <a:p>
            <a:pPr marL="91440" indent="-91440" eaLnBrk="1" fontAlgn="auto" hangingPunct="1">
              <a:buFont typeface="Tw Cen MT" panose="020B0602020104020603" pitchFamily="34" charset="0"/>
              <a:buChar char=" "/>
              <a:defRPr/>
            </a:pPr>
            <a:r>
              <a:rPr lang="en-GB" sz="2800" dirty="0"/>
              <a:t>Positive views about their bodies facilitate their engagement in sports for reasons related to self-care, enjoyment, and challenge (</a:t>
            </a:r>
            <a:r>
              <a:rPr lang="en-GB" sz="2800" dirty="0" err="1"/>
              <a:t>Frisén</a:t>
            </a:r>
            <a:r>
              <a:rPr lang="en-GB" sz="2800" dirty="0"/>
              <a:t> &amp; </a:t>
            </a:r>
            <a:r>
              <a:rPr lang="en-GB" sz="2800" dirty="0" err="1"/>
              <a:t>Holmqvist</a:t>
            </a:r>
            <a:r>
              <a:rPr lang="en-GB" sz="2800" dirty="0"/>
              <a:t>, 2010). </a:t>
            </a:r>
          </a:p>
          <a:p>
            <a:pPr marL="91440" indent="-91440" eaLnBrk="1" fontAlgn="auto" hangingPunct="1">
              <a:buFont typeface="Tw Cen MT" panose="020B0602020104020603" pitchFamily="34" charset="0"/>
              <a:buChar char=" "/>
              <a:defRPr/>
            </a:pPr>
            <a:r>
              <a:rPr lang="en-GB" sz="2800" dirty="0"/>
              <a:t>Body appreciation was linked positively to participation in regular exercise among adolescent women when exercise motives were not mainly for appearance and weight loss (Homan &amp; </a:t>
            </a:r>
            <a:r>
              <a:rPr lang="en-GB" sz="2800" dirty="0" err="1"/>
              <a:t>Tylka</a:t>
            </a:r>
            <a:r>
              <a:rPr lang="en-GB" sz="2800" dirty="0"/>
              <a:t>, 2014).</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426CE-C9E7-6ADD-DA0C-AB21CED56C24}"/>
              </a:ext>
            </a:extLst>
          </p:cNvPr>
          <p:cNvSpPr>
            <a:spLocks noGrp="1"/>
          </p:cNvSpPr>
          <p:nvPr>
            <p:ph type="title"/>
          </p:nvPr>
        </p:nvSpPr>
        <p:spPr>
          <a:xfrm>
            <a:off x="881063" y="260350"/>
            <a:ext cx="7291387" cy="1500188"/>
          </a:xfrm>
        </p:spPr>
        <p:txBody>
          <a:bodyPr/>
          <a:lstStyle/>
          <a:p>
            <a:pPr eaLnBrk="1" fontAlgn="auto" hangingPunct="1">
              <a:spcAft>
                <a:spcPts val="0"/>
              </a:spcAft>
              <a:defRPr/>
            </a:pPr>
            <a:r>
              <a:rPr lang="en-GB" dirty="0">
                <a:solidFill>
                  <a:schemeClr val="tx1">
                    <a:lumMod val="95000"/>
                    <a:lumOff val="5000"/>
                  </a:schemeClr>
                </a:solidFill>
              </a:rPr>
              <a:t>Exercise vs. Psychological Interventions</a:t>
            </a:r>
          </a:p>
        </p:txBody>
      </p:sp>
      <p:sp>
        <p:nvSpPr>
          <p:cNvPr id="56322" name="Content Placeholder 2">
            <a:extLst>
              <a:ext uri="{FF2B5EF4-FFF2-40B4-BE49-F238E27FC236}">
                <a16:creationId xmlns:a16="http://schemas.microsoft.com/office/drawing/2014/main" id="{E8C81C9F-22CA-2641-6A0C-7F6893B87393}"/>
              </a:ext>
            </a:extLst>
          </p:cNvPr>
          <p:cNvSpPr>
            <a:spLocks noGrp="1"/>
          </p:cNvSpPr>
          <p:nvPr>
            <p:ph idx="1"/>
          </p:nvPr>
        </p:nvSpPr>
        <p:spPr>
          <a:xfrm>
            <a:off x="914400" y="476250"/>
            <a:ext cx="7772400" cy="7273925"/>
          </a:xfrm>
        </p:spPr>
        <p:txBody>
          <a:bodyPr/>
          <a:lstStyle/>
          <a:p>
            <a:pPr eaLnBrk="1" hangingPunct="1">
              <a:buFont typeface="Wingdings 2" pitchFamily="2" charset="2"/>
              <a:buNone/>
            </a:pPr>
            <a:endParaRPr lang="en-GB" altLang="en-US"/>
          </a:p>
          <a:p>
            <a:pPr eaLnBrk="1" hangingPunct="1">
              <a:buFont typeface="Wingdings 2" pitchFamily="2" charset="2"/>
              <a:buNone/>
            </a:pPr>
            <a:endParaRPr lang="en-GB" altLang="en-US"/>
          </a:p>
          <a:p>
            <a:pPr eaLnBrk="1" hangingPunct="1">
              <a:buFont typeface="Wingdings 2" pitchFamily="2" charset="2"/>
              <a:buNone/>
            </a:pPr>
            <a:endParaRPr lang="en-GB" altLang="en-US"/>
          </a:p>
          <a:p>
            <a:pPr eaLnBrk="1" hangingPunct="1">
              <a:buFont typeface="Wingdings 2" pitchFamily="2" charset="2"/>
              <a:buNone/>
            </a:pPr>
            <a:r>
              <a:rPr lang="en-GB" altLang="en-US"/>
              <a:t>Cognitive behaviour therapy (CBT) can improve body image</a:t>
            </a:r>
          </a:p>
          <a:p>
            <a:pPr eaLnBrk="1" hangingPunct="1"/>
            <a:r>
              <a:rPr lang="en-GB" altLang="en-US"/>
              <a:t>Individuals use certain strategies (i.e., relaxation, stress management, desensitization) to improve thoughts, feelings, and behaviours toward their bodies</a:t>
            </a:r>
          </a:p>
          <a:p>
            <a:pPr eaLnBrk="1" hangingPunct="1"/>
            <a:r>
              <a:rPr lang="en-GB" altLang="en-US"/>
              <a:t>Exercise is just as effective as CBT for improving body image, and has the added bonus of also improving people</a:t>
            </a:r>
            <a:r>
              <a:rPr lang="en-GB" altLang="en-GB"/>
              <a:t>’</a:t>
            </a:r>
            <a:r>
              <a:rPr lang="en-GB" altLang="en-US"/>
              <a:t>s health and physical fitness </a:t>
            </a:r>
          </a:p>
        </p:txBody>
      </p:sp>
      <p:pic>
        <p:nvPicPr>
          <p:cNvPr id="56323" name="Picture 2">
            <a:extLst>
              <a:ext uri="{FF2B5EF4-FFF2-40B4-BE49-F238E27FC236}">
                <a16:creationId xmlns:a16="http://schemas.microsoft.com/office/drawing/2014/main" id="{00798F8C-30D7-C9A6-084C-5BDBF00D0AC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0425" y="4437063"/>
            <a:ext cx="3021013" cy="2144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6324" name="Picture 3">
            <a:extLst>
              <a:ext uri="{FF2B5EF4-FFF2-40B4-BE49-F238E27FC236}">
                <a16:creationId xmlns:a16="http://schemas.microsoft.com/office/drawing/2014/main" id="{7ED51E1A-FE2C-98B7-750B-A744B5CB61A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47813" y="4764088"/>
            <a:ext cx="2979737" cy="1841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BAE8B3D3-AA69-74D1-8DC9-DA671A8A97FE}"/>
              </a:ext>
            </a:extLst>
          </p:cNvPr>
          <p:cNvSpPr>
            <a:spLocks noGrp="1"/>
          </p:cNvSpPr>
          <p:nvPr>
            <p:ph type="title"/>
          </p:nvPr>
        </p:nvSpPr>
        <p:spPr>
          <a:xfrm>
            <a:off x="971550" y="188913"/>
            <a:ext cx="7772400" cy="1143000"/>
          </a:xfrm>
        </p:spPr>
        <p:txBody>
          <a:bodyPr>
            <a:noAutofit/>
          </a:bodyPr>
          <a:lstStyle/>
          <a:p>
            <a:pPr eaLnBrk="1" fontAlgn="auto" hangingPunct="1">
              <a:spcAft>
                <a:spcPts val="0"/>
              </a:spcAft>
              <a:defRPr/>
            </a:pPr>
            <a:br>
              <a:rPr lang="en-GB" altLang="en-US" sz="4000" dirty="0">
                <a:solidFill>
                  <a:schemeClr val="tx1">
                    <a:lumMod val="95000"/>
                    <a:lumOff val="5000"/>
                  </a:schemeClr>
                </a:solidFill>
              </a:rPr>
            </a:br>
            <a:br>
              <a:rPr lang="en-GB" altLang="en-US" sz="4000" dirty="0">
                <a:solidFill>
                  <a:schemeClr val="tx1">
                    <a:lumMod val="95000"/>
                    <a:lumOff val="5000"/>
                  </a:schemeClr>
                </a:solidFill>
              </a:rPr>
            </a:br>
            <a:br>
              <a:rPr lang="en-GB" altLang="en-US" sz="4000" dirty="0">
                <a:solidFill>
                  <a:schemeClr val="tx1">
                    <a:lumMod val="95000"/>
                    <a:lumOff val="5000"/>
                  </a:schemeClr>
                </a:solidFill>
              </a:rPr>
            </a:br>
            <a:br>
              <a:rPr lang="en-GB" altLang="en-US" sz="4000" dirty="0">
                <a:solidFill>
                  <a:schemeClr val="tx1">
                    <a:lumMod val="95000"/>
                    <a:lumOff val="5000"/>
                  </a:schemeClr>
                </a:solidFill>
              </a:rPr>
            </a:br>
            <a:r>
              <a:rPr lang="en-GB" altLang="en-US" sz="4000" dirty="0">
                <a:solidFill>
                  <a:schemeClr val="tx1">
                    <a:lumMod val="95000"/>
                    <a:lumOff val="5000"/>
                  </a:schemeClr>
                </a:solidFill>
              </a:rPr>
              <a:t>Mechanisms of Change</a:t>
            </a:r>
            <a:br>
              <a:rPr lang="en-GB" altLang="en-US" sz="4000" dirty="0">
                <a:solidFill>
                  <a:schemeClr val="tx1">
                    <a:lumMod val="95000"/>
                    <a:lumOff val="5000"/>
                  </a:schemeClr>
                </a:solidFill>
              </a:rPr>
            </a:br>
            <a:endParaRPr lang="en-GB" altLang="en-US" sz="4000" dirty="0">
              <a:solidFill>
                <a:schemeClr val="tx1">
                  <a:lumMod val="95000"/>
                  <a:lumOff val="5000"/>
                </a:schemeClr>
              </a:solidFill>
            </a:endParaRPr>
          </a:p>
        </p:txBody>
      </p:sp>
      <p:sp>
        <p:nvSpPr>
          <p:cNvPr id="58370" name="Content Placeholder 2">
            <a:extLst>
              <a:ext uri="{FF2B5EF4-FFF2-40B4-BE49-F238E27FC236}">
                <a16:creationId xmlns:a16="http://schemas.microsoft.com/office/drawing/2014/main" id="{3612E313-5813-E337-30FC-A2399B05A9EE}"/>
              </a:ext>
            </a:extLst>
          </p:cNvPr>
          <p:cNvSpPr>
            <a:spLocks noGrp="1"/>
          </p:cNvSpPr>
          <p:nvPr>
            <p:ph idx="1"/>
          </p:nvPr>
        </p:nvSpPr>
        <p:spPr>
          <a:xfrm>
            <a:off x="768350" y="1628775"/>
            <a:ext cx="7289800" cy="5329238"/>
          </a:xfrm>
        </p:spPr>
        <p:txBody>
          <a:bodyPr/>
          <a:lstStyle/>
          <a:p>
            <a:pPr eaLnBrk="1" hangingPunct="1">
              <a:buFont typeface="Wingdings 2" pitchFamily="2" charset="2"/>
              <a:buNone/>
            </a:pPr>
            <a:endParaRPr lang="en-GB" altLang="en-US"/>
          </a:p>
          <a:p>
            <a:pPr eaLnBrk="1" hangingPunct="1"/>
            <a:endParaRPr lang="en-GB" altLang="en-US"/>
          </a:p>
          <a:p>
            <a:pPr eaLnBrk="1" hangingPunct="1"/>
            <a:r>
              <a:rPr lang="en-GB" altLang="en-US" sz="3200"/>
              <a:t>Mechanisms for this: </a:t>
            </a:r>
          </a:p>
          <a:p>
            <a:pPr lvl="1" eaLnBrk="1" hangingPunct="1"/>
            <a:r>
              <a:rPr lang="en-GB" altLang="en-US" sz="3200"/>
              <a:t>Improved Fitness</a:t>
            </a:r>
          </a:p>
          <a:p>
            <a:pPr lvl="1" eaLnBrk="1" hangingPunct="1"/>
            <a:r>
              <a:rPr lang="en-GB" altLang="en-US" sz="3200"/>
              <a:t>Improved awareness of physical capabilities</a:t>
            </a:r>
          </a:p>
          <a:p>
            <a:pPr lvl="1" eaLnBrk="1" hangingPunct="1"/>
            <a:r>
              <a:rPr lang="en-GB" altLang="en-US" sz="3200"/>
              <a:t>Increased self efficacy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D193D9EA-247E-77EA-E55C-96408AF836F1}"/>
              </a:ext>
            </a:extLst>
          </p:cNvPr>
          <p:cNvSpPr>
            <a:spLocks noGrp="1"/>
          </p:cNvSpPr>
          <p:nvPr>
            <p:ph type="title"/>
          </p:nvPr>
        </p:nvSpPr>
        <p:spPr>
          <a:xfrm>
            <a:off x="857250" y="687388"/>
            <a:ext cx="7772400" cy="1143000"/>
          </a:xfrm>
        </p:spPr>
        <p:txBody>
          <a:bodyPr/>
          <a:lstStyle/>
          <a:p>
            <a:pPr eaLnBrk="1" fontAlgn="auto" hangingPunct="1">
              <a:spcAft>
                <a:spcPts val="0"/>
              </a:spcAft>
              <a:defRPr/>
            </a:pPr>
            <a:r>
              <a:rPr lang="en-GB" altLang="en-US" dirty="0">
                <a:solidFill>
                  <a:schemeClr val="tx1">
                    <a:lumMod val="95000"/>
                    <a:lumOff val="5000"/>
                  </a:schemeClr>
                </a:solidFill>
              </a:rPr>
              <a:t>What are the causes?</a:t>
            </a:r>
          </a:p>
        </p:txBody>
      </p:sp>
      <p:sp>
        <p:nvSpPr>
          <p:cNvPr id="60418" name="Content Placeholder 2">
            <a:extLst>
              <a:ext uri="{FF2B5EF4-FFF2-40B4-BE49-F238E27FC236}">
                <a16:creationId xmlns:a16="http://schemas.microsoft.com/office/drawing/2014/main" id="{B1E08AB4-5F89-46A2-6A53-1661F13AC83C}"/>
              </a:ext>
            </a:extLst>
          </p:cNvPr>
          <p:cNvSpPr>
            <a:spLocks noGrp="1"/>
          </p:cNvSpPr>
          <p:nvPr>
            <p:ph idx="1"/>
          </p:nvPr>
        </p:nvSpPr>
        <p:spPr>
          <a:xfrm>
            <a:off x="685800" y="2276475"/>
            <a:ext cx="8115300" cy="4708525"/>
          </a:xfrm>
        </p:spPr>
        <p:txBody>
          <a:bodyPr/>
          <a:lstStyle/>
          <a:p>
            <a:pPr eaLnBrk="1" hangingPunct="1">
              <a:lnSpc>
                <a:spcPct val="80000"/>
              </a:lnSpc>
            </a:pPr>
            <a:r>
              <a:rPr lang="en-GB" altLang="en-US"/>
              <a:t>Exercise improves body image by making people aware of their </a:t>
            </a:r>
            <a:r>
              <a:rPr lang="en-GB" altLang="en-US" b="1"/>
              <a:t>physical capabilities </a:t>
            </a:r>
            <a:r>
              <a:rPr lang="en-GB" altLang="en-US"/>
              <a:t>(McDonald &amp; Thompson, 1992)</a:t>
            </a:r>
          </a:p>
          <a:p>
            <a:pPr eaLnBrk="1" hangingPunct="1">
              <a:lnSpc>
                <a:spcPct val="80000"/>
              </a:lnSpc>
            </a:pPr>
            <a:r>
              <a:rPr lang="en-GB" altLang="en-US"/>
              <a:t>Exercise related improvements in </a:t>
            </a:r>
            <a:r>
              <a:rPr lang="en-GB" altLang="en-US" b="1"/>
              <a:t>physical self-efficacy </a:t>
            </a:r>
            <a:r>
              <a:rPr lang="en-GB" altLang="en-US"/>
              <a:t>leads to more positive feelings about one</a:t>
            </a:r>
            <a:r>
              <a:rPr lang="en-GB" altLang="en-GB"/>
              <a:t>’</a:t>
            </a:r>
            <a:r>
              <a:rPr lang="en-GB" altLang="en-US"/>
              <a:t>s body (McAuleyet al, 2002)</a:t>
            </a:r>
          </a:p>
          <a:p>
            <a:pPr eaLnBrk="1" hangingPunct="1">
              <a:lnSpc>
                <a:spcPct val="80000"/>
              </a:lnSpc>
            </a:pPr>
            <a:endParaRPr lang="en-GB" altLang="en-US"/>
          </a:p>
          <a:p>
            <a:pPr eaLnBrk="1" hangingPunct="1">
              <a:lnSpc>
                <a:spcPct val="80000"/>
              </a:lnSpc>
            </a:pPr>
            <a:r>
              <a:rPr lang="en-GB" altLang="en-US"/>
              <a:t>Studies demonstrated a positive relationship between exercise and body image (Koff &amp; Baumann, 1997; Loland, 2000; Tucker &amp; Maxwell, 1992; Williams &amp; Cash, 2001). </a:t>
            </a:r>
          </a:p>
          <a:p>
            <a:pPr eaLnBrk="1" hangingPunct="1">
              <a:lnSpc>
                <a:spcPct val="80000"/>
              </a:lnSpc>
            </a:pPr>
            <a:r>
              <a:rPr lang="en-GB" altLang="en-US"/>
              <a:t>Since most of these studies investigated the effects of regular exercise on body image, argued that body image improvements derive from the changes in body composition and body fat reduction (consequences of regular exercise). </a:t>
            </a:r>
          </a:p>
          <a:p>
            <a:pPr eaLnBrk="1" hangingPunct="1">
              <a:lnSpc>
                <a:spcPct val="80000"/>
              </a:lnSpc>
            </a:pPr>
            <a:r>
              <a:rPr lang="en-GB" altLang="en-US"/>
              <a:t>Brings the individual’s body closer to the socio-culturally determined ideal. </a:t>
            </a:r>
          </a:p>
          <a:p>
            <a:pPr eaLnBrk="1" hangingPunct="1">
              <a:lnSpc>
                <a:spcPct val="80000"/>
              </a:lnSpc>
              <a:buFont typeface="Wingdings 2" pitchFamily="2" charset="2"/>
              <a:buNone/>
            </a:pPr>
            <a:endParaRPr lang="en-GB" altLang="en-US"/>
          </a:p>
        </p:txBody>
      </p:sp>
      <p:pic>
        <p:nvPicPr>
          <p:cNvPr id="60419" name="Picture 1">
            <a:extLst>
              <a:ext uri="{FF2B5EF4-FFF2-40B4-BE49-F238E27FC236}">
                <a16:creationId xmlns:a16="http://schemas.microsoft.com/office/drawing/2014/main" id="{B45C46E6-B60D-4449-2597-3B2FF118EAE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182563"/>
            <a:ext cx="2524125" cy="1585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BF0D2-2325-C9FC-181F-F988F7EC851F}"/>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a single bout of aerobic exercise on body dissatisfaction and mood</a:t>
            </a:r>
          </a:p>
        </p:txBody>
      </p:sp>
      <p:sp>
        <p:nvSpPr>
          <p:cNvPr id="62466" name="Content Placeholder 2">
            <a:extLst>
              <a:ext uri="{FF2B5EF4-FFF2-40B4-BE49-F238E27FC236}">
                <a16:creationId xmlns:a16="http://schemas.microsoft.com/office/drawing/2014/main" id="{1F5E568E-1B13-2739-22A9-5D2C3AB277D5}"/>
              </a:ext>
            </a:extLst>
          </p:cNvPr>
          <p:cNvSpPr>
            <a:spLocks noGrp="1"/>
          </p:cNvSpPr>
          <p:nvPr>
            <p:ph idx="1"/>
          </p:nvPr>
        </p:nvSpPr>
        <p:spPr/>
        <p:txBody>
          <a:bodyPr/>
          <a:lstStyle/>
          <a:p>
            <a:pPr eaLnBrk="1" hangingPunct="1"/>
            <a:r>
              <a:rPr lang="en-GB" altLang="en-US"/>
              <a:t>A more recent study also investigated the effects of a single bout of aerobic exercise on body dissatisfaction and mood (Vocks, Hechler, Rohrig, &amp; Legenbauer, 2009). </a:t>
            </a:r>
          </a:p>
          <a:p>
            <a:pPr eaLnBrk="1" hangingPunct="1"/>
            <a:r>
              <a:rPr lang="en-GB" altLang="en-US"/>
              <a:t>Results indicated post-exercise body image and mood improvements as participants felt slimmer and were more satisfied with their bodies after the one-hour exercise.</a:t>
            </a:r>
          </a:p>
          <a:p>
            <a:pPr eaLnBrk="1" hangingPunct="1"/>
            <a:r>
              <a:rPr lang="en-GB" altLang="en-US"/>
              <a:t>Moreover, participants with greater pre-exercise drive for thinness, body dissatisfaction, and weight/shape concerns reported the greater body image improvements. </a:t>
            </a:r>
          </a:p>
          <a:p>
            <a:pPr eaLnBrk="1" hangingPunct="1"/>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FA8CC-5ECE-507E-B6A0-94A95E77C298}"/>
              </a:ext>
            </a:extLst>
          </p:cNvPr>
          <p:cNvSpPr>
            <a:spLocks noGrp="1"/>
          </p:cNvSpPr>
          <p:nvPr>
            <p:ph type="title"/>
          </p:nvPr>
        </p:nvSpPr>
        <p:spPr/>
        <p:txBody>
          <a:bodyPr/>
          <a:lstStyle/>
          <a:p>
            <a:pPr eaLnBrk="1" fontAlgn="auto" hangingPunct="1">
              <a:spcAft>
                <a:spcPts val="0"/>
              </a:spcAft>
              <a:defRPr/>
            </a:pPr>
            <a:endParaRPr lang="en-GB">
              <a:solidFill>
                <a:schemeClr val="tx1">
                  <a:lumMod val="95000"/>
                  <a:lumOff val="5000"/>
                </a:schemeClr>
              </a:solidFill>
            </a:endParaRPr>
          </a:p>
        </p:txBody>
      </p:sp>
      <p:sp>
        <p:nvSpPr>
          <p:cNvPr id="63490" name="Content Placeholder 2">
            <a:extLst>
              <a:ext uri="{FF2B5EF4-FFF2-40B4-BE49-F238E27FC236}">
                <a16:creationId xmlns:a16="http://schemas.microsoft.com/office/drawing/2014/main" id="{E4505A54-1337-5272-198D-D669B52F8FDE}"/>
              </a:ext>
            </a:extLst>
          </p:cNvPr>
          <p:cNvSpPr>
            <a:spLocks noGrp="1"/>
          </p:cNvSpPr>
          <p:nvPr>
            <p:ph idx="1"/>
          </p:nvPr>
        </p:nvSpPr>
        <p:spPr>
          <a:xfrm>
            <a:off x="755650" y="244475"/>
            <a:ext cx="7772400" cy="6613525"/>
          </a:xfrm>
        </p:spPr>
        <p:txBody>
          <a:bodyPr/>
          <a:lstStyle/>
          <a:p>
            <a:pPr eaLnBrk="1" hangingPunct="1"/>
            <a:r>
              <a:rPr lang="en-GB" altLang="en-US" sz="2400"/>
              <a:t>Results of another study examined the immediate effects of exercise on body dissatisfaction and mood showed that exercisers experienced less body dissatisfaction and an increase in positive affect after exercise (LePage &amp; Crowther, 2010). </a:t>
            </a:r>
          </a:p>
          <a:p>
            <a:pPr eaLnBrk="1" hangingPunct="1"/>
            <a:r>
              <a:rPr lang="en-GB" altLang="en-US" sz="2400"/>
              <a:t>Fuller-Tyszkiewicz, Skouteris, and McCabe (2013) found a bi-directional relationship between exercise and state body satisfaction. </a:t>
            </a:r>
          </a:p>
          <a:p>
            <a:pPr eaLnBrk="1" hangingPunct="1"/>
            <a:r>
              <a:rPr lang="en-GB" altLang="en-US" sz="2400"/>
              <a:t>Results showed that younger and regular exerciser participants experienced greater post-exercise body image satisfaction. </a:t>
            </a:r>
          </a:p>
          <a:p>
            <a:pPr eaLnBrk="1" hangingPunct="1"/>
            <a:r>
              <a:rPr lang="en-GB" altLang="en-US" sz="2400"/>
              <a:t>Participants with higher BMI and appearance comparison tendencies reported the less body image satisfaction improvements.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483F1-5670-086F-4659-DB55F1EFF727}"/>
              </a:ext>
            </a:extLst>
          </p:cNvPr>
          <p:cNvSpPr>
            <a:spLocks noGrp="1"/>
          </p:cNvSpPr>
          <p:nvPr>
            <p:ph type="title"/>
          </p:nvPr>
        </p:nvSpPr>
        <p:spPr/>
        <p:txBody>
          <a:bodyPr/>
          <a:lstStyle/>
          <a:p>
            <a:pPr eaLnBrk="1" fontAlgn="auto" hangingPunct="1">
              <a:spcAft>
                <a:spcPts val="0"/>
              </a:spcAft>
              <a:defRPr/>
            </a:pPr>
            <a:r>
              <a:rPr lang="en-GB" altLang="en-US" dirty="0">
                <a:solidFill>
                  <a:schemeClr val="tx1">
                    <a:lumMod val="95000"/>
                    <a:lumOff val="5000"/>
                  </a:schemeClr>
                </a:solidFill>
              </a:rPr>
              <a:t>Improved Physical Fitness</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FEABCFFE-E0E0-A6F9-0AA2-BE1E20D647C4}"/>
              </a:ext>
            </a:extLst>
          </p:cNvPr>
          <p:cNvSpPr>
            <a:spLocks noGrp="1"/>
          </p:cNvSpPr>
          <p:nvPr>
            <p:ph idx="1"/>
          </p:nvPr>
        </p:nvSpPr>
        <p:spPr/>
        <p:txBody>
          <a:bodyPr rtlCol="0">
            <a:normAutofit fontScale="85000" lnSpcReduction="20000"/>
          </a:bodyPr>
          <a:lstStyle/>
          <a:p>
            <a:pPr marL="91440" indent="-91440" eaLnBrk="1" fontAlgn="auto" hangingPunct="1">
              <a:lnSpc>
                <a:spcPct val="80000"/>
              </a:lnSpc>
              <a:buFont typeface="Tw Cen MT" panose="020B0602020104020603" pitchFamily="34" charset="0"/>
              <a:buChar char=" "/>
              <a:defRPr/>
            </a:pPr>
            <a:r>
              <a:rPr lang="en-GB" altLang="en-US" sz="2800" dirty="0"/>
              <a:t>Improvements in body image have been shown with little or no significant physical alterations</a:t>
            </a:r>
          </a:p>
          <a:p>
            <a:pPr marL="91440" indent="-91440" eaLnBrk="1" fontAlgn="auto" hangingPunct="1">
              <a:lnSpc>
                <a:spcPct val="80000"/>
              </a:lnSpc>
              <a:buFont typeface="Tw Cen MT" panose="020B0602020104020603" pitchFamily="34" charset="0"/>
              <a:buChar char=" "/>
              <a:defRPr/>
            </a:pPr>
            <a:r>
              <a:rPr lang="en-GB" altLang="en-US" sz="2800" dirty="0"/>
              <a:t>Majority of body image studies interested in relationship between body comp and body image.</a:t>
            </a:r>
          </a:p>
          <a:p>
            <a:pPr marL="91440" indent="-91440" eaLnBrk="1" fontAlgn="auto" hangingPunct="1">
              <a:lnSpc>
                <a:spcPct val="80000"/>
              </a:lnSpc>
              <a:buFont typeface="Tw Cen MT" panose="020B0602020104020603" pitchFamily="34" charset="0"/>
              <a:buNone/>
              <a:defRPr/>
            </a:pPr>
            <a:r>
              <a:rPr lang="en-GB" altLang="en-US" sz="2800" dirty="0"/>
              <a:t>The result are mixed…</a:t>
            </a:r>
          </a:p>
          <a:p>
            <a:pPr marL="91440" indent="-91440" eaLnBrk="1" fontAlgn="auto" hangingPunct="1">
              <a:lnSpc>
                <a:spcPct val="80000"/>
              </a:lnSpc>
              <a:buFont typeface="Wingdings" panose="05000000000000000000" pitchFamily="2" charset="2"/>
              <a:buChar char="§"/>
              <a:defRPr/>
            </a:pPr>
            <a:r>
              <a:rPr lang="en-GB" altLang="en-US" sz="2800" dirty="0"/>
              <a:t>Improved body composition generally accounts for less than 10 % of the total change in body image.</a:t>
            </a:r>
          </a:p>
          <a:p>
            <a:pPr marL="91440" indent="-91440" eaLnBrk="1" fontAlgn="auto" hangingPunct="1">
              <a:lnSpc>
                <a:spcPct val="80000"/>
              </a:lnSpc>
              <a:buFont typeface="Tw Cen MT" panose="020B0602020104020603" pitchFamily="34" charset="0"/>
              <a:buNone/>
              <a:defRPr/>
            </a:pPr>
            <a:endParaRPr lang="en-GB" altLang="en-US" sz="2800" dirty="0"/>
          </a:p>
          <a:p>
            <a:pPr marL="91440" indent="-91440" eaLnBrk="1" fontAlgn="auto" hangingPunct="1">
              <a:lnSpc>
                <a:spcPct val="80000"/>
              </a:lnSpc>
              <a:buFont typeface="Tw Cen MT" panose="020B0602020104020603" pitchFamily="34" charset="0"/>
              <a:buNone/>
              <a:defRPr/>
            </a:pPr>
            <a:r>
              <a:rPr lang="en-GB" altLang="en-US" sz="2800" dirty="0"/>
              <a:t>Body Image and Strength/Endurance Training</a:t>
            </a:r>
          </a:p>
          <a:p>
            <a:pPr marL="91440" indent="-91440" eaLnBrk="1" fontAlgn="auto" hangingPunct="1">
              <a:lnSpc>
                <a:spcPct val="80000"/>
              </a:lnSpc>
              <a:buFont typeface="Wingdings" panose="05000000000000000000" pitchFamily="2" charset="2"/>
              <a:buChar char="§"/>
              <a:defRPr/>
            </a:pPr>
            <a:r>
              <a:rPr lang="en-GB" altLang="en-US" sz="2800" dirty="0"/>
              <a:t>Few studies have examined this relationship.</a:t>
            </a:r>
          </a:p>
          <a:p>
            <a:pPr marL="91440" indent="-91440" eaLnBrk="1" fontAlgn="auto" hangingPunct="1">
              <a:lnSpc>
                <a:spcPct val="80000"/>
              </a:lnSpc>
              <a:buFont typeface="Wingdings" panose="05000000000000000000" pitchFamily="2" charset="2"/>
              <a:buChar char="§"/>
              <a:defRPr/>
            </a:pPr>
            <a:r>
              <a:rPr lang="en-GB" altLang="en-US" sz="2800" dirty="0"/>
              <a:t>Improvements in strength and endurance seems to account for only modest changes in body image.</a:t>
            </a:r>
          </a:p>
          <a:p>
            <a:pPr marL="91440" indent="-91440" eaLnBrk="1" fontAlgn="auto" hangingPunct="1">
              <a:buFont typeface="Tw Cen MT" panose="020B0602020104020603" pitchFamily="34" charset="0"/>
              <a:buChar char=" "/>
              <a:defRPr/>
            </a:pP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19742-77FB-9EBF-60A1-F78BFFC1D1B2}"/>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Increased Awareness of Physical Capabilities</a:t>
            </a:r>
          </a:p>
        </p:txBody>
      </p:sp>
      <p:sp>
        <p:nvSpPr>
          <p:cNvPr id="3" name="Content Placeholder 2">
            <a:extLst>
              <a:ext uri="{FF2B5EF4-FFF2-40B4-BE49-F238E27FC236}">
                <a16:creationId xmlns:a16="http://schemas.microsoft.com/office/drawing/2014/main" id="{D5E03C74-BD15-69AC-352C-2D1FC1678F0F}"/>
              </a:ext>
            </a:extLst>
          </p:cNvPr>
          <p:cNvSpPr>
            <a:spLocks noGrp="1"/>
          </p:cNvSpPr>
          <p:nvPr>
            <p:ph idx="1"/>
          </p:nvPr>
        </p:nvSpPr>
        <p:spPr>
          <a:xfrm>
            <a:off x="684213" y="1922463"/>
            <a:ext cx="8135937" cy="4392612"/>
          </a:xfrm>
        </p:spPr>
        <p:txBody>
          <a:bodyPr rtlCol="0">
            <a:normAutofit fontScale="92500" lnSpcReduction="10000"/>
          </a:bodyPr>
          <a:lstStyle/>
          <a:p>
            <a:pPr marL="274320" indent="-274320" eaLnBrk="1" fontAlgn="auto" hangingPunct="1">
              <a:spcBef>
                <a:spcPts val="580"/>
              </a:spcBef>
              <a:spcAft>
                <a:spcPts val="0"/>
              </a:spcAft>
              <a:buFont typeface="Wingdings 2"/>
              <a:buChar char=""/>
              <a:defRPr/>
            </a:pPr>
            <a:r>
              <a:rPr lang="en-GB" dirty="0"/>
              <a:t>Exercise may make people more aware of physical capabilities and may reduce their focus on physical appearance</a:t>
            </a:r>
          </a:p>
          <a:p>
            <a:pPr marL="274320" indent="-274320" eaLnBrk="1" fontAlgn="auto" hangingPunct="1">
              <a:spcBef>
                <a:spcPts val="580"/>
              </a:spcBef>
              <a:spcAft>
                <a:spcPts val="0"/>
              </a:spcAft>
              <a:buFont typeface="Wingdings 2"/>
              <a:buChar char=""/>
              <a:defRPr/>
            </a:pPr>
            <a:r>
              <a:rPr lang="en-GB" dirty="0"/>
              <a:t>Particularly important for women, who tend to place greater value on their appearance</a:t>
            </a:r>
          </a:p>
          <a:p>
            <a:pPr marL="274320" indent="-274320" eaLnBrk="1" fontAlgn="auto" hangingPunct="1">
              <a:spcBef>
                <a:spcPts val="580"/>
              </a:spcBef>
              <a:spcAft>
                <a:spcPts val="0"/>
              </a:spcAft>
              <a:buFont typeface="Wingdings 2"/>
              <a:buChar char=""/>
              <a:defRPr/>
            </a:pPr>
            <a:r>
              <a:rPr lang="en-GB" dirty="0"/>
              <a:t>When they exercise to improve such things as satisfaction with physical function, they are more likely to experience greater success and body satisfaction</a:t>
            </a:r>
          </a:p>
          <a:p>
            <a:pPr marL="274320" indent="-274320" eaLnBrk="1" fontAlgn="auto" hangingPunct="1">
              <a:spcBef>
                <a:spcPts val="580"/>
              </a:spcBef>
              <a:spcAft>
                <a:spcPts val="0"/>
              </a:spcAft>
              <a:buFont typeface="Wingdings 2"/>
              <a:buNone/>
              <a:defRPr/>
            </a:pPr>
            <a:endParaRPr lang="en-GB" dirty="0"/>
          </a:p>
          <a:p>
            <a:pPr marL="274320" indent="-274320" eaLnBrk="1" fontAlgn="auto" hangingPunct="1">
              <a:spcBef>
                <a:spcPts val="580"/>
              </a:spcBef>
              <a:spcAft>
                <a:spcPts val="0"/>
              </a:spcAft>
              <a:buFont typeface="Wingdings 2"/>
              <a:buNone/>
              <a:defRPr/>
            </a:pPr>
            <a:r>
              <a:rPr lang="en-GB" b="1" dirty="0"/>
              <a:t>Increased Self-Efficacy</a:t>
            </a:r>
          </a:p>
          <a:p>
            <a:pPr marL="274320" indent="-274320" eaLnBrk="1" fontAlgn="auto" hangingPunct="1">
              <a:spcBef>
                <a:spcPts val="580"/>
              </a:spcBef>
              <a:spcAft>
                <a:spcPts val="0"/>
              </a:spcAft>
              <a:buFont typeface="Wingdings 2"/>
              <a:buChar char=""/>
              <a:defRPr/>
            </a:pPr>
            <a:r>
              <a:rPr lang="en-GB" dirty="0"/>
              <a:t>When physical capabilities improve, physical self-efficacy</a:t>
            </a:r>
          </a:p>
          <a:p>
            <a:pPr marL="0" indent="0" eaLnBrk="1" fontAlgn="auto" hangingPunct="1">
              <a:spcBef>
                <a:spcPts val="580"/>
              </a:spcBef>
              <a:spcAft>
                <a:spcPts val="0"/>
              </a:spcAft>
              <a:buFont typeface="Tw Cen MT" panose="020B0602020104020603" pitchFamily="34" charset="0"/>
              <a:buNone/>
              <a:defRPr/>
            </a:pPr>
            <a:r>
              <a:rPr lang="en-GB" dirty="0"/>
              <a:t>improves</a:t>
            </a:r>
          </a:p>
          <a:p>
            <a:pPr marL="274320" indent="-274320" eaLnBrk="1" fontAlgn="auto" hangingPunct="1">
              <a:spcBef>
                <a:spcPts val="580"/>
              </a:spcBef>
              <a:spcAft>
                <a:spcPts val="0"/>
              </a:spcAft>
              <a:buFont typeface="Wingdings 2"/>
              <a:buChar char=""/>
              <a:defRPr/>
            </a:pPr>
            <a:r>
              <a:rPr lang="en-GB" dirty="0"/>
              <a:t>Changes in self-efficacy then lead to improvements in </a:t>
            </a:r>
          </a:p>
          <a:p>
            <a:pPr marL="0" indent="0" eaLnBrk="1" fontAlgn="auto" hangingPunct="1">
              <a:spcBef>
                <a:spcPts val="580"/>
              </a:spcBef>
              <a:spcAft>
                <a:spcPts val="0"/>
              </a:spcAft>
              <a:buFont typeface="Tw Cen MT" panose="020B0602020104020603" pitchFamily="34" charset="0"/>
              <a:buNone/>
              <a:defRPr/>
            </a:pPr>
            <a:r>
              <a:rPr lang="en-GB" dirty="0"/>
              <a:t>body image</a:t>
            </a:r>
          </a:p>
          <a:p>
            <a:pPr marL="274320" indent="-274320" eaLnBrk="1" fontAlgn="auto" hangingPunct="1">
              <a:spcBef>
                <a:spcPts val="580"/>
              </a:spcBef>
              <a:spcAft>
                <a:spcPts val="0"/>
              </a:spcAft>
              <a:buFont typeface="Wingdings 2"/>
              <a:buChar char=""/>
              <a:defRPr/>
            </a:pPr>
            <a:r>
              <a:rPr lang="en-GB" dirty="0"/>
              <a:t>Increases in physical self-efficacy are associated with </a:t>
            </a:r>
          </a:p>
          <a:p>
            <a:pPr marL="0" indent="0" eaLnBrk="1" fontAlgn="auto" hangingPunct="1">
              <a:spcBef>
                <a:spcPts val="580"/>
              </a:spcBef>
              <a:spcAft>
                <a:spcPts val="0"/>
              </a:spcAft>
              <a:buFont typeface="Tw Cen MT" panose="020B0602020104020603" pitchFamily="34" charset="0"/>
              <a:buNone/>
              <a:defRPr/>
            </a:pPr>
            <a:r>
              <a:rPr lang="en-GB" dirty="0"/>
              <a:t>decreases in social physique anxiety</a:t>
            </a:r>
          </a:p>
          <a:p>
            <a:pPr marL="274320" indent="-274320" eaLnBrk="1" fontAlgn="auto" hangingPunct="1">
              <a:spcBef>
                <a:spcPts val="580"/>
              </a:spcBef>
              <a:spcAft>
                <a:spcPts val="0"/>
              </a:spcAft>
              <a:buFont typeface="Wingdings 2"/>
              <a:buChar char=""/>
              <a:defRPr/>
            </a:pPr>
            <a:endParaRPr lang="en-GB" dirty="0"/>
          </a:p>
        </p:txBody>
      </p:sp>
      <p:pic>
        <p:nvPicPr>
          <p:cNvPr id="65539" name="Picture 3">
            <a:extLst>
              <a:ext uri="{FF2B5EF4-FFF2-40B4-BE49-F238E27FC236}">
                <a16:creationId xmlns:a16="http://schemas.microsoft.com/office/drawing/2014/main" id="{A09941B8-B2B8-E176-5464-5C20BB6CB3E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4554538"/>
            <a:ext cx="2046287" cy="175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64614-D4B8-0E7E-5449-BF36F4CF3589}"/>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Who Benefits Most from Exercise Interventions?</a:t>
            </a:r>
          </a:p>
        </p:txBody>
      </p:sp>
      <p:sp>
        <p:nvSpPr>
          <p:cNvPr id="3" name="Content Placeholder 2">
            <a:extLst>
              <a:ext uri="{FF2B5EF4-FFF2-40B4-BE49-F238E27FC236}">
                <a16:creationId xmlns:a16="http://schemas.microsoft.com/office/drawing/2014/main" id="{219284EB-484D-53D4-E19A-010750A218F6}"/>
              </a:ext>
            </a:extLst>
          </p:cNvPr>
          <p:cNvSpPr>
            <a:spLocks noGrp="1"/>
          </p:cNvSpPr>
          <p:nvPr>
            <p:ph idx="1"/>
          </p:nvPr>
        </p:nvSpPr>
        <p:spPr>
          <a:xfrm>
            <a:off x="768350" y="1844675"/>
            <a:ext cx="7289800" cy="4464050"/>
          </a:xfrm>
        </p:spPr>
        <p:txBody>
          <a:bodyPr rtlCol="0">
            <a:normAutofit/>
          </a:bodyPr>
          <a:lstStyle/>
          <a:p>
            <a:pPr marL="274320" indent="-274320" eaLnBrk="1" fontAlgn="auto" hangingPunct="1">
              <a:spcBef>
                <a:spcPts val="580"/>
              </a:spcBef>
              <a:spcAft>
                <a:spcPts val="0"/>
              </a:spcAft>
              <a:buFont typeface="Wingdings 2"/>
              <a:buNone/>
              <a:defRPr/>
            </a:pPr>
            <a:endParaRPr lang="en-GB" dirty="0"/>
          </a:p>
          <a:p>
            <a:pPr marL="274320" indent="-274320" eaLnBrk="1" fontAlgn="auto" hangingPunct="1">
              <a:spcBef>
                <a:spcPts val="580"/>
              </a:spcBef>
              <a:spcAft>
                <a:spcPts val="0"/>
              </a:spcAft>
              <a:buFont typeface="Wingdings 2"/>
              <a:buChar char=""/>
              <a:defRPr/>
            </a:pPr>
            <a:r>
              <a:rPr lang="en-GB" dirty="0"/>
              <a:t>Greatest impact is on people who have the poorest body image</a:t>
            </a:r>
          </a:p>
          <a:p>
            <a:pPr marL="274320" indent="-274320" eaLnBrk="1" fontAlgn="auto" hangingPunct="1">
              <a:spcBef>
                <a:spcPts val="580"/>
              </a:spcBef>
              <a:spcAft>
                <a:spcPts val="0"/>
              </a:spcAft>
              <a:buFont typeface="Wingdings 2"/>
              <a:buChar char=""/>
              <a:defRPr/>
            </a:pPr>
            <a:r>
              <a:rPr lang="en-GB" dirty="0"/>
              <a:t>Women with the poorest self-image (Tucker &amp; </a:t>
            </a:r>
            <a:r>
              <a:rPr lang="en-GB" dirty="0" err="1"/>
              <a:t>Mortell</a:t>
            </a:r>
            <a:r>
              <a:rPr lang="en-GB" dirty="0"/>
              <a:t>, 1993) diagnosed with breast cancer (Martin &amp; Lichtenberger, 2002) and obese women (Foster, et al, 1997).</a:t>
            </a:r>
          </a:p>
          <a:p>
            <a:pPr marL="0" indent="0" eaLnBrk="1" fontAlgn="auto" hangingPunct="1">
              <a:spcBef>
                <a:spcPts val="580"/>
              </a:spcBef>
              <a:spcAft>
                <a:spcPts val="0"/>
              </a:spcAft>
              <a:buFont typeface="Tw Cen MT" panose="020B0602020104020603" pitchFamily="34" charset="0"/>
              <a:buNone/>
              <a:defRPr/>
            </a:pPr>
            <a:endParaRPr lang="en-GB" dirty="0"/>
          </a:p>
          <a:p>
            <a:pPr marL="274320" indent="-274320" eaLnBrk="1" fontAlgn="auto" hangingPunct="1">
              <a:spcBef>
                <a:spcPts val="580"/>
              </a:spcBef>
              <a:spcAft>
                <a:spcPts val="0"/>
              </a:spcAft>
              <a:buFont typeface="Wingdings 2"/>
              <a:buChar char=""/>
              <a:defRPr/>
            </a:pPr>
            <a:r>
              <a:rPr lang="en-GB" dirty="0"/>
              <a:t>Particular benefit to those whose body image is threatened by disease or illness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18235-67B3-966A-68DB-EC3A323A49EE}"/>
              </a:ext>
            </a:extLst>
          </p:cNvPr>
          <p:cNvSpPr>
            <a:spLocks noGrp="1"/>
          </p:cNvSpPr>
          <p:nvPr>
            <p:ph type="title"/>
          </p:nvPr>
        </p:nvSpPr>
        <p:spPr/>
        <p:txBody>
          <a:bodyPr>
            <a:normAutofit fontScale="90000"/>
          </a:bodyPr>
          <a:lstStyle/>
          <a:p>
            <a:pPr eaLnBrk="1" fontAlgn="auto" hangingPunct="1">
              <a:spcAft>
                <a:spcPts val="0"/>
              </a:spcAft>
              <a:defRPr/>
            </a:pPr>
            <a:r>
              <a:rPr lang="en-GB" dirty="0">
                <a:solidFill>
                  <a:schemeClr val="tx1">
                    <a:lumMod val="95000"/>
                    <a:lumOff val="5000"/>
                  </a:schemeClr>
                </a:solidFill>
              </a:rPr>
              <a:t>Perceptions of masculinity and body image in men with prostate cancer: the role of exercise  (</a:t>
            </a:r>
            <a:r>
              <a:rPr lang="en-GB" dirty="0" err="1">
                <a:solidFill>
                  <a:schemeClr val="tx1">
                    <a:lumMod val="95000"/>
                    <a:lumOff val="5000"/>
                  </a:schemeClr>
                </a:solidFill>
              </a:rPr>
              <a:t>Langelier</a:t>
            </a:r>
            <a:r>
              <a:rPr lang="en-GB" dirty="0">
                <a:solidFill>
                  <a:schemeClr val="tx1">
                    <a:lumMod val="95000"/>
                    <a:lumOff val="5000"/>
                  </a:schemeClr>
                </a:solidFill>
              </a:rPr>
              <a:t> et al., 2018)</a:t>
            </a:r>
          </a:p>
        </p:txBody>
      </p:sp>
      <p:sp>
        <p:nvSpPr>
          <p:cNvPr id="3" name="Content Placeholder 2">
            <a:extLst>
              <a:ext uri="{FF2B5EF4-FFF2-40B4-BE49-F238E27FC236}">
                <a16:creationId xmlns:a16="http://schemas.microsoft.com/office/drawing/2014/main" id="{663CA840-0F08-C433-7722-61BFCEEA9EA7}"/>
              </a:ext>
            </a:extLst>
          </p:cNvPr>
          <p:cNvSpPr>
            <a:spLocks noGrp="1"/>
          </p:cNvSpPr>
          <p:nvPr>
            <p:ph idx="1"/>
          </p:nvPr>
        </p:nvSpPr>
        <p:spPr/>
        <p:txBody>
          <a:bodyPr rtlCol="0">
            <a:normAutofit fontScale="92500" lnSpcReduction="10000"/>
          </a:bodyPr>
          <a:lstStyle/>
          <a:p>
            <a:pPr marL="91440" indent="-91440" eaLnBrk="1" fontAlgn="auto" hangingPunct="1">
              <a:buFont typeface="Tw Cen MT" panose="020B0602020104020603" pitchFamily="34" charset="0"/>
              <a:buChar char=" "/>
              <a:defRPr/>
            </a:pPr>
            <a:endParaRPr lang="en-GB" sz="1200" dirty="0"/>
          </a:p>
          <a:p>
            <a:pPr marL="91440" indent="-91440" eaLnBrk="1" fontAlgn="auto" hangingPunct="1">
              <a:buFont typeface="Tw Cen MT" panose="020B0602020104020603" pitchFamily="34" charset="0"/>
              <a:buChar char=" "/>
              <a:defRPr/>
            </a:pPr>
            <a:r>
              <a:rPr lang="en-GB" sz="1800" dirty="0"/>
              <a:t>Purpose</a:t>
            </a:r>
          </a:p>
          <a:p>
            <a:pPr marL="91440" indent="-91440" eaLnBrk="1" fontAlgn="auto" hangingPunct="1">
              <a:buFont typeface="Tw Cen MT" panose="020B0602020104020603" pitchFamily="34" charset="0"/>
              <a:buChar char=" "/>
              <a:defRPr/>
            </a:pPr>
            <a:r>
              <a:rPr lang="en-GB" sz="1800" dirty="0"/>
              <a:t>The goal of this study was to explore the association between levels of exercise and patterns of masculinity, body image, and quality of life in men undergoing diverse treatment protocols for prostate cancer.</a:t>
            </a:r>
          </a:p>
          <a:p>
            <a:pPr marL="91440" indent="-91440" eaLnBrk="1" fontAlgn="auto" hangingPunct="1">
              <a:buFont typeface="Tw Cen MT" panose="020B0602020104020603" pitchFamily="34" charset="0"/>
              <a:buChar char=" "/>
              <a:defRPr/>
            </a:pPr>
            <a:r>
              <a:rPr lang="en-GB" sz="1800" dirty="0"/>
              <a:t>Results</a:t>
            </a:r>
          </a:p>
          <a:p>
            <a:pPr marL="91440" indent="-91440" eaLnBrk="1" fontAlgn="auto" hangingPunct="1">
              <a:buFont typeface="Tw Cen MT" panose="020B0602020104020603" pitchFamily="34" charset="0"/>
              <a:buChar char=" "/>
              <a:defRPr/>
            </a:pPr>
            <a:r>
              <a:rPr lang="en-GB" sz="1800" dirty="0"/>
              <a:t>There were significantly higher scores of masculinity (</a:t>
            </a:r>
            <a:r>
              <a:rPr lang="en-GB" sz="1800" i="1" dirty="0"/>
              <a:t>p</a:t>
            </a:r>
            <a:r>
              <a:rPr lang="en-GB" sz="1800" dirty="0"/>
              <a:t> &lt; 0.01), physical well-being (</a:t>
            </a:r>
            <a:r>
              <a:rPr lang="en-GB" sz="1800" i="1" dirty="0"/>
              <a:t>p</a:t>
            </a:r>
            <a:r>
              <a:rPr lang="en-GB" sz="1800" dirty="0"/>
              <a:t> &lt; 0.05), prostate cancer specific well-being (</a:t>
            </a:r>
            <a:r>
              <a:rPr lang="en-GB" sz="1800" i="1" dirty="0"/>
              <a:t>p</a:t>
            </a:r>
            <a:r>
              <a:rPr lang="en-GB" sz="1800" dirty="0"/>
              <a:t> &lt; 0.05), and overall quality of life (</a:t>
            </a:r>
            <a:r>
              <a:rPr lang="en-GB" sz="1800" i="1" dirty="0"/>
              <a:t>p</a:t>
            </a:r>
            <a:r>
              <a:rPr lang="en-GB" sz="1800" dirty="0"/>
              <a:t> &lt; 0.05) in those obtaining at least 150 min of moderate to vigorous aerobic exercise. </a:t>
            </a:r>
          </a:p>
          <a:p>
            <a:pPr marL="91440" indent="-91440" eaLnBrk="1" fontAlgn="auto" hangingPunct="1">
              <a:buFont typeface="Tw Cen MT" panose="020B0602020104020603" pitchFamily="34" charset="0"/>
              <a:buChar char=" "/>
              <a:defRPr/>
            </a:pPr>
            <a:r>
              <a:rPr lang="en-GB" sz="1800" dirty="0"/>
              <a:t>Conclusions</a:t>
            </a:r>
          </a:p>
          <a:p>
            <a:pPr marL="91440" indent="-91440" eaLnBrk="1" fontAlgn="auto" hangingPunct="1">
              <a:buFont typeface="Tw Cen MT" panose="020B0602020104020603" pitchFamily="34" charset="0"/>
              <a:buChar char=" "/>
              <a:defRPr/>
            </a:pPr>
            <a:r>
              <a:rPr lang="en-GB" sz="1800" dirty="0"/>
              <a:t>Men who participate in higher levels of aerobic exercises report higher levels of masculinity, improved body image, and quality of life than those who are inactive. </a:t>
            </a:r>
          </a:p>
          <a:p>
            <a:pPr marL="91440" indent="-91440" eaLnBrk="1" fontAlgn="auto" hangingPunct="1">
              <a:buFont typeface="Tw Cen MT" panose="020B0602020104020603" pitchFamily="34" charset="0"/>
              <a:buChar char=" "/>
              <a:defRPr/>
            </a:pPr>
            <a:endParaRPr lang="en-GB" sz="18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7" name="Picture 2">
            <a:extLst>
              <a:ext uri="{FF2B5EF4-FFF2-40B4-BE49-F238E27FC236}">
                <a16:creationId xmlns:a16="http://schemas.microsoft.com/office/drawing/2014/main" id="{A96FD06F-C5A1-C2B0-E7E8-B4C0467663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412038" y="938213"/>
            <a:ext cx="1731962" cy="181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2EB45F1B-50B3-5C53-2061-F702D60B5A79}"/>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Influence of Body Image on Exercise Behaviour</a:t>
            </a:r>
          </a:p>
        </p:txBody>
      </p:sp>
      <p:sp>
        <p:nvSpPr>
          <p:cNvPr id="70659" name="Content Placeholder 2">
            <a:extLst>
              <a:ext uri="{FF2B5EF4-FFF2-40B4-BE49-F238E27FC236}">
                <a16:creationId xmlns:a16="http://schemas.microsoft.com/office/drawing/2014/main" id="{7977381A-157B-CCCB-6B25-653CCD6A6B74}"/>
              </a:ext>
            </a:extLst>
          </p:cNvPr>
          <p:cNvSpPr>
            <a:spLocks noGrp="1"/>
          </p:cNvSpPr>
          <p:nvPr>
            <p:ph idx="1"/>
          </p:nvPr>
        </p:nvSpPr>
        <p:spPr>
          <a:xfrm>
            <a:off x="323850" y="1847850"/>
            <a:ext cx="7289800" cy="4022725"/>
          </a:xfrm>
        </p:spPr>
        <p:txBody>
          <a:bodyPr/>
          <a:lstStyle/>
          <a:p>
            <a:pPr eaLnBrk="1" hangingPunct="1">
              <a:buFont typeface="Wingdings 2" pitchFamily="2" charset="2"/>
              <a:buNone/>
            </a:pPr>
            <a:r>
              <a:rPr lang="en-GB" altLang="en-US" b="1"/>
              <a:t>Exercise motivation:</a:t>
            </a:r>
          </a:p>
          <a:p>
            <a:pPr eaLnBrk="1" hangingPunct="1"/>
            <a:r>
              <a:rPr lang="en-GB" altLang="en-US"/>
              <a:t>Body image concerns are a powerful motivator</a:t>
            </a:r>
          </a:p>
          <a:p>
            <a:pPr eaLnBrk="1" hangingPunct="1"/>
            <a:r>
              <a:rPr lang="en-GB" altLang="en-US"/>
              <a:t>Desire to </a:t>
            </a:r>
            <a:r>
              <a:rPr lang="en-GB" altLang="en-US" b="1"/>
              <a:t>lose weight or increase muscle tone</a:t>
            </a:r>
            <a:r>
              <a:rPr lang="en-GB" altLang="en-US"/>
              <a:t> often shifts to desire for continued </a:t>
            </a:r>
            <a:r>
              <a:rPr lang="en-GB" altLang="en-US" b="1"/>
              <a:t>physical and psychological well-being</a:t>
            </a:r>
          </a:p>
          <a:p>
            <a:pPr eaLnBrk="1" hangingPunct="1"/>
            <a:r>
              <a:rPr lang="en-GB" altLang="en-US"/>
              <a:t>Body image can also be a </a:t>
            </a:r>
            <a:r>
              <a:rPr lang="en-GB" altLang="en-US" b="1"/>
              <a:t>de-motivator</a:t>
            </a:r>
            <a:r>
              <a:rPr lang="en-GB" altLang="en-US"/>
              <a:t>: some people avoid exercise completely</a:t>
            </a:r>
          </a:p>
          <a:p>
            <a:pPr eaLnBrk="1" hangingPunct="1"/>
            <a:r>
              <a:rPr lang="en-GB" altLang="en-US"/>
              <a:t>Exercise setting and attire preference</a:t>
            </a:r>
          </a:p>
          <a:p>
            <a:pPr eaLnBrk="1" hangingPunct="1"/>
            <a:r>
              <a:rPr lang="en-GB" altLang="en-US"/>
              <a:t>People with high social physique anxiety exercise in private or far away from instructor, in baggy non revealing clothes</a:t>
            </a:r>
          </a:p>
        </p:txBody>
      </p:sp>
      <p:pic>
        <p:nvPicPr>
          <p:cNvPr id="70660" name="Picture 3">
            <a:extLst>
              <a:ext uri="{FF2B5EF4-FFF2-40B4-BE49-F238E27FC236}">
                <a16:creationId xmlns:a16="http://schemas.microsoft.com/office/drawing/2014/main" id="{54D47841-D5F8-3D01-D9B3-44C92535E6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203575" y="5391150"/>
            <a:ext cx="3444875" cy="135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100D8104-C053-496B-59A1-8E73BDDA64AE}"/>
              </a:ext>
            </a:extLst>
          </p:cNvPr>
          <p:cNvSpPr>
            <a:spLocks noGrp="1"/>
          </p:cNvSpPr>
          <p:nvPr>
            <p:ph type="title"/>
          </p:nvPr>
        </p:nvSpPr>
        <p:spPr/>
        <p:txBody>
          <a:bodyPr/>
          <a:lstStyle/>
          <a:p>
            <a:pPr eaLnBrk="1" fontAlgn="auto" hangingPunct="1">
              <a:spcAft>
                <a:spcPts val="0"/>
              </a:spcAft>
              <a:defRPr/>
            </a:pPr>
            <a:r>
              <a:rPr lang="en-GB" altLang="en-US" dirty="0">
                <a:solidFill>
                  <a:schemeClr val="tx1">
                    <a:lumMod val="95000"/>
                    <a:lumOff val="5000"/>
                  </a:schemeClr>
                </a:solidFill>
              </a:rPr>
              <a:t>Physical Activity and SPA</a:t>
            </a:r>
          </a:p>
        </p:txBody>
      </p:sp>
      <p:sp>
        <p:nvSpPr>
          <p:cNvPr id="72706" name="Content Placeholder 2">
            <a:extLst>
              <a:ext uri="{FF2B5EF4-FFF2-40B4-BE49-F238E27FC236}">
                <a16:creationId xmlns:a16="http://schemas.microsoft.com/office/drawing/2014/main" id="{8959B2D5-5778-95B3-50C7-8C552DC8D7B2}"/>
              </a:ext>
            </a:extLst>
          </p:cNvPr>
          <p:cNvSpPr>
            <a:spLocks noGrp="1"/>
          </p:cNvSpPr>
          <p:nvPr>
            <p:ph idx="1"/>
          </p:nvPr>
        </p:nvSpPr>
        <p:spPr>
          <a:xfrm>
            <a:off x="768350" y="1627188"/>
            <a:ext cx="7289800" cy="5114925"/>
          </a:xfrm>
        </p:spPr>
        <p:txBody>
          <a:bodyPr/>
          <a:lstStyle/>
          <a:p>
            <a:pPr eaLnBrk="1" hangingPunct="1">
              <a:lnSpc>
                <a:spcPct val="80000"/>
              </a:lnSpc>
              <a:buFont typeface="Wingdings 2" pitchFamily="2" charset="2"/>
              <a:buNone/>
            </a:pPr>
            <a:endParaRPr lang="en-GB" altLang="en-US" sz="2200"/>
          </a:p>
          <a:p>
            <a:pPr eaLnBrk="1" hangingPunct="1">
              <a:lnSpc>
                <a:spcPct val="80000"/>
              </a:lnSpc>
            </a:pPr>
            <a:r>
              <a:rPr lang="en-GB" altLang="en-US" sz="2200"/>
              <a:t>Regular physical activity has been shown to reduce SPA</a:t>
            </a:r>
          </a:p>
          <a:p>
            <a:pPr eaLnBrk="1" hangingPunct="1">
              <a:lnSpc>
                <a:spcPct val="80000"/>
              </a:lnSpc>
            </a:pPr>
            <a:r>
              <a:rPr lang="en-GB" altLang="en-US" sz="2200"/>
              <a:t>Women with high SPA stand at the back and wear baggy clothing in aerobic classes ( Brewer, et al, 2004)</a:t>
            </a:r>
          </a:p>
          <a:p>
            <a:pPr eaLnBrk="1" hangingPunct="1">
              <a:lnSpc>
                <a:spcPct val="80000"/>
              </a:lnSpc>
            </a:pPr>
            <a:r>
              <a:rPr lang="en-GB" altLang="en-US" sz="2200"/>
              <a:t>Being in groups with people one perceives as similar physically also reduces SPA.</a:t>
            </a:r>
          </a:p>
          <a:p>
            <a:pPr eaLnBrk="1" hangingPunct="1">
              <a:lnSpc>
                <a:spcPct val="80000"/>
              </a:lnSpc>
            </a:pPr>
            <a:r>
              <a:rPr lang="en-GB" altLang="en-US" sz="2200"/>
              <a:t>Females experience less SPA in group aerobic and weight training classes)</a:t>
            </a:r>
          </a:p>
          <a:p>
            <a:pPr eaLnBrk="1" hangingPunct="1">
              <a:lnSpc>
                <a:spcPct val="80000"/>
              </a:lnSpc>
            </a:pPr>
            <a:r>
              <a:rPr lang="en-GB" altLang="en-US" sz="2200"/>
              <a:t>Instructors who lead classes primarily for self-presentation reasons (e.g. an instructor who wants to show you that they are better than you) can cause high SPA</a:t>
            </a:r>
          </a:p>
          <a:p>
            <a:pPr eaLnBrk="1" hangingPunct="1">
              <a:lnSpc>
                <a:spcPct val="80000"/>
              </a:lnSpc>
            </a:pPr>
            <a:r>
              <a:rPr lang="en-GB" altLang="en-US" sz="2200"/>
              <a:t>Instructor who lead classes primarily for leadership (e.g. sensitive to client</a:t>
            </a:r>
            <a:r>
              <a:rPr lang="en-GB" altLang="en-GB" sz="2200"/>
              <a:t>’</a:t>
            </a:r>
            <a:r>
              <a:rPr lang="en-GB" altLang="en-US" sz="2200"/>
              <a:t>s level) opportunities possess lower SPA</a:t>
            </a:r>
          </a:p>
          <a:p>
            <a:pPr eaLnBrk="1" hangingPunct="1">
              <a:lnSpc>
                <a:spcPct val="80000"/>
              </a:lnSpc>
            </a:pPr>
            <a:endParaRPr lang="en-GB" altLang="en-US" sz="2200"/>
          </a:p>
        </p:txBody>
      </p:sp>
      <p:pic>
        <p:nvPicPr>
          <p:cNvPr id="72707" name="Picture 3">
            <a:extLst>
              <a:ext uri="{FF2B5EF4-FFF2-40B4-BE49-F238E27FC236}">
                <a16:creationId xmlns:a16="http://schemas.microsoft.com/office/drawing/2014/main" id="{47C049C2-92C3-9DB2-02D6-D26024B355B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53225" y="274638"/>
            <a:ext cx="1933575" cy="135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C0A0AFDA-8D6F-D572-BFCE-902012EC0BCA}"/>
              </a:ext>
            </a:extLst>
          </p:cNvPr>
          <p:cNvSpPr>
            <a:spLocks noGrp="1"/>
          </p:cNvSpPr>
          <p:nvPr>
            <p:ph type="title"/>
          </p:nvPr>
        </p:nvSpPr>
        <p:spPr/>
        <p:txBody>
          <a:bodyPr/>
          <a:lstStyle/>
          <a:p>
            <a:pPr eaLnBrk="1" fontAlgn="auto" hangingPunct="1">
              <a:spcAft>
                <a:spcPts val="0"/>
              </a:spcAft>
              <a:defRPr/>
            </a:pPr>
            <a:r>
              <a:rPr lang="en-GB" altLang="en-US">
                <a:solidFill>
                  <a:schemeClr val="tx1">
                    <a:lumMod val="95000"/>
                    <a:lumOff val="5000"/>
                  </a:schemeClr>
                </a:solidFill>
              </a:rPr>
              <a:t>Body Image &amp; Exercise</a:t>
            </a:r>
          </a:p>
        </p:txBody>
      </p:sp>
      <p:sp>
        <p:nvSpPr>
          <p:cNvPr id="74754" name="Content Placeholder 2">
            <a:extLst>
              <a:ext uri="{FF2B5EF4-FFF2-40B4-BE49-F238E27FC236}">
                <a16:creationId xmlns:a16="http://schemas.microsoft.com/office/drawing/2014/main" id="{8875F34C-365C-53D5-1BAE-5F463E4C7F86}"/>
              </a:ext>
            </a:extLst>
          </p:cNvPr>
          <p:cNvSpPr>
            <a:spLocks noGrp="1"/>
          </p:cNvSpPr>
          <p:nvPr>
            <p:ph idx="1"/>
          </p:nvPr>
        </p:nvSpPr>
        <p:spPr>
          <a:xfrm>
            <a:off x="914400" y="1052513"/>
            <a:ext cx="7772400" cy="6121400"/>
          </a:xfrm>
        </p:spPr>
        <p:txBody>
          <a:bodyPr/>
          <a:lstStyle/>
          <a:p>
            <a:pPr marL="273050" indent="-273050" eaLnBrk="1" hangingPunct="1">
              <a:spcBef>
                <a:spcPts val="575"/>
              </a:spcBef>
              <a:spcAft>
                <a:spcPct val="0"/>
              </a:spcAft>
              <a:buFont typeface="Wingdings 2" pitchFamily="2" charset="2"/>
              <a:buChar char=""/>
            </a:pPr>
            <a:endParaRPr lang="en-GB" altLang="en-US"/>
          </a:p>
          <a:p>
            <a:pPr marL="273050" indent="-273050" eaLnBrk="1" hangingPunct="1">
              <a:spcBef>
                <a:spcPts val="575"/>
              </a:spcBef>
              <a:spcAft>
                <a:spcPct val="0"/>
              </a:spcAft>
              <a:buFont typeface="Wingdings 2" pitchFamily="2" charset="2"/>
              <a:buChar char=""/>
            </a:pPr>
            <a:endParaRPr lang="en-GB" altLang="en-US"/>
          </a:p>
          <a:p>
            <a:pPr marL="273050" indent="-273050" eaLnBrk="1" hangingPunct="1">
              <a:spcBef>
                <a:spcPts val="575"/>
              </a:spcBef>
              <a:spcAft>
                <a:spcPct val="0"/>
              </a:spcAft>
              <a:buFont typeface="Wingdings 2" pitchFamily="2" charset="2"/>
              <a:buNone/>
            </a:pPr>
            <a:r>
              <a:rPr lang="en-GB" altLang="en-US"/>
              <a:t>Findings:</a:t>
            </a:r>
          </a:p>
          <a:p>
            <a:pPr marL="273050" indent="-273050" eaLnBrk="1" hangingPunct="1">
              <a:spcBef>
                <a:spcPts val="575"/>
              </a:spcBef>
              <a:spcAft>
                <a:spcPct val="0"/>
              </a:spcAft>
              <a:buFont typeface="Wingdings 2" pitchFamily="2" charset="2"/>
              <a:buChar char=""/>
            </a:pPr>
            <a:r>
              <a:rPr lang="en-GB" altLang="en-US"/>
              <a:t>Exercise training can lead to significant improvements in body image of women (Martin &amp; Lichtenberger, 2002)</a:t>
            </a:r>
          </a:p>
          <a:p>
            <a:pPr marL="273050" indent="-273050" eaLnBrk="1" hangingPunct="1">
              <a:spcBef>
                <a:spcPts val="575"/>
              </a:spcBef>
              <a:spcAft>
                <a:spcPct val="0"/>
              </a:spcAft>
              <a:buFont typeface="Wingdings 2" pitchFamily="2" charset="2"/>
              <a:buChar char=""/>
            </a:pPr>
            <a:r>
              <a:rPr lang="en-GB" altLang="en-US"/>
              <a:t>Both aerobic and weight training improved body image with weight training having the greatest impact.</a:t>
            </a:r>
          </a:p>
          <a:p>
            <a:pPr marL="273050" indent="-273050" eaLnBrk="1" hangingPunct="1">
              <a:spcBef>
                <a:spcPts val="575"/>
              </a:spcBef>
              <a:spcAft>
                <a:spcPct val="0"/>
              </a:spcAft>
              <a:buFont typeface="Wingdings 2" pitchFamily="2" charset="2"/>
              <a:buChar char=""/>
            </a:pPr>
            <a:r>
              <a:rPr lang="en-GB" altLang="en-US"/>
              <a:t>Exercisers are less dissatisfied with their weight</a:t>
            </a:r>
          </a:p>
          <a:p>
            <a:pPr marL="273050" indent="-273050" eaLnBrk="1" hangingPunct="1">
              <a:spcBef>
                <a:spcPts val="575"/>
              </a:spcBef>
              <a:spcAft>
                <a:spcPct val="0"/>
              </a:spcAft>
              <a:buFont typeface="Wingdings 2" pitchFamily="2" charset="2"/>
              <a:buChar char=""/>
            </a:pPr>
            <a:r>
              <a:rPr lang="en-GB" altLang="en-US"/>
              <a:t>High active women evaluated their physical appearance better than inactive women</a:t>
            </a:r>
          </a:p>
          <a:p>
            <a:pPr marL="273050" indent="-273050" eaLnBrk="1" hangingPunct="1">
              <a:spcBef>
                <a:spcPts val="575"/>
              </a:spcBef>
              <a:spcAft>
                <a:spcPct val="0"/>
              </a:spcAft>
              <a:buFont typeface="Wingdings 2" pitchFamily="2" charset="2"/>
              <a:buChar char=""/>
            </a:pPr>
            <a:r>
              <a:rPr lang="en-GB" altLang="en-US"/>
              <a:t>Women (active and inactive) are overly preoccupied with weight loss</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05215-DC0B-C47D-8338-F8C706B32BA6}"/>
              </a:ext>
            </a:extLst>
          </p:cNvPr>
          <p:cNvSpPr>
            <a:spLocks noGrp="1"/>
          </p:cNvSpPr>
          <p:nvPr>
            <p:ph type="title"/>
          </p:nvPr>
        </p:nvSpPr>
        <p:spPr/>
        <p:txBody>
          <a:bodyPr/>
          <a:lstStyle/>
          <a:p>
            <a:pPr eaLnBrk="1" fontAlgn="auto" hangingPunct="1">
              <a:spcAft>
                <a:spcPts val="0"/>
              </a:spcAft>
              <a:defRPr/>
            </a:pPr>
            <a:r>
              <a:rPr lang="en-GB" dirty="0">
                <a:solidFill>
                  <a:schemeClr val="tx1">
                    <a:lumMod val="95000"/>
                    <a:lumOff val="5000"/>
                  </a:schemeClr>
                </a:solidFill>
              </a:rPr>
              <a:t>Exercise and negative effects on SPA</a:t>
            </a:r>
          </a:p>
        </p:txBody>
      </p:sp>
      <p:sp>
        <p:nvSpPr>
          <p:cNvPr id="76802" name="Content Placeholder 2">
            <a:extLst>
              <a:ext uri="{FF2B5EF4-FFF2-40B4-BE49-F238E27FC236}">
                <a16:creationId xmlns:a16="http://schemas.microsoft.com/office/drawing/2014/main" id="{C435D6BC-2314-53B3-D93B-3E4482F16A81}"/>
              </a:ext>
            </a:extLst>
          </p:cNvPr>
          <p:cNvSpPr>
            <a:spLocks noGrp="1"/>
          </p:cNvSpPr>
          <p:nvPr>
            <p:ph idx="1"/>
          </p:nvPr>
        </p:nvSpPr>
        <p:spPr>
          <a:xfrm>
            <a:off x="768350" y="1844675"/>
            <a:ext cx="7289800" cy="4464050"/>
          </a:xfrm>
        </p:spPr>
        <p:txBody>
          <a:bodyPr/>
          <a:lstStyle/>
          <a:p>
            <a:pPr eaLnBrk="1" hangingPunct="1"/>
            <a:r>
              <a:rPr lang="en-GB" altLang="en-US"/>
              <a:t>Evidence that exercise can have negative effects on body satisfaction under some circumstances. </a:t>
            </a:r>
          </a:p>
          <a:p>
            <a:pPr eaLnBrk="1" hangingPunct="1"/>
            <a:r>
              <a:rPr lang="en-GB" altLang="en-US"/>
              <a:t>Martin Ginis, Jung, and Gauvin (2003) found that women with greater body image concerns experienced increased social anxiety about their physique after physical exercise.</a:t>
            </a:r>
          </a:p>
          <a:p>
            <a:pPr eaLnBrk="1" hangingPunct="1"/>
            <a:r>
              <a:rPr lang="en-GB" altLang="en-US"/>
              <a:t>Women who exercised in front of a mirror felt worse after exercising than women in the unmirrored condition. </a:t>
            </a:r>
          </a:p>
          <a:p>
            <a:pPr eaLnBrk="1" hangingPunct="1"/>
            <a:r>
              <a:rPr lang="en-GB" altLang="en-US"/>
              <a:t>In another study - effects of using exercise videos on body dissatisfaction </a:t>
            </a:r>
          </a:p>
          <a:p>
            <a:pPr eaLnBrk="1" hangingPunct="1"/>
            <a:r>
              <a:rPr lang="en-GB" altLang="en-US"/>
              <a:t>Martin Ginis, Prapavessis, and Haase (2008) found that the greater the discrepancy the exerciser perceived between his or her body and that of the video instructor, the greater the body dissatisfaction after exercising.</a:t>
            </a:r>
          </a:p>
          <a:p>
            <a:pPr eaLnBrk="1" hangingPunct="1"/>
            <a:endParaRPr lang="en-GB" altLang="en-US"/>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8408564C-00DE-5B49-CFCB-C9D3848335C0}"/>
              </a:ext>
            </a:extLst>
          </p:cNvPr>
          <p:cNvSpPr>
            <a:spLocks noGrp="1"/>
          </p:cNvSpPr>
          <p:nvPr>
            <p:ph type="title"/>
          </p:nvPr>
        </p:nvSpPr>
        <p:spPr/>
        <p:txBody>
          <a:bodyPr/>
          <a:lstStyle/>
          <a:p>
            <a:pPr eaLnBrk="1" fontAlgn="auto" hangingPunct="1">
              <a:spcAft>
                <a:spcPts val="0"/>
              </a:spcAft>
              <a:defRPr/>
            </a:pPr>
            <a:r>
              <a:rPr lang="en-GB" altLang="en-US" dirty="0">
                <a:solidFill>
                  <a:schemeClr val="tx1">
                    <a:lumMod val="95000"/>
                    <a:lumOff val="5000"/>
                  </a:schemeClr>
                </a:solidFill>
              </a:rPr>
              <a:t>Recommendations:</a:t>
            </a:r>
          </a:p>
        </p:txBody>
      </p:sp>
      <p:sp>
        <p:nvSpPr>
          <p:cNvPr id="3" name="Content Placeholder 2">
            <a:extLst>
              <a:ext uri="{FF2B5EF4-FFF2-40B4-BE49-F238E27FC236}">
                <a16:creationId xmlns:a16="http://schemas.microsoft.com/office/drawing/2014/main" id="{D910C2A2-793D-5C96-9D18-6821EC6DB878}"/>
              </a:ext>
            </a:extLst>
          </p:cNvPr>
          <p:cNvSpPr>
            <a:spLocks noGrp="1"/>
          </p:cNvSpPr>
          <p:nvPr>
            <p:ph idx="1"/>
          </p:nvPr>
        </p:nvSpPr>
        <p:spPr>
          <a:xfrm>
            <a:off x="250825" y="1557338"/>
            <a:ext cx="8572500" cy="5772150"/>
          </a:xfrm>
        </p:spPr>
        <p:txBody>
          <a:bodyPr rtlCol="0">
            <a:normAutofit/>
          </a:bodyPr>
          <a:lstStyle/>
          <a:p>
            <a:pPr marL="274320" indent="-274320" eaLnBrk="1" fontAlgn="auto" hangingPunct="1">
              <a:spcBef>
                <a:spcPts val="580"/>
              </a:spcBef>
              <a:spcAft>
                <a:spcPts val="0"/>
              </a:spcAft>
              <a:buFont typeface="Wingdings 2"/>
              <a:buNone/>
              <a:defRPr/>
            </a:pPr>
            <a:endParaRPr lang="en-GB" dirty="0"/>
          </a:p>
          <a:p>
            <a:pPr marL="274320" indent="-274320" eaLnBrk="1" fontAlgn="auto" hangingPunct="1">
              <a:spcBef>
                <a:spcPts val="580"/>
              </a:spcBef>
              <a:spcAft>
                <a:spcPts val="0"/>
              </a:spcAft>
              <a:buFont typeface="Wingdings 2"/>
              <a:buNone/>
              <a:defRPr/>
            </a:pPr>
            <a:endParaRPr lang="en-GB" dirty="0"/>
          </a:p>
          <a:p>
            <a:pPr marL="514350" indent="-514350" eaLnBrk="1" fontAlgn="auto" hangingPunct="1">
              <a:spcBef>
                <a:spcPts val="580"/>
              </a:spcBef>
              <a:spcAft>
                <a:spcPts val="0"/>
              </a:spcAft>
              <a:buFont typeface="+mj-lt"/>
              <a:buAutoNum type="arabicPeriod"/>
              <a:defRPr/>
            </a:pPr>
            <a:r>
              <a:rPr lang="en-GB" dirty="0"/>
              <a:t>People who enjoy their workouts show the biggest exercise related improvements in body image.</a:t>
            </a:r>
          </a:p>
          <a:p>
            <a:pPr marL="514350" indent="-514350" eaLnBrk="1" fontAlgn="auto" hangingPunct="1">
              <a:spcBef>
                <a:spcPts val="580"/>
              </a:spcBef>
              <a:spcAft>
                <a:spcPts val="0"/>
              </a:spcAft>
              <a:buFont typeface="+mj-lt"/>
              <a:buAutoNum type="arabicPeriod"/>
              <a:defRPr/>
            </a:pPr>
            <a:r>
              <a:rPr lang="en-GB" dirty="0"/>
              <a:t>Fitness instructors need to teach people about body image and exercise behaviour.</a:t>
            </a:r>
          </a:p>
          <a:p>
            <a:pPr marL="514350" indent="-514350" eaLnBrk="1" fontAlgn="auto" hangingPunct="1">
              <a:spcBef>
                <a:spcPts val="580"/>
              </a:spcBef>
              <a:spcAft>
                <a:spcPts val="0"/>
              </a:spcAft>
              <a:buFont typeface="+mj-lt"/>
              <a:buAutoNum type="arabicPeriod"/>
              <a:defRPr/>
            </a:pPr>
            <a:r>
              <a:rPr lang="en-GB" dirty="0"/>
              <a:t>Monitor progress of bodily changes in strength and body composition throughout your program.</a:t>
            </a:r>
          </a:p>
          <a:p>
            <a:pPr marL="514350" indent="-514350" eaLnBrk="1" fontAlgn="auto" hangingPunct="1">
              <a:spcBef>
                <a:spcPts val="580"/>
              </a:spcBef>
              <a:spcAft>
                <a:spcPts val="0"/>
              </a:spcAft>
              <a:buFont typeface="+mj-lt"/>
              <a:buAutoNum type="arabicPeriod"/>
              <a:defRPr/>
            </a:pPr>
            <a:r>
              <a:rPr lang="en-GB" dirty="0"/>
              <a:t>Fitness instructors should encourage clients to wear loose-fitted, comfortable exercise attire.</a:t>
            </a:r>
          </a:p>
          <a:p>
            <a:pPr marL="514350" indent="-514350" eaLnBrk="1" fontAlgn="auto" hangingPunct="1">
              <a:spcBef>
                <a:spcPts val="580"/>
              </a:spcBef>
              <a:spcAft>
                <a:spcPts val="0"/>
              </a:spcAft>
              <a:buFont typeface="+mj-lt"/>
              <a:buAutoNum type="arabicPeriod"/>
              <a:defRPr/>
            </a:pPr>
            <a:r>
              <a:rPr lang="en-GB" dirty="0"/>
              <a:t>Media promotion materials of classes or exercise campaigns should show a wide range of body shapes, sizes, and physical abilities.</a:t>
            </a:r>
          </a:p>
          <a:p>
            <a:pPr marL="514350" indent="-514350" eaLnBrk="1" fontAlgn="auto" hangingPunct="1">
              <a:spcBef>
                <a:spcPts val="580"/>
              </a:spcBef>
              <a:spcAft>
                <a:spcPts val="0"/>
              </a:spcAft>
              <a:buFont typeface="+mj-lt"/>
              <a:buAutoNum type="arabicPeriod"/>
              <a:defRPr/>
            </a:pPr>
            <a:r>
              <a:rPr lang="en-GB" dirty="0"/>
              <a:t>Exercise programs should focus on improving physical function, strength, and endurance rather than on changing physical appearance</a:t>
            </a:r>
          </a:p>
          <a:p>
            <a:pPr marL="274320" indent="-274320" eaLnBrk="1" fontAlgn="auto" hangingPunct="1">
              <a:spcBef>
                <a:spcPts val="580"/>
              </a:spcBef>
              <a:spcAft>
                <a:spcPts val="0"/>
              </a:spcAft>
              <a:buFont typeface="Wingdings 2"/>
              <a:buChar char=""/>
              <a:defRPr/>
            </a:pPr>
            <a:endParaRPr lang="en-GB" dirty="0"/>
          </a:p>
        </p:txBody>
      </p:sp>
      <p:pic>
        <p:nvPicPr>
          <p:cNvPr id="77827" name="Picture 1">
            <a:extLst>
              <a:ext uri="{FF2B5EF4-FFF2-40B4-BE49-F238E27FC236}">
                <a16:creationId xmlns:a16="http://schemas.microsoft.com/office/drawing/2014/main" id="{B4B9BC2D-4756-D669-6504-66C4C92FB76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115888"/>
            <a:ext cx="2892425" cy="169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5B422-B5F2-FC4F-65EE-43A916D8C905}"/>
              </a:ext>
            </a:extLst>
          </p:cNvPr>
          <p:cNvSpPr>
            <a:spLocks noGrp="1"/>
          </p:cNvSpPr>
          <p:nvPr>
            <p:ph type="title"/>
          </p:nvPr>
        </p:nvSpPr>
        <p:spPr/>
        <p:txBody>
          <a:bodyPr/>
          <a:lstStyle/>
          <a:p>
            <a:pPr>
              <a:defRPr/>
            </a:pPr>
            <a:r>
              <a:rPr lang="en-GB" dirty="0"/>
              <a:t>Any questions / CW questions?</a:t>
            </a:r>
          </a:p>
        </p:txBody>
      </p:sp>
      <p:sp>
        <p:nvSpPr>
          <p:cNvPr id="79874" name="Content Placeholder 2">
            <a:extLst>
              <a:ext uri="{FF2B5EF4-FFF2-40B4-BE49-F238E27FC236}">
                <a16:creationId xmlns:a16="http://schemas.microsoft.com/office/drawing/2014/main" id="{A48E3F9E-F14E-B91F-91DE-5444014A8910}"/>
              </a:ext>
            </a:extLst>
          </p:cNvPr>
          <p:cNvSpPr>
            <a:spLocks noGrp="1"/>
          </p:cNvSpPr>
          <p:nvPr>
            <p:ph idx="1"/>
          </p:nvPr>
        </p:nvSpPr>
        <p:spPr/>
        <p:txBody>
          <a:bodyPr/>
          <a:lstStyle/>
          <a:p>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1226</TotalTime>
  <Words>2951</Words>
  <Application>Microsoft Macintosh PowerPoint</Application>
  <PresentationFormat>On-screen Show (4:3)</PresentationFormat>
  <Paragraphs>297</Paragraphs>
  <Slides>40</Slides>
  <Notes>24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40</vt:i4>
      </vt:variant>
    </vt:vector>
  </HeadingPairs>
  <TitlesOfParts>
    <vt:vector size="50" baseType="lpstr">
      <vt:lpstr>Tw Cen MT</vt:lpstr>
      <vt:lpstr>Arial</vt:lpstr>
      <vt:lpstr>Tw Cen MT Condensed</vt:lpstr>
      <vt:lpstr>Wingdings 3</vt:lpstr>
      <vt:lpstr>Calibri</vt:lpstr>
      <vt:lpstr>ＭＳ Ｐゴシック</vt:lpstr>
      <vt:lpstr>NexusSerif</vt:lpstr>
      <vt:lpstr>Wingdings</vt:lpstr>
      <vt:lpstr>Wingdings 2</vt:lpstr>
      <vt:lpstr>Integral</vt:lpstr>
      <vt:lpstr>Body Image and Exercise – part 2 </vt:lpstr>
      <vt:lpstr>Tasks on Moodle  Is social media hurting your mental health? | Bailey Parnell Tedx talk</vt:lpstr>
      <vt:lpstr>The effect of Instagram #fitspiration images on young women’s mood, body image, and exercise behaviour (Pritchard et al., 2020)  </vt:lpstr>
      <vt:lpstr>Study summary:</vt:lpstr>
      <vt:lpstr>media bombardment</vt:lpstr>
      <vt:lpstr>Activity Participation</vt:lpstr>
      <vt:lpstr>What activities do you take part in?</vt:lpstr>
      <vt:lpstr> Are you dissatisfied with your body?</vt:lpstr>
      <vt:lpstr>Older adults: Body image satisfaction and loneliness among young adult and older adult age cohorts (Barnett et al., 2020) </vt:lpstr>
      <vt:lpstr>Are women or men more dissatisfied with their body?</vt:lpstr>
      <vt:lpstr>Male Body Image Dissatisfaction </vt:lpstr>
      <vt:lpstr>Female Body Image Dissatisfaction</vt:lpstr>
      <vt:lpstr>Why Is Body Image Important?</vt:lpstr>
      <vt:lpstr>Body Dysmorphic Disorder</vt:lpstr>
      <vt:lpstr>Bigorexia: Never Buff Enough | BBC Newsbeat</vt:lpstr>
      <vt:lpstr>Relationship of Body Image  to Physical Well-Being</vt:lpstr>
      <vt:lpstr>Body Image Measures</vt:lpstr>
      <vt:lpstr>3D Body Image Morphing Software</vt:lpstr>
      <vt:lpstr>Older Method: Perceptual Measurement</vt:lpstr>
      <vt:lpstr>Cognitive measures</vt:lpstr>
      <vt:lpstr>Affective measures </vt:lpstr>
      <vt:lpstr>Physical Activity and Anxiety About the Body</vt:lpstr>
      <vt:lpstr>Research on Body Image and Exercise</vt:lpstr>
      <vt:lpstr>Q. Why do you think exercise has an effect?</vt:lpstr>
      <vt:lpstr>Adolescents</vt:lpstr>
      <vt:lpstr>Exercise vs. Psychological Interventions</vt:lpstr>
      <vt:lpstr>    Mechanisms of Change </vt:lpstr>
      <vt:lpstr>What are the causes?</vt:lpstr>
      <vt:lpstr>a single bout of aerobic exercise on body dissatisfaction and mood</vt:lpstr>
      <vt:lpstr>PowerPoint Presentation</vt:lpstr>
      <vt:lpstr>Improved Physical Fitness</vt:lpstr>
      <vt:lpstr>Increased Awareness of Physical Capabilities</vt:lpstr>
      <vt:lpstr>Who Benefits Most from Exercise Interventions?</vt:lpstr>
      <vt:lpstr>Perceptions of masculinity and body image in men with prostate cancer: the role of exercise  (Langelier et al., 2018)</vt:lpstr>
      <vt:lpstr>Influence of Body Image on Exercise Behaviour</vt:lpstr>
      <vt:lpstr>Physical Activity and SPA</vt:lpstr>
      <vt:lpstr>Body Image &amp; Exercise</vt:lpstr>
      <vt:lpstr>Exercise and negative effects on SPA</vt:lpstr>
      <vt:lpstr>Recommendations:</vt:lpstr>
      <vt:lpstr>Any questions / CW questions?</vt:lpstr>
    </vt:vector>
  </TitlesOfParts>
  <Company>Coleg y Drindod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Physique Anxiety / Body Image and Exercise</dc:title>
  <dc:creator>connaughton</dc:creator>
  <cp:lastModifiedBy>Alison Connaughton</cp:lastModifiedBy>
  <cp:revision>69</cp:revision>
  <cp:lastPrinted>2015-02-16T09:43:40Z</cp:lastPrinted>
  <dcterms:created xsi:type="dcterms:W3CDTF">2012-11-28T16:23:42Z</dcterms:created>
  <dcterms:modified xsi:type="dcterms:W3CDTF">2026-02-04T15:05:40Z</dcterms:modified>
</cp:coreProperties>
</file>