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9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982"/>
  </p:normalViewPr>
  <p:slideViewPr>
    <p:cSldViewPr snapToGrid="0" snapToObjects="1">
      <p:cViewPr>
        <p:scale>
          <a:sx n="80" d="100"/>
          <a:sy n="80" d="100"/>
        </p:scale>
        <p:origin x="1800" y="9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CA31E9-9544-4DA8-AAB1-E576142BC881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04322F-C88C-4EB2-AA6A-E5E1B9C82B9F}">
      <dgm:prSet/>
      <dgm:spPr/>
      <dgm:t>
        <a:bodyPr/>
        <a:lstStyle/>
        <a:p>
          <a:r>
            <a:rPr lang="en-GB" dirty="0"/>
            <a:t>Headquarter in Dublin Ireland  </a:t>
          </a:r>
          <a:endParaRPr lang="en-US" dirty="0"/>
        </a:p>
      </dgm:t>
    </dgm:pt>
    <dgm:pt modelId="{F52CCFEE-30EE-45A2-AE1B-62454F97B7FC}" type="parTrans" cxnId="{58C81C8D-966B-43A1-A975-08FCB4EC240A}">
      <dgm:prSet/>
      <dgm:spPr/>
      <dgm:t>
        <a:bodyPr/>
        <a:lstStyle/>
        <a:p>
          <a:endParaRPr lang="en-US"/>
        </a:p>
      </dgm:t>
    </dgm:pt>
    <dgm:pt modelId="{53F53483-ECBA-444D-AB17-28C654B35710}" type="sibTrans" cxnId="{58C81C8D-966B-43A1-A975-08FCB4EC240A}">
      <dgm:prSet/>
      <dgm:spPr/>
      <dgm:t>
        <a:bodyPr/>
        <a:lstStyle/>
        <a:p>
          <a:endParaRPr lang="en-US"/>
        </a:p>
      </dgm:t>
    </dgm:pt>
    <dgm:pt modelId="{44E3B1C5-E1C2-4BAE-BD9A-D36486EDC368}">
      <dgm:prSet/>
      <dgm:spPr/>
      <dgm:t>
        <a:bodyPr/>
        <a:lstStyle/>
        <a:p>
          <a:r>
            <a:rPr lang="en-US" dirty="0"/>
            <a:t>36</a:t>
          </a:r>
          <a:r>
            <a:rPr lang="en-US" baseline="0" dirty="0"/>
            <a:t> hotels across UK and Ireland </a:t>
          </a:r>
          <a:endParaRPr lang="en-US" dirty="0"/>
        </a:p>
      </dgm:t>
    </dgm:pt>
    <dgm:pt modelId="{26AFA4E2-BAC6-40F9-9B99-CC3D3145F60B}" type="parTrans" cxnId="{F17ABC11-674E-4CC2-854E-BCF630CC5CAE}">
      <dgm:prSet/>
      <dgm:spPr/>
      <dgm:t>
        <a:bodyPr/>
        <a:lstStyle/>
        <a:p>
          <a:endParaRPr lang="en-US"/>
        </a:p>
      </dgm:t>
    </dgm:pt>
    <dgm:pt modelId="{266FB74F-A672-4D91-A7FE-AA631BF427EF}" type="sibTrans" cxnId="{F17ABC11-674E-4CC2-854E-BCF630CC5CAE}">
      <dgm:prSet/>
      <dgm:spPr/>
      <dgm:t>
        <a:bodyPr/>
        <a:lstStyle/>
        <a:p>
          <a:endParaRPr lang="en-US"/>
        </a:p>
      </dgm:t>
    </dgm:pt>
    <dgm:pt modelId="{A7D0ED22-BE48-4D7C-9D59-FB358EF426B3}">
      <dgm:prSet/>
      <dgm:spPr/>
      <dgm:t>
        <a:bodyPr/>
        <a:lstStyle/>
        <a:p>
          <a:r>
            <a:rPr lang="en-GB" b="0" i="0" u="none" dirty="0"/>
            <a:t>approximately 7,500 rooms between them, served by 4,000 employees</a:t>
          </a:r>
          <a:endParaRPr lang="en-US" dirty="0"/>
        </a:p>
      </dgm:t>
    </dgm:pt>
    <dgm:pt modelId="{3CFD7560-F143-41EF-A170-3414FE30D7B3}" type="parTrans" cxnId="{F36CA2E0-D651-481C-98C6-4398D0AD4A95}">
      <dgm:prSet/>
      <dgm:spPr/>
      <dgm:t>
        <a:bodyPr/>
        <a:lstStyle/>
        <a:p>
          <a:endParaRPr lang="en-US"/>
        </a:p>
      </dgm:t>
    </dgm:pt>
    <dgm:pt modelId="{70A181EC-5AC0-402F-8895-1E838F2F66D3}" type="sibTrans" cxnId="{F36CA2E0-D651-481C-98C6-4398D0AD4A95}">
      <dgm:prSet/>
      <dgm:spPr/>
      <dgm:t>
        <a:bodyPr/>
        <a:lstStyle/>
        <a:p>
          <a:endParaRPr lang="en-US"/>
        </a:p>
      </dgm:t>
    </dgm:pt>
    <dgm:pt modelId="{5AB6691B-522F-4366-91E2-C0452CA88A51}">
      <dgm:prSet/>
      <dgm:spPr/>
      <dgm:t>
        <a:bodyPr/>
        <a:lstStyle/>
        <a:p>
          <a:r>
            <a:rPr lang="en-GB" b="0" i="0" u="none" dirty="0"/>
            <a:t>Jurys Inn is itself a member of the Leonardo Hotels Group</a:t>
          </a:r>
          <a:endParaRPr lang="en-US" dirty="0"/>
        </a:p>
      </dgm:t>
    </dgm:pt>
    <dgm:pt modelId="{6B0C682E-3434-41DC-9E51-FDAB03E04FE3}" type="parTrans" cxnId="{682DD2FD-6FC5-4806-B6B9-77B02170AB82}">
      <dgm:prSet/>
      <dgm:spPr/>
      <dgm:t>
        <a:bodyPr/>
        <a:lstStyle/>
        <a:p>
          <a:endParaRPr lang="en-US"/>
        </a:p>
      </dgm:t>
    </dgm:pt>
    <dgm:pt modelId="{EC04197C-9E6C-49CB-9766-FA1F19EC6CAA}" type="sibTrans" cxnId="{682DD2FD-6FC5-4806-B6B9-77B02170AB82}">
      <dgm:prSet/>
      <dgm:spPr/>
      <dgm:t>
        <a:bodyPr/>
        <a:lstStyle/>
        <a:p>
          <a:endParaRPr lang="en-US"/>
        </a:p>
      </dgm:t>
    </dgm:pt>
    <dgm:pt modelId="{7116FC41-7076-472F-9960-F68C2494E740}">
      <dgm:prSet/>
      <dgm:spPr/>
      <dgm:t>
        <a:bodyPr/>
        <a:lstStyle/>
        <a:p>
          <a:r>
            <a:rPr lang="en-US" dirty="0"/>
            <a:t>Founded in 1881</a:t>
          </a:r>
        </a:p>
      </dgm:t>
    </dgm:pt>
    <dgm:pt modelId="{2765B6B7-5A90-4FE2-A9D3-97AE91682F4C}" type="parTrans" cxnId="{932362F7-6D29-4964-BC9E-E9C0AD7AD23B}">
      <dgm:prSet/>
      <dgm:spPr/>
      <dgm:t>
        <a:bodyPr/>
        <a:lstStyle/>
        <a:p>
          <a:endParaRPr lang="en-US"/>
        </a:p>
      </dgm:t>
    </dgm:pt>
    <dgm:pt modelId="{2CB71B28-C398-4676-85DF-6EE5D1FA4CDC}" type="sibTrans" cxnId="{932362F7-6D29-4964-BC9E-E9C0AD7AD23B}">
      <dgm:prSet/>
      <dgm:spPr/>
      <dgm:t>
        <a:bodyPr/>
        <a:lstStyle/>
        <a:p>
          <a:endParaRPr lang="en-US"/>
        </a:p>
      </dgm:t>
    </dgm:pt>
    <dgm:pt modelId="{F41BAE89-F023-094C-A960-DEBDFBE77D44}" type="pres">
      <dgm:prSet presAssocID="{91CA31E9-9544-4DA8-AAB1-E576142BC881}" presName="linear" presStyleCnt="0">
        <dgm:presLayoutVars>
          <dgm:animLvl val="lvl"/>
          <dgm:resizeHandles val="exact"/>
        </dgm:presLayoutVars>
      </dgm:prSet>
      <dgm:spPr/>
    </dgm:pt>
    <dgm:pt modelId="{04EB85BC-6D97-8443-A44B-0AA9C8E8B33C}" type="pres">
      <dgm:prSet presAssocID="{8804322F-C88C-4EB2-AA6A-E5E1B9C82B9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3A11DC2-0F84-2E40-9D04-DC68EB939608}" type="pres">
      <dgm:prSet presAssocID="{53F53483-ECBA-444D-AB17-28C654B35710}" presName="spacer" presStyleCnt="0"/>
      <dgm:spPr/>
    </dgm:pt>
    <dgm:pt modelId="{488F9A52-8569-7A44-B04D-C4191A65BC0C}" type="pres">
      <dgm:prSet presAssocID="{44E3B1C5-E1C2-4BAE-BD9A-D36486EDC36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7058013-D12C-7442-AC44-ECD8141153EB}" type="pres">
      <dgm:prSet presAssocID="{266FB74F-A672-4D91-A7FE-AA631BF427EF}" presName="spacer" presStyleCnt="0"/>
      <dgm:spPr/>
    </dgm:pt>
    <dgm:pt modelId="{9715493F-3CEE-ED4F-8701-2606D4EDEE6E}" type="pres">
      <dgm:prSet presAssocID="{A7D0ED22-BE48-4D7C-9D59-FB358EF426B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EC241E3-D93A-7947-87AC-F4EC5E82976E}" type="pres">
      <dgm:prSet presAssocID="{70A181EC-5AC0-402F-8895-1E838F2F66D3}" presName="spacer" presStyleCnt="0"/>
      <dgm:spPr/>
    </dgm:pt>
    <dgm:pt modelId="{A4F3EB5B-3A5C-4449-8C03-3051A5F22B30}" type="pres">
      <dgm:prSet presAssocID="{5AB6691B-522F-4366-91E2-C0452CA88A5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B95832E-BB06-B242-B3FD-3526C5BD4569}" type="pres">
      <dgm:prSet presAssocID="{EC04197C-9E6C-49CB-9766-FA1F19EC6CAA}" presName="spacer" presStyleCnt="0"/>
      <dgm:spPr/>
    </dgm:pt>
    <dgm:pt modelId="{E31F2713-62A9-3A4A-9EA9-49631808C6C5}" type="pres">
      <dgm:prSet presAssocID="{7116FC41-7076-472F-9960-F68C2494E74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17ABC11-674E-4CC2-854E-BCF630CC5CAE}" srcId="{91CA31E9-9544-4DA8-AAB1-E576142BC881}" destId="{44E3B1C5-E1C2-4BAE-BD9A-D36486EDC368}" srcOrd="1" destOrd="0" parTransId="{26AFA4E2-BAC6-40F9-9B99-CC3D3145F60B}" sibTransId="{266FB74F-A672-4D91-A7FE-AA631BF427EF}"/>
    <dgm:cxn modelId="{C5076D38-091F-0F48-86A1-5B99791D0859}" type="presOf" srcId="{7116FC41-7076-472F-9960-F68C2494E740}" destId="{E31F2713-62A9-3A4A-9EA9-49631808C6C5}" srcOrd="0" destOrd="0" presId="urn:microsoft.com/office/officeart/2005/8/layout/vList2"/>
    <dgm:cxn modelId="{1DD9A66D-43E5-4748-B2BA-5A2DB9FA2891}" type="presOf" srcId="{5AB6691B-522F-4366-91E2-C0452CA88A51}" destId="{A4F3EB5B-3A5C-4449-8C03-3051A5F22B30}" srcOrd="0" destOrd="0" presId="urn:microsoft.com/office/officeart/2005/8/layout/vList2"/>
    <dgm:cxn modelId="{58C81C8D-966B-43A1-A975-08FCB4EC240A}" srcId="{91CA31E9-9544-4DA8-AAB1-E576142BC881}" destId="{8804322F-C88C-4EB2-AA6A-E5E1B9C82B9F}" srcOrd="0" destOrd="0" parTransId="{F52CCFEE-30EE-45A2-AE1B-62454F97B7FC}" sibTransId="{53F53483-ECBA-444D-AB17-28C654B35710}"/>
    <dgm:cxn modelId="{88CC06B8-FC9F-FB4F-B0DB-743C4070EEE8}" type="presOf" srcId="{8804322F-C88C-4EB2-AA6A-E5E1B9C82B9F}" destId="{04EB85BC-6D97-8443-A44B-0AA9C8E8B33C}" srcOrd="0" destOrd="0" presId="urn:microsoft.com/office/officeart/2005/8/layout/vList2"/>
    <dgm:cxn modelId="{6452EAC9-2E28-8C4E-859C-012B379179FB}" type="presOf" srcId="{A7D0ED22-BE48-4D7C-9D59-FB358EF426B3}" destId="{9715493F-3CEE-ED4F-8701-2606D4EDEE6E}" srcOrd="0" destOrd="0" presId="urn:microsoft.com/office/officeart/2005/8/layout/vList2"/>
    <dgm:cxn modelId="{43658BD0-9E35-6641-9355-1A423321E3B9}" type="presOf" srcId="{91CA31E9-9544-4DA8-AAB1-E576142BC881}" destId="{F41BAE89-F023-094C-A960-DEBDFBE77D44}" srcOrd="0" destOrd="0" presId="urn:microsoft.com/office/officeart/2005/8/layout/vList2"/>
    <dgm:cxn modelId="{9AC4B0D5-B35B-034D-8DE1-E7BC053B84D9}" type="presOf" srcId="{44E3B1C5-E1C2-4BAE-BD9A-D36486EDC368}" destId="{488F9A52-8569-7A44-B04D-C4191A65BC0C}" srcOrd="0" destOrd="0" presId="urn:microsoft.com/office/officeart/2005/8/layout/vList2"/>
    <dgm:cxn modelId="{F36CA2E0-D651-481C-98C6-4398D0AD4A95}" srcId="{91CA31E9-9544-4DA8-AAB1-E576142BC881}" destId="{A7D0ED22-BE48-4D7C-9D59-FB358EF426B3}" srcOrd="2" destOrd="0" parTransId="{3CFD7560-F143-41EF-A170-3414FE30D7B3}" sibTransId="{70A181EC-5AC0-402F-8895-1E838F2F66D3}"/>
    <dgm:cxn modelId="{932362F7-6D29-4964-BC9E-E9C0AD7AD23B}" srcId="{91CA31E9-9544-4DA8-AAB1-E576142BC881}" destId="{7116FC41-7076-472F-9960-F68C2494E740}" srcOrd="4" destOrd="0" parTransId="{2765B6B7-5A90-4FE2-A9D3-97AE91682F4C}" sibTransId="{2CB71B28-C398-4676-85DF-6EE5D1FA4CDC}"/>
    <dgm:cxn modelId="{682DD2FD-6FC5-4806-B6B9-77B02170AB82}" srcId="{91CA31E9-9544-4DA8-AAB1-E576142BC881}" destId="{5AB6691B-522F-4366-91E2-C0452CA88A51}" srcOrd="3" destOrd="0" parTransId="{6B0C682E-3434-41DC-9E51-FDAB03E04FE3}" sibTransId="{EC04197C-9E6C-49CB-9766-FA1F19EC6CAA}"/>
    <dgm:cxn modelId="{935EAA9C-CF5B-774A-87B9-B506D9F85E5E}" type="presParOf" srcId="{F41BAE89-F023-094C-A960-DEBDFBE77D44}" destId="{04EB85BC-6D97-8443-A44B-0AA9C8E8B33C}" srcOrd="0" destOrd="0" presId="urn:microsoft.com/office/officeart/2005/8/layout/vList2"/>
    <dgm:cxn modelId="{09A8AC4F-C1A0-9748-960F-CEE723C8D423}" type="presParOf" srcId="{F41BAE89-F023-094C-A960-DEBDFBE77D44}" destId="{33A11DC2-0F84-2E40-9D04-DC68EB939608}" srcOrd="1" destOrd="0" presId="urn:microsoft.com/office/officeart/2005/8/layout/vList2"/>
    <dgm:cxn modelId="{7F62D33C-637B-4346-AE2D-A28E17C04C78}" type="presParOf" srcId="{F41BAE89-F023-094C-A960-DEBDFBE77D44}" destId="{488F9A52-8569-7A44-B04D-C4191A65BC0C}" srcOrd="2" destOrd="0" presId="urn:microsoft.com/office/officeart/2005/8/layout/vList2"/>
    <dgm:cxn modelId="{5FFA0F5B-D696-294B-8915-E400993A84EE}" type="presParOf" srcId="{F41BAE89-F023-094C-A960-DEBDFBE77D44}" destId="{07058013-D12C-7442-AC44-ECD8141153EB}" srcOrd="3" destOrd="0" presId="urn:microsoft.com/office/officeart/2005/8/layout/vList2"/>
    <dgm:cxn modelId="{F3C21670-3721-C243-92DB-34734D833B19}" type="presParOf" srcId="{F41BAE89-F023-094C-A960-DEBDFBE77D44}" destId="{9715493F-3CEE-ED4F-8701-2606D4EDEE6E}" srcOrd="4" destOrd="0" presId="urn:microsoft.com/office/officeart/2005/8/layout/vList2"/>
    <dgm:cxn modelId="{E3E4E3C6-D5A5-3547-999C-7CAFB95626B8}" type="presParOf" srcId="{F41BAE89-F023-094C-A960-DEBDFBE77D44}" destId="{4EC241E3-D93A-7947-87AC-F4EC5E82976E}" srcOrd="5" destOrd="0" presId="urn:microsoft.com/office/officeart/2005/8/layout/vList2"/>
    <dgm:cxn modelId="{B1B85BF0-5ADA-8245-A9B0-5F4812B2D449}" type="presParOf" srcId="{F41BAE89-F023-094C-A960-DEBDFBE77D44}" destId="{A4F3EB5B-3A5C-4449-8C03-3051A5F22B30}" srcOrd="6" destOrd="0" presId="urn:microsoft.com/office/officeart/2005/8/layout/vList2"/>
    <dgm:cxn modelId="{24FE81F5-3A11-6B40-9020-C83011DA0FE4}" type="presParOf" srcId="{F41BAE89-F023-094C-A960-DEBDFBE77D44}" destId="{6B95832E-BB06-B242-B3FD-3526C5BD4569}" srcOrd="7" destOrd="0" presId="urn:microsoft.com/office/officeart/2005/8/layout/vList2"/>
    <dgm:cxn modelId="{34BFE917-B8DC-5840-AFEB-5098D93CC776}" type="presParOf" srcId="{F41BAE89-F023-094C-A960-DEBDFBE77D44}" destId="{E31F2713-62A9-3A4A-9EA9-49631808C6C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EB85BC-6D97-8443-A44B-0AA9C8E8B33C}">
      <dsp:nvSpPr>
        <dsp:cNvPr id="0" name=""/>
        <dsp:cNvSpPr/>
      </dsp:nvSpPr>
      <dsp:spPr>
        <a:xfrm>
          <a:off x="0" y="12091"/>
          <a:ext cx="5831833" cy="7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Headquarter in Dublin Ireland  </a:t>
          </a:r>
          <a:endParaRPr lang="en-US" sz="1800" kern="1200" dirty="0"/>
        </a:p>
      </dsp:txBody>
      <dsp:txXfrm>
        <a:off x="35083" y="47174"/>
        <a:ext cx="5761667" cy="648506"/>
      </dsp:txXfrm>
    </dsp:sp>
    <dsp:sp modelId="{488F9A52-8569-7A44-B04D-C4191A65BC0C}">
      <dsp:nvSpPr>
        <dsp:cNvPr id="0" name=""/>
        <dsp:cNvSpPr/>
      </dsp:nvSpPr>
      <dsp:spPr>
        <a:xfrm>
          <a:off x="0" y="782604"/>
          <a:ext cx="5831833" cy="7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36</a:t>
          </a:r>
          <a:r>
            <a:rPr lang="en-US" sz="1800" kern="1200" baseline="0" dirty="0"/>
            <a:t> hotels across UK and Ireland </a:t>
          </a:r>
          <a:endParaRPr lang="en-US" sz="1800" kern="1200" dirty="0"/>
        </a:p>
      </dsp:txBody>
      <dsp:txXfrm>
        <a:off x="35083" y="817687"/>
        <a:ext cx="5761667" cy="648506"/>
      </dsp:txXfrm>
    </dsp:sp>
    <dsp:sp modelId="{9715493F-3CEE-ED4F-8701-2606D4EDEE6E}">
      <dsp:nvSpPr>
        <dsp:cNvPr id="0" name=""/>
        <dsp:cNvSpPr/>
      </dsp:nvSpPr>
      <dsp:spPr>
        <a:xfrm>
          <a:off x="0" y="1553116"/>
          <a:ext cx="5831833" cy="7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u="none" kern="1200" dirty="0"/>
            <a:t>approximately 7,500 rooms between them, served by 4,000 employees</a:t>
          </a:r>
          <a:endParaRPr lang="en-US" sz="1800" kern="1200" dirty="0"/>
        </a:p>
      </dsp:txBody>
      <dsp:txXfrm>
        <a:off x="35083" y="1588199"/>
        <a:ext cx="5761667" cy="648506"/>
      </dsp:txXfrm>
    </dsp:sp>
    <dsp:sp modelId="{A4F3EB5B-3A5C-4449-8C03-3051A5F22B30}">
      <dsp:nvSpPr>
        <dsp:cNvPr id="0" name=""/>
        <dsp:cNvSpPr/>
      </dsp:nvSpPr>
      <dsp:spPr>
        <a:xfrm>
          <a:off x="0" y="2323629"/>
          <a:ext cx="5831833" cy="7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u="none" kern="1200" dirty="0"/>
            <a:t>Jurys Inn is itself a member of the Leonardo Hotels Group</a:t>
          </a:r>
          <a:endParaRPr lang="en-US" sz="1800" kern="1200" dirty="0"/>
        </a:p>
      </dsp:txBody>
      <dsp:txXfrm>
        <a:off x="35083" y="2358712"/>
        <a:ext cx="5761667" cy="648506"/>
      </dsp:txXfrm>
    </dsp:sp>
    <dsp:sp modelId="{E31F2713-62A9-3A4A-9EA9-49631808C6C5}">
      <dsp:nvSpPr>
        <dsp:cNvPr id="0" name=""/>
        <dsp:cNvSpPr/>
      </dsp:nvSpPr>
      <dsp:spPr>
        <a:xfrm>
          <a:off x="0" y="3094141"/>
          <a:ext cx="5831833" cy="7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Founded in 1881</a:t>
          </a:r>
        </a:p>
      </dsp:txBody>
      <dsp:txXfrm>
        <a:off x="35083" y="3129224"/>
        <a:ext cx="5761667" cy="6485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08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55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759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921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243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04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64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122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689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5C77-55F8-4677-A96C-E6D3F554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64EF-ADDA-4943-8F87-A7469D7997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D493-D1E7-4358-95E9-B5B80A49E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98326-3276-4B9E-960F-10C6677B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C3AC2-288D-4FEE-BF80-0EAEDDFA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808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3C6A-5417-40BD-BF7A-940583223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BCB45-B343-46F6-9718-AA0D68CED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DA2A4-FD34-4E17-908F-4367B1E6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87AE3-776D-451D-AA52-C06B7472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0C4D5-BE1E-4D6A-9196-E0F9E42B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982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11EAACC7-3B3F-47D1-959A-EF58926E955E}" type="datetimeFigureOut">
              <a:rPr lang="en-US" smtClean="0"/>
              <a:t>5/18/21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7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0" name="Rectangle 191">
            <a:extLst>
              <a:ext uri="{FF2B5EF4-FFF2-40B4-BE49-F238E27FC236}">
                <a16:creationId xmlns:a16="http://schemas.microsoft.com/office/drawing/2014/main" id="{6EF3EC4F-5125-42E3-8EB0-821F06BDFA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1" name="Rectangle 192">
            <a:extLst>
              <a:ext uri="{FF2B5EF4-FFF2-40B4-BE49-F238E27FC236}">
                <a16:creationId xmlns:a16="http://schemas.microsoft.com/office/drawing/2014/main" id="{C9AA1F5D-275F-4132-98D2-00D7CC28D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49100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32" name="Straight Connector 193">
            <a:extLst>
              <a:ext uri="{FF2B5EF4-FFF2-40B4-BE49-F238E27FC236}">
                <a16:creationId xmlns:a16="http://schemas.microsoft.com/office/drawing/2014/main" id="{511F559A-434C-4CD5-8B5E-19665B9555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" y="4849100"/>
            <a:ext cx="3309581" cy="52811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BA3AA847-2A7B-4E90-989A-8FE8192C5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60990" y="4849100"/>
            <a:ext cx="2648592" cy="20089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E4958166-28E9-44B1-992F-2D86E0EB7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864221" y="4849100"/>
            <a:ext cx="3327780" cy="52811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E00AB2D4-4AF7-4DE8-B479-1033F3F6A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95230" y="5834655"/>
            <a:ext cx="4296771" cy="102334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518F428F-7DD5-4EE6-892A-53EF558CB3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283588" y="4849100"/>
            <a:ext cx="1460311" cy="20089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5ADD55A-6B91-7A46-84BF-E24E2B6B80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003997"/>
            <a:ext cx="9144000" cy="992943"/>
          </a:xfrm>
        </p:spPr>
        <p:txBody>
          <a:bodyPr>
            <a:normAutofit/>
          </a:bodyPr>
          <a:lstStyle/>
          <a:p>
            <a:r>
              <a:rPr lang="en-GB" sz="4000"/>
              <a:t>Jaliya De Silva - 1803778 </a:t>
            </a:r>
            <a:endParaRPr lang="en-GB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993A5-AD42-1743-82D4-5871399D95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996940"/>
            <a:ext cx="9144000" cy="73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500"/>
              <a:t>19 May 2021</a:t>
            </a:r>
          </a:p>
          <a:p>
            <a:pPr>
              <a:lnSpc>
                <a:spcPct val="110000"/>
              </a:lnSpc>
            </a:pPr>
            <a:r>
              <a:rPr lang="en-GB" sz="1500"/>
              <a:t>University of Wales Trinity Saint David</a:t>
            </a:r>
          </a:p>
        </p:txBody>
      </p:sp>
      <p:pic>
        <p:nvPicPr>
          <p:cNvPr id="10" name="Picture 4" descr="The Change Management Function of the C-Suite">
            <a:extLst>
              <a:ext uri="{FF2B5EF4-FFF2-40B4-BE49-F238E27FC236}">
                <a16:creationId xmlns:a16="http://schemas.microsoft.com/office/drawing/2014/main" id="{9102337A-4829-7145-B9A9-8765328A26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2" r="17320" b="1"/>
          <a:stretch/>
        </p:blipFill>
        <p:spPr bwMode="auto">
          <a:xfrm>
            <a:off x="-8434" y="-3"/>
            <a:ext cx="6121303" cy="485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JURYS INN CARDIFF - Updated 2021 Prices, Hotel Reviews, and Photos -  Tripadvisor">
            <a:extLst>
              <a:ext uri="{FF2B5EF4-FFF2-40B4-BE49-F238E27FC236}">
                <a16:creationId xmlns:a16="http://schemas.microsoft.com/office/drawing/2014/main" id="{D4E24A5B-E583-AF40-8977-F43AD13FA8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6" r="12085"/>
          <a:stretch/>
        </p:blipFill>
        <p:spPr bwMode="auto">
          <a:xfrm>
            <a:off x="6096000" y="-3"/>
            <a:ext cx="6104434" cy="485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855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DD16DE02-C2C8-477C-9FD7-70A983BDE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D13AF29F-D5EC-4489-BF8F-3B356C597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3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60173A01-F891-430E-B39E-483E711B2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1E0363E9-7CD0-497E-88D7-9401364903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78117" y="0"/>
            <a:ext cx="340591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ECCD4B14-FFCC-4CE5-BC9D-DF47AA1AD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1150" y="1171094"/>
            <a:ext cx="4860850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15DED734-54E5-48ED-AEE6-165F24827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968704" y="0"/>
            <a:ext cx="2147217" cy="199511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1FF18D2-63B6-8245-A3B6-1BA8D562B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3" y="584791"/>
            <a:ext cx="10064376" cy="1086847"/>
          </a:xfrm>
        </p:spPr>
        <p:txBody>
          <a:bodyPr>
            <a:normAutofit/>
          </a:bodyPr>
          <a:lstStyle/>
          <a:p>
            <a:br>
              <a:rPr lang="en-GB" sz="3400"/>
            </a:br>
            <a:r>
              <a:rPr lang="en-GB" sz="3400"/>
              <a:t>			</a:t>
            </a:r>
            <a:r>
              <a:rPr lang="en-GB" sz="3400" i="0" cap="none">
                <a:latin typeface="Times New Roman" panose="02020603050405020304" pitchFamily="18" charset="0"/>
                <a:cs typeface="Times New Roman" panose="02020603050405020304" pitchFamily="18" charset="0"/>
              </a:rPr>
              <a:t>Case Study -</a:t>
            </a:r>
            <a:endParaRPr lang="en-GB" sz="3400" i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34222167-616B-448F-A79B-219A4FD3DD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94353" y="0"/>
            <a:ext cx="239059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8" descr="Jurys Inn &amp; Leonardo Hotels City Centre Hotels - Best Prices for the UK &amp;  Ireland">
            <a:extLst>
              <a:ext uri="{FF2B5EF4-FFF2-40B4-BE49-F238E27FC236}">
                <a16:creationId xmlns:a16="http://schemas.microsoft.com/office/drawing/2014/main" id="{70C73C50-0042-534D-A9AA-C679221DB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1974" y="3393906"/>
            <a:ext cx="4136627" cy="199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52" name="Content Placeholder 2">
            <a:extLst>
              <a:ext uri="{FF2B5EF4-FFF2-40B4-BE49-F238E27FC236}">
                <a16:creationId xmlns:a16="http://schemas.microsoft.com/office/drawing/2014/main" id="{97BA0B6E-5951-47EF-AA64-BF01DF8EAC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910449"/>
              </p:ext>
            </p:extLst>
          </p:nvPr>
        </p:nvGraphicFramePr>
        <p:xfrm>
          <a:off x="1129554" y="2499694"/>
          <a:ext cx="5831833" cy="3824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32411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82950D9A-4705-4314-961A-4F88B2CE41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CDECEC-53EB-4244-8FC3-D8379F08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245" y="4912022"/>
            <a:ext cx="6933112" cy="323761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900" i="1" kern="1200" cap="all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Change –</a:t>
            </a:r>
            <a:br>
              <a:rPr lang="en-US" sz="6600" i="1" kern="1200" cap="all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3100" i="1" kern="1200" cap="all" baseline="0" dirty="0">
                <a:solidFill>
                  <a:schemeClr val="tx2"/>
                </a:solidFill>
              </a:rPr>
            </a:br>
            <a:r>
              <a:rPr lang="en-US" sz="3100" i="0" kern="1200" cap="none" baseline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Many</a:t>
            </a:r>
            <a:r>
              <a:rPr lang="en-US" sz="3100" i="0" kern="1200" cap="none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People adopt well to change but most often experience significant problems during change. Andersen, M.K. (2011). </a:t>
            </a:r>
            <a:br>
              <a:rPr lang="en-US" sz="3100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100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Changed Experienced </a:t>
            </a:r>
            <a:r>
              <a:rPr lang="en-US" sz="3100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Outsourced Housekeeping Department  in 2018- present</a:t>
            </a:r>
            <a:br>
              <a:rPr lang="en-US" sz="3100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100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</a:t>
            </a:r>
            <a:r>
              <a:rPr lang="en-US" sz="3100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Sustain cost effective housekeeping operations, improve quality, efficiency, and performance of the department by downsizing </a:t>
            </a:r>
            <a:br>
              <a:rPr lang="en-US" sz="6600" i="1" kern="1200" cap="all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6600" i="1" kern="1200" cap="all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6600" i="1" kern="1200" cap="all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en-US" sz="6600" i="1" kern="1200" cap="all" baseline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0" name="Picture 4" descr="Butterfly emerging from chrysalis">
            <a:extLst>
              <a:ext uri="{FF2B5EF4-FFF2-40B4-BE49-F238E27FC236}">
                <a16:creationId xmlns:a16="http://schemas.microsoft.com/office/drawing/2014/main" id="{89318C0E-0E57-44ED-9761-260D08D340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29" r="18678" b="-1"/>
          <a:stretch/>
        </p:blipFill>
        <p:spPr>
          <a:xfrm rot="10800000">
            <a:off x="8658226" y="-4762"/>
            <a:ext cx="3541857" cy="6886079"/>
          </a:xfrm>
          <a:custGeom>
            <a:avLst/>
            <a:gdLst/>
            <a:ahLst/>
            <a:cxnLst/>
            <a:rect l="l" t="t" r="r" b="b"/>
            <a:pathLst>
              <a:path w="3541857" h="6886079">
                <a:moveTo>
                  <a:pt x="1248072" y="0"/>
                </a:moveTo>
                <a:lnTo>
                  <a:pt x="3541857" y="0"/>
                </a:lnTo>
                <a:lnTo>
                  <a:pt x="3541857" y="6886079"/>
                </a:lnTo>
                <a:lnTo>
                  <a:pt x="0" y="6864521"/>
                </a:lnTo>
                <a:close/>
              </a:path>
            </a:pathLst>
          </a:custGeom>
        </p:spPr>
      </p:pic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13AC671C-E66F-43C5-A66A-C477339DD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878186" y="1"/>
            <a:ext cx="345294" cy="688131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EEE10AC2-20ED-4628-9A8E-14F8437B5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794205" y="-4764"/>
            <a:ext cx="5397796" cy="104143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4" descr="Hotelcare Reviews | Glassdoor">
            <a:extLst>
              <a:ext uri="{FF2B5EF4-FFF2-40B4-BE49-F238E27FC236}">
                <a16:creationId xmlns:a16="http://schemas.microsoft.com/office/drawing/2014/main" id="{FA08C9C2-7F5D-704D-8718-49C723557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4350" y="1017322"/>
            <a:ext cx="1631485" cy="163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85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4167C-F1DE-FE48-B051-5EE0EDC38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i="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Outsourcing Associated With Many Changes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6AFF0-D6D1-0048-90BB-625E5A71E6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0574" y="2599490"/>
            <a:ext cx="9906000" cy="4024424"/>
          </a:xfrm>
        </p:spPr>
        <p:txBody>
          <a:bodyPr/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 employer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 working condition 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quality and rhythm 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D3A5B9-842C-534A-8823-9D1A2102F218}"/>
              </a:ext>
            </a:extLst>
          </p:cNvPr>
          <p:cNvSpPr txBox="1"/>
          <p:nvPr/>
        </p:nvSpPr>
        <p:spPr>
          <a:xfrm>
            <a:off x="7656576" y="5205984"/>
            <a:ext cx="1172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R.T. (2005),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8330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DB0C7-D2A9-514D-BC5C-172CD17B0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</a:t>
            </a:r>
            <a:r>
              <a:rPr lang="en-GB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GB" sz="320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 								process </a:t>
            </a:r>
            <a:endParaRPr lang="en-GB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0B25F-9FBB-CB4B-A744-30C5188BBF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072" y="2358226"/>
            <a:ext cx="5198806" cy="396637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Employees go through four stages of Transition which are 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dirty="0"/>
              <a:t>Shock and disbelief </a:t>
            </a:r>
          </a:p>
          <a:p>
            <a:r>
              <a:rPr lang="en-GB" dirty="0"/>
              <a:t>Resistance and frustration</a:t>
            </a:r>
          </a:p>
          <a:p>
            <a:r>
              <a:rPr lang="en-GB" dirty="0"/>
              <a:t>Transformation phrase </a:t>
            </a:r>
          </a:p>
          <a:p>
            <a:r>
              <a:rPr lang="en-GB" dirty="0"/>
              <a:t>Embrace  </a:t>
            </a:r>
          </a:p>
          <a:p>
            <a:endParaRPr lang="en-GB" b="1" dirty="0"/>
          </a:p>
          <a:p>
            <a:r>
              <a:rPr lang="en-GB" dirty="0"/>
              <a:t>T.G. and Worley, C.G. (2005) </a:t>
            </a:r>
          </a:p>
          <a:p>
            <a:endParaRPr lang="en-GB" b="1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FF5AD8-475B-A740-9A99-E3005884988C}"/>
              </a:ext>
            </a:extLst>
          </p:cNvPr>
          <p:cNvSpPr txBox="1"/>
          <p:nvPr/>
        </p:nvSpPr>
        <p:spPr>
          <a:xfrm>
            <a:off x="7949381" y="2358226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Changes behaviour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ED2099-3BA0-F24C-A0DF-61D7FDCA0AA6}"/>
              </a:ext>
            </a:extLst>
          </p:cNvPr>
          <p:cNvSpPr txBox="1"/>
          <p:nvPr/>
        </p:nvSpPr>
        <p:spPr>
          <a:xfrm>
            <a:off x="7993626" y="3111910"/>
            <a:ext cx="26853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Make changes in work habits </a:t>
            </a:r>
          </a:p>
          <a:p>
            <a:endParaRPr lang="en-GB" dirty="0"/>
          </a:p>
          <a:p>
            <a:r>
              <a:rPr lang="en-GB" dirty="0"/>
              <a:t>Roles and routines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938FBF-CE2F-7B42-ACEB-AA3F642D4137}"/>
              </a:ext>
            </a:extLst>
          </p:cNvPr>
          <p:cNvSpPr txBox="1"/>
          <p:nvPr/>
        </p:nvSpPr>
        <p:spPr>
          <a:xfrm>
            <a:off x="7283669" y="45877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8DC3A3-F543-5240-999B-86B0C1795928}"/>
              </a:ext>
            </a:extLst>
          </p:cNvPr>
          <p:cNvSpPr txBox="1"/>
          <p:nvPr/>
        </p:nvSpPr>
        <p:spPr>
          <a:xfrm>
            <a:off x="8642555" y="4296113"/>
            <a:ext cx="2595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T.F.E., &amp; </a:t>
            </a:r>
            <a:r>
              <a:rPr lang="en-GB" dirty="0" err="1"/>
              <a:t>Robaina</a:t>
            </a:r>
            <a:r>
              <a:rPr lang="en-GB" dirty="0"/>
              <a:t> P.V. (2005)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971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DD16DE02-C2C8-477C-9FD7-70A983BDE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13AF29F-D5EC-4489-BF8F-3B356C597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3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0173A01-F891-430E-B39E-483E711B2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E0363E9-7CD0-497E-88D7-9401364903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78117" y="0"/>
            <a:ext cx="340591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CCD4B14-FFCC-4CE5-BC9D-DF47AA1AD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1150" y="1171094"/>
            <a:ext cx="4860850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15DED734-54E5-48ED-AEE6-165F24827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968704" y="0"/>
            <a:ext cx="2147217" cy="199511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1F6E880-4D43-0F4B-9D0E-3A978E513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3" y="584791"/>
            <a:ext cx="10064376" cy="1086847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br>
              <a:rPr lang="en-GB" dirty="0"/>
            </a:br>
            <a:r>
              <a:rPr lang="en-GB" b="1" dirty="0" err="1"/>
              <a:t>Lewins</a:t>
            </a:r>
            <a:r>
              <a:rPr lang="en-GB" b="1" dirty="0"/>
              <a:t> Model </a:t>
            </a:r>
            <a:endParaRPr lang="en-US" sz="3400" b="1" dirty="0"/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34222167-616B-448F-A79B-219A4FD3DD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94353" y="0"/>
            <a:ext cx="239059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9DB3EA19-8F1C-354B-BC4E-7BA447E4C9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8342" y="1995117"/>
            <a:ext cx="8042701" cy="193024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ACB8FFC-EB7A-F441-A278-940E9DD01363}"/>
              </a:ext>
            </a:extLst>
          </p:cNvPr>
          <p:cNvSpPr txBox="1"/>
          <p:nvPr/>
        </p:nvSpPr>
        <p:spPr>
          <a:xfrm>
            <a:off x="478117" y="4110385"/>
            <a:ext cx="877676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Unfreeze</a:t>
            </a:r>
            <a:r>
              <a:rPr lang="en-GB" dirty="0"/>
              <a:t>  - To be able to alter current </a:t>
            </a:r>
            <a:r>
              <a:rPr lang="en-GB" dirty="0" err="1"/>
              <a:t>behaviors</a:t>
            </a:r>
            <a:r>
              <a:rPr lang="en-GB" dirty="0"/>
              <a:t> or mental processes (ideas, perceptions, and beliefs).</a:t>
            </a:r>
          </a:p>
          <a:p>
            <a:endParaRPr lang="en-GB" dirty="0"/>
          </a:p>
          <a:p>
            <a:r>
              <a:rPr lang="en-GB" b="1" dirty="0"/>
              <a:t>Change</a:t>
            </a:r>
            <a:r>
              <a:rPr lang="en-GB" dirty="0"/>
              <a:t> the habit. . The individual must try out the new </a:t>
            </a:r>
            <a:r>
              <a:rPr lang="en-GB" dirty="0" err="1"/>
              <a:t>behavior</a:t>
            </a:r>
            <a:r>
              <a:rPr lang="en-GB" dirty="0"/>
              <a:t>, assess what works and what doesn’t,</a:t>
            </a:r>
          </a:p>
          <a:p>
            <a:r>
              <a:rPr lang="en-GB" dirty="0"/>
              <a:t> and change their </a:t>
            </a:r>
            <a:r>
              <a:rPr lang="en-GB" dirty="0" err="1"/>
              <a:t>behavior</a:t>
            </a:r>
            <a:r>
              <a:rPr lang="en-GB" dirty="0"/>
              <a:t> accordingly.</a:t>
            </a:r>
          </a:p>
          <a:p>
            <a:endParaRPr lang="en-GB" dirty="0"/>
          </a:p>
          <a:p>
            <a:r>
              <a:rPr lang="en-GB" b="1" dirty="0"/>
              <a:t>Refreeze</a:t>
            </a:r>
            <a:r>
              <a:rPr lang="en-GB" dirty="0"/>
              <a:t> the new habit. The new </a:t>
            </a:r>
            <a:r>
              <a:rPr lang="en-GB" dirty="0" err="1"/>
              <a:t>behavior</a:t>
            </a:r>
            <a:r>
              <a:rPr lang="en-GB" dirty="0"/>
              <a:t> must become ingrained in the mind.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459BA3-1787-4844-AB56-7822461CD00D}"/>
              </a:ext>
            </a:extLst>
          </p:cNvPr>
          <p:cNvSpPr txBox="1"/>
          <p:nvPr/>
        </p:nvSpPr>
        <p:spPr>
          <a:xfrm>
            <a:off x="9158748" y="6046839"/>
            <a:ext cx="16722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Dibella</a:t>
            </a:r>
            <a:r>
              <a:rPr lang="en-GB" dirty="0"/>
              <a:t>, A. (2007)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182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0388D-8663-C44F-8A5D-ACBA983A5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3100" b="1" i="0" dirty="0"/>
              <a:t>Sources of resistance to change  </a:t>
            </a:r>
            <a:r>
              <a:rPr lang="en-GB" sz="2000" b="1" i="0" cap="none" dirty="0"/>
              <a:t>Kotter And Schlesinger (1979)</a:t>
            </a:r>
            <a:br>
              <a:rPr lang="en-GB" i="0" dirty="0"/>
            </a:br>
            <a:r>
              <a:rPr lang="en-GB" sz="2700" i="0" cap="none" dirty="0"/>
              <a:t>Potential Individuals Who May Resist Change With Different Reasons</a:t>
            </a:r>
            <a:r>
              <a:rPr lang="en-GB" i="0" dirty="0"/>
              <a:t>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E6D44-9E62-264D-8ADE-67CD2E4AE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Firstly, The fear that new circumstances will damage employees' self-interest is one of the most apparent reasons for people to oppose change initiatives.</a:t>
            </a:r>
          </a:p>
          <a:p>
            <a:r>
              <a:rPr lang="en-GB" dirty="0"/>
              <a:t>Secondly, The goal of reform initiatives has been to establish a new working style that workers are supposed to follow.. </a:t>
            </a:r>
          </a:p>
          <a:p>
            <a:r>
              <a:rPr lang="en-GB" dirty="0"/>
              <a:t>Third, Almost every recommendation for an effective change implementation emphasizes the importance of educating people about the nature of change.</a:t>
            </a:r>
          </a:p>
          <a:p>
            <a:r>
              <a:rPr lang="en-GB" dirty="0"/>
              <a:t>Fourth, Change plans are designed to shift an entity from its current state to its ideal state, and as </a:t>
            </a:r>
            <a:r>
              <a:rPr lang="en-GB" dirty="0" err="1"/>
              <a:t>Stapley</a:t>
            </a:r>
            <a:r>
              <a:rPr lang="en-GB"/>
              <a:t> (1996) points out, this transformation period is like a journey filled with unknowns.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3042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8B983-B9FA-4F43-B8D6-20059C321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C9B99-D5EC-0B46-80C7-64EE9CD48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R.T. (2005), “Organisational change management”, Journal of Change Management, Vol. 5 No. 4, pp. 369-80. </a:t>
            </a:r>
          </a:p>
          <a:p>
            <a:r>
              <a:rPr lang="en-GB" sz="1800" dirty="0"/>
              <a:t>Cummings, T.G. and Worley, C.G. (2005), Organization Development and Change, Thomson, Mason, OH. </a:t>
            </a:r>
          </a:p>
          <a:p>
            <a:r>
              <a:rPr lang="en-GB" sz="1800" dirty="0"/>
              <a:t>Rodriguez T.F.E., &amp; </a:t>
            </a:r>
            <a:r>
              <a:rPr lang="en-GB" sz="1800" dirty="0" err="1"/>
              <a:t>Robaina</a:t>
            </a:r>
            <a:r>
              <a:rPr lang="en-GB" sz="1800" dirty="0"/>
              <a:t> P.V. (2005). A resource-based view of outsourcing and its implications for organizational performance in the hotel sector, Tourism Management, 26 (5), 701-721. </a:t>
            </a:r>
          </a:p>
          <a:p>
            <a:r>
              <a:rPr lang="en-GB" sz="1800" dirty="0" err="1"/>
              <a:t>Dibella</a:t>
            </a:r>
            <a:r>
              <a:rPr lang="en-GB" sz="1800" dirty="0"/>
              <a:t>, A. (2007), “Critical perceptions of organisational change”, Journal of Change Management, Vol. 7 No. 3, pp. 231-42. </a:t>
            </a:r>
          </a:p>
          <a:p>
            <a:r>
              <a:rPr lang="en-GB" sz="1800" dirty="0" err="1"/>
              <a:t>Paraskevas</a:t>
            </a:r>
            <a:r>
              <a:rPr lang="en-GB" sz="1800" dirty="0"/>
              <a:t>, A., (2001). Exploring hotel internal service chains a theoretical approach. International Journal of contemporary hospitality management, 13(5), 251-258. </a:t>
            </a:r>
          </a:p>
          <a:p>
            <a:r>
              <a:rPr lang="en-GB" sz="1800" dirty="0"/>
              <a:t>   "Amaris Hospitality to complete £100m investment programme with Brighton's Waterfront Hotel re-brand". Big Hospitality. Retrieved 17 May 2021.</a:t>
            </a:r>
          </a:p>
          <a:p>
            <a:endParaRPr lang="en-GB" sz="1800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709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84E52-00F3-B348-95EC-DF6BC54D85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/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89068132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Office">
      <a:dk1>
        <a:srgbClr val="000000"/>
      </a:dk1>
      <a:lt1>
        <a:srgbClr val="FFFFFF"/>
      </a:lt1>
      <a:dk2>
        <a:srgbClr val="1D242E"/>
      </a:dk2>
      <a:lt2>
        <a:srgbClr val="F2F1F1"/>
      </a:lt2>
      <a:accent1>
        <a:srgbClr val="4472C4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9A5879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gleLinesVTI" id="{BC1FC193-C72F-4761-9899-1105EDF6BAE8}" vid="{64612625-F022-44B7-B9FA-9D26DEDBDC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599</Words>
  <Application>Microsoft Macintosh PowerPoint</Application>
  <PresentationFormat>Widescreen</PresentationFormat>
  <Paragraphs>57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Times New Roman</vt:lpstr>
      <vt:lpstr>Univers Condensed Light</vt:lpstr>
      <vt:lpstr>Walbaum Display Light</vt:lpstr>
      <vt:lpstr>AngleLinesVTI</vt:lpstr>
      <vt:lpstr>Jaliya De Silva - 1803778 </vt:lpstr>
      <vt:lpstr>    Case Study -</vt:lpstr>
      <vt:lpstr>Change –  Many  People adopt well to change but most often experience significant problems during change. Andersen, M.K. (2011).   Changed Experienced – Outsourced Housekeeping Department  in 2018- present  Reason – Sustain cost effective housekeeping operations, improve quality, efficiency, and performance of the department by downsizing    </vt:lpstr>
      <vt:lpstr>Service Outsourcing Associated With Many Changes </vt:lpstr>
      <vt:lpstr>Transition                      Change management         process </vt:lpstr>
      <vt:lpstr> Lewins Model </vt:lpstr>
      <vt:lpstr>Sources of resistance to change  Kotter And Schlesinger (1979) Potential Individuals Who May Resist Change With Different Reasons.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Jaliya De Silva - 1803778 </dc:title>
  <dc:creator>De Silva D N (FCES)</dc:creator>
  <cp:lastModifiedBy>De Silva D N (FCES)</cp:lastModifiedBy>
  <cp:revision>19</cp:revision>
  <dcterms:created xsi:type="dcterms:W3CDTF">2021-05-18T20:03:27Z</dcterms:created>
  <dcterms:modified xsi:type="dcterms:W3CDTF">2021-05-19T00:37:28Z</dcterms:modified>
</cp:coreProperties>
</file>