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g"/>
  <Default Extension="png" ContentType="image/png"/>
  <Default Extension="bmp" ContentType="image/bmp"/>
  <Default Extension="gif" ContentType="image/gif"/>
  <Default Extension="tif" ContentType="image/tif"/>
  <Default Extension="pdf" ContentType="application/pdf"/>
  <Default Extension="mov" ContentType="application/movie"/>
  <Default Extension="vml" ContentType="application/vnd.openxmlformats-officedocument.vmlDrawing"/>
  <Default Extension="xlsx" ContentType="application/vnd.openxmlformats-officedocument.spreadsheetml.sheet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charts/chart3.xml" ContentType="application/vnd.openxmlformats-officedocument.drawingml.chart+xml"/>
</Types>
</file>

<file path=_rels/.rels><?xml version="1.0" encoding="UTF-8" standalone="yes"?>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5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  <p:sldId id="267" r:id="rId19"/>
    <p:sldId id="268" r:id="rId20"/>
    <p:sldId id="269" r:id="rId21"/>
    <p:sldId id="270" r:id="rId22"/>
    <p:sldId id="271" r:id="rId23"/>
  </p:sldIdLst>
  <p:sldSz cx="13004800" cy="97536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584200" rtl="0" fontAlgn="auto" latinLnBrk="0" hangingPunct="0">
      <a:lnSpc>
        <a:spcPct val="100000"/>
      </a:lnSpc>
      <a:spcBef>
        <a:spcPts val="1400"/>
      </a:spcBef>
      <a:spcAft>
        <a:spcPts val="0"/>
      </a:spcAft>
      <a:buClrTx/>
      <a:buSzTx/>
      <a:buFontTx/>
      <a:buNone/>
      <a:tabLst/>
      <a:defRPr b="0" baseline="0" cap="none" i="0" spc="28" strike="noStrike" sz="2800" u="none" kumimoji="0" normalizeH="0">
        <a:ln>
          <a:noFill/>
        </a:ln>
        <a:solidFill>
          <a:srgbClr val="5C5C5C"/>
        </a:solidFill>
        <a:effectLst/>
        <a:uFillTx/>
        <a:latin typeface="Baskerville"/>
        <a:ea typeface="Baskerville"/>
        <a:cs typeface="Baskerville"/>
        <a:sym typeface="Baskerville"/>
      </a:defRPr>
    </a:lvl1pPr>
    <a:lvl2pPr marL="0" marR="0" indent="0" algn="l" defTabSz="584200" rtl="0" fontAlgn="auto" latinLnBrk="0" hangingPunct="0">
      <a:lnSpc>
        <a:spcPct val="100000"/>
      </a:lnSpc>
      <a:spcBef>
        <a:spcPts val="1400"/>
      </a:spcBef>
      <a:spcAft>
        <a:spcPts val="0"/>
      </a:spcAft>
      <a:buClrTx/>
      <a:buSzTx/>
      <a:buFontTx/>
      <a:buNone/>
      <a:tabLst/>
      <a:defRPr b="0" baseline="0" cap="none" i="0" spc="28" strike="noStrike" sz="2800" u="none" kumimoji="0" normalizeH="0">
        <a:ln>
          <a:noFill/>
        </a:ln>
        <a:solidFill>
          <a:srgbClr val="5C5C5C"/>
        </a:solidFill>
        <a:effectLst/>
        <a:uFillTx/>
        <a:latin typeface="Baskerville"/>
        <a:ea typeface="Baskerville"/>
        <a:cs typeface="Baskerville"/>
        <a:sym typeface="Baskerville"/>
      </a:defRPr>
    </a:lvl2pPr>
    <a:lvl3pPr marL="0" marR="0" indent="0" algn="l" defTabSz="584200" rtl="0" fontAlgn="auto" latinLnBrk="0" hangingPunct="0">
      <a:lnSpc>
        <a:spcPct val="100000"/>
      </a:lnSpc>
      <a:spcBef>
        <a:spcPts val="1400"/>
      </a:spcBef>
      <a:spcAft>
        <a:spcPts val="0"/>
      </a:spcAft>
      <a:buClrTx/>
      <a:buSzTx/>
      <a:buFontTx/>
      <a:buNone/>
      <a:tabLst/>
      <a:defRPr b="0" baseline="0" cap="none" i="0" spc="28" strike="noStrike" sz="2800" u="none" kumimoji="0" normalizeH="0">
        <a:ln>
          <a:noFill/>
        </a:ln>
        <a:solidFill>
          <a:srgbClr val="5C5C5C"/>
        </a:solidFill>
        <a:effectLst/>
        <a:uFillTx/>
        <a:latin typeface="Baskerville"/>
        <a:ea typeface="Baskerville"/>
        <a:cs typeface="Baskerville"/>
        <a:sym typeface="Baskerville"/>
      </a:defRPr>
    </a:lvl3pPr>
    <a:lvl4pPr marL="0" marR="0" indent="0" algn="l" defTabSz="584200" rtl="0" fontAlgn="auto" latinLnBrk="0" hangingPunct="0">
      <a:lnSpc>
        <a:spcPct val="100000"/>
      </a:lnSpc>
      <a:spcBef>
        <a:spcPts val="1400"/>
      </a:spcBef>
      <a:spcAft>
        <a:spcPts val="0"/>
      </a:spcAft>
      <a:buClrTx/>
      <a:buSzTx/>
      <a:buFontTx/>
      <a:buNone/>
      <a:tabLst/>
      <a:defRPr b="0" baseline="0" cap="none" i="0" spc="28" strike="noStrike" sz="2800" u="none" kumimoji="0" normalizeH="0">
        <a:ln>
          <a:noFill/>
        </a:ln>
        <a:solidFill>
          <a:srgbClr val="5C5C5C"/>
        </a:solidFill>
        <a:effectLst/>
        <a:uFillTx/>
        <a:latin typeface="Baskerville"/>
        <a:ea typeface="Baskerville"/>
        <a:cs typeface="Baskerville"/>
        <a:sym typeface="Baskerville"/>
      </a:defRPr>
    </a:lvl4pPr>
    <a:lvl5pPr marL="0" marR="0" indent="0" algn="l" defTabSz="584200" rtl="0" fontAlgn="auto" latinLnBrk="0" hangingPunct="0">
      <a:lnSpc>
        <a:spcPct val="100000"/>
      </a:lnSpc>
      <a:spcBef>
        <a:spcPts val="1400"/>
      </a:spcBef>
      <a:spcAft>
        <a:spcPts val="0"/>
      </a:spcAft>
      <a:buClrTx/>
      <a:buSzTx/>
      <a:buFontTx/>
      <a:buNone/>
      <a:tabLst/>
      <a:defRPr b="0" baseline="0" cap="none" i="0" spc="28" strike="noStrike" sz="2800" u="none" kumimoji="0" normalizeH="0">
        <a:ln>
          <a:noFill/>
        </a:ln>
        <a:solidFill>
          <a:srgbClr val="5C5C5C"/>
        </a:solidFill>
        <a:effectLst/>
        <a:uFillTx/>
        <a:latin typeface="Baskerville"/>
        <a:ea typeface="Baskerville"/>
        <a:cs typeface="Baskerville"/>
        <a:sym typeface="Baskerville"/>
      </a:defRPr>
    </a:lvl5pPr>
    <a:lvl6pPr marL="0" marR="0" indent="0" algn="l" defTabSz="584200" rtl="0" fontAlgn="auto" latinLnBrk="0" hangingPunct="0">
      <a:lnSpc>
        <a:spcPct val="100000"/>
      </a:lnSpc>
      <a:spcBef>
        <a:spcPts val="1400"/>
      </a:spcBef>
      <a:spcAft>
        <a:spcPts val="0"/>
      </a:spcAft>
      <a:buClrTx/>
      <a:buSzTx/>
      <a:buFontTx/>
      <a:buNone/>
      <a:tabLst/>
      <a:defRPr b="0" baseline="0" cap="none" i="0" spc="28" strike="noStrike" sz="2800" u="none" kumimoji="0" normalizeH="0">
        <a:ln>
          <a:noFill/>
        </a:ln>
        <a:solidFill>
          <a:srgbClr val="5C5C5C"/>
        </a:solidFill>
        <a:effectLst/>
        <a:uFillTx/>
        <a:latin typeface="Baskerville"/>
        <a:ea typeface="Baskerville"/>
        <a:cs typeface="Baskerville"/>
        <a:sym typeface="Baskerville"/>
      </a:defRPr>
    </a:lvl6pPr>
    <a:lvl7pPr marL="0" marR="0" indent="0" algn="l" defTabSz="584200" rtl="0" fontAlgn="auto" latinLnBrk="0" hangingPunct="0">
      <a:lnSpc>
        <a:spcPct val="100000"/>
      </a:lnSpc>
      <a:spcBef>
        <a:spcPts val="1400"/>
      </a:spcBef>
      <a:spcAft>
        <a:spcPts val="0"/>
      </a:spcAft>
      <a:buClrTx/>
      <a:buSzTx/>
      <a:buFontTx/>
      <a:buNone/>
      <a:tabLst/>
      <a:defRPr b="0" baseline="0" cap="none" i="0" spc="28" strike="noStrike" sz="2800" u="none" kumimoji="0" normalizeH="0">
        <a:ln>
          <a:noFill/>
        </a:ln>
        <a:solidFill>
          <a:srgbClr val="5C5C5C"/>
        </a:solidFill>
        <a:effectLst/>
        <a:uFillTx/>
        <a:latin typeface="Baskerville"/>
        <a:ea typeface="Baskerville"/>
        <a:cs typeface="Baskerville"/>
        <a:sym typeface="Baskerville"/>
      </a:defRPr>
    </a:lvl7pPr>
    <a:lvl8pPr marL="0" marR="0" indent="0" algn="l" defTabSz="584200" rtl="0" fontAlgn="auto" latinLnBrk="0" hangingPunct="0">
      <a:lnSpc>
        <a:spcPct val="100000"/>
      </a:lnSpc>
      <a:spcBef>
        <a:spcPts val="1400"/>
      </a:spcBef>
      <a:spcAft>
        <a:spcPts val="0"/>
      </a:spcAft>
      <a:buClrTx/>
      <a:buSzTx/>
      <a:buFontTx/>
      <a:buNone/>
      <a:tabLst/>
      <a:defRPr b="0" baseline="0" cap="none" i="0" spc="28" strike="noStrike" sz="2800" u="none" kumimoji="0" normalizeH="0">
        <a:ln>
          <a:noFill/>
        </a:ln>
        <a:solidFill>
          <a:srgbClr val="5C5C5C"/>
        </a:solidFill>
        <a:effectLst/>
        <a:uFillTx/>
        <a:latin typeface="Baskerville"/>
        <a:ea typeface="Baskerville"/>
        <a:cs typeface="Baskerville"/>
        <a:sym typeface="Baskerville"/>
      </a:defRPr>
    </a:lvl8pPr>
    <a:lvl9pPr marL="0" marR="0" indent="0" algn="l" defTabSz="584200" rtl="0" fontAlgn="auto" latinLnBrk="0" hangingPunct="0">
      <a:lnSpc>
        <a:spcPct val="100000"/>
      </a:lnSpc>
      <a:spcBef>
        <a:spcPts val="1400"/>
      </a:spcBef>
      <a:spcAft>
        <a:spcPts val="0"/>
      </a:spcAft>
      <a:buClrTx/>
      <a:buSzTx/>
      <a:buFontTx/>
      <a:buNone/>
      <a:tabLst/>
      <a:defRPr b="0" baseline="0" cap="none" i="0" spc="28" strike="noStrike" sz="2800" u="none" kumimoji="0" normalizeH="0">
        <a:ln>
          <a:noFill/>
        </a:ln>
        <a:solidFill>
          <a:srgbClr val="5C5C5C"/>
        </a:solidFill>
        <a:effectLst/>
        <a:uFillTx/>
        <a:latin typeface="Baskerville"/>
        <a:ea typeface="Baskerville"/>
        <a:cs typeface="Baskerville"/>
        <a:sym typeface="Baskerville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ff" i="off">
        <a:font>
          <a:latin typeface="Baskerville"/>
          <a:ea typeface="Baskerville"/>
          <a:cs typeface="Baskerville"/>
        </a:font>
        <a:srgbClr val="5C5C5C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7DDDE"/>
          </a:solidFill>
        </a:fill>
      </a:tcStyle>
    </a:wholeTbl>
    <a:band2H>
      <a:tcTxStyle b="def" i="def"/>
      <a:tcStyle>
        <a:tcBdr/>
        <a:fill>
          <a:solidFill>
            <a:srgbClr val="ECEFEF"/>
          </a:solidFill>
        </a:fill>
      </a:tcStyle>
    </a:band2H>
    <a:firstCol>
      <a:tcTxStyle b="on" i="off">
        <a:font>
          <a:latin typeface="Baskerville"/>
          <a:ea typeface="Baskerville"/>
          <a:cs typeface="Baskerville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>
          <a:latin typeface="Baskerville"/>
          <a:ea typeface="Baskerville"/>
          <a:cs typeface="Baskerville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>
          <a:latin typeface="Baskerville"/>
          <a:ea typeface="Baskerville"/>
          <a:cs typeface="Baskerville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>
          <a:latin typeface="Baskerville"/>
          <a:ea typeface="Baskerville"/>
          <a:cs typeface="Baskerville"/>
        </a:font>
        <a:srgbClr val="5C5C5C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ECE2D3"/>
          </a:solidFill>
        </a:fill>
      </a:tcStyle>
    </a:wholeTbl>
    <a:band2H>
      <a:tcTxStyle b="def" i="def"/>
      <a:tcStyle>
        <a:tcBdr/>
        <a:fill>
          <a:solidFill>
            <a:srgbClr val="F6F1EA"/>
          </a:solidFill>
        </a:fill>
      </a:tcStyle>
    </a:band2H>
    <a:firstCol>
      <a:tcTxStyle b="on" i="off">
        <a:font>
          <a:latin typeface="Baskerville"/>
          <a:ea typeface="Baskerville"/>
          <a:cs typeface="Baskerville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>
          <a:latin typeface="Baskerville"/>
          <a:ea typeface="Baskerville"/>
          <a:cs typeface="Baskerville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>
          <a:latin typeface="Baskerville"/>
          <a:ea typeface="Baskerville"/>
          <a:cs typeface="Baskerville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EEE7283C-3CF3-47DC-8721-378D4A62B228}" styleName="">
    <a:tblBg/>
    <a:wholeTbl>
      <a:tcTxStyle b="off" i="off">
        <a:font>
          <a:latin typeface="Baskerville"/>
          <a:ea typeface="Baskerville"/>
          <a:cs typeface="Baskerville"/>
        </a:font>
        <a:srgbClr val="5C5C5C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AD8DE"/>
          </a:solidFill>
        </a:fill>
      </a:tcStyle>
    </a:wholeTbl>
    <a:band2H>
      <a:tcTxStyle b="def" i="def"/>
      <a:tcStyle>
        <a:tcBdr/>
        <a:fill>
          <a:solidFill>
            <a:srgbClr val="EDEDEF"/>
          </a:solidFill>
        </a:fill>
      </a:tcStyle>
    </a:band2H>
    <a:firstCol>
      <a:tcTxStyle b="on" i="off">
        <a:font>
          <a:latin typeface="Baskerville"/>
          <a:ea typeface="Baskerville"/>
          <a:cs typeface="Baskerville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>
          <a:latin typeface="Baskerville"/>
          <a:ea typeface="Baskerville"/>
          <a:cs typeface="Baskerville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>
          <a:latin typeface="Baskerville"/>
          <a:ea typeface="Baskerville"/>
          <a:cs typeface="Baskerville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CF821DB8-F4EB-4A41-A1BA-3FCAFE7338EE}" styleName="">
    <a:tblBg/>
    <a:wholeTbl>
      <a:tcTxStyle b="off" i="off">
        <a:font>
          <a:latin typeface="Baskerville"/>
          <a:ea typeface="Baskerville"/>
          <a:cs typeface="Baskerville"/>
        </a:font>
        <a:srgbClr val="5C5C5C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9E9E9"/>
          </a:solidFill>
        </a:fill>
      </a:tcStyle>
    </a:wholeTbl>
    <a:band2H>
      <a:tcTxStyle b="def" i="def"/>
      <a:tcStyle>
        <a:tcBdr/>
        <a:fill>
          <a:solidFill>
            <a:srgbClr val="FFFFFF"/>
          </a:solidFill>
        </a:fill>
      </a:tcStyle>
    </a:band2H>
    <a:firstCol>
      <a:tcTxStyle b="on" i="off">
        <a:font>
          <a:latin typeface="Baskerville"/>
          <a:ea typeface="Baskerville"/>
          <a:cs typeface="Baskervill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>
          <a:latin typeface="Baskerville"/>
          <a:ea typeface="Baskerville"/>
          <a:cs typeface="Baskerville"/>
        </a:font>
        <a:srgbClr val="5C5C5C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5C5C5C"/>
              </a:solidFill>
              <a:prstDash val="solid"/>
              <a:round/>
            </a:ln>
          </a:top>
          <a:bottom>
            <a:ln w="25400" cap="flat">
              <a:solidFill>
                <a:srgbClr val="5C5C5C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>
          <a:latin typeface="Baskerville"/>
          <a:ea typeface="Baskerville"/>
          <a:cs typeface="Baskervill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5C5C5C"/>
              </a:solidFill>
              <a:prstDash val="solid"/>
              <a:round/>
            </a:ln>
          </a:top>
          <a:bottom>
            <a:ln w="25400" cap="flat">
              <a:solidFill>
                <a:srgbClr val="5C5C5C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33BA23B1-9221-436E-865A-0063620EA4FD}" styleName="">
    <a:tblBg/>
    <a:wholeTbl>
      <a:tcTxStyle b="off" i="off">
        <a:font>
          <a:latin typeface="Baskerville"/>
          <a:ea typeface="Baskerville"/>
          <a:cs typeface="Baskerville"/>
        </a:font>
        <a:srgbClr val="5C5C5C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1D1D1"/>
          </a:solidFill>
        </a:fill>
      </a:tcStyle>
    </a:wholeTbl>
    <a:band2H>
      <a:tcTxStyle b="def" i="def"/>
      <a:tcStyle>
        <a:tcBdr/>
        <a:fill>
          <a:solidFill>
            <a:srgbClr val="E9E9E9"/>
          </a:solidFill>
        </a:fill>
      </a:tcStyle>
    </a:band2H>
    <a:firstCol>
      <a:tcTxStyle b="on" i="off">
        <a:font>
          <a:latin typeface="Baskerville"/>
          <a:ea typeface="Baskerville"/>
          <a:cs typeface="Baskerville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5C5C5C"/>
          </a:solidFill>
        </a:fill>
      </a:tcStyle>
    </a:firstCol>
    <a:lastRow>
      <a:tcTxStyle b="on" i="off">
        <a:font>
          <a:latin typeface="Baskerville"/>
          <a:ea typeface="Baskerville"/>
          <a:cs typeface="Baskerville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5C5C5C"/>
          </a:solidFill>
        </a:fill>
      </a:tcStyle>
    </a:lastRow>
    <a:firstRow>
      <a:tcTxStyle b="on" i="off">
        <a:font>
          <a:latin typeface="Baskerville"/>
          <a:ea typeface="Baskerville"/>
          <a:cs typeface="Baskerville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5C5C5C"/>
          </a:solidFill>
        </a:fill>
      </a:tcStyle>
    </a:firstRow>
  </a:tblStyle>
  <a:tblStyle styleId="{2708684C-4D16-4618-839F-0558EEFCDFE6}" styleName="">
    <a:tblBg/>
    <a:wholeTbl>
      <a:tcTxStyle b="off" i="off">
        <a:font>
          <a:latin typeface="Baskerville"/>
          <a:ea typeface="Baskerville"/>
          <a:cs typeface="Baskerville"/>
        </a:font>
        <a:srgbClr val="5C5C5C"/>
      </a:tcTxStyle>
      <a:tcStyle>
        <a:tcBdr>
          <a:left>
            <a:ln w="12700" cap="flat">
              <a:solidFill>
                <a:srgbClr val="5C5C5C"/>
              </a:solidFill>
              <a:prstDash val="solid"/>
              <a:round/>
            </a:ln>
          </a:left>
          <a:right>
            <a:ln w="12700" cap="flat">
              <a:solidFill>
                <a:srgbClr val="5C5C5C"/>
              </a:solidFill>
              <a:prstDash val="solid"/>
              <a:round/>
            </a:ln>
          </a:right>
          <a:top>
            <a:ln w="12700" cap="flat">
              <a:solidFill>
                <a:srgbClr val="5C5C5C"/>
              </a:solidFill>
              <a:prstDash val="solid"/>
              <a:round/>
            </a:ln>
          </a:top>
          <a:bottom>
            <a:ln w="12700" cap="flat">
              <a:solidFill>
                <a:srgbClr val="5C5C5C"/>
              </a:solidFill>
              <a:prstDash val="solid"/>
              <a:round/>
            </a:ln>
          </a:bottom>
          <a:insideH>
            <a:ln w="12700" cap="flat">
              <a:solidFill>
                <a:srgbClr val="5C5C5C"/>
              </a:solidFill>
              <a:prstDash val="solid"/>
              <a:round/>
            </a:ln>
          </a:insideH>
          <a:insideV>
            <a:ln w="12700" cap="flat">
              <a:solidFill>
                <a:srgbClr val="5C5C5C"/>
              </a:solidFill>
              <a:prstDash val="solid"/>
              <a:round/>
            </a:ln>
          </a:insideV>
        </a:tcBdr>
        <a:fill>
          <a:solidFill>
            <a:srgbClr val="5C5C5C">
              <a:alpha val="20000"/>
            </a:srgbClr>
          </a:solidFill>
        </a:fill>
      </a:tcStyle>
    </a:wholeTbl>
    <a:band2H>
      <a:tcTxStyle b="def" i="def"/>
      <a:tcStyle>
        <a:tcBdr/>
        <a:fill>
          <a:solidFill>
            <a:srgbClr val="FFFFFF"/>
          </a:solidFill>
        </a:fill>
      </a:tcStyle>
    </a:band2H>
    <a:firstCol>
      <a:tcTxStyle b="on" i="off">
        <a:font>
          <a:latin typeface="Baskerville"/>
          <a:ea typeface="Baskerville"/>
          <a:cs typeface="Baskerville"/>
        </a:font>
        <a:srgbClr val="5C5C5C"/>
      </a:tcTxStyle>
      <a:tcStyle>
        <a:tcBdr>
          <a:left>
            <a:ln w="12700" cap="flat">
              <a:solidFill>
                <a:srgbClr val="5C5C5C"/>
              </a:solidFill>
              <a:prstDash val="solid"/>
              <a:round/>
            </a:ln>
          </a:left>
          <a:right>
            <a:ln w="12700" cap="flat">
              <a:solidFill>
                <a:srgbClr val="5C5C5C"/>
              </a:solidFill>
              <a:prstDash val="solid"/>
              <a:round/>
            </a:ln>
          </a:right>
          <a:top>
            <a:ln w="12700" cap="flat">
              <a:solidFill>
                <a:srgbClr val="5C5C5C"/>
              </a:solidFill>
              <a:prstDash val="solid"/>
              <a:round/>
            </a:ln>
          </a:top>
          <a:bottom>
            <a:ln w="12700" cap="flat">
              <a:solidFill>
                <a:srgbClr val="5C5C5C"/>
              </a:solidFill>
              <a:prstDash val="solid"/>
              <a:round/>
            </a:ln>
          </a:bottom>
          <a:insideH>
            <a:ln w="12700" cap="flat">
              <a:solidFill>
                <a:srgbClr val="5C5C5C"/>
              </a:solidFill>
              <a:prstDash val="solid"/>
              <a:round/>
            </a:ln>
          </a:insideH>
          <a:insideV>
            <a:ln w="12700" cap="flat">
              <a:solidFill>
                <a:srgbClr val="5C5C5C"/>
              </a:solidFill>
              <a:prstDash val="solid"/>
              <a:round/>
            </a:ln>
          </a:insideV>
        </a:tcBdr>
        <a:fill>
          <a:solidFill>
            <a:srgbClr val="5C5C5C">
              <a:alpha val="20000"/>
            </a:srgbClr>
          </a:solidFill>
        </a:fill>
      </a:tcStyle>
    </a:firstCol>
    <a:lastRow>
      <a:tcTxStyle b="on" i="off">
        <a:font>
          <a:latin typeface="Baskerville"/>
          <a:ea typeface="Baskerville"/>
          <a:cs typeface="Baskerville"/>
        </a:font>
        <a:srgbClr val="5C5C5C"/>
      </a:tcTxStyle>
      <a:tcStyle>
        <a:tcBdr>
          <a:left>
            <a:ln w="12700" cap="flat">
              <a:solidFill>
                <a:srgbClr val="5C5C5C"/>
              </a:solidFill>
              <a:prstDash val="solid"/>
              <a:round/>
            </a:ln>
          </a:left>
          <a:right>
            <a:ln w="12700" cap="flat">
              <a:solidFill>
                <a:srgbClr val="5C5C5C"/>
              </a:solidFill>
              <a:prstDash val="solid"/>
              <a:round/>
            </a:ln>
          </a:right>
          <a:top>
            <a:ln w="50800" cap="flat">
              <a:solidFill>
                <a:srgbClr val="5C5C5C"/>
              </a:solidFill>
              <a:prstDash val="solid"/>
              <a:round/>
            </a:ln>
          </a:top>
          <a:bottom>
            <a:ln w="12700" cap="flat">
              <a:solidFill>
                <a:srgbClr val="5C5C5C"/>
              </a:solidFill>
              <a:prstDash val="solid"/>
              <a:round/>
            </a:ln>
          </a:bottom>
          <a:insideH>
            <a:ln w="12700" cap="flat">
              <a:solidFill>
                <a:srgbClr val="5C5C5C"/>
              </a:solidFill>
              <a:prstDash val="solid"/>
              <a:round/>
            </a:ln>
          </a:insideH>
          <a:insideV>
            <a:ln w="12700" cap="flat">
              <a:solidFill>
                <a:srgbClr val="5C5C5C"/>
              </a:solidFill>
              <a:prstDash val="solid"/>
              <a:round/>
            </a:ln>
          </a:insideV>
        </a:tcBdr>
        <a:fill>
          <a:noFill/>
        </a:fill>
      </a:tcStyle>
    </a:lastRow>
    <a:firstRow>
      <a:tcTxStyle b="on" i="off">
        <a:font>
          <a:latin typeface="Baskerville"/>
          <a:ea typeface="Baskerville"/>
          <a:cs typeface="Baskerville"/>
        </a:font>
        <a:srgbClr val="5C5C5C"/>
      </a:tcTxStyle>
      <a:tcStyle>
        <a:tcBdr>
          <a:left>
            <a:ln w="12700" cap="flat">
              <a:solidFill>
                <a:srgbClr val="5C5C5C"/>
              </a:solidFill>
              <a:prstDash val="solid"/>
              <a:round/>
            </a:ln>
          </a:left>
          <a:right>
            <a:ln w="12700" cap="flat">
              <a:solidFill>
                <a:srgbClr val="5C5C5C"/>
              </a:solidFill>
              <a:prstDash val="solid"/>
              <a:round/>
            </a:ln>
          </a:right>
          <a:top>
            <a:ln w="12700" cap="flat">
              <a:solidFill>
                <a:srgbClr val="5C5C5C"/>
              </a:solidFill>
              <a:prstDash val="solid"/>
              <a:round/>
            </a:ln>
          </a:top>
          <a:bottom>
            <a:ln w="25400" cap="flat">
              <a:solidFill>
                <a:srgbClr val="5C5C5C"/>
              </a:solidFill>
              <a:prstDash val="solid"/>
              <a:round/>
            </a:ln>
          </a:bottom>
          <a:insideH>
            <a:ln w="12700" cap="flat">
              <a:solidFill>
                <a:srgbClr val="5C5C5C"/>
              </a:solidFill>
              <a:prstDash val="solid"/>
              <a:round/>
            </a:ln>
          </a:insideH>
          <a:insideV>
            <a:ln w="12700" cap="flat">
              <a:solidFill>
                <a:srgbClr val="5C5C5C"/>
              </a:solidFill>
              <a:prstDash val="solid"/>
              <a:round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1"/>
</file>

<file path=ppt/_rels/presentation.xml.rels><?xml version="1.0" encoding="UTF-8" standalone="yes"?><Relationships xmlns="http://schemas.openxmlformats.org/package/2006/relationships"><Relationship Id="rId1" Type="http://schemas.openxmlformats.org/officeDocument/2006/relationships/presProps" Target="presProps.xml"/><Relationship Id="rId2" Type="http://schemas.openxmlformats.org/officeDocument/2006/relationships/viewProps" Target="viewProps.xml"/><Relationship Id="rId3" Type="http://schemas.openxmlformats.org/officeDocument/2006/relationships/commentAuthors" Target="commentAuthor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Relationship Id="rId14" Type="http://schemas.openxmlformats.org/officeDocument/2006/relationships/slide" Target="slides/slide7.xml"/><Relationship Id="rId15" Type="http://schemas.openxmlformats.org/officeDocument/2006/relationships/slide" Target="slides/slide8.xml"/><Relationship Id="rId16" Type="http://schemas.openxmlformats.org/officeDocument/2006/relationships/slide" Target="slides/slide9.xml"/><Relationship Id="rId17" Type="http://schemas.openxmlformats.org/officeDocument/2006/relationships/slide" Target="slides/slide10.xml"/><Relationship Id="rId18" Type="http://schemas.openxmlformats.org/officeDocument/2006/relationships/slide" Target="slides/slide11.xml"/><Relationship Id="rId19" Type="http://schemas.openxmlformats.org/officeDocument/2006/relationships/slide" Target="slides/slide12.xml"/><Relationship Id="rId20" Type="http://schemas.openxmlformats.org/officeDocument/2006/relationships/slide" Target="slides/slide13.xml"/><Relationship Id="rId21" Type="http://schemas.openxmlformats.org/officeDocument/2006/relationships/slide" Target="slides/slide14.xml"/><Relationship Id="rId22" Type="http://schemas.openxmlformats.org/officeDocument/2006/relationships/slide" Target="slides/slide15.xml"/><Relationship Id="rId23" Type="http://schemas.openxmlformats.org/officeDocument/2006/relationships/slide" Target="slides/slide16.xml"/></Relationships>

</file>

<file path=ppt/charts/_rels/chart1.xml.rels>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Sheet1.xlsx"/></Relationships>

</file>

<file path=ppt/charts/_rels/chart2.xml.rels>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Sheet2.xlsx"/><Relationship Id="rId2" Type="http://schemas.openxmlformats.org/officeDocument/2006/relationships/image" Target="../media/image9.png"/></Relationships>

</file>

<file path=ppt/charts/_rels/chart3.xml.rels>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Sheet3.xlsx"/><Relationship Id="rId2" Type="http://schemas.openxmlformats.org/officeDocument/2006/relationships/image" Target="../media/image10.png"/></Relationships>
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roundedCorners val="0"/>
  <c:chart>
    <c:autoTitleDeleted val="1"/>
    <c:plotArea>
      <c:layout>
        <c:manualLayout>
          <c:layoutTarget val="inner"/>
          <c:xMode val="edge"/>
          <c:yMode val="edge"/>
          <c:x val="0.0648919"/>
          <c:y val="0.0698884"/>
          <c:w val="0.930108"/>
          <c:h val="0.816981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Sheet1!$A$2</c:f>
              <c:strCache>
                <c:ptCount val="1"/>
                <c:pt idx="0">
                  <c:v>区域 1</c:v>
                </c:pt>
              </c:strCache>
            </c:strRef>
          </c:tx>
          <c:spPr>
            <a:solidFill>
              <a:srgbClr val="2E578C"/>
            </a:solidFill>
            <a:ln w="12700" cap="flat">
              <a:noFill/>
              <a:miter lim="400000"/>
            </a:ln>
            <a:effectLst/>
          </c:spPr>
          <c:invertIfNegative val="0"/>
          <c:dLbls>
            <c:numFmt formatCode="#,##0" sourceLinked="0"/>
            <c:txPr>
              <a:bodyPr/>
              <a:lstStyle/>
              <a:p>
                <a:pPr>
                  <a:defRPr b="1" i="0" strike="noStrike" sz="3400" u="none">
                    <a:solidFill>
                      <a:srgbClr val="FFFFFF"/>
                    </a:solidFill>
                    <a:latin typeface="Baskerville"/>
                  </a:defRPr>
                </a:pPr>
              </a:p>
            </c:txPr>
            <c:dLblPos val="inEnd"/>
            <c:showLegendKey val="0"/>
            <c:showVal val="0"/>
            <c:showCatName val="0"/>
            <c:showSerName val="0"/>
            <c:showPercent val="0"/>
            <c:showBubbleSize val="0"/>
            <c:showLeaderLines val="0"/>
          </c:dLbls>
          <c:cat>
            <c:strRef>
              <c:f>Sheet1!$B$1:$G$1</c:f>
              <c:strCache>
                <c:ptCount val="6"/>
                <c:pt idx="0">
                  <c:v>Power </c:v>
                </c:pt>
                <c:pt idx="1">
                  <c:v>Individual</c:v>
                </c:pt>
                <c:pt idx="2">
                  <c:v>Masculinity</c:v>
                </c:pt>
                <c:pt idx="3">
                  <c:v>Uncertanity </c:v>
                </c:pt>
                <c:pt idx="4">
                  <c:v>Long-term </c:v>
                </c:pt>
                <c:pt idx="5">
                  <c:v>Indulgence</c:v>
                </c:pt>
              </c:strCache>
            </c:strRef>
          </c:cat>
          <c:val>
            <c:numRef>
              <c:f>Sheet1!$B$2:$G$2</c:f>
              <c:numCache>
                <c:ptCount val="6"/>
                <c:pt idx="0">
                  <c:v>80.000000</c:v>
                </c:pt>
                <c:pt idx="1">
                  <c:v>20.000000</c:v>
                </c:pt>
                <c:pt idx="2">
                  <c:v>66.000000</c:v>
                </c:pt>
                <c:pt idx="3">
                  <c:v>30.000000</c:v>
                </c:pt>
                <c:pt idx="4">
                  <c:v>87.000000</c:v>
                </c:pt>
                <c:pt idx="5">
                  <c:v>24.000000</c:v>
                </c:pt>
              </c:numCache>
            </c:numRef>
          </c:val>
        </c:ser>
        <c:ser>
          <c:idx val="1"/>
          <c:order val="1"/>
          <c:tx>
            <c:strRef>
              <c:f>Sheet1!$A$3</c:f>
              <c:strCache>
                <c:ptCount val="1"/>
                <c:pt idx="0">
                  <c:v>区域 2</c:v>
                </c:pt>
              </c:strCache>
            </c:strRef>
          </c:tx>
          <c:spPr>
            <a:solidFill>
              <a:srgbClr val="5D9648"/>
            </a:solidFill>
            <a:ln w="12700" cap="flat">
              <a:noFill/>
              <a:miter lim="400000"/>
            </a:ln>
            <a:effectLst/>
          </c:spPr>
          <c:invertIfNegative val="0"/>
          <c:dLbls>
            <c:numFmt formatCode="#,##0" sourceLinked="0"/>
            <c:txPr>
              <a:bodyPr/>
              <a:lstStyle/>
              <a:p>
                <a:pPr>
                  <a:defRPr b="1" i="0" strike="noStrike" sz="3400" u="none">
                    <a:solidFill>
                      <a:srgbClr val="FFFFFF"/>
                    </a:solidFill>
                    <a:latin typeface="Baskerville"/>
                  </a:defRPr>
                </a:pPr>
              </a:p>
            </c:txPr>
            <c:dLblPos val="inEnd"/>
            <c:showLegendKey val="0"/>
            <c:showVal val="0"/>
            <c:showCatName val="0"/>
            <c:showSerName val="0"/>
            <c:showPercent val="0"/>
            <c:showBubbleSize val="0"/>
            <c:showLeaderLines val="0"/>
          </c:dLbls>
          <c:cat>
            <c:strRef>
              <c:f>Sheet1!$B$1:$G$1</c:f>
              <c:strCache>
                <c:ptCount val="6"/>
                <c:pt idx="0">
                  <c:v>Power </c:v>
                </c:pt>
                <c:pt idx="1">
                  <c:v>Individual</c:v>
                </c:pt>
                <c:pt idx="2">
                  <c:v>Masculinity</c:v>
                </c:pt>
                <c:pt idx="3">
                  <c:v>Uncertanity </c:v>
                </c:pt>
                <c:pt idx="4">
                  <c:v>Long-term </c:v>
                </c:pt>
                <c:pt idx="5">
                  <c:v>Indulgence</c:v>
                </c:pt>
              </c:strCache>
            </c:strRef>
          </c:cat>
          <c:val>
            <c:numRef>
              <c:f>Sheet1!$B$3:$G$3</c:f>
              <c:numCache>
                <c:ptCount val="6"/>
                <c:pt idx="0">
                  <c:v>40.000000</c:v>
                </c:pt>
                <c:pt idx="1">
                  <c:v>91.000000</c:v>
                </c:pt>
                <c:pt idx="2">
                  <c:v>62.000000</c:v>
                </c:pt>
                <c:pt idx="3">
                  <c:v>46.000000</c:v>
                </c:pt>
                <c:pt idx="4">
                  <c:v>26.000000</c:v>
                </c:pt>
                <c:pt idx="5">
                  <c:v>68.000000</c:v>
                </c:pt>
              </c:numCache>
            </c:numRef>
          </c:val>
        </c:ser>
        <c:gapWidth val="150"/>
        <c:overlap val="0"/>
        <c:axId val="2094734552"/>
        <c:axId val="2094734553"/>
      </c:barChart>
      <c:catAx>
        <c:axId val="2094734552"/>
        <c:scaling>
          <c:orientation val="minMax"/>
        </c:scaling>
        <c:delete val="0"/>
        <c:axPos val="b"/>
        <c:numFmt formatCode="General" sourceLinked="0"/>
        <c:majorTickMark val="none"/>
        <c:minorTickMark val="none"/>
        <c:tickLblPos val="low"/>
        <c:spPr>
          <a:ln w="12700" cap="flat">
            <a:solidFill>
              <a:srgbClr val="838787"/>
            </a:solidFill>
            <a:prstDash val="solid"/>
            <a:miter lim="400000"/>
          </a:ln>
        </c:spPr>
        <c:txPr>
          <a:bodyPr rot="0"/>
          <a:lstStyle/>
          <a:p>
            <a:pPr>
              <a:defRPr b="1" i="0" strike="noStrike" sz="2400" u="none">
                <a:solidFill>
                  <a:srgbClr val="5C5C5C"/>
                </a:solidFill>
                <a:latin typeface="Baskerville"/>
              </a:defRPr>
            </a:pPr>
          </a:p>
        </c:txPr>
        <c:crossAx val="2094734553"/>
        <c:crosses val="autoZero"/>
        <c:auto val="1"/>
        <c:lblAlgn val="ctr"/>
        <c:noMultiLvlLbl val="1"/>
      </c:catAx>
      <c:valAx>
        <c:axId val="2094734553"/>
        <c:scaling>
          <c:orientation val="minMax"/>
        </c:scaling>
        <c:delete val="0"/>
        <c:axPos val="l"/>
        <c:majorGridlines>
          <c:spPr>
            <a:ln w="12700" cap="flat">
              <a:solidFill>
                <a:srgbClr val="5C5C5C"/>
              </a:solidFill>
              <a:custDash>
                <a:ds d="100000" sp="200000"/>
              </a:custDash>
              <a:miter lim="400000"/>
            </a:ln>
          </c:spPr>
        </c:majorGridlines>
        <c:numFmt formatCode="0" sourceLinked="0"/>
        <c:majorTickMark val="none"/>
        <c:minorTickMark val="none"/>
        <c:tickLblPos val="nextTo"/>
        <c:spPr>
          <a:ln w="12700" cap="flat">
            <a:noFill/>
            <a:prstDash val="solid"/>
            <a:miter lim="400000"/>
          </a:ln>
        </c:spPr>
        <c:txPr>
          <a:bodyPr rot="0"/>
          <a:lstStyle/>
          <a:p>
            <a:pPr>
              <a:defRPr b="1" i="0" strike="noStrike" sz="2400" u="none">
                <a:solidFill>
                  <a:srgbClr val="5C5C5C"/>
                </a:solidFill>
                <a:latin typeface="Baskerville"/>
              </a:defRPr>
            </a:pPr>
          </a:p>
        </c:txPr>
        <c:crossAx val="2094734552"/>
        <c:crosses val="autoZero"/>
        <c:crossBetween val="between"/>
        <c:majorUnit val="25"/>
        <c:minorUnit val="12.5"/>
      </c:valAx>
      <c:spPr>
        <a:noFill/>
        <a:ln w="12700" cap="flat">
          <a:noFill/>
          <a:miter lim="400000"/>
        </a:ln>
        <a:effectLst/>
      </c:spPr>
    </c:plotArea>
    <c:plotVisOnly val="1"/>
    <c:dispBlanksAs val="gap"/>
  </c:chart>
  <c:spPr>
    <a:noFill/>
    <a:ln>
      <a:noFill/>
    </a:ln>
    <a:effectLst/>
  </c:sp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roundedCorners val="0"/>
  <c:chart>
    <c:autoTitleDeleted val="1"/>
    <c:plotArea>
      <c:layout>
        <c:manualLayout>
          <c:layoutTarget val="inner"/>
          <c:xMode val="edge"/>
          <c:yMode val="edge"/>
          <c:x val="0.124815"/>
          <c:y val="0.0587048"/>
          <c:w val="0.866835"/>
          <c:h val="0.844268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Sheet1!$A$2</c:f>
              <c:strCache>
                <c:ptCount val="1"/>
                <c:pt idx="0">
                  <c:v>区域 2</c:v>
                </c:pt>
              </c:strCache>
            </c:strRef>
          </c:tx>
          <c:spPr>
            <a:blipFill rotWithShape="1">
              <a:blip r:embed="rId2"/>
              <a:srcRect l="0" t="0" r="0" b="0"/>
              <a:tile tx="0" ty="0" sx="100000" sy="100000" flip="none" algn="tl"/>
            </a:blipFill>
            <a:ln w="12700" cap="flat">
              <a:noFill/>
              <a:miter lim="400000"/>
            </a:ln>
            <a:effectLst/>
          </c:spPr>
          <c:invertIfNegative val="0"/>
          <c:dLbls>
            <c:numFmt formatCode="#,##0" sourceLinked="0"/>
            <c:txPr>
              <a:bodyPr/>
              <a:lstStyle/>
              <a:p>
                <a:pPr>
                  <a:defRPr b="1" i="0" strike="noStrike" sz="3400" u="none">
                    <a:solidFill>
                      <a:srgbClr val="DEDEDE"/>
                    </a:solidFill>
                    <a:latin typeface="Baskerville"/>
                  </a:defRPr>
                </a:pPr>
              </a:p>
            </c:txPr>
            <c:dLblPos val="inEnd"/>
            <c:showLegendKey val="0"/>
            <c:showVal val="0"/>
            <c:showCatName val="0"/>
            <c:showSerName val="0"/>
            <c:showPercent val="0"/>
            <c:showBubbleSize val="0"/>
            <c:showLeaderLines val="0"/>
          </c:dLbls>
          <c:cat>
            <c:strRef>
              <c:f>Sheet1!$B$1:$D$1</c:f>
              <c:strCache>
                <c:ptCount val="3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</c:strCache>
            </c:strRef>
          </c:cat>
          <c:val>
            <c:numRef>
              <c:f>Sheet1!$B$2:$D$2</c:f>
              <c:numCache>
                <c:ptCount val="3"/>
                <c:pt idx="0">
                  <c:v>12.800000</c:v>
                </c:pt>
                <c:pt idx="1">
                  <c:v>10.300000</c:v>
                </c:pt>
                <c:pt idx="2">
                  <c:v>9.900000</c:v>
                </c:pt>
              </c:numCache>
            </c:numRef>
          </c:val>
        </c:ser>
        <c:gapWidth val="40"/>
        <c:overlap val="-10"/>
        <c:axId val="2094734552"/>
        <c:axId val="2094734553"/>
      </c:barChart>
      <c:lineChart>
        <c:grouping val="standard"/>
        <c:varyColors val="0"/>
        <c:ser>
          <c:idx val="1"/>
          <c:order val="1"/>
          <c:tx>
            <c:strRef>
              <c:f>Sheet1!$A$3</c:f>
              <c:strCache>
                <c:ptCount val="1"/>
                <c:pt idx="0">
                  <c:v>区域 1</c:v>
                </c:pt>
              </c:strCache>
            </c:strRef>
          </c:tx>
          <c:spPr>
            <a:noFill/>
            <a:ln w="76200" cap="flat">
              <a:solidFill>
                <a:srgbClr val="AF885A"/>
              </a:solidFill>
              <a:prstDash val="solid"/>
              <a:miter lim="400000"/>
            </a:ln>
            <a:effectLst/>
          </c:spPr>
          <c:marker>
            <c:symbol val="circle"/>
            <c:size val="8"/>
            <c:spPr>
              <a:solidFill>
                <a:srgbClr val="000000">
                  <a:alpha val="0"/>
                </a:srgbClr>
              </a:solidFill>
              <a:ln w="76200" cap="flat">
                <a:solidFill>
                  <a:srgbClr val="AF885A"/>
                </a:solidFill>
                <a:prstDash val="solid"/>
                <a:miter lim="400000"/>
              </a:ln>
              <a:effectLst/>
            </c:spPr>
          </c:marker>
          <c:dLbls>
            <c:numFmt formatCode="#,##0" sourceLinked="0"/>
            <c:txPr>
              <a:bodyPr/>
              <a:lstStyle/>
              <a:p>
                <a:pPr>
                  <a:defRPr b="1" i="0" strike="noStrike" sz="3400" u="none">
                    <a:solidFill>
                      <a:srgbClr val="DEDEDE"/>
                    </a:solidFill>
                    <a:latin typeface="Baskerville"/>
                  </a:defRPr>
                </a:pPr>
              </a:p>
            </c:txPr>
            <c:dLblPos val="t"/>
            <c:showLegendKey val="0"/>
            <c:showVal val="0"/>
            <c:showCatName val="0"/>
            <c:showSerName val="0"/>
            <c:showPercent val="0"/>
            <c:showBubbleSize val="0"/>
            <c:showLeaderLines val="0"/>
          </c:dLbls>
          <c:cat>
            <c:strRef>
              <c:f>Sheet1!$B$1:$D$1</c:f>
              <c:strCache>
                <c:ptCount val="3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</c:strCache>
            </c:strRef>
          </c:cat>
          <c:val>
            <c:numRef>
              <c:f>Sheet1!$B$3:$D$3</c:f>
              <c:numCache>
                <c:ptCount val="3"/>
                <c:pt idx="0">
                  <c:v>12.800000</c:v>
                </c:pt>
                <c:pt idx="1">
                  <c:v>10.300000</c:v>
                </c:pt>
                <c:pt idx="2">
                  <c:v>9.900000</c:v>
                </c:pt>
              </c:numCache>
            </c:numRef>
          </c:val>
          <c:smooth val="0"/>
        </c:ser>
        <c:marker val="1"/>
        <c:axId val="2094734552"/>
        <c:axId val="2094734553"/>
      </c:lineChart>
      <c:catAx>
        <c:axId val="2094734552"/>
        <c:scaling>
          <c:orientation val="minMax"/>
        </c:scaling>
        <c:delete val="0"/>
        <c:axPos val="b"/>
        <c:numFmt formatCode="General" sourceLinked="0"/>
        <c:majorTickMark val="none"/>
        <c:minorTickMark val="none"/>
        <c:tickLblPos val="low"/>
        <c:spPr>
          <a:ln w="12700" cap="flat">
            <a:solidFill>
              <a:srgbClr val="838787"/>
            </a:solidFill>
            <a:prstDash val="solid"/>
            <a:miter lim="400000"/>
          </a:ln>
        </c:spPr>
        <c:txPr>
          <a:bodyPr rot="0"/>
          <a:lstStyle/>
          <a:p>
            <a:pPr>
              <a:defRPr b="1" i="0" strike="noStrike" sz="2400" u="none">
                <a:solidFill>
                  <a:srgbClr val="5C5C5C"/>
                </a:solidFill>
                <a:latin typeface="Baskerville"/>
              </a:defRPr>
            </a:pPr>
          </a:p>
        </c:txPr>
        <c:crossAx val="2094734553"/>
        <c:crosses val="autoZero"/>
        <c:auto val="1"/>
        <c:lblAlgn val="ctr"/>
        <c:noMultiLvlLbl val="1"/>
      </c:catAx>
      <c:valAx>
        <c:axId val="2094734553"/>
        <c:scaling>
          <c:orientation val="minMax"/>
        </c:scaling>
        <c:delete val="0"/>
        <c:axPos val="l"/>
        <c:majorGridlines>
          <c:spPr>
            <a:ln w="12700" cap="flat">
              <a:solidFill>
                <a:srgbClr val="5C5C5C"/>
              </a:solidFill>
              <a:custDash>
                <a:ds d="100000" sp="200000"/>
              </a:custDash>
              <a:miter lim="400000"/>
            </a:ln>
          </c:spPr>
        </c:majorGridlines>
        <c:numFmt formatCode="0.#" sourceLinked="0"/>
        <c:majorTickMark val="none"/>
        <c:minorTickMark val="none"/>
        <c:tickLblPos val="nextTo"/>
        <c:spPr>
          <a:ln w="12700" cap="flat">
            <a:noFill/>
            <a:prstDash val="solid"/>
            <a:miter lim="400000"/>
          </a:ln>
        </c:spPr>
        <c:txPr>
          <a:bodyPr rot="0"/>
          <a:lstStyle/>
          <a:p>
            <a:pPr>
              <a:defRPr b="1" i="0" strike="noStrike" sz="2400" u="none">
                <a:solidFill>
                  <a:srgbClr val="5C5C5C"/>
                </a:solidFill>
                <a:latin typeface="Baskerville"/>
              </a:defRPr>
            </a:pPr>
          </a:p>
        </c:txPr>
        <c:crossAx val="2094734552"/>
        <c:crosses val="autoZero"/>
        <c:crossBetween val="between"/>
        <c:majorUnit val="3.25"/>
        <c:minorUnit val="1.625"/>
      </c:valAx>
      <c:spPr>
        <a:noFill/>
        <a:ln w="12700" cap="flat">
          <a:noFill/>
          <a:miter lim="400000"/>
        </a:ln>
        <a:effectLst/>
      </c:spPr>
    </c:plotArea>
    <c:plotVisOnly val="1"/>
    <c:dispBlanksAs val="gap"/>
  </c:chart>
  <c:spPr>
    <a:noFill/>
    <a:ln>
      <a:noFill/>
    </a:ln>
    <a:effectLst/>
  </c:spPr>
  <c:externalData r:id="rId1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roundedCorners val="0"/>
  <c:chart>
    <c:autoTitleDeleted val="1"/>
    <c:plotArea>
      <c:layout>
        <c:manualLayout>
          <c:layoutTarget val="inner"/>
          <c:xMode val="edge"/>
          <c:yMode val="edge"/>
          <c:x val="0.1453"/>
          <c:y val="0.0587048"/>
          <c:w val="0.84687"/>
          <c:h val="0.844268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Sheet1!$A$2</c:f>
              <c:strCache>
                <c:ptCount val="1"/>
                <c:pt idx="0">
                  <c:v>区域 2</c:v>
                </c:pt>
              </c:strCache>
            </c:strRef>
          </c:tx>
          <c:spPr>
            <a:blipFill rotWithShape="1">
              <a:blip r:embed="rId2"/>
              <a:srcRect l="0" t="0" r="0" b="0"/>
              <a:tile tx="0" ty="0" sx="100000" sy="100000" flip="none" algn="tl"/>
            </a:blipFill>
            <a:ln w="12700" cap="flat">
              <a:noFill/>
              <a:miter lim="400000"/>
            </a:ln>
            <a:effectLst/>
          </c:spPr>
          <c:invertIfNegative val="0"/>
          <c:dLbls>
            <c:numFmt formatCode="#,##0" sourceLinked="0"/>
            <c:txPr>
              <a:bodyPr/>
              <a:lstStyle/>
              <a:p>
                <a:pPr>
                  <a:defRPr b="1" i="0" strike="noStrike" sz="3400" u="none">
                    <a:solidFill>
                      <a:srgbClr val="DEDEDE"/>
                    </a:solidFill>
                    <a:latin typeface="Baskerville"/>
                  </a:defRPr>
                </a:pPr>
              </a:p>
            </c:txPr>
            <c:dLblPos val="inEnd"/>
            <c:showLegendKey val="0"/>
            <c:showVal val="0"/>
            <c:showCatName val="0"/>
            <c:showSerName val="0"/>
            <c:showPercent val="0"/>
            <c:showBubbleSize val="0"/>
            <c:showLeaderLines val="0"/>
          </c:dLbls>
          <c:cat>
            <c:strRef>
              <c:f>Sheet1!$B$1:$D$1</c:f>
              <c:strCache>
                <c:ptCount val="3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</c:strCache>
            </c:strRef>
          </c:cat>
          <c:val>
            <c:numRef>
              <c:f>Sheet1!$B$2:$D$2</c:f>
              <c:numCache>
                <c:ptCount val="3"/>
                <c:pt idx="0">
                  <c:v>11.900000</c:v>
                </c:pt>
                <c:pt idx="1">
                  <c:v>12.600000</c:v>
                </c:pt>
                <c:pt idx="2">
                  <c:v>13.600000</c:v>
                </c:pt>
              </c:numCache>
            </c:numRef>
          </c:val>
        </c:ser>
        <c:gapWidth val="40"/>
        <c:overlap val="-10"/>
        <c:axId val="2094734552"/>
        <c:axId val="2094734553"/>
      </c:barChart>
      <c:lineChart>
        <c:grouping val="standard"/>
        <c:varyColors val="0"/>
        <c:ser>
          <c:idx val="1"/>
          <c:order val="1"/>
          <c:tx>
            <c:strRef>
              <c:f>Sheet1!$A$3</c:f>
              <c:strCache>
                <c:ptCount val="1"/>
                <c:pt idx="0">
                  <c:v>区域 1</c:v>
                </c:pt>
              </c:strCache>
            </c:strRef>
          </c:tx>
          <c:spPr>
            <a:noFill/>
            <a:ln w="76200" cap="flat">
              <a:solidFill>
                <a:srgbClr val="AF885A"/>
              </a:solidFill>
              <a:prstDash val="solid"/>
              <a:miter lim="400000"/>
            </a:ln>
            <a:effectLst/>
          </c:spPr>
          <c:marker>
            <c:symbol val="circle"/>
            <c:size val="8"/>
            <c:spPr>
              <a:solidFill>
                <a:srgbClr val="000000">
                  <a:alpha val="0"/>
                </a:srgbClr>
              </a:solidFill>
              <a:ln w="76200" cap="flat">
                <a:solidFill>
                  <a:srgbClr val="AF885A"/>
                </a:solidFill>
                <a:prstDash val="solid"/>
                <a:miter lim="400000"/>
              </a:ln>
              <a:effectLst/>
            </c:spPr>
          </c:marker>
          <c:dLbls>
            <c:numFmt formatCode="#,##0" sourceLinked="0"/>
            <c:txPr>
              <a:bodyPr/>
              <a:lstStyle/>
              <a:p>
                <a:pPr>
                  <a:defRPr b="1" i="0" strike="noStrike" sz="3400" u="none">
                    <a:solidFill>
                      <a:srgbClr val="DEDEDE"/>
                    </a:solidFill>
                    <a:latin typeface="Baskerville"/>
                  </a:defRPr>
                </a:pPr>
              </a:p>
            </c:txPr>
            <c:dLblPos val="t"/>
            <c:showLegendKey val="0"/>
            <c:showVal val="0"/>
            <c:showCatName val="0"/>
            <c:showSerName val="0"/>
            <c:showPercent val="0"/>
            <c:showBubbleSize val="0"/>
            <c:showLeaderLines val="0"/>
          </c:dLbls>
          <c:cat>
            <c:strRef>
              <c:f>Sheet1!$B$1:$D$1</c:f>
              <c:strCache>
                <c:ptCount val="3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</c:strCache>
            </c:strRef>
          </c:cat>
          <c:val>
            <c:numRef>
              <c:f>Sheet1!$B$3:$D$3</c:f>
              <c:numCache>
                <c:ptCount val="3"/>
                <c:pt idx="0">
                  <c:v>11.900000</c:v>
                </c:pt>
                <c:pt idx="1">
                  <c:v>12.600000</c:v>
                </c:pt>
                <c:pt idx="2">
                  <c:v>13.600000</c:v>
                </c:pt>
              </c:numCache>
            </c:numRef>
          </c:val>
          <c:smooth val="0"/>
        </c:ser>
        <c:marker val="1"/>
        <c:axId val="2094734552"/>
        <c:axId val="2094734553"/>
      </c:lineChart>
      <c:catAx>
        <c:axId val="2094734552"/>
        <c:scaling>
          <c:orientation val="minMax"/>
        </c:scaling>
        <c:delete val="0"/>
        <c:axPos val="b"/>
        <c:numFmt formatCode="General" sourceLinked="0"/>
        <c:majorTickMark val="none"/>
        <c:minorTickMark val="none"/>
        <c:tickLblPos val="low"/>
        <c:spPr>
          <a:ln w="12700" cap="flat">
            <a:solidFill>
              <a:srgbClr val="838787"/>
            </a:solidFill>
            <a:prstDash val="solid"/>
            <a:miter lim="400000"/>
          </a:ln>
        </c:spPr>
        <c:txPr>
          <a:bodyPr rot="0"/>
          <a:lstStyle/>
          <a:p>
            <a:pPr>
              <a:defRPr b="1" i="0" strike="noStrike" sz="2400" u="none">
                <a:solidFill>
                  <a:srgbClr val="5C5C5C"/>
                </a:solidFill>
                <a:latin typeface="Baskerville"/>
              </a:defRPr>
            </a:pPr>
          </a:p>
        </c:txPr>
        <c:crossAx val="2094734553"/>
        <c:crosses val="autoZero"/>
        <c:auto val="1"/>
        <c:lblAlgn val="ctr"/>
        <c:noMultiLvlLbl val="1"/>
      </c:catAx>
      <c:valAx>
        <c:axId val="2094734553"/>
        <c:scaling>
          <c:orientation val="minMax"/>
        </c:scaling>
        <c:delete val="0"/>
        <c:axPos val="l"/>
        <c:majorGridlines>
          <c:spPr>
            <a:ln w="12700" cap="flat">
              <a:solidFill>
                <a:srgbClr val="5C5C5C"/>
              </a:solidFill>
              <a:custDash>
                <a:ds d="100000" sp="200000"/>
              </a:custDash>
              <a:miter lim="400000"/>
            </a:ln>
          </c:spPr>
        </c:majorGridlines>
        <c:numFmt formatCode="0.#" sourceLinked="0"/>
        <c:majorTickMark val="none"/>
        <c:minorTickMark val="none"/>
        <c:tickLblPos val="nextTo"/>
        <c:spPr>
          <a:ln w="12700" cap="flat">
            <a:noFill/>
            <a:prstDash val="solid"/>
            <a:miter lim="400000"/>
          </a:ln>
        </c:spPr>
        <c:txPr>
          <a:bodyPr rot="0"/>
          <a:lstStyle/>
          <a:p>
            <a:pPr>
              <a:defRPr b="1" i="0" strike="noStrike" sz="2400" u="none">
                <a:solidFill>
                  <a:srgbClr val="5C5C5C"/>
                </a:solidFill>
                <a:latin typeface="Baskerville"/>
              </a:defRPr>
            </a:pPr>
          </a:p>
        </c:txPr>
        <c:crossAx val="2094734552"/>
        <c:crosses val="autoZero"/>
        <c:crossBetween val="between"/>
        <c:majorUnit val="0.75"/>
        <c:minorUnit val="0.375"/>
      </c:valAx>
      <c:spPr>
        <a:noFill/>
        <a:ln w="12700" cap="flat">
          <a:noFill/>
          <a:miter lim="400000"/>
        </a:ln>
        <a:effectLst/>
      </c:spPr>
    </c:plotArea>
    <c:plotVisOnly val="1"/>
    <c:dispBlanksAs val="gap"/>
  </c:chart>
  <c:spPr>
    <a:noFill/>
    <a:ln>
      <a:noFill/>
    </a:ln>
    <a:effectLst/>
  </c:spPr>
  <c:externalData r:id="rId1">
    <c:autoUpdate val="0"/>
  </c:externalData>
</c:chartSpace>
</file>

<file path=ppt/notesMasters/_rels/notesMaster1.xml.rels><?xml version="1.0" encoding="UTF-8" standalone="yes"?>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Shape 125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26" name="Shape 126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+mj-lt"/>
        <a:ea typeface="+mj-ea"/>
        <a:cs typeface="+mj-cs"/>
        <a:sym typeface="Helvetica Neue"/>
      </a:defRPr>
    </a:lvl1pPr>
    <a:lvl2pPr indent="228600" defTabSz="457200" latinLnBrk="0">
      <a:lnSpc>
        <a:spcPct val="117999"/>
      </a:lnSpc>
      <a:defRPr sz="2200">
        <a:latin typeface="+mj-lt"/>
        <a:ea typeface="+mj-ea"/>
        <a:cs typeface="+mj-cs"/>
        <a:sym typeface="Helvetica Neue"/>
      </a:defRPr>
    </a:lvl2pPr>
    <a:lvl3pPr indent="457200" defTabSz="457200" latinLnBrk="0">
      <a:lnSpc>
        <a:spcPct val="117999"/>
      </a:lnSpc>
      <a:defRPr sz="2200">
        <a:latin typeface="+mj-lt"/>
        <a:ea typeface="+mj-ea"/>
        <a:cs typeface="+mj-cs"/>
        <a:sym typeface="Helvetica Neue"/>
      </a:defRPr>
    </a:lvl3pPr>
    <a:lvl4pPr indent="685800" defTabSz="457200" latinLnBrk="0">
      <a:lnSpc>
        <a:spcPct val="117999"/>
      </a:lnSpc>
      <a:defRPr sz="2200">
        <a:latin typeface="+mj-lt"/>
        <a:ea typeface="+mj-ea"/>
        <a:cs typeface="+mj-cs"/>
        <a:sym typeface="Helvetica Neue"/>
      </a:defRPr>
    </a:lvl4pPr>
    <a:lvl5pPr indent="914400" defTabSz="457200" latinLnBrk="0">
      <a:lnSpc>
        <a:spcPct val="117999"/>
      </a:lnSpc>
      <a:defRPr sz="2200">
        <a:latin typeface="+mj-lt"/>
        <a:ea typeface="+mj-ea"/>
        <a:cs typeface="+mj-cs"/>
        <a:sym typeface="Helvetica Neue"/>
      </a:defRPr>
    </a:lvl5pPr>
    <a:lvl6pPr indent="1143000" defTabSz="457200" latinLnBrk="0">
      <a:lnSpc>
        <a:spcPct val="117999"/>
      </a:lnSpc>
      <a:defRPr sz="2200">
        <a:latin typeface="+mj-lt"/>
        <a:ea typeface="+mj-ea"/>
        <a:cs typeface="+mj-cs"/>
        <a:sym typeface="Helvetica Neue"/>
      </a:defRPr>
    </a:lvl6pPr>
    <a:lvl7pPr indent="1371600" defTabSz="457200" latinLnBrk="0">
      <a:lnSpc>
        <a:spcPct val="117999"/>
      </a:lnSpc>
      <a:defRPr sz="2200">
        <a:latin typeface="+mj-lt"/>
        <a:ea typeface="+mj-ea"/>
        <a:cs typeface="+mj-cs"/>
        <a:sym typeface="Helvetica Neue"/>
      </a:defRPr>
    </a:lvl7pPr>
    <a:lvl8pPr indent="1600200" defTabSz="457200" latinLnBrk="0">
      <a:lnSpc>
        <a:spcPct val="117999"/>
      </a:lnSpc>
      <a:defRPr sz="2200">
        <a:latin typeface="+mj-lt"/>
        <a:ea typeface="+mj-ea"/>
        <a:cs typeface="+mj-cs"/>
        <a:sym typeface="Helvetica Neue"/>
      </a:defRPr>
    </a:lvl8pPr>
    <a:lvl9pPr indent="1828800" defTabSz="457200" latinLnBrk="0">
      <a:lnSpc>
        <a:spcPct val="117999"/>
      </a:lnSpc>
      <a:defRPr sz="2200">
        <a:latin typeface="+mj-lt"/>
        <a:ea typeface="+mj-ea"/>
        <a:cs typeface="+mj-cs"/>
        <a:sym typeface="Helvetica Neue"/>
      </a:defRPr>
    </a:lvl9pPr>
  </p:notesStyle>
</p:notesMaster>
</file>

<file path=ppt/slideLayouts/_rels/slideLayout1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6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7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8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9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0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1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2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标题与副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hape 11"/>
          <p:cNvSpPr/>
          <p:nvPr>
            <p:ph type="body" sz="quarter" idx="1"/>
          </p:nvPr>
        </p:nvSpPr>
        <p:spPr>
          <a:xfrm>
            <a:off x="571500" y="5588000"/>
            <a:ext cx="11875780" cy="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</a:pathLst>
          </a:custGeom>
          <a:ln w="38100" cap="rnd">
            <a:solidFill>
              <a:srgbClr val="747676"/>
            </a:solidFill>
            <a:custDash>
              <a:ds d="100000" sp="200000"/>
            </a:custDash>
            <a:round/>
          </a:ln>
        </p:spPr>
        <p:txBody>
          <a:bodyPr anchor="ctr"/>
          <a:lstStyle/>
          <a:p>
            <a:pPr/>
            <a:r>
              <a:t>Click to add text</a:t>
            </a:r>
          </a:p>
        </p:txBody>
      </p:sp>
      <p:sp>
        <p:nvSpPr>
          <p:cNvPr id="12" name="Shape 12"/>
          <p:cNvSpPr/>
          <p:nvPr>
            <p:ph type="title"/>
          </p:nvPr>
        </p:nvSpPr>
        <p:spPr>
          <a:xfrm>
            <a:off x="571500" y="571500"/>
            <a:ext cx="11861800" cy="5181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anchor="b"/>
          <a:lstStyle>
            <a:lvl1pPr algn="ctr">
              <a:lnSpc>
                <a:spcPct val="80000"/>
              </a:lnSpc>
              <a:spcBef>
                <a:spcPts val="0"/>
              </a:spcBef>
              <a:defRPr sz="12100">
                <a:solidFill>
                  <a:srgbClr val="5C5C5C"/>
                </a:solidFill>
              </a:defRPr>
            </a:lvl1pPr>
          </a:lstStyle>
          <a:p>
            <a:pPr/>
            <a:r>
              <a:t>标题文本</a:t>
            </a:r>
          </a:p>
        </p:txBody>
      </p:sp>
      <p:sp>
        <p:nvSpPr>
          <p:cNvPr id="13" name="Shape 13"/>
          <p:cNvSpPr/>
          <p:nvPr>
            <p:ph type="body" sz="half" idx="13"/>
          </p:nvPr>
        </p:nvSpPr>
        <p:spPr>
          <a:xfrm>
            <a:off x="571500" y="5676900"/>
            <a:ext cx="11861800" cy="3263900"/>
          </a:xfrm>
          <a:prstGeom prst="rect">
            <a:avLst/>
          </a:prstGeom>
        </p:spPr>
        <p:txBody>
          <a:bodyPr/>
          <a:lstStyle/>
          <a:p>
            <a:pPr marL="0" indent="0" algn="ctr">
              <a:lnSpc>
                <a:spcPct val="70000"/>
              </a:lnSpc>
              <a:spcBef>
                <a:spcPts val="0"/>
              </a:spcBef>
              <a:buSzTx/>
              <a:buFontTx/>
              <a:buNone/>
              <a:defRPr sz="4800">
                <a:solidFill>
                  <a:srgbClr val="747676"/>
                </a:solidFill>
              </a:defRPr>
            </a:pPr>
          </a:p>
        </p:txBody>
      </p:sp>
      <p:sp>
        <p:nvSpPr>
          <p:cNvPr id="14" name="Shape 14"/>
          <p:cNvSpPr/>
          <p:nvPr>
            <p:ph type="sldNum" sz="quarter" idx="2"/>
          </p:nvPr>
        </p:nvSpPr>
        <p:spPr>
          <a:xfrm>
            <a:off x="12080417" y="9189156"/>
            <a:ext cx="317501" cy="33020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照片 - 水平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hape 21"/>
          <p:cNvSpPr/>
          <p:nvPr>
            <p:ph type="pic" idx="13"/>
          </p:nvPr>
        </p:nvSpPr>
        <p:spPr>
          <a:xfrm>
            <a:off x="0" y="0"/>
            <a:ext cx="13004800" cy="97536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22" name="Shape 22"/>
          <p:cNvSpPr/>
          <p:nvPr>
            <p:ph type="body" sz="half" idx="1"/>
          </p:nvPr>
        </p:nvSpPr>
        <p:spPr>
          <a:xfrm>
            <a:off x="0" y="5422900"/>
            <a:ext cx="13004800" cy="3606800"/>
          </a:xfrm>
          <a:prstGeom prst="rect">
            <a:avLst/>
          </a:prstGeom>
          <a:solidFill>
            <a:srgbClr val="FFFFFF"/>
          </a:solidFill>
        </p:spPr>
        <p:txBody>
          <a:bodyPr anchor="ctr"/>
          <a:lstStyle/>
          <a:p>
            <a:pPr/>
            <a:r>
              <a:t>Click to add text</a:t>
            </a:r>
          </a:p>
        </p:txBody>
      </p:sp>
      <p:sp>
        <p:nvSpPr>
          <p:cNvPr id="23" name="Shape 23"/>
          <p:cNvSpPr/>
          <p:nvPr>
            <p:ph type="body" sz="quarter" idx="14"/>
          </p:nvPr>
        </p:nvSpPr>
        <p:spPr>
          <a:xfrm rot="10800000">
            <a:off x="571500" y="7619996"/>
            <a:ext cx="11874500" cy="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</a:pathLst>
          </a:custGeom>
          <a:ln w="38100" cap="rnd">
            <a:solidFill>
              <a:srgbClr val="747676"/>
            </a:solidFill>
            <a:custDash>
              <a:ds d="100000" sp="200000"/>
            </a:custDash>
            <a:round/>
          </a:ln>
        </p:spPr>
        <p:txBody>
          <a:bodyPr anchor="ctr"/>
          <a:lstStyle/>
          <a:p>
            <a:pPr/>
          </a:p>
        </p:txBody>
      </p:sp>
      <p:sp>
        <p:nvSpPr>
          <p:cNvPr id="24" name="Shape 24"/>
          <p:cNvSpPr/>
          <p:nvPr>
            <p:ph type="title"/>
          </p:nvPr>
        </p:nvSpPr>
        <p:spPr>
          <a:xfrm>
            <a:off x="571500" y="5562600"/>
            <a:ext cx="11861800" cy="22098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anchor="b"/>
          <a:lstStyle>
            <a:lvl1pPr algn="r">
              <a:lnSpc>
                <a:spcPct val="80000"/>
              </a:lnSpc>
              <a:spcBef>
                <a:spcPts val="0"/>
              </a:spcBef>
              <a:defRPr sz="12100">
                <a:solidFill>
                  <a:srgbClr val="5C5C5C"/>
                </a:solidFill>
              </a:defRPr>
            </a:lvl1pPr>
          </a:lstStyle>
          <a:p>
            <a:pPr/>
            <a:r>
              <a:t>标题文本</a:t>
            </a:r>
          </a:p>
        </p:txBody>
      </p:sp>
      <p:sp>
        <p:nvSpPr>
          <p:cNvPr id="25" name="Shape 25"/>
          <p:cNvSpPr/>
          <p:nvPr>
            <p:ph type="body" sz="quarter" idx="15"/>
          </p:nvPr>
        </p:nvSpPr>
        <p:spPr>
          <a:xfrm>
            <a:off x="571500" y="7670800"/>
            <a:ext cx="11861800" cy="1231900"/>
          </a:xfrm>
          <a:prstGeom prst="rect">
            <a:avLst/>
          </a:prstGeom>
        </p:spPr>
        <p:txBody>
          <a:bodyPr/>
          <a:lstStyle/>
          <a:p>
            <a:pPr marL="0" indent="0" algn="r">
              <a:lnSpc>
                <a:spcPct val="70000"/>
              </a:lnSpc>
              <a:spcBef>
                <a:spcPts val="600"/>
              </a:spcBef>
              <a:buSzTx/>
              <a:buFontTx/>
              <a:buNone/>
              <a:defRPr sz="4800">
                <a:solidFill>
                  <a:srgbClr val="747676"/>
                </a:solidFill>
              </a:defRPr>
            </a:pPr>
          </a:p>
        </p:txBody>
      </p:sp>
      <p:sp>
        <p:nvSpPr>
          <p:cNvPr id="26" name="Shape 26"/>
          <p:cNvSpPr/>
          <p:nvPr>
            <p:ph type="sldNum" sz="quarter" idx="2"/>
          </p:nvPr>
        </p:nvSpPr>
        <p:spPr>
          <a:xfrm>
            <a:off x="12084378" y="9194800"/>
            <a:ext cx="317501" cy="3302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CBCBCB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标题 - 居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hape 33"/>
          <p:cNvSpPr/>
          <p:nvPr>
            <p:ph type="title"/>
          </p:nvPr>
        </p:nvSpPr>
        <p:spPr>
          <a:xfrm>
            <a:off x="571500" y="571500"/>
            <a:ext cx="11861800" cy="5181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anchor="b"/>
          <a:lstStyle>
            <a:lvl1pPr algn="ctr">
              <a:lnSpc>
                <a:spcPct val="80000"/>
              </a:lnSpc>
              <a:spcBef>
                <a:spcPts val="0"/>
              </a:spcBef>
              <a:defRPr sz="12100">
                <a:solidFill>
                  <a:srgbClr val="5C5C5C"/>
                </a:solidFill>
              </a:defRPr>
            </a:lvl1pPr>
          </a:lstStyle>
          <a:p>
            <a:pPr/>
            <a:r>
              <a:t>标题文本</a:t>
            </a:r>
          </a:p>
        </p:txBody>
      </p:sp>
      <p:sp>
        <p:nvSpPr>
          <p:cNvPr id="34" name="Shape 34"/>
          <p:cNvSpPr/>
          <p:nvPr>
            <p:ph type="sldNum" sz="quarter" idx="2"/>
          </p:nvPr>
        </p:nvSpPr>
        <p:spPr>
          <a:xfrm>
            <a:off x="12075329" y="9189156"/>
            <a:ext cx="317501" cy="33020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照片 - 垂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Shape 41"/>
          <p:cNvSpPr/>
          <p:nvPr>
            <p:ph type="pic" idx="13"/>
          </p:nvPr>
        </p:nvSpPr>
        <p:spPr>
          <a:xfrm>
            <a:off x="7531100" y="0"/>
            <a:ext cx="5473700" cy="97536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42" name="Shape 42"/>
          <p:cNvSpPr/>
          <p:nvPr>
            <p:ph type="body" sz="quarter" idx="1"/>
          </p:nvPr>
        </p:nvSpPr>
        <p:spPr>
          <a:xfrm>
            <a:off x="571500" y="7619997"/>
            <a:ext cx="6451600" cy="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</a:pathLst>
          </a:custGeom>
          <a:ln w="38100" cap="rnd">
            <a:solidFill>
              <a:srgbClr val="747676"/>
            </a:solidFill>
            <a:custDash>
              <a:ds d="100000" sp="200000"/>
            </a:custDash>
            <a:round/>
          </a:ln>
        </p:spPr>
        <p:txBody>
          <a:bodyPr anchor="ctr"/>
          <a:lstStyle/>
          <a:p>
            <a:pPr/>
            <a:r>
              <a:t>Click to add text</a:t>
            </a:r>
          </a:p>
        </p:txBody>
      </p:sp>
      <p:sp>
        <p:nvSpPr>
          <p:cNvPr id="43" name="Shape 43"/>
          <p:cNvSpPr/>
          <p:nvPr>
            <p:ph type="title"/>
          </p:nvPr>
        </p:nvSpPr>
        <p:spPr>
          <a:xfrm>
            <a:off x="571500" y="571500"/>
            <a:ext cx="6451600" cy="7213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anchor="b"/>
          <a:lstStyle>
            <a:lvl1pPr algn="r">
              <a:lnSpc>
                <a:spcPct val="80000"/>
              </a:lnSpc>
              <a:spcBef>
                <a:spcPts val="0"/>
              </a:spcBef>
              <a:defRPr sz="12100">
                <a:solidFill>
                  <a:srgbClr val="5C5C5C"/>
                </a:solidFill>
              </a:defRPr>
            </a:lvl1pPr>
          </a:lstStyle>
          <a:p>
            <a:pPr/>
            <a:r>
              <a:t>标题文本</a:t>
            </a:r>
          </a:p>
        </p:txBody>
      </p:sp>
      <p:sp>
        <p:nvSpPr>
          <p:cNvPr id="44" name="Shape 44"/>
          <p:cNvSpPr/>
          <p:nvPr>
            <p:ph type="body" sz="quarter" idx="14"/>
          </p:nvPr>
        </p:nvSpPr>
        <p:spPr>
          <a:xfrm>
            <a:off x="571500" y="7670800"/>
            <a:ext cx="6451600" cy="1358900"/>
          </a:xfrm>
          <a:prstGeom prst="rect">
            <a:avLst/>
          </a:prstGeom>
        </p:spPr>
        <p:txBody>
          <a:bodyPr/>
          <a:lstStyle/>
          <a:p>
            <a:pPr marL="0" indent="0" algn="r">
              <a:lnSpc>
                <a:spcPct val="70000"/>
              </a:lnSpc>
              <a:spcBef>
                <a:spcPts val="600"/>
              </a:spcBef>
              <a:buSzTx/>
              <a:buFontTx/>
              <a:buNone/>
              <a:defRPr sz="4800">
                <a:solidFill>
                  <a:srgbClr val="747676"/>
                </a:solidFill>
              </a:defRPr>
            </a:pPr>
          </a:p>
        </p:txBody>
      </p:sp>
      <p:sp>
        <p:nvSpPr>
          <p:cNvPr id="45" name="Shape 45"/>
          <p:cNvSpPr/>
          <p:nvPr>
            <p:ph type="sldNum" sz="quarter" idx="2"/>
          </p:nvPr>
        </p:nvSpPr>
        <p:spPr>
          <a:xfrm>
            <a:off x="12084378" y="9194800"/>
            <a:ext cx="317501" cy="3302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CBCBCB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标题 - 顶部对齐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Shape 52"/>
          <p:cNvSpPr/>
          <p:nvPr>
            <p:ph type="body" sz="quarter" idx="1"/>
          </p:nvPr>
        </p:nvSpPr>
        <p:spPr>
          <a:xfrm>
            <a:off x="571500" y="1574800"/>
            <a:ext cx="11861800" cy="1270"/>
          </a:xfrm>
          <a:prstGeom prst="rect">
            <a:avLst/>
          </a:prstGeom>
          <a:ln w="38100" cap="rnd">
            <a:solidFill>
              <a:srgbClr val="747676"/>
            </a:solidFill>
            <a:custDash>
              <a:ds d="100000" sp="200000"/>
            </a:custDash>
            <a:round/>
          </a:ln>
        </p:spPr>
        <p:txBody>
          <a:bodyPr anchor="ctr"/>
          <a:lstStyle/>
          <a:p>
            <a:pPr/>
            <a:r>
              <a:t>Click to add text</a:t>
            </a:r>
          </a:p>
        </p:txBody>
      </p:sp>
      <p:sp>
        <p:nvSpPr>
          <p:cNvPr id="53" name="Shape 53"/>
          <p:cNvSpPr/>
          <p:nvPr>
            <p:ph type="title"/>
          </p:nvPr>
        </p:nvSpPr>
        <p:spPr>
          <a:xfrm>
            <a:off x="571500" y="723900"/>
            <a:ext cx="11861800" cy="7239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pPr/>
            <a:r>
              <a:t>标题文本</a:t>
            </a:r>
          </a:p>
        </p:txBody>
      </p:sp>
      <p:sp>
        <p:nvSpPr>
          <p:cNvPr id="54" name="Shape 54"/>
          <p:cNvSpPr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标题与项目符号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Shape 61"/>
          <p:cNvSpPr/>
          <p:nvPr>
            <p:ph type="body" sz="quarter" idx="1"/>
          </p:nvPr>
        </p:nvSpPr>
        <p:spPr>
          <a:xfrm>
            <a:off x="571500" y="1574800"/>
            <a:ext cx="11861800" cy="1270"/>
          </a:xfrm>
          <a:prstGeom prst="rect">
            <a:avLst/>
          </a:prstGeom>
          <a:ln w="38100" cap="rnd">
            <a:solidFill>
              <a:srgbClr val="747676"/>
            </a:solidFill>
            <a:custDash>
              <a:ds d="100000" sp="200000"/>
            </a:custDash>
            <a:round/>
          </a:ln>
        </p:spPr>
        <p:txBody>
          <a:bodyPr anchor="ctr"/>
          <a:lstStyle/>
          <a:p>
            <a:pPr/>
            <a:r>
              <a:t>Click to add text</a:t>
            </a:r>
          </a:p>
        </p:txBody>
      </p:sp>
      <p:sp>
        <p:nvSpPr>
          <p:cNvPr id="62" name="Shape 62"/>
          <p:cNvSpPr/>
          <p:nvPr>
            <p:ph type="title"/>
          </p:nvPr>
        </p:nvSpPr>
        <p:spPr>
          <a:xfrm>
            <a:off x="571500" y="723900"/>
            <a:ext cx="11861800" cy="7239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pPr/>
            <a:r>
              <a:t>标题文本</a:t>
            </a:r>
          </a:p>
        </p:txBody>
      </p:sp>
      <p:sp>
        <p:nvSpPr>
          <p:cNvPr id="63" name="Shape 63"/>
          <p:cNvSpPr/>
          <p:nvPr>
            <p:ph type="body" idx="13"/>
          </p:nvPr>
        </p:nvSpPr>
        <p:spPr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64" name="Shape 64"/>
          <p:cNvSpPr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标题、项目符号与照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Shape 71"/>
          <p:cNvSpPr/>
          <p:nvPr>
            <p:ph type="pic" idx="13"/>
          </p:nvPr>
        </p:nvSpPr>
        <p:spPr>
          <a:xfrm>
            <a:off x="0" y="0"/>
            <a:ext cx="6438900" cy="97536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72" name="Shape 72"/>
          <p:cNvSpPr/>
          <p:nvPr>
            <p:ph type="body" sz="quarter" idx="1"/>
          </p:nvPr>
        </p:nvSpPr>
        <p:spPr>
          <a:xfrm>
            <a:off x="7023100" y="1574800"/>
            <a:ext cx="5397500" cy="1270"/>
          </a:xfrm>
          <a:prstGeom prst="rect">
            <a:avLst/>
          </a:prstGeom>
          <a:ln w="38100" cap="rnd">
            <a:solidFill>
              <a:srgbClr val="747676"/>
            </a:solidFill>
            <a:custDash>
              <a:ds d="100000" sp="200000"/>
            </a:custDash>
            <a:round/>
          </a:ln>
        </p:spPr>
        <p:txBody>
          <a:bodyPr anchor="ctr"/>
          <a:lstStyle/>
          <a:p>
            <a:pPr/>
            <a:r>
              <a:t>Click to add text</a:t>
            </a:r>
          </a:p>
        </p:txBody>
      </p:sp>
      <p:sp>
        <p:nvSpPr>
          <p:cNvPr id="73" name="Shape 73"/>
          <p:cNvSpPr/>
          <p:nvPr>
            <p:ph type="title"/>
          </p:nvPr>
        </p:nvSpPr>
        <p:spPr>
          <a:xfrm>
            <a:off x="7023100" y="723900"/>
            <a:ext cx="5397500" cy="7239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pPr/>
            <a:r>
              <a:t>标题文本</a:t>
            </a:r>
          </a:p>
        </p:txBody>
      </p:sp>
      <p:sp>
        <p:nvSpPr>
          <p:cNvPr id="74" name="Shape 74"/>
          <p:cNvSpPr/>
          <p:nvPr>
            <p:ph type="body" sz="half" idx="14"/>
          </p:nvPr>
        </p:nvSpPr>
        <p:spPr>
          <a:xfrm>
            <a:off x="7023100" y="1803400"/>
            <a:ext cx="5397500" cy="7226300"/>
          </a:xfrm>
          <a:prstGeom prst="rect">
            <a:avLst/>
          </a:prstGeom>
        </p:spPr>
        <p:txBody>
          <a:bodyPr/>
          <a:lstStyle/>
          <a:p>
            <a:pPr marL="406400" indent="-406400">
              <a:defRPr sz="2800"/>
            </a:pPr>
          </a:p>
        </p:txBody>
      </p:sp>
      <p:sp>
        <p:nvSpPr>
          <p:cNvPr id="75" name="Shape 75"/>
          <p:cNvSpPr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项目符号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Shape 82"/>
          <p:cNvSpPr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83" name="Shape 83"/>
          <p:cNvSpPr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照片 - 3 联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Shape 90"/>
          <p:cNvSpPr/>
          <p:nvPr>
            <p:ph type="pic" idx="13"/>
          </p:nvPr>
        </p:nvSpPr>
        <p:spPr>
          <a:xfrm>
            <a:off x="571500" y="571500"/>
            <a:ext cx="7429500" cy="73152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91" name="Shape 91"/>
          <p:cNvSpPr/>
          <p:nvPr>
            <p:ph type="pic" sz="quarter" idx="14"/>
          </p:nvPr>
        </p:nvSpPr>
        <p:spPr>
          <a:xfrm>
            <a:off x="8128000" y="571500"/>
            <a:ext cx="4305300" cy="35941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92" name="Shape 92"/>
          <p:cNvSpPr/>
          <p:nvPr>
            <p:ph type="pic" sz="quarter" idx="15"/>
          </p:nvPr>
        </p:nvSpPr>
        <p:spPr>
          <a:xfrm>
            <a:off x="8128000" y="4292600"/>
            <a:ext cx="4305300" cy="35941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93" name="Shape 93"/>
          <p:cNvSpPr/>
          <p:nvPr>
            <p:ph type="body" sz="quarter" idx="1"/>
          </p:nvPr>
        </p:nvSpPr>
        <p:spPr>
          <a:xfrm>
            <a:off x="571500" y="8051800"/>
            <a:ext cx="11861800" cy="1333500"/>
          </a:xfrm>
          <a:prstGeom prst="rect">
            <a:avLst/>
          </a:prstGeom>
        </p:spPr>
        <p:txBody>
          <a:bodyPr/>
          <a:lstStyle>
            <a:lvl1pPr marL="0" indent="0">
              <a:spcBef>
                <a:spcPts val="1400"/>
              </a:spcBef>
              <a:buSzTx/>
              <a:buFontTx/>
              <a:buNone/>
              <a:defRPr spc="28" sz="2800"/>
            </a:lvl1pPr>
            <a:lvl2pPr marL="0" indent="0">
              <a:spcBef>
                <a:spcPts val="1400"/>
              </a:spcBef>
              <a:buSzTx/>
              <a:buFontTx/>
              <a:buNone/>
              <a:defRPr spc="28" sz="2800"/>
            </a:lvl2pPr>
            <a:lvl3pPr marL="0" indent="0">
              <a:spcBef>
                <a:spcPts val="1400"/>
              </a:spcBef>
              <a:buSzTx/>
              <a:buFontTx/>
              <a:buNone/>
              <a:defRPr spc="28" sz="2800"/>
            </a:lvl3pPr>
            <a:lvl4pPr marL="0" indent="0">
              <a:spcBef>
                <a:spcPts val="1400"/>
              </a:spcBef>
              <a:buSzTx/>
              <a:buFontTx/>
              <a:buNone/>
              <a:defRPr spc="28" sz="2800"/>
            </a:lvl4pPr>
            <a:lvl5pPr marL="0" indent="0">
              <a:spcBef>
                <a:spcPts val="1400"/>
              </a:spcBef>
              <a:buSzTx/>
              <a:buFontTx/>
              <a:buNone/>
              <a:defRPr spc="28" sz="2800"/>
            </a:lvl5pPr>
          </a:lstStyle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94" name="Shape 94"/>
          <p:cNvSpPr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引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Shape 101"/>
          <p:cNvSpPr/>
          <p:nvPr/>
        </p:nvSpPr>
        <p:spPr>
          <a:xfrm>
            <a:off x="507999" y="1771650"/>
            <a:ext cx="1697833" cy="31750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lnSpc>
                <a:spcPct val="8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b="1" spc="0" sz="21000">
                <a:solidFill>
                  <a:srgbClr val="E4E4E4"/>
                </a:solidFill>
              </a:defRPr>
            </a:lvl1pPr>
          </a:lstStyle>
          <a:p>
            <a:pPr/>
            <a:r>
              <a:t>“</a:t>
            </a:r>
          </a:p>
        </p:txBody>
      </p:sp>
      <p:sp>
        <p:nvSpPr>
          <p:cNvPr id="102" name="Shape 102"/>
          <p:cNvSpPr/>
          <p:nvPr>
            <p:ph type="body" sz="quarter" idx="1"/>
          </p:nvPr>
        </p:nvSpPr>
        <p:spPr>
          <a:xfrm>
            <a:off x="1943100" y="3870535"/>
            <a:ext cx="10490200" cy="952502"/>
          </a:xfrm>
          <a:prstGeom prst="rect">
            <a:avLst/>
          </a:prstGeom>
        </p:spPr>
        <p:txBody>
          <a:bodyPr/>
          <a:lstStyle>
            <a:lvl1pPr marL="0" indent="0">
              <a:spcBef>
                <a:spcPts val="1600"/>
              </a:spcBef>
              <a:buSzTx/>
              <a:buFontTx/>
              <a:buNone/>
              <a:defRPr sz="4800">
                <a:solidFill>
                  <a:srgbClr val="747676"/>
                </a:solidFill>
              </a:defRPr>
            </a:lvl1pPr>
          </a:lstStyle>
          <a:p>
            <a:pPr/>
            <a:r>
              <a:t>在此键入引文。</a:t>
            </a:r>
          </a:p>
        </p:txBody>
      </p:sp>
      <p:sp>
        <p:nvSpPr>
          <p:cNvPr id="103" name="Shape 103"/>
          <p:cNvSpPr/>
          <p:nvPr>
            <p:ph type="body" sz="quarter" idx="13"/>
          </p:nvPr>
        </p:nvSpPr>
        <p:spPr>
          <a:xfrm>
            <a:off x="1943100" y="7772400"/>
            <a:ext cx="10490200" cy="939800"/>
          </a:xfrm>
          <a:prstGeom prst="rect">
            <a:avLst/>
          </a:prstGeom>
        </p:spPr>
        <p:txBody>
          <a:bodyPr/>
          <a:lstStyle/>
          <a:p>
            <a:pPr marL="0" indent="0" algn="r">
              <a:lnSpc>
                <a:spcPct val="70000"/>
              </a:lnSpc>
              <a:spcBef>
                <a:spcPts val="1600"/>
              </a:spcBef>
              <a:buSzTx/>
              <a:buFontTx/>
              <a:buNone/>
              <a:defRPr sz="4800">
                <a:solidFill>
                  <a:srgbClr val="6B6D6D"/>
                </a:solidFill>
              </a:defRPr>
            </a:pPr>
          </a:p>
        </p:txBody>
      </p:sp>
      <p:sp>
        <p:nvSpPr>
          <p:cNvPr id="104" name="Shape 104"/>
          <p:cNvSpPr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照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Shape 111"/>
          <p:cNvSpPr/>
          <p:nvPr>
            <p:ph type="pic" idx="13"/>
          </p:nvPr>
        </p:nvSpPr>
        <p:spPr>
          <a:xfrm>
            <a:off x="0" y="0"/>
            <a:ext cx="13004800" cy="97536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12" name="Shape 112"/>
          <p:cNvSpPr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rgbClr val="CBCBCB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Shape 119"/>
          <p:cNvSpPr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 standalone="yes"?>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2"/>
          <p:cNvSpPr/>
          <p:nvPr>
            <p:ph type="body" idx="1"/>
          </p:nvPr>
        </p:nvSpPr>
        <p:spPr>
          <a:xfrm>
            <a:off x="571500" y="1803400"/>
            <a:ext cx="11861800" cy="72263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/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3" name="Shape 3"/>
          <p:cNvSpPr/>
          <p:nvPr>
            <p:ph type="title"/>
          </p:nvPr>
        </p:nvSpPr>
        <p:spPr>
          <a:xfrm>
            <a:off x="1948462" y="1950720"/>
            <a:ext cx="10403841" cy="661529"/>
          </a:xfrm>
          <a:prstGeom prst="rect">
            <a:avLst/>
          </a:prstGeom>
          <a:ln w="12700">
            <a:miter lim="400000"/>
          </a:ln>
        </p:spPr>
        <p:txBody>
          <a:bodyPr lIns="50800" tIns="50800" rIns="50800" bIns="50800">
            <a:normAutofit fontScale="100000" lnSpcReduction="0"/>
          </a:bodyPr>
          <a:lstStyle/>
          <a:p>
            <a:pPr/>
          </a:p>
        </p:txBody>
      </p:sp>
      <p:sp>
        <p:nvSpPr>
          <p:cNvPr id="4" name="Shape 4"/>
          <p:cNvSpPr/>
          <p:nvPr>
            <p:ph type="sldNum" sz="quarter" idx="2"/>
          </p:nvPr>
        </p:nvSpPr>
        <p:spPr>
          <a:xfrm>
            <a:off x="12072912" y="9194800"/>
            <a:ext cx="317501" cy="330200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>
            <a:spAutoFit/>
          </a:bodyPr>
          <a:lstStyle>
            <a:lvl1pPr algn="r">
              <a:spcBef>
                <a:spcPts val="0"/>
              </a:spcBef>
              <a:defRPr spc="0" sz="1600">
                <a:solidFill>
                  <a:srgbClr val="747676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</p:sldLayoutIdLst>
  <p:transition xmlns:p14="http://schemas.microsoft.com/office/powerpoint/2010/main" spd="med" advClick="1"/>
  <p:txStyles>
    <p:titleStyle>
      <a:lvl1pPr marL="0" marR="0" indent="0" algn="l" defTabSz="584200" rtl="0" latinLnBrk="0">
        <a:lnSpc>
          <a:spcPct val="100000"/>
        </a:lnSpc>
        <a:spcBef>
          <a:spcPts val="2300"/>
        </a:spcBef>
        <a:spcAft>
          <a:spcPts val="0"/>
        </a:spcAft>
        <a:buClrTx/>
        <a:buSzTx/>
        <a:buFontTx/>
        <a:buNone/>
        <a:tabLst/>
        <a:defRPr b="0" baseline="0" cap="all" i="0" spc="0" strike="noStrike" sz="5200" u="none">
          <a:ln>
            <a:noFill/>
          </a:ln>
          <a:solidFill>
            <a:srgbClr val="747676"/>
          </a:solidFill>
          <a:uFillTx/>
          <a:latin typeface="Baskerville"/>
          <a:ea typeface="Baskerville"/>
          <a:cs typeface="Baskerville"/>
          <a:sym typeface="Baskerville"/>
        </a:defRPr>
      </a:lvl1pPr>
      <a:lvl2pPr marL="0" marR="0" indent="0" algn="l" defTabSz="584200" rtl="0" latinLnBrk="0">
        <a:lnSpc>
          <a:spcPct val="100000"/>
        </a:lnSpc>
        <a:spcBef>
          <a:spcPts val="2300"/>
        </a:spcBef>
        <a:spcAft>
          <a:spcPts val="0"/>
        </a:spcAft>
        <a:buClrTx/>
        <a:buSzTx/>
        <a:buFontTx/>
        <a:buNone/>
        <a:tabLst/>
        <a:defRPr b="0" baseline="0" cap="all" i="0" spc="0" strike="noStrike" sz="5200" u="none">
          <a:ln>
            <a:noFill/>
          </a:ln>
          <a:solidFill>
            <a:srgbClr val="747676"/>
          </a:solidFill>
          <a:uFillTx/>
          <a:latin typeface="Baskerville"/>
          <a:ea typeface="Baskerville"/>
          <a:cs typeface="Baskerville"/>
          <a:sym typeface="Baskerville"/>
        </a:defRPr>
      </a:lvl2pPr>
      <a:lvl3pPr marL="0" marR="0" indent="0" algn="l" defTabSz="584200" rtl="0" latinLnBrk="0">
        <a:lnSpc>
          <a:spcPct val="100000"/>
        </a:lnSpc>
        <a:spcBef>
          <a:spcPts val="2300"/>
        </a:spcBef>
        <a:spcAft>
          <a:spcPts val="0"/>
        </a:spcAft>
        <a:buClrTx/>
        <a:buSzTx/>
        <a:buFontTx/>
        <a:buNone/>
        <a:tabLst/>
        <a:defRPr b="0" baseline="0" cap="all" i="0" spc="0" strike="noStrike" sz="5200" u="none">
          <a:ln>
            <a:noFill/>
          </a:ln>
          <a:solidFill>
            <a:srgbClr val="747676"/>
          </a:solidFill>
          <a:uFillTx/>
          <a:latin typeface="Baskerville"/>
          <a:ea typeface="Baskerville"/>
          <a:cs typeface="Baskerville"/>
          <a:sym typeface="Baskerville"/>
        </a:defRPr>
      </a:lvl3pPr>
      <a:lvl4pPr marL="0" marR="0" indent="0" algn="l" defTabSz="584200" rtl="0" latinLnBrk="0">
        <a:lnSpc>
          <a:spcPct val="100000"/>
        </a:lnSpc>
        <a:spcBef>
          <a:spcPts val="2300"/>
        </a:spcBef>
        <a:spcAft>
          <a:spcPts val="0"/>
        </a:spcAft>
        <a:buClrTx/>
        <a:buSzTx/>
        <a:buFontTx/>
        <a:buNone/>
        <a:tabLst/>
        <a:defRPr b="0" baseline="0" cap="all" i="0" spc="0" strike="noStrike" sz="5200" u="none">
          <a:ln>
            <a:noFill/>
          </a:ln>
          <a:solidFill>
            <a:srgbClr val="747676"/>
          </a:solidFill>
          <a:uFillTx/>
          <a:latin typeface="Baskerville"/>
          <a:ea typeface="Baskerville"/>
          <a:cs typeface="Baskerville"/>
          <a:sym typeface="Baskerville"/>
        </a:defRPr>
      </a:lvl4pPr>
      <a:lvl5pPr marL="0" marR="0" indent="0" algn="l" defTabSz="584200" rtl="0" latinLnBrk="0">
        <a:lnSpc>
          <a:spcPct val="100000"/>
        </a:lnSpc>
        <a:spcBef>
          <a:spcPts val="2300"/>
        </a:spcBef>
        <a:spcAft>
          <a:spcPts val="0"/>
        </a:spcAft>
        <a:buClrTx/>
        <a:buSzTx/>
        <a:buFontTx/>
        <a:buNone/>
        <a:tabLst/>
        <a:defRPr b="0" baseline="0" cap="all" i="0" spc="0" strike="noStrike" sz="5200" u="none">
          <a:ln>
            <a:noFill/>
          </a:ln>
          <a:solidFill>
            <a:srgbClr val="747676"/>
          </a:solidFill>
          <a:uFillTx/>
          <a:latin typeface="Baskerville"/>
          <a:ea typeface="Baskerville"/>
          <a:cs typeface="Baskerville"/>
          <a:sym typeface="Baskerville"/>
        </a:defRPr>
      </a:lvl5pPr>
      <a:lvl6pPr marL="0" marR="0" indent="0" algn="l" defTabSz="584200" rtl="0" latinLnBrk="0">
        <a:lnSpc>
          <a:spcPct val="100000"/>
        </a:lnSpc>
        <a:spcBef>
          <a:spcPts val="2300"/>
        </a:spcBef>
        <a:spcAft>
          <a:spcPts val="0"/>
        </a:spcAft>
        <a:buClrTx/>
        <a:buSzTx/>
        <a:buFontTx/>
        <a:buNone/>
        <a:tabLst/>
        <a:defRPr b="0" baseline="0" cap="all" i="0" spc="0" strike="noStrike" sz="5200" u="none">
          <a:ln>
            <a:noFill/>
          </a:ln>
          <a:solidFill>
            <a:srgbClr val="747676"/>
          </a:solidFill>
          <a:uFillTx/>
          <a:latin typeface="Baskerville"/>
          <a:ea typeface="Baskerville"/>
          <a:cs typeface="Baskerville"/>
          <a:sym typeface="Baskerville"/>
        </a:defRPr>
      </a:lvl6pPr>
      <a:lvl7pPr marL="0" marR="0" indent="0" algn="l" defTabSz="584200" rtl="0" latinLnBrk="0">
        <a:lnSpc>
          <a:spcPct val="100000"/>
        </a:lnSpc>
        <a:spcBef>
          <a:spcPts val="2300"/>
        </a:spcBef>
        <a:spcAft>
          <a:spcPts val="0"/>
        </a:spcAft>
        <a:buClrTx/>
        <a:buSzTx/>
        <a:buFontTx/>
        <a:buNone/>
        <a:tabLst/>
        <a:defRPr b="0" baseline="0" cap="all" i="0" spc="0" strike="noStrike" sz="5200" u="none">
          <a:ln>
            <a:noFill/>
          </a:ln>
          <a:solidFill>
            <a:srgbClr val="747676"/>
          </a:solidFill>
          <a:uFillTx/>
          <a:latin typeface="Baskerville"/>
          <a:ea typeface="Baskerville"/>
          <a:cs typeface="Baskerville"/>
          <a:sym typeface="Baskerville"/>
        </a:defRPr>
      </a:lvl7pPr>
      <a:lvl8pPr marL="0" marR="0" indent="0" algn="l" defTabSz="584200" rtl="0" latinLnBrk="0">
        <a:lnSpc>
          <a:spcPct val="100000"/>
        </a:lnSpc>
        <a:spcBef>
          <a:spcPts val="2300"/>
        </a:spcBef>
        <a:spcAft>
          <a:spcPts val="0"/>
        </a:spcAft>
        <a:buClrTx/>
        <a:buSzTx/>
        <a:buFontTx/>
        <a:buNone/>
        <a:tabLst/>
        <a:defRPr b="0" baseline="0" cap="all" i="0" spc="0" strike="noStrike" sz="5200" u="none">
          <a:ln>
            <a:noFill/>
          </a:ln>
          <a:solidFill>
            <a:srgbClr val="747676"/>
          </a:solidFill>
          <a:uFillTx/>
          <a:latin typeface="Baskerville"/>
          <a:ea typeface="Baskerville"/>
          <a:cs typeface="Baskerville"/>
          <a:sym typeface="Baskerville"/>
        </a:defRPr>
      </a:lvl8pPr>
      <a:lvl9pPr marL="0" marR="0" indent="0" algn="l" defTabSz="584200" rtl="0" latinLnBrk="0">
        <a:lnSpc>
          <a:spcPct val="100000"/>
        </a:lnSpc>
        <a:spcBef>
          <a:spcPts val="2300"/>
        </a:spcBef>
        <a:spcAft>
          <a:spcPts val="0"/>
        </a:spcAft>
        <a:buClrTx/>
        <a:buSzTx/>
        <a:buFontTx/>
        <a:buNone/>
        <a:tabLst/>
        <a:defRPr b="0" baseline="0" cap="all" i="0" spc="0" strike="noStrike" sz="5200" u="none">
          <a:ln>
            <a:noFill/>
          </a:ln>
          <a:solidFill>
            <a:srgbClr val="747676"/>
          </a:solidFill>
          <a:uFillTx/>
          <a:latin typeface="Baskerville"/>
          <a:ea typeface="Baskerville"/>
          <a:cs typeface="Baskerville"/>
          <a:sym typeface="Baskerville"/>
        </a:defRPr>
      </a:lvl9pPr>
    </p:titleStyle>
    <p:bodyStyle>
      <a:lvl1pPr marL="469900" marR="0" indent="-469900" algn="l" defTabSz="584200" rtl="0" latinLnBrk="0">
        <a:lnSpc>
          <a:spcPct val="100000"/>
        </a:lnSpc>
        <a:spcBef>
          <a:spcPts val="1800"/>
        </a:spcBef>
        <a:spcAft>
          <a:spcPts val="0"/>
        </a:spcAft>
        <a:buClrTx/>
        <a:buSzPct val="75000"/>
        <a:buFont typeface="Zapf Dingbats"/>
        <a:buChar char="➤"/>
        <a:tabLst/>
        <a:defRPr b="0" baseline="0" cap="none" i="0" spc="0" strike="noStrike" sz="3200" u="none">
          <a:ln>
            <a:noFill/>
          </a:ln>
          <a:solidFill>
            <a:srgbClr val="5C5C5C"/>
          </a:solidFill>
          <a:uFillTx/>
          <a:latin typeface="Iowan Old Style Roman"/>
          <a:ea typeface="Iowan Old Style Roman"/>
          <a:cs typeface="Iowan Old Style Roman"/>
          <a:sym typeface="Iowan Old Style Roman"/>
        </a:defRPr>
      </a:lvl1pPr>
      <a:lvl2pPr marL="939800" marR="0" indent="-469900" algn="l" defTabSz="584200" rtl="0" latinLnBrk="0">
        <a:lnSpc>
          <a:spcPct val="100000"/>
        </a:lnSpc>
        <a:spcBef>
          <a:spcPts val="1800"/>
        </a:spcBef>
        <a:spcAft>
          <a:spcPts val="0"/>
        </a:spcAft>
        <a:buClrTx/>
        <a:buSzPct val="75000"/>
        <a:buFont typeface="Zapf Dingbats"/>
        <a:buChar char="➤"/>
        <a:tabLst/>
        <a:defRPr b="0" baseline="0" cap="none" i="0" spc="0" strike="noStrike" sz="3200" u="none">
          <a:ln>
            <a:noFill/>
          </a:ln>
          <a:solidFill>
            <a:srgbClr val="5C5C5C"/>
          </a:solidFill>
          <a:uFillTx/>
          <a:latin typeface="Iowan Old Style Roman"/>
          <a:ea typeface="Iowan Old Style Roman"/>
          <a:cs typeface="Iowan Old Style Roman"/>
          <a:sym typeface="Iowan Old Style Roman"/>
        </a:defRPr>
      </a:lvl2pPr>
      <a:lvl3pPr marL="1409700" marR="0" indent="-469900" algn="l" defTabSz="584200" rtl="0" latinLnBrk="0">
        <a:lnSpc>
          <a:spcPct val="100000"/>
        </a:lnSpc>
        <a:spcBef>
          <a:spcPts val="1800"/>
        </a:spcBef>
        <a:spcAft>
          <a:spcPts val="0"/>
        </a:spcAft>
        <a:buClrTx/>
        <a:buSzPct val="75000"/>
        <a:buFont typeface="Zapf Dingbats"/>
        <a:buChar char="➤"/>
        <a:tabLst/>
        <a:defRPr b="0" baseline="0" cap="none" i="0" spc="0" strike="noStrike" sz="3200" u="none">
          <a:ln>
            <a:noFill/>
          </a:ln>
          <a:solidFill>
            <a:srgbClr val="5C5C5C"/>
          </a:solidFill>
          <a:uFillTx/>
          <a:latin typeface="Iowan Old Style Roman"/>
          <a:ea typeface="Iowan Old Style Roman"/>
          <a:cs typeface="Iowan Old Style Roman"/>
          <a:sym typeface="Iowan Old Style Roman"/>
        </a:defRPr>
      </a:lvl3pPr>
      <a:lvl4pPr marL="1879600" marR="0" indent="-469900" algn="l" defTabSz="584200" rtl="0" latinLnBrk="0">
        <a:lnSpc>
          <a:spcPct val="100000"/>
        </a:lnSpc>
        <a:spcBef>
          <a:spcPts val="1800"/>
        </a:spcBef>
        <a:spcAft>
          <a:spcPts val="0"/>
        </a:spcAft>
        <a:buClrTx/>
        <a:buSzPct val="75000"/>
        <a:buFont typeface="Zapf Dingbats"/>
        <a:buChar char="➤"/>
        <a:tabLst/>
        <a:defRPr b="0" baseline="0" cap="none" i="0" spc="0" strike="noStrike" sz="3200" u="none">
          <a:ln>
            <a:noFill/>
          </a:ln>
          <a:solidFill>
            <a:srgbClr val="5C5C5C"/>
          </a:solidFill>
          <a:uFillTx/>
          <a:latin typeface="Iowan Old Style Roman"/>
          <a:ea typeface="Iowan Old Style Roman"/>
          <a:cs typeface="Iowan Old Style Roman"/>
          <a:sym typeface="Iowan Old Style Roman"/>
        </a:defRPr>
      </a:lvl4pPr>
      <a:lvl5pPr marL="2349500" marR="0" indent="-469900" algn="l" defTabSz="584200" rtl="0" latinLnBrk="0">
        <a:lnSpc>
          <a:spcPct val="100000"/>
        </a:lnSpc>
        <a:spcBef>
          <a:spcPts val="1800"/>
        </a:spcBef>
        <a:spcAft>
          <a:spcPts val="0"/>
        </a:spcAft>
        <a:buClrTx/>
        <a:buSzPct val="75000"/>
        <a:buFont typeface="Zapf Dingbats"/>
        <a:buChar char="➤"/>
        <a:tabLst/>
        <a:defRPr b="0" baseline="0" cap="none" i="0" spc="0" strike="noStrike" sz="3200" u="none">
          <a:ln>
            <a:noFill/>
          </a:ln>
          <a:solidFill>
            <a:srgbClr val="5C5C5C"/>
          </a:solidFill>
          <a:uFillTx/>
          <a:latin typeface="Iowan Old Style Roman"/>
          <a:ea typeface="Iowan Old Style Roman"/>
          <a:cs typeface="Iowan Old Style Roman"/>
          <a:sym typeface="Iowan Old Style Roman"/>
        </a:defRPr>
      </a:lvl5pPr>
      <a:lvl6pPr marL="2819400" marR="0" indent="-469900" algn="l" defTabSz="584200" rtl="0" latinLnBrk="0">
        <a:lnSpc>
          <a:spcPct val="100000"/>
        </a:lnSpc>
        <a:spcBef>
          <a:spcPts val="1800"/>
        </a:spcBef>
        <a:spcAft>
          <a:spcPts val="0"/>
        </a:spcAft>
        <a:buClrTx/>
        <a:buSzPct val="75000"/>
        <a:buFont typeface="Zapf Dingbats"/>
        <a:buChar char="➤"/>
        <a:tabLst/>
        <a:defRPr b="0" baseline="0" cap="none" i="0" spc="0" strike="noStrike" sz="3200" u="none">
          <a:ln>
            <a:noFill/>
          </a:ln>
          <a:solidFill>
            <a:srgbClr val="5C5C5C"/>
          </a:solidFill>
          <a:uFillTx/>
          <a:latin typeface="Iowan Old Style Roman"/>
          <a:ea typeface="Iowan Old Style Roman"/>
          <a:cs typeface="Iowan Old Style Roman"/>
          <a:sym typeface="Iowan Old Style Roman"/>
        </a:defRPr>
      </a:lvl6pPr>
      <a:lvl7pPr marL="3289300" marR="0" indent="-469900" algn="l" defTabSz="584200" rtl="0" latinLnBrk="0">
        <a:lnSpc>
          <a:spcPct val="100000"/>
        </a:lnSpc>
        <a:spcBef>
          <a:spcPts val="1800"/>
        </a:spcBef>
        <a:spcAft>
          <a:spcPts val="0"/>
        </a:spcAft>
        <a:buClrTx/>
        <a:buSzPct val="75000"/>
        <a:buFont typeface="Zapf Dingbats"/>
        <a:buChar char="➤"/>
        <a:tabLst/>
        <a:defRPr b="0" baseline="0" cap="none" i="0" spc="0" strike="noStrike" sz="3200" u="none">
          <a:ln>
            <a:noFill/>
          </a:ln>
          <a:solidFill>
            <a:srgbClr val="5C5C5C"/>
          </a:solidFill>
          <a:uFillTx/>
          <a:latin typeface="Iowan Old Style Roman"/>
          <a:ea typeface="Iowan Old Style Roman"/>
          <a:cs typeface="Iowan Old Style Roman"/>
          <a:sym typeface="Iowan Old Style Roman"/>
        </a:defRPr>
      </a:lvl7pPr>
      <a:lvl8pPr marL="3759200" marR="0" indent="-469900" algn="l" defTabSz="584200" rtl="0" latinLnBrk="0">
        <a:lnSpc>
          <a:spcPct val="100000"/>
        </a:lnSpc>
        <a:spcBef>
          <a:spcPts val="1800"/>
        </a:spcBef>
        <a:spcAft>
          <a:spcPts val="0"/>
        </a:spcAft>
        <a:buClrTx/>
        <a:buSzPct val="75000"/>
        <a:buFont typeface="Zapf Dingbats"/>
        <a:buChar char="➤"/>
        <a:tabLst/>
        <a:defRPr b="0" baseline="0" cap="none" i="0" spc="0" strike="noStrike" sz="3200" u="none">
          <a:ln>
            <a:noFill/>
          </a:ln>
          <a:solidFill>
            <a:srgbClr val="5C5C5C"/>
          </a:solidFill>
          <a:uFillTx/>
          <a:latin typeface="Iowan Old Style Roman"/>
          <a:ea typeface="Iowan Old Style Roman"/>
          <a:cs typeface="Iowan Old Style Roman"/>
          <a:sym typeface="Iowan Old Style Roman"/>
        </a:defRPr>
      </a:lvl8pPr>
      <a:lvl9pPr marL="4229100" marR="0" indent="-469900" algn="l" defTabSz="584200" rtl="0" latinLnBrk="0">
        <a:lnSpc>
          <a:spcPct val="100000"/>
        </a:lnSpc>
        <a:spcBef>
          <a:spcPts val="1800"/>
        </a:spcBef>
        <a:spcAft>
          <a:spcPts val="0"/>
        </a:spcAft>
        <a:buClrTx/>
        <a:buSzPct val="75000"/>
        <a:buFont typeface="Zapf Dingbats"/>
        <a:buChar char="➤"/>
        <a:tabLst/>
        <a:defRPr b="0" baseline="0" cap="none" i="0" spc="0" strike="noStrike" sz="3200" u="none">
          <a:ln>
            <a:noFill/>
          </a:ln>
          <a:solidFill>
            <a:srgbClr val="5C5C5C"/>
          </a:solidFill>
          <a:uFillTx/>
          <a:latin typeface="Iowan Old Style Roman"/>
          <a:ea typeface="Iowan Old Style Roman"/>
          <a:cs typeface="Iowan Old Style Roman"/>
          <a:sym typeface="Iowan Old Style Roman"/>
        </a:defRPr>
      </a:lvl9pPr>
    </p:bodyStyle>
    <p:otherStyle>
      <a:lvl1pPr marL="0" marR="0" indent="0" algn="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Baskerville"/>
        </a:defRPr>
      </a:lvl1pPr>
      <a:lvl2pPr marL="0" marR="0" indent="0" algn="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Baskerville"/>
        </a:defRPr>
      </a:lvl2pPr>
      <a:lvl3pPr marL="0" marR="0" indent="0" algn="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Baskerville"/>
        </a:defRPr>
      </a:lvl3pPr>
      <a:lvl4pPr marL="0" marR="0" indent="0" algn="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Baskerville"/>
        </a:defRPr>
      </a:lvl4pPr>
      <a:lvl5pPr marL="0" marR="0" indent="0" algn="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Baskerville"/>
        </a:defRPr>
      </a:lvl5pPr>
      <a:lvl6pPr marL="0" marR="0" indent="0" algn="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Baskerville"/>
        </a:defRPr>
      </a:lvl6pPr>
      <a:lvl7pPr marL="0" marR="0" indent="0" algn="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Baskerville"/>
        </a:defRPr>
      </a:lvl7pPr>
      <a:lvl8pPr marL="0" marR="0" indent="0" algn="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Baskerville"/>
        </a:defRPr>
      </a:lvl8pPr>
      <a:lvl9pPr marL="0" marR="0" indent="0" algn="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Baskerville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hyperlink" Target="mailto:1704728@student.uwtsd.ac.uk" TargetMode="External"/></Relationships>

</file>

<file path=ppt/slides/_rels/slide2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_rels/slide3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_rels/slide4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.png"/></Relationships>

</file>

<file path=ppt/slides/_rels/slide5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.png"/></Relationships>

</file>

<file path=ppt/slides/_rels/slide6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3.png"/></Relationships>

</file>

<file path=ppt/slides/_rels/slide7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4.png"/></Relationships>

</file>

<file path=ppt/slides/_rels/slide8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chart" Target="../charts/chart1.xml"/></Relationships>

</file>

<file path=ppt/slides/_rels/slide9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5.png"/><Relationship Id="rId3" Type="http://schemas.openxmlformats.org/officeDocument/2006/relationships/chart" Target="../charts/chart2.xml"/></Relationships>

</file>

<file path=ppt/slides/_rels/slide10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6.png"/><Relationship Id="rId3" Type="http://schemas.openxmlformats.org/officeDocument/2006/relationships/chart" Target="../charts/chart3.xml"/></Relationships>

</file>

<file path=ppt/slides/_rels/slide11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7.png"/><Relationship Id="rId3" Type="http://schemas.openxmlformats.org/officeDocument/2006/relationships/image" Target="../media/image8.png"/></Relationships>

</file>

<file path=ppt/slides/_rels/slide12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_rels/slide13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_rels/slide14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_rels/slide15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hyperlink" Target="http://thegedi.org/cultures-consequences-for-entrepreneurship/" TargetMode="External"/><Relationship Id="rId3" Type="http://schemas.openxmlformats.org/officeDocument/2006/relationships/hyperlink" Target="http://gemconsortium.org/report/50012" TargetMode="External"/><Relationship Id="rId4" Type="http://schemas.openxmlformats.org/officeDocument/2006/relationships/hyperlink" Target="https://www.hofstede-insights.com/" TargetMode="External"/><Relationship Id="rId5" Type="http://schemas.openxmlformats.org/officeDocument/2006/relationships/hyperlink" Target="https://www.economist.com/node/13216037" TargetMode="External"/></Relationships>

</file>

<file path=ppt/slides/_rels/slide16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Shape 128"/>
          <p:cNvSpPr/>
          <p:nvPr>
            <p:ph type="body" sz="quarter" idx="1"/>
          </p:nvPr>
        </p:nvSpPr>
        <p:spPr>
          <a:xfrm>
            <a:off x="571499" y="5587999"/>
            <a:ext cx="11875782" cy="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</a:pathLst>
          </a:custGeom>
        </p:spPr>
        <p:txBody>
          <a:bodyPr/>
          <a:lstStyle/>
          <a:p>
            <a:pPr marL="0" indent="0" defTabSz="182880">
              <a:spcBef>
                <a:spcPts val="0"/>
              </a:spcBef>
              <a:buSzTx/>
              <a:buNone/>
              <a:defRPr sz="480">
                <a:solidFill>
                  <a:srgbClr val="000000"/>
                </a:solidFill>
                <a:latin typeface="+mn-lt"/>
                <a:ea typeface="+mn-ea"/>
                <a:cs typeface="+mn-cs"/>
                <a:sym typeface="Helvetica"/>
              </a:defRPr>
            </a:pPr>
          </a:p>
        </p:txBody>
      </p:sp>
      <p:sp>
        <p:nvSpPr>
          <p:cNvPr id="129" name="Shape 129"/>
          <p:cNvSpPr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>
              <a:defRPr sz="6700"/>
            </a:lvl1pPr>
          </a:lstStyle>
          <a:p>
            <a:pPr/>
            <a:r>
              <a:t>Culture And entrepreneurship</a:t>
            </a:r>
          </a:p>
        </p:txBody>
      </p:sp>
      <p:sp>
        <p:nvSpPr>
          <p:cNvPr id="130" name="Shape 130"/>
          <p:cNvSpPr/>
          <p:nvPr/>
        </p:nvSpPr>
        <p:spPr>
          <a:xfrm>
            <a:off x="571500" y="5676900"/>
            <a:ext cx="11861800" cy="146558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/>
          <a:p>
            <a:pPr algn="ctr">
              <a:lnSpc>
                <a:spcPct val="70000"/>
              </a:lnSpc>
              <a:spcBef>
                <a:spcPts val="0"/>
              </a:spcBef>
              <a:defRPr spc="0" sz="4800">
                <a:solidFill>
                  <a:srgbClr val="747676"/>
                </a:solidFill>
                <a:latin typeface="Iowan Old Style Roman"/>
                <a:ea typeface="Iowan Old Style Roman"/>
                <a:cs typeface="Iowan Old Style Roman"/>
                <a:sym typeface="Iowan Old Style Roman"/>
              </a:defRPr>
            </a:pPr>
            <a:r>
              <a:t>China And United States</a:t>
            </a:r>
          </a:p>
          <a:p>
            <a:pPr algn="ctr">
              <a:lnSpc>
                <a:spcPct val="70000"/>
              </a:lnSpc>
              <a:spcBef>
                <a:spcPts val="0"/>
              </a:spcBef>
              <a:defRPr spc="0" sz="2600">
                <a:solidFill>
                  <a:srgbClr val="000000"/>
                </a:solidFill>
                <a:latin typeface="Iowan Old Style Roman"/>
                <a:ea typeface="Iowan Old Style Roman"/>
                <a:cs typeface="Iowan Old Style Roman"/>
                <a:sym typeface="Iowan Old Style Roman"/>
              </a:defRPr>
            </a:pPr>
            <a:r>
              <a:t>ZHE FU, </a:t>
            </a:r>
            <a:r>
              <a:rPr u="sng">
                <a:uFill>
                  <a:solidFill>
                    <a:srgbClr val="0000FF"/>
                  </a:solidFill>
                </a:uFill>
                <a:hlinkClick r:id="rId2" invalidUrl="" action="" tgtFrame="" tooltip="" history="1" highlightClick="0" endSnd="0"/>
              </a:rPr>
              <a:t>1704728@student.uwtsd.ac.uk</a:t>
            </a:r>
            <a:r>
              <a:t>, 24/04/2018.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Shape 132"/>
          <p:cNvSpPr/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marL="0" indent="0" defTabSz="182880">
              <a:spcBef>
                <a:spcPts val="0"/>
              </a:spcBef>
              <a:buSzTx/>
              <a:buNone/>
              <a:defRPr sz="480">
                <a:solidFill>
                  <a:srgbClr val="000000"/>
                </a:solidFill>
                <a:latin typeface="+mn-lt"/>
                <a:ea typeface="+mn-ea"/>
                <a:cs typeface="+mn-cs"/>
                <a:sym typeface="Helvetica"/>
              </a:defRPr>
            </a:pPr>
          </a:p>
        </p:txBody>
      </p:sp>
      <p:sp>
        <p:nvSpPr>
          <p:cNvPr id="133" name="Shape 133"/>
          <p:cNvSpPr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479044">
              <a:spcBef>
                <a:spcPts val="1800"/>
              </a:spcBef>
              <a:defRPr sz="4200"/>
            </a:lvl1pPr>
          </a:lstStyle>
          <a:p>
            <a:pPr/>
            <a:r>
              <a:t>Table of Content</a:t>
            </a:r>
          </a:p>
        </p:txBody>
      </p:sp>
      <p:sp>
        <p:nvSpPr>
          <p:cNvPr id="134" name="Shape 134"/>
          <p:cNvSpPr/>
          <p:nvPr>
            <p:ph type="body" idx="13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pPr marL="460501" indent="-460501" defTabSz="572516">
              <a:spcBef>
                <a:spcPts val="1700"/>
              </a:spcBef>
              <a:defRPr sz="3100"/>
            </a:pPr>
            <a:r>
              <a:t>p3. Three Approaches to entrepreneur</a:t>
            </a:r>
          </a:p>
          <a:p>
            <a:pPr marL="460501" indent="-460501" defTabSz="572516">
              <a:spcBef>
                <a:spcPts val="1700"/>
              </a:spcBef>
              <a:defRPr sz="3100"/>
            </a:pPr>
            <a:r>
              <a:t>p3. How Culture could effect Entrepreneurship</a:t>
            </a:r>
          </a:p>
          <a:p>
            <a:pPr marL="460501" indent="-460501" defTabSz="572516">
              <a:spcBef>
                <a:spcPts val="1700"/>
              </a:spcBef>
              <a:defRPr sz="3100"/>
            </a:pPr>
            <a:r>
              <a:t>p5. Hofstede's cultural dimensions theory</a:t>
            </a:r>
          </a:p>
          <a:p>
            <a:pPr marL="460501" indent="-460501" defTabSz="572516">
              <a:spcBef>
                <a:spcPts val="1700"/>
              </a:spcBef>
              <a:defRPr sz="3100"/>
            </a:pPr>
            <a:r>
              <a:t>p6/7,8. Cultural Dimension and comparison: China/USA</a:t>
            </a:r>
          </a:p>
          <a:p>
            <a:pPr marL="460501" indent="-460501" defTabSz="572516">
              <a:spcBef>
                <a:spcPts val="1700"/>
              </a:spcBef>
              <a:defRPr sz="3100"/>
            </a:pPr>
            <a:r>
              <a:t>p9/10,11. Total Early-stage Entrepreneurial Activity (TEA), Expert Ratings of the entrepreneurial eco-system: CHINA/USA</a:t>
            </a:r>
            <a:endParaRPr sz="1100">
              <a:solidFill>
                <a:srgbClr val="000000"/>
              </a:solidFill>
            </a:endParaRPr>
          </a:p>
          <a:p>
            <a:pPr marL="460501" indent="-460501" defTabSz="572516">
              <a:spcBef>
                <a:spcPts val="1700"/>
              </a:spcBef>
              <a:defRPr sz="3100"/>
            </a:pPr>
            <a:r>
              <a:t> </a:t>
            </a:r>
          </a:p>
        </p:txBody>
      </p:sp>
    </p:spTree>
  </p:cSld>
  <p:clrMapOvr>
    <a:masterClrMapping/>
  </p:clrMapOvr>
  <p:transition xmlns:p14="http://schemas.microsoft.com/office/powerpoint/2010/main" spd="med" advClick="1" p14:dur="1000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Shape 136"/>
          <p:cNvSpPr/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marL="0" indent="0" defTabSz="182880">
              <a:spcBef>
                <a:spcPts val="0"/>
              </a:spcBef>
              <a:buSzTx/>
              <a:buNone/>
              <a:defRPr sz="480">
                <a:solidFill>
                  <a:srgbClr val="000000"/>
                </a:solidFill>
                <a:latin typeface="+mn-lt"/>
                <a:ea typeface="+mn-ea"/>
                <a:cs typeface="+mn-cs"/>
                <a:sym typeface="Helvetica"/>
              </a:defRPr>
            </a:pPr>
          </a:p>
        </p:txBody>
      </p:sp>
      <p:sp>
        <p:nvSpPr>
          <p:cNvPr id="137" name="Shape 137"/>
          <p:cNvSpPr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462685">
              <a:spcBef>
                <a:spcPts val="1700"/>
              </a:spcBef>
              <a:defRPr sz="4059"/>
            </a:lvl1pPr>
          </a:lstStyle>
          <a:p>
            <a:pPr/>
            <a:r>
              <a:t>Three approaches to entrepreneurship</a:t>
            </a:r>
          </a:p>
        </p:txBody>
      </p:sp>
      <p:sp>
        <p:nvSpPr>
          <p:cNvPr id="138" name="Shape 138"/>
          <p:cNvSpPr/>
          <p:nvPr>
            <p:ph type="body" idx="13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pPr marL="0" indent="0" defTabSz="457200">
              <a:spcBef>
                <a:spcPts val="0"/>
              </a:spcBef>
              <a:buSzTx/>
              <a:buNone/>
              <a:defRPr b="1" sz="3000">
                <a:solidFill>
                  <a:srgbClr val="454545"/>
                </a:solidFill>
                <a:latin typeface="+mj-lt"/>
                <a:ea typeface="+mj-ea"/>
                <a:cs typeface="+mj-cs"/>
                <a:sym typeface="Helvetica Neue"/>
              </a:defRPr>
            </a:pPr>
            <a:r>
              <a:t>Economic</a:t>
            </a:r>
            <a:r>
              <a:rPr b="0"/>
              <a:t> theories – Role of entrepreneur in economic development</a:t>
            </a:r>
          </a:p>
          <a:p>
            <a:pPr marL="0" indent="0" defTabSz="457200">
              <a:spcBef>
                <a:spcPts val="0"/>
              </a:spcBef>
              <a:buSzTx/>
              <a:buNone/>
              <a:defRPr sz="3000">
                <a:solidFill>
                  <a:srgbClr val="454545"/>
                </a:solidFill>
                <a:latin typeface="+mj-lt"/>
                <a:ea typeface="+mj-ea"/>
                <a:cs typeface="+mj-cs"/>
                <a:sym typeface="Helvetica Neue"/>
              </a:defRPr>
            </a:pPr>
          </a:p>
          <a:p>
            <a:pPr marL="0" indent="0" defTabSz="457200">
              <a:spcBef>
                <a:spcPts val="0"/>
              </a:spcBef>
              <a:buSzTx/>
              <a:buNone/>
              <a:defRPr b="1" sz="3000">
                <a:solidFill>
                  <a:srgbClr val="454545"/>
                </a:solidFill>
                <a:latin typeface="+mj-lt"/>
                <a:ea typeface="+mj-ea"/>
                <a:cs typeface="+mj-cs"/>
                <a:sym typeface="Helvetica Neue"/>
              </a:defRPr>
            </a:pPr>
            <a:r>
              <a:t>Social behaviour </a:t>
            </a:r>
            <a:r>
              <a:rPr b="0"/>
              <a:t>approach – influence of the social environment</a:t>
            </a:r>
          </a:p>
          <a:p>
            <a:pPr marL="0" indent="0" defTabSz="457200">
              <a:spcBef>
                <a:spcPts val="0"/>
              </a:spcBef>
              <a:buSzTx/>
              <a:buNone/>
              <a:defRPr b="1" sz="3000">
                <a:solidFill>
                  <a:srgbClr val="454545"/>
                </a:solidFill>
                <a:latin typeface="+mj-lt"/>
                <a:ea typeface="+mj-ea"/>
                <a:cs typeface="+mj-cs"/>
                <a:sym typeface="Helvetica Neue"/>
              </a:defRPr>
            </a:pPr>
          </a:p>
          <a:p>
            <a:pPr marL="0" indent="0" defTabSz="457200">
              <a:spcBef>
                <a:spcPts val="0"/>
              </a:spcBef>
              <a:buSzTx/>
              <a:buNone/>
              <a:defRPr b="1" sz="3000">
                <a:solidFill>
                  <a:srgbClr val="454545"/>
                </a:solidFill>
                <a:latin typeface="+mj-lt"/>
                <a:ea typeface="+mj-ea"/>
                <a:cs typeface="+mj-cs"/>
                <a:sym typeface="Helvetica Neue"/>
              </a:defRPr>
            </a:pPr>
            <a:r>
              <a:t>Psychological</a:t>
            </a:r>
            <a:r>
              <a:rPr b="0"/>
              <a:t> trait approach – Personality characteristics of the entrepreneur</a:t>
            </a:r>
          </a:p>
        </p:txBody>
      </p:sp>
    </p:spTree>
  </p:cSld>
  <p:clrMapOvr>
    <a:masterClrMapping/>
  </p:clrMapOvr>
  <p:transition xmlns:p14="http://schemas.microsoft.com/office/powerpoint/2010/main" spd="med" advClick="1" p14:dur="1000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Shape 140"/>
          <p:cNvSpPr/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marL="0" indent="0" defTabSz="182880">
              <a:spcBef>
                <a:spcPts val="0"/>
              </a:spcBef>
              <a:buSzTx/>
              <a:buNone/>
              <a:defRPr sz="480">
                <a:solidFill>
                  <a:srgbClr val="000000"/>
                </a:solidFill>
                <a:latin typeface="+mn-lt"/>
                <a:ea typeface="+mn-ea"/>
                <a:cs typeface="+mn-cs"/>
                <a:sym typeface="Helvetica"/>
              </a:defRPr>
            </a:pPr>
          </a:p>
        </p:txBody>
      </p:sp>
      <p:sp>
        <p:nvSpPr>
          <p:cNvPr id="141" name="Shape 141"/>
          <p:cNvSpPr/>
          <p:nvPr>
            <p:ph type="title"/>
          </p:nvPr>
        </p:nvSpPr>
        <p:spPr>
          <a:xfrm>
            <a:off x="3803650" y="591196"/>
            <a:ext cx="5397500" cy="723903"/>
          </a:xfrm>
          <a:prstGeom prst="rect">
            <a:avLst/>
          </a:prstGeom>
        </p:spPr>
        <p:txBody>
          <a:bodyPr/>
          <a:lstStyle>
            <a:lvl1pPr defTabSz="239522">
              <a:spcBef>
                <a:spcPts val="900"/>
              </a:spcBef>
              <a:defRPr b="1" sz="2100">
                <a:solidFill>
                  <a:srgbClr val="000000"/>
                </a:solidFill>
              </a:defRPr>
            </a:lvl1pPr>
          </a:lstStyle>
          <a:p>
            <a:pPr/>
            <a:r>
              <a:t>How Culture could effect Entrepreneurship </a:t>
            </a:r>
          </a:p>
        </p:txBody>
      </p:sp>
      <p:sp>
        <p:nvSpPr>
          <p:cNvPr id="142" name="Shape 142"/>
          <p:cNvSpPr/>
          <p:nvPr>
            <p:ph type="body" idx="14"/>
          </p:nvPr>
        </p:nvSpPr>
        <p:spPr>
          <a:xfrm>
            <a:off x="1110485" y="1420038"/>
            <a:ext cx="5397503" cy="7226301"/>
          </a:xfrm>
          <a:prstGeom prst="rect">
            <a:avLst/>
          </a:prstGeom>
        </p:spPr>
        <p:txBody>
          <a:bodyPr/>
          <a:lstStyle/>
          <a:p>
            <a:pPr marL="406400" indent="-406400">
              <a:defRPr sz="2800"/>
            </a:pPr>
          </a:p>
        </p:txBody>
      </p:sp>
      <p:pic>
        <p:nvPicPr>
          <p:cNvPr id="143" name="image1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666371" y="1349300"/>
            <a:ext cx="11672059" cy="7774607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 p14:dur="1000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Shape 145"/>
          <p:cNvSpPr/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marL="0" indent="0" defTabSz="182880">
              <a:spcBef>
                <a:spcPts val="0"/>
              </a:spcBef>
              <a:buSzTx/>
              <a:buNone/>
              <a:defRPr sz="480">
                <a:solidFill>
                  <a:srgbClr val="000000"/>
                </a:solidFill>
                <a:latin typeface="+mn-lt"/>
                <a:ea typeface="+mn-ea"/>
                <a:cs typeface="+mn-cs"/>
                <a:sym typeface="Helvetica"/>
              </a:defRPr>
            </a:pPr>
          </a:p>
        </p:txBody>
      </p:sp>
      <p:sp>
        <p:nvSpPr>
          <p:cNvPr id="146" name="Shape 146"/>
          <p:cNvSpPr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449833">
              <a:spcBef>
                <a:spcPts val="1700"/>
              </a:spcBef>
              <a:defRPr sz="4000"/>
            </a:lvl1pPr>
          </a:lstStyle>
          <a:p>
            <a:pPr/>
            <a:r>
              <a:t>Hofstede's cultural dimensions theory</a:t>
            </a:r>
          </a:p>
        </p:txBody>
      </p:sp>
      <p:pic>
        <p:nvPicPr>
          <p:cNvPr id="147" name="image2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653081" y="2900003"/>
            <a:ext cx="5943602" cy="499110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 p14:dur="1000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Shape 149"/>
          <p:cNvSpPr/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marL="0" indent="0" defTabSz="182880">
              <a:spcBef>
                <a:spcPts val="0"/>
              </a:spcBef>
              <a:buSzTx/>
              <a:buNone/>
              <a:defRPr sz="480">
                <a:solidFill>
                  <a:srgbClr val="000000"/>
                </a:solidFill>
                <a:latin typeface="+mn-lt"/>
                <a:ea typeface="+mn-ea"/>
                <a:cs typeface="+mn-cs"/>
                <a:sym typeface="Helvetica"/>
              </a:defRPr>
            </a:pPr>
          </a:p>
        </p:txBody>
      </p:sp>
      <p:sp>
        <p:nvSpPr>
          <p:cNvPr id="150" name="Shape 150"/>
          <p:cNvSpPr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479044">
              <a:spcBef>
                <a:spcPts val="1800"/>
              </a:spcBef>
              <a:defRPr sz="4200"/>
            </a:lvl1pPr>
          </a:lstStyle>
          <a:p>
            <a:pPr/>
            <a:r>
              <a:t>Cultural Dimension: China</a:t>
            </a:r>
          </a:p>
        </p:txBody>
      </p:sp>
      <p:sp>
        <p:nvSpPr>
          <p:cNvPr id="151" name="Shape 151"/>
          <p:cNvSpPr/>
          <p:nvPr>
            <p:ph type="body" idx="13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pPr/>
            <a:r>
              <a:t>FFr</a:t>
            </a:r>
          </a:p>
        </p:txBody>
      </p:sp>
      <p:pic>
        <p:nvPicPr>
          <p:cNvPr id="152" name="image3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519619" y="1716358"/>
            <a:ext cx="9271469" cy="7400384"/>
          </a:xfrm>
          <a:prstGeom prst="rect">
            <a:avLst/>
          </a:prstGeom>
          <a:ln w="12700">
            <a:miter lim="400000"/>
          </a:ln>
        </p:spPr>
      </p:pic>
      <p:sp>
        <p:nvSpPr>
          <p:cNvPr id="153" name="Shape 153"/>
          <p:cNvSpPr/>
          <p:nvPr/>
        </p:nvSpPr>
        <p:spPr>
          <a:xfrm>
            <a:off x="9325716" y="3993501"/>
            <a:ext cx="3366952" cy="2032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>
              <a:defRPr>
                <a:latin typeface="Iowan Old Style Roman"/>
                <a:ea typeface="Iowan Old Style Roman"/>
                <a:cs typeface="Iowan Old Style Roman"/>
                <a:sym typeface="Iowan Old Style Roman"/>
              </a:defRPr>
            </a:lvl1pPr>
          </a:lstStyle>
          <a:p>
            <a:pPr/>
            <a:r>
              <a:t>From:www.hofstede-insights.com/country-comparison/china/</a:t>
            </a:r>
          </a:p>
        </p:txBody>
      </p:sp>
    </p:spTree>
  </p:cSld>
  <p:clrMapOvr>
    <a:masterClrMapping/>
  </p:clrMapOvr>
  <p:transition xmlns:p14="http://schemas.microsoft.com/office/powerpoint/2010/main" spd="med" advClick="1" p14:dur="1000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Shape 155"/>
          <p:cNvSpPr/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marL="0" indent="0" defTabSz="182880">
              <a:spcBef>
                <a:spcPts val="0"/>
              </a:spcBef>
              <a:buSzTx/>
              <a:buNone/>
              <a:defRPr sz="480">
                <a:solidFill>
                  <a:srgbClr val="000000"/>
                </a:solidFill>
                <a:latin typeface="+mn-lt"/>
                <a:ea typeface="+mn-ea"/>
                <a:cs typeface="+mn-cs"/>
                <a:sym typeface="Helvetica"/>
              </a:defRPr>
            </a:pPr>
          </a:p>
        </p:txBody>
      </p:sp>
      <p:sp>
        <p:nvSpPr>
          <p:cNvPr id="156" name="Shape 156"/>
          <p:cNvSpPr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479044">
              <a:spcBef>
                <a:spcPts val="1800"/>
              </a:spcBef>
              <a:defRPr sz="4200"/>
            </a:lvl1pPr>
          </a:lstStyle>
          <a:p>
            <a:pPr/>
            <a:r>
              <a:t>Cultural Dimension: USA</a:t>
            </a:r>
          </a:p>
        </p:txBody>
      </p:sp>
      <p:sp>
        <p:nvSpPr>
          <p:cNvPr id="157" name="Shape 157"/>
          <p:cNvSpPr/>
          <p:nvPr>
            <p:ph type="body" idx="13"/>
          </p:nvPr>
        </p:nvSpPr>
        <p:spPr>
          <a:prstGeom prst="rect">
            <a:avLst/>
          </a:prstGeom>
        </p:spPr>
        <p:txBody>
          <a:bodyPr/>
          <a:lstStyle/>
          <a:p>
            <a:pPr/>
          </a:p>
        </p:txBody>
      </p:sp>
      <p:pic>
        <p:nvPicPr>
          <p:cNvPr id="158" name="image4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475794" y="1936664"/>
            <a:ext cx="8853739" cy="6959771"/>
          </a:xfrm>
          <a:prstGeom prst="rect">
            <a:avLst/>
          </a:prstGeom>
          <a:ln w="12700">
            <a:miter lim="400000"/>
          </a:ln>
        </p:spPr>
      </p:pic>
      <p:sp>
        <p:nvSpPr>
          <p:cNvPr id="159" name="Shape 159"/>
          <p:cNvSpPr/>
          <p:nvPr/>
        </p:nvSpPr>
        <p:spPr>
          <a:xfrm>
            <a:off x="9400592" y="3569880"/>
            <a:ext cx="2972859" cy="2997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>
              <a:defRPr>
                <a:latin typeface="Iowan Old Style Roman"/>
                <a:ea typeface="Iowan Old Style Roman"/>
                <a:cs typeface="Iowan Old Style Roman"/>
                <a:sym typeface="Iowan Old Style Roman"/>
              </a:defRPr>
            </a:lvl1pPr>
          </a:lstStyle>
          <a:p>
            <a:pPr/>
            <a:r>
              <a:t>From: https://www.hofstede-insights.com/country-comparison/the-usa/</a:t>
            </a:r>
          </a:p>
        </p:txBody>
      </p:sp>
    </p:spTree>
  </p:cSld>
  <p:clrMapOvr>
    <a:masterClrMapping/>
  </p:clrMapOvr>
  <p:transition xmlns:p14="http://schemas.microsoft.com/office/powerpoint/2010/main" spd="med" advClick="1" p14:dur="1000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Shape 161"/>
          <p:cNvSpPr/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marL="0" indent="0" defTabSz="182880">
              <a:spcBef>
                <a:spcPts val="0"/>
              </a:spcBef>
              <a:buSzTx/>
              <a:buNone/>
              <a:defRPr sz="480">
                <a:solidFill>
                  <a:srgbClr val="000000"/>
                </a:solidFill>
                <a:latin typeface="+mn-lt"/>
                <a:ea typeface="+mn-ea"/>
                <a:cs typeface="+mn-cs"/>
                <a:sym typeface="Helvetica"/>
              </a:defRPr>
            </a:pPr>
          </a:p>
        </p:txBody>
      </p:sp>
      <p:sp>
        <p:nvSpPr>
          <p:cNvPr id="162" name="Shape 162"/>
          <p:cNvSpPr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426466">
              <a:spcBef>
                <a:spcPts val="1600"/>
              </a:spcBef>
              <a:defRPr sz="3700"/>
            </a:lvl1pPr>
          </a:lstStyle>
          <a:p>
            <a:pPr/>
            <a:r>
              <a:t>Cultural Dimension comparison: China/USA</a:t>
            </a:r>
          </a:p>
        </p:txBody>
      </p:sp>
      <p:graphicFrame>
        <p:nvGraphicFramePr>
          <p:cNvPr id="163" name="Chart 163"/>
          <p:cNvGraphicFramePr/>
          <p:nvPr/>
        </p:nvGraphicFramePr>
        <p:xfrm>
          <a:off x="345742" y="2183429"/>
          <a:ext cx="11508670" cy="5088114"/>
        </p:xfrm>
        <a:graphic xmlns:a="http://schemas.openxmlformats.org/drawingml/2006/main">
          <a:graphicData uri="http://schemas.openxmlformats.org/drawingml/2006/chart">
            <c:chart xmlns:c="http://schemas.openxmlformats.org/drawingml/2006/chart" r:id="rId2"/>
          </a:graphicData>
        </a:graphic>
      </p:graphicFrame>
      <p:sp>
        <p:nvSpPr>
          <p:cNvPr id="164" name="Shape 164"/>
          <p:cNvSpPr/>
          <p:nvPr/>
        </p:nvSpPr>
        <p:spPr>
          <a:xfrm>
            <a:off x="11025558" y="1585714"/>
            <a:ext cx="2104959" cy="12446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>
              <a:defRPr>
                <a:latin typeface="Iowan Old Style Roman"/>
                <a:ea typeface="Iowan Old Style Roman"/>
                <a:cs typeface="Iowan Old Style Roman"/>
                <a:sym typeface="Iowan Old Style Roman"/>
              </a:defRPr>
            </a:pPr>
            <a:r>
              <a:t>Blue: China</a:t>
            </a:r>
          </a:p>
          <a:p>
            <a:pPr>
              <a:defRPr>
                <a:latin typeface="Iowan Old Style Roman"/>
                <a:ea typeface="Iowan Old Style Roman"/>
                <a:cs typeface="Iowan Old Style Roman"/>
                <a:sym typeface="Iowan Old Style Roman"/>
              </a:defRPr>
            </a:pPr>
            <a:r>
              <a:t>Green: USA</a:t>
            </a:r>
          </a:p>
        </p:txBody>
      </p:sp>
    </p:spTree>
  </p:cSld>
  <p:clrMapOvr>
    <a:masterClrMapping/>
  </p:clrMapOvr>
  <p:transition xmlns:p14="http://schemas.microsoft.com/office/powerpoint/2010/main" spd="med" advClick="1" p14:dur="1000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Shape 166"/>
          <p:cNvSpPr/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marL="0" indent="0" defTabSz="182880">
              <a:spcBef>
                <a:spcPts val="0"/>
              </a:spcBef>
              <a:buSzTx/>
              <a:buNone/>
              <a:defRPr sz="480">
                <a:solidFill>
                  <a:srgbClr val="000000"/>
                </a:solidFill>
                <a:latin typeface="+mn-lt"/>
                <a:ea typeface="+mn-ea"/>
                <a:cs typeface="+mn-cs"/>
                <a:sym typeface="Helvetica"/>
              </a:defRPr>
            </a:pPr>
          </a:p>
        </p:txBody>
      </p:sp>
      <p:sp>
        <p:nvSpPr>
          <p:cNvPr id="167" name="Shape 167"/>
          <p:cNvSpPr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406908">
              <a:lnSpc>
                <a:spcPts val="5000"/>
              </a:lnSpc>
              <a:spcBef>
                <a:spcPts val="1000"/>
              </a:spcBef>
              <a:defRPr cap="none" sz="3204">
                <a:solidFill>
                  <a:srgbClr val="000000"/>
                </a:solidFill>
                <a:latin typeface="Times"/>
                <a:ea typeface="Times"/>
                <a:cs typeface="Times"/>
                <a:sym typeface="Times"/>
              </a:defRPr>
            </a:lvl1pPr>
          </a:lstStyle>
          <a:p>
            <a:pPr/>
            <a:r>
              <a:t>Total Early-stage Entrepreneurial Activity (TEA) : China</a:t>
            </a:r>
          </a:p>
        </p:txBody>
      </p:sp>
      <p:pic>
        <p:nvPicPr>
          <p:cNvPr id="168" name="image5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73927" y="1701800"/>
            <a:ext cx="6968506" cy="6585765"/>
          </a:xfrm>
          <a:prstGeom prst="rect">
            <a:avLst/>
          </a:prstGeom>
          <a:ln w="12700">
            <a:miter lim="400000"/>
          </a:ln>
        </p:spPr>
      </p:pic>
      <p:graphicFrame>
        <p:nvGraphicFramePr>
          <p:cNvPr id="169" name="Chart 169"/>
          <p:cNvGraphicFramePr/>
          <p:nvPr/>
        </p:nvGraphicFramePr>
        <p:xfrm>
          <a:off x="7143647" y="2465958"/>
          <a:ext cx="5475445" cy="6057425"/>
        </p:xfrm>
        <a:graphic xmlns:a="http://schemas.openxmlformats.org/drawingml/2006/main">
          <a:graphicData uri="http://schemas.openxmlformats.org/drawingml/2006/chart">
            <c:chart xmlns:c="http://schemas.openxmlformats.org/drawingml/2006/chart" r:id="rId3"/>
          </a:graphicData>
        </a:graphic>
      </p:graphicFrame>
    </p:spTree>
  </p:cSld>
  <p:clrMapOvr>
    <a:masterClrMapping/>
  </p:clrMapOvr>
  <p:transition xmlns:p14="http://schemas.microsoft.com/office/powerpoint/2010/main" spd="med" advClick="1" p14:dur="1000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Shape 171"/>
          <p:cNvSpPr/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marL="0" indent="0" defTabSz="182880">
              <a:spcBef>
                <a:spcPts val="0"/>
              </a:spcBef>
              <a:buSzTx/>
              <a:buNone/>
              <a:defRPr sz="480">
                <a:solidFill>
                  <a:srgbClr val="000000"/>
                </a:solidFill>
                <a:latin typeface="+mn-lt"/>
                <a:ea typeface="+mn-ea"/>
                <a:cs typeface="+mn-cs"/>
                <a:sym typeface="Helvetica"/>
              </a:defRPr>
            </a:pPr>
          </a:p>
        </p:txBody>
      </p:sp>
      <p:sp>
        <p:nvSpPr>
          <p:cNvPr id="172" name="Shape 172"/>
          <p:cNvSpPr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406908">
              <a:lnSpc>
                <a:spcPts val="5000"/>
              </a:lnSpc>
              <a:spcBef>
                <a:spcPts val="1000"/>
              </a:spcBef>
              <a:defRPr cap="none" sz="3204">
                <a:solidFill>
                  <a:srgbClr val="000000"/>
                </a:solidFill>
                <a:latin typeface="Times"/>
                <a:ea typeface="Times"/>
                <a:cs typeface="Times"/>
                <a:sym typeface="Times"/>
              </a:defRPr>
            </a:lvl1pPr>
          </a:lstStyle>
          <a:p>
            <a:pPr/>
            <a:r>
              <a:t>Total Early-stage Entrepreneurial Activity (TEA) : USA</a:t>
            </a:r>
          </a:p>
        </p:txBody>
      </p:sp>
      <p:pic>
        <p:nvPicPr>
          <p:cNvPr id="173" name="image6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7516" y="1974945"/>
            <a:ext cx="6823997" cy="6247864"/>
          </a:xfrm>
          <a:prstGeom prst="rect">
            <a:avLst/>
          </a:prstGeom>
          <a:ln w="12700">
            <a:miter lim="400000"/>
          </a:ln>
        </p:spPr>
      </p:pic>
      <p:graphicFrame>
        <p:nvGraphicFramePr>
          <p:cNvPr id="174" name="Chart 174"/>
          <p:cNvGraphicFramePr/>
          <p:nvPr/>
        </p:nvGraphicFramePr>
        <p:xfrm>
          <a:off x="6572991" y="2375014"/>
          <a:ext cx="5839429" cy="6057425"/>
        </p:xfrm>
        <a:graphic xmlns:a="http://schemas.openxmlformats.org/drawingml/2006/main">
          <a:graphicData uri="http://schemas.openxmlformats.org/drawingml/2006/chart">
            <c:chart xmlns:c="http://schemas.openxmlformats.org/drawingml/2006/chart" r:id="rId3"/>
          </a:graphicData>
        </a:graphic>
      </p:graphicFrame>
    </p:spTree>
  </p:cSld>
  <p:clrMapOvr>
    <a:masterClrMapping/>
  </p:clrMapOvr>
  <p:transition xmlns:p14="http://schemas.microsoft.com/office/powerpoint/2010/main" spd="med" advClick="1" p14:dur="1000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Shape 176"/>
          <p:cNvSpPr/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marL="0" indent="0" defTabSz="182880">
              <a:spcBef>
                <a:spcPts val="0"/>
              </a:spcBef>
              <a:buSzTx/>
              <a:buNone/>
              <a:defRPr sz="480">
                <a:solidFill>
                  <a:srgbClr val="000000"/>
                </a:solidFill>
                <a:latin typeface="+mn-lt"/>
                <a:ea typeface="+mn-ea"/>
                <a:cs typeface="+mn-cs"/>
                <a:sym typeface="Helvetica"/>
              </a:defRPr>
            </a:pPr>
          </a:p>
        </p:txBody>
      </p:sp>
      <p:sp>
        <p:nvSpPr>
          <p:cNvPr id="177" name="Shape 177"/>
          <p:cNvSpPr/>
          <p:nvPr>
            <p:ph type="title"/>
          </p:nvPr>
        </p:nvSpPr>
        <p:spPr>
          <a:xfrm>
            <a:off x="571500" y="749300"/>
            <a:ext cx="11861800" cy="723900"/>
          </a:xfrm>
          <a:prstGeom prst="rect">
            <a:avLst/>
          </a:prstGeom>
        </p:spPr>
        <p:txBody>
          <a:bodyPr/>
          <a:lstStyle>
            <a:lvl1pPr defTabSz="278891">
              <a:lnSpc>
                <a:spcPts val="3700"/>
              </a:lnSpc>
              <a:spcBef>
                <a:spcPts val="700"/>
              </a:spcBef>
              <a:defRPr cap="none" sz="2500">
                <a:solidFill>
                  <a:srgbClr val="060808"/>
                </a:solidFill>
                <a:latin typeface="Times"/>
                <a:ea typeface="Times"/>
                <a:cs typeface="Times"/>
                <a:sym typeface="Times"/>
              </a:defRPr>
            </a:lvl1pPr>
          </a:lstStyle>
          <a:p>
            <a:pPr/>
            <a:r>
              <a:t>Expert Ratings of the entrepreneurial eco-system: CHINA/USA</a:t>
            </a:r>
          </a:p>
        </p:txBody>
      </p:sp>
      <p:sp>
        <p:nvSpPr>
          <p:cNvPr id="178" name="Shape 178"/>
          <p:cNvSpPr/>
          <p:nvPr>
            <p:ph type="body" idx="13"/>
          </p:nvPr>
        </p:nvSpPr>
        <p:spPr>
          <a:xfrm>
            <a:off x="571500" y="1596974"/>
            <a:ext cx="11861800" cy="7226301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pic>
        <p:nvPicPr>
          <p:cNvPr id="179" name="image7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6874371" y="4043981"/>
            <a:ext cx="5605600" cy="4042669"/>
          </a:xfrm>
          <a:prstGeom prst="rect">
            <a:avLst/>
          </a:prstGeom>
          <a:ln w="12700">
            <a:miter lim="400000"/>
          </a:ln>
        </p:spPr>
      </p:pic>
      <p:pic>
        <p:nvPicPr>
          <p:cNvPr id="180" name="image8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-2269881" y="3721655"/>
            <a:ext cx="8205030" cy="4374947"/>
          </a:xfrm>
          <a:prstGeom prst="rect">
            <a:avLst/>
          </a:prstGeom>
          <a:ln w="12700">
            <a:miter lim="400000"/>
          </a:ln>
        </p:spPr>
      </p:pic>
      <p:sp>
        <p:nvSpPr>
          <p:cNvPr id="181" name="Shape 181"/>
          <p:cNvSpPr/>
          <p:nvPr/>
        </p:nvSpPr>
        <p:spPr>
          <a:xfrm>
            <a:off x="9536347" y="3007020"/>
            <a:ext cx="854053" cy="584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>
                <a:latin typeface="Iowan Old Style Roman"/>
                <a:ea typeface="Iowan Old Style Roman"/>
                <a:cs typeface="Iowan Old Style Roman"/>
                <a:sym typeface="Iowan Old Style Roman"/>
              </a:defRPr>
            </a:lvl1pPr>
          </a:lstStyle>
          <a:p>
            <a:pPr/>
            <a:r>
              <a:t>USA</a:t>
            </a:r>
          </a:p>
        </p:txBody>
      </p:sp>
      <p:sp>
        <p:nvSpPr>
          <p:cNvPr id="182" name="Shape 182"/>
          <p:cNvSpPr/>
          <p:nvPr/>
        </p:nvSpPr>
        <p:spPr>
          <a:xfrm>
            <a:off x="2591605" y="2697382"/>
            <a:ext cx="1330842" cy="584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>
                <a:latin typeface="Iowan Old Style Roman"/>
                <a:ea typeface="Iowan Old Style Roman"/>
                <a:cs typeface="Iowan Old Style Roman"/>
                <a:sym typeface="Iowan Old Style Roman"/>
              </a:defRPr>
            </a:lvl1pPr>
          </a:lstStyle>
          <a:p>
            <a:pPr/>
            <a:r>
              <a:t>CHINA</a:t>
            </a:r>
          </a:p>
        </p:txBody>
      </p:sp>
    </p:spTree>
  </p:cSld>
  <p:clrMapOvr>
    <a:masterClrMapping/>
  </p:clrMapOvr>
  <p:transition xmlns:p14="http://schemas.microsoft.com/office/powerpoint/2010/main" spd="med" advClick="1" p14:dur="1000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Shape 184"/>
          <p:cNvSpPr/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marL="0" indent="0" defTabSz="182880">
              <a:spcBef>
                <a:spcPts val="0"/>
              </a:spcBef>
              <a:buSzTx/>
              <a:buNone/>
              <a:defRPr sz="480">
                <a:solidFill>
                  <a:srgbClr val="000000"/>
                </a:solidFill>
                <a:latin typeface="+mn-lt"/>
                <a:ea typeface="+mn-ea"/>
                <a:cs typeface="+mn-cs"/>
                <a:sym typeface="Helvetica"/>
              </a:defRPr>
            </a:pPr>
          </a:p>
        </p:txBody>
      </p:sp>
      <p:sp>
        <p:nvSpPr>
          <p:cNvPr id="185" name="Shape 185"/>
          <p:cNvSpPr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479044">
              <a:spcBef>
                <a:spcPts val="1800"/>
              </a:spcBef>
              <a:defRPr sz="4200"/>
            </a:lvl1pPr>
          </a:lstStyle>
          <a:p>
            <a:pPr/>
            <a:r>
              <a:t>Conclusion: China</a:t>
            </a:r>
          </a:p>
        </p:txBody>
      </p:sp>
      <p:sp>
        <p:nvSpPr>
          <p:cNvPr id="186" name="Shape 186"/>
          <p:cNvSpPr/>
          <p:nvPr>
            <p:ph type="body" idx="13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pPr/>
            <a:r>
              <a:t>Large power distance and low individualism might lower the entrepreneur intention in China(Zhao, Li and Andreas, 2012).</a:t>
            </a:r>
          </a:p>
          <a:p>
            <a:pPr/>
            <a:r>
              <a:t>2. Strong future orientation could contribute to high quality entrepreneurship in China(Zhao, Li and Andreas, 2012).</a:t>
            </a:r>
          </a:p>
          <a:p>
            <a:pPr/>
            <a:r>
              <a:t>3. Relatively strong uncertainty avoidance and low indulgence  might encourage high quality entrepreneurship in China(Zhao, Li and Andreas, 2012).</a:t>
            </a:r>
          </a:p>
        </p:txBody>
      </p:sp>
    </p:spTree>
  </p:cSld>
  <p:clrMapOvr>
    <a:masterClrMapping/>
  </p:clrMapOvr>
  <p:transition xmlns:p14="http://schemas.microsoft.com/office/powerpoint/2010/main" spd="med" advClick="1" p14:dur="1000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Shape 188"/>
          <p:cNvSpPr/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marL="0" indent="0" defTabSz="182880">
              <a:spcBef>
                <a:spcPts val="0"/>
              </a:spcBef>
              <a:buSzTx/>
              <a:buNone/>
              <a:defRPr sz="480">
                <a:solidFill>
                  <a:srgbClr val="000000"/>
                </a:solidFill>
                <a:latin typeface="+mn-lt"/>
                <a:ea typeface="+mn-ea"/>
                <a:cs typeface="+mn-cs"/>
                <a:sym typeface="Helvetica"/>
              </a:defRPr>
            </a:pPr>
          </a:p>
        </p:txBody>
      </p:sp>
      <p:sp>
        <p:nvSpPr>
          <p:cNvPr id="189" name="Shape 189"/>
          <p:cNvSpPr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479044">
              <a:spcBef>
                <a:spcPts val="1800"/>
              </a:spcBef>
              <a:defRPr sz="4200"/>
            </a:lvl1pPr>
          </a:lstStyle>
          <a:p>
            <a:pPr/>
            <a:r>
              <a:t>Conclusion: USA</a:t>
            </a:r>
          </a:p>
        </p:txBody>
      </p:sp>
      <p:sp>
        <p:nvSpPr>
          <p:cNvPr id="190" name="Shape 190"/>
          <p:cNvSpPr/>
          <p:nvPr>
            <p:ph type="body" idx="13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pPr/>
            <a:r>
              <a:t>Small power distance and high individualism might encourage more people in the United States to participate in entrepreneur activities(Hayton, George and Zahra, 2002; The economist, 2009). </a:t>
            </a:r>
          </a:p>
          <a:p>
            <a:pPr/>
            <a:r>
              <a:t>High indulgence and strong short-term focus might facilitate entrepreneur activities with short life-cycle.(Hayton, George and Zahra, 2002; The economist, 2009).</a:t>
            </a:r>
          </a:p>
          <a:p>
            <a:pPr/>
            <a:r>
              <a:t>High indulgence, small power distance might encourage the innovation-driven entrepreneur activities(Hayton, George and Zahra, 2002; The economist, 2009). </a:t>
            </a:r>
          </a:p>
        </p:txBody>
      </p:sp>
    </p:spTree>
  </p:cSld>
  <p:clrMapOvr>
    <a:masterClrMapping/>
  </p:clrMapOvr>
  <p:transition xmlns:p14="http://schemas.microsoft.com/office/powerpoint/2010/main" spd="med" advClick="1" p14:dur="1000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Shape 192"/>
          <p:cNvSpPr/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marL="0" indent="0" defTabSz="182880">
              <a:spcBef>
                <a:spcPts val="0"/>
              </a:spcBef>
              <a:buSzTx/>
              <a:buNone/>
              <a:defRPr sz="480">
                <a:solidFill>
                  <a:srgbClr val="000000"/>
                </a:solidFill>
                <a:latin typeface="+mn-lt"/>
                <a:ea typeface="+mn-ea"/>
                <a:cs typeface="+mn-cs"/>
                <a:sym typeface="Helvetica"/>
              </a:defRPr>
            </a:pPr>
          </a:p>
        </p:txBody>
      </p:sp>
      <p:sp>
        <p:nvSpPr>
          <p:cNvPr id="193" name="Shape 193"/>
          <p:cNvSpPr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479044">
              <a:spcBef>
                <a:spcPts val="1800"/>
              </a:spcBef>
              <a:defRPr sz="4200"/>
            </a:lvl1pPr>
          </a:lstStyle>
          <a:p>
            <a:pPr/>
            <a:r>
              <a:t>Conclusion:</a:t>
            </a:r>
          </a:p>
        </p:txBody>
      </p:sp>
      <p:sp>
        <p:nvSpPr>
          <p:cNvPr id="194" name="Shape 194"/>
          <p:cNvSpPr/>
          <p:nvPr>
            <p:ph type="body" idx="13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pPr/>
            <a:r>
              <a:t>The individualism culture of American might encourage innovation-driven, short-term entrepreneurship activities, while the collectiveness, long-term focus culture of China might discourage innovation-driven entrepreneurship activities(Wang, Deng, and Alon, 2011; Yi, Ribbens, Fu and Cheng, 2015; Wang, 2012).</a:t>
            </a:r>
          </a:p>
          <a:p>
            <a:pPr/>
            <a:r>
              <a:t>Both China and USA have a large population of female entrepreneurs, while Chinese female entrepreneurs are more willing to participate in intra-entrepreneur activities than those in the USA(Wang, Deng, and Alon, 2011; Yi, Ribbens, Fu and Cheng, 2015; Wang, 2012). </a:t>
            </a:r>
          </a:p>
        </p:txBody>
      </p:sp>
    </p:spTree>
  </p:cSld>
  <p:clrMapOvr>
    <a:masterClrMapping/>
  </p:clrMapOvr>
  <p:transition xmlns:p14="http://schemas.microsoft.com/office/powerpoint/2010/main" spd="med" advClick="1" p14:dur="1000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Shape 196"/>
          <p:cNvSpPr/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marL="0" indent="0" defTabSz="182880">
              <a:spcBef>
                <a:spcPts val="0"/>
              </a:spcBef>
              <a:buSzTx/>
              <a:buNone/>
              <a:defRPr sz="480">
                <a:solidFill>
                  <a:srgbClr val="000000"/>
                </a:solidFill>
                <a:latin typeface="+mn-lt"/>
                <a:ea typeface="+mn-ea"/>
                <a:cs typeface="+mn-cs"/>
                <a:sym typeface="Helvetica"/>
              </a:defRPr>
            </a:pPr>
          </a:p>
        </p:txBody>
      </p:sp>
      <p:sp>
        <p:nvSpPr>
          <p:cNvPr id="197" name="Shape 197"/>
          <p:cNvSpPr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479044">
              <a:spcBef>
                <a:spcPts val="1800"/>
              </a:spcBef>
              <a:defRPr sz="4200"/>
            </a:lvl1pPr>
          </a:lstStyle>
          <a:p>
            <a:pPr/>
            <a:r>
              <a:t>References</a:t>
            </a:r>
          </a:p>
        </p:txBody>
      </p:sp>
      <p:sp>
        <p:nvSpPr>
          <p:cNvPr id="198" name="Shape 198"/>
          <p:cNvSpPr/>
          <p:nvPr>
            <p:ph type="body" idx="13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pPr marL="343027" indent="-343027" defTabSz="426466">
              <a:spcBef>
                <a:spcPts val="1300"/>
              </a:spcBef>
              <a:defRPr sz="2300"/>
            </a:pPr>
            <a:r>
              <a:t>GEDI. (2018). Culture’s Consequences for Entrepreneurship. </a:t>
            </a:r>
            <a:r>
              <a:t>The Global Entrepreneurship and Development Institute</a:t>
            </a:r>
            <a:r>
              <a:t>. [online]. Available at:  </a:t>
            </a:r>
            <a:r>
              <a:rPr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2" invalidUrl="" action="" tgtFrame="" tooltip="" history="1" highlightClick="0" endSnd="0"/>
              </a:rPr>
              <a:t>http://thegedi.org/cultures-consequences-for-entrepreneurship/</a:t>
            </a:r>
            <a:r>
              <a:t>. Accessed at [April.2018].</a:t>
            </a:r>
          </a:p>
          <a:p>
            <a:pPr marL="343027" indent="-343027" defTabSz="426466">
              <a:spcBef>
                <a:spcPts val="1300"/>
              </a:spcBef>
              <a:defRPr sz="2300"/>
            </a:pPr>
            <a:r>
              <a:t>Zhao, X., Li, H. and Rauch, A. (2012). </a:t>
            </a:r>
            <a:r>
              <a:t>Cross-country Differences in Entrepreneurial Activity: The Role of Cultural Practice and National Wealth</a:t>
            </a:r>
            <a:r>
              <a:t>. </a:t>
            </a:r>
            <a:r>
              <a:t>Frontiers of Business Research in China,</a:t>
            </a:r>
            <a:r>
              <a:t>6(4), pp.447 – 474.  </a:t>
            </a:r>
          </a:p>
          <a:p>
            <a:pPr marL="343027" indent="-343027" defTabSz="426466">
              <a:spcBef>
                <a:spcPts val="1300"/>
              </a:spcBef>
              <a:defRPr sz="2300"/>
            </a:pPr>
            <a:r>
              <a:t>GEM. (2017). </a:t>
            </a:r>
            <a:r>
              <a:t>GEM 2017-2018 Global Report</a:t>
            </a:r>
            <a:r>
              <a:t>. [online]. Available at: </a:t>
            </a:r>
            <a:r>
              <a:rPr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3" invalidUrl="" action="" tgtFrame="" tooltip="" history="1" highlightClick="0" endSnd="0"/>
              </a:rPr>
              <a:t>http://gemconsortium.org/report/50012</a:t>
            </a:r>
            <a:r>
              <a:t>. Accessed at [April. 2018]. </a:t>
            </a:r>
          </a:p>
          <a:p>
            <a:pPr marL="343027" indent="-343027" defTabSz="426466">
              <a:spcBef>
                <a:spcPts val="1300"/>
              </a:spcBef>
              <a:defRPr sz="2300"/>
            </a:pPr>
            <a:r>
              <a:t>Hofstede-insights. (2018). COUNTRY COMPARISON. [online]. Available at: </a:t>
            </a:r>
            <a:r>
              <a:rPr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4" invalidUrl="" action="" tgtFrame="" tooltip="" history="1" highlightClick="0" endSnd="0"/>
              </a:rPr>
              <a:t>https://www.hofstede-insights.com/</a:t>
            </a:r>
            <a:r>
              <a:t>. Accessed at [April. 2018]. </a:t>
            </a:r>
          </a:p>
          <a:p>
            <a:pPr marL="343027" indent="-343027" defTabSz="426466">
              <a:spcBef>
                <a:spcPts val="1300"/>
              </a:spcBef>
              <a:defRPr sz="2300"/>
            </a:pPr>
            <a:r>
              <a:t> The economist. (2009). </a:t>
            </a:r>
            <a:r>
              <a:t>The United States of Entrepreneurs</a:t>
            </a:r>
            <a:r>
              <a:t>. [online]. Available at: </a:t>
            </a:r>
            <a:r>
              <a:rPr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5" invalidUrl="" action="" tgtFrame="" tooltip="" history="1" highlightClick="0" endSnd="0"/>
              </a:rPr>
              <a:t>https://www.economist.com/node/13216037</a:t>
            </a:r>
            <a:r>
              <a:t>. Accessed at[April. 2018].</a:t>
            </a:r>
          </a:p>
          <a:p>
            <a:pPr marL="343027" indent="-343027" defTabSz="426466">
              <a:spcBef>
                <a:spcPts val="1300"/>
              </a:spcBef>
              <a:defRPr sz="2300"/>
            </a:pPr>
            <a:r>
              <a:t> Hayton, J., George, G. and Zahra, S.(2002).</a:t>
            </a:r>
            <a:r>
              <a:t> </a:t>
            </a:r>
            <a:r>
              <a:t>National Culture and Entrepreneurship: A Review of Behavioural Research.</a:t>
            </a:r>
            <a:r>
              <a:t> Entrepreneurship Theory and Practice,</a:t>
            </a:r>
            <a:r>
              <a:t> 26 (4), pp.33-52.</a:t>
            </a:r>
          </a:p>
        </p:txBody>
      </p:sp>
    </p:spTree>
  </p:cSld>
  <p:clrMapOvr>
    <a:masterClrMapping/>
  </p:clrMapOvr>
  <p:transition xmlns:p14="http://schemas.microsoft.com/office/powerpoint/2010/main" spd="med" advClick="1" p14:dur="1000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0" name="Shape 200"/>
          <p:cNvSpPr/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marL="0" indent="0" defTabSz="182880">
              <a:spcBef>
                <a:spcPts val="0"/>
              </a:spcBef>
              <a:buSzTx/>
              <a:buNone/>
              <a:defRPr sz="480">
                <a:solidFill>
                  <a:srgbClr val="000000"/>
                </a:solidFill>
                <a:latin typeface="+mn-lt"/>
                <a:ea typeface="+mn-ea"/>
                <a:cs typeface="+mn-cs"/>
                <a:sym typeface="Helvetica"/>
              </a:defRPr>
            </a:pPr>
          </a:p>
        </p:txBody>
      </p:sp>
      <p:sp>
        <p:nvSpPr>
          <p:cNvPr id="201" name="Shape 201"/>
          <p:cNvSpPr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479044">
              <a:spcBef>
                <a:spcPts val="1800"/>
              </a:spcBef>
              <a:defRPr sz="4200"/>
            </a:lvl1pPr>
          </a:lstStyle>
          <a:p>
            <a:pPr/>
            <a:r>
              <a:t>References</a:t>
            </a:r>
          </a:p>
        </p:txBody>
      </p:sp>
      <p:sp>
        <p:nvSpPr>
          <p:cNvPr id="202" name="Shape 202"/>
          <p:cNvSpPr/>
          <p:nvPr>
            <p:ph type="body" idx="13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pPr/>
            <a:r>
              <a:t>Wang, X., Deng, S. and Alon, L. (2011). Framework for female entrepreneurship in China. </a:t>
            </a:r>
            <a:r>
              <a:t>International Journal of Business and Emerging Markets,</a:t>
            </a:r>
            <a:r>
              <a:t> 3(1), pp. 3-20. </a:t>
            </a:r>
          </a:p>
          <a:p>
            <a:pPr/>
            <a:r>
              <a:t>Yi, X. Ribbens, B.</a:t>
            </a:r>
            <a:r>
              <a:rPr>
                <a:latin typeface="Iowan Old Style Bold"/>
                <a:ea typeface="Iowan Old Style Bold"/>
                <a:cs typeface="Iowan Old Style Bold"/>
                <a:sym typeface="Iowan Old Style Bold"/>
              </a:rPr>
              <a:t> </a:t>
            </a:r>
            <a:r>
              <a:t>Fu, L. and Cheng, W. (2015). Variation in career and workplace attitudes by generation, gender, and culture differences in career perceptions in the United States and China.</a:t>
            </a:r>
            <a:r>
              <a:t> Employee Relations</a:t>
            </a:r>
            <a:r>
              <a:t>, 37(1), pp. 66 - 82.</a:t>
            </a:r>
          </a:p>
          <a:p>
            <a:pPr/>
            <a:r>
              <a:t>Wang, R. (2012). Chinese Culture and Its Potential Influence on Entrepreneurship. </a:t>
            </a:r>
            <a:r>
              <a:t>International Business Research.</a:t>
            </a:r>
            <a:r>
              <a:t> 5(10).</a:t>
            </a:r>
          </a:p>
        </p:txBody>
      </p:sp>
    </p:spTree>
  </p:cSld>
  <p:clrMapOvr>
    <a:masterClrMapping/>
  </p:clrMapOvr>
  <p:transition xmlns:p14="http://schemas.microsoft.com/office/powerpoint/2010/main" spd="med" advClick="1" p14:dur="1000"/>
</p:sld>
</file>

<file path=ppt/theme/theme1.xml><?xml version="1.0" encoding="utf-8"?>
<a:theme xmlns:a="http://schemas.openxmlformats.org/drawingml/2006/main" xmlns:r="http://schemas.openxmlformats.org/officeDocument/2006/relationships" name="New_Template9">
  <a:themeElements>
    <a:clrScheme name="New_Template9">
      <a:dk1>
        <a:srgbClr val="5C5C5C"/>
      </a:dk1>
      <a:lt1>
        <a:srgbClr val="FFFFFF"/>
      </a:lt1>
      <a:dk2>
        <a:srgbClr val="A7A7A7"/>
      </a:dk2>
      <a:lt2>
        <a:srgbClr val="535353"/>
      </a:lt2>
      <a:accent1>
        <a:srgbClr val="80989C"/>
      </a:accent1>
      <a:accent2>
        <a:srgbClr val="A8AB65"/>
      </a:accent2>
      <a:accent3>
        <a:srgbClr val="CBAC69"/>
      </a:accent3>
      <a:accent4>
        <a:srgbClr val="CF7330"/>
      </a:accent4>
      <a:accent5>
        <a:srgbClr val="B44C34"/>
      </a:accent5>
      <a:accent6>
        <a:srgbClr val="8C869B"/>
      </a:accent6>
      <a:hlink>
        <a:srgbClr val="0000FF"/>
      </a:hlink>
      <a:folHlink>
        <a:srgbClr val="FF00FF"/>
      </a:folHlink>
    </a:clrScheme>
    <a:fontScheme name="New_Template9">
      <a:majorFont>
        <a:latin typeface="Helvetica Neue"/>
        <a:ea typeface="Helvetica Neue"/>
        <a:cs typeface="Helvetica Neue"/>
      </a:majorFont>
      <a:minorFont>
        <a:latin typeface="Helvetica"/>
        <a:ea typeface="Helvetica"/>
        <a:cs typeface="Helvetica"/>
      </a:minorFont>
    </a:fontScheme>
    <a:fmtScheme name="New_Template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l" defTabSz="584200" rtl="0" fontAlgn="auto" latinLnBrk="0" hangingPunct="0">
          <a:lnSpc>
            <a:spcPct val="100000"/>
          </a:lnSpc>
          <a:spcBef>
            <a:spcPts val="1400"/>
          </a:spcBef>
          <a:spcAft>
            <a:spcPts val="0"/>
          </a:spcAft>
          <a:buClrTx/>
          <a:buSzTx/>
          <a:buFontTx/>
          <a:buNone/>
          <a:tabLst/>
          <a:defRPr b="0" baseline="0" cap="none" i="0" spc="28" strike="noStrike" sz="2800" u="none" kumimoji="0" normalizeH="0">
            <a:ln>
              <a:noFill/>
            </a:ln>
            <a:solidFill>
              <a:srgbClr val="5C5C5C"/>
            </a:solidFill>
            <a:effectLst/>
            <a:uFillTx/>
            <a:latin typeface="Baskerville"/>
            <a:ea typeface="Baskerville"/>
            <a:cs typeface="Baskerville"/>
            <a:sym typeface="Baskerville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l" defTabSz="584200" rtl="0" fontAlgn="auto" latinLnBrk="0" hangingPunct="0">
          <a:lnSpc>
            <a:spcPct val="100000"/>
          </a:lnSpc>
          <a:spcBef>
            <a:spcPts val="1400"/>
          </a:spcBef>
          <a:spcAft>
            <a:spcPts val="0"/>
          </a:spcAft>
          <a:buClrTx/>
          <a:buSzTx/>
          <a:buFontTx/>
          <a:buNone/>
          <a:tabLst/>
          <a:defRPr b="0" baseline="0" cap="none" i="0" spc="28" strike="noStrike" sz="2800" u="none" kumimoji="0" normalizeH="0">
            <a:ln>
              <a:noFill/>
            </a:ln>
            <a:solidFill>
              <a:srgbClr val="5C5C5C"/>
            </a:solidFill>
            <a:effectLst/>
            <a:uFillTx/>
            <a:latin typeface="Baskerville"/>
            <a:ea typeface="Baskerville"/>
            <a:cs typeface="Baskerville"/>
            <a:sym typeface="Baskerville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New_Template9">
  <a:themeElements>
    <a:clrScheme name="New_Template9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80989C"/>
      </a:accent1>
      <a:accent2>
        <a:srgbClr val="A8AB65"/>
      </a:accent2>
      <a:accent3>
        <a:srgbClr val="CBAC69"/>
      </a:accent3>
      <a:accent4>
        <a:srgbClr val="CF7330"/>
      </a:accent4>
      <a:accent5>
        <a:srgbClr val="B44C34"/>
      </a:accent5>
      <a:accent6>
        <a:srgbClr val="8C869B"/>
      </a:accent6>
      <a:hlink>
        <a:srgbClr val="0000FF"/>
      </a:hlink>
      <a:folHlink>
        <a:srgbClr val="FF00FF"/>
      </a:folHlink>
    </a:clrScheme>
    <a:fontScheme name="New_Template9">
      <a:majorFont>
        <a:latin typeface="Helvetica Neue"/>
        <a:ea typeface="Helvetica Neue"/>
        <a:cs typeface="Helvetica Neue"/>
      </a:majorFont>
      <a:minorFont>
        <a:latin typeface="Helvetica"/>
        <a:ea typeface="Helvetica"/>
        <a:cs typeface="Helvetica"/>
      </a:minorFont>
    </a:fontScheme>
    <a:fmtScheme name="New_Template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l" defTabSz="584200" rtl="0" fontAlgn="auto" latinLnBrk="0" hangingPunct="0">
          <a:lnSpc>
            <a:spcPct val="100000"/>
          </a:lnSpc>
          <a:spcBef>
            <a:spcPts val="1400"/>
          </a:spcBef>
          <a:spcAft>
            <a:spcPts val="0"/>
          </a:spcAft>
          <a:buClrTx/>
          <a:buSzTx/>
          <a:buFontTx/>
          <a:buNone/>
          <a:tabLst/>
          <a:defRPr b="0" baseline="0" cap="none" i="0" spc="28" strike="noStrike" sz="2800" u="none" kumimoji="0" normalizeH="0">
            <a:ln>
              <a:noFill/>
            </a:ln>
            <a:solidFill>
              <a:srgbClr val="5C5C5C"/>
            </a:solidFill>
            <a:effectLst/>
            <a:uFillTx/>
            <a:latin typeface="Baskerville"/>
            <a:ea typeface="Baskerville"/>
            <a:cs typeface="Baskerville"/>
            <a:sym typeface="Baskerville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l" defTabSz="584200" rtl="0" fontAlgn="auto" latinLnBrk="0" hangingPunct="0">
          <a:lnSpc>
            <a:spcPct val="100000"/>
          </a:lnSpc>
          <a:spcBef>
            <a:spcPts val="1400"/>
          </a:spcBef>
          <a:spcAft>
            <a:spcPts val="0"/>
          </a:spcAft>
          <a:buClrTx/>
          <a:buSzTx/>
          <a:buFontTx/>
          <a:buNone/>
          <a:tabLst/>
          <a:defRPr b="0" baseline="0" cap="none" i="0" spc="28" strike="noStrike" sz="2800" u="none" kumimoji="0" normalizeH="0">
            <a:ln>
              <a:noFill/>
            </a:ln>
            <a:solidFill>
              <a:srgbClr val="5C5C5C"/>
            </a:solidFill>
            <a:effectLst/>
            <a:uFillTx/>
            <a:latin typeface="Baskerville"/>
            <a:ea typeface="Baskerville"/>
            <a:cs typeface="Baskerville"/>
            <a:sym typeface="Baskerville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/>
</file>