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1" r:id="rId4"/>
    <p:sldId id="260" r:id="rId5"/>
    <p:sldId id="262" r:id="rId6"/>
    <p:sldId id="263" r:id="rId7"/>
    <p:sldId id="258" r:id="rId8"/>
    <p:sldId id="266" r:id="rId9"/>
    <p:sldId id="268" r:id="rId10"/>
    <p:sldId id="269" r:id="rId11"/>
    <p:sldId id="270" r:id="rId12"/>
    <p:sldId id="271" r:id="rId13"/>
    <p:sldId id="272"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0" d="100"/>
          <a:sy n="50" d="100"/>
        </p:scale>
        <p:origin x="590"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E46CDF02-5329-4932-B0D9-604ADD7DD126}" type="datetimeFigureOut">
              <a:rPr lang="en-GB" smtClean="0"/>
              <a:t>04/10/2021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C042D32F-112C-4018-AA22-239D79FAFA1E}"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5744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6CDF02-5329-4932-B0D9-604ADD7DD126}"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2D32F-112C-4018-AA22-239D79FAFA1E}" type="slidenum">
              <a:rPr lang="en-GB" smtClean="0"/>
              <a:t>‹#›</a:t>
            </a:fld>
            <a:endParaRPr lang="en-GB"/>
          </a:p>
        </p:txBody>
      </p:sp>
    </p:spTree>
    <p:extLst>
      <p:ext uri="{BB962C8B-B14F-4D97-AF65-F5344CB8AC3E}">
        <p14:creationId xmlns:p14="http://schemas.microsoft.com/office/powerpoint/2010/main" val="1298111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6CDF02-5329-4932-B0D9-604ADD7DD126}"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2D32F-112C-4018-AA22-239D79FAFA1E}"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17514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46CDF02-5329-4932-B0D9-604ADD7DD126}"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42D32F-112C-4018-AA22-239D79FAFA1E}" type="slidenum">
              <a:rPr lang="en-GB" smtClean="0"/>
              <a:t>‹#›</a:t>
            </a:fld>
            <a:endParaRPr lang="en-GB"/>
          </a:p>
        </p:txBody>
      </p:sp>
    </p:spTree>
    <p:extLst>
      <p:ext uri="{BB962C8B-B14F-4D97-AF65-F5344CB8AC3E}">
        <p14:creationId xmlns:p14="http://schemas.microsoft.com/office/powerpoint/2010/main" val="2418215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46CDF02-5329-4932-B0D9-604ADD7DD126}" type="datetimeFigureOut">
              <a:rPr lang="en-GB" smtClean="0"/>
              <a:t>04/10/2021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42D32F-112C-4018-AA22-239D79FAFA1E}"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3551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46CDF02-5329-4932-B0D9-604ADD7DD126}" type="datetimeFigureOut">
              <a:rPr lang="en-GB" smtClean="0"/>
              <a:t>04/10/2021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42D32F-112C-4018-AA22-239D79FAFA1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830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6CDF02-5329-4932-B0D9-604ADD7DD126}" type="datetimeFigureOut">
              <a:rPr lang="en-GB" smtClean="0"/>
              <a:t>04/10/2021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42D32F-112C-4018-AA22-239D79FAFA1E}" type="slidenum">
              <a:rPr lang="en-GB" smtClean="0"/>
              <a:t>‹#›</a:t>
            </a:fld>
            <a:endParaRPr lang="en-GB"/>
          </a:p>
        </p:txBody>
      </p:sp>
    </p:spTree>
    <p:extLst>
      <p:ext uri="{BB962C8B-B14F-4D97-AF65-F5344CB8AC3E}">
        <p14:creationId xmlns:p14="http://schemas.microsoft.com/office/powerpoint/2010/main" val="2928723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46CDF02-5329-4932-B0D9-604ADD7DD126}"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42D32F-112C-4018-AA22-239D79FAFA1E}"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2326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46CDF02-5329-4932-B0D9-604ADD7DD126}"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42D32F-112C-4018-AA22-239D79FAFA1E}" type="slidenum">
              <a:rPr lang="en-GB" smtClean="0"/>
              <a:t>‹#›</a:t>
            </a:fld>
            <a:endParaRPr lang="en-GB"/>
          </a:p>
        </p:txBody>
      </p:sp>
    </p:spTree>
    <p:extLst>
      <p:ext uri="{BB962C8B-B14F-4D97-AF65-F5344CB8AC3E}">
        <p14:creationId xmlns:p14="http://schemas.microsoft.com/office/powerpoint/2010/main" val="2382767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46CDF02-5329-4932-B0D9-604ADD7DD126}"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42D32F-112C-4018-AA22-239D79FAFA1E}" type="slidenum">
              <a:rPr lang="en-GB" smtClean="0"/>
              <a:t>‹#›</a:t>
            </a:fld>
            <a:endParaRPr lang="en-GB"/>
          </a:p>
        </p:txBody>
      </p:sp>
    </p:spTree>
    <p:extLst>
      <p:ext uri="{BB962C8B-B14F-4D97-AF65-F5344CB8AC3E}">
        <p14:creationId xmlns:p14="http://schemas.microsoft.com/office/powerpoint/2010/main" val="3802623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6CDF02-5329-4932-B0D9-604ADD7DD126}"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2D32F-112C-4018-AA22-239D79FAFA1E}"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71457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6CDF02-5329-4932-B0D9-604ADD7DD126}"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2D32F-112C-4018-AA22-239D79FAFA1E}"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106959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6CDF02-5329-4932-B0D9-604ADD7DD126}"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2D32F-112C-4018-AA22-239D79FAFA1E}" type="slidenum">
              <a:rPr lang="en-GB" smtClean="0"/>
              <a:t>‹#›</a:t>
            </a:fld>
            <a:endParaRPr lang="en-GB"/>
          </a:p>
        </p:txBody>
      </p:sp>
    </p:spTree>
    <p:extLst>
      <p:ext uri="{BB962C8B-B14F-4D97-AF65-F5344CB8AC3E}">
        <p14:creationId xmlns:p14="http://schemas.microsoft.com/office/powerpoint/2010/main" val="22453232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6CDF02-5329-4932-B0D9-604ADD7DD126}"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2D32F-112C-4018-AA22-239D79FAFA1E}"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199607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6CDF02-5329-4932-B0D9-604ADD7DD126}"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2D32F-112C-4018-AA22-239D79FAFA1E}"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01778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6CDF02-5329-4932-B0D9-604ADD7DD126}"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2D32F-112C-4018-AA22-239D79FAFA1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238165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6CDF02-5329-4932-B0D9-604ADD7DD126}"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2D32F-112C-4018-AA22-239D79FAFA1E}"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5369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46CDF02-5329-4932-B0D9-604ADD7DD126}" type="datetimeFigureOut">
              <a:rPr lang="en-GB" smtClean="0"/>
              <a:t>04/10/2021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042D32F-112C-4018-AA22-239D79FAFA1E}" type="slidenum">
              <a:rPr lang="en-GB" smtClean="0"/>
              <a:t>‹#›</a:t>
            </a:fld>
            <a:endParaRPr lang="en-GB"/>
          </a:p>
        </p:txBody>
      </p:sp>
    </p:spTree>
    <p:extLst>
      <p:ext uri="{BB962C8B-B14F-4D97-AF65-F5344CB8AC3E}">
        <p14:creationId xmlns:p14="http://schemas.microsoft.com/office/powerpoint/2010/main" val="32173858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3AEF-A0C8-D745-929C-31B92CFA8794}"/>
              </a:ext>
            </a:extLst>
          </p:cNvPr>
          <p:cNvSpPr>
            <a:spLocks noGrp="1"/>
          </p:cNvSpPr>
          <p:nvPr>
            <p:ph type="ctrTitle"/>
          </p:nvPr>
        </p:nvSpPr>
        <p:spPr>
          <a:xfrm>
            <a:off x="2692398" y="1550505"/>
            <a:ext cx="6815669" cy="1948070"/>
          </a:xfrm>
        </p:spPr>
        <p:txBody>
          <a:bodyPr/>
          <a:lstStyle/>
          <a:p>
            <a:r>
              <a:rPr lang="en-US" altLang="zh-CN" sz="3200" dirty="0"/>
              <a:t>HPCH5010/6010 </a:t>
            </a:r>
            <a:br>
              <a:rPr lang="en-US" altLang="zh-CN" sz="3200" dirty="0"/>
            </a:br>
            <a:r>
              <a:rPr lang="en-US" altLang="zh-CN" sz="3200" dirty="0"/>
              <a:t>Chinese Wellbeing: from Philosophy and Religion to Culture</a:t>
            </a:r>
            <a:br>
              <a:rPr lang="en-US" altLang="zh-CN" sz="3200" dirty="0"/>
            </a:br>
            <a:r>
              <a:rPr lang="en-US" altLang="zh-CN" sz="3200" dirty="0"/>
              <a:t>Week </a:t>
            </a:r>
            <a:r>
              <a:rPr lang="en-US" altLang="zh-CN" sz="3200" dirty="0" smtClean="0"/>
              <a:t>3-3</a:t>
            </a:r>
            <a:endParaRPr lang="en-US" sz="2800" dirty="0"/>
          </a:p>
        </p:txBody>
      </p:sp>
      <p:sp>
        <p:nvSpPr>
          <p:cNvPr id="3" name="Subtitle 2">
            <a:extLst>
              <a:ext uri="{FF2B5EF4-FFF2-40B4-BE49-F238E27FC236}">
                <a16:creationId xmlns:a16="http://schemas.microsoft.com/office/drawing/2014/main" id="{0F4F688E-07B1-D142-BE03-4856ABFD2721}"/>
              </a:ext>
            </a:extLst>
          </p:cNvPr>
          <p:cNvSpPr>
            <a:spLocks noGrp="1"/>
          </p:cNvSpPr>
          <p:nvPr>
            <p:ph type="subTitle" idx="1"/>
          </p:nvPr>
        </p:nvSpPr>
        <p:spPr/>
        <p:txBody>
          <a:bodyPr>
            <a:normAutofit lnSpcReduction="10000"/>
          </a:bodyPr>
          <a:lstStyle/>
          <a:p>
            <a:r>
              <a:rPr lang="en-US" dirty="0" err="1"/>
              <a:t>Yiying</a:t>
            </a:r>
            <a:r>
              <a:rPr lang="en-US" dirty="0"/>
              <a:t> Jiao</a:t>
            </a:r>
          </a:p>
          <a:p>
            <a:r>
              <a:rPr lang="en-US" dirty="0"/>
              <a:t>Lecturer in Chinese Studies</a:t>
            </a:r>
          </a:p>
          <a:p>
            <a:r>
              <a:rPr lang="en-US" dirty="0"/>
              <a:t>Institute of Education and Humanities</a:t>
            </a:r>
          </a:p>
        </p:txBody>
      </p:sp>
    </p:spTree>
    <p:extLst>
      <p:ext uri="{BB962C8B-B14F-4D97-AF65-F5344CB8AC3E}">
        <p14:creationId xmlns:p14="http://schemas.microsoft.com/office/powerpoint/2010/main" val="36100871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People</a:t>
            </a:r>
            <a:endParaRPr lang="en-GB" dirty="0"/>
          </a:p>
        </p:txBody>
      </p:sp>
      <p:sp>
        <p:nvSpPr>
          <p:cNvPr id="3" name="Content Placeholder 2"/>
          <p:cNvSpPr>
            <a:spLocks noGrp="1"/>
          </p:cNvSpPr>
          <p:nvPr>
            <p:ph idx="1"/>
          </p:nvPr>
        </p:nvSpPr>
        <p:spPr>
          <a:xfrm>
            <a:off x="792480" y="2438400"/>
            <a:ext cx="10591800" cy="3779520"/>
          </a:xfrm>
        </p:spPr>
        <p:txBody>
          <a:bodyPr>
            <a:normAutofit fontScale="92500" lnSpcReduction="10000"/>
          </a:bodyPr>
          <a:lstStyle/>
          <a:p>
            <a:pPr marL="0" indent="0">
              <a:buNone/>
            </a:pPr>
            <a:r>
              <a:rPr lang="en-US" altLang="zh-CN" dirty="0" smtClean="0"/>
              <a:t>Occupation Classification in ancient China (The four occupations/four categories of people </a:t>
            </a:r>
            <a:r>
              <a:rPr lang="zh-CN" altLang="en-US" dirty="0" smtClean="0"/>
              <a:t>四民</a:t>
            </a:r>
            <a:r>
              <a:rPr lang="en-US" altLang="zh-CN" dirty="0" smtClean="0"/>
              <a:t>)</a:t>
            </a:r>
          </a:p>
          <a:p>
            <a:r>
              <a:rPr lang="en-US" altLang="zh-CN" dirty="0" smtClean="0"/>
              <a:t>Shi – scholars (</a:t>
            </a:r>
            <a:r>
              <a:rPr lang="zh-CN" altLang="en-US" dirty="0" smtClean="0"/>
              <a:t>士</a:t>
            </a:r>
            <a:r>
              <a:rPr lang="en-US" altLang="zh-CN" dirty="0" smtClean="0"/>
              <a:t>): who studied in order to occupy positions of rank in the state</a:t>
            </a:r>
          </a:p>
          <a:p>
            <a:r>
              <a:rPr lang="en-US" altLang="zh-CN" dirty="0" err="1" smtClean="0"/>
              <a:t>Nong</a:t>
            </a:r>
            <a:r>
              <a:rPr lang="en-US" altLang="zh-CN" dirty="0" smtClean="0"/>
              <a:t> - peasants farmers (</a:t>
            </a:r>
            <a:r>
              <a:rPr lang="zh-CN" altLang="en-US" dirty="0"/>
              <a:t>农</a:t>
            </a:r>
            <a:r>
              <a:rPr lang="en-US" altLang="zh-CN" dirty="0" smtClean="0"/>
              <a:t>): who cultivated soil and propagated grains</a:t>
            </a:r>
          </a:p>
          <a:p>
            <a:r>
              <a:rPr lang="en-US" altLang="zh-CN" dirty="0" smtClean="0"/>
              <a:t>Gong - artisans and craftsmen (</a:t>
            </a:r>
            <a:r>
              <a:rPr lang="zh-CN" altLang="en-US" dirty="0" smtClean="0"/>
              <a:t>工</a:t>
            </a:r>
            <a:r>
              <a:rPr lang="en-US" altLang="zh-CN" dirty="0" smtClean="0"/>
              <a:t>): who manifested skill  and made utensils</a:t>
            </a:r>
          </a:p>
          <a:p>
            <a:r>
              <a:rPr lang="en-US" altLang="zh-CN" dirty="0" smtClean="0"/>
              <a:t>Shang - merchants and traders (</a:t>
            </a:r>
            <a:r>
              <a:rPr lang="zh-CN" altLang="en-US" dirty="0" smtClean="0"/>
              <a:t>商</a:t>
            </a:r>
            <a:r>
              <a:rPr lang="en-US" altLang="zh-CN" dirty="0" smtClean="0"/>
              <a:t>) – transport valuable articles and sold commodities</a:t>
            </a:r>
          </a:p>
          <a:p>
            <a:pPr marL="0" indent="0">
              <a:buNone/>
            </a:pPr>
            <a:r>
              <a:rPr lang="en-US" dirty="0" smtClean="0"/>
              <a:t>Not socioeconomic classes (not hereditary, wealth and standing did not correspond to the four categories), people were not born into these categories, their occupations could be changed, and in theory everyone could become a Shi </a:t>
            </a:r>
            <a:r>
              <a:rPr lang="en-US" altLang="zh-CN" dirty="0" smtClean="0"/>
              <a:t>through royal examination.</a:t>
            </a:r>
            <a:endParaRPr lang="en-GB" dirty="0"/>
          </a:p>
        </p:txBody>
      </p:sp>
    </p:spTree>
    <p:extLst>
      <p:ext uri="{BB962C8B-B14F-4D97-AF65-F5344CB8AC3E}">
        <p14:creationId xmlns:p14="http://schemas.microsoft.com/office/powerpoint/2010/main" val="1206209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People</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US" altLang="zh-CN" u="sng" dirty="0" smtClean="0"/>
              <a:t>Shi – scholars (</a:t>
            </a:r>
            <a:r>
              <a:rPr lang="zh-CN" altLang="en-US" u="sng" dirty="0" smtClean="0"/>
              <a:t>士</a:t>
            </a:r>
            <a:r>
              <a:rPr lang="en-US" altLang="zh-CN" u="sng" dirty="0" smtClean="0"/>
              <a:t>) </a:t>
            </a:r>
            <a:r>
              <a:rPr lang="en-US" altLang="zh-CN" dirty="0" smtClean="0"/>
              <a:t>changed from warrior-aristocrats before Qin Dynasty (221-206 BCE) to bureaucratic scholar (scholar officials) in Song Dynasty (960-1279 CE).</a:t>
            </a:r>
          </a:p>
          <a:p>
            <a:pPr marL="0" indent="0">
              <a:buNone/>
            </a:pPr>
            <a:r>
              <a:rPr lang="en-US" u="sng" dirty="0" err="1" smtClean="0"/>
              <a:t>Nong</a:t>
            </a:r>
            <a:r>
              <a:rPr lang="en-US" u="sng" dirty="0" smtClean="0"/>
              <a:t> – peasant farmers (</a:t>
            </a:r>
            <a:r>
              <a:rPr lang="zh-CN" altLang="en-US" u="sng" dirty="0"/>
              <a:t>农</a:t>
            </a:r>
            <a:r>
              <a:rPr lang="en-US" u="sng" dirty="0" smtClean="0"/>
              <a:t>) </a:t>
            </a:r>
            <a:r>
              <a:rPr lang="en-US" dirty="0" smtClean="0"/>
              <a:t>engage</a:t>
            </a:r>
            <a:r>
              <a:rPr lang="en-US" altLang="zh-CN" dirty="0" smtClean="0"/>
              <a:t>d</a:t>
            </a:r>
            <a:r>
              <a:rPr lang="en-US" dirty="0" smtClean="0"/>
              <a:t> in agriculture activities which sustained the whole society, and land tax collected from farmers and landholders provide much of the state revenue for China’s [re-modern ruling dynasties.</a:t>
            </a:r>
          </a:p>
          <a:p>
            <a:pPr marL="0" indent="0">
              <a:buNone/>
            </a:pPr>
            <a:r>
              <a:rPr lang="en-US" altLang="zh-CN" u="sng" dirty="0" smtClean="0"/>
              <a:t>Gong – artisans and craftsmen (</a:t>
            </a:r>
            <a:r>
              <a:rPr lang="zh-CN" altLang="en-US" u="sng" dirty="0" smtClean="0"/>
              <a:t>工</a:t>
            </a:r>
            <a:r>
              <a:rPr lang="en-US" altLang="zh-CN" u="sng" dirty="0" smtClean="0"/>
              <a:t>) </a:t>
            </a:r>
            <a:r>
              <a:rPr lang="en-US" altLang="zh-CN" dirty="0" smtClean="0"/>
              <a:t>worked privately and were government-employed to produce essential goods.</a:t>
            </a:r>
          </a:p>
          <a:p>
            <a:pPr marL="0" indent="0">
              <a:buNone/>
            </a:pPr>
            <a:r>
              <a:rPr lang="en-US" altLang="zh-CN" u="sng" dirty="0" smtClean="0"/>
              <a:t>Shang – merchants (</a:t>
            </a:r>
            <a:r>
              <a:rPr lang="zh-CN" altLang="en-US" u="sng" dirty="0" smtClean="0"/>
              <a:t>商</a:t>
            </a:r>
            <a:r>
              <a:rPr lang="en-US" altLang="zh-CN" u="sng" dirty="0" smtClean="0"/>
              <a:t>) </a:t>
            </a:r>
            <a:r>
              <a:rPr lang="en-US" altLang="zh-CN" dirty="0" smtClean="0"/>
              <a:t>though essential in society, but were esteemed least as they focus on profit, disharmonizing the society through acquiring disproportionally large incomes, market manipulation or exploiting farmers.</a:t>
            </a:r>
            <a:endParaRPr lang="en-GB" dirty="0"/>
          </a:p>
        </p:txBody>
      </p:sp>
    </p:spTree>
    <p:extLst>
      <p:ext uri="{BB962C8B-B14F-4D97-AF65-F5344CB8AC3E}">
        <p14:creationId xmlns:p14="http://schemas.microsoft.com/office/powerpoint/2010/main" val="1686837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People</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US" altLang="zh-CN" dirty="0" smtClean="0"/>
              <a:t>《</a:t>
            </a:r>
            <a:r>
              <a:rPr lang="zh-CN" altLang="en-US" dirty="0" smtClean="0"/>
              <a:t>春秋</a:t>
            </a:r>
            <a:r>
              <a:rPr lang="en-US" altLang="zh-CN" dirty="0" smtClean="0"/>
              <a:t>·</a:t>
            </a:r>
            <a:r>
              <a:rPr lang="zh-CN" altLang="en-US" dirty="0" smtClean="0"/>
              <a:t>公羊传</a:t>
            </a:r>
            <a:r>
              <a:rPr lang="en-US" altLang="zh-CN" dirty="0"/>
              <a:t>》(</a:t>
            </a:r>
            <a:r>
              <a:rPr lang="en-US" altLang="zh-CN" dirty="0" smtClean="0"/>
              <a:t>770-5</a:t>
            </a:r>
            <a:r>
              <a:rPr lang="en-US" altLang="zh-CN" baseline="30000" dirty="0" smtClean="0"/>
              <a:t>th</a:t>
            </a:r>
            <a:r>
              <a:rPr lang="en-US" altLang="zh-CN" dirty="0" smtClean="0"/>
              <a:t> </a:t>
            </a:r>
            <a:r>
              <a:rPr lang="en-US" altLang="zh-CN" dirty="0"/>
              <a:t>cent. BCE)</a:t>
            </a:r>
            <a:r>
              <a:rPr lang="zh-CN" altLang="en-US" dirty="0" smtClean="0"/>
              <a:t>：</a:t>
            </a:r>
            <a:r>
              <a:rPr lang="zh-CN" altLang="en-US" dirty="0"/>
              <a:t>一曰德能居位曰士</a:t>
            </a:r>
            <a:r>
              <a:rPr lang="en-US" altLang="zh-CN" dirty="0"/>
              <a:t>;</a:t>
            </a:r>
            <a:r>
              <a:rPr lang="zh-CN" altLang="en-US" dirty="0"/>
              <a:t>二曰辟土殖谷曰农</a:t>
            </a:r>
            <a:r>
              <a:rPr lang="en-US" altLang="zh-CN" dirty="0"/>
              <a:t>;</a:t>
            </a:r>
            <a:r>
              <a:rPr lang="zh-CN" altLang="en-US" dirty="0"/>
              <a:t>三曰巧心劳手人以成器物曰工</a:t>
            </a:r>
            <a:r>
              <a:rPr lang="en-US" altLang="zh-CN" dirty="0"/>
              <a:t>;</a:t>
            </a:r>
            <a:r>
              <a:rPr lang="zh-CN" altLang="en-US" dirty="0"/>
              <a:t>四曰通财鬻货曰商</a:t>
            </a:r>
            <a:r>
              <a:rPr lang="zh-CN" altLang="en-US" dirty="0" smtClean="0"/>
              <a:t>。</a:t>
            </a:r>
            <a:endParaRPr lang="en-US" altLang="zh-CN" dirty="0" smtClean="0"/>
          </a:p>
          <a:p>
            <a:pPr marL="0" indent="0">
              <a:buNone/>
            </a:pPr>
            <a:r>
              <a:rPr lang="en-GB" altLang="zh-CN" dirty="0" smtClean="0"/>
              <a:t>Spring and Autumn Annals</a:t>
            </a:r>
            <a:r>
              <a:rPr lang="en-US" altLang="zh-CN" dirty="0" smtClean="0"/>
              <a:t>·</a:t>
            </a:r>
            <a:r>
              <a:rPr lang="en-GB" altLang="zh-CN" dirty="0" err="1" smtClean="0"/>
              <a:t>Gongyangzhuan</a:t>
            </a:r>
            <a:r>
              <a:rPr lang="en-GB" altLang="zh-CN" dirty="0" smtClean="0"/>
              <a:t>: first, </a:t>
            </a:r>
            <a:r>
              <a:rPr lang="en-US" altLang="zh-CN" dirty="0" smtClean="0"/>
              <a:t>those who are </a:t>
            </a:r>
            <a:r>
              <a:rPr lang="en-GB" altLang="zh-CN" dirty="0" smtClean="0"/>
              <a:t>virtuous, able and can hold positions (in the government) are called Shi (scholars); Second</a:t>
            </a:r>
            <a:r>
              <a:rPr lang="en-GB" altLang="zh-CN" dirty="0"/>
              <a:t>, </a:t>
            </a:r>
            <a:r>
              <a:rPr lang="en-GB" altLang="zh-CN" dirty="0" smtClean="0"/>
              <a:t>those who opening </a:t>
            </a:r>
            <a:r>
              <a:rPr lang="en-GB" altLang="zh-CN" dirty="0"/>
              <a:t>up </a:t>
            </a:r>
            <a:r>
              <a:rPr lang="en-GB" altLang="zh-CN" dirty="0" smtClean="0"/>
              <a:t>lands </a:t>
            </a:r>
            <a:r>
              <a:rPr lang="en-GB" altLang="zh-CN" dirty="0"/>
              <a:t>to cultivate </a:t>
            </a:r>
            <a:r>
              <a:rPr lang="en-GB" altLang="zh-CN" dirty="0" smtClean="0"/>
              <a:t>grains are called </a:t>
            </a:r>
            <a:r>
              <a:rPr lang="en-GB" altLang="zh-CN" dirty="0" err="1" smtClean="0"/>
              <a:t>Nong</a:t>
            </a:r>
            <a:r>
              <a:rPr lang="en-GB" altLang="zh-CN" dirty="0" smtClean="0"/>
              <a:t> (farmers); </a:t>
            </a:r>
            <a:r>
              <a:rPr lang="en-GB" altLang="zh-CN" dirty="0"/>
              <a:t>Third, people </a:t>
            </a:r>
            <a:r>
              <a:rPr lang="en-GB" altLang="zh-CN" dirty="0" smtClean="0"/>
              <a:t>whose who are skilful heart and hands and can make utensils are called Gong (artisans and craftsmen), </a:t>
            </a:r>
            <a:r>
              <a:rPr lang="en-GB" altLang="zh-CN" dirty="0"/>
              <a:t>and people work with finished goods; </a:t>
            </a:r>
            <a:r>
              <a:rPr lang="en-GB" altLang="zh-CN" dirty="0" smtClean="0"/>
              <a:t>Fourth, those </a:t>
            </a:r>
            <a:r>
              <a:rPr lang="en-US" altLang="zh-CN" dirty="0" smtClean="0"/>
              <a:t>who circulate properties and sell </a:t>
            </a:r>
            <a:r>
              <a:rPr lang="en-GB" altLang="zh-CN" dirty="0" smtClean="0"/>
              <a:t>goods are called Shang (merchants and traders).</a:t>
            </a:r>
            <a:endParaRPr lang="en-US" altLang="zh-CN" dirty="0" smtClean="0"/>
          </a:p>
          <a:p>
            <a:pPr marL="0" indent="0">
              <a:buNone/>
            </a:pPr>
            <a:r>
              <a:rPr lang="en-US" altLang="zh-CN" dirty="0" smtClean="0"/>
              <a:t>《</a:t>
            </a:r>
            <a:r>
              <a:rPr lang="zh-CN" altLang="en-US" dirty="0" smtClean="0"/>
              <a:t>管子</a:t>
            </a:r>
            <a:r>
              <a:rPr lang="en-US" altLang="zh-CN" dirty="0" smtClean="0"/>
              <a:t>·</a:t>
            </a:r>
            <a:r>
              <a:rPr lang="zh-CN" altLang="en-US" dirty="0" smtClean="0"/>
              <a:t>小匡</a:t>
            </a:r>
            <a:r>
              <a:rPr lang="en-US" altLang="zh-CN" dirty="0" smtClean="0"/>
              <a:t>》(4-2</a:t>
            </a:r>
            <a:r>
              <a:rPr lang="en-US" altLang="zh-CN" baseline="30000" dirty="0" smtClean="0"/>
              <a:t>nd</a:t>
            </a:r>
            <a:r>
              <a:rPr lang="en-US" altLang="zh-CN" dirty="0" smtClean="0"/>
              <a:t> cent. BCE)</a:t>
            </a:r>
            <a:r>
              <a:rPr lang="zh-CN" altLang="en-US" dirty="0" smtClean="0"/>
              <a:t>：“士农工商四民者，国之石民也。”</a:t>
            </a:r>
            <a:endParaRPr lang="en-US" altLang="zh-CN" dirty="0" smtClean="0"/>
          </a:p>
          <a:p>
            <a:pPr marL="0" indent="0">
              <a:buNone/>
            </a:pPr>
            <a:r>
              <a:rPr lang="en-US" dirty="0" err="1" smtClean="0"/>
              <a:t>Guanzi</a:t>
            </a:r>
            <a:r>
              <a:rPr lang="en-US" altLang="zh-CN" dirty="0" err="1" smtClean="0"/>
              <a:t>·</a:t>
            </a:r>
            <a:r>
              <a:rPr lang="en-US" dirty="0" err="1" smtClean="0"/>
              <a:t>Xiaokuang</a:t>
            </a:r>
            <a:r>
              <a:rPr lang="en-US" dirty="0" smtClean="0"/>
              <a:t>: “</a:t>
            </a:r>
            <a:r>
              <a:rPr lang="en-US" altLang="zh-CN" dirty="0" smtClean="0"/>
              <a:t>S</a:t>
            </a:r>
            <a:r>
              <a:rPr lang="en-US" dirty="0" smtClean="0"/>
              <a:t>cholars,  peasant farmers, artisans and merchants are the pillar stones people of the nation.</a:t>
            </a:r>
            <a:endParaRPr lang="en-GB" dirty="0"/>
          </a:p>
        </p:txBody>
      </p:sp>
    </p:spTree>
    <p:extLst>
      <p:ext uri="{BB962C8B-B14F-4D97-AF65-F5344CB8AC3E}">
        <p14:creationId xmlns:p14="http://schemas.microsoft.com/office/powerpoint/2010/main" val="10482917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People</a:t>
            </a:r>
            <a:endParaRPr lang="en-GB" dirty="0"/>
          </a:p>
        </p:txBody>
      </p:sp>
      <p:sp>
        <p:nvSpPr>
          <p:cNvPr id="3" name="Content Placeholder 2"/>
          <p:cNvSpPr>
            <a:spLocks noGrp="1"/>
          </p:cNvSpPr>
          <p:nvPr>
            <p:ph idx="1"/>
          </p:nvPr>
        </p:nvSpPr>
        <p:spPr/>
        <p:txBody>
          <a:bodyPr/>
          <a:lstStyle/>
          <a:p>
            <a:pPr marL="0" indent="0">
              <a:buNone/>
            </a:pPr>
            <a:r>
              <a:rPr lang="en-US" dirty="0" smtClean="0"/>
              <a:t>Unclassified people:</a:t>
            </a:r>
          </a:p>
          <a:p>
            <a:r>
              <a:rPr lang="en-US" dirty="0" smtClean="0"/>
              <a:t>Emperors and imperial family</a:t>
            </a:r>
          </a:p>
          <a:p>
            <a:r>
              <a:rPr lang="en-US" dirty="0" smtClean="0"/>
              <a:t>Religious workers</a:t>
            </a:r>
          </a:p>
          <a:p>
            <a:r>
              <a:rPr lang="en-US" dirty="0" smtClean="0"/>
              <a:t>Military</a:t>
            </a:r>
          </a:p>
          <a:p>
            <a:r>
              <a:rPr lang="en-US" dirty="0" smtClean="0"/>
              <a:t>Entertainers</a:t>
            </a:r>
          </a:p>
          <a:p>
            <a:r>
              <a:rPr lang="en-US" dirty="0" smtClean="0"/>
              <a:t>Slaves</a:t>
            </a:r>
            <a:endParaRPr lang="en-GB" dirty="0"/>
          </a:p>
        </p:txBody>
      </p:sp>
    </p:spTree>
    <p:extLst>
      <p:ext uri="{BB962C8B-B14F-4D97-AF65-F5344CB8AC3E}">
        <p14:creationId xmlns:p14="http://schemas.microsoft.com/office/powerpoint/2010/main" val="2525930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Wellbeing in the Daily Lives of Pre-modern China</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US" dirty="0" smtClean="0"/>
              <a:t>What are included in the daily lives of the common people?</a:t>
            </a:r>
          </a:p>
          <a:p>
            <a:r>
              <a:rPr lang="en-GB" dirty="0" smtClean="0"/>
              <a:t>Clothing </a:t>
            </a:r>
            <a:r>
              <a:rPr lang="zh-CN" altLang="en-US" dirty="0" smtClean="0"/>
              <a:t>（衣）</a:t>
            </a:r>
            <a:endParaRPr lang="en-GB" dirty="0"/>
          </a:p>
          <a:p>
            <a:r>
              <a:rPr lang="en-GB" dirty="0" smtClean="0"/>
              <a:t>Food </a:t>
            </a:r>
            <a:r>
              <a:rPr lang="zh-CN" altLang="en-US" dirty="0" smtClean="0"/>
              <a:t>（食）</a:t>
            </a:r>
            <a:endParaRPr lang="en-GB" dirty="0"/>
          </a:p>
          <a:p>
            <a:r>
              <a:rPr lang="en-US" altLang="zh-CN" dirty="0" smtClean="0"/>
              <a:t>Shelter/housing</a:t>
            </a:r>
            <a:r>
              <a:rPr lang="en-GB" dirty="0" smtClean="0"/>
              <a:t> </a:t>
            </a:r>
            <a:r>
              <a:rPr lang="zh-CN" altLang="en-US" dirty="0" smtClean="0"/>
              <a:t>（住）</a:t>
            </a:r>
            <a:endParaRPr lang="en-GB" dirty="0"/>
          </a:p>
          <a:p>
            <a:r>
              <a:rPr lang="en-US" dirty="0" smtClean="0"/>
              <a:t>Transportation</a:t>
            </a:r>
            <a:r>
              <a:rPr lang="zh-CN" altLang="en-US" dirty="0" smtClean="0"/>
              <a:t>（行）</a:t>
            </a:r>
            <a:endParaRPr lang="en-US" altLang="zh-CN" dirty="0" smtClean="0"/>
          </a:p>
          <a:p>
            <a:pPr marL="0" indent="0">
              <a:buNone/>
            </a:pPr>
            <a:r>
              <a:rPr lang="en-US" dirty="0" smtClean="0"/>
              <a:t>Four basics needs in </a:t>
            </a:r>
            <a:r>
              <a:rPr lang="en-GB" dirty="0" smtClean="0"/>
              <a:t>Principle </a:t>
            </a:r>
            <a:r>
              <a:rPr lang="en-GB" dirty="0"/>
              <a:t>of the People's </a:t>
            </a:r>
            <a:r>
              <a:rPr lang="en-GB" dirty="0" smtClean="0"/>
              <a:t>Livelihood (1890s-1911) by Sun </a:t>
            </a:r>
            <a:r>
              <a:rPr lang="en-GB" dirty="0" err="1" smtClean="0"/>
              <a:t>Yat-sen</a:t>
            </a:r>
            <a:r>
              <a:rPr lang="en-GB" dirty="0" smtClean="0"/>
              <a:t> (Sun </a:t>
            </a:r>
            <a:r>
              <a:rPr lang="en-GB" dirty="0" err="1" smtClean="0"/>
              <a:t>Zhongshan</a:t>
            </a:r>
            <a:r>
              <a:rPr lang="en-GB" dirty="0" smtClean="0"/>
              <a:t>)</a:t>
            </a:r>
            <a:endParaRPr lang="en-GB" dirty="0"/>
          </a:p>
        </p:txBody>
      </p:sp>
    </p:spTree>
    <p:extLst>
      <p:ext uri="{BB962C8B-B14F-4D97-AF65-F5344CB8AC3E}">
        <p14:creationId xmlns:p14="http://schemas.microsoft.com/office/powerpoint/2010/main" val="1614355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Daily lives of Chinese People in the Past</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smtClean="0"/>
              <a:t>What about for scholar officials?</a:t>
            </a:r>
          </a:p>
          <a:p>
            <a:pPr marL="0" indent="0">
              <a:buNone/>
            </a:pPr>
            <a:r>
              <a:rPr lang="en-US" altLang="zh-CN" dirty="0" smtClean="0"/>
              <a:t>Four arts of Chinese Scholars: </a:t>
            </a:r>
          </a:p>
          <a:p>
            <a:r>
              <a:rPr lang="en-US" altLang="zh-CN" dirty="0" smtClean="0"/>
              <a:t>Qin (</a:t>
            </a:r>
            <a:r>
              <a:rPr lang="en-US" altLang="zh-CN" dirty="0" err="1" smtClean="0"/>
              <a:t>Guqin</a:t>
            </a:r>
            <a:r>
              <a:rPr lang="en-US" altLang="zh-CN" dirty="0" smtClean="0"/>
              <a:t>)</a:t>
            </a:r>
          </a:p>
          <a:p>
            <a:r>
              <a:rPr lang="en-US" altLang="zh-CN" dirty="0" smtClean="0"/>
              <a:t>Qi (Go)</a:t>
            </a:r>
          </a:p>
          <a:p>
            <a:r>
              <a:rPr lang="en-US" altLang="zh-CN" dirty="0" smtClean="0"/>
              <a:t>Shu (Writing/calligraphy)</a:t>
            </a:r>
          </a:p>
          <a:p>
            <a:r>
              <a:rPr lang="en-US" altLang="zh-CN" dirty="0" smtClean="0"/>
              <a:t>Hua (drawing/</a:t>
            </a:r>
            <a:r>
              <a:rPr lang="en-US" altLang="zh-CN" dirty="0" err="1" smtClean="0"/>
              <a:t>paiting</a:t>
            </a:r>
            <a:r>
              <a:rPr lang="en-US" altLang="zh-CN" dirty="0" smtClean="0"/>
              <a:t>)</a:t>
            </a:r>
          </a:p>
          <a:p>
            <a:pPr marL="0" indent="0">
              <a:buNone/>
            </a:pPr>
            <a:r>
              <a:rPr lang="en-GB" dirty="0" smtClean="0"/>
              <a:t>These were </a:t>
            </a:r>
            <a:r>
              <a:rPr lang="en-GB" dirty="0"/>
              <a:t>the four main academic and artistic talents required of the aristocratic ancient Chinese scholar-gentleman.</a:t>
            </a:r>
          </a:p>
        </p:txBody>
      </p:sp>
      <p:pic>
        <p:nvPicPr>
          <p:cNvPr id="1026" name="Picture 2" descr="https://img0.baidu.com/it/u=3937227749,2966079430&amp;fm=253&amp;fmt=auto&amp;app=120&amp;f=JPEG?w=720&amp;h=4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00015" y="2392680"/>
            <a:ext cx="4571998" cy="253999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img2.baidu.com/it/u=2702917463,3146904844&amp;fm=26&amp;fmt=aut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999" y="1897697"/>
            <a:ext cx="4762500" cy="317182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s://img1.baidu.com/it/u=2827303991,2287006959&amp;fm=26&amp;fmt=aut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7340" y="1897697"/>
            <a:ext cx="4762500" cy="317182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s://img0.baidu.com/it/u=2697652338,1194824489&amp;fm=26&amp;fmt=auto"/>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1897697"/>
            <a:ext cx="51054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7878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2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02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030"/>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0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Wellbeing in the Common People</a:t>
            </a:r>
            <a:endParaRPr lang="en-GB" dirty="0"/>
          </a:p>
        </p:txBody>
      </p:sp>
      <p:sp>
        <p:nvSpPr>
          <p:cNvPr id="3" name="Content Placeholder 2"/>
          <p:cNvSpPr>
            <a:spLocks noGrp="1"/>
          </p:cNvSpPr>
          <p:nvPr>
            <p:ph idx="1"/>
          </p:nvPr>
        </p:nvSpPr>
        <p:spPr>
          <a:xfrm>
            <a:off x="777240" y="2438400"/>
            <a:ext cx="10652760" cy="3901440"/>
          </a:xfrm>
        </p:spPr>
        <p:txBody>
          <a:bodyPr>
            <a:normAutofit fontScale="85000" lnSpcReduction="20000"/>
          </a:bodyPr>
          <a:lstStyle/>
          <a:p>
            <a:pPr marL="0" indent="0">
              <a:buNone/>
            </a:pPr>
            <a:r>
              <a:rPr lang="en-US" b="1" dirty="0" smtClean="0"/>
              <a:t>What kind of parameters that can determine wellbeing in the common people in ancient China?</a:t>
            </a:r>
            <a:endParaRPr lang="en-GB" b="1" dirty="0" smtClean="0"/>
          </a:p>
          <a:p>
            <a:r>
              <a:rPr lang="en-GB" dirty="0" smtClean="0"/>
              <a:t>Average age</a:t>
            </a:r>
          </a:p>
          <a:p>
            <a:r>
              <a:rPr lang="en-GB" dirty="0" smtClean="0"/>
              <a:t>Per capita income/food</a:t>
            </a:r>
          </a:p>
          <a:p>
            <a:r>
              <a:rPr lang="en-US" dirty="0" smtClean="0"/>
              <a:t>Death rate</a:t>
            </a:r>
          </a:p>
          <a:p>
            <a:endParaRPr lang="en-GB" b="1" dirty="0" smtClean="0"/>
          </a:p>
          <a:p>
            <a:pPr marL="0" indent="0">
              <a:buNone/>
            </a:pPr>
            <a:r>
              <a:rPr lang="en-US" b="1" dirty="0" smtClean="0"/>
              <a:t>What can directly affect common people’s wellbeing in ancient China?</a:t>
            </a:r>
            <a:endParaRPr lang="en-GB" b="1" dirty="0"/>
          </a:p>
          <a:p>
            <a:r>
              <a:rPr lang="en-US" altLang="zh-CN" dirty="0"/>
              <a:t>Taxes (on agriculture and land)</a:t>
            </a:r>
          </a:p>
          <a:p>
            <a:r>
              <a:rPr lang="en-US" altLang="zh-CN" dirty="0" err="1"/>
              <a:t>Corv</a:t>
            </a:r>
            <a:r>
              <a:rPr lang="en-GB" dirty="0"/>
              <a:t>é</a:t>
            </a:r>
            <a:r>
              <a:rPr lang="en-US" altLang="zh-CN" dirty="0"/>
              <a:t>e (</a:t>
            </a:r>
            <a:r>
              <a:rPr lang="en-GB" dirty="0"/>
              <a:t>conscripting labour from the public for public works such as the Great Wall, the Grand Canal and national roads</a:t>
            </a:r>
            <a:r>
              <a:rPr lang="en-US" altLang="zh-CN" dirty="0"/>
              <a:t>)</a:t>
            </a:r>
            <a:endParaRPr lang="en-GB" dirty="0"/>
          </a:p>
          <a:p>
            <a:r>
              <a:rPr lang="en-US" dirty="0" smtClean="0"/>
              <a:t>War (military conscription, high tax for financing army, losing land, losing home, losing lives)</a:t>
            </a:r>
            <a:endParaRPr lang="en-US" altLang="zh-CN" dirty="0" smtClean="0"/>
          </a:p>
          <a:p>
            <a:endParaRPr lang="en-GB" dirty="0"/>
          </a:p>
        </p:txBody>
      </p:sp>
    </p:spTree>
    <p:extLst>
      <p:ext uri="{BB962C8B-B14F-4D97-AF65-F5344CB8AC3E}">
        <p14:creationId xmlns:p14="http://schemas.microsoft.com/office/powerpoint/2010/main" val="1233277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Selected Texts on Governance from </a:t>
            </a:r>
            <a:br>
              <a:rPr lang="en-US" dirty="0" smtClean="0"/>
            </a:br>
            <a:r>
              <a:rPr lang="en-US" dirty="0" smtClean="0"/>
              <a:t>Dao De Jing</a:t>
            </a:r>
            <a:endParaRPr lang="en-GB" dirty="0"/>
          </a:p>
        </p:txBody>
      </p:sp>
      <p:sp>
        <p:nvSpPr>
          <p:cNvPr id="3" name="Content Placeholder 2"/>
          <p:cNvSpPr>
            <a:spLocks noGrp="1"/>
          </p:cNvSpPr>
          <p:nvPr>
            <p:ph idx="1"/>
          </p:nvPr>
        </p:nvSpPr>
        <p:spPr>
          <a:xfrm>
            <a:off x="777240" y="2484120"/>
            <a:ext cx="10607040" cy="3657600"/>
          </a:xfrm>
        </p:spPr>
        <p:txBody>
          <a:bodyPr>
            <a:normAutofit fontScale="92500" lnSpcReduction="10000"/>
          </a:bodyPr>
          <a:lstStyle/>
          <a:p>
            <a:pPr marL="0" indent="0">
              <a:buNone/>
            </a:pPr>
            <a:r>
              <a:rPr lang="en-US" u="sng" dirty="0" smtClean="0"/>
              <a:t>Chapter 80 of Dao De Jing</a:t>
            </a:r>
          </a:p>
          <a:p>
            <a:pPr marL="0" indent="0">
              <a:buNone/>
            </a:pPr>
            <a:r>
              <a:rPr lang="zh-CN" altLang="en-US" dirty="0"/>
              <a:t>小國寡民、使有什伯之器而不用。使民重死而不遠徒。雖有舟輿、無所乘之、雖有甲兵、無所陳之。使人復結繩而用之、甘其食、美其服、安其居、樂其俗、鄰國相 望、鷄犬之聲相聞、民至老死不相往來</a:t>
            </a:r>
            <a:r>
              <a:rPr lang="zh-CN" altLang="en-US" dirty="0" smtClean="0"/>
              <a:t>。</a:t>
            </a:r>
            <a:endParaRPr lang="zh-CN" altLang="en-US" dirty="0"/>
          </a:p>
          <a:p>
            <a:pPr marL="0" indent="0">
              <a:buNone/>
            </a:pPr>
            <a:r>
              <a:rPr lang="en-GB" dirty="0"/>
              <a:t>Let there be a small country with few </a:t>
            </a:r>
            <a:r>
              <a:rPr lang="en-GB" dirty="0" smtClean="0"/>
              <a:t>people, who</a:t>
            </a:r>
            <a:r>
              <a:rPr lang="en-GB" dirty="0"/>
              <a:t>, even having much machinery, don't use </a:t>
            </a:r>
            <a:r>
              <a:rPr lang="en-GB" dirty="0" smtClean="0"/>
              <a:t>it. Who </a:t>
            </a:r>
            <a:r>
              <a:rPr lang="en-GB" dirty="0"/>
              <a:t>take death seriously and don't wander far </a:t>
            </a:r>
            <a:r>
              <a:rPr lang="en-GB" dirty="0" smtClean="0"/>
              <a:t>away. Even </a:t>
            </a:r>
            <a:r>
              <a:rPr lang="en-GB" dirty="0"/>
              <a:t>though they have boats and carriages, they never ride in </a:t>
            </a:r>
            <a:r>
              <a:rPr lang="en-GB" dirty="0" smtClean="0"/>
              <a:t>them. Having </a:t>
            </a:r>
            <a:r>
              <a:rPr lang="en-GB" dirty="0" err="1"/>
              <a:t>armor</a:t>
            </a:r>
            <a:r>
              <a:rPr lang="en-GB" dirty="0"/>
              <a:t> and weapons, they never go to </a:t>
            </a:r>
            <a:r>
              <a:rPr lang="en-GB" dirty="0" smtClean="0"/>
              <a:t>war. Let </a:t>
            </a:r>
            <a:r>
              <a:rPr lang="en-GB" dirty="0"/>
              <a:t>them return to measurement by tying knots in </a:t>
            </a:r>
            <a:r>
              <a:rPr lang="en-GB" dirty="0" smtClean="0"/>
              <a:t>rope. Sweeten </a:t>
            </a:r>
            <a:r>
              <a:rPr lang="en-GB" dirty="0"/>
              <a:t>their food, give them nice clothes, a peaceful abode and a relaxed </a:t>
            </a:r>
            <a:r>
              <a:rPr lang="en-GB" dirty="0" smtClean="0"/>
              <a:t>life. Even </a:t>
            </a:r>
            <a:r>
              <a:rPr lang="en-GB" dirty="0"/>
              <a:t>though the next country can be seen and its dogs and chickens can be </a:t>
            </a:r>
            <a:r>
              <a:rPr lang="en-GB" dirty="0" smtClean="0"/>
              <a:t>heard, The </a:t>
            </a:r>
            <a:r>
              <a:rPr lang="en-GB" dirty="0"/>
              <a:t>people will grow old and die without visiting each other's land.</a:t>
            </a:r>
          </a:p>
        </p:txBody>
      </p:sp>
    </p:spTree>
    <p:extLst>
      <p:ext uri="{BB962C8B-B14F-4D97-AF65-F5344CB8AC3E}">
        <p14:creationId xmlns:p14="http://schemas.microsoft.com/office/powerpoint/2010/main" val="1805610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Selected Texts on Governance from </a:t>
            </a:r>
            <a:r>
              <a:rPr lang="en-US" dirty="0" smtClean="0"/>
              <a:t/>
            </a:r>
            <a:br>
              <a:rPr lang="en-US" dirty="0" smtClean="0"/>
            </a:br>
            <a:r>
              <a:rPr lang="en-US" dirty="0" smtClean="0"/>
              <a:t>Dao </a:t>
            </a:r>
            <a:r>
              <a:rPr lang="en-US" dirty="0"/>
              <a:t>De Jing</a:t>
            </a:r>
            <a:endParaRPr lang="en-GB" dirty="0"/>
          </a:p>
        </p:txBody>
      </p:sp>
      <p:sp>
        <p:nvSpPr>
          <p:cNvPr id="3" name="Content Placeholder 2"/>
          <p:cNvSpPr>
            <a:spLocks noGrp="1"/>
          </p:cNvSpPr>
          <p:nvPr>
            <p:ph idx="1"/>
          </p:nvPr>
        </p:nvSpPr>
        <p:spPr/>
        <p:txBody>
          <a:bodyPr>
            <a:normAutofit/>
          </a:bodyPr>
          <a:lstStyle/>
          <a:p>
            <a:pPr marL="0" indent="0">
              <a:buNone/>
            </a:pPr>
            <a:r>
              <a:rPr lang="en-US" u="sng" dirty="0" smtClean="0"/>
              <a:t>Chapter 46 Dao De Jing</a:t>
            </a:r>
          </a:p>
          <a:p>
            <a:pPr marL="0" indent="0">
              <a:buNone/>
            </a:pPr>
            <a:r>
              <a:rPr lang="zh-CN" altLang="en-US" dirty="0"/>
              <a:t>天下有道、御走馬以糞。天下無道、戎馬生於郊。禍莫大於不知足、咎莫大於欲得。故知足之足 常足矣</a:t>
            </a:r>
            <a:r>
              <a:rPr lang="zh-CN" altLang="en-US" dirty="0" smtClean="0"/>
              <a:t>。</a:t>
            </a:r>
            <a:endParaRPr lang="zh-CN" altLang="en-US" dirty="0"/>
          </a:p>
          <a:p>
            <a:pPr marL="0" indent="0">
              <a:buNone/>
            </a:pPr>
            <a:r>
              <a:rPr lang="en-GB" dirty="0"/>
              <a:t>When the Way prevails in the </a:t>
            </a:r>
            <a:r>
              <a:rPr lang="en-GB" dirty="0" smtClean="0"/>
              <a:t>land Fine </a:t>
            </a:r>
            <a:r>
              <a:rPr lang="en-GB" dirty="0"/>
              <a:t>horses leisurely graze and fertilize the </a:t>
            </a:r>
            <a:r>
              <a:rPr lang="en-GB" dirty="0" smtClean="0"/>
              <a:t>ground. When </a:t>
            </a:r>
            <a:r>
              <a:rPr lang="en-GB" dirty="0"/>
              <a:t>the Way is lacking in the </a:t>
            </a:r>
            <a:r>
              <a:rPr lang="en-GB" dirty="0" smtClean="0"/>
              <a:t>land War </a:t>
            </a:r>
            <a:r>
              <a:rPr lang="en-GB" dirty="0"/>
              <a:t>horses are bred outside the </a:t>
            </a:r>
            <a:r>
              <a:rPr lang="en-GB" dirty="0" smtClean="0"/>
              <a:t>city. There </a:t>
            </a:r>
            <a:r>
              <a:rPr lang="en-GB" dirty="0"/>
              <a:t>is no greater disaster as bad as not knowing what is </a:t>
            </a:r>
            <a:r>
              <a:rPr lang="en-GB" dirty="0" smtClean="0"/>
              <a:t>enough. No </a:t>
            </a:r>
            <a:r>
              <a:rPr lang="en-GB" dirty="0"/>
              <a:t>greater than not wanting </a:t>
            </a:r>
            <a:r>
              <a:rPr lang="en-GB" dirty="0" smtClean="0"/>
              <a:t>more. Therefore </a:t>
            </a:r>
            <a:r>
              <a:rPr lang="en-GB" dirty="0"/>
              <a:t>the sufficiency that comes from knowing what is enough is an eternal sufficiency.</a:t>
            </a:r>
          </a:p>
        </p:txBody>
      </p:sp>
    </p:spTree>
    <p:extLst>
      <p:ext uri="{BB962C8B-B14F-4D97-AF65-F5344CB8AC3E}">
        <p14:creationId xmlns:p14="http://schemas.microsoft.com/office/powerpoint/2010/main" val="37492962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Selected Texts on Governance from </a:t>
            </a:r>
            <a:r>
              <a:rPr lang="en-US" dirty="0" smtClean="0"/>
              <a:t/>
            </a:r>
            <a:br>
              <a:rPr lang="en-US" dirty="0" smtClean="0"/>
            </a:br>
            <a:r>
              <a:rPr lang="en-US" dirty="0" smtClean="0"/>
              <a:t>Dao </a:t>
            </a:r>
            <a:r>
              <a:rPr lang="en-US" dirty="0"/>
              <a:t>De Jing</a:t>
            </a:r>
            <a:endParaRPr lang="en-GB" dirty="0"/>
          </a:p>
        </p:txBody>
      </p:sp>
      <p:sp>
        <p:nvSpPr>
          <p:cNvPr id="3" name="Content Placeholder 2"/>
          <p:cNvSpPr>
            <a:spLocks noGrp="1"/>
          </p:cNvSpPr>
          <p:nvPr>
            <p:ph idx="1"/>
          </p:nvPr>
        </p:nvSpPr>
        <p:spPr/>
        <p:txBody>
          <a:bodyPr>
            <a:normAutofit fontScale="92500"/>
          </a:bodyPr>
          <a:lstStyle/>
          <a:p>
            <a:pPr marL="0" indent="0">
              <a:buNone/>
            </a:pPr>
            <a:r>
              <a:rPr lang="en-US" u="sng" dirty="0" smtClean="0"/>
              <a:t>Chapter 75 Dao De Jing</a:t>
            </a:r>
          </a:p>
          <a:p>
            <a:pPr marL="0" indent="0">
              <a:buNone/>
            </a:pPr>
            <a:r>
              <a:rPr lang="zh-CN" altLang="en-US" dirty="0"/>
              <a:t>民之饑、以其上食税之多。是以饑。民之難治、以其上之有爲。是以難治。民之輕死、以其上求生之厚。是以輕死。夫唯無以生爲者、是賢於貴生。</a:t>
            </a:r>
          </a:p>
          <a:p>
            <a:pPr marL="0" indent="0">
              <a:buNone/>
            </a:pPr>
            <a:r>
              <a:rPr lang="en-GB" dirty="0" smtClean="0"/>
              <a:t>The </a:t>
            </a:r>
            <a:r>
              <a:rPr lang="en-GB" dirty="0"/>
              <a:t>reason people </a:t>
            </a:r>
            <a:r>
              <a:rPr lang="en-GB" dirty="0" err="1" smtClean="0"/>
              <a:t>starveIs</a:t>
            </a:r>
            <a:r>
              <a:rPr lang="en-GB" dirty="0" smtClean="0"/>
              <a:t> </a:t>
            </a:r>
            <a:r>
              <a:rPr lang="en-GB" dirty="0"/>
              <a:t>because their rulers tax them </a:t>
            </a:r>
            <a:r>
              <a:rPr lang="en-GB" dirty="0" smtClean="0"/>
              <a:t>excessively. They </a:t>
            </a:r>
            <a:r>
              <a:rPr lang="en-GB" dirty="0"/>
              <a:t>are difficult to </a:t>
            </a:r>
            <a:r>
              <a:rPr lang="en-GB" dirty="0" smtClean="0"/>
              <a:t>govern. Because </a:t>
            </a:r>
            <a:r>
              <a:rPr lang="en-GB" dirty="0"/>
              <a:t>their rulers have their own ends in </a:t>
            </a:r>
            <a:r>
              <a:rPr lang="en-GB" dirty="0" smtClean="0"/>
              <a:t>mind. The </a:t>
            </a:r>
            <a:r>
              <a:rPr lang="en-GB" dirty="0"/>
              <a:t>reason people take death </a:t>
            </a:r>
            <a:r>
              <a:rPr lang="en-GB" dirty="0" smtClean="0"/>
              <a:t>lightly Is </a:t>
            </a:r>
            <a:r>
              <a:rPr lang="en-GB" dirty="0"/>
              <a:t>because they want life to be </a:t>
            </a:r>
            <a:r>
              <a:rPr lang="en-GB" dirty="0" smtClean="0"/>
              <a:t>rich. Therefore </a:t>
            </a:r>
            <a:r>
              <a:rPr lang="en-GB" dirty="0"/>
              <a:t>they take death </a:t>
            </a:r>
            <a:r>
              <a:rPr lang="en-GB" dirty="0" smtClean="0"/>
              <a:t>lightly. It </a:t>
            </a:r>
            <a:r>
              <a:rPr lang="en-GB" dirty="0"/>
              <a:t>is only by not living for your own </a:t>
            </a:r>
            <a:r>
              <a:rPr lang="en-GB" dirty="0" smtClean="0"/>
              <a:t>ends That </a:t>
            </a:r>
            <a:r>
              <a:rPr lang="en-GB" dirty="0"/>
              <a:t>you can go beyond valuing life.</a:t>
            </a:r>
          </a:p>
        </p:txBody>
      </p:sp>
    </p:spTree>
    <p:extLst>
      <p:ext uri="{BB962C8B-B14F-4D97-AF65-F5344CB8AC3E}">
        <p14:creationId xmlns:p14="http://schemas.microsoft.com/office/powerpoint/2010/main" val="36367941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Happy Life in Prosperity</a:t>
            </a:r>
            <a:endParaRPr lang="en-GB" dirty="0"/>
          </a:p>
        </p:txBody>
      </p:sp>
      <p:sp>
        <p:nvSpPr>
          <p:cNvPr id="3" name="Content Placeholder 2"/>
          <p:cNvSpPr>
            <a:spLocks noGrp="1"/>
          </p:cNvSpPr>
          <p:nvPr>
            <p:ph idx="1"/>
          </p:nvPr>
        </p:nvSpPr>
        <p:spPr/>
        <p:txBody>
          <a:bodyPr>
            <a:normAutofit/>
          </a:bodyPr>
          <a:lstStyle/>
          <a:p>
            <a:pPr marL="0" indent="0">
              <a:buNone/>
            </a:pPr>
            <a:r>
              <a:rPr lang="en-US" sz="2800" dirty="0" smtClean="0"/>
              <a:t>Rule of Wen and Jing (180-141 BCE), one of the golden ages in </a:t>
            </a:r>
            <a:r>
              <a:rPr lang="en-US" altLang="zh-CN" sz="2800" dirty="0" smtClean="0"/>
              <a:t>Chinese history.</a:t>
            </a:r>
          </a:p>
          <a:p>
            <a:pPr marL="457200" lvl="1" indent="0">
              <a:buNone/>
            </a:pPr>
            <a:r>
              <a:rPr lang="en-GB" sz="2400" dirty="0" smtClean="0"/>
              <a:t>Refers </a:t>
            </a:r>
            <a:r>
              <a:rPr lang="en-GB" sz="2400" dirty="0"/>
              <a:t>to the reigns of Emperor Wen of Han and his son Emperor Jing of Han, a period known for the benevolence and thriftiness of the emperors, reduction in tax and other burdens on the people, pacifism, and general stability. The Rule of Wen and Jing was marked by </a:t>
            </a:r>
            <a:r>
              <a:rPr lang="en-GB" sz="2400" dirty="0" smtClean="0"/>
              <a:t>Daoist </a:t>
            </a:r>
            <a:r>
              <a:rPr lang="en-GB" sz="2400" dirty="0"/>
              <a:t>influences in political </a:t>
            </a:r>
            <a:r>
              <a:rPr lang="en-GB" sz="2400" dirty="0" smtClean="0"/>
              <a:t>theory.</a:t>
            </a:r>
            <a:endParaRPr lang="en-US" sz="2400" dirty="0" smtClean="0"/>
          </a:p>
          <a:p>
            <a:pPr marL="0" indent="0">
              <a:buNone/>
            </a:pPr>
            <a:endParaRPr lang="en-US" sz="2800" dirty="0" smtClean="0"/>
          </a:p>
          <a:p>
            <a:pPr marL="0" indent="0">
              <a:buNone/>
            </a:pPr>
            <a:endParaRPr lang="en-GB" sz="2800" dirty="0"/>
          </a:p>
        </p:txBody>
      </p:sp>
    </p:spTree>
    <p:extLst>
      <p:ext uri="{BB962C8B-B14F-4D97-AF65-F5344CB8AC3E}">
        <p14:creationId xmlns:p14="http://schemas.microsoft.com/office/powerpoint/2010/main" val="41625213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Happy Life in Prosperity</a:t>
            </a:r>
            <a:endParaRPr lang="en-GB" dirty="0"/>
          </a:p>
        </p:txBody>
      </p:sp>
      <p:sp>
        <p:nvSpPr>
          <p:cNvPr id="3" name="Content Placeholder 2"/>
          <p:cNvSpPr>
            <a:spLocks noGrp="1"/>
          </p:cNvSpPr>
          <p:nvPr>
            <p:ph idx="1"/>
          </p:nvPr>
        </p:nvSpPr>
        <p:spPr>
          <a:xfrm>
            <a:off x="792480" y="2438400"/>
            <a:ext cx="10622280" cy="3703320"/>
          </a:xfrm>
        </p:spPr>
        <p:txBody>
          <a:bodyPr>
            <a:normAutofit fontScale="85000" lnSpcReduction="20000"/>
          </a:bodyPr>
          <a:lstStyle/>
          <a:p>
            <a:pPr marL="0" indent="0">
              <a:buNone/>
            </a:pPr>
            <a:r>
              <a:rPr lang="en-US" u="sng" dirty="0" smtClean="0"/>
              <a:t>Tang Dynasty (610-907 CE)</a:t>
            </a:r>
          </a:p>
          <a:p>
            <a:pPr marL="0" indent="0">
              <a:buNone/>
            </a:pPr>
            <a:r>
              <a:rPr lang="en-GB" dirty="0"/>
              <a:t>Historians generally regard the Tang as a high point in Chinese civilization, and a </a:t>
            </a:r>
            <a:r>
              <a:rPr lang="en-GB" dirty="0" smtClean="0"/>
              <a:t>golden </a:t>
            </a:r>
            <a:r>
              <a:rPr lang="en-GB" dirty="0"/>
              <a:t>age of cosmopolitan culture</a:t>
            </a:r>
            <a:r>
              <a:rPr lang="en-GB" dirty="0" smtClean="0"/>
              <a:t>.</a:t>
            </a:r>
          </a:p>
          <a:p>
            <a:pPr marL="0" indent="0">
              <a:buNone/>
            </a:pPr>
            <a:r>
              <a:rPr lang="en-GB" dirty="0"/>
              <a:t>The Tang capital at </a:t>
            </a:r>
            <a:r>
              <a:rPr lang="en-GB" dirty="0" err="1"/>
              <a:t>Chang'an</a:t>
            </a:r>
            <a:r>
              <a:rPr lang="en-GB" dirty="0"/>
              <a:t> (present-day Xi'an) was then the world's most populous city. Two censuses of the 7th and 8th centuries estimated the empire's population at about 50 million </a:t>
            </a:r>
            <a:r>
              <a:rPr lang="en-GB" dirty="0" smtClean="0"/>
              <a:t>people, </a:t>
            </a:r>
            <a:r>
              <a:rPr lang="en-GB" dirty="0"/>
              <a:t>which grew to an estimated 80 million by the dynasty's end</a:t>
            </a:r>
            <a:r>
              <a:rPr lang="en-GB" dirty="0" smtClean="0"/>
              <a:t>.</a:t>
            </a:r>
          </a:p>
          <a:p>
            <a:pPr marL="0" indent="0">
              <a:buNone/>
            </a:pPr>
            <a:r>
              <a:rPr lang="en-GB" dirty="0"/>
              <a:t>Chinese culture flourished and further matured during the Tang era. It is traditionally considered the greatest age for Chinese poetry</a:t>
            </a:r>
            <a:r>
              <a:rPr lang="en-GB" dirty="0" smtClean="0"/>
              <a:t>.</a:t>
            </a:r>
          </a:p>
          <a:p>
            <a:pPr marL="0" indent="0">
              <a:buNone/>
            </a:pPr>
            <a:r>
              <a:rPr lang="en-GB" dirty="0"/>
              <a:t>Notable innovations included the development of woodblock printing. Buddhism became a major influence in Chinese </a:t>
            </a:r>
            <a:r>
              <a:rPr lang="en-GB" dirty="0" smtClean="0"/>
              <a:t>culture.</a:t>
            </a:r>
          </a:p>
          <a:p>
            <a:pPr marL="0" indent="0">
              <a:buNone/>
            </a:pPr>
            <a:r>
              <a:rPr lang="en-GB" dirty="0"/>
              <a:t>the Tang era was renowned for the time reserved for leisure activity, especially for those in the upper classes.</a:t>
            </a:r>
          </a:p>
        </p:txBody>
      </p:sp>
    </p:spTree>
    <p:extLst>
      <p:ext uri="{BB962C8B-B14F-4D97-AF65-F5344CB8AC3E}">
        <p14:creationId xmlns:p14="http://schemas.microsoft.com/office/powerpoint/2010/main" val="195743811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Happy Life in Prosperity</a:t>
            </a:r>
            <a:endParaRPr lang="en-GB" dirty="0"/>
          </a:p>
        </p:txBody>
      </p:sp>
      <p:sp>
        <p:nvSpPr>
          <p:cNvPr id="3" name="Content Placeholder 2"/>
          <p:cNvSpPr>
            <a:spLocks noGrp="1"/>
          </p:cNvSpPr>
          <p:nvPr>
            <p:ph idx="1"/>
          </p:nvPr>
        </p:nvSpPr>
        <p:spPr>
          <a:xfrm>
            <a:off x="807720" y="2438400"/>
            <a:ext cx="10607040" cy="3870960"/>
          </a:xfrm>
        </p:spPr>
        <p:txBody>
          <a:bodyPr>
            <a:normAutofit fontScale="85000" lnSpcReduction="20000"/>
          </a:bodyPr>
          <a:lstStyle/>
          <a:p>
            <a:pPr marL="0" indent="0">
              <a:buNone/>
            </a:pPr>
            <a:r>
              <a:rPr lang="en-US" u="sng" dirty="0"/>
              <a:t>Song Dynasty (960-1279</a:t>
            </a:r>
            <a:r>
              <a:rPr lang="en-US" u="sng" dirty="0" smtClean="0"/>
              <a:t>)</a:t>
            </a:r>
            <a:endParaRPr lang="en-GB" u="sng" dirty="0"/>
          </a:p>
          <a:p>
            <a:pPr marL="0" indent="0">
              <a:buNone/>
            </a:pPr>
            <a:r>
              <a:rPr lang="en-GB" dirty="0" smtClean="0"/>
              <a:t>Technology</a:t>
            </a:r>
            <a:r>
              <a:rPr lang="en-GB" dirty="0"/>
              <a:t>, science, philosophy, mathematics, and engineering flourished during the Song era. The Song dynasty was the first in world history to issue banknotes or true paper money and the first Chinese government to establish a permanent standing navy. This dynasty saw the first recorded chemical formula of gunpowder, the invention of gunpowder weapons such as fire arrows, bombs, and the fire lance. It also saw the first discernment of true north using a compass, first recorded description of the pound lock, and improved designs of astronomical clocks</a:t>
            </a:r>
            <a:r>
              <a:rPr lang="en-GB" dirty="0" smtClean="0"/>
              <a:t>.</a:t>
            </a:r>
          </a:p>
          <a:p>
            <a:pPr marL="0" indent="0">
              <a:buNone/>
            </a:pPr>
            <a:r>
              <a:rPr lang="en-GB" dirty="0"/>
              <a:t>Economically, the Song dynasty was unparalleled with a gross domestic product three times larger than that of Europe during the 12th century.[8][9] China's population doubled in size between the 10th and 11th centuries. This growth was made possible by expanded rice cultivation, use of early-ripening rice from Southeast and South Asia, and production of widespread food surpluses.[10][11] The Northern Song census recorded 20 million households, double of the Han and Tang dynasties. It is estimated that the Northern Song had a population of 90 million people,[12] and 200 million by the time of the Ming dynasty.</a:t>
            </a:r>
          </a:p>
        </p:txBody>
      </p:sp>
    </p:spTree>
    <p:extLst>
      <p:ext uri="{BB962C8B-B14F-4D97-AF65-F5344CB8AC3E}">
        <p14:creationId xmlns:p14="http://schemas.microsoft.com/office/powerpoint/2010/main" val="307906036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275</TotalTime>
  <Words>1615</Words>
  <Application>Microsoft Office PowerPoint</Application>
  <PresentationFormat>Widescreen</PresentationFormat>
  <Paragraphs>79</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方正舒体</vt:lpstr>
      <vt:lpstr>Arial</vt:lpstr>
      <vt:lpstr>Garamond</vt:lpstr>
      <vt:lpstr>Organic</vt:lpstr>
      <vt:lpstr>HPCH5010/6010  Chinese Wellbeing: from Philosophy and Religion to Culture Week 3-3</vt:lpstr>
      <vt:lpstr>People</vt:lpstr>
      <vt:lpstr>People</vt:lpstr>
      <vt:lpstr>People</vt:lpstr>
      <vt:lpstr>People</vt:lpstr>
      <vt:lpstr>Wellbeing in the Daily Lives of Pre-modern China</vt:lpstr>
      <vt:lpstr>Daily lives of Chinese People in the Past</vt:lpstr>
      <vt:lpstr>Wellbeing in the Common People</vt:lpstr>
      <vt:lpstr>Selected Texts on Governance from  Dao De Jing</vt:lpstr>
      <vt:lpstr>Selected Texts on Governance from  Dao De Jing</vt:lpstr>
      <vt:lpstr>Selected Texts on Governance from  Dao De Jing</vt:lpstr>
      <vt:lpstr>Happy Life in Prosperity</vt:lpstr>
      <vt:lpstr>Happy Life in Prosperity</vt:lpstr>
      <vt:lpstr>Happy Life in Prosperity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HPCH5010/6010  Chinese Wellbeing: from Philosophy and Religion to Culture Week 4-3</dc:title>
  <dc:creator>Yiying Jiao</dc:creator>
  <cp:lastModifiedBy>Yiying Jiao</cp:lastModifiedBy>
  <cp:revision>6</cp:revision>
  <dcterms:created xsi:type="dcterms:W3CDTF">2021-09-29T16:48:55Z</dcterms:created>
  <dcterms:modified xsi:type="dcterms:W3CDTF">2021-10-04T07:22:05Z</dcterms:modified>
</cp:coreProperties>
</file>