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"/>
  </p:notes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31368" autoAdjust="0"/>
    <p:restoredTop sz="94660"/>
  </p:normalViewPr>
  <p:slideViewPr>
    <p:cSldViewPr snapToGrid="0">
      <p:cViewPr varScale="1">
        <p:scale>
          <a:sx n="78" d="100"/>
          <a:sy n="78" d="100"/>
        </p:scale>
        <p:origin x="192" y="12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3CC0F2-A740-2E4A-AB3B-2810E8645310}" type="datetimeFigureOut">
              <a:rPr lang="en-US" smtClean="0"/>
              <a:t>11/8/20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B48B13-44ED-8C4A-A6F3-D3A7477638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78272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BF6FC-80B9-4744-BE49-5CCBDF8BC399}" type="datetimeFigureOut">
              <a:rPr lang="en-GB" smtClean="0"/>
              <a:t>08/11/2020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62DD3-1931-4762-867B-E430C51A90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18244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BF6FC-80B9-4744-BE49-5CCBDF8BC399}" type="datetimeFigureOut">
              <a:rPr lang="en-GB" smtClean="0"/>
              <a:t>08/11/2020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62DD3-1931-4762-867B-E430C51A90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62055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BF6FC-80B9-4744-BE49-5CCBDF8BC399}" type="datetimeFigureOut">
              <a:rPr lang="en-GB" smtClean="0"/>
              <a:t>08/11/2020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62DD3-1931-4762-867B-E430C51A90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7028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BF6FC-80B9-4744-BE49-5CCBDF8BC399}" type="datetimeFigureOut">
              <a:rPr lang="en-GB" smtClean="0"/>
              <a:t>08/11/2020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62DD3-1931-4762-867B-E430C51A90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01047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BF6FC-80B9-4744-BE49-5CCBDF8BC399}" type="datetimeFigureOut">
              <a:rPr lang="en-GB" smtClean="0"/>
              <a:t>08/11/2020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62DD3-1931-4762-867B-E430C51A90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18494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BF6FC-80B9-4744-BE49-5CCBDF8BC399}" type="datetimeFigureOut">
              <a:rPr lang="en-GB" smtClean="0"/>
              <a:t>08/11/2020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62DD3-1931-4762-867B-E430C51A90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72893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BF6FC-80B9-4744-BE49-5CCBDF8BC399}" type="datetimeFigureOut">
              <a:rPr lang="en-GB" smtClean="0"/>
              <a:t>08/11/2020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62DD3-1931-4762-867B-E430C51A90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51033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BF6FC-80B9-4744-BE49-5CCBDF8BC399}" type="datetimeFigureOut">
              <a:rPr lang="en-GB" smtClean="0"/>
              <a:t>08/11/2020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62DD3-1931-4762-867B-E430C51A90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52656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BF6FC-80B9-4744-BE49-5CCBDF8BC399}" type="datetimeFigureOut">
              <a:rPr lang="en-GB" smtClean="0"/>
              <a:t>08/11/2020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62DD3-1931-4762-867B-E430C51A90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96963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BF6FC-80B9-4744-BE49-5CCBDF8BC399}" type="datetimeFigureOut">
              <a:rPr lang="en-GB" smtClean="0"/>
              <a:t>08/11/2020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62DD3-1931-4762-867B-E430C51A90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16351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BF6FC-80B9-4744-BE49-5CCBDF8BC399}" type="datetimeFigureOut">
              <a:rPr lang="en-GB" smtClean="0"/>
              <a:t>08/11/2020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62DD3-1931-4762-867B-E430C51A90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63305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3BF6FC-80B9-4744-BE49-5CCBDF8BC399}" type="datetimeFigureOut">
              <a:rPr lang="en-GB" smtClean="0"/>
              <a:t>08/11/2020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562DD3-1931-4762-867B-E430C51A90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26404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oxford-royale.com/articles/critical-thinking-skills-university/#aId=2d55d02a-73de-45b5-aa80-72883bebdbc9(Accessed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arallelogram 14">
            <a:extLst>
              <a:ext uri="{FF2B5EF4-FFF2-40B4-BE49-F238E27FC236}">
                <a16:creationId xmlns:a16="http://schemas.microsoft.com/office/drawing/2014/main" id="{EB1425D3-320A-FE42-886E-1EAEDA99EFBB}"/>
              </a:ext>
            </a:extLst>
          </p:cNvPr>
          <p:cNvSpPr/>
          <p:nvPr/>
        </p:nvSpPr>
        <p:spPr>
          <a:xfrm rot="859967">
            <a:off x="581059" y="163009"/>
            <a:ext cx="1776995" cy="4030527"/>
          </a:xfrm>
          <a:prstGeom prst="parallelogram">
            <a:avLst>
              <a:gd name="adj" fmla="val 35360"/>
            </a:avLst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TextBox 24"/>
          <p:cNvSpPr txBox="1"/>
          <p:nvPr/>
        </p:nvSpPr>
        <p:spPr>
          <a:xfrm rot="17688201">
            <a:off x="-636695" y="1579506"/>
            <a:ext cx="420007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u="sng" dirty="0">
              <a:latin typeface="Bauhaus 93" panose="04030905020B02020C02" pitchFamily="82" charset="0"/>
            </a:endParaRPr>
          </a:p>
          <a:p>
            <a:r>
              <a:rPr lang="en-US" sz="1200" dirty="0"/>
              <a:t>Reasoned judgmental skills along side clear interpretation, explored evidence from many sources and a conclusive mind from experimentation.(</a:t>
            </a:r>
            <a:r>
              <a:rPr lang="en-US" sz="1200" dirty="0">
                <a:latin typeface="Baskerville Old Face" panose="02020602080505020303" pitchFamily="18" charset="0"/>
              </a:rPr>
              <a:t>Burns, T., &amp; </a:t>
            </a:r>
            <a:r>
              <a:rPr lang="en-US" sz="1200" dirty="0" err="1">
                <a:latin typeface="Baskerville Old Face" panose="02020602080505020303" pitchFamily="18" charset="0"/>
              </a:rPr>
              <a:t>Sinfield</a:t>
            </a:r>
            <a:r>
              <a:rPr lang="en-US" sz="1200" dirty="0">
                <a:latin typeface="Baskerville Old Face" panose="02020602080505020303" pitchFamily="18" charset="0"/>
              </a:rPr>
              <a:t>, S.(2016) </a:t>
            </a:r>
            <a:endParaRPr lang="en-US" sz="1200" dirty="0"/>
          </a:p>
        </p:txBody>
      </p:sp>
      <p:sp>
        <p:nvSpPr>
          <p:cNvPr id="6" name="Snip Diagonal Corner of Rectangle 5">
            <a:extLst>
              <a:ext uri="{FF2B5EF4-FFF2-40B4-BE49-F238E27FC236}">
                <a16:creationId xmlns:a16="http://schemas.microsoft.com/office/drawing/2014/main" id="{2195F0F0-8FBD-9349-A49C-50A1E1F6D3D0}"/>
              </a:ext>
            </a:extLst>
          </p:cNvPr>
          <p:cNvSpPr/>
          <p:nvPr/>
        </p:nvSpPr>
        <p:spPr>
          <a:xfrm rot="1385174">
            <a:off x="4182535" y="342586"/>
            <a:ext cx="1502676" cy="590309"/>
          </a:xfrm>
          <a:prstGeom prst="snip2Diag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 rot="1326947">
            <a:off x="3139405" y="115903"/>
            <a:ext cx="1742447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pperplate Gothic Bold" panose="020E0705020206020404" pitchFamily="34" charset="77"/>
                <a:cs typeface="DecoType Naskh" pitchFamily="2" charset="-78"/>
              </a:rPr>
              <a:t>Spotting Bias</a:t>
            </a:r>
          </a:p>
          <a:p>
            <a:endParaRPr lang="en-GB" sz="1200" dirty="0"/>
          </a:p>
          <a:p>
            <a:r>
              <a:rPr lang="en-GB" sz="1400" dirty="0"/>
              <a:t>Able to </a:t>
            </a:r>
            <a:r>
              <a:rPr lang="en-GB" sz="1600" b="1" dirty="0">
                <a:solidFill>
                  <a:srgbClr val="FF0000"/>
                </a:solidFill>
                <a:latin typeface="Copperplate Gothic Bold" panose="020E0705020206020404" pitchFamily="34" charset="77"/>
              </a:rPr>
              <a:t>seek out </a:t>
            </a:r>
            <a:r>
              <a:rPr lang="en-GB" sz="1400" dirty="0"/>
              <a:t>a </a:t>
            </a:r>
            <a:r>
              <a:rPr lang="en-GB" sz="1600" b="1" dirty="0">
                <a:solidFill>
                  <a:srgbClr val="FF0000"/>
                </a:solidFill>
                <a:latin typeface="Copperplate Gothic Bold" panose="020E0705020206020404" pitchFamily="34" charset="77"/>
              </a:rPr>
              <a:t>narrow viewed </a:t>
            </a:r>
            <a:r>
              <a:rPr lang="en-GB" sz="1400" dirty="0"/>
              <a:t>and </a:t>
            </a:r>
            <a:r>
              <a:rPr lang="en-GB" sz="1600" b="1" dirty="0">
                <a:solidFill>
                  <a:srgbClr val="FF0000"/>
                </a:solidFill>
                <a:latin typeface="Copperplate Gothic Bold" panose="020E0705020206020404" pitchFamily="34" charset="77"/>
              </a:rPr>
              <a:t>opinion based</a:t>
            </a:r>
            <a:r>
              <a:rPr lang="en-GB" sz="1600" dirty="0">
                <a:solidFill>
                  <a:srgbClr val="FF0000"/>
                </a:solidFill>
                <a:latin typeface="Copperplate Gothic Bold" panose="020E0705020206020404" pitchFamily="34" charset="77"/>
              </a:rPr>
              <a:t> </a:t>
            </a:r>
            <a:r>
              <a:rPr lang="en-GB" sz="1400" dirty="0"/>
              <a:t>statement,</a:t>
            </a:r>
          </a:p>
          <a:p>
            <a:r>
              <a:rPr lang="en-GB" sz="1400" dirty="0"/>
              <a:t>explore evidence whilst </a:t>
            </a:r>
            <a:r>
              <a:rPr lang="en-GB" sz="1400" b="1" dirty="0">
                <a:solidFill>
                  <a:srgbClr val="FF0000"/>
                </a:solidFill>
                <a:latin typeface="Copperplate Gothic Bold" panose="020E0705020206020404" pitchFamily="34" charset="77"/>
              </a:rPr>
              <a:t>fighting inner nature </a:t>
            </a:r>
            <a:r>
              <a:rPr lang="en-GB" sz="1400" dirty="0"/>
              <a:t>to demonstrate accurate re search/work looking from a </a:t>
            </a:r>
            <a:r>
              <a:rPr lang="en-GB" sz="1400" b="1" dirty="0">
                <a:solidFill>
                  <a:srgbClr val="FF0000"/>
                </a:solidFill>
                <a:latin typeface="Copperplate Gothic Bold" panose="020E0705020206020404" pitchFamily="34" charset="77"/>
              </a:rPr>
              <a:t>non attached</a:t>
            </a:r>
            <a:r>
              <a:rPr lang="en-GB" sz="1400" b="1" dirty="0">
                <a:solidFill>
                  <a:srgbClr val="FF0000"/>
                </a:solidFill>
              </a:rPr>
              <a:t> </a:t>
            </a:r>
            <a:r>
              <a:rPr lang="en-GB" sz="1400" dirty="0"/>
              <a:t>third person. (</a:t>
            </a:r>
            <a:r>
              <a:rPr lang="en-GB" sz="1400" i="1" dirty="0"/>
              <a:t>7 Vital Critical Thinking Skills to Develop Before You Go to University.</a:t>
            </a:r>
            <a:r>
              <a:rPr lang="en-GB" sz="1400" dirty="0"/>
              <a:t>2014).</a:t>
            </a:r>
          </a:p>
          <a:p>
            <a:endParaRPr lang="en-GB" sz="1000" i="1" dirty="0"/>
          </a:p>
          <a:p>
            <a:endParaRPr lang="en-GB" sz="1200" dirty="0"/>
          </a:p>
          <a:p>
            <a:endParaRPr lang="en-GB" sz="1200" dirty="0"/>
          </a:p>
        </p:txBody>
      </p:sp>
      <p:sp>
        <p:nvSpPr>
          <p:cNvPr id="8" name="Snip Diagonal Corner of Rectangle 7">
            <a:extLst>
              <a:ext uri="{FF2B5EF4-FFF2-40B4-BE49-F238E27FC236}">
                <a16:creationId xmlns:a16="http://schemas.microsoft.com/office/drawing/2014/main" id="{D6BAD927-70E2-8144-815D-2A376F85EC7B}"/>
              </a:ext>
            </a:extLst>
          </p:cNvPr>
          <p:cNvSpPr/>
          <p:nvPr/>
        </p:nvSpPr>
        <p:spPr>
          <a:xfrm rot="1330962">
            <a:off x="9466795" y="585631"/>
            <a:ext cx="1680238" cy="734709"/>
          </a:xfrm>
          <a:prstGeom prst="snip2Diag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Snip Diagonal Corner of Rectangle 6">
            <a:extLst>
              <a:ext uri="{FF2B5EF4-FFF2-40B4-BE49-F238E27FC236}">
                <a16:creationId xmlns:a16="http://schemas.microsoft.com/office/drawing/2014/main" id="{2DF23001-050C-5C45-944A-1189F1CACB04}"/>
              </a:ext>
            </a:extLst>
          </p:cNvPr>
          <p:cNvSpPr/>
          <p:nvPr/>
        </p:nvSpPr>
        <p:spPr>
          <a:xfrm rot="1341998">
            <a:off x="6662853" y="444781"/>
            <a:ext cx="1954896" cy="488352"/>
          </a:xfrm>
          <a:prstGeom prst="snip2Diag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Parallelogram 8"/>
          <p:cNvSpPr/>
          <p:nvPr/>
        </p:nvSpPr>
        <p:spPr>
          <a:xfrm>
            <a:off x="9423400" y="0"/>
            <a:ext cx="2759549" cy="5638802"/>
          </a:xfrm>
          <a:prstGeom prst="parallelogram">
            <a:avLst>
              <a:gd name="adj" fmla="val 8638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Parallelogram 9"/>
          <p:cNvSpPr/>
          <p:nvPr/>
        </p:nvSpPr>
        <p:spPr>
          <a:xfrm>
            <a:off x="6663851" y="0"/>
            <a:ext cx="2759549" cy="5638802"/>
          </a:xfrm>
          <a:prstGeom prst="parallelogram">
            <a:avLst>
              <a:gd name="adj" fmla="val 8638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Parallelogram 10"/>
          <p:cNvSpPr/>
          <p:nvPr/>
        </p:nvSpPr>
        <p:spPr>
          <a:xfrm>
            <a:off x="3904302" y="0"/>
            <a:ext cx="2759549" cy="5638802"/>
          </a:xfrm>
          <a:prstGeom prst="parallelogram">
            <a:avLst>
              <a:gd name="adj" fmla="val 8638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Parallelogram 11"/>
          <p:cNvSpPr/>
          <p:nvPr/>
        </p:nvSpPr>
        <p:spPr>
          <a:xfrm>
            <a:off x="1144753" y="0"/>
            <a:ext cx="2759549" cy="5638802"/>
          </a:xfrm>
          <a:prstGeom prst="parallelogram">
            <a:avLst>
              <a:gd name="adj" fmla="val 8638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ounded Rectangle 12"/>
          <p:cNvSpPr/>
          <p:nvPr/>
        </p:nvSpPr>
        <p:spPr>
          <a:xfrm>
            <a:off x="12700" y="5638802"/>
            <a:ext cx="10291885" cy="1219198"/>
          </a:xfrm>
          <a:prstGeom prst="roundRect">
            <a:avLst>
              <a:gd name="adj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ounded Rectangle 13"/>
          <p:cNvSpPr/>
          <p:nvPr/>
        </p:nvSpPr>
        <p:spPr>
          <a:xfrm>
            <a:off x="292099" y="5854700"/>
            <a:ext cx="9707685" cy="787400"/>
          </a:xfrm>
          <a:prstGeom prst="roundRect">
            <a:avLst>
              <a:gd name="adj" fmla="val 50000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ounded Rectangle 16"/>
          <p:cNvSpPr/>
          <p:nvPr/>
        </p:nvSpPr>
        <p:spPr>
          <a:xfrm rot="17582205">
            <a:off x="-484453" y="2752812"/>
            <a:ext cx="6026729" cy="138644"/>
          </a:xfrm>
          <a:prstGeom prst="roundRect">
            <a:avLst>
              <a:gd name="adj" fmla="val 50000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ounded Rectangle 17"/>
          <p:cNvSpPr/>
          <p:nvPr/>
        </p:nvSpPr>
        <p:spPr>
          <a:xfrm rot="17582205">
            <a:off x="2275096" y="2752813"/>
            <a:ext cx="6026729" cy="138644"/>
          </a:xfrm>
          <a:prstGeom prst="roundRect">
            <a:avLst>
              <a:gd name="adj" fmla="val 50000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ounded Rectangle 18"/>
          <p:cNvSpPr/>
          <p:nvPr/>
        </p:nvSpPr>
        <p:spPr>
          <a:xfrm rot="17582205">
            <a:off x="5034646" y="2768970"/>
            <a:ext cx="6026729" cy="138644"/>
          </a:xfrm>
          <a:prstGeom prst="roundRect">
            <a:avLst>
              <a:gd name="adj" fmla="val 50000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ounded Rectangle 19"/>
          <p:cNvSpPr/>
          <p:nvPr/>
        </p:nvSpPr>
        <p:spPr>
          <a:xfrm rot="17582205">
            <a:off x="7794196" y="2768968"/>
            <a:ext cx="6026729" cy="138644"/>
          </a:xfrm>
          <a:prstGeom prst="roundRect">
            <a:avLst>
              <a:gd name="adj" fmla="val 50000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 20"/>
          <p:cNvSpPr/>
          <p:nvPr/>
        </p:nvSpPr>
        <p:spPr>
          <a:xfrm rot="17558534">
            <a:off x="-240659" y="2087118"/>
            <a:ext cx="4953000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400" b="1" dirty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accent4">
                    <a:lumMod val="40000"/>
                    <a:lumOff val="60000"/>
                  </a:schemeClr>
                </a:solidFill>
                <a:effectLst>
                  <a:outerShdw dist="38100" dir="2640000" algn="bl" rotWithShape="0">
                    <a:schemeClr val="accent1"/>
                  </a:outerShdw>
                </a:effectLst>
              </a:rPr>
              <a:t>Critical Thinking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736600" y="6054717"/>
            <a:ext cx="31677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Baskerville Old Face" panose="02020602080505020303" pitchFamily="18" charset="0"/>
              </a:rPr>
              <a:t>Billy Williams Student- 200336</a:t>
            </a:r>
          </a:p>
        </p:txBody>
      </p:sp>
      <p:sp>
        <p:nvSpPr>
          <p:cNvPr id="4" name="TextBox 3"/>
          <p:cNvSpPr txBox="1"/>
          <p:nvPr/>
        </p:nvSpPr>
        <p:spPr>
          <a:xfrm rot="1347975">
            <a:off x="5930119" y="268372"/>
            <a:ext cx="209705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opperplate Gothic Bold" panose="020E0705020206020404" pitchFamily="34" charset="77"/>
              </a:rPr>
              <a:t>Identification</a:t>
            </a:r>
          </a:p>
          <a:p>
            <a:endParaRPr lang="en-GB" sz="1200" dirty="0"/>
          </a:p>
          <a:p>
            <a:endParaRPr lang="en-US" sz="1200" dirty="0"/>
          </a:p>
          <a:p>
            <a:endParaRPr lang="en-US" sz="1200" dirty="0"/>
          </a:p>
          <a:p>
            <a:r>
              <a:rPr lang="en-US" sz="1200" dirty="0"/>
              <a:t>“</a:t>
            </a:r>
            <a:r>
              <a:rPr lang="en-US" sz="1200" dirty="0">
                <a:solidFill>
                  <a:srgbClr val="FF0000"/>
                </a:solidFill>
                <a:latin typeface="Copperplate Gothic Bold" panose="020E0705020206020404" pitchFamily="34" charset="77"/>
              </a:rPr>
              <a:t>identify</a:t>
            </a:r>
            <a:r>
              <a:rPr lang="en-US" sz="1200" dirty="0"/>
              <a:t> the situation or problem as well as the </a:t>
            </a:r>
            <a:r>
              <a:rPr lang="en-US" sz="1200" dirty="0">
                <a:solidFill>
                  <a:srgbClr val="FF0000"/>
                </a:solidFill>
                <a:latin typeface="Copperplate Gothic Bold" panose="020E0705020206020404" pitchFamily="34" charset="77"/>
              </a:rPr>
              <a:t>factors</a:t>
            </a:r>
            <a:r>
              <a:rPr lang="en-US" sz="1200" dirty="0"/>
              <a:t> that may </a:t>
            </a:r>
            <a:r>
              <a:rPr lang="en-US" sz="1200" dirty="0">
                <a:solidFill>
                  <a:srgbClr val="FF0000"/>
                </a:solidFill>
                <a:latin typeface="Copperplate Gothic Bold" panose="020E0705020206020404" pitchFamily="34" charset="77"/>
              </a:rPr>
              <a:t>influence</a:t>
            </a:r>
            <a:r>
              <a:rPr lang="en-US" sz="1200" dirty="0">
                <a:solidFill>
                  <a:srgbClr val="FF0000"/>
                </a:solidFill>
              </a:rPr>
              <a:t> </a:t>
            </a:r>
            <a:r>
              <a:rPr lang="en-US" sz="1200" dirty="0"/>
              <a:t>it”</a:t>
            </a:r>
          </a:p>
          <a:p>
            <a:endParaRPr lang="en-US" sz="1200" dirty="0"/>
          </a:p>
          <a:p>
            <a:r>
              <a:rPr lang="en-GB" sz="1200" dirty="0"/>
              <a:t>-correct and </a:t>
            </a:r>
            <a:r>
              <a:rPr lang="en-GB" sz="1200" dirty="0">
                <a:solidFill>
                  <a:srgbClr val="FF0000"/>
                </a:solidFill>
                <a:latin typeface="Copperplate Gothic Bold" panose="020E0705020206020404" pitchFamily="34" charset="77"/>
              </a:rPr>
              <a:t>evaluated</a:t>
            </a:r>
            <a:r>
              <a:rPr lang="en-GB" sz="1200" dirty="0"/>
              <a:t> points on a subject</a:t>
            </a:r>
          </a:p>
          <a:p>
            <a:endParaRPr lang="en-GB" sz="1200" dirty="0"/>
          </a:p>
          <a:p>
            <a:r>
              <a:rPr lang="en-GB" sz="1200" dirty="0"/>
              <a:t>-Critically thinking out the </a:t>
            </a:r>
            <a:r>
              <a:rPr lang="en-GB" sz="1200" dirty="0">
                <a:solidFill>
                  <a:srgbClr val="FF0000"/>
                </a:solidFill>
                <a:latin typeface="Copperplate Gothic Bold" panose="020E0705020206020404" pitchFamily="34" charset="77"/>
              </a:rPr>
              <a:t>points </a:t>
            </a:r>
            <a:r>
              <a:rPr lang="en-GB" sz="1200" dirty="0"/>
              <a:t>that </a:t>
            </a:r>
            <a:r>
              <a:rPr lang="en-GB" sz="1200" dirty="0">
                <a:solidFill>
                  <a:srgbClr val="FF0000"/>
                </a:solidFill>
                <a:latin typeface="Copperplate Gothic Bold" panose="020E0705020206020404" pitchFamily="34" charset="77"/>
              </a:rPr>
              <a:t>influence, factors involved</a:t>
            </a:r>
          </a:p>
          <a:p>
            <a:endParaRPr lang="en-GB" sz="1400" b="1" u="sng" dirty="0">
              <a:solidFill>
                <a:srgbClr val="FF0000"/>
              </a:solidFill>
            </a:endParaRPr>
          </a:p>
          <a:p>
            <a:r>
              <a:rPr lang="en-GB" sz="1600" dirty="0">
                <a:solidFill>
                  <a:srgbClr val="FF0000"/>
                </a:solidFill>
                <a:latin typeface="Chalkduster" panose="03050602040202020205" pitchFamily="66" charset="77"/>
              </a:rPr>
              <a:t>Use it in your Assignments! </a:t>
            </a:r>
          </a:p>
          <a:p>
            <a:endParaRPr lang="en-GB" sz="1600" dirty="0">
              <a:latin typeface="Chalkduster" panose="03050602040202020205" pitchFamily="66" charset="77"/>
            </a:endParaRPr>
          </a:p>
          <a:p>
            <a:r>
              <a:rPr lang="en-GB" sz="1400" dirty="0">
                <a:latin typeface="Copperplate Gothic Bold" panose="020E0705020206020404" pitchFamily="34" charset="77"/>
              </a:rPr>
              <a:t>Stay within the factors chosen</a:t>
            </a:r>
            <a:r>
              <a:rPr lang="en-US" sz="1400" dirty="0"/>
              <a:t> (</a:t>
            </a:r>
            <a:r>
              <a:rPr lang="en-US" sz="1400" dirty="0" err="1"/>
              <a:t>Erstad</a:t>
            </a:r>
            <a:r>
              <a:rPr lang="en-US" sz="1400" dirty="0"/>
              <a:t>, W.2018). </a:t>
            </a:r>
            <a:endParaRPr lang="en-GB" sz="1400" dirty="0">
              <a:latin typeface="Copperplate Gothic Bold" panose="020E0705020206020404" pitchFamily="34" charset="77"/>
            </a:endParaRPr>
          </a:p>
        </p:txBody>
      </p:sp>
      <p:sp>
        <p:nvSpPr>
          <p:cNvPr id="5" name="TextBox 4"/>
          <p:cNvSpPr txBox="1"/>
          <p:nvPr/>
        </p:nvSpPr>
        <p:spPr>
          <a:xfrm rot="1305493">
            <a:off x="8452344" y="349399"/>
            <a:ext cx="2224451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pperplate Gothic Bold" panose="020E0705020206020404" pitchFamily="34" charset="77"/>
              </a:rPr>
              <a:t>Determine relevance</a:t>
            </a:r>
            <a:r>
              <a:rPr lang="en-GB" sz="1600" dirty="0">
                <a:latin typeface="Copperplate Gothic Bold" panose="020E0705020206020404" pitchFamily="34" charset="77"/>
              </a:rPr>
              <a:t> </a:t>
            </a:r>
          </a:p>
          <a:p>
            <a:endParaRPr lang="en-GB" sz="1200" dirty="0"/>
          </a:p>
          <a:p>
            <a:endParaRPr lang="en-GB" sz="1200" dirty="0"/>
          </a:p>
          <a:p>
            <a:endParaRPr lang="en-GB" sz="1200" dirty="0"/>
          </a:p>
          <a:p>
            <a:r>
              <a:rPr lang="en-GB" sz="1200" dirty="0"/>
              <a:t>Chose and </a:t>
            </a:r>
            <a:r>
              <a:rPr lang="en-GB" sz="1200" dirty="0">
                <a:solidFill>
                  <a:srgbClr val="FF0000"/>
                </a:solidFill>
                <a:latin typeface="Copperplate Gothic Bold" panose="020E0705020206020404" pitchFamily="34" charset="77"/>
              </a:rPr>
              <a:t>prioritise strong points </a:t>
            </a:r>
            <a:r>
              <a:rPr lang="en-GB" sz="1200" dirty="0"/>
              <a:t>and fields of re search that have valid and </a:t>
            </a:r>
            <a:r>
              <a:rPr lang="en-GB" sz="1200" dirty="0">
                <a:solidFill>
                  <a:srgbClr val="FF0000"/>
                </a:solidFill>
                <a:latin typeface="Copperplate Gothic Bold" panose="020E0705020206020404" pitchFamily="34" charset="77"/>
              </a:rPr>
              <a:t>concreate evidence </a:t>
            </a:r>
            <a:r>
              <a:rPr lang="en-GB" sz="1200" dirty="0"/>
              <a:t>to support.</a:t>
            </a:r>
          </a:p>
          <a:p>
            <a:endParaRPr lang="en-GB" sz="1200" dirty="0"/>
          </a:p>
          <a:p>
            <a:r>
              <a:rPr lang="en-GB" sz="1600" dirty="0">
                <a:latin typeface="Copperplate Gothic Bold" panose="020E0705020206020404" pitchFamily="34" charset="77"/>
              </a:rPr>
              <a:t>Waste less time!</a:t>
            </a:r>
          </a:p>
          <a:p>
            <a:endParaRPr lang="en-GB" sz="1200" dirty="0"/>
          </a:p>
          <a:p>
            <a:r>
              <a:rPr lang="en-GB" sz="1400" dirty="0">
                <a:solidFill>
                  <a:srgbClr val="FF0000"/>
                </a:solidFill>
                <a:latin typeface="Chalkduster" panose="03050602040202020205" pitchFamily="66" charset="77"/>
              </a:rPr>
              <a:t>Choose the</a:t>
            </a:r>
          </a:p>
          <a:p>
            <a:endParaRPr lang="en-GB" sz="1400" dirty="0"/>
          </a:p>
          <a:p>
            <a:r>
              <a:rPr lang="en-GB" sz="1600" b="1" dirty="0">
                <a:latin typeface="American Typewriter" panose="02090604020004020304" pitchFamily="18" charset="77"/>
              </a:rPr>
              <a:t>Critical points</a:t>
            </a:r>
          </a:p>
          <a:p>
            <a:endParaRPr lang="en-GB" sz="1400" dirty="0"/>
          </a:p>
          <a:p>
            <a:r>
              <a:rPr lang="en-GB" sz="1600" dirty="0">
                <a:solidFill>
                  <a:srgbClr val="FF0000"/>
                </a:solidFill>
                <a:latin typeface="Chalkduster" panose="03050602040202020205" pitchFamily="66" charset="77"/>
              </a:rPr>
              <a:t>Pick the</a:t>
            </a:r>
          </a:p>
          <a:p>
            <a:endParaRPr lang="en-GB" sz="1600" dirty="0"/>
          </a:p>
          <a:p>
            <a:r>
              <a:rPr lang="en-GB" sz="1600" b="1" dirty="0">
                <a:latin typeface="American Typewriter" panose="02090604020004020304" pitchFamily="18" charset="77"/>
              </a:rPr>
              <a:t>Rich Evidence </a:t>
            </a:r>
            <a:r>
              <a:rPr lang="en-GB" sz="1600" dirty="0">
                <a:latin typeface="American Typewriter" panose="02090604020004020304" pitchFamily="18" charset="77"/>
              </a:rPr>
              <a:t>(</a:t>
            </a:r>
            <a:r>
              <a:rPr lang="en-US" sz="1600" dirty="0" err="1"/>
              <a:t>Erstad</a:t>
            </a:r>
            <a:r>
              <a:rPr lang="en-US" sz="1600" dirty="0"/>
              <a:t>, W.2018). </a:t>
            </a:r>
            <a:endParaRPr lang="en-GB" sz="1600" b="1" dirty="0">
              <a:latin typeface="American Typewriter" panose="02090604020004020304" pitchFamily="18" charset="77"/>
            </a:endParaRPr>
          </a:p>
        </p:txBody>
      </p:sp>
      <p:pic>
        <p:nvPicPr>
          <p:cNvPr id="1028" name="Picture 4" descr="Critical Thinking – Encourages Disagreement! Why? | Kingdom Economics">
            <a:extLst>
              <a:ext uri="{FF2B5EF4-FFF2-40B4-BE49-F238E27FC236}">
                <a16:creationId xmlns:a16="http://schemas.microsoft.com/office/drawing/2014/main" id="{8081CD1E-AC26-B74F-B1A1-D237D0C84E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4302" y="5854700"/>
            <a:ext cx="1344160" cy="784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A9C9CFE3-1738-B94A-9FD9-630FB402B6F5}"/>
              </a:ext>
            </a:extLst>
          </p:cNvPr>
          <p:cNvSpPr txBox="1"/>
          <p:nvPr/>
        </p:nvSpPr>
        <p:spPr>
          <a:xfrm>
            <a:off x="3998086" y="6591871"/>
            <a:ext cx="192732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(Swenson, D.2018)</a:t>
            </a:r>
          </a:p>
        </p:txBody>
      </p:sp>
    </p:spTree>
    <p:extLst>
      <p:ext uri="{BB962C8B-B14F-4D97-AF65-F5344CB8AC3E}">
        <p14:creationId xmlns:p14="http://schemas.microsoft.com/office/powerpoint/2010/main" val="19948413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76400" y="0"/>
            <a:ext cx="9144000" cy="2387600"/>
          </a:xfrm>
        </p:spPr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7"/>
            <a:ext cx="9144000" cy="4883595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24F83FE-38CF-AF42-B19A-0D80E716582F}"/>
              </a:ext>
            </a:extLst>
          </p:cNvPr>
          <p:cNvSpPr txBox="1"/>
          <p:nvPr/>
        </p:nvSpPr>
        <p:spPr>
          <a:xfrm>
            <a:off x="1039906" y="3707513"/>
            <a:ext cx="598842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Baskerville Old Face" panose="02020602080505020303" pitchFamily="18" charset="0"/>
              </a:rPr>
              <a:t>Burns, T., &amp; </a:t>
            </a:r>
            <a:r>
              <a:rPr lang="en-US" sz="1200" dirty="0" err="1">
                <a:latin typeface="Baskerville Old Face" panose="02020602080505020303" pitchFamily="18" charset="0"/>
              </a:rPr>
              <a:t>Sinfield</a:t>
            </a:r>
            <a:r>
              <a:rPr lang="en-US" sz="1200" dirty="0">
                <a:latin typeface="Baskerville Old Face" panose="02020602080505020303" pitchFamily="18" charset="0"/>
              </a:rPr>
              <a:t>, S.(2016) </a:t>
            </a:r>
            <a:r>
              <a:rPr lang="en-US" sz="1200" i="1" dirty="0">
                <a:latin typeface="Baskerville Old Face" panose="02020602080505020303" pitchFamily="18" charset="0"/>
              </a:rPr>
              <a:t>Critical Thinking – The Basics. </a:t>
            </a:r>
            <a:r>
              <a:rPr lang="en-US" sz="1200" dirty="0">
                <a:latin typeface="Baskerville Old Face" panose="02020602080505020303" pitchFamily="18" charset="0"/>
              </a:rPr>
              <a:t>Available </a:t>
            </a:r>
            <a:r>
              <a:rPr lang="en-US" sz="1200" dirty="0" err="1">
                <a:latin typeface="Baskerville Old Face" panose="02020602080505020303" pitchFamily="18" charset="0"/>
              </a:rPr>
              <a:t>at:https</a:t>
            </a:r>
            <a:r>
              <a:rPr lang="en-US" sz="1200" dirty="0">
                <a:latin typeface="Baskerville Old Face" panose="02020602080505020303" pitchFamily="18" charset="0"/>
              </a:rPr>
              <a:t>://</a:t>
            </a:r>
            <a:r>
              <a:rPr lang="en-US" sz="1200" dirty="0" err="1">
                <a:latin typeface="Baskerville Old Face" panose="02020602080505020303" pitchFamily="18" charset="0"/>
              </a:rPr>
              <a:t>www.ed.ac.uk</a:t>
            </a:r>
            <a:r>
              <a:rPr lang="en-US" sz="1200" dirty="0">
                <a:latin typeface="Baskerville Old Face" panose="02020602080505020303" pitchFamily="18" charset="0"/>
              </a:rPr>
              <a:t>/institute-academic-development/study-hub/learning-resources/critical(accessed 03/11/2020</a:t>
            </a:r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B08D67A-C0FD-DF4F-9E0F-531570D68B45}"/>
              </a:ext>
            </a:extLst>
          </p:cNvPr>
          <p:cNvSpPr txBox="1"/>
          <p:nvPr/>
        </p:nvSpPr>
        <p:spPr>
          <a:xfrm>
            <a:off x="1057835" y="2876516"/>
            <a:ext cx="62035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 dirty="0"/>
              <a:t>7 Vital Critical Thinking Skills to Develop Before You Go to University</a:t>
            </a:r>
            <a:r>
              <a:rPr lang="en-GB" sz="1200" dirty="0"/>
              <a:t>(2014). Available at: </a:t>
            </a:r>
            <a:r>
              <a:rPr lang="en-GB" sz="1200" dirty="0">
                <a:hlinkClick r:id="rId2"/>
              </a:rPr>
              <a:t>https://www.oxford-royale.com/articles/critical-thinking-skills-university/#aId=2d55d02a-73de-45b5-aa80-72883bebdbc9(Accessed</a:t>
            </a:r>
            <a:endParaRPr lang="en-GB" sz="1200" dirty="0"/>
          </a:p>
          <a:p>
            <a:r>
              <a:rPr lang="en-GB" sz="1200" i="1" dirty="0"/>
              <a:t>Accessed 2</a:t>
            </a:r>
            <a:r>
              <a:rPr lang="en-GB" sz="1200" i="1" baseline="30000" dirty="0"/>
              <a:t>nd</a:t>
            </a:r>
            <a:r>
              <a:rPr lang="en-GB" sz="1200" i="1" dirty="0"/>
              <a:t> November 2020)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0C4DC5C-B462-144E-AA27-7119C63E9AED}"/>
              </a:ext>
            </a:extLst>
          </p:cNvPr>
          <p:cNvSpPr txBox="1"/>
          <p:nvPr/>
        </p:nvSpPr>
        <p:spPr>
          <a:xfrm>
            <a:off x="914399" y="4433034"/>
            <a:ext cx="623943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err="1"/>
              <a:t>Erstad</a:t>
            </a:r>
            <a:r>
              <a:rPr lang="en-US" sz="1200" dirty="0"/>
              <a:t>, W.(2018) </a:t>
            </a:r>
            <a:r>
              <a:rPr lang="en-GB" sz="1200" i="1" dirty="0"/>
              <a:t>6 Critical Thinking Skills You Need to Master Now. </a:t>
            </a:r>
            <a:r>
              <a:rPr lang="en-GB" sz="1200" i="1" dirty="0" err="1"/>
              <a:t>Aveilable</a:t>
            </a:r>
            <a:r>
              <a:rPr lang="en-GB" sz="1200" i="1" dirty="0"/>
              <a:t> at: https://</a:t>
            </a:r>
            <a:r>
              <a:rPr lang="en-GB" sz="1200" i="1" dirty="0" err="1"/>
              <a:t>www.rasmussen.edu</a:t>
            </a:r>
            <a:r>
              <a:rPr lang="en-GB" sz="1200" i="1" dirty="0"/>
              <a:t>/student-experience/college-life/critical-thinking-skills-to-master-now/(Accessed 2</a:t>
            </a:r>
            <a:r>
              <a:rPr lang="en-GB" sz="1200" i="1" baseline="30000" dirty="0"/>
              <a:t>nd</a:t>
            </a:r>
            <a:r>
              <a:rPr lang="en-GB" sz="1200" i="1" dirty="0"/>
              <a:t> November 2020)</a:t>
            </a:r>
          </a:p>
          <a:p>
            <a:endParaRPr lang="en-GB" sz="1200" i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350B8FD-CF42-FE42-8673-FD32CD383DA7}"/>
              </a:ext>
            </a:extLst>
          </p:cNvPr>
          <p:cNvSpPr txBox="1"/>
          <p:nvPr/>
        </p:nvSpPr>
        <p:spPr>
          <a:xfrm>
            <a:off x="914399" y="5173242"/>
            <a:ext cx="69635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Swenson, D. 2018.</a:t>
            </a:r>
            <a:r>
              <a:rPr lang="en-GB" sz="1200" b="1" dirty="0"/>
              <a:t> </a:t>
            </a:r>
            <a:r>
              <a:rPr lang="en-GB" sz="1200" i="1" dirty="0"/>
              <a:t>Critical Thinking – Encourages Disagreement! Why?. </a:t>
            </a:r>
            <a:r>
              <a:rPr lang="en-GB" sz="1200" i="1" dirty="0" err="1"/>
              <a:t>Aveilable</a:t>
            </a:r>
            <a:r>
              <a:rPr lang="en-GB" sz="1200" i="1" dirty="0"/>
              <a:t> </a:t>
            </a:r>
            <a:r>
              <a:rPr lang="en-GB" sz="1200" i="1" dirty="0" err="1"/>
              <a:t>at:https</a:t>
            </a:r>
            <a:r>
              <a:rPr lang="en-GB" sz="1200" i="1" dirty="0"/>
              <a:t>://</a:t>
            </a:r>
            <a:r>
              <a:rPr lang="en-GB" sz="1200" i="1" dirty="0" err="1"/>
              <a:t>kingdomecon.wordpress.com</a:t>
            </a:r>
            <a:r>
              <a:rPr lang="en-GB" sz="1200" i="1" dirty="0"/>
              <a:t>/2018/10/16/critical-thinking-encourages-disagreement-why/(Accessed 7</a:t>
            </a:r>
            <a:r>
              <a:rPr lang="en-GB" sz="1200" i="1" baseline="30000" dirty="0"/>
              <a:t>th</a:t>
            </a:r>
            <a:r>
              <a:rPr lang="en-GB" sz="1200" i="1" dirty="0"/>
              <a:t> November 2020)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68554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233</TotalTime>
  <Words>343</Words>
  <Application>Microsoft Macintosh PowerPoint</Application>
  <PresentationFormat>Widescreen</PresentationFormat>
  <Paragraphs>44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11" baseType="lpstr">
      <vt:lpstr>American Typewriter</vt:lpstr>
      <vt:lpstr>Arial</vt:lpstr>
      <vt:lpstr>Baskerville Old Face</vt:lpstr>
      <vt:lpstr>Bauhaus 93</vt:lpstr>
      <vt:lpstr>Calibri</vt:lpstr>
      <vt:lpstr>Calibri Light</vt:lpstr>
      <vt:lpstr>Chalkduster</vt:lpstr>
      <vt:lpstr>Copperplate Gothic Bold</vt:lpstr>
      <vt:lpstr>Office Theme</vt:lpstr>
      <vt:lpstr>PowerPoint Presentation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Billy Williams</dc:creator>
  <cp:lastModifiedBy>B Williams (Ysgol Gyfun Bryn Tawe)</cp:lastModifiedBy>
  <cp:revision>27</cp:revision>
  <dcterms:created xsi:type="dcterms:W3CDTF">2020-10-22T11:50:37Z</dcterms:created>
  <dcterms:modified xsi:type="dcterms:W3CDTF">2020-11-08T16:16:27Z</dcterms:modified>
</cp:coreProperties>
</file>