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algn="l" rtl="0" eaLnBrk="0" fontAlgn="base" hangingPunct="0">
      <a:spcBef>
        <a:spcPct val="0"/>
      </a:spcBef>
      <a:spcAft>
        <a:spcPct val="0"/>
      </a:spcAft>
      <a:defRPr kern="1200">
        <a:solidFill>
          <a:srgbClr val="000000"/>
        </a:solidFill>
        <a:latin typeface="Myriad Pro" pitchFamily="34" charset="0"/>
        <a:ea typeface="Myriad Pro" pitchFamily="34" charset="0"/>
        <a:cs typeface="Myriad Pro" pitchFamily="34" charset="0"/>
        <a:sym typeface="Myriad Pro" pitchFamily="34" charset="0"/>
      </a:defRPr>
    </a:lvl1pPr>
    <a:lvl2pPr marL="457200" algn="l" rtl="0" eaLnBrk="0" fontAlgn="base" hangingPunct="0">
      <a:spcBef>
        <a:spcPct val="0"/>
      </a:spcBef>
      <a:spcAft>
        <a:spcPct val="0"/>
      </a:spcAft>
      <a:defRPr kern="1200">
        <a:solidFill>
          <a:srgbClr val="000000"/>
        </a:solidFill>
        <a:latin typeface="Myriad Pro" pitchFamily="34" charset="0"/>
        <a:ea typeface="Myriad Pro" pitchFamily="34" charset="0"/>
        <a:cs typeface="Myriad Pro" pitchFamily="34" charset="0"/>
        <a:sym typeface="Myriad Pro" pitchFamily="34" charset="0"/>
      </a:defRPr>
    </a:lvl2pPr>
    <a:lvl3pPr marL="914400" algn="l" rtl="0" eaLnBrk="0" fontAlgn="base" hangingPunct="0">
      <a:spcBef>
        <a:spcPct val="0"/>
      </a:spcBef>
      <a:spcAft>
        <a:spcPct val="0"/>
      </a:spcAft>
      <a:defRPr kern="1200">
        <a:solidFill>
          <a:srgbClr val="000000"/>
        </a:solidFill>
        <a:latin typeface="Myriad Pro" pitchFamily="34" charset="0"/>
        <a:ea typeface="Myriad Pro" pitchFamily="34" charset="0"/>
        <a:cs typeface="Myriad Pro" pitchFamily="34" charset="0"/>
        <a:sym typeface="Myriad Pro" pitchFamily="34" charset="0"/>
      </a:defRPr>
    </a:lvl3pPr>
    <a:lvl4pPr marL="1371600" algn="l" rtl="0" eaLnBrk="0" fontAlgn="base" hangingPunct="0">
      <a:spcBef>
        <a:spcPct val="0"/>
      </a:spcBef>
      <a:spcAft>
        <a:spcPct val="0"/>
      </a:spcAft>
      <a:defRPr kern="1200">
        <a:solidFill>
          <a:srgbClr val="000000"/>
        </a:solidFill>
        <a:latin typeface="Myriad Pro" pitchFamily="34" charset="0"/>
        <a:ea typeface="Myriad Pro" pitchFamily="34" charset="0"/>
        <a:cs typeface="Myriad Pro" pitchFamily="34" charset="0"/>
        <a:sym typeface="Myriad Pro" pitchFamily="34" charset="0"/>
      </a:defRPr>
    </a:lvl4pPr>
    <a:lvl5pPr marL="1828800" algn="l" rtl="0" eaLnBrk="0" fontAlgn="base" hangingPunct="0">
      <a:spcBef>
        <a:spcPct val="0"/>
      </a:spcBef>
      <a:spcAft>
        <a:spcPct val="0"/>
      </a:spcAft>
      <a:defRPr kern="1200">
        <a:solidFill>
          <a:srgbClr val="000000"/>
        </a:solidFill>
        <a:latin typeface="Myriad Pro" pitchFamily="34" charset="0"/>
        <a:ea typeface="Myriad Pro" pitchFamily="34" charset="0"/>
        <a:cs typeface="Myriad Pro" pitchFamily="34" charset="0"/>
        <a:sym typeface="Myriad Pro" pitchFamily="34" charset="0"/>
      </a:defRPr>
    </a:lvl5pPr>
    <a:lvl6pPr marL="2286000" algn="l" defTabSz="914400" rtl="0" eaLnBrk="1" latinLnBrk="0" hangingPunct="1">
      <a:defRPr kern="1200">
        <a:solidFill>
          <a:srgbClr val="000000"/>
        </a:solidFill>
        <a:latin typeface="Myriad Pro" pitchFamily="34" charset="0"/>
        <a:ea typeface="Myriad Pro" pitchFamily="34" charset="0"/>
        <a:cs typeface="Myriad Pro" pitchFamily="34" charset="0"/>
        <a:sym typeface="Myriad Pro" pitchFamily="34" charset="0"/>
      </a:defRPr>
    </a:lvl6pPr>
    <a:lvl7pPr marL="2743200" algn="l" defTabSz="914400" rtl="0" eaLnBrk="1" latinLnBrk="0" hangingPunct="1">
      <a:defRPr kern="1200">
        <a:solidFill>
          <a:srgbClr val="000000"/>
        </a:solidFill>
        <a:latin typeface="Myriad Pro" pitchFamily="34" charset="0"/>
        <a:ea typeface="Myriad Pro" pitchFamily="34" charset="0"/>
        <a:cs typeface="Myriad Pro" pitchFamily="34" charset="0"/>
        <a:sym typeface="Myriad Pro" pitchFamily="34" charset="0"/>
      </a:defRPr>
    </a:lvl7pPr>
    <a:lvl8pPr marL="3200400" algn="l" defTabSz="914400" rtl="0" eaLnBrk="1" latinLnBrk="0" hangingPunct="1">
      <a:defRPr kern="1200">
        <a:solidFill>
          <a:srgbClr val="000000"/>
        </a:solidFill>
        <a:latin typeface="Myriad Pro" pitchFamily="34" charset="0"/>
        <a:ea typeface="Myriad Pro" pitchFamily="34" charset="0"/>
        <a:cs typeface="Myriad Pro" pitchFamily="34" charset="0"/>
        <a:sym typeface="Myriad Pro" pitchFamily="34" charset="0"/>
      </a:defRPr>
    </a:lvl8pPr>
    <a:lvl9pPr marL="3657600" algn="l" defTabSz="914400" rtl="0" eaLnBrk="1" latinLnBrk="0" hangingPunct="1">
      <a:defRPr kern="1200">
        <a:solidFill>
          <a:srgbClr val="000000"/>
        </a:solidFill>
        <a:latin typeface="Myriad Pro" pitchFamily="34" charset="0"/>
        <a:ea typeface="Myriad Pro" pitchFamily="34" charset="0"/>
        <a:cs typeface="Myriad Pro" pitchFamily="34" charset="0"/>
        <a:sym typeface="Myriad Pro" pitchFamily="34"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E57123-97AD-4098-8414-58A8C749C694}" v="6" dt="2026-07-14T21:57:01.317"/>
  </p1510:revLst>
</p1510:revInfo>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a:tcStyle>
        <a:tcBdr/>
        <a:fill>
          <a:solidFill>
            <a:srgbClr val="E6F2FC"/>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a:tcStyle>
        <a:tcBdr/>
        <a:fill>
          <a:solidFill>
            <a:srgbClr val="EFF3E9"/>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a:tcStyle>
        <a:tcBdr/>
        <a:fill>
          <a:solidFill>
            <a:srgbClr val="FDEEE8"/>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512"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san Mahadi" userId="a853308f17aba73a" providerId="LiveId" clId="{E66FCC9A-7CF4-4180-8503-323634C09D63}"/>
    <pc:docChg chg="modSld">
      <pc:chgData name="Hasan Mahadi" userId="a853308f17aba73a" providerId="LiveId" clId="{E66FCC9A-7CF4-4180-8503-323634C09D63}" dt="2026-07-14T21:57:01.287" v="0" actId="114"/>
      <pc:docMkLst>
        <pc:docMk/>
      </pc:docMkLst>
      <pc:sldChg chg="modSp">
        <pc:chgData name="Hasan Mahadi" userId="a853308f17aba73a" providerId="LiveId" clId="{E66FCC9A-7CF4-4180-8503-323634C09D63}" dt="2026-07-14T21:57:01.287" v="0" actId="114"/>
        <pc:sldMkLst>
          <pc:docMk/>
          <pc:sldMk cId="0" sldId="256"/>
        </pc:sldMkLst>
        <pc:spChg chg="mod">
          <ac:chgData name="Hasan Mahadi" userId="a853308f17aba73a" providerId="LiveId" clId="{E66FCC9A-7CF4-4180-8503-323634C09D63}" dt="2026-07-14T21:57:01.287" v="0" actId="114"/>
          <ac:spMkLst>
            <pc:docMk/>
            <pc:sldMk cId="0" sldId="256"/>
            <ac:spMk id="96" creationId="{A8CE6F8D-6124-8C45-50DD-3790B3462DB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Shape 91">
            <a:extLst>
              <a:ext uri="{FF2B5EF4-FFF2-40B4-BE49-F238E27FC236}">
                <a16:creationId xmlns:a16="http://schemas.microsoft.com/office/drawing/2014/main" id="{80EA42EC-F508-82B5-5716-48FB51C10106}"/>
              </a:ext>
            </a:extLst>
          </p:cNvPr>
          <p:cNvSpPr>
            <a:spLocks noGrp="1" noRot="1" noChangeAspect="1" noChangeArrowheads="1"/>
          </p:cNvSpPr>
          <p:nvPr>
            <p:ph type="sldImg"/>
          </p:nvPr>
        </p:nvSpPr>
        <p:spPr bwMode="auto">
          <a:xfrm>
            <a:off x="1143000" y="685800"/>
            <a:ext cx="4572000"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3075" name="Shape 92">
            <a:extLst>
              <a:ext uri="{FF2B5EF4-FFF2-40B4-BE49-F238E27FC236}">
                <a16:creationId xmlns:a16="http://schemas.microsoft.com/office/drawing/2014/main" id="{5D13A281-0B7E-C6A9-0C66-E14A3B8EADE2}"/>
              </a:ext>
            </a:extLst>
          </p:cNvPr>
          <p:cNvSpPr>
            <a:spLocks noGrp="1" noChangeArrowheads="1"/>
          </p:cNvSpPr>
          <p:nvPr>
            <p:ph type="body" sz="quarter" idx="1"/>
          </p:nvPr>
        </p:nvSpPr>
        <p:spPr bwMode="auto">
          <a:xfrm>
            <a:off x="914400" y="4343400"/>
            <a:ext cx="5029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endParaRPr lang="en-US" altLang="en-US">
              <a:sym typeface="Myriad Pro" pitchFamily="34" charset="0"/>
            </a:endParaRPr>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a:solidFill>
          <a:schemeClr val="tx1"/>
        </a:solidFill>
        <a:latin typeface="+mn-lt"/>
        <a:ea typeface="+mn-ea"/>
        <a:cs typeface="+mn-cs"/>
        <a:sym typeface="Myriad Pro" pitchFamily="34" charset="0"/>
      </a:defRPr>
    </a:lvl1pPr>
    <a:lvl2pPr marL="742950" indent="-285750" algn="l" rtl="0" eaLnBrk="0" fontAlgn="base" hangingPunct="0">
      <a:spcBef>
        <a:spcPct val="30000"/>
      </a:spcBef>
      <a:spcAft>
        <a:spcPct val="0"/>
      </a:spcAft>
      <a:defRPr sz="1200">
        <a:solidFill>
          <a:schemeClr val="tx1"/>
        </a:solidFill>
        <a:latin typeface="+mn-lt"/>
        <a:ea typeface="+mn-ea"/>
        <a:cs typeface="+mn-cs"/>
        <a:sym typeface="Myriad Pro" pitchFamily="34" charset="0"/>
      </a:defRPr>
    </a:lvl2pPr>
    <a:lvl3pPr marL="1143000" indent="-228600" algn="l" rtl="0" eaLnBrk="0" fontAlgn="base" hangingPunct="0">
      <a:spcBef>
        <a:spcPct val="30000"/>
      </a:spcBef>
      <a:spcAft>
        <a:spcPct val="0"/>
      </a:spcAft>
      <a:defRPr sz="1200">
        <a:solidFill>
          <a:schemeClr val="tx1"/>
        </a:solidFill>
        <a:latin typeface="+mn-lt"/>
        <a:ea typeface="+mn-ea"/>
        <a:cs typeface="+mn-cs"/>
        <a:sym typeface="Myriad Pro" pitchFamily="34" charset="0"/>
      </a:defRPr>
    </a:lvl3pPr>
    <a:lvl4pPr marL="1600200" indent="-228600" algn="l" rtl="0" eaLnBrk="0" fontAlgn="base" hangingPunct="0">
      <a:spcBef>
        <a:spcPct val="30000"/>
      </a:spcBef>
      <a:spcAft>
        <a:spcPct val="0"/>
      </a:spcAft>
      <a:defRPr sz="1200">
        <a:solidFill>
          <a:schemeClr val="tx1"/>
        </a:solidFill>
        <a:latin typeface="+mn-lt"/>
        <a:ea typeface="+mn-ea"/>
        <a:cs typeface="+mn-cs"/>
        <a:sym typeface="Myriad Pro" pitchFamily="34" charset="0"/>
      </a:defRPr>
    </a:lvl4pPr>
    <a:lvl5pPr marL="2057400" indent="-228600" algn="l" rtl="0" eaLnBrk="0" fontAlgn="base" hangingPunct="0">
      <a:spcBef>
        <a:spcPct val="30000"/>
      </a:spcBef>
      <a:spcAft>
        <a:spcPct val="0"/>
      </a:spcAft>
      <a:defRPr sz="1200">
        <a:solidFill>
          <a:schemeClr val="tx1"/>
        </a:solidFill>
        <a:latin typeface="+mn-lt"/>
        <a:ea typeface="+mn-ea"/>
        <a:cs typeface="+mn-cs"/>
        <a:sym typeface="Myriad Pro" pitchFamily="34" charset="0"/>
      </a:defRPr>
    </a:lvl5pPr>
    <a:lvl6pPr indent="1143000" latinLnBrk="0">
      <a:defRPr sz="1200">
        <a:latin typeface="+mn-lt"/>
        <a:ea typeface="+mn-ea"/>
        <a:cs typeface="+mn-cs"/>
        <a:sym typeface="Myriad Pro"/>
      </a:defRPr>
    </a:lvl6pPr>
    <a:lvl7pPr indent="1371600" latinLnBrk="0">
      <a:defRPr sz="1200">
        <a:latin typeface="+mn-lt"/>
        <a:ea typeface="+mn-ea"/>
        <a:cs typeface="+mn-cs"/>
        <a:sym typeface="Myriad Pro"/>
      </a:defRPr>
    </a:lvl7pPr>
    <a:lvl8pPr indent="1600200" latinLnBrk="0">
      <a:defRPr sz="1200">
        <a:latin typeface="+mn-lt"/>
        <a:ea typeface="+mn-ea"/>
        <a:cs typeface="+mn-cs"/>
        <a:sym typeface="Myriad Pro"/>
      </a:defRPr>
    </a:lvl8pPr>
    <a:lvl9pPr indent="1828800" latinLnBrk="0">
      <a:defRPr sz="1200">
        <a:latin typeface="+mn-lt"/>
        <a:ea typeface="+mn-ea"/>
        <a:cs typeface="+mn-cs"/>
        <a:sym typeface="Myriad Pro"/>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AF918053-C8FE-CB76-4F18-9A2D297A4049}"/>
              </a:ext>
            </a:extLst>
          </p:cNvPr>
          <p:cNvSpPr>
            <a:spLocks noGrp="1" noRot="1" noChangeAspect="1" noChangeArrowheads="1" noTextEdit="1"/>
          </p:cNvSpPr>
          <p:nvPr>
            <p:ph type="sldImg"/>
          </p:nvPr>
        </p:nvSpPr>
        <p:spPr>
          <a:xfrm>
            <a:off x="381000" y="685800"/>
            <a:ext cx="6096000" cy="3429000"/>
          </a:xfrm>
        </p:spPr>
      </p:sp>
      <p:sp>
        <p:nvSpPr>
          <p:cNvPr id="7171" name="Notes Placeholder 2">
            <a:extLst>
              <a:ext uri="{FF2B5EF4-FFF2-40B4-BE49-F238E27FC236}">
                <a16:creationId xmlns:a16="http://schemas.microsoft.com/office/drawing/2014/main" id="{DE7CC007-F0F4-DA85-C09B-DCE9DDC51D92}"/>
              </a:ext>
            </a:extLst>
          </p:cNvPr>
          <p:cNvSpPr>
            <a:spLocks noGrp="1" noChangeArrowheads="1"/>
          </p:cNvSpPr>
          <p:nvPr>
            <p:ph type="body" idx="1"/>
          </p:nvPr>
        </p:nvSpPr>
        <p:spPr/>
        <p:txBody>
          <a:bodyPr/>
          <a:lstStyle/>
          <a:p>
            <a:pPr algn="just">
              <a:lnSpc>
                <a:spcPct val="150000"/>
              </a:lnSpc>
              <a:spcBef>
                <a:spcPts val="600"/>
              </a:spcBef>
              <a:spcAft>
                <a:spcPts val="600"/>
              </a:spcAft>
            </a:pPr>
            <a:r>
              <a:rPr lang="en-US" altLang="en-US" sz="1800" b="1">
                <a:latin typeface="Times New Roman" panose="02020603050405020304" pitchFamily="18" charset="0"/>
                <a:ea typeface="Calibri" panose="020F0502020204030204" pitchFamily="34" charset="0"/>
                <a:cs typeface="Times New Roman" panose="02020603050405020304" pitchFamily="18" charset="0"/>
              </a:rPr>
              <a:t>Slide 3: Introduction</a:t>
            </a:r>
            <a:endParaRPr lang="en-US" altLang="en-US" sz="180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spcAft>
                <a:spcPts val="600"/>
              </a:spcAft>
            </a:pPr>
            <a:r>
              <a:rPr lang="en-US" altLang="en-US" sz="1800">
                <a:latin typeface="Times New Roman" panose="02020603050405020304" pitchFamily="18" charset="0"/>
                <a:ea typeface="Calibri" panose="020F0502020204030204" pitchFamily="34" charset="0"/>
                <a:cs typeface="Times New Roman" panose="02020603050405020304" pitchFamily="18" charset="0"/>
              </a:rPr>
              <a:t>My name is Umma Kulsum, and I am a health and social care student building my knowledge and skills in this sector. The emphasis is placed on communication as a crucial transferable and professional skill in this presentation. It will define what is meant by communication and why it is a critical skill in health and social care, and how communication helps to ensure safe, effective and person-centred practice. The presentation will also look at how communication skills can be used in a practical care situation and how this skill will help me to be employable, maintain my professional development and further my career.</a:t>
            </a:r>
            <a:endParaRPr lang="en-US" altLang="en-US" sz="1800">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793F1E52-46D9-F811-8777-0A85C1C422B0}"/>
              </a:ext>
            </a:extLst>
          </p:cNvPr>
          <p:cNvSpPr>
            <a:spLocks noGrp="1" noRot="1" noChangeAspect="1" noChangeArrowheads="1" noTextEdit="1"/>
          </p:cNvSpPr>
          <p:nvPr>
            <p:ph type="sldImg"/>
          </p:nvPr>
        </p:nvSpPr>
        <p:spPr>
          <a:xfrm>
            <a:off x="381000" y="685800"/>
            <a:ext cx="6096000" cy="3429000"/>
          </a:xfrm>
        </p:spPr>
      </p:sp>
      <p:sp>
        <p:nvSpPr>
          <p:cNvPr id="9219" name="Notes Placeholder 2">
            <a:extLst>
              <a:ext uri="{FF2B5EF4-FFF2-40B4-BE49-F238E27FC236}">
                <a16:creationId xmlns:a16="http://schemas.microsoft.com/office/drawing/2014/main" id="{0664B94C-DDB8-8744-1790-5D23D0607BFC}"/>
              </a:ext>
            </a:extLst>
          </p:cNvPr>
          <p:cNvSpPr>
            <a:spLocks noGrp="1" noChangeArrowheads="1"/>
          </p:cNvSpPr>
          <p:nvPr>
            <p:ph type="body" idx="1"/>
          </p:nvPr>
        </p:nvSpPr>
        <p:spPr/>
        <p:txBody>
          <a:bodyPr/>
          <a:lstStyle/>
          <a:p>
            <a:pPr algn="just">
              <a:lnSpc>
                <a:spcPct val="150000"/>
              </a:lnSpc>
              <a:spcBef>
                <a:spcPts val="600"/>
              </a:spcBef>
              <a:spcAft>
                <a:spcPts val="600"/>
              </a:spcAft>
            </a:pPr>
            <a:r>
              <a:rPr lang="en-US" altLang="en-US" sz="1800" b="1">
                <a:latin typeface="Times New Roman" panose="02020603050405020304" pitchFamily="18" charset="0"/>
                <a:ea typeface="Calibri" panose="020F0502020204030204" pitchFamily="34" charset="0"/>
                <a:cs typeface="Times New Roman" panose="02020603050405020304" pitchFamily="18" charset="0"/>
              </a:rPr>
              <a:t>Slide 4: My Chosen Skill</a:t>
            </a:r>
            <a:endParaRPr lang="en-US" altLang="en-US" sz="180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spcAft>
                <a:spcPts val="600"/>
              </a:spcAft>
            </a:pPr>
            <a:r>
              <a:rPr lang="en-US" altLang="en-US" sz="1800">
                <a:latin typeface="Times New Roman" panose="02020603050405020304" pitchFamily="18" charset="0"/>
                <a:ea typeface="Calibri" panose="020F0502020204030204" pitchFamily="34" charset="0"/>
                <a:cs typeface="Times New Roman" panose="02020603050405020304" pitchFamily="18" charset="0"/>
              </a:rPr>
              <a:t>I have selected Communication Skills. Communication is the process of sending, receiving and understanding information between people. It is an expression that involves speaking, listening, writing and non-verbal expression, including facial expression, eye contact, posture, gestures and tone of voice.</a:t>
            </a:r>
            <a:endParaRPr lang="en-US" altLang="en-US" sz="180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spcAft>
                <a:spcPts val="600"/>
              </a:spcAft>
            </a:pPr>
            <a:r>
              <a:rPr lang="en-US" altLang="en-US" sz="1800">
                <a:latin typeface="Times New Roman" panose="02020603050405020304" pitchFamily="18" charset="0"/>
                <a:ea typeface="Calibri" panose="020F0502020204030204" pitchFamily="34" charset="0"/>
                <a:cs typeface="Times New Roman" panose="02020603050405020304" pitchFamily="18" charset="0"/>
              </a:rPr>
              <a:t>Communication in day-to-day health and social care practice means listening carefully and asking questions, explaining information clearly, keeping information confidential and checking for understanding. This skill I have acquired through study, presentations, group work and through daily interactions (Egan, 2014). The experiences have helped me to be more confident in speaking ideas, listening to others and adjusting my language to others and situations.</a:t>
            </a:r>
            <a:endParaRPr lang="en-US" altLang="en-US" sz="1800">
              <a:latin typeface="Calibri" panose="020F0502020204030204" pitchFamily="34" charset="0"/>
              <a:ea typeface="Calibri" panose="020F0502020204030204" pitchFamily="34" charset="0"/>
              <a:cs typeface="Times New Roman" panose="02020603050405020304" pitchFamily="18" charset="0"/>
            </a:endParaRPr>
          </a:p>
          <a:p>
            <a:endParaRPr lang="en-US" altLang="en-US">
              <a:ea typeface="Calibri" panose="020F0502020204030204" pitchFamily="34" charset="0"/>
              <a:cs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D3D3C60F-3141-C710-26D0-AEA1EBC95C92}"/>
              </a:ext>
            </a:extLst>
          </p:cNvPr>
          <p:cNvSpPr>
            <a:spLocks noGrp="1" noRot="1" noChangeAspect="1" noChangeArrowheads="1" noTextEdit="1"/>
          </p:cNvSpPr>
          <p:nvPr>
            <p:ph type="sldImg"/>
          </p:nvPr>
        </p:nvSpPr>
        <p:spPr>
          <a:xfrm>
            <a:off x="381000" y="685800"/>
            <a:ext cx="6096000" cy="3429000"/>
          </a:xfrm>
        </p:spPr>
      </p:sp>
      <p:sp>
        <p:nvSpPr>
          <p:cNvPr id="11267" name="Notes Placeholder 2">
            <a:extLst>
              <a:ext uri="{FF2B5EF4-FFF2-40B4-BE49-F238E27FC236}">
                <a16:creationId xmlns:a16="http://schemas.microsoft.com/office/drawing/2014/main" id="{880DA32A-0DF0-94F6-BCE4-47D16D429272}"/>
              </a:ext>
            </a:extLst>
          </p:cNvPr>
          <p:cNvSpPr>
            <a:spLocks noGrp="1" noChangeArrowheads="1"/>
          </p:cNvSpPr>
          <p:nvPr>
            <p:ph type="body" idx="1"/>
          </p:nvPr>
        </p:nvSpPr>
        <p:spPr/>
        <p:txBody>
          <a:bodyPr/>
          <a:lstStyle/>
          <a:p>
            <a:pPr algn="just">
              <a:lnSpc>
                <a:spcPct val="150000"/>
              </a:lnSpc>
              <a:spcBef>
                <a:spcPts val="600"/>
              </a:spcBef>
              <a:spcAft>
                <a:spcPts val="600"/>
              </a:spcAft>
            </a:pPr>
            <a:r>
              <a:rPr lang="en-US" altLang="en-US" sz="1800" b="1">
                <a:latin typeface="Times New Roman" panose="02020603050405020304" pitchFamily="18" charset="0"/>
                <a:ea typeface="Calibri" panose="020F0502020204030204" pitchFamily="34" charset="0"/>
                <a:cs typeface="Times New Roman" panose="02020603050405020304" pitchFamily="18" charset="0"/>
              </a:rPr>
              <a:t>Slide 5: Importance of Communication in Professional Practice</a:t>
            </a:r>
            <a:endParaRPr lang="en-US" altLang="en-US" sz="180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spcAft>
                <a:spcPts val="600"/>
              </a:spcAft>
            </a:pPr>
            <a:r>
              <a:rPr lang="en-US" altLang="en-US" sz="1800">
                <a:latin typeface="Times New Roman" panose="02020603050405020304" pitchFamily="18" charset="0"/>
                <a:ea typeface="Calibri" panose="020F0502020204030204" pitchFamily="34" charset="0"/>
                <a:cs typeface="Times New Roman" panose="02020603050405020304" pitchFamily="18" charset="0"/>
              </a:rPr>
              <a:t>Communication is important as health and social care workers work with people who may be ill, anxious, confused, vulnerable or unable to articulate their needs easily. Good communication, both verbally and nonverbally, enables professionals to gather information, identify shifts in a person's condition, and offer the necessary assistance. It also helps service users to know what services are available to them and to be involved in decisions about their care. NICE (2021) emphasises the need for shared decision-making, involving the professional and the service user in making choices.</a:t>
            </a:r>
            <a:endParaRPr lang="en-US" altLang="en-US" sz="180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spcAft>
                <a:spcPts val="600"/>
              </a:spcAft>
            </a:pPr>
            <a:r>
              <a:rPr lang="en-US" altLang="en-US" sz="1800">
                <a:latin typeface="Times New Roman" panose="02020603050405020304" pitchFamily="18" charset="0"/>
                <a:ea typeface="Calibri" panose="020F0502020204030204" pitchFamily="34" charset="0"/>
                <a:cs typeface="Times New Roman" panose="02020603050405020304" pitchFamily="18" charset="0"/>
              </a:rPr>
              <a:t>Good communication helps to foster dignity, trust, reassurance and involvement for service users. It is beneficial for staff as it enhances teamwork, handover and coordination. It helps organisations to decrease complaints, errors, delays and hazards. Dithole et al. (2017) found that when patients have communication difficulties, communication interventions can improve the interaction between nurses and patients.</a:t>
            </a:r>
            <a:endParaRPr lang="en-US" altLang="en-US" sz="1800">
              <a:latin typeface="Calibri" panose="020F0502020204030204" pitchFamily="34" charset="0"/>
              <a:ea typeface="Calibri" panose="020F0502020204030204" pitchFamily="34" charset="0"/>
              <a:cs typeface="Times New Roman" panose="02020603050405020304" pitchFamily="18" charset="0"/>
            </a:endParaRPr>
          </a:p>
          <a:p>
            <a:endParaRPr lang="en-US" altLang="en-US">
              <a:ea typeface="Calibri" panose="020F0502020204030204" pitchFamily="34" charset="0"/>
              <a:cs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900E4098-C4D1-B142-6D7B-917F93DFB593}"/>
              </a:ext>
            </a:extLst>
          </p:cNvPr>
          <p:cNvSpPr>
            <a:spLocks noGrp="1" noRot="1" noChangeAspect="1" noChangeArrowheads="1" noTextEdit="1"/>
          </p:cNvSpPr>
          <p:nvPr>
            <p:ph type="sldImg"/>
          </p:nvPr>
        </p:nvSpPr>
        <p:spPr>
          <a:xfrm>
            <a:off x="381000" y="685800"/>
            <a:ext cx="6096000" cy="3429000"/>
          </a:xfrm>
        </p:spPr>
      </p:sp>
      <p:sp>
        <p:nvSpPr>
          <p:cNvPr id="13315" name="Notes Placeholder 2">
            <a:extLst>
              <a:ext uri="{FF2B5EF4-FFF2-40B4-BE49-F238E27FC236}">
                <a16:creationId xmlns:a16="http://schemas.microsoft.com/office/drawing/2014/main" id="{38F70732-82A6-3E88-4AFE-1A2FAF4DD58A}"/>
              </a:ext>
            </a:extLst>
          </p:cNvPr>
          <p:cNvSpPr>
            <a:spLocks noGrp="1" noChangeArrowheads="1"/>
          </p:cNvSpPr>
          <p:nvPr>
            <p:ph type="body" idx="1"/>
          </p:nvPr>
        </p:nvSpPr>
        <p:spPr/>
        <p:txBody>
          <a:bodyPr/>
          <a:lstStyle/>
          <a:p>
            <a:pPr algn="just">
              <a:lnSpc>
                <a:spcPct val="150000"/>
              </a:lnSpc>
              <a:spcBef>
                <a:spcPts val="600"/>
              </a:spcBef>
              <a:spcAft>
                <a:spcPts val="600"/>
              </a:spcAft>
            </a:pPr>
            <a:r>
              <a:rPr lang="en-US" altLang="en-US" sz="1800" b="1">
                <a:latin typeface="Times New Roman" panose="02020603050405020304" pitchFamily="18" charset="0"/>
                <a:ea typeface="Calibri" panose="020F0502020204030204" pitchFamily="34" charset="0"/>
                <a:cs typeface="Times New Roman" panose="02020603050405020304" pitchFamily="18" charset="0"/>
              </a:rPr>
              <a:t>Slide 6: Model Linked to Communication: Gibbs’ Reflective Cycle</a:t>
            </a:r>
            <a:endParaRPr lang="en-US" altLang="en-US" sz="180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spcAft>
                <a:spcPts val="600"/>
              </a:spcAft>
            </a:pPr>
            <a:r>
              <a:rPr lang="en-US" altLang="en-US" sz="1800">
                <a:latin typeface="Times New Roman" panose="02020603050405020304" pitchFamily="18" charset="0"/>
                <a:ea typeface="Calibri" panose="020F0502020204030204" pitchFamily="34" charset="0"/>
                <a:cs typeface="Times New Roman" panose="02020603050405020304" pitchFamily="18" charset="0"/>
              </a:rPr>
              <a:t>The Gibbs' Reflective Cycle is a model with 6 stages which support professionals in reflecting on experiences and improving their practice. The 6 stages are: Description, Feelings, Evaluation, Analysis, Conclusion and Action Plan.</a:t>
            </a:r>
            <a:endParaRPr lang="en-US" altLang="en-US" sz="180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spcAft>
                <a:spcPts val="600"/>
              </a:spcAft>
            </a:pPr>
            <a:r>
              <a:rPr lang="en-US" altLang="en-US" sz="1800">
                <a:latin typeface="Times New Roman" panose="02020603050405020304" pitchFamily="18" charset="0"/>
                <a:ea typeface="Calibri" panose="020F0502020204030204" pitchFamily="34" charset="0"/>
                <a:cs typeface="Times New Roman" panose="02020603050405020304" pitchFamily="18" charset="0"/>
              </a:rPr>
              <a:t>This model can be used to help with communication skills, as the health/social care worker will be able to evaluate their communication during an interaction. For example, a care worker might reflect on what happened, the service user's response, which means of communication was effective and which was not. They will then be able to think about what they need to do, e.g., speak more clearly, listen more attentively or check the service user's understanding. Regular reflection can enable professionals to learn from their experiences and provide person-centred, respectful care safely.</a:t>
            </a:r>
            <a:endParaRPr lang="en-US" altLang="en-US" sz="1800">
              <a:latin typeface="Calibri" panose="020F0502020204030204" pitchFamily="34" charset="0"/>
              <a:ea typeface="Calibri" panose="020F0502020204030204" pitchFamily="34" charset="0"/>
              <a:cs typeface="Times New Roman" panose="02020603050405020304" pitchFamily="18" charset="0"/>
            </a:endParaRPr>
          </a:p>
          <a:p>
            <a:endParaRPr lang="en-US" altLang="en-US">
              <a:ea typeface="Calibri" panose="020F0502020204030204" pitchFamily="34" charset="0"/>
              <a:cs typeface="Times New Roman" panose="02020603050405020304"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5F5BCB58-99B1-6F28-63B2-4299A851C1B4}"/>
              </a:ext>
            </a:extLst>
          </p:cNvPr>
          <p:cNvSpPr>
            <a:spLocks noGrp="1" noRot="1" noChangeAspect="1" noChangeArrowheads="1" noTextEdit="1"/>
          </p:cNvSpPr>
          <p:nvPr>
            <p:ph type="sldImg"/>
          </p:nvPr>
        </p:nvSpPr>
        <p:spPr>
          <a:xfrm>
            <a:off x="381000" y="685800"/>
            <a:ext cx="6096000" cy="3429000"/>
          </a:xfrm>
        </p:spPr>
      </p:sp>
      <p:sp>
        <p:nvSpPr>
          <p:cNvPr id="15363" name="Notes Placeholder 2">
            <a:extLst>
              <a:ext uri="{FF2B5EF4-FFF2-40B4-BE49-F238E27FC236}">
                <a16:creationId xmlns:a16="http://schemas.microsoft.com/office/drawing/2014/main" id="{C42E301F-78C6-0BA3-68BB-D50BC4305F5C}"/>
              </a:ext>
            </a:extLst>
          </p:cNvPr>
          <p:cNvSpPr>
            <a:spLocks noGrp="1" noChangeArrowheads="1"/>
          </p:cNvSpPr>
          <p:nvPr>
            <p:ph type="body" idx="1"/>
          </p:nvPr>
        </p:nvSpPr>
        <p:spPr/>
        <p:txBody>
          <a:bodyPr/>
          <a:lstStyle/>
          <a:p>
            <a:pPr algn="just">
              <a:lnSpc>
                <a:spcPct val="150000"/>
              </a:lnSpc>
              <a:spcBef>
                <a:spcPts val="600"/>
              </a:spcBef>
              <a:spcAft>
                <a:spcPts val="600"/>
              </a:spcAft>
            </a:pPr>
            <a:r>
              <a:rPr lang="en-US" altLang="en-US" sz="1800" b="1" dirty="0">
                <a:latin typeface="Times New Roman" panose="02020603050405020304" pitchFamily="18" charset="0"/>
                <a:ea typeface="Calibri" panose="020F0502020204030204" pitchFamily="34" charset="0"/>
                <a:cs typeface="Times New Roman" panose="02020603050405020304" pitchFamily="18" charset="0"/>
              </a:rPr>
              <a:t>Slide 7: Applying Communication in Practice</a:t>
            </a:r>
            <a:endParaRPr lang="en-US" altLang="en-US" sz="18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spcAft>
                <a:spcPts val="600"/>
              </a:spcAft>
            </a:pPr>
            <a:r>
              <a:rPr lang="en-US" altLang="en-US" sz="1800" dirty="0">
                <a:latin typeface="Times New Roman" panose="02020603050405020304" pitchFamily="18" charset="0"/>
                <a:ea typeface="Calibri" panose="020F0502020204030204" pitchFamily="34" charset="0"/>
                <a:cs typeface="Times New Roman" panose="02020603050405020304" pitchFamily="18" charset="0"/>
              </a:rPr>
              <a:t>For instance, a care assistant helping an older service user who is nervous about going to the doctor's office in a care home. The care assistant's tone must be calm, simple language must be used, listening must be done carefully, and the care assistant should ensure that the service user understands the information. If the person has a hearing problem, the care assistant should speak directly to them, </a:t>
            </a:r>
            <a:r>
              <a:rPr lang="en-US" altLang="en-US" sz="1800" dirty="0" err="1">
                <a:latin typeface="Times New Roman" panose="02020603050405020304" pitchFamily="18" charset="0"/>
                <a:ea typeface="Calibri" panose="020F0502020204030204" pitchFamily="34" charset="0"/>
                <a:cs typeface="Times New Roman" panose="02020603050405020304" pitchFamily="18" charset="0"/>
              </a:rPr>
              <a:t>minimise</a:t>
            </a:r>
            <a:r>
              <a:rPr lang="en-US" altLang="en-US" sz="1800" dirty="0">
                <a:latin typeface="Times New Roman" panose="02020603050405020304" pitchFamily="18" charset="0"/>
                <a:ea typeface="Calibri" panose="020F0502020204030204" pitchFamily="34" charset="0"/>
                <a:cs typeface="Times New Roman" panose="02020603050405020304" pitchFamily="18" charset="0"/>
              </a:rPr>
              <a:t> noise and give time for him/her to respond.</a:t>
            </a:r>
            <a:endParaRPr lang="en-US" altLang="en-US" sz="18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spcAft>
                <a:spcPts val="600"/>
              </a:spcAft>
            </a:pPr>
            <a:r>
              <a:rPr lang="en-US" altLang="en-US" sz="1800" dirty="0">
                <a:latin typeface="Times New Roman" panose="02020603050405020304" pitchFamily="18" charset="0"/>
                <a:ea typeface="Calibri" panose="020F0502020204030204" pitchFamily="34" charset="0"/>
                <a:cs typeface="Times New Roman" panose="02020603050405020304" pitchFamily="18" charset="0"/>
              </a:rPr>
              <a:t>After the interaction, the care assistant can use Gibbs’ Reflective Cycle to review their communication. They can explain what has occurred, discuss their emotions and those of others, assess effectiveness, review and identify communication issues, suggest ways to improve and develop an action plan for future scenarios.</a:t>
            </a:r>
            <a:endParaRPr lang="en-US" altLang="en-US" sz="18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spcAft>
                <a:spcPts val="600"/>
              </a:spcAft>
            </a:pPr>
            <a:r>
              <a:rPr lang="en-US" altLang="en-US" sz="1800" dirty="0">
                <a:latin typeface="Times New Roman" panose="02020603050405020304" pitchFamily="18" charset="0"/>
                <a:ea typeface="Calibri" panose="020F0502020204030204" pitchFamily="34" charset="0"/>
                <a:cs typeface="Times New Roman" panose="02020603050405020304" pitchFamily="18" charset="0"/>
              </a:rPr>
              <a:t>For instance, the care assistant could choose to give written information, try not to use medical terminology or ask more open questions the next time. This reflective approach enhances communication, </a:t>
            </a:r>
            <a:r>
              <a:rPr lang="en-US" altLang="en-US" sz="1800" dirty="0" err="1">
                <a:latin typeface="Times New Roman" panose="02020603050405020304" pitchFamily="18" charset="0"/>
                <a:ea typeface="Calibri" panose="020F0502020204030204" pitchFamily="34" charset="0"/>
                <a:cs typeface="Times New Roman" panose="02020603050405020304" pitchFamily="18" charset="0"/>
              </a:rPr>
              <a:t>minimises</a:t>
            </a:r>
            <a:r>
              <a:rPr lang="en-US" altLang="en-US" sz="1800" dirty="0">
                <a:latin typeface="Times New Roman" panose="02020603050405020304" pitchFamily="18" charset="0"/>
                <a:ea typeface="Calibri" panose="020F0502020204030204" pitchFamily="34" charset="0"/>
                <a:cs typeface="Times New Roman" panose="02020603050405020304" pitchFamily="18" charset="0"/>
              </a:rPr>
              <a:t> anxiety and enhances safer and more person-</a:t>
            </a:r>
            <a:r>
              <a:rPr lang="en-US" altLang="en-US" sz="1800" dirty="0" err="1">
                <a:latin typeface="Times New Roman" panose="02020603050405020304" pitchFamily="18" charset="0"/>
                <a:ea typeface="Calibri" panose="020F0502020204030204" pitchFamily="34" charset="0"/>
                <a:cs typeface="Times New Roman" panose="02020603050405020304" pitchFamily="18" charset="0"/>
              </a:rPr>
              <a:t>centred</a:t>
            </a:r>
            <a:r>
              <a:rPr lang="en-US" altLang="en-US" sz="1800" dirty="0">
                <a:latin typeface="Times New Roman" panose="02020603050405020304" pitchFamily="18" charset="0"/>
                <a:ea typeface="Calibri" panose="020F0502020204030204" pitchFamily="34" charset="0"/>
                <a:cs typeface="Times New Roman" panose="02020603050405020304" pitchFamily="18" charset="0"/>
              </a:rPr>
              <a:t>, respectful care.</a:t>
            </a:r>
            <a:endParaRPr lang="en-US" altLang="en-US" sz="1800" dirty="0">
              <a:latin typeface="Calibri" panose="020F0502020204030204" pitchFamily="34" charset="0"/>
              <a:ea typeface="Calibri" panose="020F0502020204030204" pitchFamily="34" charset="0"/>
              <a:cs typeface="Times New Roman" panose="02020603050405020304" pitchFamily="18" charset="0"/>
            </a:endParaRPr>
          </a:p>
          <a:p>
            <a:endParaRPr lang="en-US" altLang="en-US" dirty="0">
              <a:ea typeface="Calibri" panose="020F0502020204030204" pitchFamily="34" charset="0"/>
              <a:cs typeface="Times New Roman" panose="02020603050405020304"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2F9520BB-0929-59B0-F0CE-5E649686A6D0}"/>
              </a:ext>
            </a:extLst>
          </p:cNvPr>
          <p:cNvSpPr>
            <a:spLocks noGrp="1" noRot="1" noChangeAspect="1" noChangeArrowheads="1" noTextEdit="1"/>
          </p:cNvSpPr>
          <p:nvPr>
            <p:ph type="sldImg"/>
          </p:nvPr>
        </p:nvSpPr>
        <p:spPr>
          <a:xfrm>
            <a:off x="381000" y="685800"/>
            <a:ext cx="6096000" cy="3429000"/>
          </a:xfrm>
        </p:spPr>
      </p:sp>
      <p:sp>
        <p:nvSpPr>
          <p:cNvPr id="17411" name="Notes Placeholder 2">
            <a:extLst>
              <a:ext uri="{FF2B5EF4-FFF2-40B4-BE49-F238E27FC236}">
                <a16:creationId xmlns:a16="http://schemas.microsoft.com/office/drawing/2014/main" id="{8508A2A3-26D6-8B9F-158B-0A1B640F7F95}"/>
              </a:ext>
            </a:extLst>
          </p:cNvPr>
          <p:cNvSpPr>
            <a:spLocks noGrp="1" noChangeArrowheads="1"/>
          </p:cNvSpPr>
          <p:nvPr>
            <p:ph type="body" idx="1"/>
          </p:nvPr>
        </p:nvSpPr>
        <p:spPr/>
        <p:txBody>
          <a:bodyPr/>
          <a:lstStyle/>
          <a:p>
            <a:pPr algn="just">
              <a:lnSpc>
                <a:spcPct val="150000"/>
              </a:lnSpc>
              <a:spcBef>
                <a:spcPts val="600"/>
              </a:spcBef>
              <a:spcAft>
                <a:spcPts val="600"/>
              </a:spcAft>
            </a:pPr>
            <a:r>
              <a:rPr lang="en-US" altLang="en-US" sz="1800" b="1">
                <a:latin typeface="Times New Roman" panose="02020603050405020304" pitchFamily="18" charset="0"/>
                <a:ea typeface="Calibri" panose="020F0502020204030204" pitchFamily="34" charset="0"/>
                <a:cs typeface="Times New Roman" panose="02020603050405020304" pitchFamily="18" charset="0"/>
              </a:rPr>
              <a:t>Slide 8: Communication Support My Future Career</a:t>
            </a:r>
            <a:endParaRPr lang="en-US" altLang="en-US" sz="180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spcAft>
                <a:spcPts val="600"/>
              </a:spcAft>
            </a:pPr>
            <a:r>
              <a:rPr lang="en-US" altLang="en-US" sz="1800">
                <a:latin typeface="Times New Roman" panose="02020603050405020304" pitchFamily="18" charset="0"/>
                <a:ea typeface="Calibri" panose="020F0502020204030204" pitchFamily="34" charset="0"/>
                <a:cs typeface="Times New Roman" panose="02020603050405020304" pitchFamily="18" charset="0"/>
              </a:rPr>
              <a:t>Communication will enhance my work-ready skills as it is essential that employers will require health and social care workers to have the ability to communicate professionally with service users, families, colleagues and other agencies. This skill will be required for assessment, record keeping, teamwork, safeguarding and conflict management in my future role, as well as person-centred care.</a:t>
            </a:r>
            <a:endParaRPr lang="en-US" altLang="en-US" sz="180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spcAft>
                <a:spcPts val="600"/>
              </a:spcAft>
            </a:pPr>
            <a:r>
              <a:rPr lang="en-US" altLang="en-US" sz="1800">
                <a:latin typeface="Times New Roman" panose="02020603050405020304" pitchFamily="18" charset="0"/>
                <a:ea typeface="Calibri" panose="020F0502020204030204" pitchFamily="34" charset="0"/>
                <a:cs typeface="Times New Roman" panose="02020603050405020304" pitchFamily="18" charset="0"/>
              </a:rPr>
              <a:t>Listening and showing respect to others are personal strengths that I see. I would like to increase my confidence in formal speaking and conveying sensitive and difficult information. I can develop further through regular practice, feedback from tutors and colleagues, role-plays, reflective writing and observing the practice of experienced health and social care professionals.</a:t>
            </a:r>
            <a:endParaRPr lang="en-US" altLang="en-US" sz="1800">
              <a:latin typeface="Calibri" panose="020F0502020204030204" pitchFamily="34" charset="0"/>
              <a:ea typeface="Calibri" panose="020F0502020204030204" pitchFamily="34" charset="0"/>
              <a:cs typeface="Times New Roman" panose="02020603050405020304" pitchFamily="18" charset="0"/>
            </a:endParaRPr>
          </a:p>
          <a:p>
            <a:endParaRPr lang="en-US" altLang="en-US">
              <a:ea typeface="Calibri" panose="020F0502020204030204" pitchFamily="34" charset="0"/>
              <a:cs typeface="Times New Roman" panose="02020603050405020304"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B56939BA-E3E4-E6F2-6397-97A79349F060}"/>
              </a:ext>
            </a:extLst>
          </p:cNvPr>
          <p:cNvSpPr>
            <a:spLocks noGrp="1" noRot="1" noChangeAspect="1" noChangeArrowheads="1" noTextEdit="1"/>
          </p:cNvSpPr>
          <p:nvPr>
            <p:ph type="sldImg"/>
          </p:nvPr>
        </p:nvSpPr>
        <p:spPr>
          <a:xfrm>
            <a:off x="381000" y="685800"/>
            <a:ext cx="6096000" cy="3429000"/>
          </a:xfrm>
        </p:spPr>
      </p:sp>
      <p:sp>
        <p:nvSpPr>
          <p:cNvPr id="19459" name="Notes Placeholder 2">
            <a:extLst>
              <a:ext uri="{FF2B5EF4-FFF2-40B4-BE49-F238E27FC236}">
                <a16:creationId xmlns:a16="http://schemas.microsoft.com/office/drawing/2014/main" id="{59C2C4FE-ADF4-A028-405D-B1F43D36DA33}"/>
              </a:ext>
            </a:extLst>
          </p:cNvPr>
          <p:cNvSpPr>
            <a:spLocks noGrp="1" noChangeArrowheads="1"/>
          </p:cNvSpPr>
          <p:nvPr>
            <p:ph type="body" idx="1"/>
          </p:nvPr>
        </p:nvSpPr>
        <p:spPr/>
        <p:txBody>
          <a:bodyPr/>
          <a:lstStyle/>
          <a:p>
            <a:pPr algn="just">
              <a:lnSpc>
                <a:spcPct val="150000"/>
              </a:lnSpc>
              <a:spcBef>
                <a:spcPts val="600"/>
              </a:spcBef>
              <a:spcAft>
                <a:spcPts val="600"/>
              </a:spcAft>
            </a:pPr>
            <a:r>
              <a:rPr lang="en-US" altLang="en-US" sz="1800">
                <a:latin typeface="Times New Roman" panose="02020603050405020304" pitchFamily="18" charset="0"/>
                <a:cs typeface="Calibri" panose="020F0502020204030204" pitchFamily="34" charset="0"/>
              </a:rPr>
              <a:t>Overall, communication is a key skill in health and social care as it helps to ensure safety, dignity, teamwork and person-centred care. Good communication enables professionals to be aware of the needs of the people they serve, to give information accurately and minimise miscommunication. Gibbs' Reflective Cycle enables professionals to reflect on their communication experiences, determine their strengths and identify areas for improvement. Reflecting on practice and formulating an action plan will help care workers to enhance their skills in communication and offer safer, more respectful and quality care provision.</a:t>
            </a:r>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11" name="Title Text"/>
          <p:cNvSpPr txBox="1">
            <a:spLocks noGrp="1"/>
          </p:cNvSpPr>
          <p:nvPr>
            <p:ph type="title"/>
          </p:nvPr>
        </p:nvSpPr>
        <p:spPr>
          <a:xfrm>
            <a:off x="911424" y="1988841"/>
            <a:ext cx="10363201" cy="1470026"/>
          </a:xfrm>
          <a:prstGeom prst="rect">
            <a:avLst/>
          </a:prstGeom>
        </p:spPr>
        <p:txBody>
          <a:bodyPr/>
          <a:lstStyle/>
          <a:p>
            <a:r>
              <a:t>Title Text</a:t>
            </a:r>
          </a:p>
        </p:txBody>
      </p:sp>
      <p:sp>
        <p:nvSpPr>
          <p:cNvPr id="12" name="Body Level One…"/>
          <p:cNvSpPr txBox="1">
            <a:spLocks noGrp="1"/>
          </p:cNvSpPr>
          <p:nvPr>
            <p:ph type="body" sz="quarter" idx="1"/>
          </p:nvPr>
        </p:nvSpPr>
        <p:spPr>
          <a:xfrm>
            <a:off x="1825824" y="3744614"/>
            <a:ext cx="8534401" cy="1752601"/>
          </a:xfrm>
          <a:prstGeom prst="rect">
            <a:avLst/>
          </a:prstGeom>
        </p:spPr>
        <p:txBody>
          <a:bodyPr>
            <a:normAutofit/>
          </a:bodyPr>
          <a:lstStyle>
            <a:lvl1pPr marL="0" indent="0" algn="ctr">
              <a:buSzTx/>
              <a:buFontTx/>
              <a:buNone/>
              <a:defRPr>
                <a:solidFill>
                  <a:srgbClr val="888888"/>
                </a:solidFill>
              </a:defRPr>
            </a:lvl1pPr>
            <a:lvl2pPr marL="0" indent="457200" algn="ctr">
              <a:buSzTx/>
              <a:buFontTx/>
              <a:buNone/>
              <a:defRPr>
                <a:solidFill>
                  <a:srgbClr val="888888"/>
                </a:solidFill>
              </a:defRPr>
            </a:lvl2pPr>
            <a:lvl3pPr marL="0" indent="914400" algn="ctr">
              <a:buSzTx/>
              <a:buFontTx/>
              <a:buNone/>
              <a:defRPr>
                <a:solidFill>
                  <a:srgbClr val="888888"/>
                </a:solidFill>
              </a:defRPr>
            </a:lvl3pPr>
            <a:lvl4pPr marL="0" indent="1371600" algn="ctr">
              <a:buSzTx/>
              <a:buFontTx/>
              <a:buNone/>
              <a:defRPr>
                <a:solidFill>
                  <a:srgbClr val="888888"/>
                </a:solidFill>
              </a:defRPr>
            </a:lvl4pPr>
            <a:lvl5pPr marL="0" indent="1828800" algn="ctr">
              <a:buSzTx/>
              <a:buFontTx/>
              <a:buNone/>
              <a:defRPr>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2" name="Slide Number">
            <a:extLst>
              <a:ext uri="{FF2B5EF4-FFF2-40B4-BE49-F238E27FC236}">
                <a16:creationId xmlns:a16="http://schemas.microsoft.com/office/drawing/2014/main" id="{3A351A1C-0C35-5A2E-3812-EB4DD277CCAE}"/>
              </a:ext>
            </a:extLst>
          </p:cNvPr>
          <p:cNvSpPr txBox="1">
            <a:spLocks noGrp="1" noChangeArrowheads="1"/>
          </p:cNvSpPr>
          <p:nvPr>
            <p:ph type="sldNum" sz="quarter" idx="10"/>
          </p:nvPr>
        </p:nvSpPr>
        <p:spPr/>
        <p:txBody>
          <a:bodyPr/>
          <a:lstStyle>
            <a:lvl1pPr>
              <a:defRPr/>
            </a:lvl1pPr>
          </a:lstStyle>
          <a:p>
            <a:pPr>
              <a:defRPr/>
            </a:pPr>
            <a:fld id="{40EF3E29-0D98-4B4B-BB8B-03AEECB1F198}" type="slidenum">
              <a:rPr lang="en-US" altLang="en-US"/>
              <a:pPr>
                <a:defRPr/>
              </a:pPr>
              <a:t>‹#›</a:t>
            </a:fld>
            <a:endParaRPr lang="en-US" altLang="en-US"/>
          </a:p>
        </p:txBody>
      </p:sp>
    </p:spTree>
    <p:extLst>
      <p:ext uri="{BB962C8B-B14F-4D97-AF65-F5344CB8AC3E}">
        <p14:creationId xmlns:p14="http://schemas.microsoft.com/office/powerpoint/2010/main" val="3625005823"/>
      </p:ext>
    </p:extLst>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xfrm>
            <a:off x="609600" y="1600200"/>
            <a:ext cx="10972800" cy="3917033"/>
          </a:xfrm>
          <a:prstGeom prst="rect">
            <a:avLst/>
          </a:prstGeom>
        </p:spPr>
        <p:txBody>
          <a:bodyPr>
            <a:normAutofit/>
          </a:bodyPr>
          <a:lstStyle/>
          <a:p>
            <a:r>
              <a:t>Body Level One</a:t>
            </a:r>
          </a:p>
          <a:p>
            <a:pPr lvl="1"/>
            <a:r>
              <a:t>Body Level Two</a:t>
            </a:r>
          </a:p>
          <a:p>
            <a:pPr lvl="2"/>
            <a:r>
              <a:t>Body Level Three</a:t>
            </a:r>
          </a:p>
          <a:p>
            <a:pPr lvl="3"/>
            <a:r>
              <a:t>Body Level Four</a:t>
            </a:r>
          </a:p>
          <a:p>
            <a:pPr lvl="4"/>
            <a:r>
              <a:t>Body Level Five</a:t>
            </a:r>
          </a:p>
        </p:txBody>
      </p:sp>
      <p:sp>
        <p:nvSpPr>
          <p:cNvPr id="2" name="Slide Number">
            <a:extLst>
              <a:ext uri="{FF2B5EF4-FFF2-40B4-BE49-F238E27FC236}">
                <a16:creationId xmlns:a16="http://schemas.microsoft.com/office/drawing/2014/main" id="{AB0B95D2-CB91-352D-8BC0-FE0A0140FA28}"/>
              </a:ext>
            </a:extLst>
          </p:cNvPr>
          <p:cNvSpPr txBox="1">
            <a:spLocks noGrp="1" noChangeArrowheads="1"/>
          </p:cNvSpPr>
          <p:nvPr>
            <p:ph type="sldNum" sz="quarter" idx="10"/>
          </p:nvPr>
        </p:nvSpPr>
        <p:spPr>
          <a:ln/>
        </p:spPr>
        <p:txBody>
          <a:bodyPr/>
          <a:lstStyle>
            <a:lvl1pPr>
              <a:defRPr/>
            </a:lvl1pPr>
          </a:lstStyle>
          <a:p>
            <a:pPr>
              <a:defRPr/>
            </a:pPr>
            <a:fld id="{0F24EE9A-9A93-4647-BBCF-92CEC46A982F}" type="slidenum">
              <a:rPr lang="en-US" altLang="en-US"/>
              <a:pPr>
                <a:defRPr/>
              </a:pPr>
              <a:t>‹#›</a:t>
            </a:fld>
            <a:endParaRPr lang="en-US" altLang="en-US"/>
          </a:p>
        </p:txBody>
      </p:sp>
    </p:spTree>
    <p:extLst>
      <p:ext uri="{BB962C8B-B14F-4D97-AF65-F5344CB8AC3E}">
        <p14:creationId xmlns:p14="http://schemas.microsoft.com/office/powerpoint/2010/main" val="2268074547"/>
      </p:ext>
    </p:extLst>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911424" y="3993084"/>
            <a:ext cx="10363201" cy="1362076"/>
          </a:xfrm>
          <a:prstGeom prst="rect">
            <a:avLst/>
          </a:prstGeom>
        </p:spPr>
        <p:txBody>
          <a:bodyPr anchor="t"/>
          <a:lstStyle>
            <a:lvl1pPr algn="l">
              <a:defRPr sz="4000" b="1" cap="all"/>
            </a:lvl1pPr>
          </a:lstStyle>
          <a:p>
            <a:r>
              <a:t>Title Text</a:t>
            </a:r>
          </a:p>
        </p:txBody>
      </p:sp>
      <p:sp>
        <p:nvSpPr>
          <p:cNvPr id="30" name="Body Level One…"/>
          <p:cNvSpPr txBox="1">
            <a:spLocks noGrp="1"/>
          </p:cNvSpPr>
          <p:nvPr>
            <p:ph type="body" sz="quarter" idx="1"/>
          </p:nvPr>
        </p:nvSpPr>
        <p:spPr>
          <a:xfrm>
            <a:off x="911424" y="2492897"/>
            <a:ext cx="10363201" cy="1500188"/>
          </a:xfrm>
          <a:prstGeom prst="rect">
            <a:avLst/>
          </a:prstGeom>
        </p:spPr>
        <p:txBody>
          <a:bodyPr anchor="b">
            <a:normAutofit/>
          </a:bodyPr>
          <a:lstStyle>
            <a:lvl1pPr marL="0" indent="0">
              <a:spcBef>
                <a:spcPts val="400"/>
              </a:spcBef>
              <a:buSzTx/>
              <a:buFontTx/>
              <a:buNone/>
              <a:defRPr sz="2000">
                <a:solidFill>
                  <a:srgbClr val="888888"/>
                </a:solidFill>
              </a:defRPr>
            </a:lvl1pPr>
            <a:lvl2pPr marL="0" indent="457200">
              <a:spcBef>
                <a:spcPts val="400"/>
              </a:spcBef>
              <a:buSzTx/>
              <a:buFontTx/>
              <a:buNone/>
              <a:defRPr sz="2000">
                <a:solidFill>
                  <a:srgbClr val="888888"/>
                </a:solidFill>
              </a:defRPr>
            </a:lvl2pPr>
            <a:lvl3pPr marL="0" indent="914400">
              <a:spcBef>
                <a:spcPts val="400"/>
              </a:spcBef>
              <a:buSzTx/>
              <a:buFontTx/>
              <a:buNone/>
              <a:defRPr sz="2000">
                <a:solidFill>
                  <a:srgbClr val="888888"/>
                </a:solidFill>
              </a:defRPr>
            </a:lvl3pPr>
            <a:lvl4pPr marL="0" indent="1371600">
              <a:spcBef>
                <a:spcPts val="400"/>
              </a:spcBef>
              <a:buSzTx/>
              <a:buFontTx/>
              <a:buNone/>
              <a:defRPr sz="2000">
                <a:solidFill>
                  <a:srgbClr val="888888"/>
                </a:solidFill>
              </a:defRPr>
            </a:lvl4pPr>
            <a:lvl5pPr marL="0" indent="1828800">
              <a:spcBef>
                <a:spcPts val="400"/>
              </a:spcBef>
              <a:buSzTx/>
              <a:buFontTx/>
              <a:buNone/>
              <a:defRPr sz="20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2" name="Slide Number">
            <a:extLst>
              <a:ext uri="{FF2B5EF4-FFF2-40B4-BE49-F238E27FC236}">
                <a16:creationId xmlns:a16="http://schemas.microsoft.com/office/drawing/2014/main" id="{3CB4A840-92A5-563B-F3FB-CB0FC5DA0BA1}"/>
              </a:ext>
            </a:extLst>
          </p:cNvPr>
          <p:cNvSpPr txBox="1">
            <a:spLocks noGrp="1" noChangeArrowheads="1"/>
          </p:cNvSpPr>
          <p:nvPr>
            <p:ph type="sldNum" sz="quarter" idx="10"/>
          </p:nvPr>
        </p:nvSpPr>
        <p:spPr>
          <a:ln/>
        </p:spPr>
        <p:txBody>
          <a:bodyPr/>
          <a:lstStyle>
            <a:lvl1pPr>
              <a:defRPr/>
            </a:lvl1pPr>
          </a:lstStyle>
          <a:p>
            <a:pPr>
              <a:defRPr/>
            </a:pPr>
            <a:fld id="{ACE30BB2-BA9B-4B8D-9D8E-28AC55B937C5}" type="slidenum">
              <a:rPr lang="en-US" altLang="en-US"/>
              <a:pPr>
                <a:defRPr/>
              </a:pPr>
              <a:t>‹#›</a:t>
            </a:fld>
            <a:endParaRPr lang="en-US" altLang="en-US"/>
          </a:p>
        </p:txBody>
      </p:sp>
    </p:spTree>
    <p:extLst>
      <p:ext uri="{BB962C8B-B14F-4D97-AF65-F5344CB8AC3E}">
        <p14:creationId xmlns:p14="http://schemas.microsoft.com/office/powerpoint/2010/main" val="15592046"/>
      </p:ext>
    </p:extLst>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609600" y="1600200"/>
            <a:ext cx="5384800" cy="3989041"/>
          </a:xfrm>
          <a:prstGeom prst="rect">
            <a:avLst/>
          </a:prstGeom>
        </p:spPr>
        <p:txBody>
          <a:bodyPr>
            <a:normAutofit/>
          </a:bodyPr>
          <a:lstStyle>
            <a:lvl1pPr>
              <a:spcBef>
                <a:spcPts val="600"/>
              </a:spcBef>
              <a:defRPr sz="2800"/>
            </a:lvl1pPr>
            <a:lvl2pPr marL="790575" indent="-333375">
              <a:spcBef>
                <a:spcPts val="600"/>
              </a:spcBef>
              <a:defRPr sz="2800"/>
            </a:lvl2pPr>
            <a:lvl3pPr marL="1234439" indent="-320039">
              <a:spcBef>
                <a:spcPts val="600"/>
              </a:spcBef>
              <a:defRPr sz="2800"/>
            </a:lvl3pPr>
            <a:lvl4pPr marL="1727200" indent="-355600">
              <a:spcBef>
                <a:spcPts val="600"/>
              </a:spcBef>
              <a:defRPr sz="2800"/>
            </a:lvl4pPr>
            <a:lvl5pPr marL="2184400" indent="-355600">
              <a:spcBef>
                <a:spcPts val="600"/>
              </a:spcBef>
              <a:defRPr sz="2800"/>
            </a:lvl5pPr>
          </a:lstStyle>
          <a:p>
            <a:r>
              <a:t>Body Level One</a:t>
            </a:r>
          </a:p>
          <a:p>
            <a:pPr lvl="1"/>
            <a:r>
              <a:t>Body Level Two</a:t>
            </a:r>
          </a:p>
          <a:p>
            <a:pPr lvl="2"/>
            <a:r>
              <a:t>Body Level Three</a:t>
            </a:r>
          </a:p>
          <a:p>
            <a:pPr lvl="3"/>
            <a:r>
              <a:t>Body Level Four</a:t>
            </a:r>
          </a:p>
          <a:p>
            <a:pPr lvl="4"/>
            <a:r>
              <a:t>Body Level Five</a:t>
            </a:r>
          </a:p>
        </p:txBody>
      </p:sp>
      <p:sp>
        <p:nvSpPr>
          <p:cNvPr id="2" name="Slide Number">
            <a:extLst>
              <a:ext uri="{FF2B5EF4-FFF2-40B4-BE49-F238E27FC236}">
                <a16:creationId xmlns:a16="http://schemas.microsoft.com/office/drawing/2014/main" id="{6532A706-6545-193F-7AAC-8E2B837132B0}"/>
              </a:ext>
            </a:extLst>
          </p:cNvPr>
          <p:cNvSpPr txBox="1">
            <a:spLocks noGrp="1" noChangeArrowheads="1"/>
          </p:cNvSpPr>
          <p:nvPr>
            <p:ph type="sldNum" sz="quarter" idx="10"/>
          </p:nvPr>
        </p:nvSpPr>
        <p:spPr>
          <a:ln/>
        </p:spPr>
        <p:txBody>
          <a:bodyPr/>
          <a:lstStyle>
            <a:lvl1pPr>
              <a:defRPr/>
            </a:lvl1pPr>
          </a:lstStyle>
          <a:p>
            <a:pPr>
              <a:defRPr/>
            </a:pPr>
            <a:fld id="{48153DBB-CC69-4F35-8333-F0AA844FD4EB}" type="slidenum">
              <a:rPr lang="en-US" altLang="en-US"/>
              <a:pPr>
                <a:defRPr/>
              </a:pPr>
              <a:t>‹#›</a:t>
            </a:fld>
            <a:endParaRPr lang="en-US" altLang="en-US"/>
          </a:p>
        </p:txBody>
      </p:sp>
    </p:spTree>
    <p:extLst>
      <p:ext uri="{BB962C8B-B14F-4D97-AF65-F5344CB8AC3E}">
        <p14:creationId xmlns:p14="http://schemas.microsoft.com/office/powerpoint/2010/main" val="889901385"/>
      </p:ext>
    </p:extLst>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Body Level One…"/>
          <p:cNvSpPr txBox="1">
            <a:spLocks noGrp="1"/>
          </p:cNvSpPr>
          <p:nvPr>
            <p:ph type="body" sz="quarter" idx="1"/>
          </p:nvPr>
        </p:nvSpPr>
        <p:spPr>
          <a:xfrm>
            <a:off x="609600" y="1535112"/>
            <a:ext cx="5386917" cy="639763"/>
          </a:xfrm>
          <a:prstGeom prst="rect">
            <a:avLst/>
          </a:prstGeom>
        </p:spPr>
        <p:txBody>
          <a:bodyPr anchor="b">
            <a:normAutofit/>
          </a:bodyPr>
          <a:lstStyle>
            <a:lvl1pPr marL="0" indent="0">
              <a:spcBef>
                <a:spcPts val="500"/>
              </a:spcBef>
              <a:buSzTx/>
              <a:buFontTx/>
              <a:buNone/>
              <a:defRPr sz="2400" b="1"/>
            </a:lvl1pPr>
            <a:lvl2pPr marL="0" indent="457200">
              <a:spcBef>
                <a:spcPts val="500"/>
              </a:spcBef>
              <a:buSzTx/>
              <a:buFontTx/>
              <a:buNone/>
              <a:defRPr sz="2400" b="1"/>
            </a:lvl2pPr>
            <a:lvl3pPr marL="0" indent="914400">
              <a:spcBef>
                <a:spcPts val="500"/>
              </a:spcBef>
              <a:buSzTx/>
              <a:buFontTx/>
              <a:buNone/>
              <a:defRPr sz="2400" b="1"/>
            </a:lvl3pPr>
            <a:lvl4pPr marL="0" indent="1371600">
              <a:spcBef>
                <a:spcPts val="500"/>
              </a:spcBef>
              <a:buSzTx/>
              <a:buFontTx/>
              <a:buNone/>
              <a:defRPr sz="2400" b="1"/>
            </a:lvl4pPr>
            <a:lvl5pPr marL="0" indent="1828800">
              <a:spcBef>
                <a:spcPts val="500"/>
              </a:spcBef>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6193368" y="1535112"/>
            <a:ext cx="5389034" cy="639763"/>
          </a:xfrm>
          <a:prstGeom prst="rect">
            <a:avLst/>
          </a:prstGeom>
        </p:spPr>
        <p:txBody>
          <a:bodyPr anchor="b">
            <a:normAutofit/>
          </a:bodyPr>
          <a:lstStyle/>
          <a:p>
            <a:endParaRPr/>
          </a:p>
        </p:txBody>
      </p:sp>
      <p:sp>
        <p:nvSpPr>
          <p:cNvPr id="2" name="Slide Number">
            <a:extLst>
              <a:ext uri="{FF2B5EF4-FFF2-40B4-BE49-F238E27FC236}">
                <a16:creationId xmlns:a16="http://schemas.microsoft.com/office/drawing/2014/main" id="{5CE0E1C4-B27A-9735-36E5-A72360B307ED}"/>
              </a:ext>
            </a:extLst>
          </p:cNvPr>
          <p:cNvSpPr txBox="1">
            <a:spLocks noGrp="1" noChangeArrowheads="1"/>
          </p:cNvSpPr>
          <p:nvPr>
            <p:ph type="sldNum" sz="quarter" idx="22"/>
          </p:nvPr>
        </p:nvSpPr>
        <p:spPr>
          <a:ln/>
        </p:spPr>
        <p:txBody>
          <a:bodyPr/>
          <a:lstStyle>
            <a:lvl1pPr>
              <a:defRPr/>
            </a:lvl1pPr>
          </a:lstStyle>
          <a:p>
            <a:pPr>
              <a:defRPr/>
            </a:pPr>
            <a:fld id="{0893EA61-2C33-476D-A0C9-AB4D6E133A75}" type="slidenum">
              <a:rPr lang="en-US" altLang="en-US"/>
              <a:pPr>
                <a:defRPr/>
              </a:pPr>
              <a:t>‹#›</a:t>
            </a:fld>
            <a:endParaRPr lang="en-US" altLang="en-US"/>
          </a:p>
        </p:txBody>
      </p:sp>
    </p:spTree>
    <p:extLst>
      <p:ext uri="{BB962C8B-B14F-4D97-AF65-F5344CB8AC3E}">
        <p14:creationId xmlns:p14="http://schemas.microsoft.com/office/powerpoint/2010/main" val="4113855157"/>
      </p:ext>
    </p:extLst>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2" name="Slide Number">
            <a:extLst>
              <a:ext uri="{FF2B5EF4-FFF2-40B4-BE49-F238E27FC236}">
                <a16:creationId xmlns:a16="http://schemas.microsoft.com/office/drawing/2014/main" id="{571EDA29-D238-6D31-9A45-2A7932070045}"/>
              </a:ext>
            </a:extLst>
          </p:cNvPr>
          <p:cNvSpPr txBox="1">
            <a:spLocks noGrp="1" noChangeArrowheads="1"/>
          </p:cNvSpPr>
          <p:nvPr>
            <p:ph type="sldNum" sz="quarter" idx="10"/>
          </p:nvPr>
        </p:nvSpPr>
        <p:spPr>
          <a:ln/>
        </p:spPr>
        <p:txBody>
          <a:bodyPr/>
          <a:lstStyle>
            <a:lvl1pPr>
              <a:defRPr/>
            </a:lvl1pPr>
          </a:lstStyle>
          <a:p>
            <a:pPr>
              <a:defRPr/>
            </a:pPr>
            <a:fld id="{F83F0272-42AB-49B2-8D95-F667F8445293}" type="slidenum">
              <a:rPr lang="en-US" altLang="en-US"/>
              <a:pPr>
                <a:defRPr/>
              </a:pPr>
              <a:t>‹#›</a:t>
            </a:fld>
            <a:endParaRPr lang="en-US" altLang="en-US"/>
          </a:p>
        </p:txBody>
      </p:sp>
    </p:spTree>
    <p:extLst>
      <p:ext uri="{BB962C8B-B14F-4D97-AF65-F5344CB8AC3E}">
        <p14:creationId xmlns:p14="http://schemas.microsoft.com/office/powerpoint/2010/main" val="2002325570"/>
      </p:ext>
    </p:extLst>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2" name="Slide Number">
            <a:extLst>
              <a:ext uri="{FF2B5EF4-FFF2-40B4-BE49-F238E27FC236}">
                <a16:creationId xmlns:a16="http://schemas.microsoft.com/office/drawing/2014/main" id="{D2015989-35D1-F7A0-65AA-622EB45BC97E}"/>
              </a:ext>
            </a:extLst>
          </p:cNvPr>
          <p:cNvSpPr txBox="1">
            <a:spLocks noGrp="1" noChangeArrowheads="1"/>
          </p:cNvSpPr>
          <p:nvPr>
            <p:ph type="sldNum" sz="quarter" idx="10"/>
          </p:nvPr>
        </p:nvSpPr>
        <p:spPr>
          <a:ln/>
        </p:spPr>
        <p:txBody>
          <a:bodyPr/>
          <a:lstStyle>
            <a:lvl1pPr>
              <a:defRPr/>
            </a:lvl1pPr>
          </a:lstStyle>
          <a:p>
            <a:pPr>
              <a:defRPr/>
            </a:pPr>
            <a:fld id="{784AF399-B16D-4F28-BA81-0C76866C618A}" type="slidenum">
              <a:rPr lang="en-US" altLang="en-US"/>
              <a:pPr>
                <a:defRPr/>
              </a:pPr>
              <a:t>‹#›</a:t>
            </a:fld>
            <a:endParaRPr lang="en-US" altLang="en-US"/>
          </a:p>
        </p:txBody>
      </p:sp>
    </p:spTree>
    <p:extLst>
      <p:ext uri="{BB962C8B-B14F-4D97-AF65-F5344CB8AC3E}">
        <p14:creationId xmlns:p14="http://schemas.microsoft.com/office/powerpoint/2010/main" val="2733654343"/>
      </p:ext>
    </p:extLst>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609601" y="273050"/>
            <a:ext cx="4011084" cy="1162050"/>
          </a:xfrm>
          <a:prstGeom prst="rect">
            <a:avLst/>
          </a:prstGeom>
        </p:spPr>
        <p:txBody>
          <a:bodyPr anchor="b"/>
          <a:lstStyle>
            <a:lvl1pPr algn="l">
              <a:defRPr sz="2000" b="1"/>
            </a:lvl1pPr>
          </a:lstStyle>
          <a:p>
            <a:r>
              <a:t>Title Text</a:t>
            </a:r>
          </a:p>
        </p:txBody>
      </p:sp>
      <p:sp>
        <p:nvSpPr>
          <p:cNvPr id="73" name="Body Level One…"/>
          <p:cNvSpPr txBox="1">
            <a:spLocks noGrp="1"/>
          </p:cNvSpPr>
          <p:nvPr>
            <p:ph type="body" idx="1"/>
          </p:nvPr>
        </p:nvSpPr>
        <p:spPr>
          <a:xfrm>
            <a:off x="4766733" y="273050"/>
            <a:ext cx="6815667" cy="5172174"/>
          </a:xfrm>
          <a:prstGeom prst="rect">
            <a:avLst/>
          </a:prstGeom>
        </p:spPr>
        <p:txBody>
          <a:bodyPr>
            <a:normAutofit/>
          </a:body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609600" y="1435100"/>
            <a:ext cx="4011085" cy="4029892"/>
          </a:xfrm>
          <a:prstGeom prst="rect">
            <a:avLst/>
          </a:prstGeom>
        </p:spPr>
        <p:txBody>
          <a:bodyPr>
            <a:normAutofit/>
          </a:bodyPr>
          <a:lstStyle/>
          <a:p>
            <a:endParaRPr/>
          </a:p>
        </p:txBody>
      </p:sp>
      <p:sp>
        <p:nvSpPr>
          <p:cNvPr id="2" name="Slide Number">
            <a:extLst>
              <a:ext uri="{FF2B5EF4-FFF2-40B4-BE49-F238E27FC236}">
                <a16:creationId xmlns:a16="http://schemas.microsoft.com/office/drawing/2014/main" id="{8757054E-BCE7-4808-74CE-CD1622AE30B5}"/>
              </a:ext>
            </a:extLst>
          </p:cNvPr>
          <p:cNvSpPr txBox="1">
            <a:spLocks noGrp="1" noChangeArrowheads="1"/>
          </p:cNvSpPr>
          <p:nvPr>
            <p:ph type="sldNum" sz="quarter" idx="22"/>
          </p:nvPr>
        </p:nvSpPr>
        <p:spPr>
          <a:ln/>
        </p:spPr>
        <p:txBody>
          <a:bodyPr/>
          <a:lstStyle>
            <a:lvl1pPr>
              <a:defRPr/>
            </a:lvl1pPr>
          </a:lstStyle>
          <a:p>
            <a:pPr>
              <a:defRPr/>
            </a:pPr>
            <a:fld id="{BB83FE19-1F2C-4D96-AF09-50659AD9BC69}" type="slidenum">
              <a:rPr lang="en-US" altLang="en-US"/>
              <a:pPr>
                <a:defRPr/>
              </a:pPr>
              <a:t>‹#›</a:t>
            </a:fld>
            <a:endParaRPr lang="en-US" altLang="en-US"/>
          </a:p>
        </p:txBody>
      </p:sp>
    </p:spTree>
    <p:extLst>
      <p:ext uri="{BB962C8B-B14F-4D97-AF65-F5344CB8AC3E}">
        <p14:creationId xmlns:p14="http://schemas.microsoft.com/office/powerpoint/2010/main" val="1156445949"/>
      </p:ext>
    </p:extLst>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2389716" y="4509120"/>
            <a:ext cx="7315201" cy="566739"/>
          </a:xfrm>
          <a:prstGeom prst="rect">
            <a:avLst/>
          </a:prstGeom>
        </p:spPr>
        <p:txBody>
          <a:bodyPr anchor="b"/>
          <a:lstStyle>
            <a:lvl1pPr algn="l">
              <a:defRPr sz="2000" b="1"/>
            </a:lvl1pPr>
          </a:lstStyle>
          <a:p>
            <a:r>
              <a:t>Title Text</a:t>
            </a:r>
          </a:p>
        </p:txBody>
      </p:sp>
      <p:sp>
        <p:nvSpPr>
          <p:cNvPr id="83" name="Picture Placeholder 2"/>
          <p:cNvSpPr>
            <a:spLocks noGrp="1"/>
          </p:cNvSpPr>
          <p:nvPr>
            <p:ph type="pic" sz="half" idx="21"/>
          </p:nvPr>
        </p:nvSpPr>
        <p:spPr>
          <a:xfrm>
            <a:off x="2389716" y="612776"/>
            <a:ext cx="7315201" cy="3824338"/>
          </a:xfrm>
          <a:prstGeom prst="rect">
            <a:avLst/>
          </a:prstGeom>
        </p:spPr>
        <p:txBody>
          <a:bodyPr lIns="91439" rIns="91439"/>
          <a:lstStyle/>
          <a:p>
            <a:pPr lvl="0"/>
            <a:endParaRPr noProof="0">
              <a:sym typeface="Myriad Pro"/>
            </a:endParaRPr>
          </a:p>
        </p:txBody>
      </p:sp>
      <p:sp>
        <p:nvSpPr>
          <p:cNvPr id="84" name="Body Level One…"/>
          <p:cNvSpPr txBox="1">
            <a:spLocks noGrp="1"/>
          </p:cNvSpPr>
          <p:nvPr>
            <p:ph type="body" sz="quarter" idx="1"/>
          </p:nvPr>
        </p:nvSpPr>
        <p:spPr>
          <a:xfrm>
            <a:off x="2389716" y="5157192"/>
            <a:ext cx="7315201" cy="432049"/>
          </a:xfrm>
          <a:prstGeom prst="rect">
            <a:avLst/>
          </a:prstGeom>
        </p:spPr>
        <p:txBody>
          <a:bodyPr>
            <a:normAutofit/>
          </a:bodyPr>
          <a:lstStyle>
            <a:lvl1pPr marL="0" indent="0">
              <a:spcBef>
                <a:spcPts val="300"/>
              </a:spcBef>
              <a:buSzTx/>
              <a:buFontTx/>
              <a:buNone/>
              <a:defRPr sz="1400"/>
            </a:lvl1pPr>
            <a:lvl2pPr marL="0" indent="457200">
              <a:spcBef>
                <a:spcPts val="300"/>
              </a:spcBef>
              <a:buSzTx/>
              <a:buFontTx/>
              <a:buNone/>
              <a:defRPr sz="1400"/>
            </a:lvl2pPr>
            <a:lvl3pPr marL="0" indent="914400">
              <a:spcBef>
                <a:spcPts val="300"/>
              </a:spcBef>
              <a:buSzTx/>
              <a:buFontTx/>
              <a:buNone/>
              <a:defRPr sz="1400"/>
            </a:lvl3pPr>
            <a:lvl4pPr marL="0" indent="1371600">
              <a:spcBef>
                <a:spcPts val="300"/>
              </a:spcBef>
              <a:buSzTx/>
              <a:buFontTx/>
              <a:buNone/>
              <a:defRPr sz="1400"/>
            </a:lvl4pPr>
            <a:lvl5pPr marL="0" indent="1828800">
              <a:spcBef>
                <a:spcPts val="300"/>
              </a:spcBef>
              <a:buSzTx/>
              <a:buFontTx/>
              <a:buNone/>
              <a:defRPr sz="1400"/>
            </a:lvl5pPr>
          </a:lstStyle>
          <a:p>
            <a:r>
              <a:t>Body Level One</a:t>
            </a:r>
          </a:p>
          <a:p>
            <a:pPr lvl="1"/>
            <a:r>
              <a:t>Body Level Two</a:t>
            </a:r>
          </a:p>
          <a:p>
            <a:pPr lvl="2"/>
            <a:r>
              <a:t>Body Level Three</a:t>
            </a:r>
          </a:p>
          <a:p>
            <a:pPr lvl="3"/>
            <a:r>
              <a:t>Body Level Four</a:t>
            </a:r>
          </a:p>
          <a:p>
            <a:pPr lvl="4"/>
            <a:r>
              <a:t>Body Level Five</a:t>
            </a:r>
          </a:p>
        </p:txBody>
      </p:sp>
      <p:sp>
        <p:nvSpPr>
          <p:cNvPr id="2" name="Slide Number">
            <a:extLst>
              <a:ext uri="{FF2B5EF4-FFF2-40B4-BE49-F238E27FC236}">
                <a16:creationId xmlns:a16="http://schemas.microsoft.com/office/drawing/2014/main" id="{D5372AE5-0E9F-4863-9642-216467C6E928}"/>
              </a:ext>
            </a:extLst>
          </p:cNvPr>
          <p:cNvSpPr txBox="1">
            <a:spLocks noGrp="1" noChangeArrowheads="1"/>
          </p:cNvSpPr>
          <p:nvPr>
            <p:ph type="sldNum" sz="quarter" idx="22"/>
          </p:nvPr>
        </p:nvSpPr>
        <p:spPr>
          <a:ln/>
        </p:spPr>
        <p:txBody>
          <a:bodyPr/>
          <a:lstStyle>
            <a:lvl1pPr>
              <a:defRPr/>
            </a:lvl1pPr>
          </a:lstStyle>
          <a:p>
            <a:pPr>
              <a:defRPr/>
            </a:pPr>
            <a:fld id="{D9E07060-3190-4872-9863-C9714AAF7DD6}" type="slidenum">
              <a:rPr lang="en-US" altLang="en-US"/>
              <a:pPr>
                <a:defRPr/>
              </a:pPr>
              <a:t>‹#›</a:t>
            </a:fld>
            <a:endParaRPr lang="en-US" altLang="en-US"/>
          </a:p>
        </p:txBody>
      </p:sp>
    </p:spTree>
    <p:extLst>
      <p:ext uri="{BB962C8B-B14F-4D97-AF65-F5344CB8AC3E}">
        <p14:creationId xmlns:p14="http://schemas.microsoft.com/office/powerpoint/2010/main" val="517343821"/>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1"/>
          <a:srcRect/>
          <a:stretch>
            <a:fillRect/>
          </a:stretch>
        </a:blipFill>
        <a:effectLst/>
      </p:bgPr>
    </p:bg>
    <p:spTree>
      <p:nvGrpSpPr>
        <p:cNvPr id="1" name=""/>
        <p:cNvGrpSpPr/>
        <p:nvPr/>
      </p:nvGrpSpPr>
      <p:grpSpPr>
        <a:xfrm>
          <a:off x="0" y="0"/>
          <a:ext cx="0" cy="0"/>
          <a:chOff x="0" y="0"/>
          <a:chExt cx="0" cy="0"/>
        </a:xfrm>
      </p:grpSpPr>
      <p:sp>
        <p:nvSpPr>
          <p:cNvPr id="1026" name="Title Text">
            <a:extLst>
              <a:ext uri="{FF2B5EF4-FFF2-40B4-BE49-F238E27FC236}">
                <a16:creationId xmlns:a16="http://schemas.microsoft.com/office/drawing/2014/main" id="{3CAADA7E-72D9-0EA3-BE14-6BB73BB5D4BA}"/>
              </a:ext>
            </a:extLst>
          </p:cNvPr>
          <p:cNvSpPr txBox="1">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vert="horz" wrap="square" lIns="45719" tIns="45720" rIns="45719" bIns="45720" numCol="1" anchor="ctr" anchorCtr="0" compatLnSpc="1">
            <a:prstTxWarp prst="textNoShape">
              <a:avLst/>
            </a:prstTxWarp>
          </a:bodyPr>
          <a:lstStyle/>
          <a:p>
            <a:pPr lvl="0"/>
            <a:r>
              <a:rPr lang="en-US" altLang="en-US">
                <a:sym typeface="Myriad Pro" pitchFamily="34" charset="0"/>
              </a:rPr>
              <a:t>Title Text</a:t>
            </a:r>
          </a:p>
        </p:txBody>
      </p:sp>
      <p:sp>
        <p:nvSpPr>
          <p:cNvPr id="1027" name="Slide Number">
            <a:extLst>
              <a:ext uri="{FF2B5EF4-FFF2-40B4-BE49-F238E27FC236}">
                <a16:creationId xmlns:a16="http://schemas.microsoft.com/office/drawing/2014/main" id="{5111DD7B-B125-0FF2-C6FE-483A9D58490C}"/>
              </a:ext>
            </a:extLst>
          </p:cNvPr>
          <p:cNvSpPr txBox="1">
            <a:spLocks noGrp="1" noChangeArrowheads="1"/>
          </p:cNvSpPr>
          <p:nvPr>
            <p:ph type="sldNum" sz="quarter" idx="2"/>
          </p:nvPr>
        </p:nvSpPr>
        <p:spPr bwMode="auto">
          <a:xfrm>
            <a:off x="11309350" y="6416675"/>
            <a:ext cx="273050" cy="269875"/>
          </a:xfrm>
          <a:prstGeom prst="rect">
            <a:avLst/>
          </a:prstGeom>
          <a:noFill/>
          <a:ln>
            <a:noFill/>
          </a:ln>
        </p:spPr>
        <p:txBody>
          <a:bodyPr vert="horz" wrap="none" lIns="45719" tIns="45720" rIns="45719" bIns="45720" numCol="1" anchor="ctr" anchorCtr="0" compatLnSpc="1">
            <a:prstTxWarp prst="textNoShape">
              <a:avLst/>
            </a:prstTxWarp>
            <a:spAutoFit/>
          </a:bodyPr>
          <a:lstStyle>
            <a:lvl1pPr algn="r" eaLnBrk="1">
              <a:defRPr sz="1200">
                <a:solidFill>
                  <a:srgbClr val="898989"/>
                </a:solidFill>
              </a:defRPr>
            </a:lvl1pPr>
          </a:lstStyle>
          <a:p>
            <a:pPr>
              <a:defRPr/>
            </a:pPr>
            <a:fld id="{9B15F1C8-F82B-4AAD-A3FB-FA3505BB7B92}" type="slidenum">
              <a:rPr lang="en-US" altLang="en-US"/>
              <a:pPr>
                <a:defRPr/>
              </a:pPr>
              <a:t>‹#›</a:t>
            </a:fld>
            <a:endParaRPr lang="en-US" altLang="en-US"/>
          </a:p>
        </p:txBody>
      </p:sp>
      <p:sp>
        <p:nvSpPr>
          <p:cNvPr id="1028" name="Body Level One…">
            <a:extLst>
              <a:ext uri="{FF2B5EF4-FFF2-40B4-BE49-F238E27FC236}">
                <a16:creationId xmlns:a16="http://schemas.microsoft.com/office/drawing/2014/main" id="{C3D27366-5EAF-E748-2715-CFD5BBD8126F}"/>
              </a:ext>
            </a:extLst>
          </p:cNvPr>
          <p:cNvSpPr txBox="1">
            <a:spLocks noGrp="1" noChangeArrowheads="1"/>
          </p:cNvSpPr>
          <p:nvPr>
            <p:ph type="body" idx="1"/>
          </p:nvPr>
        </p:nvSpPr>
        <p:spPr bwMode="auto">
          <a:xfrm>
            <a:off x="609600" y="1600200"/>
            <a:ext cx="10972800" cy="525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vert="horz" wrap="square" lIns="45719" tIns="45720" rIns="45719" bIns="45720" numCol="1" anchor="t" anchorCtr="0" compatLnSpc="1">
            <a:prstTxWarp prst="textNoShape">
              <a:avLst/>
            </a:prstTxWarp>
          </a:bodyPr>
          <a:lstStyle/>
          <a:p>
            <a:pPr lvl="0"/>
            <a:r>
              <a:rPr lang="en-US" altLang="en-US">
                <a:sym typeface="Myriad Pro" pitchFamily="34" charset="0"/>
              </a:rPr>
              <a:t>Body Level One</a:t>
            </a:r>
          </a:p>
          <a:p>
            <a:pPr lvl="1"/>
            <a:r>
              <a:rPr lang="en-US" altLang="en-US">
                <a:sym typeface="Myriad Pro" pitchFamily="34" charset="0"/>
              </a:rPr>
              <a:t>Body Level Two</a:t>
            </a:r>
          </a:p>
          <a:p>
            <a:pPr lvl="2"/>
            <a:r>
              <a:rPr lang="en-US" altLang="en-US">
                <a:sym typeface="Myriad Pro" pitchFamily="34" charset="0"/>
              </a:rPr>
              <a:t>Body Level Three</a:t>
            </a:r>
          </a:p>
          <a:p>
            <a:pPr lvl="3"/>
            <a:r>
              <a:rPr lang="en-US" altLang="en-US">
                <a:sym typeface="Myriad Pro" pitchFamily="34" charset="0"/>
              </a:rPr>
              <a:t>Body Level Four</a:t>
            </a:r>
          </a:p>
          <a:p>
            <a:pPr lvl="4"/>
            <a:r>
              <a:rPr lang="en-US" altLang="en-US">
                <a:sym typeface="Myriad Pro" pitchFamily="34" charset="0"/>
              </a:rPr>
              <a:t>Body Level Five</a:t>
            </a:r>
          </a:p>
        </p:txBody>
      </p:sp>
    </p:spTree>
  </p:cSld>
  <p:clrMap bg1="lt1" tx1="dk1" bg2="lt2" tx2="dk2" accent1="accent1" accent2="accent2" accent3="accent3" accent4="accent4" accent5="accent5" accent6="accent6" hlink="hlink" folHlink="folHlink"/>
  <p:sldLayoutIdLst>
    <p:sldLayoutId id="2147483687"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Lst>
  <p:transition spd="med"/>
  <p:txStyles>
    <p:titleStyle>
      <a:lvl1pPr algn="ctr" rtl="0" eaLnBrk="0" fontAlgn="base" hangingPunct="0">
        <a:spcBef>
          <a:spcPct val="0"/>
        </a:spcBef>
        <a:spcAft>
          <a:spcPct val="0"/>
        </a:spcAft>
        <a:defRPr sz="4400">
          <a:solidFill>
            <a:srgbClr val="000000"/>
          </a:solidFill>
          <a:latin typeface="+mn-lt"/>
          <a:ea typeface="+mn-ea"/>
          <a:cs typeface="+mn-cs"/>
          <a:sym typeface="Myriad Pro" pitchFamily="34" charset="0"/>
        </a:defRPr>
      </a:lvl1pPr>
      <a:lvl2pPr algn="ctr" rtl="0" eaLnBrk="0" fontAlgn="base" hangingPunct="0">
        <a:spcBef>
          <a:spcPct val="0"/>
        </a:spcBef>
        <a:spcAft>
          <a:spcPct val="0"/>
        </a:spcAft>
        <a:defRPr sz="4400">
          <a:solidFill>
            <a:srgbClr val="000000"/>
          </a:solidFill>
          <a:latin typeface="+mn-lt"/>
          <a:ea typeface="+mn-ea"/>
          <a:cs typeface="+mn-cs"/>
          <a:sym typeface="Myriad Pro" pitchFamily="34" charset="0"/>
        </a:defRPr>
      </a:lvl2pPr>
      <a:lvl3pPr algn="ctr" rtl="0" eaLnBrk="0" fontAlgn="base" hangingPunct="0">
        <a:spcBef>
          <a:spcPct val="0"/>
        </a:spcBef>
        <a:spcAft>
          <a:spcPct val="0"/>
        </a:spcAft>
        <a:defRPr sz="4400">
          <a:solidFill>
            <a:srgbClr val="000000"/>
          </a:solidFill>
          <a:latin typeface="+mn-lt"/>
          <a:ea typeface="+mn-ea"/>
          <a:cs typeface="+mn-cs"/>
          <a:sym typeface="Myriad Pro" pitchFamily="34" charset="0"/>
        </a:defRPr>
      </a:lvl3pPr>
      <a:lvl4pPr algn="ctr" rtl="0" eaLnBrk="0" fontAlgn="base" hangingPunct="0">
        <a:spcBef>
          <a:spcPct val="0"/>
        </a:spcBef>
        <a:spcAft>
          <a:spcPct val="0"/>
        </a:spcAft>
        <a:defRPr sz="4400">
          <a:solidFill>
            <a:srgbClr val="000000"/>
          </a:solidFill>
          <a:latin typeface="+mn-lt"/>
          <a:ea typeface="+mn-ea"/>
          <a:cs typeface="+mn-cs"/>
          <a:sym typeface="Myriad Pro" pitchFamily="34" charset="0"/>
        </a:defRPr>
      </a:lvl4pPr>
      <a:lvl5pPr algn="ctr" rtl="0" eaLnBrk="0" fontAlgn="base" hangingPunct="0">
        <a:spcBef>
          <a:spcPct val="0"/>
        </a:spcBef>
        <a:spcAft>
          <a:spcPct val="0"/>
        </a:spcAft>
        <a:defRPr sz="4400">
          <a:solidFill>
            <a:srgbClr val="000000"/>
          </a:solidFill>
          <a:latin typeface="+mn-lt"/>
          <a:ea typeface="+mn-ea"/>
          <a:cs typeface="+mn-cs"/>
          <a:sym typeface="Myriad Pro" pitchFamily="34" charset="0"/>
        </a:defRPr>
      </a:lvl5pPr>
      <a:lvl6pPr marL="0" marR="0" indent="45720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Myriad Pro"/>
        </a:defRPr>
      </a:lvl6pPr>
      <a:lvl7pPr marL="0" marR="0" indent="91440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Myriad Pro"/>
        </a:defRPr>
      </a:lvl7pPr>
      <a:lvl8pPr marL="0" marR="0" indent="137160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Myriad Pro"/>
        </a:defRPr>
      </a:lvl8pPr>
      <a:lvl9pPr marL="0" marR="0" indent="182880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Myriad Pro"/>
        </a:defRPr>
      </a:lvl9pPr>
    </p:titleStyle>
    <p:bodyStyle>
      <a:lvl1pPr marL="342900" indent="-342900" algn="l" rtl="0" eaLnBrk="0" fontAlgn="base" hangingPunct="0">
        <a:spcBef>
          <a:spcPts val="700"/>
        </a:spcBef>
        <a:spcAft>
          <a:spcPct val="0"/>
        </a:spcAft>
        <a:buSzPct val="100000"/>
        <a:buFont typeface="Arial" panose="020B0604020202020204" pitchFamily="34" charset="0"/>
        <a:buChar char="•"/>
        <a:defRPr sz="3200">
          <a:solidFill>
            <a:srgbClr val="000000"/>
          </a:solidFill>
          <a:latin typeface="+mn-lt"/>
          <a:ea typeface="+mn-ea"/>
          <a:cs typeface="+mn-cs"/>
          <a:sym typeface="Myriad Pro" pitchFamily="34" charset="0"/>
        </a:defRPr>
      </a:lvl1pPr>
      <a:lvl2pPr marL="782638" indent="-325438" algn="l" rtl="0" eaLnBrk="0" fontAlgn="base" hangingPunct="0">
        <a:spcBef>
          <a:spcPts val="700"/>
        </a:spcBef>
        <a:spcAft>
          <a:spcPct val="0"/>
        </a:spcAft>
        <a:buSzPct val="100000"/>
        <a:buFont typeface="Arial" panose="020B0604020202020204" pitchFamily="34" charset="0"/>
        <a:buChar char="–"/>
        <a:defRPr sz="3200">
          <a:solidFill>
            <a:srgbClr val="000000"/>
          </a:solidFill>
          <a:latin typeface="+mn-lt"/>
          <a:ea typeface="+mn-ea"/>
          <a:cs typeface="+mn-cs"/>
          <a:sym typeface="Myriad Pro" pitchFamily="34" charset="0"/>
        </a:defRPr>
      </a:lvl2pPr>
      <a:lvl3pPr marL="1219200" indent="-304800" algn="l" rtl="0" eaLnBrk="0" fontAlgn="base" hangingPunct="0">
        <a:spcBef>
          <a:spcPts val="700"/>
        </a:spcBef>
        <a:spcAft>
          <a:spcPct val="0"/>
        </a:spcAft>
        <a:buSzPct val="100000"/>
        <a:buFont typeface="Arial" panose="020B0604020202020204" pitchFamily="34" charset="0"/>
        <a:buChar char="•"/>
        <a:defRPr sz="3200">
          <a:solidFill>
            <a:srgbClr val="000000"/>
          </a:solidFill>
          <a:latin typeface="+mn-lt"/>
          <a:ea typeface="+mn-ea"/>
          <a:cs typeface="+mn-cs"/>
          <a:sym typeface="Myriad Pro" pitchFamily="34" charset="0"/>
        </a:defRPr>
      </a:lvl3pPr>
      <a:lvl4pPr marL="1736725" indent="-365125" algn="l" rtl="0" eaLnBrk="0" fontAlgn="base" hangingPunct="0">
        <a:spcBef>
          <a:spcPts val="700"/>
        </a:spcBef>
        <a:spcAft>
          <a:spcPct val="0"/>
        </a:spcAft>
        <a:buSzPct val="100000"/>
        <a:buFont typeface="Arial" panose="020B0604020202020204" pitchFamily="34" charset="0"/>
        <a:buChar char="–"/>
        <a:defRPr sz="3200">
          <a:solidFill>
            <a:srgbClr val="000000"/>
          </a:solidFill>
          <a:latin typeface="+mn-lt"/>
          <a:ea typeface="+mn-ea"/>
          <a:cs typeface="+mn-cs"/>
          <a:sym typeface="Myriad Pro" pitchFamily="34" charset="0"/>
        </a:defRPr>
      </a:lvl4pPr>
      <a:lvl5pPr marL="2193925" indent="-365125" algn="l" rtl="0" eaLnBrk="0" fontAlgn="base" hangingPunct="0">
        <a:spcBef>
          <a:spcPts val="700"/>
        </a:spcBef>
        <a:spcAft>
          <a:spcPct val="0"/>
        </a:spcAft>
        <a:buSzPct val="100000"/>
        <a:buFont typeface="Arial" panose="020B0604020202020204" pitchFamily="34" charset="0"/>
        <a:buChar char="»"/>
        <a:defRPr sz="3200">
          <a:solidFill>
            <a:srgbClr val="000000"/>
          </a:solidFill>
          <a:latin typeface="+mn-lt"/>
          <a:ea typeface="+mn-ea"/>
          <a:cs typeface="+mn-cs"/>
          <a:sym typeface="Myriad Pro" pitchFamily="34" charset="0"/>
        </a:defRPr>
      </a:lvl5pPr>
      <a:lvl6pPr marL="26517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n-lt"/>
          <a:ea typeface="+mn-ea"/>
          <a:cs typeface="+mn-cs"/>
          <a:sym typeface="Myriad Pro"/>
        </a:defRPr>
      </a:lvl6pPr>
      <a:lvl7pPr marL="31089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n-lt"/>
          <a:ea typeface="+mn-ea"/>
          <a:cs typeface="+mn-cs"/>
          <a:sym typeface="Myriad Pro"/>
        </a:defRPr>
      </a:lvl7pPr>
      <a:lvl8pPr marL="35661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n-lt"/>
          <a:ea typeface="+mn-ea"/>
          <a:cs typeface="+mn-cs"/>
          <a:sym typeface="Myriad Pro"/>
        </a:defRPr>
      </a:lvl8pPr>
      <a:lvl9pPr marL="40233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n-lt"/>
          <a:ea typeface="+mn-ea"/>
          <a:cs typeface="+mn-cs"/>
          <a:sym typeface="Myriad Pro"/>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Date Placeholder 3">
            <a:extLst>
              <a:ext uri="{FF2B5EF4-FFF2-40B4-BE49-F238E27FC236}">
                <a16:creationId xmlns:a16="http://schemas.microsoft.com/office/drawing/2014/main" id="{C61E2C2C-DC3D-850F-6638-0F7E8C1A4B9C}"/>
              </a:ext>
            </a:extLst>
          </p:cNvPr>
          <p:cNvSpPr txBox="1">
            <a:spLocks noChangeArrowheads="1"/>
          </p:cNvSpPr>
          <p:nvPr/>
        </p:nvSpPr>
        <p:spPr bwMode="auto">
          <a:xfrm>
            <a:off x="379413" y="6511925"/>
            <a:ext cx="1204912"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rIns="45719" anchor="ctr">
            <a:spAutoFit/>
          </a:bodyPr>
          <a:lstStyle>
            <a:lvl1pPr>
              <a:defRPr>
                <a:solidFill>
                  <a:srgbClr val="000000"/>
                </a:solidFill>
                <a:latin typeface="Myriad Pro" pitchFamily="34" charset="0"/>
                <a:ea typeface="Myriad Pro" pitchFamily="34" charset="0"/>
                <a:cs typeface="Myriad Pro" pitchFamily="34" charset="0"/>
                <a:sym typeface="Myriad Pro" pitchFamily="34" charset="0"/>
              </a:defRPr>
            </a:lvl1pPr>
            <a:lvl2pPr marL="742950" indent="-285750">
              <a:defRPr>
                <a:solidFill>
                  <a:srgbClr val="000000"/>
                </a:solidFill>
                <a:latin typeface="Myriad Pro" pitchFamily="34" charset="0"/>
                <a:ea typeface="Myriad Pro" pitchFamily="34" charset="0"/>
                <a:cs typeface="Myriad Pro" pitchFamily="34" charset="0"/>
                <a:sym typeface="Myriad Pro" pitchFamily="34" charset="0"/>
              </a:defRPr>
            </a:lvl2pPr>
            <a:lvl3pPr marL="1143000" indent="-228600">
              <a:defRPr>
                <a:solidFill>
                  <a:srgbClr val="000000"/>
                </a:solidFill>
                <a:latin typeface="Myriad Pro" pitchFamily="34" charset="0"/>
                <a:ea typeface="Myriad Pro" pitchFamily="34" charset="0"/>
                <a:cs typeface="Myriad Pro" pitchFamily="34" charset="0"/>
                <a:sym typeface="Myriad Pro" pitchFamily="34" charset="0"/>
              </a:defRPr>
            </a:lvl3pPr>
            <a:lvl4pPr marL="1600200" indent="-228600">
              <a:defRPr>
                <a:solidFill>
                  <a:srgbClr val="000000"/>
                </a:solidFill>
                <a:latin typeface="Myriad Pro" pitchFamily="34" charset="0"/>
                <a:ea typeface="Myriad Pro" pitchFamily="34" charset="0"/>
                <a:cs typeface="Myriad Pro" pitchFamily="34" charset="0"/>
                <a:sym typeface="Myriad Pro" pitchFamily="34" charset="0"/>
              </a:defRPr>
            </a:lvl4pPr>
            <a:lvl5pPr marL="2057400" indent="-228600">
              <a:defRPr>
                <a:solidFill>
                  <a:srgbClr val="000000"/>
                </a:solidFill>
                <a:latin typeface="Myriad Pro" pitchFamily="34" charset="0"/>
                <a:ea typeface="Myriad Pro" pitchFamily="34" charset="0"/>
                <a:cs typeface="Myriad Pro" pitchFamily="34" charset="0"/>
                <a:sym typeface="Myriad Pro" pitchFamily="34" charset="0"/>
              </a:defRPr>
            </a:lvl5pPr>
            <a:lvl6pPr marL="25146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6pPr>
            <a:lvl7pPr marL="29718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7pPr>
            <a:lvl8pPr marL="34290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8pPr>
            <a:lvl9pPr marL="38862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9pPr>
          </a:lstStyle>
          <a:p>
            <a:pPr algn="ctr" eaLnBrk="1"/>
            <a:r>
              <a:rPr lang="en-US" altLang="en-US" sz="1000">
                <a:solidFill>
                  <a:srgbClr val="888888"/>
                </a:solidFill>
              </a:rPr>
              <a:t>04/02/2026</a:t>
            </a:r>
          </a:p>
        </p:txBody>
      </p:sp>
      <p:sp>
        <p:nvSpPr>
          <p:cNvPr id="4099" name="Slide Number Placeholder 4">
            <a:extLst>
              <a:ext uri="{FF2B5EF4-FFF2-40B4-BE49-F238E27FC236}">
                <a16:creationId xmlns:a16="http://schemas.microsoft.com/office/drawing/2014/main" id="{3EE29A5C-5214-2F6F-2102-07BCCE6C30FE}"/>
              </a:ext>
            </a:extLst>
          </p:cNvPr>
          <p:cNvSpPr>
            <a:spLocks noGrp="1" noChangeArrowheads="1"/>
          </p:cNvSpPr>
          <p:nvPr>
            <p:ph type="sldNum" sz="quarter" idx="10"/>
          </p:nvPr>
        </p:nvSpPr>
        <p:spPr>
          <a:xfrm>
            <a:off x="11393488" y="6416675"/>
            <a:ext cx="188912" cy="2698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a:lstStyle>
            <a:lvl1pPr>
              <a:defRPr>
                <a:solidFill>
                  <a:srgbClr val="000000"/>
                </a:solidFill>
                <a:latin typeface="Myriad Pro" pitchFamily="34" charset="0"/>
                <a:ea typeface="Myriad Pro" pitchFamily="34" charset="0"/>
                <a:cs typeface="Myriad Pro" pitchFamily="34" charset="0"/>
                <a:sym typeface="Myriad Pro" pitchFamily="34" charset="0"/>
              </a:defRPr>
            </a:lvl1pPr>
            <a:lvl2pPr marL="742950" indent="-285750">
              <a:defRPr>
                <a:solidFill>
                  <a:srgbClr val="000000"/>
                </a:solidFill>
                <a:latin typeface="Myriad Pro" pitchFamily="34" charset="0"/>
                <a:ea typeface="Myriad Pro" pitchFamily="34" charset="0"/>
                <a:cs typeface="Myriad Pro" pitchFamily="34" charset="0"/>
                <a:sym typeface="Myriad Pro" pitchFamily="34" charset="0"/>
              </a:defRPr>
            </a:lvl2pPr>
            <a:lvl3pPr marL="1143000" indent="-228600">
              <a:defRPr>
                <a:solidFill>
                  <a:srgbClr val="000000"/>
                </a:solidFill>
                <a:latin typeface="Myriad Pro" pitchFamily="34" charset="0"/>
                <a:ea typeface="Myriad Pro" pitchFamily="34" charset="0"/>
                <a:cs typeface="Myriad Pro" pitchFamily="34" charset="0"/>
                <a:sym typeface="Myriad Pro" pitchFamily="34" charset="0"/>
              </a:defRPr>
            </a:lvl3pPr>
            <a:lvl4pPr marL="1600200" indent="-228600">
              <a:defRPr>
                <a:solidFill>
                  <a:srgbClr val="000000"/>
                </a:solidFill>
                <a:latin typeface="Myriad Pro" pitchFamily="34" charset="0"/>
                <a:ea typeface="Myriad Pro" pitchFamily="34" charset="0"/>
                <a:cs typeface="Myriad Pro" pitchFamily="34" charset="0"/>
                <a:sym typeface="Myriad Pro" pitchFamily="34" charset="0"/>
              </a:defRPr>
            </a:lvl4pPr>
            <a:lvl5pPr marL="2057400" indent="-228600">
              <a:defRPr>
                <a:solidFill>
                  <a:srgbClr val="000000"/>
                </a:solidFill>
                <a:latin typeface="Myriad Pro" pitchFamily="34" charset="0"/>
                <a:ea typeface="Myriad Pro" pitchFamily="34" charset="0"/>
                <a:cs typeface="Myriad Pro" pitchFamily="34" charset="0"/>
                <a:sym typeface="Myriad Pro" pitchFamily="34" charset="0"/>
              </a:defRPr>
            </a:lvl5pPr>
            <a:lvl6pPr marL="25146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6pPr>
            <a:lvl7pPr marL="29718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7pPr>
            <a:lvl8pPr marL="34290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8pPr>
            <a:lvl9pPr marL="38862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9pPr>
          </a:lstStyle>
          <a:p>
            <a:fld id="{6C57A850-7A4F-44C3-9055-E87CCE3D6DD7}" type="slidenum">
              <a:rPr lang="en-US" altLang="en-US" smtClean="0">
                <a:solidFill>
                  <a:srgbClr val="898989"/>
                </a:solidFill>
              </a:rPr>
              <a:pPr/>
              <a:t>1</a:t>
            </a:fld>
            <a:endParaRPr lang="en-US" altLang="en-US">
              <a:solidFill>
                <a:srgbClr val="898989"/>
              </a:solidFill>
            </a:endParaRPr>
          </a:p>
        </p:txBody>
      </p:sp>
      <p:sp>
        <p:nvSpPr>
          <p:cNvPr id="96" name="Content Placeholder 2">
            <a:extLst>
              <a:ext uri="{FF2B5EF4-FFF2-40B4-BE49-F238E27FC236}">
                <a16:creationId xmlns:a16="http://schemas.microsoft.com/office/drawing/2014/main" id="{A8CE6F8D-6124-8C45-50DD-3790B3462DB6}"/>
              </a:ext>
            </a:extLst>
          </p:cNvPr>
          <p:cNvSpPr txBox="1">
            <a:spLocks noGrp="1" noChangeArrowheads="1"/>
          </p:cNvSpPr>
          <p:nvPr>
            <p:ph type="body" idx="1"/>
          </p:nvPr>
        </p:nvSpPr>
        <p:spPr>
          <a:xfrm>
            <a:off x="1981200" y="1052513"/>
            <a:ext cx="8229600" cy="4464050"/>
          </a:xfrm>
        </p:spPr>
        <p:txBody>
          <a:bodyPr/>
          <a:lstStyle/>
          <a:p>
            <a:pPr eaLnBrk="1" hangingPunct="1"/>
            <a:r>
              <a:rPr lang="en-US" altLang="en-US" dirty="0">
                <a:latin typeface="Arial" panose="020B0604020202020204" pitchFamily="34" charset="0"/>
                <a:cs typeface="Arial" panose="020B0604020202020204" pitchFamily="34" charset="0"/>
              </a:rPr>
              <a:t>Module Title: </a:t>
            </a:r>
            <a:r>
              <a:rPr lang="en-US" altLang="en-US" b="1" dirty="0">
                <a:latin typeface="Arial" panose="020B0604020202020204" pitchFamily="34" charset="0"/>
                <a:cs typeface="Arial" panose="020B0604020202020204" pitchFamily="34" charset="0"/>
              </a:rPr>
              <a:t>Professional Career Development within H&amp;SC</a:t>
            </a:r>
          </a:p>
          <a:p>
            <a:pPr eaLnBrk="1" hangingPunct="1"/>
            <a:r>
              <a:rPr lang="en-US" altLang="en-US" u="sng" dirty="0">
                <a:latin typeface="Arial" panose="020B0604020202020204" pitchFamily="34" charset="0"/>
                <a:cs typeface="Arial" panose="020B0604020202020204" pitchFamily="34" charset="0"/>
              </a:rPr>
              <a:t>Module Number</a:t>
            </a:r>
            <a:r>
              <a:rPr lang="en-US" altLang="en-US" dirty="0">
                <a:latin typeface="Arial" panose="020B0604020202020204" pitchFamily="34" charset="0"/>
                <a:cs typeface="Arial" panose="020B0604020202020204" pitchFamily="34" charset="0"/>
              </a:rPr>
              <a:t>: </a:t>
            </a:r>
            <a:r>
              <a:rPr lang="en-US" altLang="en-US" b="1" dirty="0">
                <a:latin typeface="Arial" panose="020B0604020202020204" pitchFamily="34" charset="0"/>
                <a:cs typeface="Arial" panose="020B0604020202020204" pitchFamily="34" charset="0"/>
              </a:rPr>
              <a:t>LCHS 4009 (LON)</a:t>
            </a:r>
          </a:p>
          <a:p>
            <a:pPr eaLnBrk="1" hangingPunct="1"/>
            <a:r>
              <a:rPr lang="en-US" altLang="en-US" u="sng" dirty="0">
                <a:latin typeface="Arial" panose="020B0604020202020204" pitchFamily="34" charset="0"/>
                <a:cs typeface="Arial" panose="020B0604020202020204" pitchFamily="34" charset="0"/>
              </a:rPr>
              <a:t>Assignment No</a:t>
            </a:r>
            <a:r>
              <a:rPr lang="en-US" altLang="en-US" b="1" dirty="0">
                <a:latin typeface="Arial" panose="020B0604020202020204" pitchFamily="34" charset="0"/>
                <a:cs typeface="Arial" panose="020B0604020202020204" pitchFamily="34" charset="0"/>
              </a:rPr>
              <a:t>:     ASSIGNMENT 1</a:t>
            </a:r>
          </a:p>
          <a:p>
            <a:pPr eaLnBrk="1" hangingPunct="1"/>
            <a:r>
              <a:rPr lang="en-US" altLang="en-US" u="sng" dirty="0">
                <a:latin typeface="Arial" panose="020B0604020202020204" pitchFamily="34" charset="0"/>
                <a:cs typeface="Arial" panose="020B0604020202020204" pitchFamily="34" charset="0"/>
              </a:rPr>
              <a:t>Student Name</a:t>
            </a:r>
            <a:r>
              <a:rPr lang="en-US" altLang="en-US" b="1" dirty="0">
                <a:latin typeface="Arial" panose="020B0604020202020204" pitchFamily="34" charset="0"/>
                <a:cs typeface="Arial" panose="020B0604020202020204" pitchFamily="34" charset="0"/>
              </a:rPr>
              <a:t>: </a:t>
            </a:r>
            <a:r>
              <a:rPr lang="en-US" altLang="en-US" b="1" dirty="0">
                <a:latin typeface="Arial" panose="020B0604020202020204" pitchFamily="34" charset="0"/>
                <a:ea typeface="Calibri" panose="020F0502020204030204" pitchFamily="34" charset="0"/>
                <a:cs typeface="Arial" panose="020B0604020202020204" pitchFamily="34" charset="0"/>
              </a:rPr>
              <a:t>Umma Kulsum</a:t>
            </a:r>
          </a:p>
          <a:p>
            <a:pPr eaLnBrk="1" hangingPunct="1"/>
            <a:r>
              <a:rPr lang="en-US" altLang="en-US" u="sng" dirty="0">
                <a:latin typeface="Arial" panose="020B0604020202020204" pitchFamily="34" charset="0"/>
                <a:cs typeface="Arial" panose="020B0604020202020204" pitchFamily="34" charset="0"/>
              </a:rPr>
              <a:t>Student ID: </a:t>
            </a:r>
            <a:r>
              <a:rPr lang="en-US" altLang="en-US" b="1" dirty="0">
                <a:latin typeface="Arial" panose="020B0604020202020204" pitchFamily="34" charset="0"/>
                <a:cs typeface="Arial" panose="020B0604020202020204" pitchFamily="34" charset="0"/>
              </a:rPr>
              <a:t>2513410</a:t>
            </a:r>
          </a:p>
          <a:p>
            <a:pPr eaLnBrk="1" hangingPunct="1"/>
            <a:r>
              <a:rPr lang="en-US" altLang="en-US" u="sng" dirty="0">
                <a:latin typeface="Arial" panose="020B0604020202020204" pitchFamily="34" charset="0"/>
                <a:cs typeface="Arial" panose="020B0604020202020204" pitchFamily="34" charset="0"/>
              </a:rPr>
              <a:t>Lecturer’s Name</a:t>
            </a:r>
            <a:r>
              <a:rPr lang="en-US" altLang="en-US" b="1" dirty="0">
                <a:latin typeface="Arial" panose="020B0604020202020204" pitchFamily="34" charset="0"/>
                <a:cs typeface="Arial" panose="020B0604020202020204" pitchFamily="34" charset="0"/>
              </a:rPr>
              <a:t>: Dr. Tola </a:t>
            </a:r>
            <a:r>
              <a:rPr lang="en-US" altLang="en-US" b="1" dirty="0" err="1">
                <a:latin typeface="Arial" panose="020B0604020202020204" pitchFamily="34" charset="0"/>
                <a:cs typeface="Arial" panose="020B0604020202020204" pitchFamily="34" charset="0"/>
              </a:rPr>
              <a:t>Odugbesan</a:t>
            </a:r>
            <a:endParaRPr lang="en-US" altLang="en-US" b="1" dirty="0">
              <a:latin typeface="Arial" panose="020B0604020202020204" pitchFamily="34" charset="0"/>
              <a:cs typeface="Arial" panose="020B0604020202020204" pitchFamily="34" charset="0"/>
            </a:endParaRPr>
          </a:p>
          <a:p>
            <a:pPr eaLnBrk="1" hangingPunct="1"/>
            <a:endParaRPr lang="en-US" altLang="en-US" b="1" i="1" dirty="0"/>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iterate>
                                    <p:tmAbs val="0"/>
                                  </p:iterate>
                                  <p:childTnLst>
                                    <p:set>
                                      <p:cBhvr>
                                        <p:cTn id="6" fill="hold"/>
                                        <p:tgtEl>
                                          <p:spTgt spid="96">
                                            <p:bg/>
                                          </p:spTgt>
                                        </p:tgtEl>
                                        <p:attrNameLst>
                                          <p:attrName>style.visibility</p:attrName>
                                        </p:attrNameLst>
                                      </p:cBhvr>
                                      <p:to>
                                        <p:strVal val="visible"/>
                                      </p:to>
                                    </p:set>
                                    <p:anim calcmode="lin" valueType="num">
                                      <p:cBhvr>
                                        <p:cTn id="7" dur="500" fill="hold"/>
                                        <p:tgtEl>
                                          <p:spTgt spid="96">
                                            <p:bg/>
                                          </p:spTgt>
                                        </p:tgtEl>
                                        <p:attrNameLst>
                                          <p:attrName>ppt_x</p:attrName>
                                        </p:attrNameLst>
                                      </p:cBhvr>
                                      <p:tavLst>
                                        <p:tav tm="0">
                                          <p:val>
                                            <p:strVal val="0-#ppt_w/2"/>
                                          </p:val>
                                        </p:tav>
                                        <p:tav tm="100000">
                                          <p:val>
                                            <p:strVal val="#ppt_x"/>
                                          </p:val>
                                        </p:tav>
                                      </p:tavLst>
                                    </p:anim>
                                    <p:anim calcmode="lin" valueType="num">
                                      <p:cBhvr>
                                        <p:cTn id="8" dur="500" fill="hold"/>
                                        <p:tgtEl>
                                          <p:spTgt spid="96">
                                            <p:bg/>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iterate>
                                    <p:tmAbs val="0"/>
                                  </p:iterate>
                                  <p:childTnLst>
                                    <p:set>
                                      <p:cBhvr>
                                        <p:cTn id="10" fill="hold"/>
                                        <p:tgtEl>
                                          <p:spTgt spid="96">
                                            <p:txEl>
                                              <p:pRg st="0" end="0"/>
                                            </p:txEl>
                                          </p:spTgt>
                                        </p:tgtEl>
                                        <p:attrNameLst>
                                          <p:attrName>style.visibility</p:attrName>
                                        </p:attrNameLst>
                                      </p:cBhvr>
                                      <p:to>
                                        <p:strVal val="visible"/>
                                      </p:to>
                                    </p:set>
                                    <p:anim calcmode="lin" valueType="num">
                                      <p:cBhvr>
                                        <p:cTn id="11" dur="500" fill="hold"/>
                                        <p:tgtEl>
                                          <p:spTgt spid="96">
                                            <p:txEl>
                                              <p:pRg st="0" end="0"/>
                                            </p:txEl>
                                          </p:spTgt>
                                        </p:tgtEl>
                                        <p:attrNameLst>
                                          <p:attrName>ppt_x</p:attrName>
                                        </p:attrNameLst>
                                      </p:cBhvr>
                                      <p:tavLst>
                                        <p:tav tm="0">
                                          <p:val>
                                            <p:strVal val="0-#ppt_w/2"/>
                                          </p:val>
                                        </p:tav>
                                        <p:tav tm="100000">
                                          <p:val>
                                            <p:strVal val="#ppt_x"/>
                                          </p:val>
                                        </p:tav>
                                      </p:tavLst>
                                    </p:anim>
                                    <p:anim calcmode="lin" valueType="num">
                                      <p:cBhvr>
                                        <p:cTn id="12" dur="500" fill="hold"/>
                                        <p:tgtEl>
                                          <p:spTgt spid="9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8" fill="hold" grpId="0" nodeType="clickEffect">
                                  <p:stCondLst>
                                    <p:cond delay="0"/>
                                  </p:stCondLst>
                                  <p:iterate>
                                    <p:tmAbs val="0"/>
                                  </p:iterate>
                                  <p:childTnLst>
                                    <p:set>
                                      <p:cBhvr>
                                        <p:cTn id="16" fill="hold"/>
                                        <p:tgtEl>
                                          <p:spTgt spid="96">
                                            <p:txEl>
                                              <p:pRg st="1" end="1"/>
                                            </p:txEl>
                                          </p:spTgt>
                                        </p:tgtEl>
                                        <p:attrNameLst>
                                          <p:attrName>style.visibility</p:attrName>
                                        </p:attrNameLst>
                                      </p:cBhvr>
                                      <p:to>
                                        <p:strVal val="visible"/>
                                      </p:to>
                                    </p:set>
                                    <p:anim calcmode="lin" valueType="num">
                                      <p:cBhvr>
                                        <p:cTn id="17" dur="500" fill="hold"/>
                                        <p:tgtEl>
                                          <p:spTgt spid="96">
                                            <p:txEl>
                                              <p:pRg st="1" end="1"/>
                                            </p:txEl>
                                          </p:spTgt>
                                        </p:tgtEl>
                                        <p:attrNameLst>
                                          <p:attrName>ppt_x</p:attrName>
                                        </p:attrNameLst>
                                      </p:cBhvr>
                                      <p:tavLst>
                                        <p:tav tm="0">
                                          <p:val>
                                            <p:strVal val="0-#ppt_w/2"/>
                                          </p:val>
                                        </p:tav>
                                        <p:tav tm="100000">
                                          <p:val>
                                            <p:strVal val="#ppt_x"/>
                                          </p:val>
                                        </p:tav>
                                      </p:tavLst>
                                    </p:anim>
                                    <p:anim calcmode="lin" valueType="num">
                                      <p:cBhvr>
                                        <p:cTn id="18" dur="500" fill="hold"/>
                                        <p:tgtEl>
                                          <p:spTgt spid="96">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8" fill="hold" grpId="0" nodeType="clickEffect">
                                  <p:stCondLst>
                                    <p:cond delay="0"/>
                                  </p:stCondLst>
                                  <p:iterate>
                                    <p:tmAbs val="0"/>
                                  </p:iterate>
                                  <p:childTnLst>
                                    <p:set>
                                      <p:cBhvr>
                                        <p:cTn id="22" fill="hold"/>
                                        <p:tgtEl>
                                          <p:spTgt spid="96">
                                            <p:txEl>
                                              <p:pRg st="2" end="2"/>
                                            </p:txEl>
                                          </p:spTgt>
                                        </p:tgtEl>
                                        <p:attrNameLst>
                                          <p:attrName>style.visibility</p:attrName>
                                        </p:attrNameLst>
                                      </p:cBhvr>
                                      <p:to>
                                        <p:strVal val="visible"/>
                                      </p:to>
                                    </p:set>
                                    <p:anim calcmode="lin" valueType="num">
                                      <p:cBhvr>
                                        <p:cTn id="23" dur="500" fill="hold"/>
                                        <p:tgtEl>
                                          <p:spTgt spid="96">
                                            <p:txEl>
                                              <p:pRg st="2" end="2"/>
                                            </p:txEl>
                                          </p:spTgt>
                                        </p:tgtEl>
                                        <p:attrNameLst>
                                          <p:attrName>ppt_x</p:attrName>
                                        </p:attrNameLst>
                                      </p:cBhvr>
                                      <p:tavLst>
                                        <p:tav tm="0">
                                          <p:val>
                                            <p:strVal val="0-#ppt_w/2"/>
                                          </p:val>
                                        </p:tav>
                                        <p:tav tm="100000">
                                          <p:val>
                                            <p:strVal val="#ppt_x"/>
                                          </p:val>
                                        </p:tav>
                                      </p:tavLst>
                                    </p:anim>
                                    <p:anim calcmode="lin" valueType="num">
                                      <p:cBhvr>
                                        <p:cTn id="24" dur="500" fill="hold"/>
                                        <p:tgtEl>
                                          <p:spTgt spid="96">
                                            <p:txEl>
                                              <p:pRg st="2" end="2"/>
                                            </p:txEl>
                                          </p:spTgt>
                                        </p:tgtEl>
                                        <p:attrNameLst>
                                          <p:attrName>ppt_y</p:attrName>
                                        </p:attrNameLst>
                                      </p:cBhvr>
                                      <p:tavLst>
                                        <p:tav tm="0">
                                          <p:val>
                                            <p:strVal val="#ppt_y"/>
                                          </p:val>
                                        </p:tav>
                                        <p:tav tm="100000">
                                          <p:val>
                                            <p:strVal val="#ppt_y"/>
                                          </p:val>
                                        </p:tav>
                                      </p:tavLst>
                                    </p:anim>
                                  </p:childTnLst>
                                </p:cTn>
                              </p:par>
                            </p:childTnLst>
                          </p:cTn>
                        </p:par>
                        <p:par>
                          <p:cTn id="25" fill="hold" nodeType="afterGroup">
                            <p:stCondLst>
                              <p:cond delay="500"/>
                            </p:stCondLst>
                            <p:childTnLst>
                              <p:par>
                                <p:cTn id="26" presetID="2" presetClass="entr" presetSubtype="8" fill="hold" grpId="0" nodeType="afterEffect">
                                  <p:stCondLst>
                                    <p:cond delay="0"/>
                                  </p:stCondLst>
                                  <p:iterate>
                                    <p:tmAbs val="0"/>
                                  </p:iterate>
                                  <p:childTnLst>
                                    <p:set>
                                      <p:cBhvr>
                                        <p:cTn id="27" fill="hold"/>
                                        <p:tgtEl>
                                          <p:spTgt spid="96">
                                            <p:txEl>
                                              <p:pRg st="3" end="3"/>
                                            </p:txEl>
                                          </p:spTgt>
                                        </p:tgtEl>
                                        <p:attrNameLst>
                                          <p:attrName>style.visibility</p:attrName>
                                        </p:attrNameLst>
                                      </p:cBhvr>
                                      <p:to>
                                        <p:strVal val="visible"/>
                                      </p:to>
                                    </p:set>
                                    <p:anim calcmode="lin" valueType="num">
                                      <p:cBhvr>
                                        <p:cTn id="28" dur="500" fill="hold"/>
                                        <p:tgtEl>
                                          <p:spTgt spid="96">
                                            <p:txEl>
                                              <p:pRg st="3" end="3"/>
                                            </p:txEl>
                                          </p:spTgt>
                                        </p:tgtEl>
                                        <p:attrNameLst>
                                          <p:attrName>ppt_x</p:attrName>
                                        </p:attrNameLst>
                                      </p:cBhvr>
                                      <p:tavLst>
                                        <p:tav tm="0">
                                          <p:val>
                                            <p:strVal val="0-#ppt_w/2"/>
                                          </p:val>
                                        </p:tav>
                                        <p:tav tm="100000">
                                          <p:val>
                                            <p:strVal val="#ppt_x"/>
                                          </p:val>
                                        </p:tav>
                                      </p:tavLst>
                                    </p:anim>
                                    <p:anim calcmode="lin" valueType="num">
                                      <p:cBhvr>
                                        <p:cTn id="29" dur="500" fill="hold"/>
                                        <p:tgtEl>
                                          <p:spTgt spid="96">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0" fill="hold" nodeType="clickPar">
                      <p:stCondLst>
                        <p:cond delay="indefinite"/>
                      </p:stCondLst>
                      <p:childTnLst>
                        <p:par>
                          <p:cTn id="31" fill="hold" nodeType="withGroup">
                            <p:stCondLst>
                              <p:cond delay="0"/>
                            </p:stCondLst>
                            <p:childTnLst>
                              <p:par>
                                <p:cTn id="32" presetID="2" presetClass="entr" presetSubtype="8" fill="hold" grpId="0" nodeType="clickEffect">
                                  <p:stCondLst>
                                    <p:cond delay="0"/>
                                  </p:stCondLst>
                                  <p:iterate>
                                    <p:tmAbs val="0"/>
                                  </p:iterate>
                                  <p:childTnLst>
                                    <p:set>
                                      <p:cBhvr>
                                        <p:cTn id="33" fill="hold"/>
                                        <p:tgtEl>
                                          <p:spTgt spid="96">
                                            <p:txEl>
                                              <p:pRg st="4" end="4"/>
                                            </p:txEl>
                                          </p:spTgt>
                                        </p:tgtEl>
                                        <p:attrNameLst>
                                          <p:attrName>style.visibility</p:attrName>
                                        </p:attrNameLst>
                                      </p:cBhvr>
                                      <p:to>
                                        <p:strVal val="visible"/>
                                      </p:to>
                                    </p:set>
                                    <p:anim calcmode="lin" valueType="num">
                                      <p:cBhvr>
                                        <p:cTn id="34" dur="500" fill="hold"/>
                                        <p:tgtEl>
                                          <p:spTgt spid="96">
                                            <p:txEl>
                                              <p:pRg st="4" end="4"/>
                                            </p:txEl>
                                          </p:spTgt>
                                        </p:tgtEl>
                                        <p:attrNameLst>
                                          <p:attrName>ppt_x</p:attrName>
                                        </p:attrNameLst>
                                      </p:cBhvr>
                                      <p:tavLst>
                                        <p:tav tm="0">
                                          <p:val>
                                            <p:strVal val="0-#ppt_w/2"/>
                                          </p:val>
                                        </p:tav>
                                        <p:tav tm="100000">
                                          <p:val>
                                            <p:strVal val="#ppt_x"/>
                                          </p:val>
                                        </p:tav>
                                      </p:tavLst>
                                    </p:anim>
                                    <p:anim calcmode="lin" valueType="num">
                                      <p:cBhvr>
                                        <p:cTn id="35" dur="500" fill="hold"/>
                                        <p:tgtEl>
                                          <p:spTgt spid="96">
                                            <p:txEl>
                                              <p:pRg st="4" end="4"/>
                                            </p:txEl>
                                          </p:spTgt>
                                        </p:tgtEl>
                                        <p:attrNameLst>
                                          <p:attrName>ppt_y</p:attrName>
                                        </p:attrNameLst>
                                      </p:cBhvr>
                                      <p:tavLst>
                                        <p:tav tm="0">
                                          <p:val>
                                            <p:strVal val="#ppt_y"/>
                                          </p:val>
                                        </p:tav>
                                        <p:tav tm="100000">
                                          <p:val>
                                            <p:strVal val="#ppt_y"/>
                                          </p:val>
                                        </p:tav>
                                      </p:tavLst>
                                    </p:anim>
                                  </p:childTnLst>
                                </p:cTn>
                              </p:par>
                            </p:childTnLst>
                          </p:cTn>
                        </p:par>
                        <p:par>
                          <p:cTn id="36" fill="hold" nodeType="afterGroup">
                            <p:stCondLst>
                              <p:cond delay="500"/>
                            </p:stCondLst>
                            <p:childTnLst>
                              <p:par>
                                <p:cTn id="37" presetID="2" presetClass="entr" presetSubtype="8" fill="hold" grpId="0" nodeType="afterEffect">
                                  <p:stCondLst>
                                    <p:cond delay="0"/>
                                  </p:stCondLst>
                                  <p:iterate>
                                    <p:tmAbs val="0"/>
                                  </p:iterate>
                                  <p:childTnLst>
                                    <p:set>
                                      <p:cBhvr>
                                        <p:cTn id="38" fill="hold"/>
                                        <p:tgtEl>
                                          <p:spTgt spid="96">
                                            <p:txEl>
                                              <p:pRg st="5" end="5"/>
                                            </p:txEl>
                                          </p:spTgt>
                                        </p:tgtEl>
                                        <p:attrNameLst>
                                          <p:attrName>style.visibility</p:attrName>
                                        </p:attrNameLst>
                                      </p:cBhvr>
                                      <p:to>
                                        <p:strVal val="visible"/>
                                      </p:to>
                                    </p:set>
                                    <p:anim calcmode="lin" valueType="num">
                                      <p:cBhvr>
                                        <p:cTn id="39" dur="500" fill="hold"/>
                                        <p:tgtEl>
                                          <p:spTgt spid="96">
                                            <p:txEl>
                                              <p:pRg st="5" end="5"/>
                                            </p:txEl>
                                          </p:spTgt>
                                        </p:tgtEl>
                                        <p:attrNameLst>
                                          <p:attrName>ppt_x</p:attrName>
                                        </p:attrNameLst>
                                      </p:cBhvr>
                                      <p:tavLst>
                                        <p:tav tm="0">
                                          <p:val>
                                            <p:strVal val="0-#ppt_w/2"/>
                                          </p:val>
                                        </p:tav>
                                        <p:tav tm="100000">
                                          <p:val>
                                            <p:strVal val="#ppt_x"/>
                                          </p:val>
                                        </p:tav>
                                      </p:tavLst>
                                    </p:anim>
                                    <p:anim calcmode="lin" valueType="num">
                                      <p:cBhvr>
                                        <p:cTn id="40" dur="500" fill="hold"/>
                                        <p:tgtEl>
                                          <p:spTgt spid="96">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 grpId="0" build="p" animBg="1" advAuto="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5C7B5031-C87F-1102-9B31-D475FAD7A8E0}"/>
              </a:ext>
            </a:extLst>
          </p:cNvPr>
          <p:cNvSpPr txBox="1">
            <a:spLocks noGrp="1" noChangeArrowheads="1"/>
          </p:cNvSpPr>
          <p:nvPr>
            <p:ph type="title"/>
          </p:nvPr>
        </p:nvSpPr>
        <p:spPr>
          <a:xfrm>
            <a:off x="515144" y="799242"/>
            <a:ext cx="10972800" cy="1367885"/>
          </a:xfrm>
        </p:spPr>
        <p:txBody>
          <a:bodyPr/>
          <a:lstStyle/>
          <a:p>
            <a:pPr eaLnBrk="1" hangingPunct="1"/>
            <a:r>
              <a:rPr lang="en-US" altLang="en-US" sz="2800" b="1" dirty="0">
                <a:latin typeface="Arial" panose="020B0604020202020204" pitchFamily="34" charset="0"/>
                <a:cs typeface="Arial" panose="020B0604020202020204" pitchFamily="34" charset="0"/>
              </a:rPr>
              <a:t>Acknowledge use of AI</a:t>
            </a:r>
          </a:p>
        </p:txBody>
      </p:sp>
      <p:sp>
        <p:nvSpPr>
          <p:cNvPr id="99" name="Content Placeholder 2">
            <a:extLst>
              <a:ext uri="{FF2B5EF4-FFF2-40B4-BE49-F238E27FC236}">
                <a16:creationId xmlns:a16="http://schemas.microsoft.com/office/drawing/2014/main" id="{C0CC1625-C2C6-5769-CDFC-5B7E8FD8CFEB}"/>
              </a:ext>
            </a:extLst>
          </p:cNvPr>
          <p:cNvSpPr txBox="1">
            <a:spLocks noGrp="1" noChangeArrowheads="1"/>
          </p:cNvSpPr>
          <p:nvPr>
            <p:ph type="body" idx="1"/>
          </p:nvPr>
        </p:nvSpPr>
        <p:spPr>
          <a:xfrm>
            <a:off x="1216152" y="2359153"/>
            <a:ext cx="9884664" cy="2331722"/>
          </a:xfrm>
        </p:spPr>
        <p:txBody>
          <a:bodyPr>
            <a:normAutofit/>
          </a:bodyPr>
          <a:lstStyle/>
          <a:p>
            <a:pPr marL="0" indent="0" algn="just" eaLnBrk="1" hangingPunct="1">
              <a:buSzTx/>
              <a:buFont typeface="Arial" panose="020B0604020202020204" pitchFamily="34" charset="0"/>
              <a:buNone/>
            </a:pPr>
            <a:r>
              <a:rPr lang="en-US" altLang="en-US" sz="2000" dirty="0">
                <a:latin typeface="Arial" panose="020B0604020202020204" pitchFamily="34" charset="0"/>
                <a:cs typeface="Arial" panose="020B0604020202020204" pitchFamily="34" charset="0"/>
              </a:rPr>
              <a:t>I recognize the use of Generative AI for planning, organization, and language development of this presentation. I have read, edited and proofread the final product and accept responsibility for the accuracy of the references, ideas and information contained.</a:t>
            </a:r>
          </a:p>
        </p:txBody>
      </p:sp>
      <p:sp>
        <p:nvSpPr>
          <p:cNvPr id="5124" name="Date Placeholder 3">
            <a:extLst>
              <a:ext uri="{FF2B5EF4-FFF2-40B4-BE49-F238E27FC236}">
                <a16:creationId xmlns:a16="http://schemas.microsoft.com/office/drawing/2014/main" id="{E3042020-11B0-E394-55A6-6312EE94E4EA}"/>
              </a:ext>
            </a:extLst>
          </p:cNvPr>
          <p:cNvSpPr txBox="1">
            <a:spLocks noChangeArrowheads="1"/>
          </p:cNvSpPr>
          <p:nvPr/>
        </p:nvSpPr>
        <p:spPr bwMode="auto">
          <a:xfrm>
            <a:off x="379413" y="6511925"/>
            <a:ext cx="1204912"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rIns="45719" anchor="ctr">
            <a:spAutoFit/>
          </a:bodyPr>
          <a:lstStyle>
            <a:lvl1pPr>
              <a:defRPr>
                <a:solidFill>
                  <a:srgbClr val="000000"/>
                </a:solidFill>
                <a:latin typeface="Myriad Pro" pitchFamily="34" charset="0"/>
                <a:ea typeface="Myriad Pro" pitchFamily="34" charset="0"/>
                <a:cs typeface="Myriad Pro" pitchFamily="34" charset="0"/>
                <a:sym typeface="Myriad Pro" pitchFamily="34" charset="0"/>
              </a:defRPr>
            </a:lvl1pPr>
            <a:lvl2pPr marL="742950" indent="-285750">
              <a:defRPr>
                <a:solidFill>
                  <a:srgbClr val="000000"/>
                </a:solidFill>
                <a:latin typeface="Myriad Pro" pitchFamily="34" charset="0"/>
                <a:ea typeface="Myriad Pro" pitchFamily="34" charset="0"/>
                <a:cs typeface="Myriad Pro" pitchFamily="34" charset="0"/>
                <a:sym typeface="Myriad Pro" pitchFamily="34" charset="0"/>
              </a:defRPr>
            </a:lvl2pPr>
            <a:lvl3pPr marL="1143000" indent="-228600">
              <a:defRPr>
                <a:solidFill>
                  <a:srgbClr val="000000"/>
                </a:solidFill>
                <a:latin typeface="Myriad Pro" pitchFamily="34" charset="0"/>
                <a:ea typeface="Myriad Pro" pitchFamily="34" charset="0"/>
                <a:cs typeface="Myriad Pro" pitchFamily="34" charset="0"/>
                <a:sym typeface="Myriad Pro" pitchFamily="34" charset="0"/>
              </a:defRPr>
            </a:lvl3pPr>
            <a:lvl4pPr marL="1600200" indent="-228600">
              <a:defRPr>
                <a:solidFill>
                  <a:srgbClr val="000000"/>
                </a:solidFill>
                <a:latin typeface="Myriad Pro" pitchFamily="34" charset="0"/>
                <a:ea typeface="Myriad Pro" pitchFamily="34" charset="0"/>
                <a:cs typeface="Myriad Pro" pitchFamily="34" charset="0"/>
                <a:sym typeface="Myriad Pro" pitchFamily="34" charset="0"/>
              </a:defRPr>
            </a:lvl4pPr>
            <a:lvl5pPr marL="2057400" indent="-228600">
              <a:defRPr>
                <a:solidFill>
                  <a:srgbClr val="000000"/>
                </a:solidFill>
                <a:latin typeface="Myriad Pro" pitchFamily="34" charset="0"/>
                <a:ea typeface="Myriad Pro" pitchFamily="34" charset="0"/>
                <a:cs typeface="Myriad Pro" pitchFamily="34" charset="0"/>
                <a:sym typeface="Myriad Pro" pitchFamily="34" charset="0"/>
              </a:defRPr>
            </a:lvl5pPr>
            <a:lvl6pPr marL="25146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6pPr>
            <a:lvl7pPr marL="29718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7pPr>
            <a:lvl8pPr marL="34290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8pPr>
            <a:lvl9pPr marL="38862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9pPr>
          </a:lstStyle>
          <a:p>
            <a:pPr algn="ctr" eaLnBrk="1"/>
            <a:r>
              <a:rPr lang="en-US" altLang="en-US" sz="1000">
                <a:solidFill>
                  <a:srgbClr val="888888"/>
                </a:solidFill>
              </a:rPr>
              <a:t>04/02/2026</a:t>
            </a:r>
          </a:p>
        </p:txBody>
      </p:sp>
      <p:sp>
        <p:nvSpPr>
          <p:cNvPr id="5125" name="Slide Number Placeholder 4">
            <a:extLst>
              <a:ext uri="{FF2B5EF4-FFF2-40B4-BE49-F238E27FC236}">
                <a16:creationId xmlns:a16="http://schemas.microsoft.com/office/drawing/2014/main" id="{D27DCAA5-F731-5502-C18B-3BB903C5D216}"/>
              </a:ext>
            </a:extLst>
          </p:cNvPr>
          <p:cNvSpPr>
            <a:spLocks noGrp="1" noChangeArrowheads="1"/>
          </p:cNvSpPr>
          <p:nvPr>
            <p:ph type="sldNum" sz="quarter" idx="10"/>
          </p:nvPr>
        </p:nvSpPr>
        <p:spPr>
          <a:xfrm>
            <a:off x="11393488" y="6416675"/>
            <a:ext cx="188912" cy="2698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a:lstStyle>
            <a:lvl1pPr>
              <a:defRPr>
                <a:solidFill>
                  <a:srgbClr val="000000"/>
                </a:solidFill>
                <a:latin typeface="Myriad Pro" pitchFamily="34" charset="0"/>
                <a:ea typeface="Myriad Pro" pitchFamily="34" charset="0"/>
                <a:cs typeface="Myriad Pro" pitchFamily="34" charset="0"/>
                <a:sym typeface="Myriad Pro" pitchFamily="34" charset="0"/>
              </a:defRPr>
            </a:lvl1pPr>
            <a:lvl2pPr marL="742950" indent="-285750">
              <a:defRPr>
                <a:solidFill>
                  <a:srgbClr val="000000"/>
                </a:solidFill>
                <a:latin typeface="Myriad Pro" pitchFamily="34" charset="0"/>
                <a:ea typeface="Myriad Pro" pitchFamily="34" charset="0"/>
                <a:cs typeface="Myriad Pro" pitchFamily="34" charset="0"/>
                <a:sym typeface="Myriad Pro" pitchFamily="34" charset="0"/>
              </a:defRPr>
            </a:lvl2pPr>
            <a:lvl3pPr marL="1143000" indent="-228600">
              <a:defRPr>
                <a:solidFill>
                  <a:srgbClr val="000000"/>
                </a:solidFill>
                <a:latin typeface="Myriad Pro" pitchFamily="34" charset="0"/>
                <a:ea typeface="Myriad Pro" pitchFamily="34" charset="0"/>
                <a:cs typeface="Myriad Pro" pitchFamily="34" charset="0"/>
                <a:sym typeface="Myriad Pro" pitchFamily="34" charset="0"/>
              </a:defRPr>
            </a:lvl3pPr>
            <a:lvl4pPr marL="1600200" indent="-228600">
              <a:defRPr>
                <a:solidFill>
                  <a:srgbClr val="000000"/>
                </a:solidFill>
                <a:latin typeface="Myriad Pro" pitchFamily="34" charset="0"/>
                <a:ea typeface="Myriad Pro" pitchFamily="34" charset="0"/>
                <a:cs typeface="Myriad Pro" pitchFamily="34" charset="0"/>
                <a:sym typeface="Myriad Pro" pitchFamily="34" charset="0"/>
              </a:defRPr>
            </a:lvl4pPr>
            <a:lvl5pPr marL="2057400" indent="-228600">
              <a:defRPr>
                <a:solidFill>
                  <a:srgbClr val="000000"/>
                </a:solidFill>
                <a:latin typeface="Myriad Pro" pitchFamily="34" charset="0"/>
                <a:ea typeface="Myriad Pro" pitchFamily="34" charset="0"/>
                <a:cs typeface="Myriad Pro" pitchFamily="34" charset="0"/>
                <a:sym typeface="Myriad Pro" pitchFamily="34" charset="0"/>
              </a:defRPr>
            </a:lvl5pPr>
            <a:lvl6pPr marL="25146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6pPr>
            <a:lvl7pPr marL="29718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7pPr>
            <a:lvl8pPr marL="34290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8pPr>
            <a:lvl9pPr marL="38862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9pPr>
          </a:lstStyle>
          <a:p>
            <a:fld id="{676CDA6C-0BFF-404C-939F-D877A54596E8}" type="slidenum">
              <a:rPr lang="en-US" altLang="en-US" smtClean="0">
                <a:solidFill>
                  <a:srgbClr val="898989"/>
                </a:solidFill>
              </a:rPr>
              <a:pPr/>
              <a:t>2</a:t>
            </a:fld>
            <a:endParaRPr lang="en-US" altLang="en-US">
              <a:solidFill>
                <a:srgbClr val="898989"/>
              </a:solidFill>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iterate>
                                    <p:tmAbs val="0"/>
                                  </p:iterate>
                                  <p:childTnLst>
                                    <p:set>
                                      <p:cBhvr>
                                        <p:cTn id="6" fill="hold"/>
                                        <p:tgtEl>
                                          <p:spTgt spid="99">
                                            <p:bg/>
                                          </p:spTgt>
                                        </p:tgtEl>
                                        <p:attrNameLst>
                                          <p:attrName>style.visibility</p:attrName>
                                        </p:attrNameLst>
                                      </p:cBhvr>
                                      <p:to>
                                        <p:strVal val="visible"/>
                                      </p:to>
                                    </p:set>
                                    <p:anim calcmode="lin" valueType="num">
                                      <p:cBhvr>
                                        <p:cTn id="7" dur="500" fill="hold"/>
                                        <p:tgtEl>
                                          <p:spTgt spid="99">
                                            <p:bg/>
                                          </p:spTgt>
                                        </p:tgtEl>
                                        <p:attrNameLst>
                                          <p:attrName>ppt_x</p:attrName>
                                        </p:attrNameLst>
                                      </p:cBhvr>
                                      <p:tavLst>
                                        <p:tav tm="0">
                                          <p:val>
                                            <p:strVal val="0-#ppt_w/2"/>
                                          </p:val>
                                        </p:tav>
                                        <p:tav tm="100000">
                                          <p:val>
                                            <p:strVal val="#ppt_x"/>
                                          </p:val>
                                        </p:tav>
                                      </p:tavLst>
                                    </p:anim>
                                    <p:anim calcmode="lin" valueType="num">
                                      <p:cBhvr>
                                        <p:cTn id="8" dur="500" fill="hold"/>
                                        <p:tgtEl>
                                          <p:spTgt spid="99">
                                            <p:bg/>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iterate>
                                    <p:tmAbs val="0"/>
                                  </p:iterate>
                                  <p:childTnLst>
                                    <p:set>
                                      <p:cBhvr>
                                        <p:cTn id="10" fill="hold"/>
                                        <p:tgtEl>
                                          <p:spTgt spid="99">
                                            <p:txEl>
                                              <p:pRg st="0" end="0"/>
                                            </p:txEl>
                                          </p:spTgt>
                                        </p:tgtEl>
                                        <p:attrNameLst>
                                          <p:attrName>style.visibility</p:attrName>
                                        </p:attrNameLst>
                                      </p:cBhvr>
                                      <p:to>
                                        <p:strVal val="visible"/>
                                      </p:to>
                                    </p:set>
                                    <p:anim calcmode="lin" valueType="num">
                                      <p:cBhvr>
                                        <p:cTn id="11" dur="500" fill="hold"/>
                                        <p:tgtEl>
                                          <p:spTgt spid="99">
                                            <p:txEl>
                                              <p:pRg st="0" end="0"/>
                                            </p:txEl>
                                          </p:spTgt>
                                        </p:tgtEl>
                                        <p:attrNameLst>
                                          <p:attrName>ppt_x</p:attrName>
                                        </p:attrNameLst>
                                      </p:cBhvr>
                                      <p:tavLst>
                                        <p:tav tm="0">
                                          <p:val>
                                            <p:strVal val="0-#ppt_w/2"/>
                                          </p:val>
                                        </p:tav>
                                        <p:tav tm="100000">
                                          <p:val>
                                            <p:strVal val="#ppt_x"/>
                                          </p:val>
                                        </p:tav>
                                      </p:tavLst>
                                    </p:anim>
                                    <p:anim calcmode="lin" valueType="num">
                                      <p:cBhvr>
                                        <p:cTn id="12" dur="500" fill="hold"/>
                                        <p:tgtEl>
                                          <p:spTgt spid="99">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 grpId="0" build="p" animBg="1" advAuto="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D378B672-A1C8-89BB-9F3A-4532CBA395C6}"/>
              </a:ext>
            </a:extLst>
          </p:cNvPr>
          <p:cNvSpPr txBox="1">
            <a:spLocks noGrp="1" noChangeArrowheads="1"/>
          </p:cNvSpPr>
          <p:nvPr>
            <p:ph type="title"/>
          </p:nvPr>
        </p:nvSpPr>
        <p:spPr>
          <a:xfrm>
            <a:off x="1981200" y="274638"/>
            <a:ext cx="8229600" cy="777875"/>
          </a:xfrm>
        </p:spPr>
        <p:txBody>
          <a:bodyPr/>
          <a:lstStyle/>
          <a:p>
            <a:pPr eaLnBrk="1" hangingPunct="1"/>
            <a:r>
              <a:rPr lang="en-US" altLang="en-US" sz="2800" b="1" dirty="0">
                <a:latin typeface="Arial" panose="020B0604020202020204" pitchFamily="34" charset="0"/>
                <a:cs typeface="Arial" panose="020B0604020202020204" pitchFamily="34" charset="0"/>
              </a:rPr>
              <a:t>Introduction</a:t>
            </a:r>
          </a:p>
        </p:txBody>
      </p:sp>
      <p:sp>
        <p:nvSpPr>
          <p:cNvPr id="6147" name="Date Placeholder 3">
            <a:extLst>
              <a:ext uri="{FF2B5EF4-FFF2-40B4-BE49-F238E27FC236}">
                <a16:creationId xmlns:a16="http://schemas.microsoft.com/office/drawing/2014/main" id="{9FAEE6DC-4367-AEB2-6653-D557754489B8}"/>
              </a:ext>
            </a:extLst>
          </p:cNvPr>
          <p:cNvSpPr txBox="1">
            <a:spLocks noChangeArrowheads="1"/>
          </p:cNvSpPr>
          <p:nvPr/>
        </p:nvSpPr>
        <p:spPr bwMode="auto">
          <a:xfrm>
            <a:off x="379413" y="6511925"/>
            <a:ext cx="1204912"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rIns="45719" anchor="ctr">
            <a:spAutoFit/>
          </a:bodyPr>
          <a:lstStyle>
            <a:lvl1pPr>
              <a:defRPr>
                <a:solidFill>
                  <a:srgbClr val="000000"/>
                </a:solidFill>
                <a:latin typeface="Myriad Pro" pitchFamily="34" charset="0"/>
                <a:ea typeface="Myriad Pro" pitchFamily="34" charset="0"/>
                <a:cs typeface="Myriad Pro" pitchFamily="34" charset="0"/>
                <a:sym typeface="Myriad Pro" pitchFamily="34" charset="0"/>
              </a:defRPr>
            </a:lvl1pPr>
            <a:lvl2pPr marL="742950" indent="-285750">
              <a:defRPr>
                <a:solidFill>
                  <a:srgbClr val="000000"/>
                </a:solidFill>
                <a:latin typeface="Myriad Pro" pitchFamily="34" charset="0"/>
                <a:ea typeface="Myriad Pro" pitchFamily="34" charset="0"/>
                <a:cs typeface="Myriad Pro" pitchFamily="34" charset="0"/>
                <a:sym typeface="Myriad Pro" pitchFamily="34" charset="0"/>
              </a:defRPr>
            </a:lvl2pPr>
            <a:lvl3pPr marL="1143000" indent="-228600">
              <a:defRPr>
                <a:solidFill>
                  <a:srgbClr val="000000"/>
                </a:solidFill>
                <a:latin typeface="Myriad Pro" pitchFamily="34" charset="0"/>
                <a:ea typeface="Myriad Pro" pitchFamily="34" charset="0"/>
                <a:cs typeface="Myriad Pro" pitchFamily="34" charset="0"/>
                <a:sym typeface="Myriad Pro" pitchFamily="34" charset="0"/>
              </a:defRPr>
            </a:lvl3pPr>
            <a:lvl4pPr marL="1600200" indent="-228600">
              <a:defRPr>
                <a:solidFill>
                  <a:srgbClr val="000000"/>
                </a:solidFill>
                <a:latin typeface="Myriad Pro" pitchFamily="34" charset="0"/>
                <a:ea typeface="Myriad Pro" pitchFamily="34" charset="0"/>
                <a:cs typeface="Myriad Pro" pitchFamily="34" charset="0"/>
                <a:sym typeface="Myriad Pro" pitchFamily="34" charset="0"/>
              </a:defRPr>
            </a:lvl4pPr>
            <a:lvl5pPr marL="2057400" indent="-228600">
              <a:defRPr>
                <a:solidFill>
                  <a:srgbClr val="000000"/>
                </a:solidFill>
                <a:latin typeface="Myriad Pro" pitchFamily="34" charset="0"/>
                <a:ea typeface="Myriad Pro" pitchFamily="34" charset="0"/>
                <a:cs typeface="Myriad Pro" pitchFamily="34" charset="0"/>
                <a:sym typeface="Myriad Pro" pitchFamily="34" charset="0"/>
              </a:defRPr>
            </a:lvl5pPr>
            <a:lvl6pPr marL="25146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6pPr>
            <a:lvl7pPr marL="29718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7pPr>
            <a:lvl8pPr marL="34290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8pPr>
            <a:lvl9pPr marL="38862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9pPr>
          </a:lstStyle>
          <a:p>
            <a:pPr algn="ctr" eaLnBrk="1"/>
            <a:r>
              <a:rPr lang="en-US" altLang="en-US" sz="1000">
                <a:solidFill>
                  <a:srgbClr val="888888"/>
                </a:solidFill>
              </a:rPr>
              <a:t>04/02/2026</a:t>
            </a:r>
          </a:p>
        </p:txBody>
      </p:sp>
      <p:sp>
        <p:nvSpPr>
          <p:cNvPr id="6148" name="Slide Number Placeholder 4">
            <a:extLst>
              <a:ext uri="{FF2B5EF4-FFF2-40B4-BE49-F238E27FC236}">
                <a16:creationId xmlns:a16="http://schemas.microsoft.com/office/drawing/2014/main" id="{34AD91C6-8F7C-1E67-740D-374E334144DD}"/>
              </a:ext>
            </a:extLst>
          </p:cNvPr>
          <p:cNvSpPr>
            <a:spLocks noGrp="1" noChangeArrowheads="1"/>
          </p:cNvSpPr>
          <p:nvPr>
            <p:ph type="sldNum" sz="quarter" idx="10"/>
          </p:nvPr>
        </p:nvSpPr>
        <p:spPr>
          <a:xfrm>
            <a:off x="11393488" y="6416675"/>
            <a:ext cx="188912" cy="2698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a:lstStyle>
            <a:lvl1pPr>
              <a:defRPr>
                <a:solidFill>
                  <a:srgbClr val="000000"/>
                </a:solidFill>
                <a:latin typeface="Myriad Pro" pitchFamily="34" charset="0"/>
                <a:ea typeface="Myriad Pro" pitchFamily="34" charset="0"/>
                <a:cs typeface="Myriad Pro" pitchFamily="34" charset="0"/>
                <a:sym typeface="Myriad Pro" pitchFamily="34" charset="0"/>
              </a:defRPr>
            </a:lvl1pPr>
            <a:lvl2pPr marL="742950" indent="-285750">
              <a:defRPr>
                <a:solidFill>
                  <a:srgbClr val="000000"/>
                </a:solidFill>
                <a:latin typeface="Myriad Pro" pitchFamily="34" charset="0"/>
                <a:ea typeface="Myriad Pro" pitchFamily="34" charset="0"/>
                <a:cs typeface="Myriad Pro" pitchFamily="34" charset="0"/>
                <a:sym typeface="Myriad Pro" pitchFamily="34" charset="0"/>
              </a:defRPr>
            </a:lvl2pPr>
            <a:lvl3pPr marL="1143000" indent="-228600">
              <a:defRPr>
                <a:solidFill>
                  <a:srgbClr val="000000"/>
                </a:solidFill>
                <a:latin typeface="Myriad Pro" pitchFamily="34" charset="0"/>
                <a:ea typeface="Myriad Pro" pitchFamily="34" charset="0"/>
                <a:cs typeface="Myriad Pro" pitchFamily="34" charset="0"/>
                <a:sym typeface="Myriad Pro" pitchFamily="34" charset="0"/>
              </a:defRPr>
            </a:lvl3pPr>
            <a:lvl4pPr marL="1600200" indent="-228600">
              <a:defRPr>
                <a:solidFill>
                  <a:srgbClr val="000000"/>
                </a:solidFill>
                <a:latin typeface="Myriad Pro" pitchFamily="34" charset="0"/>
                <a:ea typeface="Myriad Pro" pitchFamily="34" charset="0"/>
                <a:cs typeface="Myriad Pro" pitchFamily="34" charset="0"/>
                <a:sym typeface="Myriad Pro" pitchFamily="34" charset="0"/>
              </a:defRPr>
            </a:lvl4pPr>
            <a:lvl5pPr marL="2057400" indent="-228600">
              <a:defRPr>
                <a:solidFill>
                  <a:srgbClr val="000000"/>
                </a:solidFill>
                <a:latin typeface="Myriad Pro" pitchFamily="34" charset="0"/>
                <a:ea typeface="Myriad Pro" pitchFamily="34" charset="0"/>
                <a:cs typeface="Myriad Pro" pitchFamily="34" charset="0"/>
                <a:sym typeface="Myriad Pro" pitchFamily="34" charset="0"/>
              </a:defRPr>
            </a:lvl5pPr>
            <a:lvl6pPr marL="25146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6pPr>
            <a:lvl7pPr marL="29718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7pPr>
            <a:lvl8pPr marL="34290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8pPr>
            <a:lvl9pPr marL="38862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9pPr>
          </a:lstStyle>
          <a:p>
            <a:fld id="{9351CF77-6722-4873-BBE3-05166BDB344F}" type="slidenum">
              <a:rPr lang="en-US" altLang="en-US" smtClean="0">
                <a:solidFill>
                  <a:srgbClr val="898989"/>
                </a:solidFill>
              </a:rPr>
              <a:pPr/>
              <a:t>3</a:t>
            </a:fld>
            <a:endParaRPr lang="en-US" altLang="en-US">
              <a:solidFill>
                <a:srgbClr val="898989"/>
              </a:solidFill>
            </a:endParaRPr>
          </a:p>
        </p:txBody>
      </p:sp>
      <p:sp>
        <p:nvSpPr>
          <p:cNvPr id="106" name="Content Placeholder 1">
            <a:extLst>
              <a:ext uri="{FF2B5EF4-FFF2-40B4-BE49-F238E27FC236}">
                <a16:creationId xmlns:a16="http://schemas.microsoft.com/office/drawing/2014/main" id="{9BB132EA-D15B-8E2E-C2EC-499F3508D07D}"/>
              </a:ext>
            </a:extLst>
          </p:cNvPr>
          <p:cNvSpPr txBox="1">
            <a:spLocks noGrp="1" noChangeArrowheads="1"/>
          </p:cNvSpPr>
          <p:nvPr>
            <p:ph type="body" sz="half" idx="1"/>
          </p:nvPr>
        </p:nvSpPr>
        <p:spPr>
          <a:xfrm>
            <a:off x="1110107" y="1470818"/>
            <a:ext cx="6448425" cy="3916363"/>
          </a:xfrm>
        </p:spPr>
        <p:txBody>
          <a:bodyPr>
            <a:normAutofit/>
          </a:bodyPr>
          <a:lstStyle/>
          <a:p>
            <a:pPr algn="just"/>
            <a:r>
              <a:rPr lang="en-US" altLang="en-US" sz="2000" dirty="0">
                <a:latin typeface="Arial" panose="020B0604020202020204" pitchFamily="34" charset="0"/>
                <a:cs typeface="Arial" panose="020B0604020202020204" pitchFamily="34" charset="0"/>
              </a:rPr>
              <a:t>My name is Umma Kulsum and I am a health and social care student building my knowledge and skills on this sector.</a:t>
            </a:r>
          </a:p>
          <a:p>
            <a:pPr algn="just"/>
            <a:r>
              <a:rPr lang="en-US" altLang="en-US" sz="2000" dirty="0">
                <a:latin typeface="Arial" panose="020B0604020202020204" pitchFamily="34" charset="0"/>
                <a:cs typeface="Arial" panose="020B0604020202020204" pitchFamily="34" charset="0"/>
              </a:rPr>
              <a:t>The emphasis is placed on communication as a crucial transferable and professional skill in this presentation.</a:t>
            </a:r>
          </a:p>
          <a:p>
            <a:pPr algn="just"/>
            <a:r>
              <a:rPr lang="en-US" altLang="en-US" sz="2000" dirty="0">
                <a:latin typeface="Arial" panose="020B0604020202020204" pitchFamily="34" charset="0"/>
                <a:cs typeface="Arial" panose="020B0604020202020204" pitchFamily="34" charset="0"/>
              </a:rPr>
              <a:t>The presentation will also look at how communication skills can be used in a practical care situation and how this skill will help me to be employable, maintain my professional development and further my career.</a:t>
            </a:r>
          </a:p>
        </p:txBody>
      </p:sp>
      <p:pic>
        <p:nvPicPr>
          <p:cNvPr id="6150" name="Picture 2" descr="Types Of Communication Verbal And Nonverbal">
            <a:extLst>
              <a:ext uri="{FF2B5EF4-FFF2-40B4-BE49-F238E27FC236}">
                <a16:creationId xmlns:a16="http://schemas.microsoft.com/office/drawing/2014/main" id="{48CFA0BF-6F9B-C459-2374-09A20D90FA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70546" y="1262634"/>
            <a:ext cx="3994150" cy="362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iterate>
                                    <p:tmAbs val="0"/>
                                  </p:iterate>
                                  <p:childTnLst>
                                    <p:set>
                                      <p:cBhvr>
                                        <p:cTn id="6" fill="hold"/>
                                        <p:tgtEl>
                                          <p:spTgt spid="106">
                                            <p:bg/>
                                          </p:spTgt>
                                        </p:tgtEl>
                                        <p:attrNameLst>
                                          <p:attrName>style.visibility</p:attrName>
                                        </p:attrNameLst>
                                      </p:cBhvr>
                                      <p:to>
                                        <p:strVal val="visible"/>
                                      </p:to>
                                    </p:set>
                                    <p:anim calcmode="lin" valueType="num">
                                      <p:cBhvr>
                                        <p:cTn id="7" dur="500" fill="hold"/>
                                        <p:tgtEl>
                                          <p:spTgt spid="106">
                                            <p:bg/>
                                          </p:spTgt>
                                        </p:tgtEl>
                                        <p:attrNameLst>
                                          <p:attrName>ppt_x</p:attrName>
                                        </p:attrNameLst>
                                      </p:cBhvr>
                                      <p:tavLst>
                                        <p:tav tm="0">
                                          <p:val>
                                            <p:strVal val="0-#ppt_w/2"/>
                                          </p:val>
                                        </p:tav>
                                        <p:tav tm="100000">
                                          <p:val>
                                            <p:strVal val="#ppt_x"/>
                                          </p:val>
                                        </p:tav>
                                      </p:tavLst>
                                    </p:anim>
                                    <p:anim calcmode="lin" valueType="num">
                                      <p:cBhvr>
                                        <p:cTn id="8" dur="500" fill="hold"/>
                                        <p:tgtEl>
                                          <p:spTgt spid="106">
                                            <p:bg/>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 grpId="0" build="p" animBg="1" advAuto="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947820B8-D2F3-91C6-8F23-B3BB026916C6}"/>
              </a:ext>
            </a:extLst>
          </p:cNvPr>
          <p:cNvSpPr txBox="1">
            <a:spLocks noGrp="1" noChangeArrowheads="1"/>
          </p:cNvSpPr>
          <p:nvPr>
            <p:ph type="title"/>
          </p:nvPr>
        </p:nvSpPr>
        <p:spPr>
          <a:xfrm>
            <a:off x="1584325" y="174625"/>
            <a:ext cx="8413750" cy="1068388"/>
          </a:xfrm>
        </p:spPr>
        <p:txBody>
          <a:bodyPr/>
          <a:lstStyle/>
          <a:p>
            <a:pPr eaLnBrk="1" hangingPunct="1"/>
            <a:r>
              <a:rPr lang="en-US" altLang="en-US" sz="2800" b="1" dirty="0">
                <a:latin typeface="Arial" panose="020B0604020202020204" pitchFamily="34" charset="0"/>
                <a:cs typeface="Arial" panose="020B0604020202020204" pitchFamily="34" charset="0"/>
              </a:rPr>
              <a:t>Chosen Skill </a:t>
            </a:r>
          </a:p>
        </p:txBody>
      </p:sp>
      <p:sp>
        <p:nvSpPr>
          <p:cNvPr id="8195" name="Date Placeholder 3">
            <a:extLst>
              <a:ext uri="{FF2B5EF4-FFF2-40B4-BE49-F238E27FC236}">
                <a16:creationId xmlns:a16="http://schemas.microsoft.com/office/drawing/2014/main" id="{A8A6A624-3F45-F7DF-2277-3F9E72BFD36C}"/>
              </a:ext>
            </a:extLst>
          </p:cNvPr>
          <p:cNvSpPr txBox="1">
            <a:spLocks noChangeArrowheads="1"/>
          </p:cNvSpPr>
          <p:nvPr/>
        </p:nvSpPr>
        <p:spPr bwMode="auto">
          <a:xfrm>
            <a:off x="379413" y="6511925"/>
            <a:ext cx="1204912"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rIns="45719" anchor="ctr">
            <a:spAutoFit/>
          </a:bodyPr>
          <a:lstStyle>
            <a:lvl1pPr>
              <a:defRPr>
                <a:solidFill>
                  <a:srgbClr val="000000"/>
                </a:solidFill>
                <a:latin typeface="Myriad Pro" pitchFamily="34" charset="0"/>
                <a:ea typeface="Myriad Pro" pitchFamily="34" charset="0"/>
                <a:cs typeface="Myriad Pro" pitchFamily="34" charset="0"/>
                <a:sym typeface="Myriad Pro" pitchFamily="34" charset="0"/>
              </a:defRPr>
            </a:lvl1pPr>
            <a:lvl2pPr marL="742950" indent="-285750">
              <a:defRPr>
                <a:solidFill>
                  <a:srgbClr val="000000"/>
                </a:solidFill>
                <a:latin typeface="Myriad Pro" pitchFamily="34" charset="0"/>
                <a:ea typeface="Myriad Pro" pitchFamily="34" charset="0"/>
                <a:cs typeface="Myriad Pro" pitchFamily="34" charset="0"/>
                <a:sym typeface="Myriad Pro" pitchFamily="34" charset="0"/>
              </a:defRPr>
            </a:lvl2pPr>
            <a:lvl3pPr marL="1143000" indent="-228600">
              <a:defRPr>
                <a:solidFill>
                  <a:srgbClr val="000000"/>
                </a:solidFill>
                <a:latin typeface="Myriad Pro" pitchFamily="34" charset="0"/>
                <a:ea typeface="Myriad Pro" pitchFamily="34" charset="0"/>
                <a:cs typeface="Myriad Pro" pitchFamily="34" charset="0"/>
                <a:sym typeface="Myriad Pro" pitchFamily="34" charset="0"/>
              </a:defRPr>
            </a:lvl3pPr>
            <a:lvl4pPr marL="1600200" indent="-228600">
              <a:defRPr>
                <a:solidFill>
                  <a:srgbClr val="000000"/>
                </a:solidFill>
                <a:latin typeface="Myriad Pro" pitchFamily="34" charset="0"/>
                <a:ea typeface="Myriad Pro" pitchFamily="34" charset="0"/>
                <a:cs typeface="Myriad Pro" pitchFamily="34" charset="0"/>
                <a:sym typeface="Myriad Pro" pitchFamily="34" charset="0"/>
              </a:defRPr>
            </a:lvl4pPr>
            <a:lvl5pPr marL="2057400" indent="-228600">
              <a:defRPr>
                <a:solidFill>
                  <a:srgbClr val="000000"/>
                </a:solidFill>
                <a:latin typeface="Myriad Pro" pitchFamily="34" charset="0"/>
                <a:ea typeface="Myriad Pro" pitchFamily="34" charset="0"/>
                <a:cs typeface="Myriad Pro" pitchFamily="34" charset="0"/>
                <a:sym typeface="Myriad Pro" pitchFamily="34" charset="0"/>
              </a:defRPr>
            </a:lvl5pPr>
            <a:lvl6pPr marL="25146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6pPr>
            <a:lvl7pPr marL="29718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7pPr>
            <a:lvl8pPr marL="34290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8pPr>
            <a:lvl9pPr marL="38862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9pPr>
          </a:lstStyle>
          <a:p>
            <a:pPr algn="ctr" eaLnBrk="1"/>
            <a:r>
              <a:rPr lang="en-US" altLang="en-US" sz="1000">
                <a:solidFill>
                  <a:srgbClr val="888888"/>
                </a:solidFill>
              </a:rPr>
              <a:t>04/02/2026</a:t>
            </a:r>
          </a:p>
        </p:txBody>
      </p:sp>
      <p:sp>
        <p:nvSpPr>
          <p:cNvPr id="8196" name="Slide Number Placeholder 4">
            <a:extLst>
              <a:ext uri="{FF2B5EF4-FFF2-40B4-BE49-F238E27FC236}">
                <a16:creationId xmlns:a16="http://schemas.microsoft.com/office/drawing/2014/main" id="{59E592BC-49E7-B1BE-924D-70F451AC114A}"/>
              </a:ext>
            </a:extLst>
          </p:cNvPr>
          <p:cNvSpPr>
            <a:spLocks noGrp="1" noChangeArrowheads="1"/>
          </p:cNvSpPr>
          <p:nvPr>
            <p:ph type="sldNum" sz="quarter" idx="10"/>
          </p:nvPr>
        </p:nvSpPr>
        <p:spPr>
          <a:xfrm>
            <a:off x="11414125" y="6435725"/>
            <a:ext cx="168275" cy="2317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a:lstStyle>
            <a:lvl1pPr>
              <a:defRPr>
                <a:solidFill>
                  <a:srgbClr val="000000"/>
                </a:solidFill>
                <a:latin typeface="Myriad Pro" pitchFamily="34" charset="0"/>
                <a:ea typeface="Myriad Pro" pitchFamily="34" charset="0"/>
                <a:cs typeface="Myriad Pro" pitchFamily="34" charset="0"/>
                <a:sym typeface="Myriad Pro" pitchFamily="34" charset="0"/>
              </a:defRPr>
            </a:lvl1pPr>
            <a:lvl2pPr marL="742950" indent="-285750">
              <a:defRPr>
                <a:solidFill>
                  <a:srgbClr val="000000"/>
                </a:solidFill>
                <a:latin typeface="Myriad Pro" pitchFamily="34" charset="0"/>
                <a:ea typeface="Myriad Pro" pitchFamily="34" charset="0"/>
                <a:cs typeface="Myriad Pro" pitchFamily="34" charset="0"/>
                <a:sym typeface="Myriad Pro" pitchFamily="34" charset="0"/>
              </a:defRPr>
            </a:lvl2pPr>
            <a:lvl3pPr marL="1143000" indent="-228600">
              <a:defRPr>
                <a:solidFill>
                  <a:srgbClr val="000000"/>
                </a:solidFill>
                <a:latin typeface="Myriad Pro" pitchFamily="34" charset="0"/>
                <a:ea typeface="Myriad Pro" pitchFamily="34" charset="0"/>
                <a:cs typeface="Myriad Pro" pitchFamily="34" charset="0"/>
                <a:sym typeface="Myriad Pro" pitchFamily="34" charset="0"/>
              </a:defRPr>
            </a:lvl3pPr>
            <a:lvl4pPr marL="1600200" indent="-228600">
              <a:defRPr>
                <a:solidFill>
                  <a:srgbClr val="000000"/>
                </a:solidFill>
                <a:latin typeface="Myriad Pro" pitchFamily="34" charset="0"/>
                <a:ea typeface="Myriad Pro" pitchFamily="34" charset="0"/>
                <a:cs typeface="Myriad Pro" pitchFamily="34" charset="0"/>
                <a:sym typeface="Myriad Pro" pitchFamily="34" charset="0"/>
              </a:defRPr>
            </a:lvl4pPr>
            <a:lvl5pPr marL="2057400" indent="-228600">
              <a:defRPr>
                <a:solidFill>
                  <a:srgbClr val="000000"/>
                </a:solidFill>
                <a:latin typeface="Myriad Pro" pitchFamily="34" charset="0"/>
                <a:ea typeface="Myriad Pro" pitchFamily="34" charset="0"/>
                <a:cs typeface="Myriad Pro" pitchFamily="34" charset="0"/>
                <a:sym typeface="Myriad Pro" pitchFamily="34" charset="0"/>
              </a:defRPr>
            </a:lvl5pPr>
            <a:lvl6pPr marL="25146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6pPr>
            <a:lvl7pPr marL="29718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7pPr>
            <a:lvl8pPr marL="34290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8pPr>
            <a:lvl9pPr marL="38862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9pPr>
          </a:lstStyle>
          <a:p>
            <a:fld id="{DC09B5C1-229F-4A81-A456-0AD48062DCFF}" type="slidenum">
              <a:rPr lang="en-US" altLang="en-US" sz="900" smtClean="0">
                <a:solidFill>
                  <a:srgbClr val="898989"/>
                </a:solidFill>
              </a:rPr>
              <a:pPr/>
              <a:t>4</a:t>
            </a:fld>
            <a:endParaRPr lang="en-US" altLang="en-US" sz="900">
              <a:solidFill>
                <a:srgbClr val="898989"/>
              </a:solidFill>
            </a:endParaRPr>
          </a:p>
        </p:txBody>
      </p:sp>
      <p:sp>
        <p:nvSpPr>
          <p:cNvPr id="8" name="TextBox 7">
            <a:extLst>
              <a:ext uri="{FF2B5EF4-FFF2-40B4-BE49-F238E27FC236}">
                <a16:creationId xmlns:a16="http://schemas.microsoft.com/office/drawing/2014/main" id="{6786C6EE-38BE-F0AE-A2C4-D28D57CA5786}"/>
              </a:ext>
            </a:extLst>
          </p:cNvPr>
          <p:cNvSpPr txBox="1"/>
          <p:nvPr/>
        </p:nvSpPr>
        <p:spPr>
          <a:xfrm>
            <a:off x="528066" y="1334770"/>
            <a:ext cx="6096000" cy="389613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a:spAutoFit/>
          </a:bodyPr>
          <a:lstStyle/>
          <a:p>
            <a:pPr marL="285750" indent="-285750">
              <a:lnSpc>
                <a:spcPct val="107000"/>
              </a:lnSpc>
              <a:spcBef>
                <a:spcPts val="0"/>
              </a:spcBef>
              <a:spcAft>
                <a:spcPts val="800"/>
              </a:spcAft>
              <a:buFont typeface="Arial" panose="020B0604020202020204" pitchFamily="34" charset="0"/>
              <a:buChar char="•"/>
              <a:defRPr/>
            </a:pPr>
            <a:r>
              <a:rPr lang="en-US" sz="2000" dirty="0">
                <a:latin typeface="Arial" panose="020B0604020202020204" pitchFamily="34" charset="0"/>
                <a:ea typeface="Times New Roman" panose="02020603050405020304" pitchFamily="18" charset="0"/>
                <a:cs typeface="Arial" panose="020B0604020202020204" pitchFamily="34" charset="0"/>
              </a:rPr>
              <a:t>I have selected Communication Skills. Communication is the process of sending, receiving and understanding information between people. </a:t>
            </a:r>
          </a:p>
          <a:p>
            <a:pPr marL="285750" indent="-285750" algn="just">
              <a:lnSpc>
                <a:spcPct val="107000"/>
              </a:lnSpc>
              <a:spcBef>
                <a:spcPts val="0"/>
              </a:spcBef>
              <a:spcAft>
                <a:spcPts val="800"/>
              </a:spcAft>
              <a:buFont typeface="Arial" panose="020B0604020202020204" pitchFamily="34" charset="0"/>
              <a:buChar char="•"/>
              <a:defRPr/>
            </a:pPr>
            <a:r>
              <a:rPr lang="en-US" sz="2000" dirty="0">
                <a:latin typeface="Arial" panose="020B0604020202020204" pitchFamily="34" charset="0"/>
                <a:ea typeface="Times New Roman" panose="02020603050405020304" pitchFamily="18" charset="0"/>
                <a:cs typeface="Arial" panose="020B0604020202020204" pitchFamily="34" charset="0"/>
              </a:rPr>
              <a:t>It is an expression that involves speaking, listening, writing and non-verbal expression including facial expression, eye contact, posture, gestures and tone of voice </a:t>
            </a:r>
            <a:r>
              <a:rPr lang="en-US" sz="2000" dirty="0">
                <a:latin typeface="Arial" panose="020B0604020202020204" pitchFamily="34" charset="0"/>
                <a:ea typeface="Calibri" panose="020F0502020204030204" pitchFamily="34" charset="0"/>
                <a:cs typeface="Arial" panose="020B0604020202020204" pitchFamily="34" charset="0"/>
              </a:rPr>
              <a:t>(Egan, 2014). </a:t>
            </a:r>
            <a:r>
              <a:rPr lang="en-US" sz="2000" dirty="0">
                <a:latin typeface="Arial" panose="020B0604020202020204" pitchFamily="34" charset="0"/>
                <a:ea typeface="Times New Roman" panose="02020603050405020304" pitchFamily="18" charset="0"/>
                <a:cs typeface="Arial" panose="020B0604020202020204" pitchFamily="34" charset="0"/>
              </a:rPr>
              <a:t>.</a:t>
            </a:r>
            <a:endParaRPr lang="en-US" sz="2000" dirty="0">
              <a:latin typeface="Arial" panose="020B0604020202020204" pitchFamily="34" charset="0"/>
              <a:ea typeface="Calibri" panose="020F0502020204030204" pitchFamily="34" charset="0"/>
              <a:cs typeface="Arial" panose="020B0604020202020204" pitchFamily="34" charset="0"/>
            </a:endParaRPr>
          </a:p>
          <a:p>
            <a:pPr marL="285750" indent="-285750">
              <a:lnSpc>
                <a:spcPct val="107000"/>
              </a:lnSpc>
              <a:spcBef>
                <a:spcPts val="0"/>
              </a:spcBef>
              <a:spcAft>
                <a:spcPts val="800"/>
              </a:spcAft>
              <a:buFont typeface="Arial" panose="020B0604020202020204" pitchFamily="34" charset="0"/>
              <a:buChar char="•"/>
              <a:defRPr/>
            </a:pPr>
            <a:r>
              <a:rPr lang="en-US" sz="2000" dirty="0">
                <a:latin typeface="Arial" panose="020B0604020202020204" pitchFamily="34" charset="0"/>
                <a:ea typeface="Times New Roman" panose="02020603050405020304" pitchFamily="18" charset="0"/>
                <a:cs typeface="Arial" panose="020B0604020202020204" pitchFamily="34" charset="0"/>
              </a:rPr>
              <a:t>Communication in day-to-day health and social care practice means listening carefully and asking questions</a:t>
            </a:r>
            <a:r>
              <a:rPr lang="en-US" dirty="0">
                <a:latin typeface="+mn-lt"/>
                <a:ea typeface="Times New Roman" panose="02020603050405020304" pitchFamily="18" charset="0"/>
                <a:cs typeface="Times New Roman" panose="02020603050405020304" pitchFamily="18" charset="0"/>
              </a:rPr>
              <a:t>.</a:t>
            </a:r>
            <a:endParaRPr lang="en-US" sz="1600" dirty="0">
              <a:latin typeface="+mn-lt"/>
              <a:ea typeface="Calibri" panose="020F0502020204030204" pitchFamily="34" charset="0"/>
              <a:cs typeface="Times New Roman" panose="02020603050405020304" pitchFamily="18" charset="0"/>
            </a:endParaRPr>
          </a:p>
        </p:txBody>
      </p:sp>
      <p:pic>
        <p:nvPicPr>
          <p:cNvPr id="8198" name="Picture 8">
            <a:extLst>
              <a:ext uri="{FF2B5EF4-FFF2-40B4-BE49-F238E27FC236}">
                <a16:creationId xmlns:a16="http://schemas.microsoft.com/office/drawing/2014/main" id="{B71D9953-1895-ED24-E2D2-7BF7BFDDF3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7562" y="1553909"/>
            <a:ext cx="4414838" cy="3287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Date Placeholder 3">
            <a:extLst>
              <a:ext uri="{FF2B5EF4-FFF2-40B4-BE49-F238E27FC236}">
                <a16:creationId xmlns:a16="http://schemas.microsoft.com/office/drawing/2014/main" id="{94BA662B-395A-65C4-90D8-6655D9CA13B0}"/>
              </a:ext>
            </a:extLst>
          </p:cNvPr>
          <p:cNvSpPr txBox="1">
            <a:spLocks noChangeArrowheads="1"/>
          </p:cNvSpPr>
          <p:nvPr/>
        </p:nvSpPr>
        <p:spPr bwMode="auto">
          <a:xfrm>
            <a:off x="379413" y="6511925"/>
            <a:ext cx="1204912"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rIns="45719" anchor="ctr">
            <a:spAutoFit/>
          </a:bodyPr>
          <a:lstStyle>
            <a:lvl1pPr>
              <a:defRPr>
                <a:solidFill>
                  <a:srgbClr val="000000"/>
                </a:solidFill>
                <a:latin typeface="Myriad Pro" pitchFamily="34" charset="0"/>
                <a:ea typeface="Myriad Pro" pitchFamily="34" charset="0"/>
                <a:cs typeface="Myriad Pro" pitchFamily="34" charset="0"/>
                <a:sym typeface="Myriad Pro" pitchFamily="34" charset="0"/>
              </a:defRPr>
            </a:lvl1pPr>
            <a:lvl2pPr marL="742950" indent="-285750">
              <a:defRPr>
                <a:solidFill>
                  <a:srgbClr val="000000"/>
                </a:solidFill>
                <a:latin typeface="Myriad Pro" pitchFamily="34" charset="0"/>
                <a:ea typeface="Myriad Pro" pitchFamily="34" charset="0"/>
                <a:cs typeface="Myriad Pro" pitchFamily="34" charset="0"/>
                <a:sym typeface="Myriad Pro" pitchFamily="34" charset="0"/>
              </a:defRPr>
            </a:lvl2pPr>
            <a:lvl3pPr marL="1143000" indent="-228600">
              <a:defRPr>
                <a:solidFill>
                  <a:srgbClr val="000000"/>
                </a:solidFill>
                <a:latin typeface="Myriad Pro" pitchFamily="34" charset="0"/>
                <a:ea typeface="Myriad Pro" pitchFamily="34" charset="0"/>
                <a:cs typeface="Myriad Pro" pitchFamily="34" charset="0"/>
                <a:sym typeface="Myriad Pro" pitchFamily="34" charset="0"/>
              </a:defRPr>
            </a:lvl3pPr>
            <a:lvl4pPr marL="1600200" indent="-228600">
              <a:defRPr>
                <a:solidFill>
                  <a:srgbClr val="000000"/>
                </a:solidFill>
                <a:latin typeface="Myriad Pro" pitchFamily="34" charset="0"/>
                <a:ea typeface="Myriad Pro" pitchFamily="34" charset="0"/>
                <a:cs typeface="Myriad Pro" pitchFamily="34" charset="0"/>
                <a:sym typeface="Myriad Pro" pitchFamily="34" charset="0"/>
              </a:defRPr>
            </a:lvl4pPr>
            <a:lvl5pPr marL="2057400" indent="-228600">
              <a:defRPr>
                <a:solidFill>
                  <a:srgbClr val="000000"/>
                </a:solidFill>
                <a:latin typeface="Myriad Pro" pitchFamily="34" charset="0"/>
                <a:ea typeface="Myriad Pro" pitchFamily="34" charset="0"/>
                <a:cs typeface="Myriad Pro" pitchFamily="34" charset="0"/>
                <a:sym typeface="Myriad Pro" pitchFamily="34" charset="0"/>
              </a:defRPr>
            </a:lvl5pPr>
            <a:lvl6pPr marL="25146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6pPr>
            <a:lvl7pPr marL="29718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7pPr>
            <a:lvl8pPr marL="34290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8pPr>
            <a:lvl9pPr marL="38862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9pPr>
          </a:lstStyle>
          <a:p>
            <a:pPr algn="ctr" eaLnBrk="1"/>
            <a:r>
              <a:rPr lang="en-US" altLang="en-US" sz="1000">
                <a:solidFill>
                  <a:srgbClr val="888888"/>
                </a:solidFill>
              </a:rPr>
              <a:t>04/02/2026</a:t>
            </a:r>
          </a:p>
        </p:txBody>
      </p:sp>
      <p:sp>
        <p:nvSpPr>
          <p:cNvPr id="10243" name="Slide Number Placeholder 4">
            <a:extLst>
              <a:ext uri="{FF2B5EF4-FFF2-40B4-BE49-F238E27FC236}">
                <a16:creationId xmlns:a16="http://schemas.microsoft.com/office/drawing/2014/main" id="{741336AD-BC33-8F11-1AEB-877D7ADCABEF}"/>
              </a:ext>
            </a:extLst>
          </p:cNvPr>
          <p:cNvSpPr>
            <a:spLocks noGrp="1" noChangeArrowheads="1"/>
          </p:cNvSpPr>
          <p:nvPr>
            <p:ph type="sldNum" sz="quarter" idx="10"/>
          </p:nvPr>
        </p:nvSpPr>
        <p:spPr>
          <a:xfrm>
            <a:off x="11414125" y="6435725"/>
            <a:ext cx="168275" cy="2317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a:lstStyle>
            <a:lvl1pPr>
              <a:defRPr>
                <a:solidFill>
                  <a:srgbClr val="000000"/>
                </a:solidFill>
                <a:latin typeface="Myriad Pro" pitchFamily="34" charset="0"/>
                <a:ea typeface="Myriad Pro" pitchFamily="34" charset="0"/>
                <a:cs typeface="Myriad Pro" pitchFamily="34" charset="0"/>
                <a:sym typeface="Myriad Pro" pitchFamily="34" charset="0"/>
              </a:defRPr>
            </a:lvl1pPr>
            <a:lvl2pPr marL="742950" indent="-285750">
              <a:defRPr>
                <a:solidFill>
                  <a:srgbClr val="000000"/>
                </a:solidFill>
                <a:latin typeface="Myriad Pro" pitchFamily="34" charset="0"/>
                <a:ea typeface="Myriad Pro" pitchFamily="34" charset="0"/>
                <a:cs typeface="Myriad Pro" pitchFamily="34" charset="0"/>
                <a:sym typeface="Myriad Pro" pitchFamily="34" charset="0"/>
              </a:defRPr>
            </a:lvl2pPr>
            <a:lvl3pPr marL="1143000" indent="-228600">
              <a:defRPr>
                <a:solidFill>
                  <a:srgbClr val="000000"/>
                </a:solidFill>
                <a:latin typeface="Myriad Pro" pitchFamily="34" charset="0"/>
                <a:ea typeface="Myriad Pro" pitchFamily="34" charset="0"/>
                <a:cs typeface="Myriad Pro" pitchFamily="34" charset="0"/>
                <a:sym typeface="Myriad Pro" pitchFamily="34" charset="0"/>
              </a:defRPr>
            </a:lvl3pPr>
            <a:lvl4pPr marL="1600200" indent="-228600">
              <a:defRPr>
                <a:solidFill>
                  <a:srgbClr val="000000"/>
                </a:solidFill>
                <a:latin typeface="Myriad Pro" pitchFamily="34" charset="0"/>
                <a:ea typeface="Myriad Pro" pitchFamily="34" charset="0"/>
                <a:cs typeface="Myriad Pro" pitchFamily="34" charset="0"/>
                <a:sym typeface="Myriad Pro" pitchFamily="34" charset="0"/>
              </a:defRPr>
            </a:lvl4pPr>
            <a:lvl5pPr marL="2057400" indent="-228600">
              <a:defRPr>
                <a:solidFill>
                  <a:srgbClr val="000000"/>
                </a:solidFill>
                <a:latin typeface="Myriad Pro" pitchFamily="34" charset="0"/>
                <a:ea typeface="Myriad Pro" pitchFamily="34" charset="0"/>
                <a:cs typeface="Myriad Pro" pitchFamily="34" charset="0"/>
                <a:sym typeface="Myriad Pro" pitchFamily="34" charset="0"/>
              </a:defRPr>
            </a:lvl5pPr>
            <a:lvl6pPr marL="25146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6pPr>
            <a:lvl7pPr marL="29718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7pPr>
            <a:lvl8pPr marL="34290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8pPr>
            <a:lvl9pPr marL="38862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9pPr>
          </a:lstStyle>
          <a:p>
            <a:fld id="{4D155743-1307-4039-84D6-11141AAFE590}" type="slidenum">
              <a:rPr lang="en-US" altLang="en-US" sz="900" smtClean="0">
                <a:solidFill>
                  <a:srgbClr val="898989"/>
                </a:solidFill>
              </a:rPr>
              <a:pPr/>
              <a:t>5</a:t>
            </a:fld>
            <a:endParaRPr lang="en-US" altLang="en-US" sz="900">
              <a:solidFill>
                <a:srgbClr val="898989"/>
              </a:solidFill>
            </a:endParaRPr>
          </a:p>
        </p:txBody>
      </p:sp>
      <p:sp>
        <p:nvSpPr>
          <p:cNvPr id="10244" name="Title 1">
            <a:extLst>
              <a:ext uri="{FF2B5EF4-FFF2-40B4-BE49-F238E27FC236}">
                <a16:creationId xmlns:a16="http://schemas.microsoft.com/office/drawing/2014/main" id="{FC3C818B-8642-62A3-7838-71C63423C215}"/>
              </a:ext>
            </a:extLst>
          </p:cNvPr>
          <p:cNvSpPr txBox="1">
            <a:spLocks noGrp="1" noChangeArrowheads="1"/>
          </p:cNvSpPr>
          <p:nvPr>
            <p:ph type="title"/>
          </p:nvPr>
        </p:nvSpPr>
        <p:spPr>
          <a:xfrm>
            <a:off x="1281938" y="0"/>
            <a:ext cx="9207500" cy="1412875"/>
          </a:xfrm>
        </p:spPr>
        <p:txBody>
          <a:bodyPr/>
          <a:lstStyle/>
          <a:p>
            <a:pPr eaLnBrk="1" hangingPunct="1"/>
            <a:r>
              <a:rPr lang="en-US" altLang="en-US" sz="2800" b="1" dirty="0">
                <a:latin typeface="Arial" panose="020B0604020202020204" pitchFamily="34" charset="0"/>
                <a:cs typeface="Arial" panose="020B0604020202020204" pitchFamily="34" charset="0"/>
              </a:rPr>
              <a:t>Importance of Communication Skills in professional practice</a:t>
            </a:r>
          </a:p>
        </p:txBody>
      </p:sp>
      <p:sp>
        <p:nvSpPr>
          <p:cNvPr id="7" name="TextBox 6">
            <a:extLst>
              <a:ext uri="{FF2B5EF4-FFF2-40B4-BE49-F238E27FC236}">
                <a16:creationId xmlns:a16="http://schemas.microsoft.com/office/drawing/2014/main" id="{AF030D9B-80E3-FB54-3469-10AD4D2A52E4}"/>
              </a:ext>
            </a:extLst>
          </p:cNvPr>
          <p:cNvSpPr txBox="1"/>
          <p:nvPr/>
        </p:nvSpPr>
        <p:spPr>
          <a:xfrm>
            <a:off x="500634" y="1596499"/>
            <a:ext cx="6096000" cy="378565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a:spAutoFit/>
          </a:bodyPr>
          <a:lstStyle/>
          <a:p>
            <a:pPr marL="285750" indent="-285750" algn="just">
              <a:buFont typeface="Arial" panose="020B0604020202020204" pitchFamily="34" charset="0"/>
              <a:buChar char="•"/>
              <a:defRPr/>
            </a:pPr>
            <a:r>
              <a:rPr lang="en-US" sz="2000" dirty="0">
                <a:latin typeface="Arial" panose="020B0604020202020204" pitchFamily="34" charset="0"/>
                <a:ea typeface="Times New Roman" panose="02020603050405020304" pitchFamily="18" charset="0"/>
                <a:cs typeface="Arial" panose="020B0604020202020204" pitchFamily="34" charset="0"/>
              </a:rPr>
              <a:t>Communication is important as health and social care workers work with people who may be ill, anxious, confused, vulnerable or unable to articulate their needs easily. </a:t>
            </a:r>
          </a:p>
          <a:p>
            <a:pPr marL="285750" indent="-285750" algn="just">
              <a:buFont typeface="Arial" panose="020B0604020202020204" pitchFamily="34" charset="0"/>
              <a:buChar char="•"/>
              <a:defRPr/>
            </a:pPr>
            <a:r>
              <a:rPr lang="en-US" sz="2000" dirty="0">
                <a:latin typeface="Arial" panose="020B0604020202020204" pitchFamily="34" charset="0"/>
                <a:ea typeface="Times New Roman" panose="02020603050405020304" pitchFamily="18" charset="0"/>
                <a:cs typeface="Arial" panose="020B0604020202020204" pitchFamily="34" charset="0"/>
              </a:rPr>
              <a:t>Good communication helps to foster dignity, trust, reassurance and involvement for service users. It is beneficial for staff as it enhances teamwork, handover and coordination. </a:t>
            </a:r>
          </a:p>
          <a:p>
            <a:pPr marL="285750" indent="-285750" algn="just">
              <a:buFont typeface="Arial" panose="020B0604020202020204" pitchFamily="34" charset="0"/>
              <a:buChar char="•"/>
              <a:defRPr/>
            </a:pPr>
            <a:r>
              <a:rPr lang="en-US" sz="2000" dirty="0" err="1">
                <a:latin typeface="Arial" panose="020B0604020202020204" pitchFamily="34" charset="0"/>
                <a:ea typeface="Calibri" panose="020F0502020204030204" pitchFamily="34" charset="0"/>
                <a:cs typeface="Arial" panose="020B0604020202020204" pitchFamily="34" charset="0"/>
              </a:rPr>
              <a:t>Dithole</a:t>
            </a:r>
            <a:r>
              <a:rPr lang="en-US" sz="2000" dirty="0">
                <a:latin typeface="Arial" panose="020B0604020202020204" pitchFamily="34" charset="0"/>
                <a:ea typeface="Calibri" panose="020F0502020204030204" pitchFamily="34" charset="0"/>
                <a:cs typeface="Arial" panose="020B0604020202020204" pitchFamily="34" charset="0"/>
              </a:rPr>
              <a:t> et al. (2017) found that when patients have communication difficulties, communication interventions can improve the interaction between nurses and patients.</a:t>
            </a:r>
            <a:endParaRPr lang="en-US" sz="2000" b="1" dirty="0">
              <a:latin typeface="Arial" panose="020B0604020202020204" pitchFamily="34" charset="0"/>
              <a:ea typeface="Times New Roman" panose="02020603050405020304" pitchFamily="18" charset="0"/>
              <a:cs typeface="Arial" panose="020B0604020202020204" pitchFamily="34" charset="0"/>
            </a:endParaRPr>
          </a:p>
        </p:txBody>
      </p:sp>
      <p:pic>
        <p:nvPicPr>
          <p:cNvPr id="10246" name="Picture 7">
            <a:extLst>
              <a:ext uri="{FF2B5EF4-FFF2-40B4-BE49-F238E27FC236}">
                <a16:creationId xmlns:a16="http://schemas.microsoft.com/office/drawing/2014/main" id="{060EE8C5-8629-213B-0F2C-491C52AE3F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38988" y="1223962"/>
            <a:ext cx="5053012" cy="441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6038A08D-3FD3-1B9F-AC25-87FCC1EE8D0D}"/>
              </a:ext>
            </a:extLst>
          </p:cNvPr>
          <p:cNvSpPr txBox="1">
            <a:spLocks noGrp="1" noChangeArrowheads="1"/>
          </p:cNvSpPr>
          <p:nvPr>
            <p:ph type="title"/>
          </p:nvPr>
        </p:nvSpPr>
        <p:spPr>
          <a:xfrm>
            <a:off x="1981200" y="0"/>
            <a:ext cx="8229600" cy="1143000"/>
          </a:xfrm>
        </p:spPr>
        <p:txBody>
          <a:bodyPr/>
          <a:lstStyle/>
          <a:p>
            <a:pPr eaLnBrk="1" hangingPunct="1"/>
            <a:r>
              <a:rPr lang="en-US" altLang="en-US" sz="2800" b="1" dirty="0">
                <a:latin typeface="Arial" panose="020B0604020202020204" pitchFamily="34" charset="0"/>
                <a:cs typeface="Arial" panose="020B0604020202020204" pitchFamily="34" charset="0"/>
              </a:rPr>
              <a:t>Model linked to communication skill</a:t>
            </a:r>
          </a:p>
        </p:txBody>
      </p:sp>
      <p:sp>
        <p:nvSpPr>
          <p:cNvPr id="12291" name="Date Placeholder 3">
            <a:extLst>
              <a:ext uri="{FF2B5EF4-FFF2-40B4-BE49-F238E27FC236}">
                <a16:creationId xmlns:a16="http://schemas.microsoft.com/office/drawing/2014/main" id="{39833AC6-70A6-972D-C20A-0D9EC4A0CBF1}"/>
              </a:ext>
            </a:extLst>
          </p:cNvPr>
          <p:cNvSpPr txBox="1">
            <a:spLocks noChangeArrowheads="1"/>
          </p:cNvSpPr>
          <p:nvPr/>
        </p:nvSpPr>
        <p:spPr bwMode="auto">
          <a:xfrm>
            <a:off x="379413" y="6511925"/>
            <a:ext cx="1204912"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rIns="45719" anchor="ctr">
            <a:spAutoFit/>
          </a:bodyPr>
          <a:lstStyle>
            <a:lvl1pPr>
              <a:defRPr>
                <a:solidFill>
                  <a:srgbClr val="000000"/>
                </a:solidFill>
                <a:latin typeface="Myriad Pro" pitchFamily="34" charset="0"/>
                <a:ea typeface="Myriad Pro" pitchFamily="34" charset="0"/>
                <a:cs typeface="Myriad Pro" pitchFamily="34" charset="0"/>
                <a:sym typeface="Myriad Pro" pitchFamily="34" charset="0"/>
              </a:defRPr>
            </a:lvl1pPr>
            <a:lvl2pPr marL="742950" indent="-285750">
              <a:defRPr>
                <a:solidFill>
                  <a:srgbClr val="000000"/>
                </a:solidFill>
                <a:latin typeface="Myriad Pro" pitchFamily="34" charset="0"/>
                <a:ea typeface="Myriad Pro" pitchFamily="34" charset="0"/>
                <a:cs typeface="Myriad Pro" pitchFamily="34" charset="0"/>
                <a:sym typeface="Myriad Pro" pitchFamily="34" charset="0"/>
              </a:defRPr>
            </a:lvl2pPr>
            <a:lvl3pPr marL="1143000" indent="-228600">
              <a:defRPr>
                <a:solidFill>
                  <a:srgbClr val="000000"/>
                </a:solidFill>
                <a:latin typeface="Myriad Pro" pitchFamily="34" charset="0"/>
                <a:ea typeface="Myriad Pro" pitchFamily="34" charset="0"/>
                <a:cs typeface="Myriad Pro" pitchFamily="34" charset="0"/>
                <a:sym typeface="Myriad Pro" pitchFamily="34" charset="0"/>
              </a:defRPr>
            </a:lvl3pPr>
            <a:lvl4pPr marL="1600200" indent="-228600">
              <a:defRPr>
                <a:solidFill>
                  <a:srgbClr val="000000"/>
                </a:solidFill>
                <a:latin typeface="Myriad Pro" pitchFamily="34" charset="0"/>
                <a:ea typeface="Myriad Pro" pitchFamily="34" charset="0"/>
                <a:cs typeface="Myriad Pro" pitchFamily="34" charset="0"/>
                <a:sym typeface="Myriad Pro" pitchFamily="34" charset="0"/>
              </a:defRPr>
            </a:lvl4pPr>
            <a:lvl5pPr marL="2057400" indent="-228600">
              <a:defRPr>
                <a:solidFill>
                  <a:srgbClr val="000000"/>
                </a:solidFill>
                <a:latin typeface="Myriad Pro" pitchFamily="34" charset="0"/>
                <a:ea typeface="Myriad Pro" pitchFamily="34" charset="0"/>
                <a:cs typeface="Myriad Pro" pitchFamily="34" charset="0"/>
                <a:sym typeface="Myriad Pro" pitchFamily="34" charset="0"/>
              </a:defRPr>
            </a:lvl5pPr>
            <a:lvl6pPr marL="25146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6pPr>
            <a:lvl7pPr marL="29718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7pPr>
            <a:lvl8pPr marL="34290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8pPr>
            <a:lvl9pPr marL="38862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9pPr>
          </a:lstStyle>
          <a:p>
            <a:pPr algn="ctr" eaLnBrk="1"/>
            <a:r>
              <a:rPr lang="en-US" altLang="en-US" sz="1000">
                <a:solidFill>
                  <a:srgbClr val="888888"/>
                </a:solidFill>
              </a:rPr>
              <a:t>04/02/2026</a:t>
            </a:r>
          </a:p>
        </p:txBody>
      </p:sp>
      <p:sp>
        <p:nvSpPr>
          <p:cNvPr id="12292" name="Slide Number Placeholder 4">
            <a:extLst>
              <a:ext uri="{FF2B5EF4-FFF2-40B4-BE49-F238E27FC236}">
                <a16:creationId xmlns:a16="http://schemas.microsoft.com/office/drawing/2014/main" id="{87EB0377-B79E-9C39-83FC-213325E93E6A}"/>
              </a:ext>
            </a:extLst>
          </p:cNvPr>
          <p:cNvSpPr>
            <a:spLocks noGrp="1" noChangeArrowheads="1"/>
          </p:cNvSpPr>
          <p:nvPr>
            <p:ph type="sldNum" sz="quarter" idx="10"/>
          </p:nvPr>
        </p:nvSpPr>
        <p:spPr>
          <a:xfrm>
            <a:off x="11393488" y="6416675"/>
            <a:ext cx="188912" cy="2698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a:lstStyle>
            <a:lvl1pPr>
              <a:defRPr>
                <a:solidFill>
                  <a:srgbClr val="000000"/>
                </a:solidFill>
                <a:latin typeface="Myriad Pro" pitchFamily="34" charset="0"/>
                <a:ea typeface="Myriad Pro" pitchFamily="34" charset="0"/>
                <a:cs typeface="Myriad Pro" pitchFamily="34" charset="0"/>
                <a:sym typeface="Myriad Pro" pitchFamily="34" charset="0"/>
              </a:defRPr>
            </a:lvl1pPr>
            <a:lvl2pPr marL="742950" indent="-285750">
              <a:defRPr>
                <a:solidFill>
                  <a:srgbClr val="000000"/>
                </a:solidFill>
                <a:latin typeface="Myriad Pro" pitchFamily="34" charset="0"/>
                <a:ea typeface="Myriad Pro" pitchFamily="34" charset="0"/>
                <a:cs typeface="Myriad Pro" pitchFamily="34" charset="0"/>
                <a:sym typeface="Myriad Pro" pitchFamily="34" charset="0"/>
              </a:defRPr>
            </a:lvl2pPr>
            <a:lvl3pPr marL="1143000" indent="-228600">
              <a:defRPr>
                <a:solidFill>
                  <a:srgbClr val="000000"/>
                </a:solidFill>
                <a:latin typeface="Myriad Pro" pitchFamily="34" charset="0"/>
                <a:ea typeface="Myriad Pro" pitchFamily="34" charset="0"/>
                <a:cs typeface="Myriad Pro" pitchFamily="34" charset="0"/>
                <a:sym typeface="Myriad Pro" pitchFamily="34" charset="0"/>
              </a:defRPr>
            </a:lvl3pPr>
            <a:lvl4pPr marL="1600200" indent="-228600">
              <a:defRPr>
                <a:solidFill>
                  <a:srgbClr val="000000"/>
                </a:solidFill>
                <a:latin typeface="Myriad Pro" pitchFamily="34" charset="0"/>
                <a:ea typeface="Myriad Pro" pitchFamily="34" charset="0"/>
                <a:cs typeface="Myriad Pro" pitchFamily="34" charset="0"/>
                <a:sym typeface="Myriad Pro" pitchFamily="34" charset="0"/>
              </a:defRPr>
            </a:lvl4pPr>
            <a:lvl5pPr marL="2057400" indent="-228600">
              <a:defRPr>
                <a:solidFill>
                  <a:srgbClr val="000000"/>
                </a:solidFill>
                <a:latin typeface="Myriad Pro" pitchFamily="34" charset="0"/>
                <a:ea typeface="Myriad Pro" pitchFamily="34" charset="0"/>
                <a:cs typeface="Myriad Pro" pitchFamily="34" charset="0"/>
                <a:sym typeface="Myriad Pro" pitchFamily="34" charset="0"/>
              </a:defRPr>
            </a:lvl5pPr>
            <a:lvl6pPr marL="25146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6pPr>
            <a:lvl7pPr marL="29718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7pPr>
            <a:lvl8pPr marL="34290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8pPr>
            <a:lvl9pPr marL="38862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9pPr>
          </a:lstStyle>
          <a:p>
            <a:fld id="{3DE968F4-2AE8-4D06-A049-75E475A2DCAB}" type="slidenum">
              <a:rPr lang="en-US" altLang="en-US" smtClean="0">
                <a:solidFill>
                  <a:srgbClr val="898989"/>
                </a:solidFill>
              </a:rPr>
              <a:pPr/>
              <a:t>6</a:t>
            </a:fld>
            <a:endParaRPr lang="en-US" altLang="en-US">
              <a:solidFill>
                <a:srgbClr val="898989"/>
              </a:solidFill>
            </a:endParaRPr>
          </a:p>
        </p:txBody>
      </p:sp>
      <p:sp>
        <p:nvSpPr>
          <p:cNvPr id="8" name="TextBox 7">
            <a:extLst>
              <a:ext uri="{FF2B5EF4-FFF2-40B4-BE49-F238E27FC236}">
                <a16:creationId xmlns:a16="http://schemas.microsoft.com/office/drawing/2014/main" id="{CE17033C-7A4F-DBEB-EA00-F74879ECEA8C}"/>
              </a:ext>
            </a:extLst>
          </p:cNvPr>
          <p:cNvSpPr txBox="1"/>
          <p:nvPr/>
        </p:nvSpPr>
        <p:spPr>
          <a:xfrm>
            <a:off x="213680" y="1263362"/>
            <a:ext cx="8593676" cy="398570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285750" indent="-285750" algn="just">
              <a:lnSpc>
                <a:spcPct val="150000"/>
              </a:lnSpc>
              <a:spcBef>
                <a:spcPts val="0"/>
              </a:spcBef>
              <a:spcAft>
                <a:spcPts val="800"/>
              </a:spcAft>
              <a:buFont typeface="Arial" panose="020B0604020202020204" pitchFamily="34" charset="0"/>
              <a:buChar char="•"/>
              <a:defRPr/>
            </a:pPr>
            <a:r>
              <a:rPr lang="en-US" dirty="0">
                <a:latin typeface="Arial" panose="020B0604020202020204" pitchFamily="34" charset="0"/>
                <a:ea typeface="Calibri" panose="020F0502020204030204" pitchFamily="34" charset="0"/>
                <a:cs typeface="Arial" panose="020B0604020202020204" pitchFamily="34" charset="0"/>
              </a:rPr>
              <a:t>The Gibbs' Reflective Cycle is a model with 6 stages which support professionals in reflecting on experiences and improving their practice. The 6 stages are: Description, Feelings, Evaluation, Analysis, Conclusion and Action Plan.</a:t>
            </a:r>
          </a:p>
          <a:p>
            <a:pPr marL="285750" indent="-285750" algn="just">
              <a:lnSpc>
                <a:spcPct val="150000"/>
              </a:lnSpc>
              <a:spcBef>
                <a:spcPts val="0"/>
              </a:spcBef>
              <a:spcAft>
                <a:spcPts val="800"/>
              </a:spcAft>
              <a:buFont typeface="Arial" panose="020B0604020202020204" pitchFamily="34" charset="0"/>
              <a:buChar char="•"/>
              <a:defRPr/>
            </a:pPr>
            <a:r>
              <a:rPr lang="en-US" dirty="0">
                <a:latin typeface="Arial" panose="020B0604020202020204" pitchFamily="34" charset="0"/>
                <a:ea typeface="Calibri" panose="020F0502020204030204" pitchFamily="34" charset="0"/>
                <a:cs typeface="Arial" panose="020B0604020202020204" pitchFamily="34" charset="0"/>
              </a:rPr>
              <a:t>This model can be used to help with communication skills, as the health/social care worker will be able to evaluate their communication during an interaction </a:t>
            </a:r>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Ahmadpour</a:t>
            </a:r>
            <a:r>
              <a:rPr lang="en-US" dirty="0">
                <a:latin typeface="Arial" panose="020B0604020202020204" pitchFamily="34" charset="0"/>
                <a:cs typeface="Arial" panose="020B0604020202020204" pitchFamily="34" charset="0"/>
              </a:rPr>
              <a:t> et al., 2025)</a:t>
            </a:r>
            <a:r>
              <a:rPr lang="en-US" dirty="0">
                <a:latin typeface="Arial" panose="020B0604020202020204" pitchFamily="34" charset="0"/>
                <a:ea typeface="Calibri" panose="020F0502020204030204" pitchFamily="34" charset="0"/>
                <a:cs typeface="Arial" panose="020B0604020202020204" pitchFamily="34" charset="0"/>
              </a:rPr>
              <a:t>. </a:t>
            </a:r>
          </a:p>
          <a:p>
            <a:pPr marL="285750" indent="-285750" algn="just">
              <a:lnSpc>
                <a:spcPct val="150000"/>
              </a:lnSpc>
              <a:spcBef>
                <a:spcPts val="0"/>
              </a:spcBef>
              <a:spcAft>
                <a:spcPts val="800"/>
              </a:spcAft>
              <a:buFont typeface="Arial" panose="020B0604020202020204" pitchFamily="34" charset="0"/>
              <a:buChar char="•"/>
              <a:defRPr/>
            </a:pPr>
            <a:r>
              <a:rPr lang="en-US" dirty="0">
                <a:latin typeface="Arial" panose="020B0604020202020204" pitchFamily="34" charset="0"/>
                <a:ea typeface="Calibri" panose="020F0502020204030204" pitchFamily="34" charset="0"/>
                <a:cs typeface="Arial" panose="020B0604020202020204" pitchFamily="34" charset="0"/>
              </a:rPr>
              <a:t>For example, a care worker might reflect on what happened, the service user's response, which means of communication was effective and which was not. </a:t>
            </a:r>
            <a:endParaRPr lang="en-US" dirty="0">
              <a:latin typeface="Arial" panose="020B0604020202020204" pitchFamily="34" charset="0"/>
              <a:cs typeface="Arial" panose="020B0604020202020204" pitchFamily="34" charset="0"/>
            </a:endParaRPr>
          </a:p>
        </p:txBody>
      </p:sp>
      <p:pic>
        <p:nvPicPr>
          <p:cNvPr id="12294" name="Picture 4">
            <a:extLst>
              <a:ext uri="{FF2B5EF4-FFF2-40B4-BE49-F238E27FC236}">
                <a16:creationId xmlns:a16="http://schemas.microsoft.com/office/drawing/2014/main" id="{935E165A-B7E9-1A54-B47F-2C83A1EC5C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72199" y="1825083"/>
            <a:ext cx="3071813"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Title 1">
            <a:extLst>
              <a:ext uri="{FF2B5EF4-FFF2-40B4-BE49-F238E27FC236}">
                <a16:creationId xmlns:a16="http://schemas.microsoft.com/office/drawing/2014/main" id="{0730C73C-E6CF-A6BC-E552-3D4399B28F56}"/>
              </a:ext>
            </a:extLst>
          </p:cNvPr>
          <p:cNvSpPr txBox="1">
            <a:spLocks noGrp="1"/>
          </p:cNvSpPr>
          <p:nvPr>
            <p:ph type="title"/>
          </p:nvPr>
        </p:nvSpPr>
        <p:spPr>
          <a:xfrm>
            <a:off x="1491742" y="414338"/>
            <a:ext cx="8229600" cy="796925"/>
          </a:xfrm>
        </p:spPr>
        <p:txBody>
          <a:bodyPr>
            <a:noAutofit/>
          </a:bodyPr>
          <a:lstStyle/>
          <a:p>
            <a:pPr defTabSz="777240" eaLnBrk="1" fontAlgn="auto" hangingPunct="1">
              <a:spcBef>
                <a:spcPts val="0"/>
              </a:spcBef>
              <a:spcAft>
                <a:spcPts val="0"/>
              </a:spcAft>
              <a:defRPr sz="2380" b="1"/>
            </a:pPr>
            <a:r>
              <a:rPr lang="en-US" sz="2800" b="1" dirty="0">
                <a:latin typeface="Arial" panose="020B0604020202020204" pitchFamily="34" charset="0"/>
                <a:cs typeface="Arial" panose="020B0604020202020204" pitchFamily="34" charset="0"/>
                <a:sym typeface="Myriad Pro"/>
              </a:rPr>
              <a:t>Communication </a:t>
            </a:r>
            <a:r>
              <a:rPr sz="2800" b="1" dirty="0">
                <a:latin typeface="Arial" panose="020B0604020202020204" pitchFamily="34" charset="0"/>
                <a:cs typeface="Arial" panose="020B0604020202020204" pitchFamily="34" charset="0"/>
                <a:sym typeface="Myriad Pro"/>
              </a:rPr>
              <a:t>skill in practice</a:t>
            </a:r>
            <a:br>
              <a:rPr sz="2800" b="1" dirty="0">
                <a:sym typeface="Myriad Pro"/>
              </a:rPr>
            </a:br>
            <a:endParaRPr sz="2800" b="1" dirty="0">
              <a:sym typeface="Myriad Pro"/>
            </a:endParaRPr>
          </a:p>
        </p:txBody>
      </p:sp>
      <p:sp>
        <p:nvSpPr>
          <p:cNvPr id="14339" name="Date Placeholder 3">
            <a:extLst>
              <a:ext uri="{FF2B5EF4-FFF2-40B4-BE49-F238E27FC236}">
                <a16:creationId xmlns:a16="http://schemas.microsoft.com/office/drawing/2014/main" id="{DF6A49F0-2CBA-F121-80FE-A8076092B80C}"/>
              </a:ext>
            </a:extLst>
          </p:cNvPr>
          <p:cNvSpPr txBox="1">
            <a:spLocks noChangeArrowheads="1"/>
          </p:cNvSpPr>
          <p:nvPr/>
        </p:nvSpPr>
        <p:spPr bwMode="auto">
          <a:xfrm>
            <a:off x="379413" y="6511925"/>
            <a:ext cx="1204912"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rIns="45719" anchor="ctr">
            <a:spAutoFit/>
          </a:bodyPr>
          <a:lstStyle>
            <a:lvl1pPr>
              <a:defRPr>
                <a:solidFill>
                  <a:srgbClr val="000000"/>
                </a:solidFill>
                <a:latin typeface="Myriad Pro" pitchFamily="34" charset="0"/>
                <a:ea typeface="Myriad Pro" pitchFamily="34" charset="0"/>
                <a:cs typeface="Myriad Pro" pitchFamily="34" charset="0"/>
                <a:sym typeface="Myriad Pro" pitchFamily="34" charset="0"/>
              </a:defRPr>
            </a:lvl1pPr>
            <a:lvl2pPr marL="742950" indent="-285750">
              <a:defRPr>
                <a:solidFill>
                  <a:srgbClr val="000000"/>
                </a:solidFill>
                <a:latin typeface="Myriad Pro" pitchFamily="34" charset="0"/>
                <a:ea typeface="Myriad Pro" pitchFamily="34" charset="0"/>
                <a:cs typeface="Myriad Pro" pitchFamily="34" charset="0"/>
                <a:sym typeface="Myriad Pro" pitchFamily="34" charset="0"/>
              </a:defRPr>
            </a:lvl2pPr>
            <a:lvl3pPr marL="1143000" indent="-228600">
              <a:defRPr>
                <a:solidFill>
                  <a:srgbClr val="000000"/>
                </a:solidFill>
                <a:latin typeface="Myriad Pro" pitchFamily="34" charset="0"/>
                <a:ea typeface="Myriad Pro" pitchFamily="34" charset="0"/>
                <a:cs typeface="Myriad Pro" pitchFamily="34" charset="0"/>
                <a:sym typeface="Myriad Pro" pitchFamily="34" charset="0"/>
              </a:defRPr>
            </a:lvl3pPr>
            <a:lvl4pPr marL="1600200" indent="-228600">
              <a:defRPr>
                <a:solidFill>
                  <a:srgbClr val="000000"/>
                </a:solidFill>
                <a:latin typeface="Myriad Pro" pitchFamily="34" charset="0"/>
                <a:ea typeface="Myriad Pro" pitchFamily="34" charset="0"/>
                <a:cs typeface="Myriad Pro" pitchFamily="34" charset="0"/>
                <a:sym typeface="Myriad Pro" pitchFamily="34" charset="0"/>
              </a:defRPr>
            </a:lvl4pPr>
            <a:lvl5pPr marL="2057400" indent="-228600">
              <a:defRPr>
                <a:solidFill>
                  <a:srgbClr val="000000"/>
                </a:solidFill>
                <a:latin typeface="Myriad Pro" pitchFamily="34" charset="0"/>
                <a:ea typeface="Myriad Pro" pitchFamily="34" charset="0"/>
                <a:cs typeface="Myriad Pro" pitchFamily="34" charset="0"/>
                <a:sym typeface="Myriad Pro" pitchFamily="34" charset="0"/>
              </a:defRPr>
            </a:lvl5pPr>
            <a:lvl6pPr marL="25146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6pPr>
            <a:lvl7pPr marL="29718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7pPr>
            <a:lvl8pPr marL="34290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8pPr>
            <a:lvl9pPr marL="38862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9pPr>
          </a:lstStyle>
          <a:p>
            <a:pPr algn="ctr" eaLnBrk="1"/>
            <a:r>
              <a:rPr lang="en-US" altLang="en-US" sz="1000">
                <a:solidFill>
                  <a:srgbClr val="888888"/>
                </a:solidFill>
              </a:rPr>
              <a:t>04/02/2026</a:t>
            </a:r>
          </a:p>
        </p:txBody>
      </p:sp>
      <p:sp>
        <p:nvSpPr>
          <p:cNvPr id="14340" name="Slide Number Placeholder 4">
            <a:extLst>
              <a:ext uri="{FF2B5EF4-FFF2-40B4-BE49-F238E27FC236}">
                <a16:creationId xmlns:a16="http://schemas.microsoft.com/office/drawing/2014/main" id="{465D8E85-EDC1-3AFA-DB08-5EFA125D6136}"/>
              </a:ext>
            </a:extLst>
          </p:cNvPr>
          <p:cNvSpPr>
            <a:spLocks noGrp="1" noChangeArrowheads="1"/>
          </p:cNvSpPr>
          <p:nvPr>
            <p:ph type="sldNum" sz="quarter" idx="10"/>
          </p:nvPr>
        </p:nvSpPr>
        <p:spPr>
          <a:xfrm>
            <a:off x="11393488" y="6416675"/>
            <a:ext cx="188912" cy="2698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a:lstStyle>
            <a:lvl1pPr>
              <a:defRPr>
                <a:solidFill>
                  <a:srgbClr val="000000"/>
                </a:solidFill>
                <a:latin typeface="Myriad Pro" pitchFamily="34" charset="0"/>
                <a:ea typeface="Myriad Pro" pitchFamily="34" charset="0"/>
                <a:cs typeface="Myriad Pro" pitchFamily="34" charset="0"/>
                <a:sym typeface="Myriad Pro" pitchFamily="34" charset="0"/>
              </a:defRPr>
            </a:lvl1pPr>
            <a:lvl2pPr marL="742950" indent="-285750">
              <a:defRPr>
                <a:solidFill>
                  <a:srgbClr val="000000"/>
                </a:solidFill>
                <a:latin typeface="Myriad Pro" pitchFamily="34" charset="0"/>
                <a:ea typeface="Myriad Pro" pitchFamily="34" charset="0"/>
                <a:cs typeface="Myriad Pro" pitchFamily="34" charset="0"/>
                <a:sym typeface="Myriad Pro" pitchFamily="34" charset="0"/>
              </a:defRPr>
            </a:lvl2pPr>
            <a:lvl3pPr marL="1143000" indent="-228600">
              <a:defRPr>
                <a:solidFill>
                  <a:srgbClr val="000000"/>
                </a:solidFill>
                <a:latin typeface="Myriad Pro" pitchFamily="34" charset="0"/>
                <a:ea typeface="Myriad Pro" pitchFamily="34" charset="0"/>
                <a:cs typeface="Myriad Pro" pitchFamily="34" charset="0"/>
                <a:sym typeface="Myriad Pro" pitchFamily="34" charset="0"/>
              </a:defRPr>
            </a:lvl3pPr>
            <a:lvl4pPr marL="1600200" indent="-228600">
              <a:defRPr>
                <a:solidFill>
                  <a:srgbClr val="000000"/>
                </a:solidFill>
                <a:latin typeface="Myriad Pro" pitchFamily="34" charset="0"/>
                <a:ea typeface="Myriad Pro" pitchFamily="34" charset="0"/>
                <a:cs typeface="Myriad Pro" pitchFamily="34" charset="0"/>
                <a:sym typeface="Myriad Pro" pitchFamily="34" charset="0"/>
              </a:defRPr>
            </a:lvl4pPr>
            <a:lvl5pPr marL="2057400" indent="-228600">
              <a:defRPr>
                <a:solidFill>
                  <a:srgbClr val="000000"/>
                </a:solidFill>
                <a:latin typeface="Myriad Pro" pitchFamily="34" charset="0"/>
                <a:ea typeface="Myriad Pro" pitchFamily="34" charset="0"/>
                <a:cs typeface="Myriad Pro" pitchFamily="34" charset="0"/>
                <a:sym typeface="Myriad Pro" pitchFamily="34" charset="0"/>
              </a:defRPr>
            </a:lvl5pPr>
            <a:lvl6pPr marL="25146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6pPr>
            <a:lvl7pPr marL="29718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7pPr>
            <a:lvl8pPr marL="34290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8pPr>
            <a:lvl9pPr marL="38862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9pPr>
          </a:lstStyle>
          <a:p>
            <a:fld id="{08906999-5E5E-461E-B168-9390DA5B4DBC}" type="slidenum">
              <a:rPr lang="en-US" altLang="en-US" smtClean="0">
                <a:solidFill>
                  <a:srgbClr val="898989"/>
                </a:solidFill>
              </a:rPr>
              <a:pPr/>
              <a:t>7</a:t>
            </a:fld>
            <a:endParaRPr lang="en-US" altLang="en-US">
              <a:solidFill>
                <a:srgbClr val="898989"/>
              </a:solidFill>
            </a:endParaRPr>
          </a:p>
        </p:txBody>
      </p:sp>
      <p:sp>
        <p:nvSpPr>
          <p:cNvPr id="8" name="TextBox 7">
            <a:extLst>
              <a:ext uri="{FF2B5EF4-FFF2-40B4-BE49-F238E27FC236}">
                <a16:creationId xmlns:a16="http://schemas.microsoft.com/office/drawing/2014/main" id="{0B41637F-4F48-8465-2BF4-4923768A6AD8}"/>
              </a:ext>
            </a:extLst>
          </p:cNvPr>
          <p:cNvSpPr txBox="1"/>
          <p:nvPr/>
        </p:nvSpPr>
        <p:spPr>
          <a:xfrm>
            <a:off x="466725" y="1329759"/>
            <a:ext cx="7543419" cy="389613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285750" indent="-285750" algn="just">
              <a:lnSpc>
                <a:spcPct val="107000"/>
              </a:lnSpc>
              <a:spcBef>
                <a:spcPts val="0"/>
              </a:spcBef>
              <a:spcAft>
                <a:spcPts val="800"/>
              </a:spcAft>
              <a:buFont typeface="Arial" panose="020B0604020202020204" pitchFamily="34" charset="0"/>
              <a:buChar char="•"/>
              <a:defRPr/>
            </a:pPr>
            <a:r>
              <a:rPr lang="en-US" sz="2000" dirty="0">
                <a:latin typeface="Arial" panose="020B0604020202020204" pitchFamily="34" charset="0"/>
                <a:ea typeface="Calibri" panose="020F0502020204030204" pitchFamily="34" charset="0"/>
                <a:cs typeface="Arial" panose="020B0604020202020204" pitchFamily="34" charset="0"/>
              </a:rPr>
              <a:t>For instance, a care assistant helping an older service user who is nervous about going to the doctor's office in a care home. The care assistant's tone must be calm, simple language must be used, listening must be done carefully and the care assistant should ensure that the service user understands the information. </a:t>
            </a:r>
          </a:p>
          <a:p>
            <a:pPr marL="285750" indent="-285750" algn="just">
              <a:lnSpc>
                <a:spcPct val="107000"/>
              </a:lnSpc>
              <a:spcBef>
                <a:spcPts val="0"/>
              </a:spcBef>
              <a:spcAft>
                <a:spcPts val="800"/>
              </a:spcAft>
              <a:buFont typeface="Arial" panose="020B0604020202020204" pitchFamily="34" charset="0"/>
              <a:buChar char="•"/>
              <a:defRPr/>
            </a:pPr>
            <a:r>
              <a:rPr lang="en-US" sz="2000" dirty="0">
                <a:latin typeface="Arial" panose="020B0604020202020204" pitchFamily="34" charset="0"/>
                <a:ea typeface="Calibri" panose="020F0502020204030204" pitchFamily="34" charset="0"/>
                <a:cs typeface="Arial" panose="020B0604020202020204" pitchFamily="34" charset="0"/>
              </a:rPr>
              <a:t>After the interaction, the care assistant can use Gibbs’ Reflective Cycle to review their communication. </a:t>
            </a:r>
          </a:p>
          <a:p>
            <a:pPr marL="285750" indent="-285750" algn="just">
              <a:lnSpc>
                <a:spcPct val="107000"/>
              </a:lnSpc>
              <a:spcBef>
                <a:spcPts val="0"/>
              </a:spcBef>
              <a:spcAft>
                <a:spcPts val="800"/>
              </a:spcAft>
              <a:buFont typeface="Arial" panose="020B0604020202020204" pitchFamily="34" charset="0"/>
              <a:buChar char="•"/>
              <a:defRPr/>
            </a:pPr>
            <a:r>
              <a:rPr lang="en-US" sz="2000" dirty="0">
                <a:latin typeface="Arial" panose="020B0604020202020204" pitchFamily="34" charset="0"/>
                <a:ea typeface="Calibri" panose="020F0502020204030204" pitchFamily="34" charset="0"/>
                <a:cs typeface="Arial" panose="020B0604020202020204" pitchFamily="34" charset="0"/>
              </a:rPr>
              <a:t>For instance, the care assistant could choose to give written information, try not to use medical terminology or ask more open questions the next time. </a:t>
            </a:r>
          </a:p>
        </p:txBody>
      </p:sp>
      <p:pic>
        <p:nvPicPr>
          <p:cNvPr id="14342" name="Picture 4">
            <a:extLst>
              <a:ext uri="{FF2B5EF4-FFF2-40B4-BE49-F238E27FC236}">
                <a16:creationId xmlns:a16="http://schemas.microsoft.com/office/drawing/2014/main" id="{6C54B798-9E43-EC46-B10B-B33E44F129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21688" y="1534146"/>
            <a:ext cx="3303587" cy="3249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6197D871-C17D-A63C-9249-27E834D21C63}"/>
              </a:ext>
            </a:extLst>
          </p:cNvPr>
          <p:cNvSpPr txBox="1">
            <a:spLocks noGrp="1" noChangeArrowheads="1"/>
          </p:cNvSpPr>
          <p:nvPr>
            <p:ph type="title"/>
          </p:nvPr>
        </p:nvSpPr>
        <p:spPr>
          <a:xfrm>
            <a:off x="1376744" y="595757"/>
            <a:ext cx="8963025" cy="1217613"/>
          </a:xfrm>
        </p:spPr>
        <p:txBody>
          <a:bodyPr/>
          <a:lstStyle/>
          <a:p>
            <a:pPr eaLnBrk="1" hangingPunct="1"/>
            <a:r>
              <a:rPr lang="en-US" altLang="en-US" sz="2800" b="1" dirty="0">
                <a:latin typeface="Arial" panose="020B0604020202020204" pitchFamily="34" charset="0"/>
                <a:cs typeface="Arial" panose="020B0604020202020204" pitchFamily="34" charset="0"/>
              </a:rPr>
              <a:t>Skill support my future career</a:t>
            </a:r>
            <a:br>
              <a:rPr lang="en-US" altLang="en-US" sz="2800" b="1" dirty="0">
                <a:latin typeface="Arial" panose="020B0604020202020204" pitchFamily="34" charset="0"/>
                <a:cs typeface="Arial" panose="020B0604020202020204" pitchFamily="34" charset="0"/>
              </a:rPr>
            </a:br>
            <a:endParaRPr lang="en-US" altLang="en-US" sz="2800" b="1" dirty="0">
              <a:latin typeface="Arial" panose="020B0604020202020204" pitchFamily="34" charset="0"/>
              <a:cs typeface="Arial" panose="020B0604020202020204" pitchFamily="34" charset="0"/>
            </a:endParaRPr>
          </a:p>
        </p:txBody>
      </p:sp>
      <p:sp>
        <p:nvSpPr>
          <p:cNvPr id="16387" name="Date Placeholder 3">
            <a:extLst>
              <a:ext uri="{FF2B5EF4-FFF2-40B4-BE49-F238E27FC236}">
                <a16:creationId xmlns:a16="http://schemas.microsoft.com/office/drawing/2014/main" id="{329E9E3C-F872-E875-C9C7-A9E05AD8E5C0}"/>
              </a:ext>
            </a:extLst>
          </p:cNvPr>
          <p:cNvSpPr txBox="1">
            <a:spLocks noChangeArrowheads="1"/>
          </p:cNvSpPr>
          <p:nvPr/>
        </p:nvSpPr>
        <p:spPr bwMode="auto">
          <a:xfrm>
            <a:off x="379413" y="6511925"/>
            <a:ext cx="1204912"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rIns="45719" anchor="ctr">
            <a:spAutoFit/>
          </a:bodyPr>
          <a:lstStyle>
            <a:lvl1pPr>
              <a:defRPr>
                <a:solidFill>
                  <a:srgbClr val="000000"/>
                </a:solidFill>
                <a:latin typeface="Myriad Pro" pitchFamily="34" charset="0"/>
                <a:ea typeface="Myriad Pro" pitchFamily="34" charset="0"/>
                <a:cs typeface="Myriad Pro" pitchFamily="34" charset="0"/>
                <a:sym typeface="Myriad Pro" pitchFamily="34" charset="0"/>
              </a:defRPr>
            </a:lvl1pPr>
            <a:lvl2pPr marL="742950" indent="-285750">
              <a:defRPr>
                <a:solidFill>
                  <a:srgbClr val="000000"/>
                </a:solidFill>
                <a:latin typeface="Myriad Pro" pitchFamily="34" charset="0"/>
                <a:ea typeface="Myriad Pro" pitchFamily="34" charset="0"/>
                <a:cs typeface="Myriad Pro" pitchFamily="34" charset="0"/>
                <a:sym typeface="Myriad Pro" pitchFamily="34" charset="0"/>
              </a:defRPr>
            </a:lvl2pPr>
            <a:lvl3pPr marL="1143000" indent="-228600">
              <a:defRPr>
                <a:solidFill>
                  <a:srgbClr val="000000"/>
                </a:solidFill>
                <a:latin typeface="Myriad Pro" pitchFamily="34" charset="0"/>
                <a:ea typeface="Myriad Pro" pitchFamily="34" charset="0"/>
                <a:cs typeface="Myriad Pro" pitchFamily="34" charset="0"/>
                <a:sym typeface="Myriad Pro" pitchFamily="34" charset="0"/>
              </a:defRPr>
            </a:lvl3pPr>
            <a:lvl4pPr marL="1600200" indent="-228600">
              <a:defRPr>
                <a:solidFill>
                  <a:srgbClr val="000000"/>
                </a:solidFill>
                <a:latin typeface="Myriad Pro" pitchFamily="34" charset="0"/>
                <a:ea typeface="Myriad Pro" pitchFamily="34" charset="0"/>
                <a:cs typeface="Myriad Pro" pitchFamily="34" charset="0"/>
                <a:sym typeface="Myriad Pro" pitchFamily="34" charset="0"/>
              </a:defRPr>
            </a:lvl4pPr>
            <a:lvl5pPr marL="2057400" indent="-228600">
              <a:defRPr>
                <a:solidFill>
                  <a:srgbClr val="000000"/>
                </a:solidFill>
                <a:latin typeface="Myriad Pro" pitchFamily="34" charset="0"/>
                <a:ea typeface="Myriad Pro" pitchFamily="34" charset="0"/>
                <a:cs typeface="Myriad Pro" pitchFamily="34" charset="0"/>
                <a:sym typeface="Myriad Pro" pitchFamily="34" charset="0"/>
              </a:defRPr>
            </a:lvl5pPr>
            <a:lvl6pPr marL="25146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6pPr>
            <a:lvl7pPr marL="29718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7pPr>
            <a:lvl8pPr marL="34290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8pPr>
            <a:lvl9pPr marL="38862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9pPr>
          </a:lstStyle>
          <a:p>
            <a:pPr algn="ctr" eaLnBrk="1"/>
            <a:r>
              <a:rPr lang="en-US" altLang="en-US" sz="1000">
                <a:solidFill>
                  <a:srgbClr val="888888"/>
                </a:solidFill>
              </a:rPr>
              <a:t>04/02/2026</a:t>
            </a:r>
          </a:p>
        </p:txBody>
      </p:sp>
      <p:sp>
        <p:nvSpPr>
          <p:cNvPr id="16388" name="Slide Number Placeholder 4">
            <a:extLst>
              <a:ext uri="{FF2B5EF4-FFF2-40B4-BE49-F238E27FC236}">
                <a16:creationId xmlns:a16="http://schemas.microsoft.com/office/drawing/2014/main" id="{4F4CE951-A9F1-E000-89CB-DB92EA5C1DAE}"/>
              </a:ext>
            </a:extLst>
          </p:cNvPr>
          <p:cNvSpPr>
            <a:spLocks noGrp="1" noChangeArrowheads="1"/>
          </p:cNvSpPr>
          <p:nvPr>
            <p:ph type="sldNum" sz="quarter" idx="10"/>
          </p:nvPr>
        </p:nvSpPr>
        <p:spPr>
          <a:xfrm>
            <a:off x="11414125" y="6435725"/>
            <a:ext cx="168275" cy="2317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a:lstStyle>
            <a:lvl1pPr>
              <a:defRPr>
                <a:solidFill>
                  <a:srgbClr val="000000"/>
                </a:solidFill>
                <a:latin typeface="Myriad Pro" pitchFamily="34" charset="0"/>
                <a:ea typeface="Myriad Pro" pitchFamily="34" charset="0"/>
                <a:cs typeface="Myriad Pro" pitchFamily="34" charset="0"/>
                <a:sym typeface="Myriad Pro" pitchFamily="34" charset="0"/>
              </a:defRPr>
            </a:lvl1pPr>
            <a:lvl2pPr marL="742950" indent="-285750">
              <a:defRPr>
                <a:solidFill>
                  <a:srgbClr val="000000"/>
                </a:solidFill>
                <a:latin typeface="Myriad Pro" pitchFamily="34" charset="0"/>
                <a:ea typeface="Myriad Pro" pitchFamily="34" charset="0"/>
                <a:cs typeface="Myriad Pro" pitchFamily="34" charset="0"/>
                <a:sym typeface="Myriad Pro" pitchFamily="34" charset="0"/>
              </a:defRPr>
            </a:lvl2pPr>
            <a:lvl3pPr marL="1143000" indent="-228600">
              <a:defRPr>
                <a:solidFill>
                  <a:srgbClr val="000000"/>
                </a:solidFill>
                <a:latin typeface="Myriad Pro" pitchFamily="34" charset="0"/>
                <a:ea typeface="Myriad Pro" pitchFamily="34" charset="0"/>
                <a:cs typeface="Myriad Pro" pitchFamily="34" charset="0"/>
                <a:sym typeface="Myriad Pro" pitchFamily="34" charset="0"/>
              </a:defRPr>
            </a:lvl3pPr>
            <a:lvl4pPr marL="1600200" indent="-228600">
              <a:defRPr>
                <a:solidFill>
                  <a:srgbClr val="000000"/>
                </a:solidFill>
                <a:latin typeface="Myriad Pro" pitchFamily="34" charset="0"/>
                <a:ea typeface="Myriad Pro" pitchFamily="34" charset="0"/>
                <a:cs typeface="Myriad Pro" pitchFamily="34" charset="0"/>
                <a:sym typeface="Myriad Pro" pitchFamily="34" charset="0"/>
              </a:defRPr>
            </a:lvl4pPr>
            <a:lvl5pPr marL="2057400" indent="-228600">
              <a:defRPr>
                <a:solidFill>
                  <a:srgbClr val="000000"/>
                </a:solidFill>
                <a:latin typeface="Myriad Pro" pitchFamily="34" charset="0"/>
                <a:ea typeface="Myriad Pro" pitchFamily="34" charset="0"/>
                <a:cs typeface="Myriad Pro" pitchFamily="34" charset="0"/>
                <a:sym typeface="Myriad Pro" pitchFamily="34" charset="0"/>
              </a:defRPr>
            </a:lvl5pPr>
            <a:lvl6pPr marL="25146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6pPr>
            <a:lvl7pPr marL="29718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7pPr>
            <a:lvl8pPr marL="34290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8pPr>
            <a:lvl9pPr marL="38862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9pPr>
          </a:lstStyle>
          <a:p>
            <a:fld id="{2396B145-088E-4375-9300-98B01448CF69}" type="slidenum">
              <a:rPr lang="en-US" altLang="en-US" sz="900" smtClean="0">
                <a:solidFill>
                  <a:srgbClr val="898989"/>
                </a:solidFill>
              </a:rPr>
              <a:pPr/>
              <a:t>8</a:t>
            </a:fld>
            <a:endParaRPr lang="en-US" altLang="en-US" sz="900">
              <a:solidFill>
                <a:srgbClr val="898989"/>
              </a:solidFill>
            </a:endParaRPr>
          </a:p>
        </p:txBody>
      </p:sp>
      <p:sp>
        <p:nvSpPr>
          <p:cNvPr id="16389" name="Text Placeholder 1">
            <a:extLst>
              <a:ext uri="{FF2B5EF4-FFF2-40B4-BE49-F238E27FC236}">
                <a16:creationId xmlns:a16="http://schemas.microsoft.com/office/drawing/2014/main" id="{F2189256-1604-9428-FD42-44493CFF459F}"/>
              </a:ext>
            </a:extLst>
          </p:cNvPr>
          <p:cNvSpPr txBox="1">
            <a:spLocks noGrp="1" noChangeArrowheads="1"/>
          </p:cNvSpPr>
          <p:nvPr>
            <p:ph type="body" idx="1"/>
          </p:nvPr>
        </p:nvSpPr>
        <p:spPr>
          <a:xfrm>
            <a:off x="379413" y="2011680"/>
            <a:ext cx="7868475" cy="3964941"/>
          </a:xfrm>
        </p:spPr>
        <p:txBody>
          <a:bodyPr/>
          <a:lstStyle/>
          <a:p>
            <a:pPr algn="just"/>
            <a:r>
              <a:rPr lang="en-US" altLang="en-US" sz="2000" dirty="0">
                <a:latin typeface="Arial" panose="020B0604020202020204" pitchFamily="34" charset="0"/>
                <a:cs typeface="Arial" panose="020B0604020202020204" pitchFamily="34" charset="0"/>
              </a:rPr>
              <a:t>Communication will enhance my work-ready skills as it is essential that employers will require health and social care workers to have the ability to communicate professionally with service users, families, colleagues and other agencies. </a:t>
            </a:r>
          </a:p>
          <a:p>
            <a:pPr algn="just"/>
            <a:r>
              <a:rPr lang="en-US" altLang="en-US" sz="2000" dirty="0">
                <a:latin typeface="Arial" panose="020B0604020202020204" pitchFamily="34" charset="0"/>
                <a:cs typeface="Arial" panose="020B0604020202020204" pitchFamily="34" charset="0"/>
              </a:rPr>
              <a:t>This skill will be required for assessment, record keeping, team work, safeguarding and conflict management in my future role as well as person-</a:t>
            </a:r>
            <a:r>
              <a:rPr lang="en-US" altLang="en-US" sz="2000" dirty="0" err="1">
                <a:latin typeface="Arial" panose="020B0604020202020204" pitchFamily="34" charset="0"/>
                <a:cs typeface="Arial" panose="020B0604020202020204" pitchFamily="34" charset="0"/>
              </a:rPr>
              <a:t>centred</a:t>
            </a:r>
            <a:r>
              <a:rPr lang="en-US" altLang="en-US" sz="2000" dirty="0">
                <a:latin typeface="Arial" panose="020B0604020202020204" pitchFamily="34" charset="0"/>
                <a:cs typeface="Arial" panose="020B0604020202020204" pitchFamily="34" charset="0"/>
              </a:rPr>
              <a:t> care.</a:t>
            </a:r>
            <a:endParaRPr lang="en-US" altLang="en-US" sz="2000" dirty="0">
              <a:latin typeface="Arial" panose="020B0604020202020204" pitchFamily="34" charset="0"/>
              <a:ea typeface="Calibri" panose="020F0502020204030204" pitchFamily="34" charset="0"/>
              <a:cs typeface="Arial" panose="020B0604020202020204" pitchFamily="34" charset="0"/>
            </a:endParaRPr>
          </a:p>
          <a:p>
            <a:endParaRPr lang="en-US" altLang="en-US" dirty="0"/>
          </a:p>
        </p:txBody>
      </p:sp>
      <p:pic>
        <p:nvPicPr>
          <p:cNvPr id="16390" name="Picture 3">
            <a:extLst>
              <a:ext uri="{FF2B5EF4-FFF2-40B4-BE49-F238E27FC236}">
                <a16:creationId xmlns:a16="http://schemas.microsoft.com/office/drawing/2014/main" id="{6EB3CE15-D416-98E6-DA11-1DAC7BD673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10448" y="1306068"/>
            <a:ext cx="3467100" cy="289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F69122F9-B72B-92FF-173E-9C6A356F666E}"/>
              </a:ext>
            </a:extLst>
          </p:cNvPr>
          <p:cNvSpPr txBox="1">
            <a:spLocks noGrp="1" noChangeArrowheads="1"/>
          </p:cNvSpPr>
          <p:nvPr>
            <p:ph type="title"/>
          </p:nvPr>
        </p:nvSpPr>
        <p:spPr>
          <a:xfrm>
            <a:off x="2702052" y="87768"/>
            <a:ext cx="6172200" cy="857250"/>
          </a:xfrm>
        </p:spPr>
        <p:txBody>
          <a:bodyPr/>
          <a:lstStyle/>
          <a:p>
            <a:pPr eaLnBrk="1" hangingPunct="1"/>
            <a:r>
              <a:rPr lang="en-US" altLang="en-US" sz="2800" b="1" dirty="0">
                <a:latin typeface="Arial" panose="020B0604020202020204" pitchFamily="34" charset="0"/>
                <a:cs typeface="Arial" panose="020B0604020202020204" pitchFamily="34" charset="0"/>
              </a:rPr>
              <a:t>Conclusion</a:t>
            </a:r>
          </a:p>
        </p:txBody>
      </p:sp>
      <p:sp>
        <p:nvSpPr>
          <p:cNvPr id="18435" name="Date Placeholder 3">
            <a:extLst>
              <a:ext uri="{FF2B5EF4-FFF2-40B4-BE49-F238E27FC236}">
                <a16:creationId xmlns:a16="http://schemas.microsoft.com/office/drawing/2014/main" id="{E3122A5D-894E-632A-3B52-A811CF52FB0E}"/>
              </a:ext>
            </a:extLst>
          </p:cNvPr>
          <p:cNvSpPr txBox="1">
            <a:spLocks noChangeArrowheads="1"/>
          </p:cNvSpPr>
          <p:nvPr/>
        </p:nvSpPr>
        <p:spPr bwMode="auto">
          <a:xfrm>
            <a:off x="379413" y="6511925"/>
            <a:ext cx="1204912"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rIns="45719" anchor="ctr">
            <a:spAutoFit/>
          </a:bodyPr>
          <a:lstStyle>
            <a:lvl1pPr>
              <a:defRPr>
                <a:solidFill>
                  <a:srgbClr val="000000"/>
                </a:solidFill>
                <a:latin typeface="Myriad Pro" pitchFamily="34" charset="0"/>
                <a:ea typeface="Myriad Pro" pitchFamily="34" charset="0"/>
                <a:cs typeface="Myriad Pro" pitchFamily="34" charset="0"/>
                <a:sym typeface="Myriad Pro" pitchFamily="34" charset="0"/>
              </a:defRPr>
            </a:lvl1pPr>
            <a:lvl2pPr marL="742950" indent="-285750">
              <a:defRPr>
                <a:solidFill>
                  <a:srgbClr val="000000"/>
                </a:solidFill>
                <a:latin typeface="Myriad Pro" pitchFamily="34" charset="0"/>
                <a:ea typeface="Myriad Pro" pitchFamily="34" charset="0"/>
                <a:cs typeface="Myriad Pro" pitchFamily="34" charset="0"/>
                <a:sym typeface="Myriad Pro" pitchFamily="34" charset="0"/>
              </a:defRPr>
            </a:lvl2pPr>
            <a:lvl3pPr marL="1143000" indent="-228600">
              <a:defRPr>
                <a:solidFill>
                  <a:srgbClr val="000000"/>
                </a:solidFill>
                <a:latin typeface="Myriad Pro" pitchFamily="34" charset="0"/>
                <a:ea typeface="Myriad Pro" pitchFamily="34" charset="0"/>
                <a:cs typeface="Myriad Pro" pitchFamily="34" charset="0"/>
                <a:sym typeface="Myriad Pro" pitchFamily="34" charset="0"/>
              </a:defRPr>
            </a:lvl3pPr>
            <a:lvl4pPr marL="1600200" indent="-228600">
              <a:defRPr>
                <a:solidFill>
                  <a:srgbClr val="000000"/>
                </a:solidFill>
                <a:latin typeface="Myriad Pro" pitchFamily="34" charset="0"/>
                <a:ea typeface="Myriad Pro" pitchFamily="34" charset="0"/>
                <a:cs typeface="Myriad Pro" pitchFamily="34" charset="0"/>
                <a:sym typeface="Myriad Pro" pitchFamily="34" charset="0"/>
              </a:defRPr>
            </a:lvl4pPr>
            <a:lvl5pPr marL="2057400" indent="-228600">
              <a:defRPr>
                <a:solidFill>
                  <a:srgbClr val="000000"/>
                </a:solidFill>
                <a:latin typeface="Myriad Pro" pitchFamily="34" charset="0"/>
                <a:ea typeface="Myriad Pro" pitchFamily="34" charset="0"/>
                <a:cs typeface="Myriad Pro" pitchFamily="34" charset="0"/>
                <a:sym typeface="Myriad Pro" pitchFamily="34" charset="0"/>
              </a:defRPr>
            </a:lvl5pPr>
            <a:lvl6pPr marL="25146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6pPr>
            <a:lvl7pPr marL="29718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7pPr>
            <a:lvl8pPr marL="34290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8pPr>
            <a:lvl9pPr marL="38862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9pPr>
          </a:lstStyle>
          <a:p>
            <a:pPr algn="ctr" eaLnBrk="1"/>
            <a:r>
              <a:rPr lang="en-US" altLang="en-US" sz="1000">
                <a:solidFill>
                  <a:srgbClr val="888888"/>
                </a:solidFill>
              </a:rPr>
              <a:t>04/02/2026</a:t>
            </a:r>
          </a:p>
        </p:txBody>
      </p:sp>
      <p:sp>
        <p:nvSpPr>
          <p:cNvPr id="18436" name="Slide Number Placeholder 4">
            <a:extLst>
              <a:ext uri="{FF2B5EF4-FFF2-40B4-BE49-F238E27FC236}">
                <a16:creationId xmlns:a16="http://schemas.microsoft.com/office/drawing/2014/main" id="{3F76A57A-E2A5-3539-308B-79962F933A30}"/>
              </a:ext>
            </a:extLst>
          </p:cNvPr>
          <p:cNvSpPr>
            <a:spLocks noGrp="1" noChangeArrowheads="1"/>
          </p:cNvSpPr>
          <p:nvPr>
            <p:ph type="sldNum" sz="quarter" idx="10"/>
          </p:nvPr>
        </p:nvSpPr>
        <p:spPr>
          <a:xfrm>
            <a:off x="11414125" y="6435725"/>
            <a:ext cx="168275" cy="2317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a:lstStyle>
            <a:lvl1pPr>
              <a:defRPr>
                <a:solidFill>
                  <a:srgbClr val="000000"/>
                </a:solidFill>
                <a:latin typeface="Myriad Pro" pitchFamily="34" charset="0"/>
                <a:ea typeface="Myriad Pro" pitchFamily="34" charset="0"/>
                <a:cs typeface="Myriad Pro" pitchFamily="34" charset="0"/>
                <a:sym typeface="Myriad Pro" pitchFamily="34" charset="0"/>
              </a:defRPr>
            </a:lvl1pPr>
            <a:lvl2pPr marL="742950" indent="-285750">
              <a:defRPr>
                <a:solidFill>
                  <a:srgbClr val="000000"/>
                </a:solidFill>
                <a:latin typeface="Myriad Pro" pitchFamily="34" charset="0"/>
                <a:ea typeface="Myriad Pro" pitchFamily="34" charset="0"/>
                <a:cs typeface="Myriad Pro" pitchFamily="34" charset="0"/>
                <a:sym typeface="Myriad Pro" pitchFamily="34" charset="0"/>
              </a:defRPr>
            </a:lvl2pPr>
            <a:lvl3pPr marL="1143000" indent="-228600">
              <a:defRPr>
                <a:solidFill>
                  <a:srgbClr val="000000"/>
                </a:solidFill>
                <a:latin typeface="Myriad Pro" pitchFamily="34" charset="0"/>
                <a:ea typeface="Myriad Pro" pitchFamily="34" charset="0"/>
                <a:cs typeface="Myriad Pro" pitchFamily="34" charset="0"/>
                <a:sym typeface="Myriad Pro" pitchFamily="34" charset="0"/>
              </a:defRPr>
            </a:lvl3pPr>
            <a:lvl4pPr marL="1600200" indent="-228600">
              <a:defRPr>
                <a:solidFill>
                  <a:srgbClr val="000000"/>
                </a:solidFill>
                <a:latin typeface="Myriad Pro" pitchFamily="34" charset="0"/>
                <a:ea typeface="Myriad Pro" pitchFamily="34" charset="0"/>
                <a:cs typeface="Myriad Pro" pitchFamily="34" charset="0"/>
                <a:sym typeface="Myriad Pro" pitchFamily="34" charset="0"/>
              </a:defRPr>
            </a:lvl4pPr>
            <a:lvl5pPr marL="2057400" indent="-228600">
              <a:defRPr>
                <a:solidFill>
                  <a:srgbClr val="000000"/>
                </a:solidFill>
                <a:latin typeface="Myriad Pro" pitchFamily="34" charset="0"/>
                <a:ea typeface="Myriad Pro" pitchFamily="34" charset="0"/>
                <a:cs typeface="Myriad Pro" pitchFamily="34" charset="0"/>
                <a:sym typeface="Myriad Pro" pitchFamily="34" charset="0"/>
              </a:defRPr>
            </a:lvl5pPr>
            <a:lvl6pPr marL="25146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6pPr>
            <a:lvl7pPr marL="29718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7pPr>
            <a:lvl8pPr marL="34290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8pPr>
            <a:lvl9pPr marL="38862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9pPr>
          </a:lstStyle>
          <a:p>
            <a:fld id="{DBCB5C14-6551-432A-9DCC-78B620ED2600}" type="slidenum">
              <a:rPr lang="en-US" altLang="en-US" sz="900" smtClean="0">
                <a:solidFill>
                  <a:srgbClr val="898989"/>
                </a:solidFill>
              </a:rPr>
              <a:pPr/>
              <a:t>9</a:t>
            </a:fld>
            <a:endParaRPr lang="en-US" altLang="en-US" sz="900">
              <a:solidFill>
                <a:srgbClr val="898989"/>
              </a:solidFill>
            </a:endParaRPr>
          </a:p>
        </p:txBody>
      </p:sp>
      <p:sp>
        <p:nvSpPr>
          <p:cNvPr id="8" name="TextBox 7">
            <a:extLst>
              <a:ext uri="{FF2B5EF4-FFF2-40B4-BE49-F238E27FC236}">
                <a16:creationId xmlns:a16="http://schemas.microsoft.com/office/drawing/2014/main" id="{B2548836-DA92-4A02-95FF-46C0D9A8A083}"/>
              </a:ext>
            </a:extLst>
          </p:cNvPr>
          <p:cNvSpPr txBox="1"/>
          <p:nvPr/>
        </p:nvSpPr>
        <p:spPr>
          <a:xfrm>
            <a:off x="144781" y="945018"/>
            <a:ext cx="7726680" cy="465197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algn="just">
              <a:lnSpc>
                <a:spcPct val="150000"/>
              </a:lnSpc>
              <a:spcBef>
                <a:spcPts val="600"/>
              </a:spcBef>
              <a:spcAft>
                <a:spcPts val="600"/>
              </a:spcAft>
              <a:defRPr/>
            </a:pPr>
            <a:r>
              <a:rPr lang="en-US" sz="2000" dirty="0">
                <a:latin typeface="Arial" panose="020B0604020202020204" pitchFamily="34" charset="0"/>
                <a:ea typeface="Calibri" panose="020F0502020204030204" pitchFamily="34" charset="0"/>
                <a:cs typeface="Arial" panose="020B0604020202020204" pitchFamily="34" charset="0"/>
              </a:rPr>
              <a:t>Overall, communication is a key skill in health and social care as it helps to ensure safety, dignity, teamwork and person-</a:t>
            </a:r>
            <a:r>
              <a:rPr lang="en-US" sz="2000" dirty="0" err="1">
                <a:latin typeface="Arial" panose="020B0604020202020204" pitchFamily="34" charset="0"/>
                <a:ea typeface="Calibri" panose="020F0502020204030204" pitchFamily="34" charset="0"/>
                <a:cs typeface="Arial" panose="020B0604020202020204" pitchFamily="34" charset="0"/>
              </a:rPr>
              <a:t>centred</a:t>
            </a:r>
            <a:r>
              <a:rPr lang="en-US" sz="2000" dirty="0">
                <a:latin typeface="Arial" panose="020B0604020202020204" pitchFamily="34" charset="0"/>
                <a:ea typeface="Calibri" panose="020F0502020204030204" pitchFamily="34" charset="0"/>
                <a:cs typeface="Arial" panose="020B0604020202020204" pitchFamily="34" charset="0"/>
              </a:rPr>
              <a:t> care. Good communication enables professionals to be aware of the needs of the people they serve, to give information accurately and </a:t>
            </a:r>
            <a:r>
              <a:rPr lang="en-US" sz="2000" dirty="0" err="1">
                <a:latin typeface="Arial" panose="020B0604020202020204" pitchFamily="34" charset="0"/>
                <a:ea typeface="Calibri" panose="020F0502020204030204" pitchFamily="34" charset="0"/>
                <a:cs typeface="Arial" panose="020B0604020202020204" pitchFamily="34" charset="0"/>
              </a:rPr>
              <a:t>minimise</a:t>
            </a:r>
            <a:r>
              <a:rPr lang="en-US" sz="2000" dirty="0">
                <a:latin typeface="Arial" panose="020B0604020202020204" pitchFamily="34" charset="0"/>
                <a:ea typeface="Calibri" panose="020F0502020204030204" pitchFamily="34" charset="0"/>
                <a:cs typeface="Arial" panose="020B0604020202020204" pitchFamily="34" charset="0"/>
              </a:rPr>
              <a:t> miscommunication. Gibbs' Reflective Cycle enables professionals to reflect on their communication experiences, determine their strengths and identify areas for improvement. Reflecting on practice and formulating an action plan will help care workers to enhance their skills in communication and offer safer, more respectful and quality care provision.</a:t>
            </a:r>
          </a:p>
        </p:txBody>
      </p:sp>
      <p:pic>
        <p:nvPicPr>
          <p:cNvPr id="18438" name="Picture 4">
            <a:extLst>
              <a:ext uri="{FF2B5EF4-FFF2-40B4-BE49-F238E27FC236}">
                <a16:creationId xmlns:a16="http://schemas.microsoft.com/office/drawing/2014/main" id="{48D977ED-678C-1BDE-969B-E0E03EC152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56448" y="1746504"/>
            <a:ext cx="3713988" cy="25919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40BC2BC7-A9C5-F29F-3401-3E807B789979}"/>
              </a:ext>
            </a:extLst>
          </p:cNvPr>
          <p:cNvSpPr txBox="1">
            <a:spLocks noGrp="1" noChangeArrowheads="1"/>
          </p:cNvSpPr>
          <p:nvPr>
            <p:ph type="title"/>
          </p:nvPr>
        </p:nvSpPr>
        <p:spPr/>
        <p:txBody>
          <a:bodyPr/>
          <a:lstStyle/>
          <a:p>
            <a:pPr eaLnBrk="1" hangingPunct="1"/>
            <a:r>
              <a:rPr lang="en-US" altLang="en-US" b="1"/>
              <a:t>References List</a:t>
            </a:r>
          </a:p>
        </p:txBody>
      </p:sp>
      <p:sp>
        <p:nvSpPr>
          <p:cNvPr id="20483" name="Date Placeholder 3">
            <a:extLst>
              <a:ext uri="{FF2B5EF4-FFF2-40B4-BE49-F238E27FC236}">
                <a16:creationId xmlns:a16="http://schemas.microsoft.com/office/drawing/2014/main" id="{86DAA6B2-5192-6686-E20B-102D8A0A0860}"/>
              </a:ext>
            </a:extLst>
          </p:cNvPr>
          <p:cNvSpPr txBox="1">
            <a:spLocks noChangeArrowheads="1"/>
          </p:cNvSpPr>
          <p:nvPr/>
        </p:nvSpPr>
        <p:spPr bwMode="auto">
          <a:xfrm>
            <a:off x="379413" y="6511925"/>
            <a:ext cx="1204912"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rIns="45719" anchor="ctr">
            <a:spAutoFit/>
          </a:bodyPr>
          <a:lstStyle>
            <a:lvl1pPr>
              <a:defRPr>
                <a:solidFill>
                  <a:srgbClr val="000000"/>
                </a:solidFill>
                <a:latin typeface="Myriad Pro" pitchFamily="34" charset="0"/>
                <a:ea typeface="Myriad Pro" pitchFamily="34" charset="0"/>
                <a:cs typeface="Myriad Pro" pitchFamily="34" charset="0"/>
                <a:sym typeface="Myriad Pro" pitchFamily="34" charset="0"/>
              </a:defRPr>
            </a:lvl1pPr>
            <a:lvl2pPr marL="742950" indent="-285750">
              <a:defRPr>
                <a:solidFill>
                  <a:srgbClr val="000000"/>
                </a:solidFill>
                <a:latin typeface="Myriad Pro" pitchFamily="34" charset="0"/>
                <a:ea typeface="Myriad Pro" pitchFamily="34" charset="0"/>
                <a:cs typeface="Myriad Pro" pitchFamily="34" charset="0"/>
                <a:sym typeface="Myriad Pro" pitchFamily="34" charset="0"/>
              </a:defRPr>
            </a:lvl2pPr>
            <a:lvl3pPr marL="1143000" indent="-228600">
              <a:defRPr>
                <a:solidFill>
                  <a:srgbClr val="000000"/>
                </a:solidFill>
                <a:latin typeface="Myriad Pro" pitchFamily="34" charset="0"/>
                <a:ea typeface="Myriad Pro" pitchFamily="34" charset="0"/>
                <a:cs typeface="Myriad Pro" pitchFamily="34" charset="0"/>
                <a:sym typeface="Myriad Pro" pitchFamily="34" charset="0"/>
              </a:defRPr>
            </a:lvl3pPr>
            <a:lvl4pPr marL="1600200" indent="-228600">
              <a:defRPr>
                <a:solidFill>
                  <a:srgbClr val="000000"/>
                </a:solidFill>
                <a:latin typeface="Myriad Pro" pitchFamily="34" charset="0"/>
                <a:ea typeface="Myriad Pro" pitchFamily="34" charset="0"/>
                <a:cs typeface="Myriad Pro" pitchFamily="34" charset="0"/>
                <a:sym typeface="Myriad Pro" pitchFamily="34" charset="0"/>
              </a:defRPr>
            </a:lvl4pPr>
            <a:lvl5pPr marL="2057400" indent="-228600">
              <a:defRPr>
                <a:solidFill>
                  <a:srgbClr val="000000"/>
                </a:solidFill>
                <a:latin typeface="Myriad Pro" pitchFamily="34" charset="0"/>
                <a:ea typeface="Myriad Pro" pitchFamily="34" charset="0"/>
                <a:cs typeface="Myriad Pro" pitchFamily="34" charset="0"/>
                <a:sym typeface="Myriad Pro" pitchFamily="34" charset="0"/>
              </a:defRPr>
            </a:lvl5pPr>
            <a:lvl6pPr marL="25146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6pPr>
            <a:lvl7pPr marL="29718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7pPr>
            <a:lvl8pPr marL="34290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8pPr>
            <a:lvl9pPr marL="38862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9pPr>
          </a:lstStyle>
          <a:p>
            <a:pPr algn="ctr" eaLnBrk="1"/>
            <a:r>
              <a:rPr lang="en-US" altLang="en-US" sz="1000">
                <a:solidFill>
                  <a:srgbClr val="888888"/>
                </a:solidFill>
              </a:rPr>
              <a:t>04/02/2026</a:t>
            </a:r>
          </a:p>
        </p:txBody>
      </p:sp>
      <p:sp>
        <p:nvSpPr>
          <p:cNvPr id="20484" name="Slide Number Placeholder 4">
            <a:extLst>
              <a:ext uri="{FF2B5EF4-FFF2-40B4-BE49-F238E27FC236}">
                <a16:creationId xmlns:a16="http://schemas.microsoft.com/office/drawing/2014/main" id="{DA2833C2-8D64-89E8-EC9E-2F2E9E0090C4}"/>
              </a:ext>
            </a:extLst>
          </p:cNvPr>
          <p:cNvSpPr>
            <a:spLocks noGrp="1" noChangeArrowheads="1"/>
          </p:cNvSpPr>
          <p:nvPr>
            <p:ph type="sldNum" sz="quarter" idx="10"/>
          </p:nvPr>
        </p:nvSpPr>
        <p:spPr>
          <a:xfrm>
            <a:off x="11350625" y="6435725"/>
            <a:ext cx="231775" cy="2317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a:lstStyle>
            <a:lvl1pPr>
              <a:defRPr>
                <a:solidFill>
                  <a:srgbClr val="000000"/>
                </a:solidFill>
                <a:latin typeface="Myriad Pro" pitchFamily="34" charset="0"/>
                <a:ea typeface="Myriad Pro" pitchFamily="34" charset="0"/>
                <a:cs typeface="Myriad Pro" pitchFamily="34" charset="0"/>
                <a:sym typeface="Myriad Pro" pitchFamily="34" charset="0"/>
              </a:defRPr>
            </a:lvl1pPr>
            <a:lvl2pPr marL="742950" indent="-285750">
              <a:defRPr>
                <a:solidFill>
                  <a:srgbClr val="000000"/>
                </a:solidFill>
                <a:latin typeface="Myriad Pro" pitchFamily="34" charset="0"/>
                <a:ea typeface="Myriad Pro" pitchFamily="34" charset="0"/>
                <a:cs typeface="Myriad Pro" pitchFamily="34" charset="0"/>
                <a:sym typeface="Myriad Pro" pitchFamily="34" charset="0"/>
              </a:defRPr>
            </a:lvl2pPr>
            <a:lvl3pPr marL="1143000" indent="-228600">
              <a:defRPr>
                <a:solidFill>
                  <a:srgbClr val="000000"/>
                </a:solidFill>
                <a:latin typeface="Myriad Pro" pitchFamily="34" charset="0"/>
                <a:ea typeface="Myriad Pro" pitchFamily="34" charset="0"/>
                <a:cs typeface="Myriad Pro" pitchFamily="34" charset="0"/>
                <a:sym typeface="Myriad Pro" pitchFamily="34" charset="0"/>
              </a:defRPr>
            </a:lvl3pPr>
            <a:lvl4pPr marL="1600200" indent="-228600">
              <a:defRPr>
                <a:solidFill>
                  <a:srgbClr val="000000"/>
                </a:solidFill>
                <a:latin typeface="Myriad Pro" pitchFamily="34" charset="0"/>
                <a:ea typeface="Myriad Pro" pitchFamily="34" charset="0"/>
                <a:cs typeface="Myriad Pro" pitchFamily="34" charset="0"/>
                <a:sym typeface="Myriad Pro" pitchFamily="34" charset="0"/>
              </a:defRPr>
            </a:lvl4pPr>
            <a:lvl5pPr marL="2057400" indent="-228600">
              <a:defRPr>
                <a:solidFill>
                  <a:srgbClr val="000000"/>
                </a:solidFill>
                <a:latin typeface="Myriad Pro" pitchFamily="34" charset="0"/>
                <a:ea typeface="Myriad Pro" pitchFamily="34" charset="0"/>
                <a:cs typeface="Myriad Pro" pitchFamily="34" charset="0"/>
                <a:sym typeface="Myriad Pro" pitchFamily="34" charset="0"/>
              </a:defRPr>
            </a:lvl5pPr>
            <a:lvl6pPr marL="25146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6pPr>
            <a:lvl7pPr marL="29718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7pPr>
            <a:lvl8pPr marL="34290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8pPr>
            <a:lvl9pPr marL="3886200" indent="-228600" eaLnBrk="0" fontAlgn="base" hangingPunct="0">
              <a:spcBef>
                <a:spcPct val="0"/>
              </a:spcBef>
              <a:spcAft>
                <a:spcPct val="0"/>
              </a:spcAft>
              <a:defRPr>
                <a:solidFill>
                  <a:srgbClr val="000000"/>
                </a:solidFill>
                <a:latin typeface="Myriad Pro" pitchFamily="34" charset="0"/>
                <a:ea typeface="Myriad Pro" pitchFamily="34" charset="0"/>
                <a:cs typeface="Myriad Pro" pitchFamily="34" charset="0"/>
                <a:sym typeface="Myriad Pro" pitchFamily="34" charset="0"/>
              </a:defRPr>
            </a:lvl9pPr>
          </a:lstStyle>
          <a:p>
            <a:fld id="{C2699580-5D30-45A5-A73C-3158581DC6DC}" type="slidenum">
              <a:rPr lang="en-US" altLang="en-US" sz="900" smtClean="0">
                <a:solidFill>
                  <a:srgbClr val="898989"/>
                </a:solidFill>
              </a:rPr>
              <a:pPr/>
              <a:t>10</a:t>
            </a:fld>
            <a:endParaRPr lang="en-US" altLang="en-US" sz="900">
              <a:solidFill>
                <a:srgbClr val="898989"/>
              </a:solidFill>
            </a:endParaRPr>
          </a:p>
        </p:txBody>
      </p:sp>
      <p:sp>
        <p:nvSpPr>
          <p:cNvPr id="7" name="TextBox 6">
            <a:extLst>
              <a:ext uri="{FF2B5EF4-FFF2-40B4-BE49-F238E27FC236}">
                <a16:creationId xmlns:a16="http://schemas.microsoft.com/office/drawing/2014/main" id="{B474A043-04E7-1337-4196-2F92EE68FE1B}"/>
              </a:ext>
            </a:extLst>
          </p:cNvPr>
          <p:cNvSpPr txBox="1"/>
          <p:nvPr/>
        </p:nvSpPr>
        <p:spPr>
          <a:xfrm>
            <a:off x="1360614" y="1528373"/>
            <a:ext cx="9749346" cy="360130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algn="just">
              <a:lnSpc>
                <a:spcPct val="150000"/>
              </a:lnSpc>
              <a:defRPr/>
            </a:pPr>
            <a:r>
              <a:rPr lang="en-US" sz="1600" dirty="0" err="1"/>
              <a:t>Ahmadpour</a:t>
            </a:r>
            <a:r>
              <a:rPr lang="en-US" sz="1600" dirty="0"/>
              <a:t>, N., Shariati, A. and </a:t>
            </a:r>
            <a:r>
              <a:rPr lang="en-US" sz="1600" dirty="0" err="1"/>
              <a:t>Poodineh</a:t>
            </a:r>
            <a:r>
              <a:rPr lang="en-US" sz="1600" dirty="0"/>
              <a:t> Moghadam, M. (2025) ‘Effect of narrative writing based on Gibbs’ reflective model on the empathy and communication skills of nursing students’, BMC Medical Education, 25, article 10. </a:t>
            </a:r>
            <a:r>
              <a:rPr lang="en-US" sz="1600" dirty="0" err="1"/>
              <a:t>doi</a:t>
            </a:r>
            <a:r>
              <a:rPr lang="en-US" sz="1600" dirty="0"/>
              <a:t>: 10.1186/s12909-024-06593-7.</a:t>
            </a:r>
            <a:endParaRPr lang="en-US" sz="1600" dirty="0">
              <a:latin typeface="+mn-lt"/>
              <a:ea typeface="Times New Roman" panose="02020603050405020304" pitchFamily="18" charset="0"/>
            </a:endParaRPr>
          </a:p>
          <a:p>
            <a:pPr algn="just">
              <a:lnSpc>
                <a:spcPct val="150000"/>
              </a:lnSpc>
              <a:defRPr/>
            </a:pPr>
            <a:r>
              <a:rPr lang="en-US" sz="1600" dirty="0" err="1">
                <a:latin typeface="+mn-lt"/>
                <a:ea typeface="Times New Roman" panose="02020603050405020304" pitchFamily="18" charset="0"/>
              </a:rPr>
              <a:t>Dithole</a:t>
            </a:r>
            <a:r>
              <a:rPr lang="en-US" sz="1600" dirty="0">
                <a:latin typeface="+mn-lt"/>
                <a:ea typeface="Times New Roman" panose="02020603050405020304" pitchFamily="18" charset="0"/>
              </a:rPr>
              <a:t>, K.S., </a:t>
            </a:r>
            <a:r>
              <a:rPr lang="en-US" sz="1600" dirty="0" err="1">
                <a:latin typeface="+mn-lt"/>
                <a:ea typeface="Times New Roman" panose="02020603050405020304" pitchFamily="18" charset="0"/>
              </a:rPr>
              <a:t>Thupayagale-Tshweneagae</a:t>
            </a:r>
            <a:r>
              <a:rPr lang="en-US" sz="1600" dirty="0">
                <a:latin typeface="+mn-lt"/>
                <a:ea typeface="Times New Roman" panose="02020603050405020304" pitchFamily="18" charset="0"/>
              </a:rPr>
              <a:t>, G., </a:t>
            </a:r>
            <a:r>
              <a:rPr lang="en-US" sz="1600" dirty="0" err="1">
                <a:latin typeface="+mn-lt"/>
                <a:ea typeface="Times New Roman" panose="02020603050405020304" pitchFamily="18" charset="0"/>
              </a:rPr>
              <a:t>Akpor</a:t>
            </a:r>
            <a:r>
              <a:rPr lang="en-US" sz="1600" dirty="0">
                <a:latin typeface="+mn-lt"/>
                <a:ea typeface="Times New Roman" panose="02020603050405020304" pitchFamily="18" charset="0"/>
              </a:rPr>
              <a:t>, O.A. and </a:t>
            </a:r>
            <a:r>
              <a:rPr lang="en-US" sz="1600" dirty="0" err="1">
                <a:latin typeface="+mn-lt"/>
                <a:ea typeface="Times New Roman" panose="02020603050405020304" pitchFamily="18" charset="0"/>
              </a:rPr>
              <a:t>Moleki</a:t>
            </a:r>
            <a:r>
              <a:rPr lang="en-US" sz="1600" dirty="0">
                <a:latin typeface="+mn-lt"/>
                <a:ea typeface="Times New Roman" panose="02020603050405020304" pitchFamily="18" charset="0"/>
              </a:rPr>
              <a:t>, M.M. (2017) ‘Communication skills intervention: promoting effective communication between nurses and mechanically ventilated patients’, BMC Nursing, 16, article 74. </a:t>
            </a:r>
            <a:r>
              <a:rPr lang="en-US" sz="1600" dirty="0" err="1">
                <a:latin typeface="+mn-lt"/>
                <a:ea typeface="Times New Roman" panose="02020603050405020304" pitchFamily="18" charset="0"/>
              </a:rPr>
              <a:t>doi</a:t>
            </a:r>
            <a:r>
              <a:rPr lang="en-US" sz="1600" dirty="0">
                <a:latin typeface="+mn-lt"/>
                <a:ea typeface="Times New Roman" panose="02020603050405020304" pitchFamily="18" charset="0"/>
              </a:rPr>
              <a:t>: 10.1186/s12912-017-0268-5</a:t>
            </a:r>
            <a:r>
              <a:rPr lang="en-US" sz="1600" b="1" dirty="0">
                <a:latin typeface="+mn-lt"/>
                <a:ea typeface="Times New Roman" panose="02020603050405020304" pitchFamily="18" charset="0"/>
              </a:rPr>
              <a:t>.</a:t>
            </a:r>
            <a:endParaRPr lang="en-US" sz="1600" dirty="0">
              <a:latin typeface="+mn-lt"/>
              <a:ea typeface="Times New Roman" panose="02020603050405020304" pitchFamily="18" charset="0"/>
            </a:endParaRPr>
          </a:p>
          <a:p>
            <a:pPr algn="just">
              <a:lnSpc>
                <a:spcPct val="150000"/>
              </a:lnSpc>
              <a:spcBef>
                <a:spcPts val="600"/>
              </a:spcBef>
              <a:spcAft>
                <a:spcPts val="600"/>
              </a:spcAft>
              <a:defRPr/>
            </a:pPr>
            <a:r>
              <a:rPr lang="en-US" sz="1600" dirty="0">
                <a:latin typeface="+mn-lt"/>
                <a:ea typeface="Calibri" panose="020F0502020204030204" pitchFamily="34" charset="0"/>
                <a:cs typeface="Times New Roman" panose="02020603050405020304" pitchFamily="18" charset="0"/>
              </a:rPr>
              <a:t>Egan, G. (2014). The Skilled Helper: A Problem-Management and Opportunity-Development Approach to Helping. 10th </a:t>
            </a:r>
            <a:r>
              <a:rPr lang="en-US" sz="1600" dirty="0" err="1">
                <a:latin typeface="+mn-lt"/>
                <a:ea typeface="Calibri" panose="020F0502020204030204" pitchFamily="34" charset="0"/>
                <a:cs typeface="Times New Roman" panose="02020603050405020304" pitchFamily="18" charset="0"/>
              </a:rPr>
              <a:t>edn</a:t>
            </a:r>
            <a:r>
              <a:rPr lang="en-US" sz="1600" dirty="0">
                <a:latin typeface="+mn-lt"/>
                <a:ea typeface="Calibri" panose="020F0502020204030204" pitchFamily="34" charset="0"/>
                <a:cs typeface="Times New Roman" panose="02020603050405020304" pitchFamily="18" charset="0"/>
              </a:rPr>
              <a:t>. Belmont: Brooks/Cole.</a:t>
            </a:r>
          </a:p>
          <a:p>
            <a:pPr algn="just">
              <a:lnSpc>
                <a:spcPct val="150000"/>
              </a:lnSpc>
              <a:spcBef>
                <a:spcPts val="600"/>
              </a:spcBef>
              <a:spcAft>
                <a:spcPts val="600"/>
              </a:spcAft>
              <a:defRPr/>
            </a:pPr>
            <a:r>
              <a:rPr lang="en-US" sz="1600" dirty="0">
                <a:latin typeface="+mn-lt"/>
                <a:ea typeface="Calibri" panose="020F0502020204030204" pitchFamily="34" charset="0"/>
                <a:cs typeface="Times New Roman" panose="02020603050405020304" pitchFamily="18" charset="0"/>
              </a:rPr>
              <a:t>NICE (2021). Shared decision making. London: National Institute for Health and Care Excellence.</a:t>
            </a:r>
          </a:p>
        </p:txBody>
      </p:sp>
    </p:spTree>
  </p:cSld>
  <p:clrMapOvr>
    <a:masterClrMapping/>
  </p:clrMapOvr>
  <p:transition spd="med"/>
</p:sld>
</file>

<file path=ppt/theme/theme1.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Myriad Pro"/>
        <a:ea typeface="Myriad Pro"/>
        <a:cs typeface="Myriad Pro"/>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Myriad Pro"/>
        <a:ea typeface="Myriad Pro"/>
        <a:cs typeface="Myriad Pro"/>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0</TotalTime>
  <Words>1911</Words>
  <Application>Microsoft Office PowerPoint</Application>
  <PresentationFormat>Widescreen</PresentationFormat>
  <Paragraphs>77</Paragraphs>
  <Slides>10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Myriad Pro</vt:lpstr>
      <vt:lpstr>Times New Roman</vt:lpstr>
      <vt:lpstr>20140311PresentationUWTSDTemplate</vt:lpstr>
      <vt:lpstr>PowerPoint Presentation</vt:lpstr>
      <vt:lpstr>Acknowledge use of AI</vt:lpstr>
      <vt:lpstr>Introduction</vt:lpstr>
      <vt:lpstr>Chosen Skill </vt:lpstr>
      <vt:lpstr>Importance of Communication Skills in professional practice</vt:lpstr>
      <vt:lpstr>Model linked to communication skill</vt:lpstr>
      <vt:lpstr>Communication skill in practice </vt:lpstr>
      <vt:lpstr>Skill support my future career </vt:lpstr>
      <vt:lpstr>Conclusion</vt:lpstr>
      <vt:lpstr>References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Hasan Mahadi</cp:lastModifiedBy>
  <cp:revision>12</cp:revision>
  <dcterms:modified xsi:type="dcterms:W3CDTF">2026-07-14T21:57:12Z</dcterms:modified>
</cp:coreProperties>
</file>