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embedTrueTypeFonts="1" saveSubsetFonts="1" autoCompressPictures="0">
  <p:sldMasterIdLst>
    <p:sldMasterId id="2147483675" r:id="rId1"/>
  </p:sldMasterIdLst>
  <p:notesMasterIdLst>
    <p:notesMasterId r:id="rId16"/>
  </p:notesMasterIdLst>
  <p:sldIdLst>
    <p:sldId id="256" r:id="rId2"/>
    <p:sldId id="322" r:id="rId3"/>
    <p:sldId id="309" r:id="rId4"/>
    <p:sldId id="313" r:id="rId5"/>
    <p:sldId id="314" r:id="rId6"/>
    <p:sldId id="319" r:id="rId7"/>
    <p:sldId id="311" r:id="rId8"/>
    <p:sldId id="320" r:id="rId9"/>
    <p:sldId id="310" r:id="rId10"/>
    <p:sldId id="321" r:id="rId11"/>
    <p:sldId id="315" r:id="rId12"/>
    <p:sldId id="316" r:id="rId13"/>
    <p:sldId id="317" r:id="rId14"/>
    <p:sldId id="318" r:id="rId15"/>
  </p:sldIdLst>
  <p:sldSz cx="9144000" cy="5143500" type="screen16x9"/>
  <p:notesSz cx="6858000" cy="9144000"/>
  <p:embeddedFontLst>
    <p:embeddedFont>
      <p:font typeface="Barlow" panose="00000500000000000000" pitchFamily="2" charset="0"/>
      <p:regular r:id="rId17"/>
      <p:bold r:id="rId18"/>
      <p:italic r:id="rId19"/>
      <p:boldItalic r:id="rId20"/>
    </p:embeddedFont>
    <p:embeddedFont>
      <p:font typeface="Montserrat" panose="00000500000000000000" pitchFamily="2" charset="0"/>
      <p:regular r:id="rId21"/>
      <p:bold r:id="rId22"/>
      <p:italic r:id="rId23"/>
      <p:boldItalic r:id="rId2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521415D9-36F7-43E2-AB2F-B90AF26B5E84}">
      <p14:sectionLst xmlns:p14="http://schemas.microsoft.com/office/powerpoint/2010/main">
        <p14:section name="Default Section" id="{5E88E6D2-F2CD-414D-9543-37EC005F84FF}">
          <p14:sldIdLst>
            <p14:sldId id="256"/>
            <p14:sldId id="322"/>
            <p14:sldId id="309"/>
            <p14:sldId id="313"/>
            <p14:sldId id="314"/>
            <p14:sldId id="319"/>
            <p14:sldId id="311"/>
            <p14:sldId id="320"/>
            <p14:sldId id="310"/>
            <p14:sldId id="321"/>
            <p14:sldId id="315"/>
            <p14:sldId id="316"/>
            <p14:sldId id="317"/>
            <p14:sldId id="318"/>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A4C11C1-989D-4FAE-9C44-446CB5D73AA8}" v="48" dt="2024-07-22T11:23:27.803"/>
  </p1510:revLst>
</p1510:revInfo>
</file>

<file path=ppt/tableStyles.xml><?xml version="1.0" encoding="utf-8"?>
<a:tblStyleLst xmlns:a="http://schemas.openxmlformats.org/drawingml/2006/main" def="{0C1568CA-E96E-4E2B-AC40-197B2B70671E}">
  <a:tblStyle styleId="{0C1568CA-E96E-4E2B-AC40-197B2B70671E}"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676" autoAdjust="0"/>
    <p:restoredTop sz="94660"/>
  </p:normalViewPr>
  <p:slideViewPr>
    <p:cSldViewPr snapToGrid="0">
      <p:cViewPr varScale="1">
        <p:scale>
          <a:sx n="117" d="100"/>
          <a:sy n="117" d="100"/>
        </p:scale>
        <p:origin x="92" y="23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font" Target="fonts/font5.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8.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7.fntdata"/><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6.fntdata"/><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5">
  <dgm:title val=""/>
  <dgm:desc val=""/>
  <dgm:catLst>
    <dgm:cat type="accent3" pri="11500"/>
  </dgm:catLst>
  <dgm:styleLbl name="node0">
    <dgm:fillClrLst meth="cycle">
      <a:schemeClr val="accent3">
        <a:alpha val="80000"/>
      </a:schemeClr>
    </dgm:fillClrLst>
    <dgm:linClrLst meth="repeat">
      <a:schemeClr val="lt1"/>
    </dgm:linClrLst>
    <dgm:effectClrLst/>
    <dgm:txLinClrLst/>
    <dgm:txFillClrLst/>
    <dgm:txEffectClrLst/>
  </dgm:styleLbl>
  <dgm:styleLbl name="node1">
    <dgm:fillClrLst>
      <a:schemeClr val="accent3">
        <a:alpha val="90000"/>
      </a:schemeClr>
      <a:schemeClr val="accent3">
        <a:alpha val="50000"/>
      </a:schemeClr>
    </dgm:fillClrLst>
    <dgm:linClrLst meth="repeat">
      <a:schemeClr val="lt1"/>
    </dgm:linClrLst>
    <dgm:effectClrLst/>
    <dgm:txLinClrLst/>
    <dgm:txFillClrLst/>
    <dgm:txEffectClrLst/>
  </dgm:styleLbl>
  <dgm:styleLbl name="alignNode1">
    <dgm:fillClrLst>
      <a:schemeClr val="accent3">
        <a:alpha val="90000"/>
      </a:schemeClr>
      <a:schemeClr val="accent3">
        <a:alpha val="50000"/>
      </a:schemeClr>
    </dgm:fillClrLst>
    <dgm:linClrLst>
      <a:schemeClr val="accent3">
        <a:alpha val="90000"/>
      </a:schemeClr>
      <a:schemeClr val="accent3">
        <a:alpha val="50000"/>
      </a:schemeClr>
    </dgm:linClrLst>
    <dgm:effectClrLst/>
    <dgm:txLinClrLst/>
    <dgm:txFillClrLst/>
    <dgm:txEffectClrLst/>
  </dgm:styleLbl>
  <dgm:styleLbl name="lnNode1">
    <dgm:fillClrLst>
      <a:schemeClr val="accent3">
        <a:shade val="90000"/>
      </a:schemeClr>
      <a:schemeClr val="accent3">
        <a:alpha val="50000"/>
        <a:tint val="5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alpha val="80000"/>
      </a:schemeClr>
    </dgm:fillClrLst>
    <dgm:linClrLst meth="repeat">
      <a:schemeClr val="lt1"/>
    </dgm:linClrLst>
    <dgm:effectClrLst/>
    <dgm:txLinClrLst/>
    <dgm:txFillClrLst/>
    <dgm:txEffectClrLst/>
  </dgm:styleLbl>
  <dgm:styleLbl name="node2">
    <dgm:fillClrLst>
      <a:schemeClr val="accent3">
        <a:alpha val="70000"/>
      </a:schemeClr>
    </dgm:fillClrLst>
    <dgm:linClrLst meth="repeat">
      <a:schemeClr val="lt1"/>
    </dgm:linClrLst>
    <dgm:effectClrLst/>
    <dgm:txLinClrLst/>
    <dgm:txFillClrLst/>
    <dgm:txEffectClrLst/>
  </dgm:styleLbl>
  <dgm:styleLbl name="node3">
    <dgm:fillClrLst>
      <a:schemeClr val="accent3">
        <a:alpha val="50000"/>
      </a:schemeClr>
    </dgm:fillClrLst>
    <dgm:linClrLst meth="repeat">
      <a:schemeClr val="lt1"/>
    </dgm:linClrLst>
    <dgm:effectClrLst/>
    <dgm:txLinClrLst/>
    <dgm:txFillClrLst/>
    <dgm:txEffectClrLst/>
  </dgm:styleLbl>
  <dgm:styleLbl name="node4">
    <dgm:fillClrLst>
      <a:schemeClr val="accent3">
        <a:alpha val="30000"/>
      </a:schemeClr>
    </dgm:fillClrLst>
    <dgm:linClrLst meth="repeat">
      <a:schemeClr val="lt1"/>
    </dgm:linClrLst>
    <dgm:effectClrLst/>
    <dgm:txLinClrLst/>
    <dgm:txFillClrLst/>
    <dgm:txEffectClrLst/>
  </dgm:styleLbl>
  <dgm:styleLbl name="fgImgPlace1">
    <dgm:fillClrLst>
      <a:schemeClr val="accent3">
        <a:tint val="50000"/>
        <a:alpha val="90000"/>
      </a:schemeClr>
      <a:schemeClr val="accent3">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f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b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sibTrans1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alpha val="90000"/>
      </a:schemeClr>
    </dgm:fillClrLst>
    <dgm:linClrLst meth="repeat">
      <a:schemeClr val="lt1"/>
    </dgm:linClrLst>
    <dgm:effectClrLst/>
    <dgm:txLinClrLst/>
    <dgm:txFillClrLst/>
    <dgm:txEffectClrLst/>
  </dgm:styleLbl>
  <dgm:styleLbl name="asst1">
    <dgm:fillClrLst meth="repeat">
      <a:schemeClr val="accent3">
        <a:alpha val="90000"/>
      </a:schemeClr>
    </dgm:fillClrLst>
    <dgm:linClrLst meth="repeat">
      <a:schemeClr val="lt1"/>
    </dgm:linClrLst>
    <dgm:effectClrLst/>
    <dgm:txLinClrLst/>
    <dgm:txFillClrLst/>
    <dgm:txEffectClrLst/>
  </dgm:styleLbl>
  <dgm:styleLbl name="asst2">
    <dgm:fillClrLst>
      <a:schemeClr val="accent3">
        <a:alpha val="90000"/>
      </a:schemeClr>
    </dgm:fillClrLst>
    <dgm:linClrLst meth="repeat">
      <a:schemeClr val="lt1"/>
    </dgm:linClrLst>
    <dgm:effectClrLst/>
    <dgm:txLinClrLst/>
    <dgm:txFillClrLst/>
    <dgm:txEffectClrLst/>
  </dgm:styleLbl>
  <dgm:styleLbl name="asst3">
    <dgm:fillClrLst>
      <a:schemeClr val="accent3">
        <a:alpha val="70000"/>
      </a:schemeClr>
    </dgm:fillClrLst>
    <dgm:linClrLst meth="repeat">
      <a:schemeClr val="lt1"/>
    </dgm:linClrLst>
    <dgm:effectClrLst/>
    <dgm:txLinClrLst/>
    <dgm:txFillClrLst/>
    <dgm:txEffectClrLst/>
  </dgm:styleLbl>
  <dgm:styleLbl name="asst4">
    <dgm:fillClrLst>
      <a:schemeClr val="accent3">
        <a:alpha val="50000"/>
      </a:schemeClr>
    </dgm:fillClrLst>
    <dgm:linClrLst meth="repeat">
      <a:schemeClr val="lt1"/>
    </dgm:linClrLst>
    <dgm:effectClrLst/>
    <dgm:txLinClrLst/>
    <dgm:txFillClrLst/>
    <dgm:txEffectClrLst/>
  </dgm:styleLbl>
  <dgm:styleLbl name="parChTrans2D1">
    <dgm:fillClrLst meth="repeat">
      <a:schemeClr val="accent3">
        <a:shade val="8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a:schemeClr val="accent3">
        <a:alpha val="90000"/>
        <a:tint val="40000"/>
      </a:schemeClr>
      <a:schemeClr val="accent3">
        <a:alpha val="5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FF0B3A4-6AC7-0B42-85D1-1E7B5EA4FD36}"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D25E4B0F-FDAC-9C44-8524-188DC3F6482B}">
      <dgm:prSet/>
      <dgm:spPr/>
      <dgm:t>
        <a:bodyPr/>
        <a:lstStyle/>
        <a:p>
          <a:r>
            <a:rPr lang="en-GB" b="0" i="0"/>
            <a:t>British meetings are informal and collaborative.</a:t>
          </a:r>
          <a:endParaRPr lang="en-US"/>
        </a:p>
      </dgm:t>
    </dgm:pt>
    <dgm:pt modelId="{4A8F3D52-5125-DD46-948F-FEC2B47D602C}" type="parTrans" cxnId="{0D41C11C-B2FB-3340-9F73-EE2E5572F4F6}">
      <dgm:prSet/>
      <dgm:spPr/>
      <dgm:t>
        <a:bodyPr/>
        <a:lstStyle/>
        <a:p>
          <a:endParaRPr lang="en-US"/>
        </a:p>
      </dgm:t>
    </dgm:pt>
    <dgm:pt modelId="{2E3822B5-5017-7E47-974D-0B87FDD83D71}" type="sibTrans" cxnId="{0D41C11C-B2FB-3340-9F73-EE2E5572F4F6}">
      <dgm:prSet/>
      <dgm:spPr/>
      <dgm:t>
        <a:bodyPr/>
        <a:lstStyle/>
        <a:p>
          <a:endParaRPr lang="en-US"/>
        </a:p>
      </dgm:t>
    </dgm:pt>
    <dgm:pt modelId="{5BAD5537-1AE5-CB43-96C3-8B6A746B1046}">
      <dgm:prSet/>
      <dgm:spPr/>
      <dgm:t>
        <a:bodyPr/>
        <a:lstStyle/>
        <a:p>
          <a:r>
            <a:rPr lang="en-GB" b="0" i="0" dirty="0">
              <a:highlight>
                <a:srgbClr val="FFFF00"/>
              </a:highlight>
            </a:rPr>
            <a:t>Punctuality is valued but flexible in the UK (</a:t>
          </a:r>
          <a:r>
            <a:rPr lang="en-GB" b="0" i="0" dirty="0">
              <a:highlight>
                <a:srgbClr val="FF0000"/>
              </a:highlight>
            </a:rPr>
            <a:t>reference</a:t>
          </a:r>
          <a:r>
            <a:rPr lang="en-GB" b="0" i="0" dirty="0">
              <a:highlight>
                <a:srgbClr val="FFFF00"/>
              </a:highlight>
            </a:rPr>
            <a:t>).</a:t>
          </a:r>
          <a:endParaRPr lang="en-US" dirty="0">
            <a:highlight>
              <a:srgbClr val="FFFF00"/>
            </a:highlight>
          </a:endParaRPr>
        </a:p>
      </dgm:t>
    </dgm:pt>
    <dgm:pt modelId="{6B7C78DA-C061-E44B-8A81-D48DE85A2F66}" type="parTrans" cxnId="{9BFAA971-1140-3E46-8894-4868F4FB8028}">
      <dgm:prSet/>
      <dgm:spPr/>
      <dgm:t>
        <a:bodyPr/>
        <a:lstStyle/>
        <a:p>
          <a:endParaRPr lang="en-US"/>
        </a:p>
      </dgm:t>
    </dgm:pt>
    <dgm:pt modelId="{DC4357ED-5975-0C4A-BFBA-64C794AEFC11}" type="sibTrans" cxnId="{9BFAA971-1140-3E46-8894-4868F4FB8028}">
      <dgm:prSet/>
      <dgm:spPr/>
      <dgm:t>
        <a:bodyPr/>
        <a:lstStyle/>
        <a:p>
          <a:endParaRPr lang="en-US"/>
        </a:p>
      </dgm:t>
    </dgm:pt>
    <dgm:pt modelId="{D76302A3-11D4-DF42-BD6C-D9C6CC6C31B6}">
      <dgm:prSet/>
      <dgm:spPr/>
      <dgm:t>
        <a:bodyPr/>
        <a:lstStyle/>
        <a:p>
          <a:r>
            <a:rPr lang="en-GB" b="0" i="0"/>
            <a:t>German meetings are formal with hierarchical decision-making.</a:t>
          </a:r>
          <a:endParaRPr lang="en-US"/>
        </a:p>
      </dgm:t>
    </dgm:pt>
    <dgm:pt modelId="{F8F2EF0D-48B3-C942-AC0C-18DD6A5C5194}" type="parTrans" cxnId="{ABE2FB3A-AAD8-C84C-B926-421BC7D0AD17}">
      <dgm:prSet/>
      <dgm:spPr/>
      <dgm:t>
        <a:bodyPr/>
        <a:lstStyle/>
        <a:p>
          <a:endParaRPr lang="en-US"/>
        </a:p>
      </dgm:t>
    </dgm:pt>
    <dgm:pt modelId="{B7A69DEF-F5DB-CF42-9A07-F671638B5C45}" type="sibTrans" cxnId="{ABE2FB3A-AAD8-C84C-B926-421BC7D0AD17}">
      <dgm:prSet/>
      <dgm:spPr/>
      <dgm:t>
        <a:bodyPr/>
        <a:lstStyle/>
        <a:p>
          <a:endParaRPr lang="en-US"/>
        </a:p>
      </dgm:t>
    </dgm:pt>
    <dgm:pt modelId="{9BA84FF6-2F81-A34D-9F2F-4594D98DE875}">
      <dgm:prSet/>
      <dgm:spPr/>
      <dgm:t>
        <a:bodyPr/>
        <a:lstStyle/>
        <a:p>
          <a:r>
            <a:rPr lang="en-GB" b="0" i="0" dirty="0">
              <a:highlight>
                <a:srgbClr val="FFFF00"/>
              </a:highlight>
            </a:rPr>
            <a:t>Germans strictly adhere to schedules.</a:t>
          </a:r>
          <a:endParaRPr lang="en-US" dirty="0">
            <a:highlight>
              <a:srgbClr val="FFFF00"/>
            </a:highlight>
          </a:endParaRPr>
        </a:p>
      </dgm:t>
    </dgm:pt>
    <dgm:pt modelId="{6AAE92E2-5D8D-4A4C-A939-11316BB36522}" type="parTrans" cxnId="{EE7E2DC6-2593-1D44-AC3F-1D04F6068D91}">
      <dgm:prSet/>
      <dgm:spPr/>
      <dgm:t>
        <a:bodyPr/>
        <a:lstStyle/>
        <a:p>
          <a:endParaRPr lang="en-US"/>
        </a:p>
      </dgm:t>
    </dgm:pt>
    <dgm:pt modelId="{38375EF1-B890-1545-9DD2-FA206EC73FE5}" type="sibTrans" cxnId="{EE7E2DC6-2593-1D44-AC3F-1D04F6068D91}">
      <dgm:prSet/>
      <dgm:spPr/>
      <dgm:t>
        <a:bodyPr/>
        <a:lstStyle/>
        <a:p>
          <a:endParaRPr lang="en-US"/>
        </a:p>
      </dgm:t>
    </dgm:pt>
    <dgm:pt modelId="{5BE9EA1A-D706-CE4D-B954-2FC89F18A59E}">
      <dgm:prSet/>
      <dgm:spPr/>
      <dgm:t>
        <a:bodyPr/>
        <a:lstStyle/>
        <a:p>
          <a:r>
            <a:rPr lang="en-GB" b="0" i="0" dirty="0"/>
            <a:t>Germans prefer detailed agendas and thorough preparation.</a:t>
          </a:r>
          <a:endParaRPr lang="en-US" dirty="0"/>
        </a:p>
      </dgm:t>
    </dgm:pt>
    <dgm:pt modelId="{BE27C122-1384-7541-9D26-6DD45EBB4418}" type="parTrans" cxnId="{451EC93D-D81C-6D47-BD2E-90B74F69831F}">
      <dgm:prSet/>
      <dgm:spPr/>
      <dgm:t>
        <a:bodyPr/>
        <a:lstStyle/>
        <a:p>
          <a:endParaRPr lang="en-US"/>
        </a:p>
      </dgm:t>
    </dgm:pt>
    <dgm:pt modelId="{AA7C4F18-9694-9A48-8B1D-1A4FFFAE286A}" type="sibTrans" cxnId="{451EC93D-D81C-6D47-BD2E-90B74F69831F}">
      <dgm:prSet/>
      <dgm:spPr/>
      <dgm:t>
        <a:bodyPr/>
        <a:lstStyle/>
        <a:p>
          <a:endParaRPr lang="en-US"/>
        </a:p>
      </dgm:t>
    </dgm:pt>
    <dgm:pt modelId="{03F707C8-706F-0B45-854F-1E91D9EF2DF9}">
      <dgm:prSet/>
      <dgm:spPr/>
      <dgm:t>
        <a:bodyPr/>
        <a:lstStyle/>
        <a:p>
          <a:r>
            <a:rPr lang="en-GB" b="0" i="0" dirty="0"/>
            <a:t>Differences can lead to misunderstandings: Germans may see British flexibility as disorganization; Britons may view German rigidity as overly strict (</a:t>
          </a:r>
          <a:r>
            <a:rPr lang="en-GB" b="0" i="0" dirty="0">
              <a:highlight>
                <a:srgbClr val="FF0000"/>
              </a:highlight>
            </a:rPr>
            <a:t>reference</a:t>
          </a:r>
          <a:r>
            <a:rPr lang="en-GB" b="0" i="0" dirty="0"/>
            <a:t>).</a:t>
          </a:r>
          <a:endParaRPr lang="en-US" dirty="0"/>
        </a:p>
      </dgm:t>
    </dgm:pt>
    <dgm:pt modelId="{9E5BEE7E-3D3B-504D-A02D-E87606F02853}" type="parTrans" cxnId="{A86F516D-CB74-EF4C-A402-F10B8FABA187}">
      <dgm:prSet/>
      <dgm:spPr/>
      <dgm:t>
        <a:bodyPr/>
        <a:lstStyle/>
        <a:p>
          <a:endParaRPr lang="en-US"/>
        </a:p>
      </dgm:t>
    </dgm:pt>
    <dgm:pt modelId="{DA33E095-B17A-4C41-944A-B2EE9AE5054E}" type="sibTrans" cxnId="{A86F516D-CB74-EF4C-A402-F10B8FABA187}">
      <dgm:prSet/>
      <dgm:spPr/>
      <dgm:t>
        <a:bodyPr/>
        <a:lstStyle/>
        <a:p>
          <a:endParaRPr lang="en-US"/>
        </a:p>
      </dgm:t>
    </dgm:pt>
    <dgm:pt modelId="{EA8B3CC6-433D-E643-B5DB-6D626BE2B63B}" type="pres">
      <dgm:prSet presAssocID="{EFF0B3A4-6AC7-0B42-85D1-1E7B5EA4FD36}" presName="vert0" presStyleCnt="0">
        <dgm:presLayoutVars>
          <dgm:dir/>
          <dgm:animOne val="branch"/>
          <dgm:animLvl val="lvl"/>
        </dgm:presLayoutVars>
      </dgm:prSet>
      <dgm:spPr/>
    </dgm:pt>
    <dgm:pt modelId="{39CD580C-FCC8-BC4F-82F1-93567A6A5C72}" type="pres">
      <dgm:prSet presAssocID="{D25E4B0F-FDAC-9C44-8524-188DC3F6482B}" presName="thickLine" presStyleLbl="alignNode1" presStyleIdx="0" presStyleCnt="6"/>
      <dgm:spPr/>
    </dgm:pt>
    <dgm:pt modelId="{999F2009-D7B6-A941-B107-22642AAA3577}" type="pres">
      <dgm:prSet presAssocID="{D25E4B0F-FDAC-9C44-8524-188DC3F6482B}" presName="horz1" presStyleCnt="0"/>
      <dgm:spPr/>
    </dgm:pt>
    <dgm:pt modelId="{B991A33A-C027-EE48-B4EB-C403BDBADD3F}" type="pres">
      <dgm:prSet presAssocID="{D25E4B0F-FDAC-9C44-8524-188DC3F6482B}" presName="tx1" presStyleLbl="revTx" presStyleIdx="0" presStyleCnt="6"/>
      <dgm:spPr/>
    </dgm:pt>
    <dgm:pt modelId="{370DAD65-3F4F-054E-93E7-F81EE3A8E3DC}" type="pres">
      <dgm:prSet presAssocID="{D25E4B0F-FDAC-9C44-8524-188DC3F6482B}" presName="vert1" presStyleCnt="0"/>
      <dgm:spPr/>
    </dgm:pt>
    <dgm:pt modelId="{5F7DBA9E-8CC7-674F-AA95-FB168EAD8D53}" type="pres">
      <dgm:prSet presAssocID="{5BAD5537-1AE5-CB43-96C3-8B6A746B1046}" presName="thickLine" presStyleLbl="alignNode1" presStyleIdx="1" presStyleCnt="6"/>
      <dgm:spPr/>
    </dgm:pt>
    <dgm:pt modelId="{B5598276-AC74-6549-90B8-470B5C6F78D4}" type="pres">
      <dgm:prSet presAssocID="{5BAD5537-1AE5-CB43-96C3-8B6A746B1046}" presName="horz1" presStyleCnt="0"/>
      <dgm:spPr/>
    </dgm:pt>
    <dgm:pt modelId="{07BEE217-935B-694F-AF38-07F0C5292514}" type="pres">
      <dgm:prSet presAssocID="{5BAD5537-1AE5-CB43-96C3-8B6A746B1046}" presName="tx1" presStyleLbl="revTx" presStyleIdx="1" presStyleCnt="6"/>
      <dgm:spPr/>
    </dgm:pt>
    <dgm:pt modelId="{843EB84A-28A0-B945-B9AD-A713583B9557}" type="pres">
      <dgm:prSet presAssocID="{5BAD5537-1AE5-CB43-96C3-8B6A746B1046}" presName="vert1" presStyleCnt="0"/>
      <dgm:spPr/>
    </dgm:pt>
    <dgm:pt modelId="{71B2B51C-020D-7F46-A54F-6AB2523EABA5}" type="pres">
      <dgm:prSet presAssocID="{D76302A3-11D4-DF42-BD6C-D9C6CC6C31B6}" presName="thickLine" presStyleLbl="alignNode1" presStyleIdx="2" presStyleCnt="6"/>
      <dgm:spPr/>
    </dgm:pt>
    <dgm:pt modelId="{82840223-FA76-0842-98CD-F3267A34528B}" type="pres">
      <dgm:prSet presAssocID="{D76302A3-11D4-DF42-BD6C-D9C6CC6C31B6}" presName="horz1" presStyleCnt="0"/>
      <dgm:spPr/>
    </dgm:pt>
    <dgm:pt modelId="{DBF3A5E2-01DD-774F-AFF7-54BADC51A248}" type="pres">
      <dgm:prSet presAssocID="{D76302A3-11D4-DF42-BD6C-D9C6CC6C31B6}" presName="tx1" presStyleLbl="revTx" presStyleIdx="2" presStyleCnt="6"/>
      <dgm:spPr/>
    </dgm:pt>
    <dgm:pt modelId="{91365CB5-2470-5249-A7B0-DC8307BC7D80}" type="pres">
      <dgm:prSet presAssocID="{D76302A3-11D4-DF42-BD6C-D9C6CC6C31B6}" presName="vert1" presStyleCnt="0"/>
      <dgm:spPr/>
    </dgm:pt>
    <dgm:pt modelId="{54F5CDC6-884E-F246-8186-32BF155906B6}" type="pres">
      <dgm:prSet presAssocID="{9BA84FF6-2F81-A34D-9F2F-4594D98DE875}" presName="thickLine" presStyleLbl="alignNode1" presStyleIdx="3" presStyleCnt="6"/>
      <dgm:spPr/>
    </dgm:pt>
    <dgm:pt modelId="{7864241C-6626-A146-B6AC-6BA729632FB9}" type="pres">
      <dgm:prSet presAssocID="{9BA84FF6-2F81-A34D-9F2F-4594D98DE875}" presName="horz1" presStyleCnt="0"/>
      <dgm:spPr/>
    </dgm:pt>
    <dgm:pt modelId="{F34B412F-5846-D94A-A5D9-86753F2E9CC8}" type="pres">
      <dgm:prSet presAssocID="{9BA84FF6-2F81-A34D-9F2F-4594D98DE875}" presName="tx1" presStyleLbl="revTx" presStyleIdx="3" presStyleCnt="6"/>
      <dgm:spPr/>
    </dgm:pt>
    <dgm:pt modelId="{78D4BFB6-3D85-3441-AA20-81A98B290B2F}" type="pres">
      <dgm:prSet presAssocID="{9BA84FF6-2F81-A34D-9F2F-4594D98DE875}" presName="vert1" presStyleCnt="0"/>
      <dgm:spPr/>
    </dgm:pt>
    <dgm:pt modelId="{C9836ED8-03BE-9842-960A-9AD8F0D62EE1}" type="pres">
      <dgm:prSet presAssocID="{5BE9EA1A-D706-CE4D-B954-2FC89F18A59E}" presName="thickLine" presStyleLbl="alignNode1" presStyleIdx="4" presStyleCnt="6"/>
      <dgm:spPr/>
    </dgm:pt>
    <dgm:pt modelId="{1EB2DF01-5745-6443-B982-8DE497BD32D0}" type="pres">
      <dgm:prSet presAssocID="{5BE9EA1A-D706-CE4D-B954-2FC89F18A59E}" presName="horz1" presStyleCnt="0"/>
      <dgm:spPr/>
    </dgm:pt>
    <dgm:pt modelId="{97D0D58D-FF0E-054B-9728-5E69F7321A8D}" type="pres">
      <dgm:prSet presAssocID="{5BE9EA1A-D706-CE4D-B954-2FC89F18A59E}" presName="tx1" presStyleLbl="revTx" presStyleIdx="4" presStyleCnt="6" custLinFactNeighborX="47"/>
      <dgm:spPr/>
    </dgm:pt>
    <dgm:pt modelId="{8F6108A1-AC4D-B747-9821-597ECEECDC58}" type="pres">
      <dgm:prSet presAssocID="{5BE9EA1A-D706-CE4D-B954-2FC89F18A59E}" presName="vert1" presStyleCnt="0"/>
      <dgm:spPr/>
    </dgm:pt>
    <dgm:pt modelId="{0FB54FF0-C72C-3D4B-A262-CC8FF3D18FE9}" type="pres">
      <dgm:prSet presAssocID="{03F707C8-706F-0B45-854F-1E91D9EF2DF9}" presName="thickLine" presStyleLbl="alignNode1" presStyleIdx="5" presStyleCnt="6"/>
      <dgm:spPr/>
    </dgm:pt>
    <dgm:pt modelId="{07D53D2E-3EC0-4540-807B-D556A2DC2461}" type="pres">
      <dgm:prSet presAssocID="{03F707C8-706F-0B45-854F-1E91D9EF2DF9}" presName="horz1" presStyleCnt="0"/>
      <dgm:spPr/>
    </dgm:pt>
    <dgm:pt modelId="{F3FA1066-84DE-E746-9953-9B09C8409280}" type="pres">
      <dgm:prSet presAssocID="{03F707C8-706F-0B45-854F-1E91D9EF2DF9}" presName="tx1" presStyleLbl="revTx" presStyleIdx="5" presStyleCnt="6"/>
      <dgm:spPr/>
    </dgm:pt>
    <dgm:pt modelId="{F19D3167-2E18-1D49-8BCD-A6FD96552C9E}" type="pres">
      <dgm:prSet presAssocID="{03F707C8-706F-0B45-854F-1E91D9EF2DF9}" presName="vert1" presStyleCnt="0"/>
      <dgm:spPr/>
    </dgm:pt>
  </dgm:ptLst>
  <dgm:cxnLst>
    <dgm:cxn modelId="{0D41C11C-B2FB-3340-9F73-EE2E5572F4F6}" srcId="{EFF0B3A4-6AC7-0B42-85D1-1E7B5EA4FD36}" destId="{D25E4B0F-FDAC-9C44-8524-188DC3F6482B}" srcOrd="0" destOrd="0" parTransId="{4A8F3D52-5125-DD46-948F-FEC2B47D602C}" sibTransId="{2E3822B5-5017-7E47-974D-0B87FDD83D71}"/>
    <dgm:cxn modelId="{C8F81723-0CBF-6F4C-B5EE-20375922995B}" type="presOf" srcId="{9BA84FF6-2F81-A34D-9F2F-4594D98DE875}" destId="{F34B412F-5846-D94A-A5D9-86753F2E9CC8}" srcOrd="0" destOrd="0" presId="urn:microsoft.com/office/officeart/2008/layout/LinedList"/>
    <dgm:cxn modelId="{ABE2FB3A-AAD8-C84C-B926-421BC7D0AD17}" srcId="{EFF0B3A4-6AC7-0B42-85D1-1E7B5EA4FD36}" destId="{D76302A3-11D4-DF42-BD6C-D9C6CC6C31B6}" srcOrd="2" destOrd="0" parTransId="{F8F2EF0D-48B3-C942-AC0C-18DD6A5C5194}" sibTransId="{B7A69DEF-F5DB-CF42-9A07-F671638B5C45}"/>
    <dgm:cxn modelId="{451EC93D-D81C-6D47-BD2E-90B74F69831F}" srcId="{EFF0B3A4-6AC7-0B42-85D1-1E7B5EA4FD36}" destId="{5BE9EA1A-D706-CE4D-B954-2FC89F18A59E}" srcOrd="4" destOrd="0" parTransId="{BE27C122-1384-7541-9D26-6DD45EBB4418}" sibTransId="{AA7C4F18-9694-9A48-8B1D-1A4FFFAE286A}"/>
    <dgm:cxn modelId="{9CE7A840-C4AF-634E-8B64-1BE2AF21C6F8}" type="presOf" srcId="{5BAD5537-1AE5-CB43-96C3-8B6A746B1046}" destId="{07BEE217-935B-694F-AF38-07F0C5292514}" srcOrd="0" destOrd="0" presId="urn:microsoft.com/office/officeart/2008/layout/LinedList"/>
    <dgm:cxn modelId="{A86F516D-CB74-EF4C-A402-F10B8FABA187}" srcId="{EFF0B3A4-6AC7-0B42-85D1-1E7B5EA4FD36}" destId="{03F707C8-706F-0B45-854F-1E91D9EF2DF9}" srcOrd="5" destOrd="0" parTransId="{9E5BEE7E-3D3B-504D-A02D-E87606F02853}" sibTransId="{DA33E095-B17A-4C41-944A-B2EE9AE5054E}"/>
    <dgm:cxn modelId="{9BFAA971-1140-3E46-8894-4868F4FB8028}" srcId="{EFF0B3A4-6AC7-0B42-85D1-1E7B5EA4FD36}" destId="{5BAD5537-1AE5-CB43-96C3-8B6A746B1046}" srcOrd="1" destOrd="0" parTransId="{6B7C78DA-C061-E44B-8A81-D48DE85A2F66}" sibTransId="{DC4357ED-5975-0C4A-BFBA-64C794AEFC11}"/>
    <dgm:cxn modelId="{661BD990-36F8-C741-9AA4-74778946932F}" type="presOf" srcId="{5BE9EA1A-D706-CE4D-B954-2FC89F18A59E}" destId="{97D0D58D-FF0E-054B-9728-5E69F7321A8D}" srcOrd="0" destOrd="0" presId="urn:microsoft.com/office/officeart/2008/layout/LinedList"/>
    <dgm:cxn modelId="{46ADB397-865C-3A47-9273-5E02DC449FD5}" type="presOf" srcId="{03F707C8-706F-0B45-854F-1E91D9EF2DF9}" destId="{F3FA1066-84DE-E746-9953-9B09C8409280}" srcOrd="0" destOrd="0" presId="urn:microsoft.com/office/officeart/2008/layout/LinedList"/>
    <dgm:cxn modelId="{3D57C1B5-8458-5C4D-A29D-F9F5562744C6}" type="presOf" srcId="{D76302A3-11D4-DF42-BD6C-D9C6CC6C31B6}" destId="{DBF3A5E2-01DD-774F-AFF7-54BADC51A248}" srcOrd="0" destOrd="0" presId="urn:microsoft.com/office/officeart/2008/layout/LinedList"/>
    <dgm:cxn modelId="{EE7E2DC6-2593-1D44-AC3F-1D04F6068D91}" srcId="{EFF0B3A4-6AC7-0B42-85D1-1E7B5EA4FD36}" destId="{9BA84FF6-2F81-A34D-9F2F-4594D98DE875}" srcOrd="3" destOrd="0" parTransId="{6AAE92E2-5D8D-4A4C-A939-11316BB36522}" sibTransId="{38375EF1-B890-1545-9DD2-FA206EC73FE5}"/>
    <dgm:cxn modelId="{DF8787DC-4282-9846-963C-2AC85A0BABAE}" type="presOf" srcId="{D25E4B0F-FDAC-9C44-8524-188DC3F6482B}" destId="{B991A33A-C027-EE48-B4EB-C403BDBADD3F}" srcOrd="0" destOrd="0" presId="urn:microsoft.com/office/officeart/2008/layout/LinedList"/>
    <dgm:cxn modelId="{CA9F3BEA-A120-4E4A-8FCE-4E9A3DDBC2BE}" type="presOf" srcId="{EFF0B3A4-6AC7-0B42-85D1-1E7B5EA4FD36}" destId="{EA8B3CC6-433D-E643-B5DB-6D626BE2B63B}" srcOrd="0" destOrd="0" presId="urn:microsoft.com/office/officeart/2008/layout/LinedList"/>
    <dgm:cxn modelId="{CACFBD8C-223E-6449-A0D7-58BDA36F3CA5}" type="presParOf" srcId="{EA8B3CC6-433D-E643-B5DB-6D626BE2B63B}" destId="{39CD580C-FCC8-BC4F-82F1-93567A6A5C72}" srcOrd="0" destOrd="0" presId="urn:microsoft.com/office/officeart/2008/layout/LinedList"/>
    <dgm:cxn modelId="{CA1D919C-A170-6245-B580-96560CA3958D}" type="presParOf" srcId="{EA8B3CC6-433D-E643-B5DB-6D626BE2B63B}" destId="{999F2009-D7B6-A941-B107-22642AAA3577}" srcOrd="1" destOrd="0" presId="urn:microsoft.com/office/officeart/2008/layout/LinedList"/>
    <dgm:cxn modelId="{E1329EE2-74A3-6542-B274-7F5CC688E92B}" type="presParOf" srcId="{999F2009-D7B6-A941-B107-22642AAA3577}" destId="{B991A33A-C027-EE48-B4EB-C403BDBADD3F}" srcOrd="0" destOrd="0" presId="urn:microsoft.com/office/officeart/2008/layout/LinedList"/>
    <dgm:cxn modelId="{1F8A3BDF-17F6-984A-A0A6-D90F6ABD0AF9}" type="presParOf" srcId="{999F2009-D7B6-A941-B107-22642AAA3577}" destId="{370DAD65-3F4F-054E-93E7-F81EE3A8E3DC}" srcOrd="1" destOrd="0" presId="urn:microsoft.com/office/officeart/2008/layout/LinedList"/>
    <dgm:cxn modelId="{FA5BFDD3-F978-BA48-A707-9911CBB80DF2}" type="presParOf" srcId="{EA8B3CC6-433D-E643-B5DB-6D626BE2B63B}" destId="{5F7DBA9E-8CC7-674F-AA95-FB168EAD8D53}" srcOrd="2" destOrd="0" presId="urn:microsoft.com/office/officeart/2008/layout/LinedList"/>
    <dgm:cxn modelId="{6AA55615-E416-E946-8070-B1290942F840}" type="presParOf" srcId="{EA8B3CC6-433D-E643-B5DB-6D626BE2B63B}" destId="{B5598276-AC74-6549-90B8-470B5C6F78D4}" srcOrd="3" destOrd="0" presId="urn:microsoft.com/office/officeart/2008/layout/LinedList"/>
    <dgm:cxn modelId="{77704606-7618-6141-AF28-D4685AECAD8D}" type="presParOf" srcId="{B5598276-AC74-6549-90B8-470B5C6F78D4}" destId="{07BEE217-935B-694F-AF38-07F0C5292514}" srcOrd="0" destOrd="0" presId="urn:microsoft.com/office/officeart/2008/layout/LinedList"/>
    <dgm:cxn modelId="{56412DFE-B8BA-BB43-9D7B-214AA41785CA}" type="presParOf" srcId="{B5598276-AC74-6549-90B8-470B5C6F78D4}" destId="{843EB84A-28A0-B945-B9AD-A713583B9557}" srcOrd="1" destOrd="0" presId="urn:microsoft.com/office/officeart/2008/layout/LinedList"/>
    <dgm:cxn modelId="{66F3FF4C-6144-274F-8967-DD1EB1180F60}" type="presParOf" srcId="{EA8B3CC6-433D-E643-B5DB-6D626BE2B63B}" destId="{71B2B51C-020D-7F46-A54F-6AB2523EABA5}" srcOrd="4" destOrd="0" presId="urn:microsoft.com/office/officeart/2008/layout/LinedList"/>
    <dgm:cxn modelId="{A781E4A9-00E3-6745-849F-90A774F970DE}" type="presParOf" srcId="{EA8B3CC6-433D-E643-B5DB-6D626BE2B63B}" destId="{82840223-FA76-0842-98CD-F3267A34528B}" srcOrd="5" destOrd="0" presId="urn:microsoft.com/office/officeart/2008/layout/LinedList"/>
    <dgm:cxn modelId="{D96591D4-528F-B341-84C8-60523A344075}" type="presParOf" srcId="{82840223-FA76-0842-98CD-F3267A34528B}" destId="{DBF3A5E2-01DD-774F-AFF7-54BADC51A248}" srcOrd="0" destOrd="0" presId="urn:microsoft.com/office/officeart/2008/layout/LinedList"/>
    <dgm:cxn modelId="{F87A7582-CFBB-294B-8A84-DA369C7EF187}" type="presParOf" srcId="{82840223-FA76-0842-98CD-F3267A34528B}" destId="{91365CB5-2470-5249-A7B0-DC8307BC7D80}" srcOrd="1" destOrd="0" presId="urn:microsoft.com/office/officeart/2008/layout/LinedList"/>
    <dgm:cxn modelId="{7865341A-F22B-B94C-99FC-E80B8D7F08AA}" type="presParOf" srcId="{EA8B3CC6-433D-E643-B5DB-6D626BE2B63B}" destId="{54F5CDC6-884E-F246-8186-32BF155906B6}" srcOrd="6" destOrd="0" presId="urn:microsoft.com/office/officeart/2008/layout/LinedList"/>
    <dgm:cxn modelId="{4044113E-11D4-2F49-9A1F-CB72EB575D8A}" type="presParOf" srcId="{EA8B3CC6-433D-E643-B5DB-6D626BE2B63B}" destId="{7864241C-6626-A146-B6AC-6BA729632FB9}" srcOrd="7" destOrd="0" presId="urn:microsoft.com/office/officeart/2008/layout/LinedList"/>
    <dgm:cxn modelId="{5237BDCC-B9B6-B344-867D-6C3E054A3E8F}" type="presParOf" srcId="{7864241C-6626-A146-B6AC-6BA729632FB9}" destId="{F34B412F-5846-D94A-A5D9-86753F2E9CC8}" srcOrd="0" destOrd="0" presId="urn:microsoft.com/office/officeart/2008/layout/LinedList"/>
    <dgm:cxn modelId="{563601AA-95BD-714F-8029-4DEBA410A266}" type="presParOf" srcId="{7864241C-6626-A146-B6AC-6BA729632FB9}" destId="{78D4BFB6-3D85-3441-AA20-81A98B290B2F}" srcOrd="1" destOrd="0" presId="urn:microsoft.com/office/officeart/2008/layout/LinedList"/>
    <dgm:cxn modelId="{D6B56520-A495-5241-BEEE-5EA15D03C967}" type="presParOf" srcId="{EA8B3CC6-433D-E643-B5DB-6D626BE2B63B}" destId="{C9836ED8-03BE-9842-960A-9AD8F0D62EE1}" srcOrd="8" destOrd="0" presId="urn:microsoft.com/office/officeart/2008/layout/LinedList"/>
    <dgm:cxn modelId="{FAFE68E1-1E03-5043-95EC-B46D266EF416}" type="presParOf" srcId="{EA8B3CC6-433D-E643-B5DB-6D626BE2B63B}" destId="{1EB2DF01-5745-6443-B982-8DE497BD32D0}" srcOrd="9" destOrd="0" presId="urn:microsoft.com/office/officeart/2008/layout/LinedList"/>
    <dgm:cxn modelId="{2E7ACA5B-FFBD-0B4D-B63F-0A69CC6520A4}" type="presParOf" srcId="{1EB2DF01-5745-6443-B982-8DE497BD32D0}" destId="{97D0D58D-FF0E-054B-9728-5E69F7321A8D}" srcOrd="0" destOrd="0" presId="urn:microsoft.com/office/officeart/2008/layout/LinedList"/>
    <dgm:cxn modelId="{573C9144-AA42-1241-8191-15D95FC236D2}" type="presParOf" srcId="{1EB2DF01-5745-6443-B982-8DE497BD32D0}" destId="{8F6108A1-AC4D-B747-9821-597ECEECDC58}" srcOrd="1" destOrd="0" presId="urn:microsoft.com/office/officeart/2008/layout/LinedList"/>
    <dgm:cxn modelId="{22010D93-B019-DB44-ADCE-86D4BC05A7CF}" type="presParOf" srcId="{EA8B3CC6-433D-E643-B5DB-6D626BE2B63B}" destId="{0FB54FF0-C72C-3D4B-A262-CC8FF3D18FE9}" srcOrd="10" destOrd="0" presId="urn:microsoft.com/office/officeart/2008/layout/LinedList"/>
    <dgm:cxn modelId="{9CBD784B-9FA5-E143-B450-7E9785046D15}" type="presParOf" srcId="{EA8B3CC6-433D-E643-B5DB-6D626BE2B63B}" destId="{07D53D2E-3EC0-4540-807B-D556A2DC2461}" srcOrd="11" destOrd="0" presId="urn:microsoft.com/office/officeart/2008/layout/LinedList"/>
    <dgm:cxn modelId="{7EEED0F4-87FA-BA44-95D9-39F8BDCEC7C6}" type="presParOf" srcId="{07D53D2E-3EC0-4540-807B-D556A2DC2461}" destId="{F3FA1066-84DE-E746-9953-9B09C8409280}" srcOrd="0" destOrd="0" presId="urn:microsoft.com/office/officeart/2008/layout/LinedList"/>
    <dgm:cxn modelId="{1C407071-564D-9F4C-93BC-0EA00EA0EDE9}" type="presParOf" srcId="{07D53D2E-3EC0-4540-807B-D556A2DC2461}" destId="{F19D3167-2E18-1D49-8BCD-A6FD96552C9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224AB17-BEAF-A744-A0C1-A3648768FEFC}" type="doc">
      <dgm:prSet loTypeId="urn:microsoft.com/office/officeart/2008/layout/VerticalAccentList" loCatId="list" qsTypeId="urn:microsoft.com/office/officeart/2005/8/quickstyle/simple1" qsCatId="simple" csTypeId="urn:microsoft.com/office/officeart/2005/8/colors/colorful3" csCatId="colorful"/>
      <dgm:spPr/>
      <dgm:t>
        <a:bodyPr/>
        <a:lstStyle/>
        <a:p>
          <a:endParaRPr lang="en-US"/>
        </a:p>
      </dgm:t>
    </dgm:pt>
    <dgm:pt modelId="{EFCCB9A2-9950-334E-AD2A-F73923BA552D}">
      <dgm:prSet/>
      <dgm:spPr/>
      <dgm:t>
        <a:bodyPr/>
        <a:lstStyle/>
        <a:p>
          <a:r>
            <a:rPr lang="en-GB" b="0" i="0"/>
            <a:t>British leadership is participative and collaborative. Managers in the UK often seek input from employees. This approach fosters inclusivity and teamwork.</a:t>
          </a:r>
          <a:endParaRPr lang="en-US"/>
        </a:p>
      </dgm:t>
    </dgm:pt>
    <dgm:pt modelId="{6EFB48DD-D9BA-6840-9785-E5FBE7D075C0}" type="parTrans" cxnId="{A4C1AF18-53E3-6B47-B083-4DB2073C3BA6}">
      <dgm:prSet/>
      <dgm:spPr/>
      <dgm:t>
        <a:bodyPr/>
        <a:lstStyle/>
        <a:p>
          <a:endParaRPr lang="en-US"/>
        </a:p>
      </dgm:t>
    </dgm:pt>
    <dgm:pt modelId="{315E8198-61A6-6D41-8A0B-C2C0C4D900A5}" type="sibTrans" cxnId="{A4C1AF18-53E3-6B47-B083-4DB2073C3BA6}">
      <dgm:prSet/>
      <dgm:spPr/>
      <dgm:t>
        <a:bodyPr/>
        <a:lstStyle/>
        <a:p>
          <a:endParaRPr lang="en-US"/>
        </a:p>
      </dgm:t>
    </dgm:pt>
    <dgm:pt modelId="{FA396DD3-4055-7B4E-B9DC-9893E3D29C19}">
      <dgm:prSet/>
      <dgm:spPr/>
      <dgm:t>
        <a:bodyPr/>
        <a:lstStyle/>
        <a:p>
          <a:r>
            <a:rPr lang="en-GB" b="0" i="0"/>
            <a:t>German leadership is hierarchical and authoritative. There are clear distinctions between managers and subordinates in Germany. German managers provide precise instructions and maintain control.</a:t>
          </a:r>
          <a:endParaRPr lang="en-US"/>
        </a:p>
      </dgm:t>
    </dgm:pt>
    <dgm:pt modelId="{7DEFE92E-EDF2-E844-BC5A-7CEC70E755D2}" type="parTrans" cxnId="{94BF3D1C-2FF3-D947-B606-26A134DCF6C1}">
      <dgm:prSet/>
      <dgm:spPr/>
      <dgm:t>
        <a:bodyPr/>
        <a:lstStyle/>
        <a:p>
          <a:endParaRPr lang="en-US"/>
        </a:p>
      </dgm:t>
    </dgm:pt>
    <dgm:pt modelId="{09324B25-B7CF-AC48-9738-582EC3928F88}" type="sibTrans" cxnId="{94BF3D1C-2FF3-D947-B606-26A134DCF6C1}">
      <dgm:prSet/>
      <dgm:spPr/>
      <dgm:t>
        <a:bodyPr/>
        <a:lstStyle/>
        <a:p>
          <a:endParaRPr lang="en-US"/>
        </a:p>
      </dgm:t>
    </dgm:pt>
    <dgm:pt modelId="{3824A2B7-3C1A-934A-8621-3EBC1319AD51}">
      <dgm:prSet/>
      <dgm:spPr/>
      <dgm:t>
        <a:bodyPr/>
        <a:lstStyle/>
        <a:p>
          <a:r>
            <a:rPr lang="en-GB" b="0" i="0"/>
            <a:t>Employees in Germany follow directives diligently. British employees expect empowerment. German employees anticipate structured guidance (Commisceo Global, 2023).</a:t>
          </a:r>
          <a:endParaRPr lang="en-US"/>
        </a:p>
      </dgm:t>
    </dgm:pt>
    <dgm:pt modelId="{C7EB5943-CD48-254D-8517-626689DABC22}" type="parTrans" cxnId="{6473447B-4ED0-084A-8203-47FB568592F7}">
      <dgm:prSet/>
      <dgm:spPr/>
      <dgm:t>
        <a:bodyPr/>
        <a:lstStyle/>
        <a:p>
          <a:endParaRPr lang="en-US"/>
        </a:p>
      </dgm:t>
    </dgm:pt>
    <dgm:pt modelId="{1A62024F-0CE6-424B-BA7F-C8D80BE7C0D2}" type="sibTrans" cxnId="{6473447B-4ED0-084A-8203-47FB568592F7}">
      <dgm:prSet/>
      <dgm:spPr/>
      <dgm:t>
        <a:bodyPr/>
        <a:lstStyle/>
        <a:p>
          <a:endParaRPr lang="en-US"/>
        </a:p>
      </dgm:t>
    </dgm:pt>
    <dgm:pt modelId="{1B471E2F-76D2-3343-A3D9-E2D8D94C95B2}" type="pres">
      <dgm:prSet presAssocID="{F224AB17-BEAF-A744-A0C1-A3648768FEFC}" presName="Name0" presStyleCnt="0">
        <dgm:presLayoutVars>
          <dgm:chMax/>
          <dgm:chPref/>
          <dgm:dir/>
        </dgm:presLayoutVars>
      </dgm:prSet>
      <dgm:spPr/>
    </dgm:pt>
    <dgm:pt modelId="{C950E521-2960-5447-9D42-B06650EA382C}" type="pres">
      <dgm:prSet presAssocID="{EFCCB9A2-9950-334E-AD2A-F73923BA552D}" presName="parenttextcomposite" presStyleCnt="0"/>
      <dgm:spPr/>
    </dgm:pt>
    <dgm:pt modelId="{CF666116-E62B-4A4F-A1E9-573CF95E3DD4}" type="pres">
      <dgm:prSet presAssocID="{EFCCB9A2-9950-334E-AD2A-F73923BA552D}" presName="parenttext" presStyleLbl="revTx" presStyleIdx="0" presStyleCnt="3">
        <dgm:presLayoutVars>
          <dgm:chMax/>
          <dgm:chPref val="2"/>
          <dgm:bulletEnabled val="1"/>
        </dgm:presLayoutVars>
      </dgm:prSet>
      <dgm:spPr/>
    </dgm:pt>
    <dgm:pt modelId="{6AF2ABBD-6858-084E-9635-4D9B4976C14C}" type="pres">
      <dgm:prSet presAssocID="{EFCCB9A2-9950-334E-AD2A-F73923BA552D}" presName="parallelogramComposite" presStyleCnt="0"/>
      <dgm:spPr/>
    </dgm:pt>
    <dgm:pt modelId="{62E90817-7AF0-5641-A8C6-1C6CE3F633F2}" type="pres">
      <dgm:prSet presAssocID="{EFCCB9A2-9950-334E-AD2A-F73923BA552D}" presName="parallelogram1" presStyleLbl="alignNode1" presStyleIdx="0" presStyleCnt="21"/>
      <dgm:spPr/>
    </dgm:pt>
    <dgm:pt modelId="{E30F3141-FB31-C047-B18F-80CCC90411E9}" type="pres">
      <dgm:prSet presAssocID="{EFCCB9A2-9950-334E-AD2A-F73923BA552D}" presName="parallelogram2" presStyleLbl="alignNode1" presStyleIdx="1" presStyleCnt="21"/>
      <dgm:spPr/>
    </dgm:pt>
    <dgm:pt modelId="{24CFE192-F135-7149-AC03-311A2F884CEB}" type="pres">
      <dgm:prSet presAssocID="{EFCCB9A2-9950-334E-AD2A-F73923BA552D}" presName="parallelogram3" presStyleLbl="alignNode1" presStyleIdx="2" presStyleCnt="21"/>
      <dgm:spPr/>
    </dgm:pt>
    <dgm:pt modelId="{D5238C5D-C4A5-684F-820A-DC3228B2F608}" type="pres">
      <dgm:prSet presAssocID="{EFCCB9A2-9950-334E-AD2A-F73923BA552D}" presName="parallelogram4" presStyleLbl="alignNode1" presStyleIdx="3" presStyleCnt="21"/>
      <dgm:spPr/>
    </dgm:pt>
    <dgm:pt modelId="{D8C915E3-C3F6-4440-9EE4-7B9762CFEF00}" type="pres">
      <dgm:prSet presAssocID="{EFCCB9A2-9950-334E-AD2A-F73923BA552D}" presName="parallelogram5" presStyleLbl="alignNode1" presStyleIdx="4" presStyleCnt="21"/>
      <dgm:spPr/>
    </dgm:pt>
    <dgm:pt modelId="{6302238F-B4A0-B749-9107-48FE376C6616}" type="pres">
      <dgm:prSet presAssocID="{EFCCB9A2-9950-334E-AD2A-F73923BA552D}" presName="parallelogram6" presStyleLbl="alignNode1" presStyleIdx="5" presStyleCnt="21"/>
      <dgm:spPr/>
    </dgm:pt>
    <dgm:pt modelId="{C4ED3424-5286-BE4B-802D-4161015DD315}" type="pres">
      <dgm:prSet presAssocID="{EFCCB9A2-9950-334E-AD2A-F73923BA552D}" presName="parallelogram7" presStyleLbl="alignNode1" presStyleIdx="6" presStyleCnt="21"/>
      <dgm:spPr/>
    </dgm:pt>
    <dgm:pt modelId="{B9BCAACF-784B-8D4E-B1D9-C87D4E2DE2D8}" type="pres">
      <dgm:prSet presAssocID="{315E8198-61A6-6D41-8A0B-C2C0C4D900A5}" presName="sibTrans" presStyleCnt="0"/>
      <dgm:spPr/>
    </dgm:pt>
    <dgm:pt modelId="{51DB7E68-627F-2C4A-B6DB-94BC510453CC}" type="pres">
      <dgm:prSet presAssocID="{FA396DD3-4055-7B4E-B9DC-9893E3D29C19}" presName="parenttextcomposite" presStyleCnt="0"/>
      <dgm:spPr/>
    </dgm:pt>
    <dgm:pt modelId="{D4ED360B-3F39-834C-BFE1-42E7A4E50630}" type="pres">
      <dgm:prSet presAssocID="{FA396DD3-4055-7B4E-B9DC-9893E3D29C19}" presName="parenttext" presStyleLbl="revTx" presStyleIdx="1" presStyleCnt="3">
        <dgm:presLayoutVars>
          <dgm:chMax/>
          <dgm:chPref val="2"/>
          <dgm:bulletEnabled val="1"/>
        </dgm:presLayoutVars>
      </dgm:prSet>
      <dgm:spPr/>
    </dgm:pt>
    <dgm:pt modelId="{6F70B208-EA25-E844-BD0C-299072F7790D}" type="pres">
      <dgm:prSet presAssocID="{FA396DD3-4055-7B4E-B9DC-9893E3D29C19}" presName="parallelogramComposite" presStyleCnt="0"/>
      <dgm:spPr/>
    </dgm:pt>
    <dgm:pt modelId="{30FE2D6B-8705-7D48-885A-351BAF2D7497}" type="pres">
      <dgm:prSet presAssocID="{FA396DD3-4055-7B4E-B9DC-9893E3D29C19}" presName="parallelogram1" presStyleLbl="alignNode1" presStyleIdx="7" presStyleCnt="21"/>
      <dgm:spPr/>
    </dgm:pt>
    <dgm:pt modelId="{E7F42EBB-A015-254A-8754-43EEDE86B807}" type="pres">
      <dgm:prSet presAssocID="{FA396DD3-4055-7B4E-B9DC-9893E3D29C19}" presName="parallelogram2" presStyleLbl="alignNode1" presStyleIdx="8" presStyleCnt="21"/>
      <dgm:spPr/>
    </dgm:pt>
    <dgm:pt modelId="{F696DCC0-FA54-B444-92F2-9227C120B9B2}" type="pres">
      <dgm:prSet presAssocID="{FA396DD3-4055-7B4E-B9DC-9893E3D29C19}" presName="parallelogram3" presStyleLbl="alignNode1" presStyleIdx="9" presStyleCnt="21"/>
      <dgm:spPr/>
    </dgm:pt>
    <dgm:pt modelId="{699D9899-F66D-FA4F-82D6-D0FB9760059E}" type="pres">
      <dgm:prSet presAssocID="{FA396DD3-4055-7B4E-B9DC-9893E3D29C19}" presName="parallelogram4" presStyleLbl="alignNode1" presStyleIdx="10" presStyleCnt="21"/>
      <dgm:spPr/>
    </dgm:pt>
    <dgm:pt modelId="{59D6DBB3-35E1-6941-913A-65670F75BBFB}" type="pres">
      <dgm:prSet presAssocID="{FA396DD3-4055-7B4E-B9DC-9893E3D29C19}" presName="parallelogram5" presStyleLbl="alignNode1" presStyleIdx="11" presStyleCnt="21"/>
      <dgm:spPr/>
    </dgm:pt>
    <dgm:pt modelId="{A2F4ECC9-D0E7-8A42-9192-06A025350810}" type="pres">
      <dgm:prSet presAssocID="{FA396DD3-4055-7B4E-B9DC-9893E3D29C19}" presName="parallelogram6" presStyleLbl="alignNode1" presStyleIdx="12" presStyleCnt="21"/>
      <dgm:spPr/>
    </dgm:pt>
    <dgm:pt modelId="{D02AB567-4BEB-9140-9644-8C0A6D02FA7F}" type="pres">
      <dgm:prSet presAssocID="{FA396DD3-4055-7B4E-B9DC-9893E3D29C19}" presName="parallelogram7" presStyleLbl="alignNode1" presStyleIdx="13" presStyleCnt="21"/>
      <dgm:spPr/>
    </dgm:pt>
    <dgm:pt modelId="{0532BE0F-71EB-7A43-8F78-DAD6355C75D9}" type="pres">
      <dgm:prSet presAssocID="{09324B25-B7CF-AC48-9738-582EC3928F88}" presName="sibTrans" presStyleCnt="0"/>
      <dgm:spPr/>
    </dgm:pt>
    <dgm:pt modelId="{8E31BA28-5A02-E64A-A201-7BCE0A6E025B}" type="pres">
      <dgm:prSet presAssocID="{3824A2B7-3C1A-934A-8621-3EBC1319AD51}" presName="parenttextcomposite" presStyleCnt="0"/>
      <dgm:spPr/>
    </dgm:pt>
    <dgm:pt modelId="{61B28272-7FD4-4A4A-917D-F3F56A7AF74B}" type="pres">
      <dgm:prSet presAssocID="{3824A2B7-3C1A-934A-8621-3EBC1319AD51}" presName="parenttext" presStyleLbl="revTx" presStyleIdx="2" presStyleCnt="3">
        <dgm:presLayoutVars>
          <dgm:chMax/>
          <dgm:chPref val="2"/>
          <dgm:bulletEnabled val="1"/>
        </dgm:presLayoutVars>
      </dgm:prSet>
      <dgm:spPr/>
    </dgm:pt>
    <dgm:pt modelId="{9FCA493D-DBA9-3044-8123-14A2F47A78F2}" type="pres">
      <dgm:prSet presAssocID="{3824A2B7-3C1A-934A-8621-3EBC1319AD51}" presName="parallelogramComposite" presStyleCnt="0"/>
      <dgm:spPr/>
    </dgm:pt>
    <dgm:pt modelId="{0E3679AE-F990-7C41-9372-663956D00674}" type="pres">
      <dgm:prSet presAssocID="{3824A2B7-3C1A-934A-8621-3EBC1319AD51}" presName="parallelogram1" presStyleLbl="alignNode1" presStyleIdx="14" presStyleCnt="21"/>
      <dgm:spPr/>
    </dgm:pt>
    <dgm:pt modelId="{52D523A5-8B83-3849-8D75-F39FE20CCE46}" type="pres">
      <dgm:prSet presAssocID="{3824A2B7-3C1A-934A-8621-3EBC1319AD51}" presName="parallelogram2" presStyleLbl="alignNode1" presStyleIdx="15" presStyleCnt="21"/>
      <dgm:spPr/>
    </dgm:pt>
    <dgm:pt modelId="{D0399C06-5C9E-F241-9CF6-7EE75234E6F6}" type="pres">
      <dgm:prSet presAssocID="{3824A2B7-3C1A-934A-8621-3EBC1319AD51}" presName="parallelogram3" presStyleLbl="alignNode1" presStyleIdx="16" presStyleCnt="21"/>
      <dgm:spPr/>
    </dgm:pt>
    <dgm:pt modelId="{DCCDD9E3-22C1-154C-88B4-687B4EEFD511}" type="pres">
      <dgm:prSet presAssocID="{3824A2B7-3C1A-934A-8621-3EBC1319AD51}" presName="parallelogram4" presStyleLbl="alignNode1" presStyleIdx="17" presStyleCnt="21"/>
      <dgm:spPr/>
    </dgm:pt>
    <dgm:pt modelId="{0146BAA5-BDB8-0A48-A46A-01DD0AB70526}" type="pres">
      <dgm:prSet presAssocID="{3824A2B7-3C1A-934A-8621-3EBC1319AD51}" presName="parallelogram5" presStyleLbl="alignNode1" presStyleIdx="18" presStyleCnt="21"/>
      <dgm:spPr/>
    </dgm:pt>
    <dgm:pt modelId="{2EFA9B28-1DC3-B84C-BD88-33547781BAC2}" type="pres">
      <dgm:prSet presAssocID="{3824A2B7-3C1A-934A-8621-3EBC1319AD51}" presName="parallelogram6" presStyleLbl="alignNode1" presStyleIdx="19" presStyleCnt="21"/>
      <dgm:spPr/>
    </dgm:pt>
    <dgm:pt modelId="{353FFE3D-B0D1-C14E-B6C5-4FD9A14059C4}" type="pres">
      <dgm:prSet presAssocID="{3824A2B7-3C1A-934A-8621-3EBC1319AD51}" presName="parallelogram7" presStyleLbl="alignNode1" presStyleIdx="20" presStyleCnt="21"/>
      <dgm:spPr/>
    </dgm:pt>
  </dgm:ptLst>
  <dgm:cxnLst>
    <dgm:cxn modelId="{A4C1AF18-53E3-6B47-B083-4DB2073C3BA6}" srcId="{F224AB17-BEAF-A744-A0C1-A3648768FEFC}" destId="{EFCCB9A2-9950-334E-AD2A-F73923BA552D}" srcOrd="0" destOrd="0" parTransId="{6EFB48DD-D9BA-6840-9785-E5FBE7D075C0}" sibTransId="{315E8198-61A6-6D41-8A0B-C2C0C4D900A5}"/>
    <dgm:cxn modelId="{94BF3D1C-2FF3-D947-B606-26A134DCF6C1}" srcId="{F224AB17-BEAF-A744-A0C1-A3648768FEFC}" destId="{FA396DD3-4055-7B4E-B9DC-9893E3D29C19}" srcOrd="1" destOrd="0" parTransId="{7DEFE92E-EDF2-E844-BC5A-7CEC70E755D2}" sibTransId="{09324B25-B7CF-AC48-9738-582EC3928F88}"/>
    <dgm:cxn modelId="{FBC23740-6B28-B941-A8FC-39BEB082B9E4}" type="presOf" srcId="{3824A2B7-3C1A-934A-8621-3EBC1319AD51}" destId="{61B28272-7FD4-4A4A-917D-F3F56A7AF74B}" srcOrd="0" destOrd="0" presId="urn:microsoft.com/office/officeart/2008/layout/VerticalAccentList"/>
    <dgm:cxn modelId="{903A2760-FD20-304C-9C29-ED6FEDDC628F}" type="presOf" srcId="{FA396DD3-4055-7B4E-B9DC-9893E3D29C19}" destId="{D4ED360B-3F39-834C-BFE1-42E7A4E50630}" srcOrd="0" destOrd="0" presId="urn:microsoft.com/office/officeart/2008/layout/VerticalAccentList"/>
    <dgm:cxn modelId="{5687DB52-5C3C-D846-9E71-1BA7622FD9C9}" type="presOf" srcId="{EFCCB9A2-9950-334E-AD2A-F73923BA552D}" destId="{CF666116-E62B-4A4F-A1E9-573CF95E3DD4}" srcOrd="0" destOrd="0" presId="urn:microsoft.com/office/officeart/2008/layout/VerticalAccentList"/>
    <dgm:cxn modelId="{6473447B-4ED0-084A-8203-47FB568592F7}" srcId="{F224AB17-BEAF-A744-A0C1-A3648768FEFC}" destId="{3824A2B7-3C1A-934A-8621-3EBC1319AD51}" srcOrd="2" destOrd="0" parTransId="{C7EB5943-CD48-254D-8517-626689DABC22}" sibTransId="{1A62024F-0CE6-424B-BA7F-C8D80BE7C0D2}"/>
    <dgm:cxn modelId="{EBD79989-687B-564F-B507-FE411B225F8B}" type="presOf" srcId="{F224AB17-BEAF-A744-A0C1-A3648768FEFC}" destId="{1B471E2F-76D2-3343-A3D9-E2D8D94C95B2}" srcOrd="0" destOrd="0" presId="urn:microsoft.com/office/officeart/2008/layout/VerticalAccentList"/>
    <dgm:cxn modelId="{1AA94AE5-6029-E84C-BB0A-216385E7A499}" type="presParOf" srcId="{1B471E2F-76D2-3343-A3D9-E2D8D94C95B2}" destId="{C950E521-2960-5447-9D42-B06650EA382C}" srcOrd="0" destOrd="0" presId="urn:microsoft.com/office/officeart/2008/layout/VerticalAccentList"/>
    <dgm:cxn modelId="{A820D5CF-7936-D441-AD37-EB65A3813782}" type="presParOf" srcId="{C950E521-2960-5447-9D42-B06650EA382C}" destId="{CF666116-E62B-4A4F-A1E9-573CF95E3DD4}" srcOrd="0" destOrd="0" presId="urn:microsoft.com/office/officeart/2008/layout/VerticalAccentList"/>
    <dgm:cxn modelId="{0815BF98-EF06-AC4C-8BBD-79F8C4C7395E}" type="presParOf" srcId="{1B471E2F-76D2-3343-A3D9-E2D8D94C95B2}" destId="{6AF2ABBD-6858-084E-9635-4D9B4976C14C}" srcOrd="1" destOrd="0" presId="urn:microsoft.com/office/officeart/2008/layout/VerticalAccentList"/>
    <dgm:cxn modelId="{B8F31100-0726-2C4E-AC2A-4754095D84DC}" type="presParOf" srcId="{6AF2ABBD-6858-084E-9635-4D9B4976C14C}" destId="{62E90817-7AF0-5641-A8C6-1C6CE3F633F2}" srcOrd="0" destOrd="0" presId="urn:microsoft.com/office/officeart/2008/layout/VerticalAccentList"/>
    <dgm:cxn modelId="{56E4694A-251F-064D-9B45-768DAE8F690D}" type="presParOf" srcId="{6AF2ABBD-6858-084E-9635-4D9B4976C14C}" destId="{E30F3141-FB31-C047-B18F-80CCC90411E9}" srcOrd="1" destOrd="0" presId="urn:microsoft.com/office/officeart/2008/layout/VerticalAccentList"/>
    <dgm:cxn modelId="{E9462C65-BF64-0A43-8510-25D4F6383002}" type="presParOf" srcId="{6AF2ABBD-6858-084E-9635-4D9B4976C14C}" destId="{24CFE192-F135-7149-AC03-311A2F884CEB}" srcOrd="2" destOrd="0" presId="urn:microsoft.com/office/officeart/2008/layout/VerticalAccentList"/>
    <dgm:cxn modelId="{8D8DE1C7-0D93-4448-B46D-52962CF670A0}" type="presParOf" srcId="{6AF2ABBD-6858-084E-9635-4D9B4976C14C}" destId="{D5238C5D-C4A5-684F-820A-DC3228B2F608}" srcOrd="3" destOrd="0" presId="urn:microsoft.com/office/officeart/2008/layout/VerticalAccentList"/>
    <dgm:cxn modelId="{1835F109-826E-2B47-ABC5-CEBD6232BF23}" type="presParOf" srcId="{6AF2ABBD-6858-084E-9635-4D9B4976C14C}" destId="{D8C915E3-C3F6-4440-9EE4-7B9762CFEF00}" srcOrd="4" destOrd="0" presId="urn:microsoft.com/office/officeart/2008/layout/VerticalAccentList"/>
    <dgm:cxn modelId="{3C9B46A7-89F8-5D44-ACF8-B66677AAD697}" type="presParOf" srcId="{6AF2ABBD-6858-084E-9635-4D9B4976C14C}" destId="{6302238F-B4A0-B749-9107-48FE376C6616}" srcOrd="5" destOrd="0" presId="urn:microsoft.com/office/officeart/2008/layout/VerticalAccentList"/>
    <dgm:cxn modelId="{E6655B73-E23D-3644-96B3-9E8792C8171E}" type="presParOf" srcId="{6AF2ABBD-6858-084E-9635-4D9B4976C14C}" destId="{C4ED3424-5286-BE4B-802D-4161015DD315}" srcOrd="6" destOrd="0" presId="urn:microsoft.com/office/officeart/2008/layout/VerticalAccentList"/>
    <dgm:cxn modelId="{8FD36EA3-7EF0-C14E-A7B6-8ED6E619E9F6}" type="presParOf" srcId="{1B471E2F-76D2-3343-A3D9-E2D8D94C95B2}" destId="{B9BCAACF-784B-8D4E-B1D9-C87D4E2DE2D8}" srcOrd="2" destOrd="0" presId="urn:microsoft.com/office/officeart/2008/layout/VerticalAccentList"/>
    <dgm:cxn modelId="{C59358A2-C750-B84D-8428-8131A082FEBF}" type="presParOf" srcId="{1B471E2F-76D2-3343-A3D9-E2D8D94C95B2}" destId="{51DB7E68-627F-2C4A-B6DB-94BC510453CC}" srcOrd="3" destOrd="0" presId="urn:microsoft.com/office/officeart/2008/layout/VerticalAccentList"/>
    <dgm:cxn modelId="{EDD98B30-2A56-694B-8D6F-1819B14910DF}" type="presParOf" srcId="{51DB7E68-627F-2C4A-B6DB-94BC510453CC}" destId="{D4ED360B-3F39-834C-BFE1-42E7A4E50630}" srcOrd="0" destOrd="0" presId="urn:microsoft.com/office/officeart/2008/layout/VerticalAccentList"/>
    <dgm:cxn modelId="{342CBE08-BA80-6E49-A108-F56395D0518F}" type="presParOf" srcId="{1B471E2F-76D2-3343-A3D9-E2D8D94C95B2}" destId="{6F70B208-EA25-E844-BD0C-299072F7790D}" srcOrd="4" destOrd="0" presId="urn:microsoft.com/office/officeart/2008/layout/VerticalAccentList"/>
    <dgm:cxn modelId="{84971A5C-2647-2F4E-9C14-7295121AACB9}" type="presParOf" srcId="{6F70B208-EA25-E844-BD0C-299072F7790D}" destId="{30FE2D6B-8705-7D48-885A-351BAF2D7497}" srcOrd="0" destOrd="0" presId="urn:microsoft.com/office/officeart/2008/layout/VerticalAccentList"/>
    <dgm:cxn modelId="{6B5591D8-08C4-8041-8794-F511275CAC8B}" type="presParOf" srcId="{6F70B208-EA25-E844-BD0C-299072F7790D}" destId="{E7F42EBB-A015-254A-8754-43EEDE86B807}" srcOrd="1" destOrd="0" presId="urn:microsoft.com/office/officeart/2008/layout/VerticalAccentList"/>
    <dgm:cxn modelId="{F527572A-9E06-4142-9CB8-910DAC8C34D6}" type="presParOf" srcId="{6F70B208-EA25-E844-BD0C-299072F7790D}" destId="{F696DCC0-FA54-B444-92F2-9227C120B9B2}" srcOrd="2" destOrd="0" presId="urn:microsoft.com/office/officeart/2008/layout/VerticalAccentList"/>
    <dgm:cxn modelId="{8EDE49D6-A829-3040-BA1A-8D72CB45AF7C}" type="presParOf" srcId="{6F70B208-EA25-E844-BD0C-299072F7790D}" destId="{699D9899-F66D-FA4F-82D6-D0FB9760059E}" srcOrd="3" destOrd="0" presId="urn:microsoft.com/office/officeart/2008/layout/VerticalAccentList"/>
    <dgm:cxn modelId="{5600154A-3887-534D-8738-899CE0F6098B}" type="presParOf" srcId="{6F70B208-EA25-E844-BD0C-299072F7790D}" destId="{59D6DBB3-35E1-6941-913A-65670F75BBFB}" srcOrd="4" destOrd="0" presId="urn:microsoft.com/office/officeart/2008/layout/VerticalAccentList"/>
    <dgm:cxn modelId="{934CC0B9-4807-C840-96D6-962C7893698F}" type="presParOf" srcId="{6F70B208-EA25-E844-BD0C-299072F7790D}" destId="{A2F4ECC9-D0E7-8A42-9192-06A025350810}" srcOrd="5" destOrd="0" presId="urn:microsoft.com/office/officeart/2008/layout/VerticalAccentList"/>
    <dgm:cxn modelId="{11A891EE-C123-084B-8231-D9DA09392B53}" type="presParOf" srcId="{6F70B208-EA25-E844-BD0C-299072F7790D}" destId="{D02AB567-4BEB-9140-9644-8C0A6D02FA7F}" srcOrd="6" destOrd="0" presId="urn:microsoft.com/office/officeart/2008/layout/VerticalAccentList"/>
    <dgm:cxn modelId="{3365367B-4569-884C-9E92-94651EF351B5}" type="presParOf" srcId="{1B471E2F-76D2-3343-A3D9-E2D8D94C95B2}" destId="{0532BE0F-71EB-7A43-8F78-DAD6355C75D9}" srcOrd="5" destOrd="0" presId="urn:microsoft.com/office/officeart/2008/layout/VerticalAccentList"/>
    <dgm:cxn modelId="{1EFCF1EE-9B66-B54F-9E93-A37B9C503E98}" type="presParOf" srcId="{1B471E2F-76D2-3343-A3D9-E2D8D94C95B2}" destId="{8E31BA28-5A02-E64A-A201-7BCE0A6E025B}" srcOrd="6" destOrd="0" presId="urn:microsoft.com/office/officeart/2008/layout/VerticalAccentList"/>
    <dgm:cxn modelId="{BD3D33C9-C9A0-4240-AC19-D2E3DAE1D700}" type="presParOf" srcId="{8E31BA28-5A02-E64A-A201-7BCE0A6E025B}" destId="{61B28272-7FD4-4A4A-917D-F3F56A7AF74B}" srcOrd="0" destOrd="0" presId="urn:microsoft.com/office/officeart/2008/layout/VerticalAccentList"/>
    <dgm:cxn modelId="{34C51ECC-992B-9E4C-B0A2-3745E3376AD1}" type="presParOf" srcId="{1B471E2F-76D2-3343-A3D9-E2D8D94C95B2}" destId="{9FCA493D-DBA9-3044-8123-14A2F47A78F2}" srcOrd="7" destOrd="0" presId="urn:microsoft.com/office/officeart/2008/layout/VerticalAccentList"/>
    <dgm:cxn modelId="{FF444DB2-6658-9A46-86AC-89FEB69C4870}" type="presParOf" srcId="{9FCA493D-DBA9-3044-8123-14A2F47A78F2}" destId="{0E3679AE-F990-7C41-9372-663956D00674}" srcOrd="0" destOrd="0" presId="urn:microsoft.com/office/officeart/2008/layout/VerticalAccentList"/>
    <dgm:cxn modelId="{7C95E3A6-AE20-114F-A063-29F494C2E287}" type="presParOf" srcId="{9FCA493D-DBA9-3044-8123-14A2F47A78F2}" destId="{52D523A5-8B83-3849-8D75-F39FE20CCE46}" srcOrd="1" destOrd="0" presId="urn:microsoft.com/office/officeart/2008/layout/VerticalAccentList"/>
    <dgm:cxn modelId="{51537892-E068-E14B-B3DD-B88CDEE75C7E}" type="presParOf" srcId="{9FCA493D-DBA9-3044-8123-14A2F47A78F2}" destId="{D0399C06-5C9E-F241-9CF6-7EE75234E6F6}" srcOrd="2" destOrd="0" presId="urn:microsoft.com/office/officeart/2008/layout/VerticalAccentList"/>
    <dgm:cxn modelId="{243A0613-7A4E-564C-A09B-4D5A80702B04}" type="presParOf" srcId="{9FCA493D-DBA9-3044-8123-14A2F47A78F2}" destId="{DCCDD9E3-22C1-154C-88B4-687B4EEFD511}" srcOrd="3" destOrd="0" presId="urn:microsoft.com/office/officeart/2008/layout/VerticalAccentList"/>
    <dgm:cxn modelId="{1C13A38D-8DF2-0047-BE32-1448D1330314}" type="presParOf" srcId="{9FCA493D-DBA9-3044-8123-14A2F47A78F2}" destId="{0146BAA5-BDB8-0A48-A46A-01DD0AB70526}" srcOrd="4" destOrd="0" presId="urn:microsoft.com/office/officeart/2008/layout/VerticalAccentList"/>
    <dgm:cxn modelId="{86CC9C68-EF5E-AC43-8541-604BB1369655}" type="presParOf" srcId="{9FCA493D-DBA9-3044-8123-14A2F47A78F2}" destId="{2EFA9B28-1DC3-B84C-BD88-33547781BAC2}" srcOrd="5" destOrd="0" presId="urn:microsoft.com/office/officeart/2008/layout/VerticalAccentList"/>
    <dgm:cxn modelId="{B480D0B7-C7DD-394B-A2E1-30C559814EE9}" type="presParOf" srcId="{9FCA493D-DBA9-3044-8123-14A2F47A78F2}" destId="{353FFE3D-B0D1-C14E-B6C5-4FD9A14059C4}" srcOrd="6" destOrd="0" presId="urn:microsoft.com/office/officeart/2008/layout/VerticalAccent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350388E-36BC-6B45-B379-B1A11B74A945}" type="doc">
      <dgm:prSet loTypeId="urn:microsoft.com/office/officeart/2005/8/layout/default" loCatId="list" qsTypeId="urn:microsoft.com/office/officeart/2005/8/quickstyle/simple1" qsCatId="simple" csTypeId="urn:microsoft.com/office/officeart/2005/8/colors/accent3_5" csCatId="accent3"/>
      <dgm:spPr/>
      <dgm:t>
        <a:bodyPr/>
        <a:lstStyle/>
        <a:p>
          <a:endParaRPr lang="en-US"/>
        </a:p>
      </dgm:t>
    </dgm:pt>
    <dgm:pt modelId="{10BCD795-519A-144A-98F4-33ABF8AC7BD9}">
      <dgm:prSet/>
      <dgm:spPr/>
      <dgm:t>
        <a:bodyPr/>
        <a:lstStyle/>
        <a:p>
          <a:r>
            <a:rPr lang="en-GB" b="0" i="0"/>
            <a:t>In British companies, meetings are informal and collaborative, with managers seeking team input. Punctuality is valued but flexible, fostering a relaxed atmosphere where employees expect empowerment.</a:t>
          </a:r>
          <a:endParaRPr lang="en-US"/>
        </a:p>
      </dgm:t>
    </dgm:pt>
    <dgm:pt modelId="{84577A41-0AA5-7843-BD6C-E05390191B50}" type="parTrans" cxnId="{86F9C9C2-E127-424A-B35C-DB4C80F6435B}">
      <dgm:prSet/>
      <dgm:spPr/>
      <dgm:t>
        <a:bodyPr/>
        <a:lstStyle/>
        <a:p>
          <a:endParaRPr lang="en-US"/>
        </a:p>
      </dgm:t>
    </dgm:pt>
    <dgm:pt modelId="{9EC2A9E6-F651-004E-BD33-87FC22808FAB}" type="sibTrans" cxnId="{86F9C9C2-E127-424A-B35C-DB4C80F6435B}">
      <dgm:prSet/>
      <dgm:spPr/>
      <dgm:t>
        <a:bodyPr/>
        <a:lstStyle/>
        <a:p>
          <a:endParaRPr lang="en-US"/>
        </a:p>
      </dgm:t>
    </dgm:pt>
    <dgm:pt modelId="{CCF59166-3868-B04E-A7C8-D7F1E11185F8}">
      <dgm:prSet/>
      <dgm:spPr/>
      <dgm:t>
        <a:bodyPr/>
        <a:lstStyle/>
        <a:p>
          <a:r>
            <a:rPr lang="en-GB" b="0" i="0"/>
            <a:t>German companies conduct formal, hierarchical meetings with strict adherence to schedules and detailed agendas. Managers provide precise instructions, maintaining clear role distinctions, and employees follow directives diligently.</a:t>
          </a:r>
          <a:endParaRPr lang="en-US"/>
        </a:p>
      </dgm:t>
    </dgm:pt>
    <dgm:pt modelId="{684D9A21-AE4F-1647-9075-87FBD1C2F3F2}" type="parTrans" cxnId="{ABDAC9E5-EB4C-C14C-B047-26E278752FBD}">
      <dgm:prSet/>
      <dgm:spPr/>
      <dgm:t>
        <a:bodyPr/>
        <a:lstStyle/>
        <a:p>
          <a:endParaRPr lang="en-US"/>
        </a:p>
      </dgm:t>
    </dgm:pt>
    <dgm:pt modelId="{9447BAE8-830B-594F-9283-8A966D9D4783}" type="sibTrans" cxnId="{ABDAC9E5-EB4C-C14C-B047-26E278752FBD}">
      <dgm:prSet/>
      <dgm:spPr/>
      <dgm:t>
        <a:bodyPr/>
        <a:lstStyle/>
        <a:p>
          <a:endParaRPr lang="en-US"/>
        </a:p>
      </dgm:t>
    </dgm:pt>
    <dgm:pt modelId="{49A26AC1-90E6-1A44-8FC5-E0496968B114}" type="pres">
      <dgm:prSet presAssocID="{4350388E-36BC-6B45-B379-B1A11B74A945}" presName="diagram" presStyleCnt="0">
        <dgm:presLayoutVars>
          <dgm:dir/>
          <dgm:resizeHandles val="exact"/>
        </dgm:presLayoutVars>
      </dgm:prSet>
      <dgm:spPr/>
    </dgm:pt>
    <dgm:pt modelId="{782DC658-0141-654B-B61A-63563C1A54E2}" type="pres">
      <dgm:prSet presAssocID="{10BCD795-519A-144A-98F4-33ABF8AC7BD9}" presName="node" presStyleLbl="node1" presStyleIdx="0" presStyleCnt="2">
        <dgm:presLayoutVars>
          <dgm:bulletEnabled val="1"/>
        </dgm:presLayoutVars>
      </dgm:prSet>
      <dgm:spPr/>
    </dgm:pt>
    <dgm:pt modelId="{3E6EF6DC-A1A3-9C48-A150-82AE104DFE59}" type="pres">
      <dgm:prSet presAssocID="{9EC2A9E6-F651-004E-BD33-87FC22808FAB}" presName="sibTrans" presStyleCnt="0"/>
      <dgm:spPr/>
    </dgm:pt>
    <dgm:pt modelId="{17633B1B-6C38-134A-A44F-6D3D21BECFC1}" type="pres">
      <dgm:prSet presAssocID="{CCF59166-3868-B04E-A7C8-D7F1E11185F8}" presName="node" presStyleLbl="node1" presStyleIdx="1" presStyleCnt="2">
        <dgm:presLayoutVars>
          <dgm:bulletEnabled val="1"/>
        </dgm:presLayoutVars>
      </dgm:prSet>
      <dgm:spPr/>
    </dgm:pt>
  </dgm:ptLst>
  <dgm:cxnLst>
    <dgm:cxn modelId="{6E78203F-6C07-CD42-ACBC-91A27A418200}" type="presOf" srcId="{CCF59166-3868-B04E-A7C8-D7F1E11185F8}" destId="{17633B1B-6C38-134A-A44F-6D3D21BECFC1}" srcOrd="0" destOrd="0" presId="urn:microsoft.com/office/officeart/2005/8/layout/default"/>
    <dgm:cxn modelId="{A91AC192-02DD-AF4F-B897-DC72B9370D01}" type="presOf" srcId="{4350388E-36BC-6B45-B379-B1A11B74A945}" destId="{49A26AC1-90E6-1A44-8FC5-E0496968B114}" srcOrd="0" destOrd="0" presId="urn:microsoft.com/office/officeart/2005/8/layout/default"/>
    <dgm:cxn modelId="{86F9C9C2-E127-424A-B35C-DB4C80F6435B}" srcId="{4350388E-36BC-6B45-B379-B1A11B74A945}" destId="{10BCD795-519A-144A-98F4-33ABF8AC7BD9}" srcOrd="0" destOrd="0" parTransId="{84577A41-0AA5-7843-BD6C-E05390191B50}" sibTransId="{9EC2A9E6-F651-004E-BD33-87FC22808FAB}"/>
    <dgm:cxn modelId="{ABDAC9E5-EB4C-C14C-B047-26E278752FBD}" srcId="{4350388E-36BC-6B45-B379-B1A11B74A945}" destId="{CCF59166-3868-B04E-A7C8-D7F1E11185F8}" srcOrd="1" destOrd="0" parTransId="{684D9A21-AE4F-1647-9075-87FBD1C2F3F2}" sibTransId="{9447BAE8-830B-594F-9283-8A966D9D4783}"/>
    <dgm:cxn modelId="{8DE92DEA-2658-774E-B57C-61AE5C0A82DD}" type="presOf" srcId="{10BCD795-519A-144A-98F4-33ABF8AC7BD9}" destId="{782DC658-0141-654B-B61A-63563C1A54E2}" srcOrd="0" destOrd="0" presId="urn:microsoft.com/office/officeart/2005/8/layout/default"/>
    <dgm:cxn modelId="{DE6F6DFD-16C9-344A-907A-59F15C306158}" type="presParOf" srcId="{49A26AC1-90E6-1A44-8FC5-E0496968B114}" destId="{782DC658-0141-654B-B61A-63563C1A54E2}" srcOrd="0" destOrd="0" presId="urn:microsoft.com/office/officeart/2005/8/layout/default"/>
    <dgm:cxn modelId="{34EB77A4-8C7C-3743-9145-F0ACFE9C32FE}" type="presParOf" srcId="{49A26AC1-90E6-1A44-8FC5-E0496968B114}" destId="{3E6EF6DC-A1A3-9C48-A150-82AE104DFE59}" srcOrd="1" destOrd="0" presId="urn:microsoft.com/office/officeart/2005/8/layout/default"/>
    <dgm:cxn modelId="{3CFC50ED-F763-5F49-81C8-C55EE29F2F2F}" type="presParOf" srcId="{49A26AC1-90E6-1A44-8FC5-E0496968B114}" destId="{17633B1B-6C38-134A-A44F-6D3D21BECFC1}"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720C74D-E022-488C-B0D1-8160EFE1F498}"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D454C6B6-E1BB-4443-8983-1C540C8936D0}">
      <dgm:prSet phldrT="[Text]"/>
      <dgm:spPr/>
      <dgm:t>
        <a:bodyPr/>
        <a:lstStyle/>
        <a:p>
          <a:r>
            <a:rPr lang="en-GB" b="1" i="1" dirty="0"/>
            <a:t>UK (Low-Context): </a:t>
          </a:r>
        </a:p>
      </dgm:t>
    </dgm:pt>
    <dgm:pt modelId="{E720EB5F-AA07-4D59-B689-0B64B3C7626D}" type="parTrans" cxnId="{BA9E5AF8-F0BD-490E-A127-E34D520198E9}">
      <dgm:prSet/>
      <dgm:spPr/>
      <dgm:t>
        <a:bodyPr/>
        <a:lstStyle/>
        <a:p>
          <a:endParaRPr lang="en-GB"/>
        </a:p>
      </dgm:t>
    </dgm:pt>
    <dgm:pt modelId="{402D2521-ABCB-4F04-BC25-DF1A40CF8827}" type="sibTrans" cxnId="{BA9E5AF8-F0BD-490E-A127-E34D520198E9}">
      <dgm:prSet/>
      <dgm:spPr/>
      <dgm:t>
        <a:bodyPr/>
        <a:lstStyle/>
        <a:p>
          <a:endParaRPr lang="en-GB"/>
        </a:p>
      </dgm:t>
    </dgm:pt>
    <dgm:pt modelId="{99BE1880-1AD0-435A-9E74-35BB36B08CB8}">
      <dgm:prSet/>
      <dgm:spPr/>
      <dgm:t>
        <a:bodyPr/>
        <a:lstStyle/>
        <a:p>
          <a:r>
            <a:rPr lang="en-GB" dirty="0"/>
            <a:t>British communication tends to be low-context, </a:t>
          </a:r>
          <a:r>
            <a:rPr lang="en-GB" dirty="0" err="1"/>
            <a:t>favoring</a:t>
          </a:r>
          <a:r>
            <a:rPr lang="en-GB" dirty="0"/>
            <a:t> explicit and straightforward messaging. This approach emphasizes clear and direct communication, often using simple language and avoiding ambiguity.</a:t>
          </a:r>
        </a:p>
      </dgm:t>
    </dgm:pt>
    <dgm:pt modelId="{532F6198-C0E3-4D35-AAD8-5430897EAF41}" type="parTrans" cxnId="{599B8E37-9CB0-4045-B775-041CA3749DBB}">
      <dgm:prSet/>
      <dgm:spPr/>
      <dgm:t>
        <a:bodyPr/>
        <a:lstStyle/>
        <a:p>
          <a:endParaRPr lang="en-GB"/>
        </a:p>
      </dgm:t>
    </dgm:pt>
    <dgm:pt modelId="{3C278B08-09F3-4A7D-A88C-8CF9CA82F1A4}" type="sibTrans" cxnId="{599B8E37-9CB0-4045-B775-041CA3749DBB}">
      <dgm:prSet/>
      <dgm:spPr/>
      <dgm:t>
        <a:bodyPr/>
        <a:lstStyle/>
        <a:p>
          <a:endParaRPr lang="en-GB"/>
        </a:p>
      </dgm:t>
    </dgm:pt>
    <dgm:pt modelId="{062EEA20-B8F0-4732-9876-01F59FF0F2FB}">
      <dgm:prSet/>
      <dgm:spPr/>
      <dgm:t>
        <a:bodyPr/>
        <a:lstStyle/>
        <a:p>
          <a:r>
            <a:rPr lang="en-GB" b="1" i="1" dirty="0"/>
            <a:t>Germany (Low-Context): </a:t>
          </a:r>
        </a:p>
      </dgm:t>
    </dgm:pt>
    <dgm:pt modelId="{562FCD23-F34C-4B23-BE30-1829368AC98A}" type="parTrans" cxnId="{6F0A6938-8046-4C69-A1A5-D122FB7E98E8}">
      <dgm:prSet/>
      <dgm:spPr/>
      <dgm:t>
        <a:bodyPr/>
        <a:lstStyle/>
        <a:p>
          <a:endParaRPr lang="en-GB"/>
        </a:p>
      </dgm:t>
    </dgm:pt>
    <dgm:pt modelId="{F6CD11C4-F85E-4C2A-B743-13E1AFEB2201}" type="sibTrans" cxnId="{6F0A6938-8046-4C69-A1A5-D122FB7E98E8}">
      <dgm:prSet/>
      <dgm:spPr/>
      <dgm:t>
        <a:bodyPr/>
        <a:lstStyle/>
        <a:p>
          <a:endParaRPr lang="en-GB"/>
        </a:p>
      </dgm:t>
    </dgm:pt>
    <dgm:pt modelId="{3984D984-0103-40AB-8216-9231AAAD058C}">
      <dgm:prSet/>
      <dgm:spPr/>
      <dgm:t>
        <a:bodyPr/>
        <a:lstStyle/>
        <a:p>
          <a:r>
            <a:rPr lang="en-GB" dirty="0"/>
            <a:t>German communication is also low-context, but tends to be more formal and detailed. Germans may perceive British informality as a lack of seriousness, while Britons might find German directness overly blunt (</a:t>
          </a:r>
          <a:r>
            <a:rPr lang="en-GB" dirty="0">
              <a:highlight>
                <a:srgbClr val="FF0000"/>
              </a:highlight>
            </a:rPr>
            <a:t>Business Spotlight, 2019).</a:t>
          </a:r>
        </a:p>
      </dgm:t>
    </dgm:pt>
    <dgm:pt modelId="{89162C57-5B68-48D7-8C24-D413A9BC1D78}" type="parTrans" cxnId="{BFE37B52-1EBB-46AD-9C99-10A8221FC8D1}">
      <dgm:prSet/>
      <dgm:spPr/>
      <dgm:t>
        <a:bodyPr/>
        <a:lstStyle/>
        <a:p>
          <a:endParaRPr lang="en-GB"/>
        </a:p>
      </dgm:t>
    </dgm:pt>
    <dgm:pt modelId="{75B00CCF-A641-4BBF-8A7B-2BE2D7A000CF}" type="sibTrans" cxnId="{BFE37B52-1EBB-46AD-9C99-10A8221FC8D1}">
      <dgm:prSet/>
      <dgm:spPr/>
      <dgm:t>
        <a:bodyPr/>
        <a:lstStyle/>
        <a:p>
          <a:endParaRPr lang="en-GB"/>
        </a:p>
      </dgm:t>
    </dgm:pt>
    <dgm:pt modelId="{35058960-DE55-4E11-A42D-85C2D93A7E2A}" type="pres">
      <dgm:prSet presAssocID="{C720C74D-E022-488C-B0D1-8160EFE1F498}" presName="linear" presStyleCnt="0">
        <dgm:presLayoutVars>
          <dgm:dir/>
          <dgm:animLvl val="lvl"/>
          <dgm:resizeHandles val="exact"/>
        </dgm:presLayoutVars>
      </dgm:prSet>
      <dgm:spPr/>
    </dgm:pt>
    <dgm:pt modelId="{6DA7195B-E93D-45C5-B685-2E6D4B291BB6}" type="pres">
      <dgm:prSet presAssocID="{D454C6B6-E1BB-4443-8983-1C540C8936D0}" presName="parentLin" presStyleCnt="0"/>
      <dgm:spPr/>
    </dgm:pt>
    <dgm:pt modelId="{42EA2683-4013-4844-8DC7-0921B00E929F}" type="pres">
      <dgm:prSet presAssocID="{D454C6B6-E1BB-4443-8983-1C540C8936D0}" presName="parentLeftMargin" presStyleLbl="node1" presStyleIdx="0" presStyleCnt="2"/>
      <dgm:spPr/>
    </dgm:pt>
    <dgm:pt modelId="{2DF797FA-B66E-4987-B977-028ADDB4D036}" type="pres">
      <dgm:prSet presAssocID="{D454C6B6-E1BB-4443-8983-1C540C8936D0}" presName="parentText" presStyleLbl="node1" presStyleIdx="0" presStyleCnt="2">
        <dgm:presLayoutVars>
          <dgm:chMax val="0"/>
          <dgm:bulletEnabled val="1"/>
        </dgm:presLayoutVars>
      </dgm:prSet>
      <dgm:spPr/>
    </dgm:pt>
    <dgm:pt modelId="{832D19AB-E9B7-44DB-A1C3-1B5E148C53B7}" type="pres">
      <dgm:prSet presAssocID="{D454C6B6-E1BB-4443-8983-1C540C8936D0}" presName="negativeSpace" presStyleCnt="0"/>
      <dgm:spPr/>
    </dgm:pt>
    <dgm:pt modelId="{838CE2F7-180F-46D6-9677-FFF6ED50F058}" type="pres">
      <dgm:prSet presAssocID="{D454C6B6-E1BB-4443-8983-1C540C8936D0}" presName="childText" presStyleLbl="conFgAcc1" presStyleIdx="0" presStyleCnt="2">
        <dgm:presLayoutVars>
          <dgm:bulletEnabled val="1"/>
        </dgm:presLayoutVars>
      </dgm:prSet>
      <dgm:spPr/>
    </dgm:pt>
    <dgm:pt modelId="{3F5B5600-DE8E-4E73-A1D7-90479E8F3E02}" type="pres">
      <dgm:prSet presAssocID="{402D2521-ABCB-4F04-BC25-DF1A40CF8827}" presName="spaceBetweenRectangles" presStyleCnt="0"/>
      <dgm:spPr/>
    </dgm:pt>
    <dgm:pt modelId="{75A68B16-3CE3-48F9-B36C-3799C3D83EF2}" type="pres">
      <dgm:prSet presAssocID="{062EEA20-B8F0-4732-9876-01F59FF0F2FB}" presName="parentLin" presStyleCnt="0"/>
      <dgm:spPr/>
    </dgm:pt>
    <dgm:pt modelId="{646BF7A1-B28A-4E70-963E-6EF29C575A0B}" type="pres">
      <dgm:prSet presAssocID="{062EEA20-B8F0-4732-9876-01F59FF0F2FB}" presName="parentLeftMargin" presStyleLbl="node1" presStyleIdx="0" presStyleCnt="2"/>
      <dgm:spPr/>
    </dgm:pt>
    <dgm:pt modelId="{65D1030F-F8B0-49B3-A13E-99DB7D74CCF1}" type="pres">
      <dgm:prSet presAssocID="{062EEA20-B8F0-4732-9876-01F59FF0F2FB}" presName="parentText" presStyleLbl="node1" presStyleIdx="1" presStyleCnt="2">
        <dgm:presLayoutVars>
          <dgm:chMax val="0"/>
          <dgm:bulletEnabled val="1"/>
        </dgm:presLayoutVars>
      </dgm:prSet>
      <dgm:spPr/>
    </dgm:pt>
    <dgm:pt modelId="{B5AC2A98-3AF9-425E-B3CA-5946DCF5C1E8}" type="pres">
      <dgm:prSet presAssocID="{062EEA20-B8F0-4732-9876-01F59FF0F2FB}" presName="negativeSpace" presStyleCnt="0"/>
      <dgm:spPr/>
    </dgm:pt>
    <dgm:pt modelId="{C9C8C40E-383B-4252-B72A-21F76C871F7A}" type="pres">
      <dgm:prSet presAssocID="{062EEA20-B8F0-4732-9876-01F59FF0F2FB}" presName="childText" presStyleLbl="conFgAcc1" presStyleIdx="1" presStyleCnt="2">
        <dgm:presLayoutVars>
          <dgm:bulletEnabled val="1"/>
        </dgm:presLayoutVars>
      </dgm:prSet>
      <dgm:spPr/>
    </dgm:pt>
  </dgm:ptLst>
  <dgm:cxnLst>
    <dgm:cxn modelId="{E4605609-FD00-42FD-9827-D776FD7C347A}" type="presOf" srcId="{99BE1880-1AD0-435A-9E74-35BB36B08CB8}" destId="{838CE2F7-180F-46D6-9677-FFF6ED50F058}" srcOrd="0" destOrd="0" presId="urn:microsoft.com/office/officeart/2005/8/layout/list1"/>
    <dgm:cxn modelId="{5FE6B724-B4B7-4ECB-B859-EAF53081C929}" type="presOf" srcId="{C720C74D-E022-488C-B0D1-8160EFE1F498}" destId="{35058960-DE55-4E11-A42D-85C2D93A7E2A}" srcOrd="0" destOrd="0" presId="urn:microsoft.com/office/officeart/2005/8/layout/list1"/>
    <dgm:cxn modelId="{599B8E37-9CB0-4045-B775-041CA3749DBB}" srcId="{D454C6B6-E1BB-4443-8983-1C540C8936D0}" destId="{99BE1880-1AD0-435A-9E74-35BB36B08CB8}" srcOrd="0" destOrd="0" parTransId="{532F6198-C0E3-4D35-AAD8-5430897EAF41}" sibTransId="{3C278B08-09F3-4A7D-A88C-8CF9CA82F1A4}"/>
    <dgm:cxn modelId="{6F0A6938-8046-4C69-A1A5-D122FB7E98E8}" srcId="{C720C74D-E022-488C-B0D1-8160EFE1F498}" destId="{062EEA20-B8F0-4732-9876-01F59FF0F2FB}" srcOrd="1" destOrd="0" parTransId="{562FCD23-F34C-4B23-BE30-1829368AC98A}" sibTransId="{F6CD11C4-F85E-4C2A-B743-13E1AFEB2201}"/>
    <dgm:cxn modelId="{152C9248-DD0F-48B5-83AA-6E84E8FA5CF1}" type="presOf" srcId="{D454C6B6-E1BB-4443-8983-1C540C8936D0}" destId="{42EA2683-4013-4844-8DC7-0921B00E929F}" srcOrd="0" destOrd="0" presId="urn:microsoft.com/office/officeart/2005/8/layout/list1"/>
    <dgm:cxn modelId="{935C9071-D85A-483C-B888-BFD53D2A75C9}" type="presOf" srcId="{062EEA20-B8F0-4732-9876-01F59FF0F2FB}" destId="{646BF7A1-B28A-4E70-963E-6EF29C575A0B}" srcOrd="0" destOrd="0" presId="urn:microsoft.com/office/officeart/2005/8/layout/list1"/>
    <dgm:cxn modelId="{CAD2C171-A9FC-4F96-83C5-AABE70D9ABD4}" type="presOf" srcId="{3984D984-0103-40AB-8216-9231AAAD058C}" destId="{C9C8C40E-383B-4252-B72A-21F76C871F7A}" srcOrd="0" destOrd="0" presId="urn:microsoft.com/office/officeart/2005/8/layout/list1"/>
    <dgm:cxn modelId="{BFE37B52-1EBB-46AD-9C99-10A8221FC8D1}" srcId="{062EEA20-B8F0-4732-9876-01F59FF0F2FB}" destId="{3984D984-0103-40AB-8216-9231AAAD058C}" srcOrd="0" destOrd="0" parTransId="{89162C57-5B68-48D7-8C24-D413A9BC1D78}" sibTransId="{75B00CCF-A641-4BBF-8A7B-2BE2D7A000CF}"/>
    <dgm:cxn modelId="{D9AB8BA1-311D-4365-BE5F-376FD7057085}" type="presOf" srcId="{D454C6B6-E1BB-4443-8983-1C540C8936D0}" destId="{2DF797FA-B66E-4987-B977-028ADDB4D036}" srcOrd="1" destOrd="0" presId="urn:microsoft.com/office/officeart/2005/8/layout/list1"/>
    <dgm:cxn modelId="{05D13CBA-A8DA-410D-B110-FCCAA43ED53B}" type="presOf" srcId="{062EEA20-B8F0-4732-9876-01F59FF0F2FB}" destId="{65D1030F-F8B0-49B3-A13E-99DB7D74CCF1}" srcOrd="1" destOrd="0" presId="urn:microsoft.com/office/officeart/2005/8/layout/list1"/>
    <dgm:cxn modelId="{BA9E5AF8-F0BD-490E-A127-E34D520198E9}" srcId="{C720C74D-E022-488C-B0D1-8160EFE1F498}" destId="{D454C6B6-E1BB-4443-8983-1C540C8936D0}" srcOrd="0" destOrd="0" parTransId="{E720EB5F-AA07-4D59-B689-0B64B3C7626D}" sibTransId="{402D2521-ABCB-4F04-BC25-DF1A40CF8827}"/>
    <dgm:cxn modelId="{52225156-8833-4A2F-943E-9071A5D811CA}" type="presParOf" srcId="{35058960-DE55-4E11-A42D-85C2D93A7E2A}" destId="{6DA7195B-E93D-45C5-B685-2E6D4B291BB6}" srcOrd="0" destOrd="0" presId="urn:microsoft.com/office/officeart/2005/8/layout/list1"/>
    <dgm:cxn modelId="{22EBB504-4C14-42AB-BA14-EFBE991C2B62}" type="presParOf" srcId="{6DA7195B-E93D-45C5-B685-2E6D4B291BB6}" destId="{42EA2683-4013-4844-8DC7-0921B00E929F}" srcOrd="0" destOrd="0" presId="urn:microsoft.com/office/officeart/2005/8/layout/list1"/>
    <dgm:cxn modelId="{6DD14BE2-7E99-4D79-A465-72B04CA1A45B}" type="presParOf" srcId="{6DA7195B-E93D-45C5-B685-2E6D4B291BB6}" destId="{2DF797FA-B66E-4987-B977-028ADDB4D036}" srcOrd="1" destOrd="0" presId="urn:microsoft.com/office/officeart/2005/8/layout/list1"/>
    <dgm:cxn modelId="{6B10F6B5-8EAE-4E03-81EC-06F8E107797D}" type="presParOf" srcId="{35058960-DE55-4E11-A42D-85C2D93A7E2A}" destId="{832D19AB-E9B7-44DB-A1C3-1B5E148C53B7}" srcOrd="1" destOrd="0" presId="urn:microsoft.com/office/officeart/2005/8/layout/list1"/>
    <dgm:cxn modelId="{92535415-1690-4A64-86CE-31754757F15D}" type="presParOf" srcId="{35058960-DE55-4E11-A42D-85C2D93A7E2A}" destId="{838CE2F7-180F-46D6-9677-FFF6ED50F058}" srcOrd="2" destOrd="0" presId="urn:microsoft.com/office/officeart/2005/8/layout/list1"/>
    <dgm:cxn modelId="{305DC484-2360-4F19-8651-B0AFE3E12497}" type="presParOf" srcId="{35058960-DE55-4E11-A42D-85C2D93A7E2A}" destId="{3F5B5600-DE8E-4E73-A1D7-90479E8F3E02}" srcOrd="3" destOrd="0" presId="urn:microsoft.com/office/officeart/2005/8/layout/list1"/>
    <dgm:cxn modelId="{5054F631-1A45-4D42-A411-EB4211B2F04C}" type="presParOf" srcId="{35058960-DE55-4E11-A42D-85C2D93A7E2A}" destId="{75A68B16-3CE3-48F9-B36C-3799C3D83EF2}" srcOrd="4" destOrd="0" presId="urn:microsoft.com/office/officeart/2005/8/layout/list1"/>
    <dgm:cxn modelId="{FC00470A-36B5-4E45-888C-9C29F220DF24}" type="presParOf" srcId="{75A68B16-3CE3-48F9-B36C-3799C3D83EF2}" destId="{646BF7A1-B28A-4E70-963E-6EF29C575A0B}" srcOrd="0" destOrd="0" presId="urn:microsoft.com/office/officeart/2005/8/layout/list1"/>
    <dgm:cxn modelId="{4F1D28A1-391B-4251-A669-7657EF4DC925}" type="presParOf" srcId="{75A68B16-3CE3-48F9-B36C-3799C3D83EF2}" destId="{65D1030F-F8B0-49B3-A13E-99DB7D74CCF1}" srcOrd="1" destOrd="0" presId="urn:microsoft.com/office/officeart/2005/8/layout/list1"/>
    <dgm:cxn modelId="{DDB90676-DA39-4041-9422-DA61ED1E9564}" type="presParOf" srcId="{35058960-DE55-4E11-A42D-85C2D93A7E2A}" destId="{B5AC2A98-3AF9-425E-B3CA-5946DCF5C1E8}" srcOrd="5" destOrd="0" presId="urn:microsoft.com/office/officeart/2005/8/layout/list1"/>
    <dgm:cxn modelId="{9F258D36-63ED-4DC0-AACD-4AB7D688A47B}" type="presParOf" srcId="{35058960-DE55-4E11-A42D-85C2D93A7E2A}" destId="{C9C8C40E-383B-4252-B72A-21F76C871F7A}" srcOrd="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02F6CC7-1047-498B-B368-5D842E4096AE}"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GB"/>
        </a:p>
      </dgm:t>
    </dgm:pt>
    <dgm:pt modelId="{881E10E0-A35C-45D2-A15B-A7767D321A7C}">
      <dgm:prSet/>
      <dgm:spPr/>
      <dgm:t>
        <a:bodyPr/>
        <a:lstStyle/>
        <a:p>
          <a:r>
            <a:rPr lang="en-GB" b="0" i="0" dirty="0"/>
            <a:t>The company </a:t>
          </a:r>
          <a:r>
            <a:rPr lang="en-GB" b="0" i="0"/>
            <a:t>sould </a:t>
          </a:r>
          <a:r>
            <a:rPr lang="en-GB" b="0" i="0" dirty="0"/>
            <a:t>focus on adapting to formal communication and hierarchical decision-making since it is challenging for British companies in Germany (Pena, 2021). </a:t>
          </a:r>
          <a:endParaRPr lang="en-GB" dirty="0"/>
        </a:p>
      </dgm:t>
    </dgm:pt>
    <dgm:pt modelId="{7848BB28-01EA-4B88-9B05-C835DF5CFDAB}" type="parTrans" cxnId="{D782729A-FA4E-41F8-A9A1-DEBC37424284}">
      <dgm:prSet/>
      <dgm:spPr/>
      <dgm:t>
        <a:bodyPr/>
        <a:lstStyle/>
        <a:p>
          <a:endParaRPr lang="en-GB"/>
        </a:p>
      </dgm:t>
    </dgm:pt>
    <dgm:pt modelId="{626B5680-EFE9-409A-BB79-3121458E04BF}" type="sibTrans" cxnId="{D782729A-FA4E-41F8-A9A1-DEBC37424284}">
      <dgm:prSet/>
      <dgm:spPr/>
      <dgm:t>
        <a:bodyPr/>
        <a:lstStyle/>
        <a:p>
          <a:endParaRPr lang="en-GB"/>
        </a:p>
      </dgm:t>
    </dgm:pt>
    <dgm:pt modelId="{EC7CF3E9-3D31-4537-BDBB-BFC875D25378}">
      <dgm:prSet/>
      <dgm:spPr/>
      <dgm:t>
        <a:bodyPr/>
        <a:lstStyle/>
        <a:p>
          <a:r>
            <a:rPr lang="en-GB" b="0" i="0" dirty="0"/>
            <a:t>Proper education on the both culture is important. Misunderstandings may arise due to differing attitudes toward authority and directness (Pena, 2021).</a:t>
          </a:r>
          <a:endParaRPr lang="en-GB" dirty="0"/>
        </a:p>
      </dgm:t>
    </dgm:pt>
    <dgm:pt modelId="{894F0049-4FCB-49A7-B12F-767CC236AB36}" type="parTrans" cxnId="{FAF5C97F-38F1-449B-A6A9-285CC1C32010}">
      <dgm:prSet/>
      <dgm:spPr/>
      <dgm:t>
        <a:bodyPr/>
        <a:lstStyle/>
        <a:p>
          <a:endParaRPr lang="en-GB"/>
        </a:p>
      </dgm:t>
    </dgm:pt>
    <dgm:pt modelId="{E6FF1D4C-588A-4387-8262-8AFB24C12C7B}" type="sibTrans" cxnId="{FAF5C97F-38F1-449B-A6A9-285CC1C32010}">
      <dgm:prSet/>
      <dgm:spPr/>
      <dgm:t>
        <a:bodyPr/>
        <a:lstStyle/>
        <a:p>
          <a:endParaRPr lang="en-GB"/>
        </a:p>
      </dgm:t>
    </dgm:pt>
    <dgm:pt modelId="{B194D030-7686-4FD4-8D53-54A8B0367AD4}">
      <dgm:prSet/>
      <dgm:spPr/>
      <dgm:t>
        <a:bodyPr/>
        <a:lstStyle/>
        <a:p>
          <a:r>
            <a:rPr lang="en-GB" b="0" i="0" dirty="0"/>
            <a:t>They can focus on the balancing the etiquette of both culture. British informality might be seen as lack of seriousness; German precision as overly rigid.</a:t>
          </a:r>
          <a:endParaRPr lang="en-GB" dirty="0"/>
        </a:p>
      </dgm:t>
    </dgm:pt>
    <dgm:pt modelId="{EBB194D7-C7D1-4039-BA67-B97BFDBCAEBC}" type="parTrans" cxnId="{2BBCBC8F-1343-4A2A-9FB9-F5BCCB625DC6}">
      <dgm:prSet/>
      <dgm:spPr/>
      <dgm:t>
        <a:bodyPr/>
        <a:lstStyle/>
        <a:p>
          <a:endParaRPr lang="en-GB"/>
        </a:p>
      </dgm:t>
    </dgm:pt>
    <dgm:pt modelId="{8BA1ADC8-E0CD-458E-8CDB-134629E9B334}" type="sibTrans" cxnId="{2BBCBC8F-1343-4A2A-9FB9-F5BCCB625DC6}">
      <dgm:prSet/>
      <dgm:spPr/>
      <dgm:t>
        <a:bodyPr/>
        <a:lstStyle/>
        <a:p>
          <a:endParaRPr lang="en-GB"/>
        </a:p>
      </dgm:t>
    </dgm:pt>
    <dgm:pt modelId="{D92C3E3C-6225-4C04-AF85-D06DBC7C8ECB}">
      <dgm:prSet/>
      <dgm:spPr/>
      <dgm:t>
        <a:bodyPr/>
        <a:lstStyle/>
        <a:p>
          <a:r>
            <a:rPr lang="en-GB" b="0" i="0" dirty="0"/>
            <a:t>A common form of communication is needed. Language barriers complicate communication, requiring cultural sensitivity training and language support (</a:t>
          </a:r>
          <a:r>
            <a:rPr lang="en-GB" b="0" i="0" dirty="0">
              <a:highlight>
                <a:srgbClr val="FF0000"/>
              </a:highlight>
            </a:rPr>
            <a:t>Business Spotlight, 2019</a:t>
          </a:r>
          <a:r>
            <a:rPr lang="en-GB" b="0" i="0" dirty="0"/>
            <a:t>).</a:t>
          </a:r>
          <a:endParaRPr lang="en-GB" dirty="0"/>
        </a:p>
      </dgm:t>
    </dgm:pt>
    <dgm:pt modelId="{5D1FEC1E-615C-45D8-8D00-2310D188147D}" type="parTrans" cxnId="{059661E8-8290-407B-AF75-4A4DD2DC4E0D}">
      <dgm:prSet/>
      <dgm:spPr/>
      <dgm:t>
        <a:bodyPr/>
        <a:lstStyle/>
        <a:p>
          <a:endParaRPr lang="en-GB"/>
        </a:p>
      </dgm:t>
    </dgm:pt>
    <dgm:pt modelId="{D3F293EB-8DBE-449F-8273-A46CC1C57CBA}" type="sibTrans" cxnId="{059661E8-8290-407B-AF75-4A4DD2DC4E0D}">
      <dgm:prSet/>
      <dgm:spPr/>
      <dgm:t>
        <a:bodyPr/>
        <a:lstStyle/>
        <a:p>
          <a:endParaRPr lang="en-GB"/>
        </a:p>
      </dgm:t>
    </dgm:pt>
    <dgm:pt modelId="{84B522C4-8E68-BE4C-B81C-1759B9B34790}" type="pres">
      <dgm:prSet presAssocID="{402F6CC7-1047-498B-B368-5D842E4096AE}" presName="vert0" presStyleCnt="0">
        <dgm:presLayoutVars>
          <dgm:dir/>
          <dgm:animOne val="branch"/>
          <dgm:animLvl val="lvl"/>
        </dgm:presLayoutVars>
      </dgm:prSet>
      <dgm:spPr/>
    </dgm:pt>
    <dgm:pt modelId="{1CC9AA28-B9E7-7944-9C4A-A85649026AAF}" type="pres">
      <dgm:prSet presAssocID="{881E10E0-A35C-45D2-A15B-A7767D321A7C}" presName="thickLine" presStyleLbl="alignNode1" presStyleIdx="0" presStyleCnt="4"/>
      <dgm:spPr/>
    </dgm:pt>
    <dgm:pt modelId="{18D2BE0C-0BA7-2E46-97BD-E21E261BF1D2}" type="pres">
      <dgm:prSet presAssocID="{881E10E0-A35C-45D2-A15B-A7767D321A7C}" presName="horz1" presStyleCnt="0"/>
      <dgm:spPr/>
    </dgm:pt>
    <dgm:pt modelId="{AF03ACB0-97C2-F94E-808E-4754546B6345}" type="pres">
      <dgm:prSet presAssocID="{881E10E0-A35C-45D2-A15B-A7767D321A7C}" presName="tx1" presStyleLbl="revTx" presStyleIdx="0" presStyleCnt="4"/>
      <dgm:spPr/>
    </dgm:pt>
    <dgm:pt modelId="{B917F187-53BA-8E4E-8450-1F03244B97CF}" type="pres">
      <dgm:prSet presAssocID="{881E10E0-A35C-45D2-A15B-A7767D321A7C}" presName="vert1" presStyleCnt="0"/>
      <dgm:spPr/>
    </dgm:pt>
    <dgm:pt modelId="{ED9A2B44-04AF-8144-B2D4-FF29191A0AC0}" type="pres">
      <dgm:prSet presAssocID="{EC7CF3E9-3D31-4537-BDBB-BFC875D25378}" presName="thickLine" presStyleLbl="alignNode1" presStyleIdx="1" presStyleCnt="4"/>
      <dgm:spPr/>
    </dgm:pt>
    <dgm:pt modelId="{FE3C95D4-60BC-CC43-88FA-CE5C3D4F5461}" type="pres">
      <dgm:prSet presAssocID="{EC7CF3E9-3D31-4537-BDBB-BFC875D25378}" presName="horz1" presStyleCnt="0"/>
      <dgm:spPr/>
    </dgm:pt>
    <dgm:pt modelId="{7081E8F0-D2F7-8941-ACAA-4896EDD78866}" type="pres">
      <dgm:prSet presAssocID="{EC7CF3E9-3D31-4537-BDBB-BFC875D25378}" presName="tx1" presStyleLbl="revTx" presStyleIdx="1" presStyleCnt="4"/>
      <dgm:spPr/>
    </dgm:pt>
    <dgm:pt modelId="{5D3FB82D-D61F-AC48-9748-BA41AA8D484D}" type="pres">
      <dgm:prSet presAssocID="{EC7CF3E9-3D31-4537-BDBB-BFC875D25378}" presName="vert1" presStyleCnt="0"/>
      <dgm:spPr/>
    </dgm:pt>
    <dgm:pt modelId="{3976D1FE-7778-5D4B-93F9-CD5550F9A44B}" type="pres">
      <dgm:prSet presAssocID="{B194D030-7686-4FD4-8D53-54A8B0367AD4}" presName="thickLine" presStyleLbl="alignNode1" presStyleIdx="2" presStyleCnt="4"/>
      <dgm:spPr/>
    </dgm:pt>
    <dgm:pt modelId="{F48402E2-33D6-874A-889F-6F530D0F19CC}" type="pres">
      <dgm:prSet presAssocID="{B194D030-7686-4FD4-8D53-54A8B0367AD4}" presName="horz1" presStyleCnt="0"/>
      <dgm:spPr/>
    </dgm:pt>
    <dgm:pt modelId="{87E16FB7-5700-4C47-BD6E-0C0BFBE8CA01}" type="pres">
      <dgm:prSet presAssocID="{B194D030-7686-4FD4-8D53-54A8B0367AD4}" presName="tx1" presStyleLbl="revTx" presStyleIdx="2" presStyleCnt="4"/>
      <dgm:spPr/>
    </dgm:pt>
    <dgm:pt modelId="{46CA84EA-F97C-B04D-9A61-33CAF1048AA8}" type="pres">
      <dgm:prSet presAssocID="{B194D030-7686-4FD4-8D53-54A8B0367AD4}" presName="vert1" presStyleCnt="0"/>
      <dgm:spPr/>
    </dgm:pt>
    <dgm:pt modelId="{942D2D22-5148-7F4F-98E2-D0E532AB2D97}" type="pres">
      <dgm:prSet presAssocID="{D92C3E3C-6225-4C04-AF85-D06DBC7C8ECB}" presName="thickLine" presStyleLbl="alignNode1" presStyleIdx="3" presStyleCnt="4"/>
      <dgm:spPr/>
    </dgm:pt>
    <dgm:pt modelId="{1AF03350-C126-BE40-8BE4-10B7316CF650}" type="pres">
      <dgm:prSet presAssocID="{D92C3E3C-6225-4C04-AF85-D06DBC7C8ECB}" presName="horz1" presStyleCnt="0"/>
      <dgm:spPr/>
    </dgm:pt>
    <dgm:pt modelId="{612F2124-516F-A748-BAFF-2DB1DB0373F8}" type="pres">
      <dgm:prSet presAssocID="{D92C3E3C-6225-4C04-AF85-D06DBC7C8ECB}" presName="tx1" presStyleLbl="revTx" presStyleIdx="3" presStyleCnt="4"/>
      <dgm:spPr/>
    </dgm:pt>
    <dgm:pt modelId="{B235AD3E-325D-BB41-8A02-28966EABA84C}" type="pres">
      <dgm:prSet presAssocID="{D92C3E3C-6225-4C04-AF85-D06DBC7C8ECB}" presName="vert1" presStyleCnt="0"/>
      <dgm:spPr/>
    </dgm:pt>
  </dgm:ptLst>
  <dgm:cxnLst>
    <dgm:cxn modelId="{ED713013-B433-BC47-9527-F05987C5BF9B}" type="presOf" srcId="{EC7CF3E9-3D31-4537-BDBB-BFC875D25378}" destId="{7081E8F0-D2F7-8941-ACAA-4896EDD78866}" srcOrd="0" destOrd="0" presId="urn:microsoft.com/office/officeart/2008/layout/LinedList"/>
    <dgm:cxn modelId="{C7EEF62A-FA26-6045-AE12-1D64C256A546}" type="presOf" srcId="{881E10E0-A35C-45D2-A15B-A7767D321A7C}" destId="{AF03ACB0-97C2-F94E-808E-4754546B6345}" srcOrd="0" destOrd="0" presId="urn:microsoft.com/office/officeart/2008/layout/LinedList"/>
    <dgm:cxn modelId="{FAF5C97F-38F1-449B-A6A9-285CC1C32010}" srcId="{402F6CC7-1047-498B-B368-5D842E4096AE}" destId="{EC7CF3E9-3D31-4537-BDBB-BFC875D25378}" srcOrd="1" destOrd="0" parTransId="{894F0049-4FCB-49A7-B12F-767CC236AB36}" sibTransId="{E6FF1D4C-588A-4387-8262-8AFB24C12C7B}"/>
    <dgm:cxn modelId="{2BBCBC8F-1343-4A2A-9FB9-F5BCCB625DC6}" srcId="{402F6CC7-1047-498B-B368-5D842E4096AE}" destId="{B194D030-7686-4FD4-8D53-54A8B0367AD4}" srcOrd="2" destOrd="0" parTransId="{EBB194D7-C7D1-4039-BA67-B97BFDBCAEBC}" sibTransId="{8BA1ADC8-E0CD-458E-8CDB-134629E9B334}"/>
    <dgm:cxn modelId="{D782729A-FA4E-41F8-A9A1-DEBC37424284}" srcId="{402F6CC7-1047-498B-B368-5D842E4096AE}" destId="{881E10E0-A35C-45D2-A15B-A7767D321A7C}" srcOrd="0" destOrd="0" parTransId="{7848BB28-01EA-4B88-9B05-C835DF5CFDAB}" sibTransId="{626B5680-EFE9-409A-BB79-3121458E04BF}"/>
    <dgm:cxn modelId="{51DFABB9-B6F9-6546-A692-3D977C4FF267}" type="presOf" srcId="{D92C3E3C-6225-4C04-AF85-D06DBC7C8ECB}" destId="{612F2124-516F-A748-BAFF-2DB1DB0373F8}" srcOrd="0" destOrd="0" presId="urn:microsoft.com/office/officeart/2008/layout/LinedList"/>
    <dgm:cxn modelId="{0AB5EDBF-3317-1345-91D7-9311917CBD59}" type="presOf" srcId="{402F6CC7-1047-498B-B368-5D842E4096AE}" destId="{84B522C4-8E68-BE4C-B81C-1759B9B34790}" srcOrd="0" destOrd="0" presId="urn:microsoft.com/office/officeart/2008/layout/LinedList"/>
    <dgm:cxn modelId="{059661E8-8290-407B-AF75-4A4DD2DC4E0D}" srcId="{402F6CC7-1047-498B-B368-5D842E4096AE}" destId="{D92C3E3C-6225-4C04-AF85-D06DBC7C8ECB}" srcOrd="3" destOrd="0" parTransId="{5D1FEC1E-615C-45D8-8D00-2310D188147D}" sibTransId="{D3F293EB-8DBE-449F-8273-A46CC1C57CBA}"/>
    <dgm:cxn modelId="{621062EB-70C9-DD47-9B2A-C32BF8ED59AD}" type="presOf" srcId="{B194D030-7686-4FD4-8D53-54A8B0367AD4}" destId="{87E16FB7-5700-4C47-BD6E-0C0BFBE8CA01}" srcOrd="0" destOrd="0" presId="urn:microsoft.com/office/officeart/2008/layout/LinedList"/>
    <dgm:cxn modelId="{48C29393-B392-784B-9D17-956CE87E686F}" type="presParOf" srcId="{84B522C4-8E68-BE4C-B81C-1759B9B34790}" destId="{1CC9AA28-B9E7-7944-9C4A-A85649026AAF}" srcOrd="0" destOrd="0" presId="urn:microsoft.com/office/officeart/2008/layout/LinedList"/>
    <dgm:cxn modelId="{3BFC098D-BC9B-5040-A13F-2B0B774E2E03}" type="presParOf" srcId="{84B522C4-8E68-BE4C-B81C-1759B9B34790}" destId="{18D2BE0C-0BA7-2E46-97BD-E21E261BF1D2}" srcOrd="1" destOrd="0" presId="urn:microsoft.com/office/officeart/2008/layout/LinedList"/>
    <dgm:cxn modelId="{103B9269-91DC-024D-BBBA-6983932917BD}" type="presParOf" srcId="{18D2BE0C-0BA7-2E46-97BD-E21E261BF1D2}" destId="{AF03ACB0-97C2-F94E-808E-4754546B6345}" srcOrd="0" destOrd="0" presId="urn:microsoft.com/office/officeart/2008/layout/LinedList"/>
    <dgm:cxn modelId="{EF36E347-2CD6-BA4A-9A42-43A731411490}" type="presParOf" srcId="{18D2BE0C-0BA7-2E46-97BD-E21E261BF1D2}" destId="{B917F187-53BA-8E4E-8450-1F03244B97CF}" srcOrd="1" destOrd="0" presId="urn:microsoft.com/office/officeart/2008/layout/LinedList"/>
    <dgm:cxn modelId="{C45F1A37-4BBD-AA4E-A011-B54CE16F220C}" type="presParOf" srcId="{84B522C4-8E68-BE4C-B81C-1759B9B34790}" destId="{ED9A2B44-04AF-8144-B2D4-FF29191A0AC0}" srcOrd="2" destOrd="0" presId="urn:microsoft.com/office/officeart/2008/layout/LinedList"/>
    <dgm:cxn modelId="{16E4AF61-8DCC-6C41-9ACD-C9E82C582B27}" type="presParOf" srcId="{84B522C4-8E68-BE4C-B81C-1759B9B34790}" destId="{FE3C95D4-60BC-CC43-88FA-CE5C3D4F5461}" srcOrd="3" destOrd="0" presId="urn:microsoft.com/office/officeart/2008/layout/LinedList"/>
    <dgm:cxn modelId="{FEFAC8BA-D143-254E-AF99-FE1D07923701}" type="presParOf" srcId="{FE3C95D4-60BC-CC43-88FA-CE5C3D4F5461}" destId="{7081E8F0-D2F7-8941-ACAA-4896EDD78866}" srcOrd="0" destOrd="0" presId="urn:microsoft.com/office/officeart/2008/layout/LinedList"/>
    <dgm:cxn modelId="{AF4F03B5-89E2-5B4E-9795-B5D93C99405C}" type="presParOf" srcId="{FE3C95D4-60BC-CC43-88FA-CE5C3D4F5461}" destId="{5D3FB82D-D61F-AC48-9748-BA41AA8D484D}" srcOrd="1" destOrd="0" presId="urn:microsoft.com/office/officeart/2008/layout/LinedList"/>
    <dgm:cxn modelId="{7A3B026E-1C14-DA45-828D-9191E7124FAB}" type="presParOf" srcId="{84B522C4-8E68-BE4C-B81C-1759B9B34790}" destId="{3976D1FE-7778-5D4B-93F9-CD5550F9A44B}" srcOrd="4" destOrd="0" presId="urn:microsoft.com/office/officeart/2008/layout/LinedList"/>
    <dgm:cxn modelId="{1A892A3C-935F-744E-9DD3-9EB3098A6DEF}" type="presParOf" srcId="{84B522C4-8E68-BE4C-B81C-1759B9B34790}" destId="{F48402E2-33D6-874A-889F-6F530D0F19CC}" srcOrd="5" destOrd="0" presId="urn:microsoft.com/office/officeart/2008/layout/LinedList"/>
    <dgm:cxn modelId="{BF488564-0E47-3441-8F53-8E99F5D5A4F5}" type="presParOf" srcId="{F48402E2-33D6-874A-889F-6F530D0F19CC}" destId="{87E16FB7-5700-4C47-BD6E-0C0BFBE8CA01}" srcOrd="0" destOrd="0" presId="urn:microsoft.com/office/officeart/2008/layout/LinedList"/>
    <dgm:cxn modelId="{82D28C9A-752F-3043-829D-982A48C4DF2C}" type="presParOf" srcId="{F48402E2-33D6-874A-889F-6F530D0F19CC}" destId="{46CA84EA-F97C-B04D-9A61-33CAF1048AA8}" srcOrd="1" destOrd="0" presId="urn:microsoft.com/office/officeart/2008/layout/LinedList"/>
    <dgm:cxn modelId="{BE842643-905B-774F-8DB6-F06EC7BF8240}" type="presParOf" srcId="{84B522C4-8E68-BE4C-B81C-1759B9B34790}" destId="{942D2D22-5148-7F4F-98E2-D0E532AB2D97}" srcOrd="6" destOrd="0" presId="urn:microsoft.com/office/officeart/2008/layout/LinedList"/>
    <dgm:cxn modelId="{AABBC890-91E3-F14C-8335-4C621F179C0A}" type="presParOf" srcId="{84B522C4-8E68-BE4C-B81C-1759B9B34790}" destId="{1AF03350-C126-BE40-8BE4-10B7316CF650}" srcOrd="7" destOrd="0" presId="urn:microsoft.com/office/officeart/2008/layout/LinedList"/>
    <dgm:cxn modelId="{89C6C409-7D22-2D41-A680-243588B8C950}" type="presParOf" srcId="{1AF03350-C126-BE40-8BE4-10B7316CF650}" destId="{612F2124-516F-A748-BAFF-2DB1DB0373F8}" srcOrd="0" destOrd="0" presId="urn:microsoft.com/office/officeart/2008/layout/LinedList"/>
    <dgm:cxn modelId="{3F1E4921-B666-F04D-9097-C02176878D1A}" type="presParOf" srcId="{1AF03350-C126-BE40-8BE4-10B7316CF650}" destId="{B235AD3E-325D-BB41-8A02-28966EABA84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02F6CC7-1047-498B-B368-5D842E4096AE}" type="doc">
      <dgm:prSet loTypeId="urn:microsoft.com/office/officeart/2005/8/layout/default" loCatId="list" qsTypeId="urn:microsoft.com/office/officeart/2005/8/quickstyle/simple1" qsCatId="simple" csTypeId="urn:microsoft.com/office/officeart/2005/8/colors/colorful3" csCatId="colorful" phldr="1"/>
      <dgm:spPr/>
      <dgm:t>
        <a:bodyPr/>
        <a:lstStyle/>
        <a:p>
          <a:endParaRPr lang="en-GB"/>
        </a:p>
      </dgm:t>
    </dgm:pt>
    <dgm:pt modelId="{881E10E0-A35C-45D2-A15B-A7767D321A7C}">
      <dgm:prSet/>
      <dgm:spPr/>
      <dgm:t>
        <a:bodyPr/>
        <a:lstStyle/>
        <a:p>
          <a:r>
            <a:rPr lang="en-GB" b="0" i="0" dirty="0">
              <a:solidFill>
                <a:schemeClr val="tx1"/>
              </a:solidFill>
            </a:rPr>
            <a:t>Implement cross-cultural training programs to educate British and German employees on business etiquette and communication styles (</a:t>
          </a:r>
          <a:r>
            <a:rPr lang="en-GB" b="0" i="0" dirty="0" err="1">
              <a:solidFill>
                <a:schemeClr val="tx1"/>
              </a:solidFill>
            </a:rPr>
            <a:t>Terratern</a:t>
          </a:r>
          <a:r>
            <a:rPr lang="en-GB" b="0" i="0" dirty="0">
              <a:solidFill>
                <a:schemeClr val="tx1"/>
              </a:solidFill>
            </a:rPr>
            <a:t>, 2024).</a:t>
          </a:r>
          <a:endParaRPr lang="en-GB" dirty="0">
            <a:solidFill>
              <a:schemeClr val="tx1"/>
            </a:solidFill>
          </a:endParaRPr>
        </a:p>
      </dgm:t>
    </dgm:pt>
    <dgm:pt modelId="{7848BB28-01EA-4B88-9B05-C835DF5CFDAB}" type="parTrans" cxnId="{D782729A-FA4E-41F8-A9A1-DEBC37424284}">
      <dgm:prSet/>
      <dgm:spPr/>
      <dgm:t>
        <a:bodyPr/>
        <a:lstStyle/>
        <a:p>
          <a:endParaRPr lang="en-GB"/>
        </a:p>
      </dgm:t>
    </dgm:pt>
    <dgm:pt modelId="{626B5680-EFE9-409A-BB79-3121458E04BF}" type="sibTrans" cxnId="{D782729A-FA4E-41F8-A9A1-DEBC37424284}">
      <dgm:prSet/>
      <dgm:spPr/>
      <dgm:t>
        <a:bodyPr/>
        <a:lstStyle/>
        <a:p>
          <a:endParaRPr lang="en-GB"/>
        </a:p>
      </dgm:t>
    </dgm:pt>
    <dgm:pt modelId="{00EA4F4C-C98A-4E9E-9608-506FD947358C}">
      <dgm:prSet/>
      <dgm:spPr/>
      <dgm:t>
        <a:bodyPr/>
        <a:lstStyle/>
        <a:p>
          <a:r>
            <a:rPr lang="en-GB" b="0" i="0" dirty="0">
              <a:solidFill>
                <a:schemeClr val="tx1"/>
              </a:solidFill>
            </a:rPr>
            <a:t>Encourage flexible management approaches that blend British inclusivity with German structure.</a:t>
          </a:r>
        </a:p>
      </dgm:t>
    </dgm:pt>
    <dgm:pt modelId="{D58D1925-295E-4798-A8DF-8942E19A6A50}" type="parTrans" cxnId="{81508144-A148-4273-A127-3ACA7A8CD1CE}">
      <dgm:prSet/>
      <dgm:spPr/>
      <dgm:t>
        <a:bodyPr/>
        <a:lstStyle/>
        <a:p>
          <a:endParaRPr lang="en-GB"/>
        </a:p>
      </dgm:t>
    </dgm:pt>
    <dgm:pt modelId="{F38B398B-5FB2-47B1-AE5E-3123A3EBE50D}" type="sibTrans" cxnId="{81508144-A148-4273-A127-3ACA7A8CD1CE}">
      <dgm:prSet/>
      <dgm:spPr/>
      <dgm:t>
        <a:bodyPr/>
        <a:lstStyle/>
        <a:p>
          <a:endParaRPr lang="en-GB"/>
        </a:p>
      </dgm:t>
    </dgm:pt>
    <dgm:pt modelId="{D5A8A463-0545-4BDF-8079-152F003CD05E}">
      <dgm:prSet/>
      <dgm:spPr/>
      <dgm:t>
        <a:bodyPr/>
        <a:lstStyle/>
        <a:p>
          <a:r>
            <a:rPr lang="en-GB" b="0" i="0" dirty="0">
              <a:solidFill>
                <a:schemeClr val="tx1"/>
              </a:solidFill>
            </a:rPr>
            <a:t>Promote language training to enhance proficiency and reduce misunderstandings.</a:t>
          </a:r>
        </a:p>
      </dgm:t>
    </dgm:pt>
    <dgm:pt modelId="{CC59C0F3-7FF6-476C-BD29-966A8962FC7F}" type="parTrans" cxnId="{541DD7CE-C856-4254-9251-9CECD51FDE5F}">
      <dgm:prSet/>
      <dgm:spPr/>
      <dgm:t>
        <a:bodyPr/>
        <a:lstStyle/>
        <a:p>
          <a:endParaRPr lang="en-GB"/>
        </a:p>
      </dgm:t>
    </dgm:pt>
    <dgm:pt modelId="{5F8E6179-FF43-4AB2-A65F-C090BC57976A}" type="sibTrans" cxnId="{541DD7CE-C856-4254-9251-9CECD51FDE5F}">
      <dgm:prSet/>
      <dgm:spPr/>
      <dgm:t>
        <a:bodyPr/>
        <a:lstStyle/>
        <a:p>
          <a:endParaRPr lang="en-GB"/>
        </a:p>
      </dgm:t>
    </dgm:pt>
    <dgm:pt modelId="{285FC9C8-82FC-4104-ADFA-FFB6035F89EB}">
      <dgm:prSet/>
      <dgm:spPr/>
      <dgm:t>
        <a:bodyPr/>
        <a:lstStyle/>
        <a:p>
          <a:r>
            <a:rPr lang="en-GB" b="0" i="0" dirty="0">
              <a:solidFill>
                <a:schemeClr val="tx1"/>
              </a:solidFill>
            </a:rPr>
            <a:t>Establish clear communication protocols respecting both formal and informal styles.</a:t>
          </a:r>
        </a:p>
      </dgm:t>
    </dgm:pt>
    <dgm:pt modelId="{DA2E96D0-387E-4A7D-BD28-2EF0D1A3921A}" type="parTrans" cxnId="{49752A25-6E82-4022-8F3D-7F1747EA21BE}">
      <dgm:prSet/>
      <dgm:spPr/>
      <dgm:t>
        <a:bodyPr/>
        <a:lstStyle/>
        <a:p>
          <a:endParaRPr lang="en-GB"/>
        </a:p>
      </dgm:t>
    </dgm:pt>
    <dgm:pt modelId="{C5C439FB-0AD0-4E6E-B59C-CC247164B0D6}" type="sibTrans" cxnId="{49752A25-6E82-4022-8F3D-7F1747EA21BE}">
      <dgm:prSet/>
      <dgm:spPr/>
      <dgm:t>
        <a:bodyPr/>
        <a:lstStyle/>
        <a:p>
          <a:endParaRPr lang="en-GB"/>
        </a:p>
      </dgm:t>
    </dgm:pt>
    <dgm:pt modelId="{C22F602A-FDEF-4F0A-B2DB-6092A88C3676}">
      <dgm:prSet/>
      <dgm:spPr/>
      <dgm:t>
        <a:bodyPr/>
        <a:lstStyle/>
        <a:p>
          <a:r>
            <a:rPr lang="en-GB" b="0" i="0" dirty="0">
              <a:solidFill>
                <a:schemeClr val="tx1"/>
              </a:solidFill>
            </a:rPr>
            <a:t>Conduct regular feedback sessions to address emerging cultural conflicts for smoother collaboration and integration.</a:t>
          </a:r>
        </a:p>
      </dgm:t>
    </dgm:pt>
    <dgm:pt modelId="{F2BA86ED-86D7-4D82-8803-8960AEACA8A4}" type="parTrans" cxnId="{4CEFB660-6A18-429D-B825-266BAC420602}">
      <dgm:prSet/>
      <dgm:spPr/>
      <dgm:t>
        <a:bodyPr/>
        <a:lstStyle/>
        <a:p>
          <a:endParaRPr lang="en-GB"/>
        </a:p>
      </dgm:t>
    </dgm:pt>
    <dgm:pt modelId="{E83E63F1-301A-489B-A156-52BE3EC27F7A}" type="sibTrans" cxnId="{4CEFB660-6A18-429D-B825-266BAC420602}">
      <dgm:prSet/>
      <dgm:spPr/>
      <dgm:t>
        <a:bodyPr/>
        <a:lstStyle/>
        <a:p>
          <a:endParaRPr lang="en-GB"/>
        </a:p>
      </dgm:t>
    </dgm:pt>
    <dgm:pt modelId="{499F6F91-B758-9A4C-B915-CE01BA9E249B}" type="pres">
      <dgm:prSet presAssocID="{402F6CC7-1047-498B-B368-5D842E4096AE}" presName="diagram" presStyleCnt="0">
        <dgm:presLayoutVars>
          <dgm:dir/>
          <dgm:resizeHandles val="exact"/>
        </dgm:presLayoutVars>
      </dgm:prSet>
      <dgm:spPr/>
    </dgm:pt>
    <dgm:pt modelId="{DFF29129-8548-3E47-8A5A-F27D6D6471C2}" type="pres">
      <dgm:prSet presAssocID="{881E10E0-A35C-45D2-A15B-A7767D321A7C}" presName="node" presStyleLbl="node1" presStyleIdx="0" presStyleCnt="5">
        <dgm:presLayoutVars>
          <dgm:bulletEnabled val="1"/>
        </dgm:presLayoutVars>
      </dgm:prSet>
      <dgm:spPr/>
    </dgm:pt>
    <dgm:pt modelId="{D06F7166-380A-1843-A4C3-5385BD28C4D9}" type="pres">
      <dgm:prSet presAssocID="{626B5680-EFE9-409A-BB79-3121458E04BF}" presName="sibTrans" presStyleCnt="0"/>
      <dgm:spPr/>
    </dgm:pt>
    <dgm:pt modelId="{FD7DA394-0BFE-8E45-A789-371BF32D4D21}" type="pres">
      <dgm:prSet presAssocID="{00EA4F4C-C98A-4E9E-9608-506FD947358C}" presName="node" presStyleLbl="node1" presStyleIdx="1" presStyleCnt="5">
        <dgm:presLayoutVars>
          <dgm:bulletEnabled val="1"/>
        </dgm:presLayoutVars>
      </dgm:prSet>
      <dgm:spPr/>
    </dgm:pt>
    <dgm:pt modelId="{B73500C0-3349-314D-98EB-5F2196C2825C}" type="pres">
      <dgm:prSet presAssocID="{F38B398B-5FB2-47B1-AE5E-3123A3EBE50D}" presName="sibTrans" presStyleCnt="0"/>
      <dgm:spPr/>
    </dgm:pt>
    <dgm:pt modelId="{61025F59-CB83-1346-B291-AC02DE7CBBAB}" type="pres">
      <dgm:prSet presAssocID="{D5A8A463-0545-4BDF-8079-152F003CD05E}" presName="node" presStyleLbl="node1" presStyleIdx="2" presStyleCnt="5">
        <dgm:presLayoutVars>
          <dgm:bulletEnabled val="1"/>
        </dgm:presLayoutVars>
      </dgm:prSet>
      <dgm:spPr/>
    </dgm:pt>
    <dgm:pt modelId="{72D0B878-321B-304D-ADEE-B99C819BC124}" type="pres">
      <dgm:prSet presAssocID="{5F8E6179-FF43-4AB2-A65F-C090BC57976A}" presName="sibTrans" presStyleCnt="0"/>
      <dgm:spPr/>
    </dgm:pt>
    <dgm:pt modelId="{11E7D6B6-2B9C-3C4C-8FF6-B1F0B0937B8F}" type="pres">
      <dgm:prSet presAssocID="{285FC9C8-82FC-4104-ADFA-FFB6035F89EB}" presName="node" presStyleLbl="node1" presStyleIdx="3" presStyleCnt="5">
        <dgm:presLayoutVars>
          <dgm:bulletEnabled val="1"/>
        </dgm:presLayoutVars>
      </dgm:prSet>
      <dgm:spPr/>
    </dgm:pt>
    <dgm:pt modelId="{EA44AA44-C618-ED4D-B591-0002D476C2D3}" type="pres">
      <dgm:prSet presAssocID="{C5C439FB-0AD0-4E6E-B59C-CC247164B0D6}" presName="sibTrans" presStyleCnt="0"/>
      <dgm:spPr/>
    </dgm:pt>
    <dgm:pt modelId="{EBB824F3-192A-6A4B-9716-E3FD91C9F557}" type="pres">
      <dgm:prSet presAssocID="{C22F602A-FDEF-4F0A-B2DB-6092A88C3676}" presName="node" presStyleLbl="node1" presStyleIdx="4" presStyleCnt="5">
        <dgm:presLayoutVars>
          <dgm:bulletEnabled val="1"/>
        </dgm:presLayoutVars>
      </dgm:prSet>
      <dgm:spPr/>
    </dgm:pt>
  </dgm:ptLst>
  <dgm:cxnLst>
    <dgm:cxn modelId="{49752A25-6E82-4022-8F3D-7F1747EA21BE}" srcId="{402F6CC7-1047-498B-B368-5D842E4096AE}" destId="{285FC9C8-82FC-4104-ADFA-FFB6035F89EB}" srcOrd="3" destOrd="0" parTransId="{DA2E96D0-387E-4A7D-BD28-2EF0D1A3921A}" sibTransId="{C5C439FB-0AD0-4E6E-B59C-CC247164B0D6}"/>
    <dgm:cxn modelId="{4CEFB660-6A18-429D-B825-266BAC420602}" srcId="{402F6CC7-1047-498B-B368-5D842E4096AE}" destId="{C22F602A-FDEF-4F0A-B2DB-6092A88C3676}" srcOrd="4" destOrd="0" parTransId="{F2BA86ED-86D7-4D82-8803-8960AEACA8A4}" sibTransId="{E83E63F1-301A-489B-A156-52BE3EC27F7A}"/>
    <dgm:cxn modelId="{81508144-A148-4273-A127-3ACA7A8CD1CE}" srcId="{402F6CC7-1047-498B-B368-5D842E4096AE}" destId="{00EA4F4C-C98A-4E9E-9608-506FD947358C}" srcOrd="1" destOrd="0" parTransId="{D58D1925-295E-4798-A8DF-8942E19A6A50}" sibTransId="{F38B398B-5FB2-47B1-AE5E-3123A3EBE50D}"/>
    <dgm:cxn modelId="{0054B572-024C-734E-AFFD-27918E4B2E29}" type="presOf" srcId="{285FC9C8-82FC-4104-ADFA-FFB6035F89EB}" destId="{11E7D6B6-2B9C-3C4C-8FF6-B1F0B0937B8F}" srcOrd="0" destOrd="0" presId="urn:microsoft.com/office/officeart/2005/8/layout/default"/>
    <dgm:cxn modelId="{D782729A-FA4E-41F8-A9A1-DEBC37424284}" srcId="{402F6CC7-1047-498B-B368-5D842E4096AE}" destId="{881E10E0-A35C-45D2-A15B-A7767D321A7C}" srcOrd="0" destOrd="0" parTransId="{7848BB28-01EA-4B88-9B05-C835DF5CFDAB}" sibTransId="{626B5680-EFE9-409A-BB79-3121458E04BF}"/>
    <dgm:cxn modelId="{541DD7CE-C856-4254-9251-9CECD51FDE5F}" srcId="{402F6CC7-1047-498B-B368-5D842E4096AE}" destId="{D5A8A463-0545-4BDF-8079-152F003CD05E}" srcOrd="2" destOrd="0" parTransId="{CC59C0F3-7FF6-476C-BD29-966A8962FC7F}" sibTransId="{5F8E6179-FF43-4AB2-A65F-C090BC57976A}"/>
    <dgm:cxn modelId="{9E75D6D3-6768-2F41-BA63-2D604A3E8CB9}" type="presOf" srcId="{00EA4F4C-C98A-4E9E-9608-506FD947358C}" destId="{FD7DA394-0BFE-8E45-A789-371BF32D4D21}" srcOrd="0" destOrd="0" presId="urn:microsoft.com/office/officeart/2005/8/layout/default"/>
    <dgm:cxn modelId="{8CF48CD9-16F6-FD4F-BD6E-BEA90464F0CD}" type="presOf" srcId="{402F6CC7-1047-498B-B368-5D842E4096AE}" destId="{499F6F91-B758-9A4C-B915-CE01BA9E249B}" srcOrd="0" destOrd="0" presId="urn:microsoft.com/office/officeart/2005/8/layout/default"/>
    <dgm:cxn modelId="{DB952BDF-5FBA-AE4A-94D7-F781D85E9F0D}" type="presOf" srcId="{C22F602A-FDEF-4F0A-B2DB-6092A88C3676}" destId="{EBB824F3-192A-6A4B-9716-E3FD91C9F557}" srcOrd="0" destOrd="0" presId="urn:microsoft.com/office/officeart/2005/8/layout/default"/>
    <dgm:cxn modelId="{6B1D6AF9-BCC7-9B49-ACB1-53428065FE38}" type="presOf" srcId="{881E10E0-A35C-45D2-A15B-A7767D321A7C}" destId="{DFF29129-8548-3E47-8A5A-F27D6D6471C2}" srcOrd="0" destOrd="0" presId="urn:microsoft.com/office/officeart/2005/8/layout/default"/>
    <dgm:cxn modelId="{66B43DFE-645E-B74F-9E16-F593CFBE10AD}" type="presOf" srcId="{D5A8A463-0545-4BDF-8079-152F003CD05E}" destId="{61025F59-CB83-1346-B291-AC02DE7CBBAB}" srcOrd="0" destOrd="0" presId="urn:microsoft.com/office/officeart/2005/8/layout/default"/>
    <dgm:cxn modelId="{56BFEC33-D4E4-F24A-9E2F-A01B2CFE1559}" type="presParOf" srcId="{499F6F91-B758-9A4C-B915-CE01BA9E249B}" destId="{DFF29129-8548-3E47-8A5A-F27D6D6471C2}" srcOrd="0" destOrd="0" presId="urn:microsoft.com/office/officeart/2005/8/layout/default"/>
    <dgm:cxn modelId="{3CBAF06A-558E-8347-B29E-3B2B065EC71F}" type="presParOf" srcId="{499F6F91-B758-9A4C-B915-CE01BA9E249B}" destId="{D06F7166-380A-1843-A4C3-5385BD28C4D9}" srcOrd="1" destOrd="0" presId="urn:microsoft.com/office/officeart/2005/8/layout/default"/>
    <dgm:cxn modelId="{ABA28C22-6312-B742-9456-D7A069ACFAC1}" type="presParOf" srcId="{499F6F91-B758-9A4C-B915-CE01BA9E249B}" destId="{FD7DA394-0BFE-8E45-A789-371BF32D4D21}" srcOrd="2" destOrd="0" presId="urn:microsoft.com/office/officeart/2005/8/layout/default"/>
    <dgm:cxn modelId="{58A97B05-7DC8-4845-8D16-5E1C610FF377}" type="presParOf" srcId="{499F6F91-B758-9A4C-B915-CE01BA9E249B}" destId="{B73500C0-3349-314D-98EB-5F2196C2825C}" srcOrd="3" destOrd="0" presId="urn:microsoft.com/office/officeart/2005/8/layout/default"/>
    <dgm:cxn modelId="{A6107DE0-28F3-5E4C-AFF0-0BC0D9AC86E6}" type="presParOf" srcId="{499F6F91-B758-9A4C-B915-CE01BA9E249B}" destId="{61025F59-CB83-1346-B291-AC02DE7CBBAB}" srcOrd="4" destOrd="0" presId="urn:microsoft.com/office/officeart/2005/8/layout/default"/>
    <dgm:cxn modelId="{B94CDA44-8854-F04A-92D5-62B57B84C2DB}" type="presParOf" srcId="{499F6F91-B758-9A4C-B915-CE01BA9E249B}" destId="{72D0B878-321B-304D-ADEE-B99C819BC124}" srcOrd="5" destOrd="0" presId="urn:microsoft.com/office/officeart/2005/8/layout/default"/>
    <dgm:cxn modelId="{D4B95F1E-F6C9-BE48-8E3F-C4BAE122684F}" type="presParOf" srcId="{499F6F91-B758-9A4C-B915-CE01BA9E249B}" destId="{11E7D6B6-2B9C-3C4C-8FF6-B1F0B0937B8F}" srcOrd="6" destOrd="0" presId="urn:microsoft.com/office/officeart/2005/8/layout/default"/>
    <dgm:cxn modelId="{85209D0D-CEA9-B54F-98F2-A0B9C8AD9D2B}" type="presParOf" srcId="{499F6F91-B758-9A4C-B915-CE01BA9E249B}" destId="{EA44AA44-C618-ED4D-B591-0002D476C2D3}" srcOrd="7" destOrd="0" presId="urn:microsoft.com/office/officeart/2005/8/layout/default"/>
    <dgm:cxn modelId="{2A969110-3087-E740-AA64-F6C3B56C5EAA}" type="presParOf" srcId="{499F6F91-B758-9A4C-B915-CE01BA9E249B}" destId="{EBB824F3-192A-6A4B-9716-E3FD91C9F557}"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CD580C-FCC8-BC4F-82F1-93567A6A5C72}">
      <dsp:nvSpPr>
        <dsp:cNvPr id="0" name=""/>
        <dsp:cNvSpPr/>
      </dsp:nvSpPr>
      <dsp:spPr>
        <a:xfrm>
          <a:off x="0" y="1307"/>
          <a:ext cx="6340241"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991A33A-C027-EE48-B4EB-C403BDBADD3F}">
      <dsp:nvSpPr>
        <dsp:cNvPr id="0" name=""/>
        <dsp:cNvSpPr/>
      </dsp:nvSpPr>
      <dsp:spPr>
        <a:xfrm>
          <a:off x="0" y="1307"/>
          <a:ext cx="6340241" cy="4457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0" i="0" kern="1200"/>
            <a:t>British meetings are informal and collaborative.</a:t>
          </a:r>
          <a:endParaRPr lang="en-US" sz="1300" kern="1200"/>
        </a:p>
      </dsp:txBody>
      <dsp:txXfrm>
        <a:off x="0" y="1307"/>
        <a:ext cx="6340241" cy="445774"/>
      </dsp:txXfrm>
    </dsp:sp>
    <dsp:sp modelId="{5F7DBA9E-8CC7-674F-AA95-FB168EAD8D53}">
      <dsp:nvSpPr>
        <dsp:cNvPr id="0" name=""/>
        <dsp:cNvSpPr/>
      </dsp:nvSpPr>
      <dsp:spPr>
        <a:xfrm>
          <a:off x="0" y="447082"/>
          <a:ext cx="6340241"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7BEE217-935B-694F-AF38-07F0C5292514}">
      <dsp:nvSpPr>
        <dsp:cNvPr id="0" name=""/>
        <dsp:cNvSpPr/>
      </dsp:nvSpPr>
      <dsp:spPr>
        <a:xfrm>
          <a:off x="0" y="447082"/>
          <a:ext cx="6340241" cy="4457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0" i="0" kern="1200" dirty="0">
              <a:highlight>
                <a:srgbClr val="FFFF00"/>
              </a:highlight>
            </a:rPr>
            <a:t>Punctuality is valued but flexible in the UK (</a:t>
          </a:r>
          <a:r>
            <a:rPr lang="en-GB" sz="1300" b="0" i="0" kern="1200" dirty="0">
              <a:highlight>
                <a:srgbClr val="FF0000"/>
              </a:highlight>
            </a:rPr>
            <a:t>reference</a:t>
          </a:r>
          <a:r>
            <a:rPr lang="en-GB" sz="1300" b="0" i="0" kern="1200" dirty="0">
              <a:highlight>
                <a:srgbClr val="FFFF00"/>
              </a:highlight>
            </a:rPr>
            <a:t>).</a:t>
          </a:r>
          <a:endParaRPr lang="en-US" sz="1300" kern="1200" dirty="0">
            <a:highlight>
              <a:srgbClr val="FFFF00"/>
            </a:highlight>
          </a:endParaRPr>
        </a:p>
      </dsp:txBody>
      <dsp:txXfrm>
        <a:off x="0" y="447082"/>
        <a:ext cx="6340241" cy="445774"/>
      </dsp:txXfrm>
    </dsp:sp>
    <dsp:sp modelId="{71B2B51C-020D-7F46-A54F-6AB2523EABA5}">
      <dsp:nvSpPr>
        <dsp:cNvPr id="0" name=""/>
        <dsp:cNvSpPr/>
      </dsp:nvSpPr>
      <dsp:spPr>
        <a:xfrm>
          <a:off x="0" y="892857"/>
          <a:ext cx="6340241"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BF3A5E2-01DD-774F-AFF7-54BADC51A248}">
      <dsp:nvSpPr>
        <dsp:cNvPr id="0" name=""/>
        <dsp:cNvSpPr/>
      </dsp:nvSpPr>
      <dsp:spPr>
        <a:xfrm>
          <a:off x="0" y="892857"/>
          <a:ext cx="6340241" cy="4457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0" i="0" kern="1200"/>
            <a:t>German meetings are formal with hierarchical decision-making.</a:t>
          </a:r>
          <a:endParaRPr lang="en-US" sz="1300" kern="1200"/>
        </a:p>
      </dsp:txBody>
      <dsp:txXfrm>
        <a:off x="0" y="892857"/>
        <a:ext cx="6340241" cy="445774"/>
      </dsp:txXfrm>
    </dsp:sp>
    <dsp:sp modelId="{54F5CDC6-884E-F246-8186-32BF155906B6}">
      <dsp:nvSpPr>
        <dsp:cNvPr id="0" name=""/>
        <dsp:cNvSpPr/>
      </dsp:nvSpPr>
      <dsp:spPr>
        <a:xfrm>
          <a:off x="0" y="1338631"/>
          <a:ext cx="6340241"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34B412F-5846-D94A-A5D9-86753F2E9CC8}">
      <dsp:nvSpPr>
        <dsp:cNvPr id="0" name=""/>
        <dsp:cNvSpPr/>
      </dsp:nvSpPr>
      <dsp:spPr>
        <a:xfrm>
          <a:off x="0" y="1338631"/>
          <a:ext cx="6340241" cy="4457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0" i="0" kern="1200" dirty="0">
              <a:highlight>
                <a:srgbClr val="FFFF00"/>
              </a:highlight>
            </a:rPr>
            <a:t>Germans strictly adhere to schedules.</a:t>
          </a:r>
          <a:endParaRPr lang="en-US" sz="1300" kern="1200" dirty="0">
            <a:highlight>
              <a:srgbClr val="FFFF00"/>
            </a:highlight>
          </a:endParaRPr>
        </a:p>
      </dsp:txBody>
      <dsp:txXfrm>
        <a:off x="0" y="1338631"/>
        <a:ext cx="6340241" cy="445774"/>
      </dsp:txXfrm>
    </dsp:sp>
    <dsp:sp modelId="{C9836ED8-03BE-9842-960A-9AD8F0D62EE1}">
      <dsp:nvSpPr>
        <dsp:cNvPr id="0" name=""/>
        <dsp:cNvSpPr/>
      </dsp:nvSpPr>
      <dsp:spPr>
        <a:xfrm>
          <a:off x="0" y="1784406"/>
          <a:ext cx="6340241"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7D0D58D-FF0E-054B-9728-5E69F7321A8D}">
      <dsp:nvSpPr>
        <dsp:cNvPr id="0" name=""/>
        <dsp:cNvSpPr/>
      </dsp:nvSpPr>
      <dsp:spPr>
        <a:xfrm>
          <a:off x="0" y="1784406"/>
          <a:ext cx="6340241" cy="4457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0" i="0" kern="1200" dirty="0"/>
            <a:t>Germans prefer detailed agendas and thorough preparation.</a:t>
          </a:r>
          <a:endParaRPr lang="en-US" sz="1300" kern="1200" dirty="0"/>
        </a:p>
      </dsp:txBody>
      <dsp:txXfrm>
        <a:off x="0" y="1784406"/>
        <a:ext cx="6340241" cy="445774"/>
      </dsp:txXfrm>
    </dsp:sp>
    <dsp:sp modelId="{0FB54FF0-C72C-3D4B-A262-CC8FF3D18FE9}">
      <dsp:nvSpPr>
        <dsp:cNvPr id="0" name=""/>
        <dsp:cNvSpPr/>
      </dsp:nvSpPr>
      <dsp:spPr>
        <a:xfrm>
          <a:off x="0" y="2230181"/>
          <a:ext cx="6340241"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3FA1066-84DE-E746-9953-9B09C8409280}">
      <dsp:nvSpPr>
        <dsp:cNvPr id="0" name=""/>
        <dsp:cNvSpPr/>
      </dsp:nvSpPr>
      <dsp:spPr>
        <a:xfrm>
          <a:off x="0" y="2230181"/>
          <a:ext cx="6340241" cy="4457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0" i="0" kern="1200" dirty="0"/>
            <a:t>Differences can lead to misunderstandings: Germans may see British flexibility as disorganization; Britons may view German rigidity as overly strict (</a:t>
          </a:r>
          <a:r>
            <a:rPr lang="en-GB" sz="1300" b="0" i="0" kern="1200" dirty="0">
              <a:highlight>
                <a:srgbClr val="FF0000"/>
              </a:highlight>
            </a:rPr>
            <a:t>reference</a:t>
          </a:r>
          <a:r>
            <a:rPr lang="en-GB" sz="1300" b="0" i="0" kern="1200" dirty="0"/>
            <a:t>).</a:t>
          </a:r>
          <a:endParaRPr lang="en-US" sz="1300" kern="1200" dirty="0"/>
        </a:p>
      </dsp:txBody>
      <dsp:txXfrm>
        <a:off x="0" y="2230181"/>
        <a:ext cx="6340241" cy="4457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666116-E62B-4A4F-A1E9-573CF95E3DD4}">
      <dsp:nvSpPr>
        <dsp:cNvPr id="0" name=""/>
        <dsp:cNvSpPr/>
      </dsp:nvSpPr>
      <dsp:spPr>
        <a:xfrm>
          <a:off x="298338" y="453562"/>
          <a:ext cx="5370099" cy="4881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b" anchorCtr="0">
          <a:noAutofit/>
        </a:bodyPr>
        <a:lstStyle/>
        <a:p>
          <a:pPr marL="0" lvl="0" indent="0" algn="l" defTabSz="444500">
            <a:lnSpc>
              <a:spcPct val="90000"/>
            </a:lnSpc>
            <a:spcBef>
              <a:spcPct val="0"/>
            </a:spcBef>
            <a:spcAft>
              <a:spcPct val="35000"/>
            </a:spcAft>
            <a:buNone/>
          </a:pPr>
          <a:r>
            <a:rPr lang="en-GB" sz="1000" b="0" i="0" kern="1200"/>
            <a:t>British leadership is participative and collaborative. Managers in the UK often seek input from employees. This approach fosters inclusivity and teamwork.</a:t>
          </a:r>
          <a:endParaRPr lang="en-US" sz="1000" kern="1200"/>
        </a:p>
      </dsp:txBody>
      <dsp:txXfrm>
        <a:off x="298338" y="453562"/>
        <a:ext cx="5370099" cy="488190"/>
      </dsp:txXfrm>
    </dsp:sp>
    <dsp:sp modelId="{62E90817-7AF0-5641-A8C6-1C6CE3F633F2}">
      <dsp:nvSpPr>
        <dsp:cNvPr id="0" name=""/>
        <dsp:cNvSpPr/>
      </dsp:nvSpPr>
      <dsp:spPr>
        <a:xfrm>
          <a:off x="298338" y="941752"/>
          <a:ext cx="716013" cy="119335"/>
        </a:xfrm>
        <a:prstGeom prst="parallelogram">
          <a:avLst>
            <a:gd name="adj" fmla="val 140840"/>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0F3141-FB31-C047-B18F-80CCC90411E9}">
      <dsp:nvSpPr>
        <dsp:cNvPr id="0" name=""/>
        <dsp:cNvSpPr/>
      </dsp:nvSpPr>
      <dsp:spPr>
        <a:xfrm>
          <a:off x="1056119" y="941752"/>
          <a:ext cx="716013" cy="119335"/>
        </a:xfrm>
        <a:prstGeom prst="parallelogram">
          <a:avLst>
            <a:gd name="adj" fmla="val 140840"/>
          </a:avLst>
        </a:prstGeom>
        <a:solidFill>
          <a:schemeClr val="accent3">
            <a:hueOff val="-654365"/>
            <a:satOff val="-5000"/>
            <a:lumOff val="1461"/>
            <a:alphaOff val="0"/>
          </a:schemeClr>
        </a:solidFill>
        <a:ln w="25400" cap="flat" cmpd="sng" algn="ctr">
          <a:solidFill>
            <a:schemeClr val="accent3">
              <a:hueOff val="-654365"/>
              <a:satOff val="-5000"/>
              <a:lumOff val="146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4CFE192-F135-7149-AC03-311A2F884CEB}">
      <dsp:nvSpPr>
        <dsp:cNvPr id="0" name=""/>
        <dsp:cNvSpPr/>
      </dsp:nvSpPr>
      <dsp:spPr>
        <a:xfrm>
          <a:off x="1813900" y="941752"/>
          <a:ext cx="716013" cy="119335"/>
        </a:xfrm>
        <a:prstGeom prst="parallelogram">
          <a:avLst>
            <a:gd name="adj" fmla="val 140840"/>
          </a:avLst>
        </a:prstGeom>
        <a:solidFill>
          <a:schemeClr val="accent3">
            <a:hueOff val="-1308731"/>
            <a:satOff val="-10000"/>
            <a:lumOff val="2922"/>
            <a:alphaOff val="0"/>
          </a:schemeClr>
        </a:solidFill>
        <a:ln w="25400" cap="flat" cmpd="sng" algn="ctr">
          <a:solidFill>
            <a:schemeClr val="accent3">
              <a:hueOff val="-1308731"/>
              <a:satOff val="-10000"/>
              <a:lumOff val="292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5238C5D-C4A5-684F-820A-DC3228B2F608}">
      <dsp:nvSpPr>
        <dsp:cNvPr id="0" name=""/>
        <dsp:cNvSpPr/>
      </dsp:nvSpPr>
      <dsp:spPr>
        <a:xfrm>
          <a:off x="2571680" y="941752"/>
          <a:ext cx="716013" cy="119335"/>
        </a:xfrm>
        <a:prstGeom prst="parallelogram">
          <a:avLst>
            <a:gd name="adj" fmla="val 140840"/>
          </a:avLst>
        </a:prstGeom>
        <a:solidFill>
          <a:schemeClr val="accent3">
            <a:hueOff val="-1963096"/>
            <a:satOff val="-15000"/>
            <a:lumOff val="4382"/>
            <a:alphaOff val="0"/>
          </a:schemeClr>
        </a:solidFill>
        <a:ln w="25400" cap="flat" cmpd="sng" algn="ctr">
          <a:solidFill>
            <a:schemeClr val="accent3">
              <a:hueOff val="-1963096"/>
              <a:satOff val="-15000"/>
              <a:lumOff val="438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8C915E3-C3F6-4440-9EE4-7B9762CFEF00}">
      <dsp:nvSpPr>
        <dsp:cNvPr id="0" name=""/>
        <dsp:cNvSpPr/>
      </dsp:nvSpPr>
      <dsp:spPr>
        <a:xfrm>
          <a:off x="3329461" y="941752"/>
          <a:ext cx="716013" cy="119335"/>
        </a:xfrm>
        <a:prstGeom prst="parallelogram">
          <a:avLst>
            <a:gd name="adj" fmla="val 140840"/>
          </a:avLst>
        </a:prstGeom>
        <a:solidFill>
          <a:schemeClr val="accent3">
            <a:hueOff val="-2617462"/>
            <a:satOff val="-20000"/>
            <a:lumOff val="5843"/>
            <a:alphaOff val="0"/>
          </a:schemeClr>
        </a:solidFill>
        <a:ln w="25400" cap="flat" cmpd="sng" algn="ctr">
          <a:solidFill>
            <a:schemeClr val="accent3">
              <a:hueOff val="-2617462"/>
              <a:satOff val="-20000"/>
              <a:lumOff val="584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302238F-B4A0-B749-9107-48FE376C6616}">
      <dsp:nvSpPr>
        <dsp:cNvPr id="0" name=""/>
        <dsp:cNvSpPr/>
      </dsp:nvSpPr>
      <dsp:spPr>
        <a:xfrm>
          <a:off x="4087242" y="941752"/>
          <a:ext cx="716013" cy="119335"/>
        </a:xfrm>
        <a:prstGeom prst="parallelogram">
          <a:avLst>
            <a:gd name="adj" fmla="val 140840"/>
          </a:avLst>
        </a:prstGeom>
        <a:solidFill>
          <a:schemeClr val="accent3">
            <a:hueOff val="-3271827"/>
            <a:satOff val="-25000"/>
            <a:lumOff val="7304"/>
            <a:alphaOff val="0"/>
          </a:schemeClr>
        </a:solidFill>
        <a:ln w="25400" cap="flat" cmpd="sng" algn="ctr">
          <a:solidFill>
            <a:schemeClr val="accent3">
              <a:hueOff val="-3271827"/>
              <a:satOff val="-25000"/>
              <a:lumOff val="730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4ED3424-5286-BE4B-802D-4161015DD315}">
      <dsp:nvSpPr>
        <dsp:cNvPr id="0" name=""/>
        <dsp:cNvSpPr/>
      </dsp:nvSpPr>
      <dsp:spPr>
        <a:xfrm>
          <a:off x="4845022" y="941752"/>
          <a:ext cx="716013" cy="119335"/>
        </a:xfrm>
        <a:prstGeom prst="parallelogram">
          <a:avLst>
            <a:gd name="adj" fmla="val 140840"/>
          </a:avLst>
        </a:prstGeom>
        <a:solidFill>
          <a:schemeClr val="accent3">
            <a:hueOff val="-3926193"/>
            <a:satOff val="-30000"/>
            <a:lumOff val="8765"/>
            <a:alphaOff val="0"/>
          </a:schemeClr>
        </a:solidFill>
        <a:ln w="25400" cap="flat" cmpd="sng" algn="ctr">
          <a:solidFill>
            <a:schemeClr val="accent3">
              <a:hueOff val="-3926193"/>
              <a:satOff val="-30000"/>
              <a:lumOff val="876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4ED360B-3F39-834C-BFE1-42E7A4E50630}">
      <dsp:nvSpPr>
        <dsp:cNvPr id="0" name=""/>
        <dsp:cNvSpPr/>
      </dsp:nvSpPr>
      <dsp:spPr>
        <a:xfrm>
          <a:off x="298338" y="1117957"/>
          <a:ext cx="5370099" cy="4881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b" anchorCtr="0">
          <a:noAutofit/>
        </a:bodyPr>
        <a:lstStyle/>
        <a:p>
          <a:pPr marL="0" lvl="0" indent="0" algn="l" defTabSz="444500">
            <a:lnSpc>
              <a:spcPct val="90000"/>
            </a:lnSpc>
            <a:spcBef>
              <a:spcPct val="0"/>
            </a:spcBef>
            <a:spcAft>
              <a:spcPct val="35000"/>
            </a:spcAft>
            <a:buNone/>
          </a:pPr>
          <a:r>
            <a:rPr lang="en-GB" sz="1000" b="0" i="0" kern="1200"/>
            <a:t>German leadership is hierarchical and authoritative. There are clear distinctions between managers and subordinates in Germany. German managers provide precise instructions and maintain control.</a:t>
          </a:r>
          <a:endParaRPr lang="en-US" sz="1000" kern="1200"/>
        </a:p>
      </dsp:txBody>
      <dsp:txXfrm>
        <a:off x="298338" y="1117957"/>
        <a:ext cx="5370099" cy="488190"/>
      </dsp:txXfrm>
    </dsp:sp>
    <dsp:sp modelId="{30FE2D6B-8705-7D48-885A-351BAF2D7497}">
      <dsp:nvSpPr>
        <dsp:cNvPr id="0" name=""/>
        <dsp:cNvSpPr/>
      </dsp:nvSpPr>
      <dsp:spPr>
        <a:xfrm>
          <a:off x="298338" y="1606148"/>
          <a:ext cx="716013" cy="119335"/>
        </a:xfrm>
        <a:prstGeom prst="parallelogram">
          <a:avLst>
            <a:gd name="adj" fmla="val 140840"/>
          </a:avLst>
        </a:prstGeom>
        <a:solidFill>
          <a:schemeClr val="accent3">
            <a:hueOff val="-4580558"/>
            <a:satOff val="-35000"/>
            <a:lumOff val="10226"/>
            <a:alphaOff val="0"/>
          </a:schemeClr>
        </a:solidFill>
        <a:ln w="25400" cap="flat" cmpd="sng" algn="ctr">
          <a:solidFill>
            <a:schemeClr val="accent3">
              <a:hueOff val="-4580558"/>
              <a:satOff val="-35000"/>
              <a:lumOff val="1022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7F42EBB-A015-254A-8754-43EEDE86B807}">
      <dsp:nvSpPr>
        <dsp:cNvPr id="0" name=""/>
        <dsp:cNvSpPr/>
      </dsp:nvSpPr>
      <dsp:spPr>
        <a:xfrm>
          <a:off x="1056119" y="1606148"/>
          <a:ext cx="716013" cy="119335"/>
        </a:xfrm>
        <a:prstGeom prst="parallelogram">
          <a:avLst>
            <a:gd name="adj" fmla="val 140840"/>
          </a:avLst>
        </a:prstGeom>
        <a:solidFill>
          <a:schemeClr val="accent3">
            <a:hueOff val="-5234924"/>
            <a:satOff val="-40000"/>
            <a:lumOff val="11686"/>
            <a:alphaOff val="0"/>
          </a:schemeClr>
        </a:solidFill>
        <a:ln w="25400" cap="flat" cmpd="sng" algn="ctr">
          <a:solidFill>
            <a:schemeClr val="accent3">
              <a:hueOff val="-5234924"/>
              <a:satOff val="-40000"/>
              <a:lumOff val="1168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696DCC0-FA54-B444-92F2-9227C120B9B2}">
      <dsp:nvSpPr>
        <dsp:cNvPr id="0" name=""/>
        <dsp:cNvSpPr/>
      </dsp:nvSpPr>
      <dsp:spPr>
        <a:xfrm>
          <a:off x="1813900" y="1606148"/>
          <a:ext cx="716013" cy="119335"/>
        </a:xfrm>
        <a:prstGeom prst="parallelogram">
          <a:avLst>
            <a:gd name="adj" fmla="val 140840"/>
          </a:avLst>
        </a:prstGeom>
        <a:solidFill>
          <a:schemeClr val="accent3">
            <a:hueOff val="-5889289"/>
            <a:satOff val="-45000"/>
            <a:lumOff val="13147"/>
            <a:alphaOff val="0"/>
          </a:schemeClr>
        </a:solidFill>
        <a:ln w="25400" cap="flat" cmpd="sng" algn="ctr">
          <a:solidFill>
            <a:schemeClr val="accent3">
              <a:hueOff val="-5889289"/>
              <a:satOff val="-45000"/>
              <a:lumOff val="1314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99D9899-F66D-FA4F-82D6-D0FB9760059E}">
      <dsp:nvSpPr>
        <dsp:cNvPr id="0" name=""/>
        <dsp:cNvSpPr/>
      </dsp:nvSpPr>
      <dsp:spPr>
        <a:xfrm>
          <a:off x="2571680" y="1606148"/>
          <a:ext cx="716013" cy="119335"/>
        </a:xfrm>
        <a:prstGeom prst="parallelogram">
          <a:avLst>
            <a:gd name="adj" fmla="val 140840"/>
          </a:avLst>
        </a:prstGeom>
        <a:solidFill>
          <a:schemeClr val="accent3">
            <a:hueOff val="-6543654"/>
            <a:satOff val="-50000"/>
            <a:lumOff val="14608"/>
            <a:alphaOff val="0"/>
          </a:schemeClr>
        </a:solidFill>
        <a:ln w="25400" cap="flat" cmpd="sng" algn="ctr">
          <a:solidFill>
            <a:schemeClr val="accent3">
              <a:hueOff val="-6543654"/>
              <a:satOff val="-50000"/>
              <a:lumOff val="1460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9D6DBB3-35E1-6941-913A-65670F75BBFB}">
      <dsp:nvSpPr>
        <dsp:cNvPr id="0" name=""/>
        <dsp:cNvSpPr/>
      </dsp:nvSpPr>
      <dsp:spPr>
        <a:xfrm>
          <a:off x="3329461" y="1606148"/>
          <a:ext cx="716013" cy="119335"/>
        </a:xfrm>
        <a:prstGeom prst="parallelogram">
          <a:avLst>
            <a:gd name="adj" fmla="val 140840"/>
          </a:avLst>
        </a:prstGeom>
        <a:solidFill>
          <a:schemeClr val="accent3">
            <a:hueOff val="-7198020"/>
            <a:satOff val="-55000"/>
            <a:lumOff val="16069"/>
            <a:alphaOff val="0"/>
          </a:schemeClr>
        </a:solidFill>
        <a:ln w="25400" cap="flat" cmpd="sng" algn="ctr">
          <a:solidFill>
            <a:schemeClr val="accent3">
              <a:hueOff val="-7198020"/>
              <a:satOff val="-55000"/>
              <a:lumOff val="1606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2F4ECC9-D0E7-8A42-9192-06A025350810}">
      <dsp:nvSpPr>
        <dsp:cNvPr id="0" name=""/>
        <dsp:cNvSpPr/>
      </dsp:nvSpPr>
      <dsp:spPr>
        <a:xfrm>
          <a:off x="4087242" y="1606148"/>
          <a:ext cx="716013" cy="119335"/>
        </a:xfrm>
        <a:prstGeom prst="parallelogram">
          <a:avLst>
            <a:gd name="adj" fmla="val 140840"/>
          </a:avLst>
        </a:prstGeom>
        <a:solidFill>
          <a:schemeClr val="accent3">
            <a:hueOff val="-7852386"/>
            <a:satOff val="-60000"/>
            <a:lumOff val="17530"/>
            <a:alphaOff val="0"/>
          </a:schemeClr>
        </a:solidFill>
        <a:ln w="25400" cap="flat" cmpd="sng" algn="ctr">
          <a:solidFill>
            <a:schemeClr val="accent3">
              <a:hueOff val="-7852386"/>
              <a:satOff val="-60000"/>
              <a:lumOff val="1753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2AB567-4BEB-9140-9644-8C0A6D02FA7F}">
      <dsp:nvSpPr>
        <dsp:cNvPr id="0" name=""/>
        <dsp:cNvSpPr/>
      </dsp:nvSpPr>
      <dsp:spPr>
        <a:xfrm>
          <a:off x="4845022" y="1606148"/>
          <a:ext cx="716013" cy="119335"/>
        </a:xfrm>
        <a:prstGeom prst="parallelogram">
          <a:avLst>
            <a:gd name="adj" fmla="val 140840"/>
          </a:avLst>
        </a:prstGeom>
        <a:solidFill>
          <a:schemeClr val="accent3">
            <a:hueOff val="-8506750"/>
            <a:satOff val="-65000"/>
            <a:lumOff val="18990"/>
            <a:alphaOff val="0"/>
          </a:schemeClr>
        </a:solidFill>
        <a:ln w="25400" cap="flat" cmpd="sng" algn="ctr">
          <a:solidFill>
            <a:schemeClr val="accent3">
              <a:hueOff val="-8506750"/>
              <a:satOff val="-65000"/>
              <a:lumOff val="1899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1B28272-7FD4-4A4A-917D-F3F56A7AF74B}">
      <dsp:nvSpPr>
        <dsp:cNvPr id="0" name=""/>
        <dsp:cNvSpPr/>
      </dsp:nvSpPr>
      <dsp:spPr>
        <a:xfrm>
          <a:off x="298338" y="1782352"/>
          <a:ext cx="5370099" cy="4881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b" anchorCtr="0">
          <a:noAutofit/>
        </a:bodyPr>
        <a:lstStyle/>
        <a:p>
          <a:pPr marL="0" lvl="0" indent="0" algn="l" defTabSz="444500">
            <a:lnSpc>
              <a:spcPct val="90000"/>
            </a:lnSpc>
            <a:spcBef>
              <a:spcPct val="0"/>
            </a:spcBef>
            <a:spcAft>
              <a:spcPct val="35000"/>
            </a:spcAft>
            <a:buNone/>
          </a:pPr>
          <a:r>
            <a:rPr lang="en-GB" sz="1000" b="0" i="0" kern="1200"/>
            <a:t>Employees in Germany follow directives diligently. British employees expect empowerment. German employees anticipate structured guidance (Commisceo Global, 2023).</a:t>
          </a:r>
          <a:endParaRPr lang="en-US" sz="1000" kern="1200"/>
        </a:p>
      </dsp:txBody>
      <dsp:txXfrm>
        <a:off x="298338" y="1782352"/>
        <a:ext cx="5370099" cy="488190"/>
      </dsp:txXfrm>
    </dsp:sp>
    <dsp:sp modelId="{0E3679AE-F990-7C41-9372-663956D00674}">
      <dsp:nvSpPr>
        <dsp:cNvPr id="0" name=""/>
        <dsp:cNvSpPr/>
      </dsp:nvSpPr>
      <dsp:spPr>
        <a:xfrm>
          <a:off x="298338" y="2270543"/>
          <a:ext cx="716013" cy="119335"/>
        </a:xfrm>
        <a:prstGeom prst="parallelogram">
          <a:avLst>
            <a:gd name="adj" fmla="val 140840"/>
          </a:avLst>
        </a:prstGeom>
        <a:solidFill>
          <a:schemeClr val="accent3">
            <a:hueOff val="-9161116"/>
            <a:satOff val="-70000"/>
            <a:lumOff val="20451"/>
            <a:alphaOff val="0"/>
          </a:schemeClr>
        </a:solidFill>
        <a:ln w="25400" cap="flat" cmpd="sng" algn="ctr">
          <a:solidFill>
            <a:schemeClr val="accent3">
              <a:hueOff val="-9161116"/>
              <a:satOff val="-70000"/>
              <a:lumOff val="2045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2D523A5-8B83-3849-8D75-F39FE20CCE46}">
      <dsp:nvSpPr>
        <dsp:cNvPr id="0" name=""/>
        <dsp:cNvSpPr/>
      </dsp:nvSpPr>
      <dsp:spPr>
        <a:xfrm>
          <a:off x="1056119" y="2270543"/>
          <a:ext cx="716013" cy="119335"/>
        </a:xfrm>
        <a:prstGeom prst="parallelogram">
          <a:avLst>
            <a:gd name="adj" fmla="val 140840"/>
          </a:avLst>
        </a:prstGeom>
        <a:solidFill>
          <a:schemeClr val="accent3">
            <a:hueOff val="-9815481"/>
            <a:satOff val="-75000"/>
            <a:lumOff val="21912"/>
            <a:alphaOff val="0"/>
          </a:schemeClr>
        </a:solidFill>
        <a:ln w="25400" cap="flat" cmpd="sng" algn="ctr">
          <a:solidFill>
            <a:schemeClr val="accent3">
              <a:hueOff val="-9815481"/>
              <a:satOff val="-75000"/>
              <a:lumOff val="2191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399C06-5C9E-F241-9CF6-7EE75234E6F6}">
      <dsp:nvSpPr>
        <dsp:cNvPr id="0" name=""/>
        <dsp:cNvSpPr/>
      </dsp:nvSpPr>
      <dsp:spPr>
        <a:xfrm>
          <a:off x="1813900" y="2270543"/>
          <a:ext cx="716013" cy="119335"/>
        </a:xfrm>
        <a:prstGeom prst="parallelogram">
          <a:avLst>
            <a:gd name="adj" fmla="val 140840"/>
          </a:avLst>
        </a:prstGeom>
        <a:solidFill>
          <a:schemeClr val="accent3">
            <a:hueOff val="-10469847"/>
            <a:satOff val="-80000"/>
            <a:lumOff val="23373"/>
            <a:alphaOff val="0"/>
          </a:schemeClr>
        </a:solidFill>
        <a:ln w="25400" cap="flat" cmpd="sng" algn="ctr">
          <a:solidFill>
            <a:schemeClr val="accent3">
              <a:hueOff val="-10469847"/>
              <a:satOff val="-80000"/>
              <a:lumOff val="2337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CCDD9E3-22C1-154C-88B4-687B4EEFD511}">
      <dsp:nvSpPr>
        <dsp:cNvPr id="0" name=""/>
        <dsp:cNvSpPr/>
      </dsp:nvSpPr>
      <dsp:spPr>
        <a:xfrm>
          <a:off x="2571680" y="2270543"/>
          <a:ext cx="716013" cy="119335"/>
        </a:xfrm>
        <a:prstGeom prst="parallelogram">
          <a:avLst>
            <a:gd name="adj" fmla="val 140840"/>
          </a:avLst>
        </a:prstGeom>
        <a:solidFill>
          <a:schemeClr val="accent3">
            <a:hueOff val="-11124213"/>
            <a:satOff val="-85000"/>
            <a:lumOff val="24834"/>
            <a:alphaOff val="0"/>
          </a:schemeClr>
        </a:solidFill>
        <a:ln w="25400" cap="flat" cmpd="sng" algn="ctr">
          <a:solidFill>
            <a:schemeClr val="accent3">
              <a:hueOff val="-11124213"/>
              <a:satOff val="-85000"/>
              <a:lumOff val="2483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146BAA5-BDB8-0A48-A46A-01DD0AB70526}">
      <dsp:nvSpPr>
        <dsp:cNvPr id="0" name=""/>
        <dsp:cNvSpPr/>
      </dsp:nvSpPr>
      <dsp:spPr>
        <a:xfrm>
          <a:off x="3329461" y="2270543"/>
          <a:ext cx="716013" cy="119335"/>
        </a:xfrm>
        <a:prstGeom prst="parallelogram">
          <a:avLst>
            <a:gd name="adj" fmla="val 140840"/>
          </a:avLst>
        </a:prstGeom>
        <a:solidFill>
          <a:schemeClr val="accent3">
            <a:hueOff val="-11778578"/>
            <a:satOff val="-90000"/>
            <a:lumOff val="26294"/>
            <a:alphaOff val="0"/>
          </a:schemeClr>
        </a:solidFill>
        <a:ln w="25400" cap="flat" cmpd="sng" algn="ctr">
          <a:solidFill>
            <a:schemeClr val="accent3">
              <a:hueOff val="-11778578"/>
              <a:satOff val="-90000"/>
              <a:lumOff val="2629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EFA9B28-1DC3-B84C-BD88-33547781BAC2}">
      <dsp:nvSpPr>
        <dsp:cNvPr id="0" name=""/>
        <dsp:cNvSpPr/>
      </dsp:nvSpPr>
      <dsp:spPr>
        <a:xfrm>
          <a:off x="4087242" y="2270543"/>
          <a:ext cx="716013" cy="119335"/>
        </a:xfrm>
        <a:prstGeom prst="parallelogram">
          <a:avLst>
            <a:gd name="adj" fmla="val 140840"/>
          </a:avLst>
        </a:prstGeom>
        <a:solidFill>
          <a:schemeClr val="accent3">
            <a:hueOff val="-12432943"/>
            <a:satOff val="-95000"/>
            <a:lumOff val="27755"/>
            <a:alphaOff val="0"/>
          </a:schemeClr>
        </a:solidFill>
        <a:ln w="25400" cap="flat" cmpd="sng" algn="ctr">
          <a:solidFill>
            <a:schemeClr val="accent3">
              <a:hueOff val="-12432943"/>
              <a:satOff val="-95000"/>
              <a:lumOff val="2775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53FFE3D-B0D1-C14E-B6C5-4FD9A14059C4}">
      <dsp:nvSpPr>
        <dsp:cNvPr id="0" name=""/>
        <dsp:cNvSpPr/>
      </dsp:nvSpPr>
      <dsp:spPr>
        <a:xfrm>
          <a:off x="4845022" y="2270543"/>
          <a:ext cx="716013" cy="119335"/>
        </a:xfrm>
        <a:prstGeom prst="parallelogram">
          <a:avLst>
            <a:gd name="adj" fmla="val 140840"/>
          </a:avLst>
        </a:prstGeom>
        <a:solidFill>
          <a:schemeClr val="accent3">
            <a:hueOff val="-13087309"/>
            <a:satOff val="-100000"/>
            <a:lumOff val="29216"/>
            <a:alphaOff val="0"/>
          </a:schemeClr>
        </a:solidFill>
        <a:ln w="25400" cap="flat" cmpd="sng" algn="ctr">
          <a:solidFill>
            <a:schemeClr val="accent3">
              <a:hueOff val="-13087309"/>
              <a:satOff val="-100000"/>
              <a:lumOff val="2921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2DC658-0141-654B-B61A-63563C1A54E2}">
      <dsp:nvSpPr>
        <dsp:cNvPr id="0" name=""/>
        <dsp:cNvSpPr/>
      </dsp:nvSpPr>
      <dsp:spPr>
        <a:xfrm>
          <a:off x="700" y="186849"/>
          <a:ext cx="2730169" cy="1638101"/>
        </a:xfrm>
        <a:prstGeom prst="rect">
          <a:avLst/>
        </a:prstGeom>
        <a:solidFill>
          <a:schemeClr val="accent3">
            <a:alpha val="9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In British companies, meetings are informal and collaborative, with managers seeking team input. Punctuality is valued but flexible, fostering a relaxed atmosphere where employees expect empowerment.</a:t>
          </a:r>
          <a:endParaRPr lang="en-US" sz="1400" kern="1200"/>
        </a:p>
      </dsp:txBody>
      <dsp:txXfrm>
        <a:off x="700" y="186849"/>
        <a:ext cx="2730169" cy="1638101"/>
      </dsp:txXfrm>
    </dsp:sp>
    <dsp:sp modelId="{17633B1B-6C38-134A-A44F-6D3D21BECFC1}">
      <dsp:nvSpPr>
        <dsp:cNvPr id="0" name=""/>
        <dsp:cNvSpPr/>
      </dsp:nvSpPr>
      <dsp:spPr>
        <a:xfrm>
          <a:off x="3003886" y="186849"/>
          <a:ext cx="2730169" cy="1638101"/>
        </a:xfrm>
        <a:prstGeom prst="rect">
          <a:avLst/>
        </a:prstGeom>
        <a:solidFill>
          <a:schemeClr val="accent3">
            <a:alpha val="90000"/>
            <a:hueOff val="0"/>
            <a:satOff val="0"/>
            <a:lumOff val="0"/>
            <a:alpha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German companies conduct formal, hierarchical meetings with strict adherence to schedules and detailed agendas. Managers provide precise instructions, maintaining clear role distinctions, and employees follow directives diligently.</a:t>
          </a:r>
          <a:endParaRPr lang="en-US" sz="1400" kern="1200"/>
        </a:p>
      </dsp:txBody>
      <dsp:txXfrm>
        <a:off x="3003886" y="186849"/>
        <a:ext cx="2730169" cy="163810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8CE2F7-180F-46D6-9677-FFF6ED50F058}">
      <dsp:nvSpPr>
        <dsp:cNvPr id="0" name=""/>
        <dsp:cNvSpPr/>
      </dsp:nvSpPr>
      <dsp:spPr>
        <a:xfrm>
          <a:off x="0" y="397177"/>
          <a:ext cx="5966372" cy="12285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63057" tIns="312420" rIns="463057" bIns="106680" numCol="1" spcCol="1270" anchor="t" anchorCtr="0">
          <a:noAutofit/>
        </a:bodyPr>
        <a:lstStyle/>
        <a:p>
          <a:pPr marL="114300" lvl="1" indent="-114300" algn="l" defTabSz="666750">
            <a:lnSpc>
              <a:spcPct val="90000"/>
            </a:lnSpc>
            <a:spcBef>
              <a:spcPct val="0"/>
            </a:spcBef>
            <a:spcAft>
              <a:spcPct val="15000"/>
            </a:spcAft>
            <a:buChar char="•"/>
          </a:pPr>
          <a:r>
            <a:rPr lang="en-GB" sz="1500" kern="1200" dirty="0"/>
            <a:t>British communication tends to be low-context, </a:t>
          </a:r>
          <a:r>
            <a:rPr lang="en-GB" sz="1500" kern="1200" dirty="0" err="1"/>
            <a:t>favoring</a:t>
          </a:r>
          <a:r>
            <a:rPr lang="en-GB" sz="1500" kern="1200" dirty="0"/>
            <a:t> explicit and straightforward messaging. This approach emphasizes clear and direct communication, often using simple language and avoiding ambiguity.</a:t>
          </a:r>
        </a:p>
      </dsp:txBody>
      <dsp:txXfrm>
        <a:off x="0" y="397177"/>
        <a:ext cx="5966372" cy="1228500"/>
      </dsp:txXfrm>
    </dsp:sp>
    <dsp:sp modelId="{2DF797FA-B66E-4987-B977-028ADDB4D036}">
      <dsp:nvSpPr>
        <dsp:cNvPr id="0" name=""/>
        <dsp:cNvSpPr/>
      </dsp:nvSpPr>
      <dsp:spPr>
        <a:xfrm>
          <a:off x="298318" y="175777"/>
          <a:ext cx="4176460" cy="4428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7860" tIns="0" rIns="157860" bIns="0" numCol="1" spcCol="1270" anchor="ctr" anchorCtr="0">
          <a:noAutofit/>
        </a:bodyPr>
        <a:lstStyle/>
        <a:p>
          <a:pPr marL="0" lvl="0" indent="0" algn="l" defTabSz="666750">
            <a:lnSpc>
              <a:spcPct val="90000"/>
            </a:lnSpc>
            <a:spcBef>
              <a:spcPct val="0"/>
            </a:spcBef>
            <a:spcAft>
              <a:spcPct val="35000"/>
            </a:spcAft>
            <a:buNone/>
          </a:pPr>
          <a:r>
            <a:rPr lang="en-GB" sz="1500" b="1" i="1" kern="1200" dirty="0"/>
            <a:t>UK (Low-Context): </a:t>
          </a:r>
        </a:p>
      </dsp:txBody>
      <dsp:txXfrm>
        <a:off x="319934" y="197393"/>
        <a:ext cx="4133228" cy="399568"/>
      </dsp:txXfrm>
    </dsp:sp>
    <dsp:sp modelId="{C9C8C40E-383B-4252-B72A-21F76C871F7A}">
      <dsp:nvSpPr>
        <dsp:cNvPr id="0" name=""/>
        <dsp:cNvSpPr/>
      </dsp:nvSpPr>
      <dsp:spPr>
        <a:xfrm>
          <a:off x="0" y="1928077"/>
          <a:ext cx="5966372" cy="14175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63057" tIns="312420" rIns="463057" bIns="106680" numCol="1" spcCol="1270" anchor="t" anchorCtr="0">
          <a:noAutofit/>
        </a:bodyPr>
        <a:lstStyle/>
        <a:p>
          <a:pPr marL="114300" lvl="1" indent="-114300" algn="l" defTabSz="666750">
            <a:lnSpc>
              <a:spcPct val="90000"/>
            </a:lnSpc>
            <a:spcBef>
              <a:spcPct val="0"/>
            </a:spcBef>
            <a:spcAft>
              <a:spcPct val="15000"/>
            </a:spcAft>
            <a:buChar char="•"/>
          </a:pPr>
          <a:r>
            <a:rPr lang="en-GB" sz="1500" kern="1200" dirty="0"/>
            <a:t>German communication is also low-context, but tends to be more formal and detailed. Germans may perceive British informality as a lack of seriousness, while Britons might find German directness overly blunt (</a:t>
          </a:r>
          <a:r>
            <a:rPr lang="en-GB" sz="1500" kern="1200" dirty="0">
              <a:highlight>
                <a:srgbClr val="FF0000"/>
              </a:highlight>
            </a:rPr>
            <a:t>Business Spotlight, 2019).</a:t>
          </a:r>
        </a:p>
      </dsp:txBody>
      <dsp:txXfrm>
        <a:off x="0" y="1928077"/>
        <a:ext cx="5966372" cy="1417500"/>
      </dsp:txXfrm>
    </dsp:sp>
    <dsp:sp modelId="{65D1030F-F8B0-49B3-A13E-99DB7D74CCF1}">
      <dsp:nvSpPr>
        <dsp:cNvPr id="0" name=""/>
        <dsp:cNvSpPr/>
      </dsp:nvSpPr>
      <dsp:spPr>
        <a:xfrm>
          <a:off x="298318" y="1706677"/>
          <a:ext cx="4176460" cy="4428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7860" tIns="0" rIns="157860" bIns="0" numCol="1" spcCol="1270" anchor="ctr" anchorCtr="0">
          <a:noAutofit/>
        </a:bodyPr>
        <a:lstStyle/>
        <a:p>
          <a:pPr marL="0" lvl="0" indent="0" algn="l" defTabSz="666750">
            <a:lnSpc>
              <a:spcPct val="90000"/>
            </a:lnSpc>
            <a:spcBef>
              <a:spcPct val="0"/>
            </a:spcBef>
            <a:spcAft>
              <a:spcPct val="35000"/>
            </a:spcAft>
            <a:buNone/>
          </a:pPr>
          <a:r>
            <a:rPr lang="en-GB" sz="1500" b="1" i="1" kern="1200" dirty="0"/>
            <a:t>Germany (Low-Context): </a:t>
          </a:r>
        </a:p>
      </dsp:txBody>
      <dsp:txXfrm>
        <a:off x="319934" y="1728293"/>
        <a:ext cx="4133228" cy="39956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C9AA28-B9E7-7944-9C4A-A85649026AAF}">
      <dsp:nvSpPr>
        <dsp:cNvPr id="0" name=""/>
        <dsp:cNvSpPr/>
      </dsp:nvSpPr>
      <dsp:spPr>
        <a:xfrm>
          <a:off x="0" y="0"/>
          <a:ext cx="6098721"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F03ACB0-97C2-F94E-808E-4754546B6345}">
      <dsp:nvSpPr>
        <dsp:cNvPr id="0" name=""/>
        <dsp:cNvSpPr/>
      </dsp:nvSpPr>
      <dsp:spPr>
        <a:xfrm>
          <a:off x="0" y="0"/>
          <a:ext cx="6098721" cy="6813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0" i="0" kern="1200" dirty="0"/>
            <a:t>The company </a:t>
          </a:r>
          <a:r>
            <a:rPr lang="en-GB" sz="1400" b="0" i="0" kern="1200"/>
            <a:t>sould </a:t>
          </a:r>
          <a:r>
            <a:rPr lang="en-GB" sz="1400" b="0" i="0" kern="1200" dirty="0"/>
            <a:t>focus on adapting to formal communication and hierarchical decision-making since it is challenging for British companies in Germany (Pena, 2021). </a:t>
          </a:r>
          <a:endParaRPr lang="en-GB" sz="1400" kern="1200" dirty="0"/>
        </a:p>
      </dsp:txBody>
      <dsp:txXfrm>
        <a:off x="0" y="0"/>
        <a:ext cx="6098721" cy="681373"/>
      </dsp:txXfrm>
    </dsp:sp>
    <dsp:sp modelId="{ED9A2B44-04AF-8144-B2D4-FF29191A0AC0}">
      <dsp:nvSpPr>
        <dsp:cNvPr id="0" name=""/>
        <dsp:cNvSpPr/>
      </dsp:nvSpPr>
      <dsp:spPr>
        <a:xfrm>
          <a:off x="0" y="681373"/>
          <a:ext cx="6098721"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081E8F0-D2F7-8941-ACAA-4896EDD78866}">
      <dsp:nvSpPr>
        <dsp:cNvPr id="0" name=""/>
        <dsp:cNvSpPr/>
      </dsp:nvSpPr>
      <dsp:spPr>
        <a:xfrm>
          <a:off x="0" y="681373"/>
          <a:ext cx="6098721" cy="6813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0" i="0" kern="1200" dirty="0"/>
            <a:t>Proper education on the both culture is important. Misunderstandings may arise due to differing attitudes toward authority and directness (Pena, 2021).</a:t>
          </a:r>
          <a:endParaRPr lang="en-GB" sz="1400" kern="1200" dirty="0"/>
        </a:p>
      </dsp:txBody>
      <dsp:txXfrm>
        <a:off x="0" y="681373"/>
        <a:ext cx="6098721" cy="681373"/>
      </dsp:txXfrm>
    </dsp:sp>
    <dsp:sp modelId="{3976D1FE-7778-5D4B-93F9-CD5550F9A44B}">
      <dsp:nvSpPr>
        <dsp:cNvPr id="0" name=""/>
        <dsp:cNvSpPr/>
      </dsp:nvSpPr>
      <dsp:spPr>
        <a:xfrm>
          <a:off x="0" y="1362747"/>
          <a:ext cx="6098721"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7E16FB7-5700-4C47-BD6E-0C0BFBE8CA01}">
      <dsp:nvSpPr>
        <dsp:cNvPr id="0" name=""/>
        <dsp:cNvSpPr/>
      </dsp:nvSpPr>
      <dsp:spPr>
        <a:xfrm>
          <a:off x="0" y="1362747"/>
          <a:ext cx="6098721" cy="6813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0" i="0" kern="1200" dirty="0"/>
            <a:t>They can focus on the balancing the etiquette of both culture. British informality might be seen as lack of seriousness; German precision as overly rigid.</a:t>
          </a:r>
          <a:endParaRPr lang="en-GB" sz="1400" kern="1200" dirty="0"/>
        </a:p>
      </dsp:txBody>
      <dsp:txXfrm>
        <a:off x="0" y="1362747"/>
        <a:ext cx="6098721" cy="681373"/>
      </dsp:txXfrm>
    </dsp:sp>
    <dsp:sp modelId="{942D2D22-5148-7F4F-98E2-D0E532AB2D97}">
      <dsp:nvSpPr>
        <dsp:cNvPr id="0" name=""/>
        <dsp:cNvSpPr/>
      </dsp:nvSpPr>
      <dsp:spPr>
        <a:xfrm>
          <a:off x="0" y="2044121"/>
          <a:ext cx="6098721"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12F2124-516F-A748-BAFF-2DB1DB0373F8}">
      <dsp:nvSpPr>
        <dsp:cNvPr id="0" name=""/>
        <dsp:cNvSpPr/>
      </dsp:nvSpPr>
      <dsp:spPr>
        <a:xfrm>
          <a:off x="0" y="2044121"/>
          <a:ext cx="6098721" cy="6813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0" i="0" kern="1200" dirty="0"/>
            <a:t>A common form of communication is needed. Language barriers complicate communication, requiring cultural sensitivity training and language support (</a:t>
          </a:r>
          <a:r>
            <a:rPr lang="en-GB" sz="1400" b="0" i="0" kern="1200" dirty="0">
              <a:highlight>
                <a:srgbClr val="FF0000"/>
              </a:highlight>
            </a:rPr>
            <a:t>Business Spotlight, 2019</a:t>
          </a:r>
          <a:r>
            <a:rPr lang="en-GB" sz="1400" b="0" i="0" kern="1200" dirty="0"/>
            <a:t>).</a:t>
          </a:r>
          <a:endParaRPr lang="en-GB" sz="1400" kern="1200" dirty="0"/>
        </a:p>
      </dsp:txBody>
      <dsp:txXfrm>
        <a:off x="0" y="2044121"/>
        <a:ext cx="6098721" cy="68137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F29129-8548-3E47-8A5A-F27D6D6471C2}">
      <dsp:nvSpPr>
        <dsp:cNvPr id="0" name=""/>
        <dsp:cNvSpPr/>
      </dsp:nvSpPr>
      <dsp:spPr>
        <a:xfrm>
          <a:off x="0" y="201389"/>
          <a:ext cx="1792111" cy="1075266"/>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0" i="0" kern="1200" dirty="0">
              <a:solidFill>
                <a:schemeClr val="tx1"/>
              </a:solidFill>
            </a:rPr>
            <a:t>Implement cross-cultural training programs to educate British and German employees on business etiquette and communication styles (</a:t>
          </a:r>
          <a:r>
            <a:rPr lang="en-GB" sz="1000" b="0" i="0" kern="1200" dirty="0" err="1">
              <a:solidFill>
                <a:schemeClr val="tx1"/>
              </a:solidFill>
            </a:rPr>
            <a:t>Terratern</a:t>
          </a:r>
          <a:r>
            <a:rPr lang="en-GB" sz="1000" b="0" i="0" kern="1200" dirty="0">
              <a:solidFill>
                <a:schemeClr val="tx1"/>
              </a:solidFill>
            </a:rPr>
            <a:t>, 2024).</a:t>
          </a:r>
          <a:endParaRPr lang="en-GB" sz="1000" kern="1200" dirty="0">
            <a:solidFill>
              <a:schemeClr val="tx1"/>
            </a:solidFill>
          </a:endParaRPr>
        </a:p>
      </dsp:txBody>
      <dsp:txXfrm>
        <a:off x="0" y="201389"/>
        <a:ext cx="1792111" cy="1075266"/>
      </dsp:txXfrm>
    </dsp:sp>
    <dsp:sp modelId="{FD7DA394-0BFE-8E45-A789-371BF32D4D21}">
      <dsp:nvSpPr>
        <dsp:cNvPr id="0" name=""/>
        <dsp:cNvSpPr/>
      </dsp:nvSpPr>
      <dsp:spPr>
        <a:xfrm>
          <a:off x="1971322" y="201389"/>
          <a:ext cx="1792111" cy="1075266"/>
        </a:xfrm>
        <a:prstGeom prst="rect">
          <a:avLst/>
        </a:prstGeom>
        <a:solidFill>
          <a:schemeClr val="accent3">
            <a:hueOff val="-3271827"/>
            <a:satOff val="-25000"/>
            <a:lumOff val="730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0" i="0" kern="1200" dirty="0">
              <a:solidFill>
                <a:schemeClr val="tx1"/>
              </a:solidFill>
            </a:rPr>
            <a:t>Encourage flexible management approaches that blend British inclusivity with German structure.</a:t>
          </a:r>
        </a:p>
      </dsp:txBody>
      <dsp:txXfrm>
        <a:off x="1971322" y="201389"/>
        <a:ext cx="1792111" cy="1075266"/>
      </dsp:txXfrm>
    </dsp:sp>
    <dsp:sp modelId="{61025F59-CB83-1346-B291-AC02DE7CBBAB}">
      <dsp:nvSpPr>
        <dsp:cNvPr id="0" name=""/>
        <dsp:cNvSpPr/>
      </dsp:nvSpPr>
      <dsp:spPr>
        <a:xfrm>
          <a:off x="3942644" y="201389"/>
          <a:ext cx="1792111" cy="1075266"/>
        </a:xfrm>
        <a:prstGeom prst="rect">
          <a:avLst/>
        </a:prstGeom>
        <a:solidFill>
          <a:schemeClr val="accent3">
            <a:hueOff val="-6543654"/>
            <a:satOff val="-50000"/>
            <a:lumOff val="1460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0" i="0" kern="1200" dirty="0">
              <a:solidFill>
                <a:schemeClr val="tx1"/>
              </a:solidFill>
            </a:rPr>
            <a:t>Promote language training to enhance proficiency and reduce misunderstandings.</a:t>
          </a:r>
        </a:p>
      </dsp:txBody>
      <dsp:txXfrm>
        <a:off x="3942644" y="201389"/>
        <a:ext cx="1792111" cy="1075266"/>
      </dsp:txXfrm>
    </dsp:sp>
    <dsp:sp modelId="{11E7D6B6-2B9C-3C4C-8FF6-B1F0B0937B8F}">
      <dsp:nvSpPr>
        <dsp:cNvPr id="0" name=""/>
        <dsp:cNvSpPr/>
      </dsp:nvSpPr>
      <dsp:spPr>
        <a:xfrm>
          <a:off x="985661" y="1455867"/>
          <a:ext cx="1792111" cy="1075266"/>
        </a:xfrm>
        <a:prstGeom prst="rect">
          <a:avLst/>
        </a:prstGeom>
        <a:solidFill>
          <a:schemeClr val="accent3">
            <a:hueOff val="-9815481"/>
            <a:satOff val="-75000"/>
            <a:lumOff val="2191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0" i="0" kern="1200" dirty="0">
              <a:solidFill>
                <a:schemeClr val="tx1"/>
              </a:solidFill>
            </a:rPr>
            <a:t>Establish clear communication protocols respecting both formal and informal styles.</a:t>
          </a:r>
        </a:p>
      </dsp:txBody>
      <dsp:txXfrm>
        <a:off x="985661" y="1455867"/>
        <a:ext cx="1792111" cy="1075266"/>
      </dsp:txXfrm>
    </dsp:sp>
    <dsp:sp modelId="{EBB824F3-192A-6A4B-9716-E3FD91C9F557}">
      <dsp:nvSpPr>
        <dsp:cNvPr id="0" name=""/>
        <dsp:cNvSpPr/>
      </dsp:nvSpPr>
      <dsp:spPr>
        <a:xfrm>
          <a:off x="2956983" y="1455867"/>
          <a:ext cx="1792111" cy="1075266"/>
        </a:xfrm>
        <a:prstGeom prst="rect">
          <a:avLst/>
        </a:prstGeom>
        <a:solidFill>
          <a:schemeClr val="accent3">
            <a:hueOff val="-13087309"/>
            <a:satOff val="-100000"/>
            <a:lumOff val="2921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0" i="0" kern="1200" dirty="0">
              <a:solidFill>
                <a:schemeClr val="tx1"/>
              </a:solidFill>
            </a:rPr>
            <a:t>Conduct regular feedback sessions to address emerging cultural conflicts for smoother collaboration and integration.</a:t>
          </a:r>
        </a:p>
      </dsp:txBody>
      <dsp:txXfrm>
        <a:off x="2956983" y="1455867"/>
        <a:ext cx="1792111" cy="107526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VerticalAccentList">
  <dgm:title val=""/>
  <dgm:desc val=""/>
  <dgm:catLst>
    <dgm:cat type="list" pri="16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dgm:chPref/>
      <dgm:dir/>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constrLst>
      <dgm:constr type="primFontSz" for="des" forName="parenttext" refType="primFontSz" refFor="des" refForName="childtext" op="gte"/>
      <dgm:constr type="w" for="ch" forName="composite" refType="w"/>
      <dgm:constr type="h" for="ch" forName="composite" refType="h"/>
      <dgm:constr type="w" for="ch" forName="parallelogramComposite" refType="w"/>
      <dgm:constr type="h" for="ch" forName="parallelogramComposite" refType="h"/>
      <dgm:constr type="w" for="ch" forName="parenttextcomposite" refType="w" fact="0.9"/>
      <dgm:constr type="h" for="ch" forName="parenttextcomposite" refType="h" fact="0.6"/>
      <dgm:constr type="h" for="ch" forName="sibTrans" refType="h" refFor="ch" refForName="composite" op="equ" fact="0.02"/>
      <dgm:constr type="h" for="ch" forName="sibTrans" op="equ"/>
    </dgm:constrLst>
    <dgm:forEach name="nodesForEach" axis="ch" ptType="node">
      <dgm:layoutNode name="parenttextcomposite">
        <dgm:alg type="composite">
          <dgm:param type="ar" val="11"/>
        </dgm:alg>
        <dgm:shape xmlns:r="http://schemas.openxmlformats.org/officeDocument/2006/relationships" r:blip="">
          <dgm:adjLst/>
        </dgm:shape>
        <dgm:constrLst>
          <dgm:constr type="h" for="ch" forName="parenttext" refType="h"/>
          <dgm:constr type="w" for="ch" forName="parenttext" refType="w"/>
        </dgm:constrLst>
        <dgm:layoutNode name="parenttext" styleLbl="revTx">
          <dgm:varLst>
            <dgm:chMax/>
            <dgm:chPref val="2"/>
            <dgm:bulletEnabled val="1"/>
          </dgm:varLst>
          <dgm:choose name="Name4">
            <dgm:if name="Name5" func="var" arg="dir" op="equ" val="norm">
              <dgm:alg type="tx">
                <dgm:param type="parTxLTRAlign" val="l"/>
                <dgm:param type="txAnchorVert" val="b"/>
              </dgm:alg>
            </dgm:if>
            <dgm:else name="Name6">
              <dgm:alg type="tx">
                <dgm:param type="parTxLTRAlign" val="r"/>
                <dgm:param type="txAnchorVert" val="b"/>
              </dgm:alg>
            </dgm:else>
          </dgm:choose>
          <dgm:shape xmlns:r="http://schemas.openxmlformats.org/officeDocument/2006/relationships" type="rect" r:blip="">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choose name="Name7">
        <dgm:if name="Name8" axis="ch" ptType="node" func="cnt" op="gte" val="1">
          <dgm:layoutNode name="composite">
            <dgm:alg type="composite">
              <dgm:param type="ar" val="6"/>
            </dgm:alg>
            <dgm:shape xmlns:r="http://schemas.openxmlformats.org/officeDocument/2006/relationships" r:blip="">
              <dgm:adjLst/>
            </dgm:shape>
            <dgm:choose name="Name9">
              <dgm:if name="Name10" func="var" arg="dir" op="equ" val="norm">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301"/>
                  <dgm:constr type="t" for="ch" forName="childtext" refType="h" fact="0.1"/>
                  <dgm:constr type="w" for="ch" forName="childtext" refType="w" fact="0.9117"/>
                  <dgm:constr type="h" for="ch" forName="childtext" refType="h" fact="0.8"/>
                </dgm:constrLst>
              </dgm:if>
              <dgm:else name="Name11">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883"/>
                  <dgm:constr type="t" for="ch" forName="childtext" refType="h" fact="0.1"/>
                  <dgm:constr type="w" for="ch" forName="childtext" refType="w" fact="0.9117"/>
                  <dgm:constr type="h" for="ch" forName="childtext" refType="h" fact="0.8"/>
                </dgm:constrLst>
              </dgm:else>
            </dgm:choose>
            <dgm:ruleLst/>
            <dgm:layoutNode name="chevron1" styleLbl="alignNode1">
              <dgm:alg type="sp"/>
              <dgm:choose name="Name12">
                <dgm:if name="Name13" func="var" arg="dir" op="equ" val="norm">
                  <dgm:shape xmlns:r="http://schemas.openxmlformats.org/officeDocument/2006/relationships" type="chevron" r:blip="">
                    <dgm:adjLst>
                      <dgm:adj idx="1" val="0.7061"/>
                    </dgm:adjLst>
                  </dgm:shape>
                </dgm:if>
                <dgm:else name="Name14">
                  <dgm:shape xmlns:r="http://schemas.openxmlformats.org/officeDocument/2006/relationships" rot="180" type="chevron" r:blip="">
                    <dgm:adjLst>
                      <dgm:adj idx="1" val="0.7061"/>
                    </dgm:adjLst>
                  </dgm:shape>
                </dgm:else>
              </dgm:choose>
              <dgm:presOf/>
            </dgm:layoutNode>
            <dgm:layoutNode name="chevron2" styleLbl="alignNode1">
              <dgm:alg type="sp"/>
              <dgm:choose name="Name15">
                <dgm:if name="Name16" func="var" arg="dir" op="equ" val="norm">
                  <dgm:shape xmlns:r="http://schemas.openxmlformats.org/officeDocument/2006/relationships" type="chevron" r:blip="">
                    <dgm:adjLst>
                      <dgm:adj idx="1" val="0.7061"/>
                    </dgm:adjLst>
                  </dgm:shape>
                </dgm:if>
                <dgm:else name="Name17">
                  <dgm:shape xmlns:r="http://schemas.openxmlformats.org/officeDocument/2006/relationships" rot="180" type="chevron" r:blip="">
                    <dgm:adjLst>
                      <dgm:adj idx="1" val="0.7061"/>
                    </dgm:adjLst>
                  </dgm:shape>
                </dgm:else>
              </dgm:choose>
              <dgm:presOf/>
            </dgm:layoutNode>
            <dgm:layoutNode name="chevron3" styleLbl="alignNode1">
              <dgm:alg type="sp"/>
              <dgm:choose name="Name18">
                <dgm:if name="Name19" func="var" arg="dir" op="equ" val="norm">
                  <dgm:shape xmlns:r="http://schemas.openxmlformats.org/officeDocument/2006/relationships" type="chevron" r:blip="">
                    <dgm:adjLst>
                      <dgm:adj idx="1" val="0.7061"/>
                    </dgm:adjLst>
                  </dgm:shape>
                </dgm:if>
                <dgm:else name="Name20">
                  <dgm:shape xmlns:r="http://schemas.openxmlformats.org/officeDocument/2006/relationships" rot="180" type="chevron" r:blip="">
                    <dgm:adjLst>
                      <dgm:adj idx="1" val="0.7061"/>
                    </dgm:adjLst>
                  </dgm:shape>
                </dgm:else>
              </dgm:choose>
              <dgm:presOf/>
            </dgm:layoutNode>
            <dgm:layoutNode name="chevron4" styleLbl="alignNode1">
              <dgm:alg type="sp"/>
              <dgm:choose name="Name21">
                <dgm:if name="Name22" func="var" arg="dir" op="equ" val="norm">
                  <dgm:shape xmlns:r="http://schemas.openxmlformats.org/officeDocument/2006/relationships" type="chevron" r:blip="">
                    <dgm:adjLst>
                      <dgm:adj idx="1" val="0.7061"/>
                    </dgm:adjLst>
                  </dgm:shape>
                </dgm:if>
                <dgm:else name="Name23">
                  <dgm:shape xmlns:r="http://schemas.openxmlformats.org/officeDocument/2006/relationships" rot="180" type="chevron" r:blip="">
                    <dgm:adjLst>
                      <dgm:adj idx="1" val="0.7061"/>
                    </dgm:adjLst>
                  </dgm:shape>
                </dgm:else>
              </dgm:choose>
              <dgm:presOf/>
            </dgm:layoutNode>
            <dgm:layoutNode name="chevron5" styleLbl="alignNode1">
              <dgm:alg type="sp"/>
              <dgm:choose name="Name24">
                <dgm:if name="Name25" func="var" arg="dir" op="equ" val="norm">
                  <dgm:shape xmlns:r="http://schemas.openxmlformats.org/officeDocument/2006/relationships" type="chevron" r:blip="">
                    <dgm:adjLst>
                      <dgm:adj idx="1" val="0.7061"/>
                    </dgm:adjLst>
                  </dgm:shape>
                </dgm:if>
                <dgm:else name="Name26">
                  <dgm:shape xmlns:r="http://schemas.openxmlformats.org/officeDocument/2006/relationships" rot="180" type="chevron" r:blip="">
                    <dgm:adjLst>
                      <dgm:adj idx="1" val="0.7061"/>
                    </dgm:adjLst>
                  </dgm:shape>
                </dgm:else>
              </dgm:choose>
              <dgm:presOf/>
            </dgm:layoutNode>
            <dgm:layoutNode name="chevron6" styleLbl="alignNode1">
              <dgm:alg type="sp"/>
              <dgm:choose name="Name27">
                <dgm:if name="Name28" func="var" arg="dir" op="equ" val="norm">
                  <dgm:shape xmlns:r="http://schemas.openxmlformats.org/officeDocument/2006/relationships" type="chevron" r:blip="">
                    <dgm:adjLst>
                      <dgm:adj idx="1" val="0.7061"/>
                    </dgm:adjLst>
                  </dgm:shape>
                </dgm:if>
                <dgm:else name="Name29">
                  <dgm:shape xmlns:r="http://schemas.openxmlformats.org/officeDocument/2006/relationships" rot="180" type="chevron" r:blip="">
                    <dgm:adjLst>
                      <dgm:adj idx="1" val="0.7061"/>
                    </dgm:adjLst>
                  </dgm:shape>
                </dgm:else>
              </dgm:choose>
              <dgm:presOf/>
            </dgm:layoutNode>
            <dgm:layoutNode name="chevron7" styleLbl="alignNode1">
              <dgm:alg type="sp"/>
              <dgm:choose name="Name30">
                <dgm:if name="Name31" func="var" arg="dir" op="equ" val="norm">
                  <dgm:shape xmlns:r="http://schemas.openxmlformats.org/officeDocument/2006/relationships" type="chevron" r:blip="">
                    <dgm:adjLst>
                      <dgm:adj idx="1" val="0.7061"/>
                    </dgm:adjLst>
                  </dgm:shape>
                </dgm:if>
                <dgm:else name="Name32">
                  <dgm:shape xmlns:r="http://schemas.openxmlformats.org/officeDocument/2006/relationships" rot="180" type="chevron" r:blip="">
                    <dgm:adjLst>
                      <dgm:adj idx="1" val="0.7061"/>
                    </dgm:adjLst>
                  </dgm:shape>
                </dgm:else>
              </dgm:choose>
              <dgm:presOf/>
            </dgm:layoutNode>
            <dgm:layoutNode name="childtext" styleLbl="solidFgAcc1">
              <dgm:varLst>
                <dgm:chMax/>
                <dgm:chPref val="0"/>
                <dgm:bulletEnabled val="1"/>
              </dgm:varLst>
              <dgm:choose name="Name33">
                <dgm:if name="Name34" func="var" arg="dir" op="equ" val="norm">
                  <dgm:alg type="tx">
                    <dgm:param type="parTxLTRAlign" val="l"/>
                    <dgm:param type="txAnchorVertCh" val="t"/>
                  </dgm:alg>
                </dgm:if>
                <dgm:else name="Name35">
                  <dgm:alg type="tx">
                    <dgm:param type="parTxLTRAlign" val="r"/>
                    <dgm:param type="shpTxLTRAlignCh" val="r"/>
                    <dgm:param type="txAnchorVertCh" val="t"/>
                  </dgm:alg>
                </dgm:else>
              </dgm:choose>
              <dgm:shape xmlns:r="http://schemas.openxmlformats.org/officeDocument/2006/relationships" type="rect" r:blip="">
                <dgm:adjLst/>
              </dgm:shape>
              <dgm:presOf axis="des" ptType="nod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dgm:if>
        <dgm:else name="Name36">
          <dgm:layoutNode name="parallelogramComposite">
            <dgm:alg type="composite">
              <dgm:param type="ar" val="50"/>
            </dgm:alg>
            <dgm:shape xmlns:r="http://schemas.openxmlformats.org/officeDocument/2006/relationships" r:blip="">
              <dgm:adjLst/>
            </dgm:shape>
            <dgm:constrLst>
              <dgm:constr type="l" for="ch" forName="parallelogram1" refType="w" fact="0"/>
              <dgm:constr type="t" for="ch" forName="parallelogram1" refType="h" fact="0"/>
              <dgm:constr type="w" for="ch" forName="parallelogram1" refType="w" fact="0.12"/>
              <dgm:constr type="h" for="ch" forName="parallelogram1" refType="h"/>
              <dgm:constr type="l" for="ch" forName="parallelogram2" refType="w" fact="0.127"/>
              <dgm:constr type="t" for="ch" forName="parallelogram2" refType="h" fact="0"/>
              <dgm:constr type="w" for="ch" forName="parallelogram2" refType="w" fact="0.12"/>
              <dgm:constr type="h" for="ch" forName="parallelogram2" refType="h"/>
              <dgm:constr type="l" for="ch" forName="parallelogram3" refType="w" fact="0.254"/>
              <dgm:constr type="t" for="ch" forName="parallelogram3" refType="h" fact="0"/>
              <dgm:constr type="w" for="ch" forName="parallelogram3" refType="w" fact="0.12"/>
              <dgm:constr type="h" for="ch" forName="parallelogram3" refType="h"/>
              <dgm:constr type="l" for="ch" forName="parallelogram4" refType="w" fact="0.381"/>
              <dgm:constr type="t" for="ch" forName="parallelogram4" refType="h" fact="0"/>
              <dgm:constr type="w" for="ch" forName="parallelogram4" refType="w" fact="0.12"/>
              <dgm:constr type="h" for="ch" forName="parallelogram4" refType="h"/>
              <dgm:constr type="l" for="ch" forName="parallelogram5" refType="w" fact="0.508"/>
              <dgm:constr type="t" for="ch" forName="parallelogram5" refType="h" fact="0"/>
              <dgm:constr type="w" for="ch" forName="parallelogram5" refType="w" fact="0.12"/>
              <dgm:constr type="h" for="ch" forName="parallelogram5" refType="h"/>
              <dgm:constr type="l" for="ch" forName="parallelogram6" refType="w" fact="0.635"/>
              <dgm:constr type="t" for="ch" forName="parallelogram6" refType="h" fact="0"/>
              <dgm:constr type="w" for="ch" forName="parallelogram6" refType="w" fact="0.12"/>
              <dgm:constr type="h" for="ch" forName="parallelogram6" refType="h"/>
              <dgm:constr type="l" for="ch" forName="parallelogram7" refType="w" fact="0.762"/>
              <dgm:constr type="t" for="ch" forName="parallelogram7" refType="h" fact="0"/>
              <dgm:constr type="w" for="ch" forName="parallelogram7" refType="w" fact="0.12"/>
              <dgm:constr type="h" for="ch" forName="parallelogram7" refType="h"/>
            </dgm:constrLst>
            <dgm:ruleLst/>
            <dgm:layoutNode name="parallelogram1" styleLbl="alignNode1">
              <dgm:alg type="sp"/>
              <dgm:shape xmlns:r="http://schemas.openxmlformats.org/officeDocument/2006/relationships" type="parallelogram" r:blip="">
                <dgm:adjLst>
                  <dgm:adj idx="1" val="1.4084"/>
                </dgm:adjLst>
              </dgm:shape>
              <dgm:presOf/>
            </dgm:layoutNode>
            <dgm:layoutNode name="parallelogram2" styleLbl="alignNode1">
              <dgm:alg type="sp"/>
              <dgm:shape xmlns:r="http://schemas.openxmlformats.org/officeDocument/2006/relationships" type="parallelogram" r:blip="">
                <dgm:adjLst>
                  <dgm:adj idx="1" val="1.4084"/>
                </dgm:adjLst>
              </dgm:shape>
              <dgm:presOf/>
            </dgm:layoutNode>
            <dgm:layoutNode name="parallelogram3" styleLbl="alignNode1">
              <dgm:alg type="sp"/>
              <dgm:shape xmlns:r="http://schemas.openxmlformats.org/officeDocument/2006/relationships" type="parallelogram" r:blip="">
                <dgm:adjLst>
                  <dgm:adj idx="1" val="1.4084"/>
                </dgm:adjLst>
              </dgm:shape>
              <dgm:presOf/>
            </dgm:layoutNode>
            <dgm:layoutNode name="parallelogram4" styleLbl="alignNode1">
              <dgm:alg type="sp"/>
              <dgm:shape xmlns:r="http://schemas.openxmlformats.org/officeDocument/2006/relationships" type="parallelogram" r:blip="">
                <dgm:adjLst>
                  <dgm:adj idx="1" val="1.4084"/>
                </dgm:adjLst>
              </dgm:shape>
              <dgm:presOf/>
            </dgm:layoutNode>
            <dgm:layoutNode name="parallelogram5" styleLbl="alignNode1">
              <dgm:alg type="sp"/>
              <dgm:shape xmlns:r="http://schemas.openxmlformats.org/officeDocument/2006/relationships" type="parallelogram" r:blip="">
                <dgm:adjLst>
                  <dgm:adj idx="1" val="1.4084"/>
                </dgm:adjLst>
              </dgm:shape>
              <dgm:presOf/>
            </dgm:layoutNode>
            <dgm:layoutNode name="parallelogram6" styleLbl="alignNode1">
              <dgm:alg type="sp"/>
              <dgm:shape xmlns:r="http://schemas.openxmlformats.org/officeDocument/2006/relationships" type="parallelogram" r:blip="">
                <dgm:adjLst>
                  <dgm:adj idx="1" val="1.4084"/>
                </dgm:adjLst>
              </dgm:shape>
              <dgm:presOf/>
            </dgm:layoutNode>
            <dgm:layoutNode name="parallelogram7" styleLbl="alignNode1">
              <dgm:alg type="sp"/>
              <dgm:shape xmlns:r="http://schemas.openxmlformats.org/officeDocument/2006/relationships" type="parallelogram" r:blip="">
                <dgm:adjLst>
                  <dgm:adj idx="1" val="1.4084"/>
                </dgm:adjLst>
              </dgm:shape>
              <dgm:presOf/>
            </dgm:layoutNode>
          </dgm:layoutNode>
        </dgm:else>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1"/>
        <p:cNvGrpSpPr/>
        <p:nvPr/>
      </p:nvGrpSpPr>
      <p:grpSpPr>
        <a:xfrm>
          <a:off x="0" y="0"/>
          <a:ext cx="0" cy="0"/>
          <a:chOff x="0" y="0"/>
          <a:chExt cx="0" cy="0"/>
        </a:xfrm>
      </p:grpSpPr>
      <p:sp>
        <p:nvSpPr>
          <p:cNvPr id="182" name="Google Shape;182;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3" name="Google Shape;183;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
        <p:cNvGrpSpPr/>
        <p:nvPr/>
      </p:nvGrpSpPr>
      <p:grpSpPr>
        <a:xfrm>
          <a:off x="0" y="0"/>
          <a:ext cx="0" cy="0"/>
          <a:chOff x="0" y="0"/>
          <a:chExt cx="0" cy="0"/>
        </a:xfrm>
      </p:grpSpPr>
      <p:sp>
        <p:nvSpPr>
          <p:cNvPr id="211" name="Google Shape;211;ga9469d1f40_0_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2" name="Google Shape;212;ga9469d1f40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1667478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
        <p:cNvGrpSpPr/>
        <p:nvPr/>
      </p:nvGrpSpPr>
      <p:grpSpPr>
        <a:xfrm>
          <a:off x="0" y="0"/>
          <a:ext cx="0" cy="0"/>
          <a:chOff x="0" y="0"/>
          <a:chExt cx="0" cy="0"/>
        </a:xfrm>
      </p:grpSpPr>
      <p:sp>
        <p:nvSpPr>
          <p:cNvPr id="211" name="Google Shape;211;ga9469d1f40_0_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2" name="Google Shape;212;ga9469d1f40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262225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
        <p:cNvGrpSpPr/>
        <p:nvPr/>
      </p:nvGrpSpPr>
      <p:grpSpPr>
        <a:xfrm>
          <a:off x="0" y="0"/>
          <a:ext cx="0" cy="0"/>
          <a:chOff x="0" y="0"/>
          <a:chExt cx="0" cy="0"/>
        </a:xfrm>
      </p:grpSpPr>
      <p:sp>
        <p:nvSpPr>
          <p:cNvPr id="211" name="Google Shape;211;ga9469d1f40_0_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2" name="Google Shape;212;ga9469d1f40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5015511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
        <p:cNvGrpSpPr/>
        <p:nvPr/>
      </p:nvGrpSpPr>
      <p:grpSpPr>
        <a:xfrm>
          <a:off x="0" y="0"/>
          <a:ext cx="0" cy="0"/>
          <a:chOff x="0" y="0"/>
          <a:chExt cx="0" cy="0"/>
        </a:xfrm>
      </p:grpSpPr>
      <p:sp>
        <p:nvSpPr>
          <p:cNvPr id="211" name="Google Shape;211;ga9469d1f40_0_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2" name="Google Shape;212;ga9469d1f40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2949420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
        <p:cNvGrpSpPr/>
        <p:nvPr/>
      </p:nvGrpSpPr>
      <p:grpSpPr>
        <a:xfrm>
          <a:off x="0" y="0"/>
          <a:ext cx="0" cy="0"/>
          <a:chOff x="0" y="0"/>
          <a:chExt cx="0" cy="0"/>
        </a:xfrm>
      </p:grpSpPr>
      <p:sp>
        <p:nvSpPr>
          <p:cNvPr id="211" name="Google Shape;211;ga9469d1f40_0_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2" name="Google Shape;212;ga9469d1f40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3803552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
        <p:cNvGrpSpPr/>
        <p:nvPr/>
      </p:nvGrpSpPr>
      <p:grpSpPr>
        <a:xfrm>
          <a:off x="0" y="0"/>
          <a:ext cx="0" cy="0"/>
          <a:chOff x="0" y="0"/>
          <a:chExt cx="0" cy="0"/>
        </a:xfrm>
      </p:grpSpPr>
      <p:sp>
        <p:nvSpPr>
          <p:cNvPr id="211" name="Google Shape;211;ga9469d1f40_0_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2" name="Google Shape;212;ga9469d1f40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6749459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
        <p:cNvGrpSpPr/>
        <p:nvPr/>
      </p:nvGrpSpPr>
      <p:grpSpPr>
        <a:xfrm>
          <a:off x="0" y="0"/>
          <a:ext cx="0" cy="0"/>
          <a:chOff x="0" y="0"/>
          <a:chExt cx="0" cy="0"/>
        </a:xfrm>
      </p:grpSpPr>
      <p:sp>
        <p:nvSpPr>
          <p:cNvPr id="211" name="Google Shape;211;ga9469d1f40_0_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2" name="Google Shape;212;ga9469d1f40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4983018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
        <p:cNvGrpSpPr/>
        <p:nvPr/>
      </p:nvGrpSpPr>
      <p:grpSpPr>
        <a:xfrm>
          <a:off x="0" y="0"/>
          <a:ext cx="0" cy="0"/>
          <a:chOff x="0" y="0"/>
          <a:chExt cx="0" cy="0"/>
        </a:xfrm>
      </p:grpSpPr>
      <p:sp>
        <p:nvSpPr>
          <p:cNvPr id="211" name="Google Shape;211;ga9469d1f40_0_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2" name="Google Shape;212;ga9469d1f40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3561669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
        <p:cNvGrpSpPr/>
        <p:nvPr/>
      </p:nvGrpSpPr>
      <p:grpSpPr>
        <a:xfrm>
          <a:off x="0" y="0"/>
          <a:ext cx="0" cy="0"/>
          <a:chOff x="0" y="0"/>
          <a:chExt cx="0" cy="0"/>
        </a:xfrm>
      </p:grpSpPr>
      <p:sp>
        <p:nvSpPr>
          <p:cNvPr id="211" name="Google Shape;211;ga9469d1f40_0_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2" name="Google Shape;212;ga9469d1f40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6629475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
        <p:cNvGrpSpPr/>
        <p:nvPr/>
      </p:nvGrpSpPr>
      <p:grpSpPr>
        <a:xfrm>
          <a:off x="0" y="0"/>
          <a:ext cx="0" cy="0"/>
          <a:chOff x="0" y="0"/>
          <a:chExt cx="0" cy="0"/>
        </a:xfrm>
      </p:grpSpPr>
      <p:sp>
        <p:nvSpPr>
          <p:cNvPr id="211" name="Google Shape;211;ga9469d1f40_0_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2" name="Google Shape;212;ga9469d1f40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5944291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
        <p:cNvGrpSpPr/>
        <p:nvPr/>
      </p:nvGrpSpPr>
      <p:grpSpPr>
        <a:xfrm>
          <a:off x="0" y="0"/>
          <a:ext cx="0" cy="0"/>
          <a:chOff x="0" y="0"/>
          <a:chExt cx="0" cy="0"/>
        </a:xfrm>
      </p:grpSpPr>
      <p:sp>
        <p:nvSpPr>
          <p:cNvPr id="211" name="Google Shape;211;ga9469d1f40_0_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2" name="Google Shape;212;ga9469d1f40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7372614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
        <p:cNvGrpSpPr/>
        <p:nvPr/>
      </p:nvGrpSpPr>
      <p:grpSpPr>
        <a:xfrm>
          <a:off x="0" y="0"/>
          <a:ext cx="0" cy="0"/>
          <a:chOff x="0" y="0"/>
          <a:chExt cx="0" cy="0"/>
        </a:xfrm>
      </p:grpSpPr>
      <p:sp>
        <p:nvSpPr>
          <p:cNvPr id="211" name="Google Shape;211;ga9469d1f40_0_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2" name="Google Shape;212;ga9469d1f40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5043009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1643858" y="1172225"/>
            <a:ext cx="6770700" cy="2052600"/>
          </a:xfrm>
          <a:prstGeom prst="rect">
            <a:avLst/>
          </a:prstGeom>
        </p:spPr>
        <p:txBody>
          <a:bodyPr spcFirstLastPara="1" wrap="square" lIns="91425" tIns="91425" rIns="91425" bIns="91425" anchor="b" anchorCtr="0">
            <a:noAutofit/>
          </a:bodyPr>
          <a:lstStyle>
            <a:lvl1pPr lvl="0" algn="r">
              <a:spcBef>
                <a:spcPts val="0"/>
              </a:spcBef>
              <a:spcAft>
                <a:spcPts val="0"/>
              </a:spcAft>
              <a:buSzPts val="5200"/>
              <a:buNone/>
              <a:defRPr sz="53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0" name="Google Shape;10;p2"/>
          <p:cNvSpPr txBox="1">
            <a:spLocks noGrp="1"/>
          </p:cNvSpPr>
          <p:nvPr>
            <p:ph type="subTitle" idx="1"/>
          </p:nvPr>
        </p:nvSpPr>
        <p:spPr>
          <a:xfrm>
            <a:off x="1643852" y="3261775"/>
            <a:ext cx="6770700" cy="557100"/>
          </a:xfrm>
          <a:prstGeom prst="rect">
            <a:avLst/>
          </a:prstGeom>
        </p:spPr>
        <p:txBody>
          <a:bodyPr spcFirstLastPara="1" wrap="square" lIns="91425" tIns="91425" rIns="91425" bIns="91425" anchor="t" anchorCtr="0">
            <a:noAutofit/>
          </a:bodyPr>
          <a:lstStyle>
            <a:lvl1pPr lvl="0" algn="r">
              <a:lnSpc>
                <a:spcPct val="100000"/>
              </a:lnSpc>
              <a:spcBef>
                <a:spcPts val="0"/>
              </a:spcBef>
              <a:spcAft>
                <a:spcPts val="0"/>
              </a:spcAft>
              <a:buSzPts val="2800"/>
              <a:buNone/>
              <a:defRPr sz="1600">
                <a:solidFill>
                  <a:schemeClr val="accent2"/>
                </a:solidFill>
              </a:defRPr>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1" name="Google Shape;11;p2"/>
          <p:cNvSpPr/>
          <p:nvPr/>
        </p:nvSpPr>
        <p:spPr>
          <a:xfrm>
            <a:off x="0" y="0"/>
            <a:ext cx="1216200" cy="25716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8"/>
        <p:cNvGrpSpPr/>
        <p:nvPr/>
      </p:nvGrpSpPr>
      <p:grpSpPr>
        <a:xfrm>
          <a:off x="0" y="0"/>
          <a:ext cx="0" cy="0"/>
          <a:chOff x="0" y="0"/>
          <a:chExt cx="0" cy="0"/>
        </a:xfrm>
      </p:grpSpPr>
      <p:sp>
        <p:nvSpPr>
          <p:cNvPr id="19" name="Google Shape;19;p4"/>
          <p:cNvSpPr txBox="1">
            <a:spLocks noGrp="1"/>
          </p:cNvSpPr>
          <p:nvPr>
            <p:ph type="body" idx="1"/>
          </p:nvPr>
        </p:nvSpPr>
        <p:spPr>
          <a:xfrm>
            <a:off x="713225" y="1152475"/>
            <a:ext cx="7717500" cy="3416400"/>
          </a:xfrm>
          <a:prstGeom prst="rect">
            <a:avLst/>
          </a:prstGeom>
        </p:spPr>
        <p:txBody>
          <a:bodyPr spcFirstLastPara="1" wrap="square" lIns="91425" tIns="91425" rIns="91425" bIns="91425" anchor="t" anchorCtr="0">
            <a:noAutofit/>
          </a:bodyPr>
          <a:lstStyle>
            <a:lvl1pPr marL="457200" lvl="0" indent="-317500">
              <a:spcBef>
                <a:spcPts val="0"/>
              </a:spcBef>
              <a:spcAft>
                <a:spcPts val="0"/>
              </a:spcAft>
              <a:buSzPts val="1400"/>
              <a:buFont typeface="Barlow"/>
              <a:buChar char="●"/>
              <a:defRPr sz="1200"/>
            </a:lvl1pPr>
            <a:lvl2pPr marL="914400" lvl="1" indent="-317500">
              <a:spcBef>
                <a:spcPts val="1600"/>
              </a:spcBef>
              <a:spcAft>
                <a:spcPts val="0"/>
              </a:spcAft>
              <a:buSzPts val="1400"/>
              <a:buFont typeface="Barlow"/>
              <a:buChar char="○"/>
              <a:defRPr sz="1200"/>
            </a:lvl2pPr>
            <a:lvl3pPr marL="1371600" lvl="2" indent="-317500">
              <a:spcBef>
                <a:spcPts val="1600"/>
              </a:spcBef>
              <a:spcAft>
                <a:spcPts val="0"/>
              </a:spcAft>
              <a:buClr>
                <a:schemeClr val="lt1"/>
              </a:buClr>
              <a:buSzPts val="1400"/>
              <a:buFont typeface="Barlow"/>
              <a:buChar char="■"/>
              <a:defRPr/>
            </a:lvl3pPr>
            <a:lvl4pPr marL="1828800" lvl="3" indent="-317500">
              <a:spcBef>
                <a:spcPts val="1600"/>
              </a:spcBef>
              <a:spcAft>
                <a:spcPts val="0"/>
              </a:spcAft>
              <a:buClr>
                <a:schemeClr val="lt1"/>
              </a:buClr>
              <a:buSzPts val="1400"/>
              <a:buFont typeface="Barlow"/>
              <a:buChar char="●"/>
              <a:defRPr/>
            </a:lvl4pPr>
            <a:lvl5pPr marL="2286000" lvl="4" indent="-317500">
              <a:spcBef>
                <a:spcPts val="1600"/>
              </a:spcBef>
              <a:spcAft>
                <a:spcPts val="0"/>
              </a:spcAft>
              <a:buClr>
                <a:schemeClr val="lt1"/>
              </a:buClr>
              <a:buSzPts val="1400"/>
              <a:buFont typeface="Barlow"/>
              <a:buChar char="○"/>
              <a:defRPr/>
            </a:lvl5pPr>
            <a:lvl6pPr marL="2743200" lvl="5" indent="-317500">
              <a:spcBef>
                <a:spcPts val="1600"/>
              </a:spcBef>
              <a:spcAft>
                <a:spcPts val="0"/>
              </a:spcAft>
              <a:buClr>
                <a:schemeClr val="lt1"/>
              </a:buClr>
              <a:buSzPts val="1400"/>
              <a:buFont typeface="Barlow"/>
              <a:buChar char="■"/>
              <a:defRPr/>
            </a:lvl6pPr>
            <a:lvl7pPr marL="3200400" lvl="6" indent="-317500">
              <a:spcBef>
                <a:spcPts val="1600"/>
              </a:spcBef>
              <a:spcAft>
                <a:spcPts val="0"/>
              </a:spcAft>
              <a:buClr>
                <a:schemeClr val="lt1"/>
              </a:buClr>
              <a:buSzPts val="1400"/>
              <a:buFont typeface="Barlow"/>
              <a:buChar char="●"/>
              <a:defRPr/>
            </a:lvl7pPr>
            <a:lvl8pPr marL="3657600" lvl="7" indent="-317500">
              <a:spcBef>
                <a:spcPts val="1600"/>
              </a:spcBef>
              <a:spcAft>
                <a:spcPts val="0"/>
              </a:spcAft>
              <a:buClr>
                <a:schemeClr val="lt1"/>
              </a:buClr>
              <a:buSzPts val="1400"/>
              <a:buFont typeface="Barlow"/>
              <a:buChar char="○"/>
              <a:defRPr/>
            </a:lvl8pPr>
            <a:lvl9pPr marL="4114800" lvl="8" indent="-317500">
              <a:spcBef>
                <a:spcPts val="1600"/>
              </a:spcBef>
              <a:spcAft>
                <a:spcPts val="1600"/>
              </a:spcAft>
              <a:buClr>
                <a:schemeClr val="lt1"/>
              </a:buClr>
              <a:buSzPts val="1400"/>
              <a:buFont typeface="Barlow"/>
              <a:buChar char="■"/>
              <a:defRPr/>
            </a:lvl9pPr>
          </a:lstStyle>
          <a:p>
            <a:endParaRPr/>
          </a:p>
        </p:txBody>
      </p:sp>
      <p:sp>
        <p:nvSpPr>
          <p:cNvPr id="20" name="Google Shape;20;p4"/>
          <p:cNvSpPr txBox="1">
            <a:spLocks noGrp="1"/>
          </p:cNvSpPr>
          <p:nvPr>
            <p:ph type="title"/>
          </p:nvPr>
        </p:nvSpPr>
        <p:spPr>
          <a:xfrm>
            <a:off x="713225" y="384048"/>
            <a:ext cx="77175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None/>
              <a:defRPr>
                <a:solidFill>
                  <a:schemeClr val="accent1"/>
                </a:solidFill>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2"/>
        <p:cNvGrpSpPr/>
        <p:nvPr/>
      </p:nvGrpSpPr>
      <p:grpSpPr>
        <a:xfrm>
          <a:off x="0" y="0"/>
          <a:ext cx="0" cy="0"/>
          <a:chOff x="0" y="0"/>
          <a:chExt cx="0" cy="0"/>
        </a:xfrm>
      </p:grpSpPr>
      <p:sp>
        <p:nvSpPr>
          <p:cNvPr id="33" name="Google Shape;33;p7"/>
          <p:cNvSpPr txBox="1">
            <a:spLocks noGrp="1"/>
          </p:cNvSpPr>
          <p:nvPr>
            <p:ph type="title"/>
          </p:nvPr>
        </p:nvSpPr>
        <p:spPr>
          <a:xfrm>
            <a:off x="1156525" y="1340400"/>
            <a:ext cx="4232100" cy="755700"/>
          </a:xfrm>
          <a:prstGeom prst="rect">
            <a:avLst/>
          </a:prstGeom>
        </p:spPr>
        <p:txBody>
          <a:bodyPr spcFirstLastPara="1" wrap="square" lIns="91425" tIns="91425" rIns="91425" bIns="91425" anchor="b" anchorCtr="0">
            <a:noAutofit/>
          </a:bodyPr>
          <a:lstStyle>
            <a:lvl1pPr lvl="0">
              <a:spcBef>
                <a:spcPts val="0"/>
              </a:spcBef>
              <a:spcAft>
                <a:spcPts val="0"/>
              </a:spcAft>
              <a:buSzPts val="2400"/>
              <a:buNone/>
              <a:defRPr>
                <a:solidFill>
                  <a:schemeClr val="accent1"/>
                </a:solidFill>
              </a:defRPr>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4" name="Google Shape;34;p7"/>
          <p:cNvSpPr txBox="1">
            <a:spLocks noGrp="1"/>
          </p:cNvSpPr>
          <p:nvPr>
            <p:ph type="body" idx="1"/>
          </p:nvPr>
        </p:nvSpPr>
        <p:spPr>
          <a:xfrm>
            <a:off x="1156525" y="2096100"/>
            <a:ext cx="4232100" cy="20118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Char char="●"/>
              <a:defRPr sz="1400">
                <a:solidFill>
                  <a:schemeClr val="accent2"/>
                </a:solidFill>
              </a:defRPr>
            </a:lvl1pPr>
            <a:lvl2pPr marL="914400" lvl="1" indent="-304800">
              <a:spcBef>
                <a:spcPts val="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35" name="Google Shape;35;p7"/>
          <p:cNvSpPr/>
          <p:nvPr/>
        </p:nvSpPr>
        <p:spPr>
          <a:xfrm>
            <a:off x="6732125" y="0"/>
            <a:ext cx="1216200" cy="25716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7"/>
          <p:cNvSpPr/>
          <p:nvPr/>
        </p:nvSpPr>
        <p:spPr>
          <a:xfrm>
            <a:off x="7951325" y="2571750"/>
            <a:ext cx="1216200" cy="25716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5"/>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a:lnSpc>
                <a:spcPct val="100000"/>
              </a:lnSpc>
              <a:spcBef>
                <a:spcPts val="0"/>
              </a:spcBef>
              <a:spcAft>
                <a:spcPts val="0"/>
              </a:spcAft>
              <a:buClr>
                <a:schemeClr val="dk1"/>
              </a:buClr>
              <a:buSzPts val="2800"/>
              <a:buFont typeface="Montserrat"/>
              <a:buNone/>
              <a:defRPr sz="2800" b="1">
                <a:solidFill>
                  <a:schemeClr val="dk1"/>
                </a:solidFill>
                <a:latin typeface="Montserrat"/>
                <a:ea typeface="Montserrat"/>
                <a:cs typeface="Montserrat"/>
                <a:sym typeface="Montserrat"/>
              </a:defRPr>
            </a:lvl1pPr>
            <a:lvl2pPr lvl="1">
              <a:lnSpc>
                <a:spcPct val="100000"/>
              </a:lnSpc>
              <a:spcBef>
                <a:spcPts val="0"/>
              </a:spcBef>
              <a:spcAft>
                <a:spcPts val="0"/>
              </a:spcAft>
              <a:buClr>
                <a:schemeClr val="dk1"/>
              </a:buClr>
              <a:buSzPts val="2800"/>
              <a:buFont typeface="Montserrat"/>
              <a:buNone/>
              <a:defRPr sz="2800" b="1">
                <a:solidFill>
                  <a:schemeClr val="dk1"/>
                </a:solidFill>
                <a:latin typeface="Montserrat"/>
                <a:ea typeface="Montserrat"/>
                <a:cs typeface="Montserrat"/>
                <a:sym typeface="Montserrat"/>
              </a:defRPr>
            </a:lvl2pPr>
            <a:lvl3pPr lvl="2">
              <a:lnSpc>
                <a:spcPct val="100000"/>
              </a:lnSpc>
              <a:spcBef>
                <a:spcPts val="0"/>
              </a:spcBef>
              <a:spcAft>
                <a:spcPts val="0"/>
              </a:spcAft>
              <a:buClr>
                <a:schemeClr val="dk1"/>
              </a:buClr>
              <a:buSzPts val="2800"/>
              <a:buFont typeface="Montserrat"/>
              <a:buNone/>
              <a:defRPr sz="2800" b="1">
                <a:solidFill>
                  <a:schemeClr val="dk1"/>
                </a:solidFill>
                <a:latin typeface="Montserrat"/>
                <a:ea typeface="Montserrat"/>
                <a:cs typeface="Montserrat"/>
                <a:sym typeface="Montserrat"/>
              </a:defRPr>
            </a:lvl3pPr>
            <a:lvl4pPr lvl="3">
              <a:lnSpc>
                <a:spcPct val="100000"/>
              </a:lnSpc>
              <a:spcBef>
                <a:spcPts val="0"/>
              </a:spcBef>
              <a:spcAft>
                <a:spcPts val="0"/>
              </a:spcAft>
              <a:buClr>
                <a:schemeClr val="dk1"/>
              </a:buClr>
              <a:buSzPts val="2800"/>
              <a:buFont typeface="Montserrat"/>
              <a:buNone/>
              <a:defRPr sz="2800" b="1">
                <a:solidFill>
                  <a:schemeClr val="dk1"/>
                </a:solidFill>
                <a:latin typeface="Montserrat"/>
                <a:ea typeface="Montserrat"/>
                <a:cs typeface="Montserrat"/>
                <a:sym typeface="Montserrat"/>
              </a:defRPr>
            </a:lvl4pPr>
            <a:lvl5pPr lvl="4">
              <a:lnSpc>
                <a:spcPct val="100000"/>
              </a:lnSpc>
              <a:spcBef>
                <a:spcPts val="0"/>
              </a:spcBef>
              <a:spcAft>
                <a:spcPts val="0"/>
              </a:spcAft>
              <a:buClr>
                <a:schemeClr val="dk1"/>
              </a:buClr>
              <a:buSzPts val="2800"/>
              <a:buFont typeface="Montserrat"/>
              <a:buNone/>
              <a:defRPr sz="2800" b="1">
                <a:solidFill>
                  <a:schemeClr val="dk1"/>
                </a:solidFill>
                <a:latin typeface="Montserrat"/>
                <a:ea typeface="Montserrat"/>
                <a:cs typeface="Montserrat"/>
                <a:sym typeface="Montserrat"/>
              </a:defRPr>
            </a:lvl5pPr>
            <a:lvl6pPr lvl="5">
              <a:lnSpc>
                <a:spcPct val="100000"/>
              </a:lnSpc>
              <a:spcBef>
                <a:spcPts val="0"/>
              </a:spcBef>
              <a:spcAft>
                <a:spcPts val="0"/>
              </a:spcAft>
              <a:buClr>
                <a:schemeClr val="dk1"/>
              </a:buClr>
              <a:buSzPts val="2800"/>
              <a:buFont typeface="Montserrat"/>
              <a:buNone/>
              <a:defRPr sz="2800" b="1">
                <a:solidFill>
                  <a:schemeClr val="dk1"/>
                </a:solidFill>
                <a:latin typeface="Montserrat"/>
                <a:ea typeface="Montserrat"/>
                <a:cs typeface="Montserrat"/>
                <a:sym typeface="Montserrat"/>
              </a:defRPr>
            </a:lvl6pPr>
            <a:lvl7pPr lvl="6">
              <a:lnSpc>
                <a:spcPct val="100000"/>
              </a:lnSpc>
              <a:spcBef>
                <a:spcPts val="0"/>
              </a:spcBef>
              <a:spcAft>
                <a:spcPts val="0"/>
              </a:spcAft>
              <a:buClr>
                <a:schemeClr val="dk1"/>
              </a:buClr>
              <a:buSzPts val="2800"/>
              <a:buFont typeface="Montserrat"/>
              <a:buNone/>
              <a:defRPr sz="2800" b="1">
                <a:solidFill>
                  <a:schemeClr val="dk1"/>
                </a:solidFill>
                <a:latin typeface="Montserrat"/>
                <a:ea typeface="Montserrat"/>
                <a:cs typeface="Montserrat"/>
                <a:sym typeface="Montserrat"/>
              </a:defRPr>
            </a:lvl7pPr>
            <a:lvl8pPr lvl="7">
              <a:lnSpc>
                <a:spcPct val="100000"/>
              </a:lnSpc>
              <a:spcBef>
                <a:spcPts val="0"/>
              </a:spcBef>
              <a:spcAft>
                <a:spcPts val="0"/>
              </a:spcAft>
              <a:buClr>
                <a:schemeClr val="dk1"/>
              </a:buClr>
              <a:buSzPts val="2800"/>
              <a:buFont typeface="Montserrat"/>
              <a:buNone/>
              <a:defRPr sz="2800" b="1">
                <a:solidFill>
                  <a:schemeClr val="dk1"/>
                </a:solidFill>
                <a:latin typeface="Montserrat"/>
                <a:ea typeface="Montserrat"/>
                <a:cs typeface="Montserrat"/>
                <a:sym typeface="Montserrat"/>
              </a:defRPr>
            </a:lvl8pPr>
            <a:lvl9pPr lvl="8">
              <a:lnSpc>
                <a:spcPct val="100000"/>
              </a:lnSpc>
              <a:spcBef>
                <a:spcPts val="0"/>
              </a:spcBef>
              <a:spcAft>
                <a:spcPts val="0"/>
              </a:spcAft>
              <a:buClr>
                <a:schemeClr val="dk1"/>
              </a:buClr>
              <a:buSzPts val="2800"/>
              <a:buFont typeface="Montserrat"/>
              <a:buNone/>
              <a:defRPr sz="2800" b="1">
                <a:solidFill>
                  <a:schemeClr val="dk1"/>
                </a:solidFill>
                <a:latin typeface="Montserrat"/>
                <a:ea typeface="Montserrat"/>
                <a:cs typeface="Montserrat"/>
                <a:sym typeface="Montserrat"/>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lvl="0" indent="-342900">
              <a:lnSpc>
                <a:spcPct val="100000"/>
              </a:lnSpc>
              <a:spcBef>
                <a:spcPts val="0"/>
              </a:spcBef>
              <a:spcAft>
                <a:spcPts val="0"/>
              </a:spcAft>
              <a:buClr>
                <a:schemeClr val="dk2"/>
              </a:buClr>
              <a:buSzPts val="1800"/>
              <a:buFont typeface="Montserrat"/>
              <a:buChar char="●"/>
              <a:defRPr sz="1800">
                <a:solidFill>
                  <a:schemeClr val="dk2"/>
                </a:solidFill>
                <a:latin typeface="Montserrat"/>
                <a:ea typeface="Montserrat"/>
                <a:cs typeface="Montserrat"/>
                <a:sym typeface="Montserrat"/>
              </a:defRPr>
            </a:lvl1pPr>
            <a:lvl2pPr marL="914400" lvl="1" indent="-317500">
              <a:lnSpc>
                <a:spcPct val="100000"/>
              </a:lnSpc>
              <a:spcBef>
                <a:spcPts val="1600"/>
              </a:spcBef>
              <a:spcAft>
                <a:spcPts val="0"/>
              </a:spcAft>
              <a:buClr>
                <a:schemeClr val="dk2"/>
              </a:buClr>
              <a:buSzPts val="1400"/>
              <a:buFont typeface="Montserrat"/>
              <a:buChar char="○"/>
              <a:defRPr>
                <a:solidFill>
                  <a:schemeClr val="dk2"/>
                </a:solidFill>
                <a:latin typeface="Montserrat"/>
                <a:ea typeface="Montserrat"/>
                <a:cs typeface="Montserrat"/>
                <a:sym typeface="Montserrat"/>
              </a:defRPr>
            </a:lvl2pPr>
            <a:lvl3pPr marL="1371600" lvl="2" indent="-317500">
              <a:lnSpc>
                <a:spcPct val="100000"/>
              </a:lnSpc>
              <a:spcBef>
                <a:spcPts val="1600"/>
              </a:spcBef>
              <a:spcAft>
                <a:spcPts val="0"/>
              </a:spcAft>
              <a:buClr>
                <a:schemeClr val="dk2"/>
              </a:buClr>
              <a:buSzPts val="1400"/>
              <a:buFont typeface="Montserrat"/>
              <a:buChar char="■"/>
              <a:defRPr>
                <a:solidFill>
                  <a:schemeClr val="dk2"/>
                </a:solidFill>
                <a:latin typeface="Montserrat"/>
                <a:ea typeface="Montserrat"/>
                <a:cs typeface="Montserrat"/>
                <a:sym typeface="Montserrat"/>
              </a:defRPr>
            </a:lvl3pPr>
            <a:lvl4pPr marL="1828800" lvl="3" indent="-317500">
              <a:lnSpc>
                <a:spcPct val="100000"/>
              </a:lnSpc>
              <a:spcBef>
                <a:spcPts val="1600"/>
              </a:spcBef>
              <a:spcAft>
                <a:spcPts val="0"/>
              </a:spcAft>
              <a:buClr>
                <a:schemeClr val="dk2"/>
              </a:buClr>
              <a:buSzPts val="1400"/>
              <a:buFont typeface="Montserrat"/>
              <a:buChar char="●"/>
              <a:defRPr>
                <a:solidFill>
                  <a:schemeClr val="dk2"/>
                </a:solidFill>
                <a:latin typeface="Montserrat"/>
                <a:ea typeface="Montserrat"/>
                <a:cs typeface="Montserrat"/>
                <a:sym typeface="Montserrat"/>
              </a:defRPr>
            </a:lvl4pPr>
            <a:lvl5pPr marL="2286000" lvl="4" indent="-317500">
              <a:lnSpc>
                <a:spcPct val="100000"/>
              </a:lnSpc>
              <a:spcBef>
                <a:spcPts val="1600"/>
              </a:spcBef>
              <a:spcAft>
                <a:spcPts val="0"/>
              </a:spcAft>
              <a:buClr>
                <a:schemeClr val="dk2"/>
              </a:buClr>
              <a:buSzPts val="1400"/>
              <a:buFont typeface="Montserrat"/>
              <a:buChar char="○"/>
              <a:defRPr>
                <a:solidFill>
                  <a:schemeClr val="dk2"/>
                </a:solidFill>
                <a:latin typeface="Montserrat"/>
                <a:ea typeface="Montserrat"/>
                <a:cs typeface="Montserrat"/>
                <a:sym typeface="Montserrat"/>
              </a:defRPr>
            </a:lvl5pPr>
            <a:lvl6pPr marL="2743200" lvl="5" indent="-317500">
              <a:lnSpc>
                <a:spcPct val="100000"/>
              </a:lnSpc>
              <a:spcBef>
                <a:spcPts val="1600"/>
              </a:spcBef>
              <a:spcAft>
                <a:spcPts val="0"/>
              </a:spcAft>
              <a:buClr>
                <a:schemeClr val="dk2"/>
              </a:buClr>
              <a:buSzPts val="1400"/>
              <a:buFont typeface="Montserrat"/>
              <a:buChar char="■"/>
              <a:defRPr>
                <a:solidFill>
                  <a:schemeClr val="dk2"/>
                </a:solidFill>
                <a:latin typeface="Montserrat"/>
                <a:ea typeface="Montserrat"/>
                <a:cs typeface="Montserrat"/>
                <a:sym typeface="Montserrat"/>
              </a:defRPr>
            </a:lvl6pPr>
            <a:lvl7pPr marL="3200400" lvl="6" indent="-317500">
              <a:lnSpc>
                <a:spcPct val="100000"/>
              </a:lnSpc>
              <a:spcBef>
                <a:spcPts val="1600"/>
              </a:spcBef>
              <a:spcAft>
                <a:spcPts val="0"/>
              </a:spcAft>
              <a:buClr>
                <a:schemeClr val="dk2"/>
              </a:buClr>
              <a:buSzPts val="1400"/>
              <a:buFont typeface="Montserrat"/>
              <a:buChar char="●"/>
              <a:defRPr>
                <a:solidFill>
                  <a:schemeClr val="dk2"/>
                </a:solidFill>
                <a:latin typeface="Montserrat"/>
                <a:ea typeface="Montserrat"/>
                <a:cs typeface="Montserrat"/>
                <a:sym typeface="Montserrat"/>
              </a:defRPr>
            </a:lvl7pPr>
            <a:lvl8pPr marL="3657600" lvl="7" indent="-317500">
              <a:lnSpc>
                <a:spcPct val="100000"/>
              </a:lnSpc>
              <a:spcBef>
                <a:spcPts val="1600"/>
              </a:spcBef>
              <a:spcAft>
                <a:spcPts val="0"/>
              </a:spcAft>
              <a:buClr>
                <a:schemeClr val="dk2"/>
              </a:buClr>
              <a:buSzPts val="1400"/>
              <a:buFont typeface="Montserrat"/>
              <a:buChar char="○"/>
              <a:defRPr>
                <a:solidFill>
                  <a:schemeClr val="dk2"/>
                </a:solidFill>
                <a:latin typeface="Montserrat"/>
                <a:ea typeface="Montserrat"/>
                <a:cs typeface="Montserrat"/>
                <a:sym typeface="Montserrat"/>
              </a:defRPr>
            </a:lvl8pPr>
            <a:lvl9pPr marL="4114800" lvl="8" indent="-317500">
              <a:lnSpc>
                <a:spcPct val="100000"/>
              </a:lnSpc>
              <a:spcBef>
                <a:spcPts val="1600"/>
              </a:spcBef>
              <a:spcAft>
                <a:spcPts val="1600"/>
              </a:spcAft>
              <a:buClr>
                <a:schemeClr val="dk2"/>
              </a:buClr>
              <a:buSzPts val="1400"/>
              <a:buFont typeface="Montserrat"/>
              <a:buChar char="■"/>
              <a:defRPr>
                <a:solidFill>
                  <a:schemeClr val="dk2"/>
                </a:solidFill>
                <a:latin typeface="Montserrat"/>
                <a:ea typeface="Montserrat"/>
                <a:cs typeface="Montserrat"/>
                <a:sym typeface="Montserrat"/>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0" r:id="rId2"/>
    <p:sldLayoutId id="2147483653" r:id="rId3"/>
    <p:sldLayoutId id="2147483658" r:id="rId4"/>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3.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1.xml"/><Relationship Id="rId1" Type="http://schemas.openxmlformats.org/officeDocument/2006/relationships/slideLayout" Target="../slideLayouts/slideLayout3.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2.xml"/><Relationship Id="rId1" Type="http://schemas.openxmlformats.org/officeDocument/2006/relationships/slideLayout" Target="../slideLayouts/slideLayout3.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84"/>
        <p:cNvGrpSpPr/>
        <p:nvPr/>
      </p:nvGrpSpPr>
      <p:grpSpPr>
        <a:xfrm>
          <a:off x="0" y="0"/>
          <a:ext cx="0" cy="0"/>
          <a:chOff x="0" y="0"/>
          <a:chExt cx="0" cy="0"/>
        </a:xfrm>
      </p:grpSpPr>
      <p:sp>
        <p:nvSpPr>
          <p:cNvPr id="185" name="Google Shape;185;p30"/>
          <p:cNvSpPr txBox="1">
            <a:spLocks noGrp="1"/>
          </p:cNvSpPr>
          <p:nvPr>
            <p:ph type="ctrTitle"/>
          </p:nvPr>
        </p:nvSpPr>
        <p:spPr>
          <a:xfrm>
            <a:off x="1643858" y="1172225"/>
            <a:ext cx="6770700" cy="2052600"/>
          </a:xfrm>
          <a:prstGeom prst="rect">
            <a:avLst/>
          </a:prstGeom>
        </p:spPr>
        <p:txBody>
          <a:bodyPr spcFirstLastPara="1" wrap="square" lIns="91425" tIns="91425" rIns="91425" bIns="91425" anchor="b" anchorCtr="0">
            <a:noAutofit/>
          </a:bodyPr>
          <a:lstStyle/>
          <a:p>
            <a:pPr marL="0" lvl="0" indent="0" algn="r" rtl="0">
              <a:spcBef>
                <a:spcPts val="0"/>
              </a:spcBef>
              <a:spcAft>
                <a:spcPts val="0"/>
              </a:spcAft>
              <a:buNone/>
            </a:pPr>
            <a:r>
              <a:rPr lang="en-GB" dirty="0">
                <a:solidFill>
                  <a:schemeClr val="accent1"/>
                </a:solidFill>
              </a:rPr>
              <a:t>Tesco's German Expansion</a:t>
            </a:r>
            <a:endParaRPr dirty="0">
              <a:solidFill>
                <a:srgbClr val="4A8CFF"/>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13"/>
        <p:cNvGrpSpPr/>
        <p:nvPr/>
      </p:nvGrpSpPr>
      <p:grpSpPr>
        <a:xfrm>
          <a:off x="0" y="0"/>
          <a:ext cx="0" cy="0"/>
          <a:chOff x="0" y="0"/>
          <a:chExt cx="0" cy="0"/>
        </a:xfrm>
      </p:grpSpPr>
      <p:sp>
        <p:nvSpPr>
          <p:cNvPr id="214" name="Google Shape;214;p33"/>
          <p:cNvSpPr txBox="1">
            <a:spLocks noGrp="1"/>
          </p:cNvSpPr>
          <p:nvPr>
            <p:ph type="title"/>
          </p:nvPr>
        </p:nvSpPr>
        <p:spPr>
          <a:xfrm>
            <a:off x="2108075" y="363436"/>
            <a:ext cx="5122750" cy="623869"/>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GB" sz="2400"/>
              <a:t>Main content</a:t>
            </a:r>
            <a:endParaRPr sz="2400" dirty="0"/>
          </a:p>
        </p:txBody>
      </p:sp>
      <p:graphicFrame>
        <p:nvGraphicFramePr>
          <p:cNvPr id="2" name="Table 1">
            <a:extLst>
              <a:ext uri="{FF2B5EF4-FFF2-40B4-BE49-F238E27FC236}">
                <a16:creationId xmlns:a16="http://schemas.microsoft.com/office/drawing/2014/main" id="{26AD0FEA-FC99-EBB4-DC9E-0B9CF6F1A94C}"/>
              </a:ext>
            </a:extLst>
          </p:cNvPr>
          <p:cNvGraphicFramePr>
            <a:graphicFrameLocks noGrp="1"/>
          </p:cNvGraphicFramePr>
          <p:nvPr>
            <p:extLst>
              <p:ext uri="{D42A27DB-BD31-4B8C-83A1-F6EECF244321}">
                <p14:modId xmlns:p14="http://schemas.microsoft.com/office/powerpoint/2010/main" val="2522150174"/>
              </p:ext>
            </p:extLst>
          </p:nvPr>
        </p:nvGraphicFramePr>
        <p:xfrm>
          <a:off x="875570" y="1368561"/>
          <a:ext cx="5721476" cy="2573416"/>
        </p:xfrm>
        <a:graphic>
          <a:graphicData uri="http://schemas.openxmlformats.org/drawingml/2006/table">
            <a:tbl>
              <a:tblPr firstRow="1" bandRow="1">
                <a:tableStyleId>{69012ECD-51FC-41F1-AA8D-1B2483CD663E}</a:tableStyleId>
              </a:tblPr>
              <a:tblGrid>
                <a:gridCol w="945368">
                  <a:extLst>
                    <a:ext uri="{9D8B030D-6E8A-4147-A177-3AD203B41FA5}">
                      <a16:colId xmlns:a16="http://schemas.microsoft.com/office/drawing/2014/main" val="1005875920"/>
                    </a:ext>
                  </a:extLst>
                </a:gridCol>
                <a:gridCol w="4776108">
                  <a:extLst>
                    <a:ext uri="{9D8B030D-6E8A-4147-A177-3AD203B41FA5}">
                      <a16:colId xmlns:a16="http://schemas.microsoft.com/office/drawing/2014/main" val="1521519669"/>
                    </a:ext>
                  </a:extLst>
                </a:gridCol>
              </a:tblGrid>
              <a:tr h="321677">
                <a:tc>
                  <a:txBody>
                    <a:bodyPr/>
                    <a:lstStyle/>
                    <a:p>
                      <a:r>
                        <a:rPr lang="en-GB" sz="1200" dirty="0"/>
                        <a:t>No.</a:t>
                      </a:r>
                    </a:p>
                  </a:txBody>
                  <a:tcPr anchor="ctr"/>
                </a:tc>
                <a:tc>
                  <a:txBody>
                    <a:bodyPr/>
                    <a:lstStyle/>
                    <a:p>
                      <a:r>
                        <a:rPr lang="en-GB" sz="1200" dirty="0"/>
                        <a:t>Content</a:t>
                      </a:r>
                    </a:p>
                  </a:txBody>
                  <a:tcPr anchor="ctr"/>
                </a:tc>
                <a:extLst>
                  <a:ext uri="{0D108BD9-81ED-4DB2-BD59-A6C34878D82A}">
                    <a16:rowId xmlns:a16="http://schemas.microsoft.com/office/drawing/2014/main" val="4155761462"/>
                  </a:ext>
                </a:extLst>
              </a:tr>
              <a:tr h="321677">
                <a:tc>
                  <a:txBody>
                    <a:bodyPr/>
                    <a:lstStyle/>
                    <a:p>
                      <a:r>
                        <a:rPr lang="en-GB" sz="1200" dirty="0"/>
                        <a:t>1</a:t>
                      </a:r>
                    </a:p>
                  </a:txBody>
                  <a:tcPr anchor="ctr"/>
                </a:tc>
                <a:tc>
                  <a:txBody>
                    <a:bodyPr/>
                    <a:lstStyle/>
                    <a:p>
                      <a:r>
                        <a:rPr lang="en-GB" sz="1200" dirty="0"/>
                        <a:t>Introduction to the Context</a:t>
                      </a:r>
                    </a:p>
                  </a:txBody>
                  <a:tcPr anchor="ctr"/>
                </a:tc>
                <a:extLst>
                  <a:ext uri="{0D108BD9-81ED-4DB2-BD59-A6C34878D82A}">
                    <a16:rowId xmlns:a16="http://schemas.microsoft.com/office/drawing/2014/main" val="1208500415"/>
                  </a:ext>
                </a:extLst>
              </a:tr>
              <a:tr h="321677">
                <a:tc>
                  <a:txBody>
                    <a:bodyPr/>
                    <a:lstStyle/>
                    <a:p>
                      <a:r>
                        <a:rPr lang="en-GB" sz="1200" dirty="0"/>
                        <a:t>2</a:t>
                      </a:r>
                    </a:p>
                  </a:txBody>
                  <a:tcPr anchor="ctr"/>
                </a:tc>
                <a:tc>
                  <a:txBody>
                    <a:bodyPr/>
                    <a:lstStyle/>
                    <a:p>
                      <a:r>
                        <a:rPr lang="en-GB" sz="1200" dirty="0"/>
                        <a:t>Introducing the German culture </a:t>
                      </a:r>
                    </a:p>
                  </a:txBody>
                  <a:tcPr anchor="ctr"/>
                </a:tc>
                <a:extLst>
                  <a:ext uri="{0D108BD9-81ED-4DB2-BD59-A6C34878D82A}">
                    <a16:rowId xmlns:a16="http://schemas.microsoft.com/office/drawing/2014/main" val="2079731099"/>
                  </a:ext>
                </a:extLst>
              </a:tr>
              <a:tr h="321677">
                <a:tc>
                  <a:txBody>
                    <a:bodyPr/>
                    <a:lstStyle/>
                    <a:p>
                      <a:r>
                        <a:rPr lang="en-GB" sz="1200" dirty="0"/>
                        <a:t>3</a:t>
                      </a:r>
                    </a:p>
                  </a:txBody>
                  <a:tcPr anchor="ctr"/>
                </a:tc>
                <a:tc>
                  <a:txBody>
                    <a:bodyPr/>
                    <a:lstStyle/>
                    <a:p>
                      <a:r>
                        <a:rPr lang="en-GB" sz="1200" dirty="0"/>
                        <a:t>Cultural sensitivity in Germany </a:t>
                      </a:r>
                    </a:p>
                  </a:txBody>
                  <a:tcPr anchor="ctr"/>
                </a:tc>
                <a:extLst>
                  <a:ext uri="{0D108BD9-81ED-4DB2-BD59-A6C34878D82A}">
                    <a16:rowId xmlns:a16="http://schemas.microsoft.com/office/drawing/2014/main" val="903451330"/>
                  </a:ext>
                </a:extLst>
              </a:tr>
              <a:tr h="321677">
                <a:tc>
                  <a: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GB" sz="1200" dirty="0"/>
                        <a:t>4</a:t>
                      </a:r>
                    </a:p>
                  </a:txBody>
                  <a:tcPr anchor="ctr"/>
                </a:tc>
                <a:tc>
                  <a: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GB" sz="1200" dirty="0"/>
                        <a:t>Hofstede Cultural Dimensions: UK and Germany </a:t>
                      </a:r>
                    </a:p>
                  </a:txBody>
                  <a:tcPr anchor="ctr"/>
                </a:tc>
                <a:extLst>
                  <a:ext uri="{0D108BD9-81ED-4DB2-BD59-A6C34878D82A}">
                    <a16:rowId xmlns:a16="http://schemas.microsoft.com/office/drawing/2014/main" val="595104007"/>
                  </a:ext>
                </a:extLst>
              </a:tr>
              <a:tr h="321677">
                <a:tc>
                  <a:txBody>
                    <a:bodyPr/>
                    <a:lstStyle/>
                    <a:p>
                      <a:r>
                        <a:rPr lang="en-GB" sz="1200" dirty="0"/>
                        <a:t>5</a:t>
                      </a:r>
                    </a:p>
                  </a:txBody>
                  <a:tcPr anchor="ctr"/>
                </a:tc>
                <a:tc>
                  <a:txBody>
                    <a:bodyPr/>
                    <a:lstStyle/>
                    <a:p>
                      <a:r>
                        <a:rPr lang="en-GB" sz="1200" dirty="0"/>
                        <a:t>Recommendations and Solutions</a:t>
                      </a:r>
                    </a:p>
                  </a:txBody>
                  <a:tcPr anchor="ctr"/>
                </a:tc>
                <a:extLst>
                  <a:ext uri="{0D108BD9-81ED-4DB2-BD59-A6C34878D82A}">
                    <a16:rowId xmlns:a16="http://schemas.microsoft.com/office/drawing/2014/main" val="1191598579"/>
                  </a:ext>
                </a:extLst>
              </a:tr>
              <a:tr h="321677">
                <a:tc>
                  <a:txBody>
                    <a:bodyPr/>
                    <a:lstStyle/>
                    <a:p>
                      <a:r>
                        <a:rPr lang="en-GB" sz="1200" dirty="0"/>
                        <a:t>6</a:t>
                      </a:r>
                    </a:p>
                  </a:txBody>
                  <a:tcPr anchor="ctr"/>
                </a:tc>
                <a:tc>
                  <a:txBody>
                    <a:bodyPr/>
                    <a:lstStyle/>
                    <a:p>
                      <a:r>
                        <a:rPr lang="en-GB" sz="1200"/>
                        <a:t>Conclusion</a:t>
                      </a:r>
                      <a:endParaRPr lang="en-GB" sz="1200" dirty="0"/>
                    </a:p>
                  </a:txBody>
                  <a:tcPr anchor="ctr"/>
                </a:tc>
                <a:extLst>
                  <a:ext uri="{0D108BD9-81ED-4DB2-BD59-A6C34878D82A}">
                    <a16:rowId xmlns:a16="http://schemas.microsoft.com/office/drawing/2014/main" val="429443799"/>
                  </a:ext>
                </a:extLst>
              </a:tr>
              <a:tr h="321677">
                <a:tc>
                  <a:txBody>
                    <a:bodyPr/>
                    <a:lstStyle/>
                    <a:p>
                      <a:r>
                        <a:rPr lang="en-GB" sz="1200" dirty="0"/>
                        <a:t>7</a:t>
                      </a:r>
                    </a:p>
                  </a:txBody>
                  <a:tcPr anchor="ctr"/>
                </a:tc>
                <a:tc>
                  <a:txBody>
                    <a:bodyPr/>
                    <a:lstStyle/>
                    <a:p>
                      <a:r>
                        <a:rPr lang="en-GB" sz="1200" dirty="0"/>
                        <a:t>References</a:t>
                      </a:r>
                    </a:p>
                  </a:txBody>
                  <a:tcPr anchor="ctr"/>
                </a:tc>
                <a:extLst>
                  <a:ext uri="{0D108BD9-81ED-4DB2-BD59-A6C34878D82A}">
                    <a16:rowId xmlns:a16="http://schemas.microsoft.com/office/drawing/2014/main" val="439129625"/>
                  </a:ext>
                </a:extLst>
              </a:tr>
            </a:tbl>
          </a:graphicData>
        </a:graphic>
      </p:graphicFrame>
    </p:spTree>
    <p:extLst>
      <p:ext uri="{BB962C8B-B14F-4D97-AF65-F5344CB8AC3E}">
        <p14:creationId xmlns:p14="http://schemas.microsoft.com/office/powerpoint/2010/main" val="14314827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13"/>
        <p:cNvGrpSpPr/>
        <p:nvPr/>
      </p:nvGrpSpPr>
      <p:grpSpPr>
        <a:xfrm>
          <a:off x="0" y="0"/>
          <a:ext cx="0" cy="0"/>
          <a:chOff x="0" y="0"/>
          <a:chExt cx="0" cy="0"/>
        </a:xfrm>
      </p:grpSpPr>
      <p:sp>
        <p:nvSpPr>
          <p:cNvPr id="214" name="Google Shape;214;p33"/>
          <p:cNvSpPr txBox="1">
            <a:spLocks noGrp="1"/>
          </p:cNvSpPr>
          <p:nvPr>
            <p:ph type="title"/>
          </p:nvPr>
        </p:nvSpPr>
        <p:spPr>
          <a:xfrm>
            <a:off x="824089" y="708220"/>
            <a:ext cx="6470090" cy="7557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GB" dirty="0"/>
              <a:t>Introduction to the Context  </a:t>
            </a:r>
          </a:p>
        </p:txBody>
      </p:sp>
      <p:sp>
        <p:nvSpPr>
          <p:cNvPr id="215" name="Google Shape;215;p33"/>
          <p:cNvSpPr txBox="1">
            <a:spLocks noGrp="1"/>
          </p:cNvSpPr>
          <p:nvPr>
            <p:ph type="body" idx="1"/>
          </p:nvPr>
        </p:nvSpPr>
        <p:spPr>
          <a:xfrm>
            <a:off x="824089" y="1463920"/>
            <a:ext cx="4896972" cy="2011800"/>
          </a:xfrm>
          <a:prstGeom prst="rect">
            <a:avLst/>
          </a:prstGeom>
        </p:spPr>
        <p:txBody>
          <a:bodyPr spcFirstLastPara="1" wrap="square" lIns="91425" tIns="91425" rIns="91425" bIns="91425" anchor="t" anchorCtr="0">
            <a:noAutofit/>
          </a:bodyPr>
          <a:lstStyle/>
          <a:p>
            <a:pPr marL="285750" indent="-285750" algn="just">
              <a:buClr>
                <a:schemeClr val="dk1"/>
              </a:buClr>
              <a:buSzPts val="1100"/>
            </a:pPr>
            <a:r>
              <a:rPr lang="en-GB" dirty="0"/>
              <a:t>Tesco PLC, among the largest retailers in the UK, is considering opening a management office in Germany. </a:t>
            </a:r>
          </a:p>
          <a:p>
            <a:pPr marL="285750" indent="-285750" algn="just">
              <a:buClr>
                <a:schemeClr val="dk1"/>
              </a:buClr>
              <a:buSzPts val="1100"/>
            </a:pPr>
            <a:r>
              <a:rPr lang="en-GB" dirty="0">
                <a:solidFill>
                  <a:schemeClr val="tx1"/>
                </a:solidFill>
              </a:rPr>
              <a:t>This strategy will assist Tesco in strengthening its position in the EU market and expanding its international trade opportunities. </a:t>
            </a:r>
          </a:p>
          <a:p>
            <a:pPr marL="285750" indent="-285750" algn="just">
              <a:buClr>
                <a:schemeClr val="dk1"/>
              </a:buClr>
              <a:buSzPts val="1100"/>
            </a:pPr>
            <a:r>
              <a:rPr lang="en-GB" dirty="0">
                <a:solidFill>
                  <a:schemeClr val="tx1"/>
                </a:solidFill>
              </a:rPr>
              <a:t>This venture must recognise and appreciate the cultural differences between the UK and Germany in order to succeed. </a:t>
            </a:r>
          </a:p>
          <a:p>
            <a:pPr marL="285750" indent="-285750" algn="just">
              <a:buClr>
                <a:schemeClr val="dk1"/>
              </a:buClr>
              <a:buSzPts val="1100"/>
            </a:pPr>
            <a:r>
              <a:rPr lang="en-GB" dirty="0">
                <a:solidFill>
                  <a:schemeClr val="tx1"/>
                </a:solidFill>
              </a:rPr>
              <a:t>TESCO’s core purpose is “To serve our customers, communities and planet a little better daily.”</a:t>
            </a:r>
            <a:r>
              <a:rPr lang="en-GB" dirty="0" err="1">
                <a:solidFill>
                  <a:schemeClr val="tx1"/>
                </a:solidFill>
                <a:highlight>
                  <a:srgbClr val="FFFF00"/>
                </a:highlight>
              </a:rPr>
              <a:t>refernce</a:t>
            </a:r>
            <a:endParaRPr lang="en-GB" dirty="0">
              <a:solidFill>
                <a:schemeClr val="tx1"/>
              </a:solidFill>
              <a:highlight>
                <a:srgbClr val="FFFF00"/>
              </a:highlight>
            </a:endParaRPr>
          </a:p>
        </p:txBody>
      </p:sp>
      <p:sp>
        <p:nvSpPr>
          <p:cNvPr id="217" name="Google Shape;217;p33"/>
          <p:cNvSpPr/>
          <p:nvPr/>
        </p:nvSpPr>
        <p:spPr>
          <a:xfrm>
            <a:off x="7951325" y="2571750"/>
            <a:ext cx="1216200" cy="25716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 name="Rectangle 1">
            <a:extLst>
              <a:ext uri="{FF2B5EF4-FFF2-40B4-BE49-F238E27FC236}">
                <a16:creationId xmlns:a16="http://schemas.microsoft.com/office/drawing/2014/main" id="{9C833B27-6EA0-3F38-D7D2-18F6AE982DEF}"/>
              </a:ext>
            </a:extLst>
          </p:cNvPr>
          <p:cNvSpPr/>
          <p:nvPr/>
        </p:nvSpPr>
        <p:spPr>
          <a:xfrm>
            <a:off x="6495393" y="0"/>
            <a:ext cx="2672132" cy="5143500"/>
          </a:xfrm>
          <a:prstGeom prst="rect">
            <a:avLst/>
          </a:prstGeom>
          <a:solidFill>
            <a:srgbClr val="FFFFFF"/>
          </a:solidFill>
          <a:ln>
            <a:solidFill>
              <a:srgbClr val="FFFF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descr="A close up of a logo&#10;&#10;Description automatically generated">
            <a:extLst>
              <a:ext uri="{FF2B5EF4-FFF2-40B4-BE49-F238E27FC236}">
                <a16:creationId xmlns:a16="http://schemas.microsoft.com/office/drawing/2014/main" id="{D436CBD6-A9FD-C4C8-A3CE-6F9E51620412}"/>
              </a:ext>
            </a:extLst>
          </p:cNvPr>
          <p:cNvPicPr>
            <a:picLocks noChangeAspect="1"/>
          </p:cNvPicPr>
          <p:nvPr/>
        </p:nvPicPr>
        <p:blipFill>
          <a:blip r:embed="rId3"/>
          <a:stretch>
            <a:fillRect/>
          </a:stretch>
        </p:blipFill>
        <p:spPr>
          <a:xfrm>
            <a:off x="5976935" y="2167895"/>
            <a:ext cx="2672133" cy="807410"/>
          </a:xfrm>
          <a:prstGeom prst="rect">
            <a:avLst/>
          </a:prstGeom>
        </p:spPr>
      </p:pic>
    </p:spTree>
    <p:extLst>
      <p:ext uri="{BB962C8B-B14F-4D97-AF65-F5344CB8AC3E}">
        <p14:creationId xmlns:p14="http://schemas.microsoft.com/office/powerpoint/2010/main" val="36682306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13"/>
        <p:cNvGrpSpPr/>
        <p:nvPr/>
      </p:nvGrpSpPr>
      <p:grpSpPr>
        <a:xfrm>
          <a:off x="0" y="0"/>
          <a:ext cx="0" cy="0"/>
          <a:chOff x="0" y="0"/>
          <a:chExt cx="0" cy="0"/>
        </a:xfrm>
      </p:grpSpPr>
      <p:sp>
        <p:nvSpPr>
          <p:cNvPr id="214" name="Google Shape;214;p33"/>
          <p:cNvSpPr txBox="1">
            <a:spLocks noGrp="1"/>
          </p:cNvSpPr>
          <p:nvPr>
            <p:ph type="title"/>
          </p:nvPr>
        </p:nvSpPr>
        <p:spPr>
          <a:xfrm>
            <a:off x="484011" y="1128987"/>
            <a:ext cx="5826982" cy="623869"/>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GB" sz="2400" dirty="0"/>
              <a:t>Introducing the German culture – Cont.</a:t>
            </a:r>
            <a:br>
              <a:rPr lang="en-GB" sz="2400" dirty="0"/>
            </a:br>
            <a:br>
              <a:rPr lang="en-GB" sz="2400" dirty="0"/>
            </a:br>
            <a:r>
              <a:rPr lang="en-GB" sz="1600" dirty="0"/>
              <a:t>Business Etiquette and Practices  (UK vs Germany</a:t>
            </a:r>
            <a:endParaRPr sz="2400" dirty="0"/>
          </a:p>
        </p:txBody>
      </p:sp>
      <p:graphicFrame>
        <p:nvGraphicFramePr>
          <p:cNvPr id="2" name="Diagram 1">
            <a:extLst>
              <a:ext uri="{FF2B5EF4-FFF2-40B4-BE49-F238E27FC236}">
                <a16:creationId xmlns:a16="http://schemas.microsoft.com/office/drawing/2014/main" id="{7DFCB0E6-0200-D433-0A5E-0F822D7D5C74}"/>
              </a:ext>
            </a:extLst>
          </p:cNvPr>
          <p:cNvGraphicFramePr/>
          <p:nvPr>
            <p:extLst>
              <p:ext uri="{D42A27DB-BD31-4B8C-83A1-F6EECF244321}">
                <p14:modId xmlns:p14="http://schemas.microsoft.com/office/powerpoint/2010/main" val="777549342"/>
              </p:ext>
            </p:extLst>
          </p:nvPr>
        </p:nvGraphicFramePr>
        <p:xfrm>
          <a:off x="388883" y="1845750"/>
          <a:ext cx="6340242" cy="26772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16" name="Google Shape;216;p33"/>
          <p:cNvSpPr/>
          <p:nvPr/>
        </p:nvSpPr>
        <p:spPr>
          <a:xfrm>
            <a:off x="6732125" y="0"/>
            <a:ext cx="1216200" cy="25716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17;p33"/>
          <p:cNvSpPr/>
          <p:nvPr/>
        </p:nvSpPr>
        <p:spPr>
          <a:xfrm>
            <a:off x="7951325" y="2571750"/>
            <a:ext cx="1216200" cy="25716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5085566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13"/>
        <p:cNvGrpSpPr/>
        <p:nvPr/>
      </p:nvGrpSpPr>
      <p:grpSpPr>
        <a:xfrm>
          <a:off x="0" y="0"/>
          <a:ext cx="0" cy="0"/>
          <a:chOff x="0" y="0"/>
          <a:chExt cx="0" cy="0"/>
        </a:xfrm>
      </p:grpSpPr>
      <p:sp>
        <p:nvSpPr>
          <p:cNvPr id="214" name="Google Shape;214;p33"/>
          <p:cNvSpPr txBox="1">
            <a:spLocks noGrp="1"/>
          </p:cNvSpPr>
          <p:nvPr>
            <p:ph type="title"/>
          </p:nvPr>
        </p:nvSpPr>
        <p:spPr>
          <a:xfrm>
            <a:off x="629965" y="326573"/>
            <a:ext cx="6099160" cy="144281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GB" sz="2400" dirty="0"/>
              <a:t>Introducing the German culture – Cont.</a:t>
            </a:r>
            <a:br>
              <a:rPr lang="en-GB" sz="2400" dirty="0"/>
            </a:br>
            <a:br>
              <a:rPr lang="en-GB" sz="2400" dirty="0"/>
            </a:br>
            <a:r>
              <a:rPr lang="en-GB" sz="1800" dirty="0"/>
              <a:t>Leadership and Management Styles </a:t>
            </a:r>
            <a:endParaRPr sz="2400" dirty="0"/>
          </a:p>
        </p:txBody>
      </p:sp>
      <p:graphicFrame>
        <p:nvGraphicFramePr>
          <p:cNvPr id="2" name="Diagram 1">
            <a:extLst>
              <a:ext uri="{FF2B5EF4-FFF2-40B4-BE49-F238E27FC236}">
                <a16:creationId xmlns:a16="http://schemas.microsoft.com/office/drawing/2014/main" id="{0FFCF679-5561-6CA1-12EE-B0E37BD313F1}"/>
              </a:ext>
            </a:extLst>
          </p:cNvPr>
          <p:cNvGraphicFramePr/>
          <p:nvPr>
            <p:extLst>
              <p:ext uri="{D42A27DB-BD31-4B8C-83A1-F6EECF244321}">
                <p14:modId xmlns:p14="http://schemas.microsoft.com/office/powerpoint/2010/main" val="3185878687"/>
              </p:ext>
            </p:extLst>
          </p:nvPr>
        </p:nvGraphicFramePr>
        <p:xfrm>
          <a:off x="626965" y="1573437"/>
          <a:ext cx="5966777" cy="28434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16" name="Google Shape;216;p33"/>
          <p:cNvSpPr/>
          <p:nvPr/>
        </p:nvSpPr>
        <p:spPr>
          <a:xfrm>
            <a:off x="6732125" y="0"/>
            <a:ext cx="1216200" cy="25716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17;p33"/>
          <p:cNvSpPr/>
          <p:nvPr/>
        </p:nvSpPr>
        <p:spPr>
          <a:xfrm>
            <a:off x="7951325" y="2571750"/>
            <a:ext cx="1216200" cy="25716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9277605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13"/>
        <p:cNvGrpSpPr/>
        <p:nvPr/>
      </p:nvGrpSpPr>
      <p:grpSpPr>
        <a:xfrm>
          <a:off x="0" y="0"/>
          <a:ext cx="0" cy="0"/>
          <a:chOff x="0" y="0"/>
          <a:chExt cx="0" cy="0"/>
        </a:xfrm>
      </p:grpSpPr>
      <p:sp>
        <p:nvSpPr>
          <p:cNvPr id="214" name="Google Shape;214;p33"/>
          <p:cNvSpPr txBox="1">
            <a:spLocks noGrp="1"/>
          </p:cNvSpPr>
          <p:nvPr>
            <p:ph type="title"/>
          </p:nvPr>
        </p:nvSpPr>
        <p:spPr>
          <a:xfrm>
            <a:off x="468364" y="734711"/>
            <a:ext cx="6263761" cy="1102178"/>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GB" dirty="0"/>
              <a:t>Introducing the German culture – Cont.</a:t>
            </a:r>
            <a:br>
              <a:rPr lang="en-GB" dirty="0"/>
            </a:br>
            <a:br>
              <a:rPr lang="en-GB" dirty="0"/>
            </a:br>
            <a:r>
              <a:rPr lang="en-GB" sz="2000" dirty="0"/>
              <a:t>Some Examples</a:t>
            </a:r>
            <a:endParaRPr dirty="0"/>
          </a:p>
        </p:txBody>
      </p:sp>
      <p:graphicFrame>
        <p:nvGraphicFramePr>
          <p:cNvPr id="2" name="Diagram 1">
            <a:extLst>
              <a:ext uri="{FF2B5EF4-FFF2-40B4-BE49-F238E27FC236}">
                <a16:creationId xmlns:a16="http://schemas.microsoft.com/office/drawing/2014/main" id="{3CC71FB0-24E6-A42D-0C98-368588329ACC}"/>
              </a:ext>
            </a:extLst>
          </p:cNvPr>
          <p:cNvGraphicFramePr/>
          <p:nvPr>
            <p:extLst>
              <p:ext uri="{D42A27DB-BD31-4B8C-83A1-F6EECF244321}">
                <p14:modId xmlns:p14="http://schemas.microsoft.com/office/powerpoint/2010/main" val="3380575344"/>
              </p:ext>
            </p:extLst>
          </p:nvPr>
        </p:nvGraphicFramePr>
        <p:xfrm>
          <a:off x="810582" y="2049857"/>
          <a:ext cx="5734756" cy="2011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16" name="Google Shape;216;p33"/>
          <p:cNvSpPr/>
          <p:nvPr/>
        </p:nvSpPr>
        <p:spPr>
          <a:xfrm>
            <a:off x="6732125" y="0"/>
            <a:ext cx="1216200" cy="25716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17;p33"/>
          <p:cNvSpPr/>
          <p:nvPr/>
        </p:nvSpPr>
        <p:spPr>
          <a:xfrm>
            <a:off x="7951325" y="2571750"/>
            <a:ext cx="1216200" cy="25716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349304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13"/>
        <p:cNvGrpSpPr/>
        <p:nvPr/>
      </p:nvGrpSpPr>
      <p:grpSpPr>
        <a:xfrm>
          <a:off x="0" y="0"/>
          <a:ext cx="0" cy="0"/>
          <a:chOff x="0" y="0"/>
          <a:chExt cx="0" cy="0"/>
        </a:xfrm>
      </p:grpSpPr>
      <p:sp>
        <p:nvSpPr>
          <p:cNvPr id="214" name="Google Shape;214;p33"/>
          <p:cNvSpPr txBox="1">
            <a:spLocks noGrp="1"/>
          </p:cNvSpPr>
          <p:nvPr>
            <p:ph type="title"/>
          </p:nvPr>
        </p:nvSpPr>
        <p:spPr>
          <a:xfrm>
            <a:off x="507999" y="213759"/>
            <a:ext cx="4896972" cy="7557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GB" sz="2000" dirty="0"/>
              <a:t>Cultural sensitivity in Germany – (Communication Styles)</a:t>
            </a:r>
            <a:endParaRPr sz="2000" dirty="0"/>
          </a:p>
        </p:txBody>
      </p:sp>
      <p:sp>
        <p:nvSpPr>
          <p:cNvPr id="216" name="Google Shape;216;p33"/>
          <p:cNvSpPr/>
          <p:nvPr/>
        </p:nvSpPr>
        <p:spPr>
          <a:xfrm>
            <a:off x="6732125" y="0"/>
            <a:ext cx="1216200" cy="25716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aphicFrame>
        <p:nvGraphicFramePr>
          <p:cNvPr id="4" name="Table 3">
            <a:extLst>
              <a:ext uri="{FF2B5EF4-FFF2-40B4-BE49-F238E27FC236}">
                <a16:creationId xmlns:a16="http://schemas.microsoft.com/office/drawing/2014/main" id="{F657EA91-B999-C91C-3FFF-C3E23F6FD01C}"/>
              </a:ext>
            </a:extLst>
          </p:cNvPr>
          <p:cNvGraphicFramePr>
            <a:graphicFrameLocks noGrp="1"/>
          </p:cNvGraphicFramePr>
          <p:nvPr>
            <p:extLst>
              <p:ext uri="{D42A27DB-BD31-4B8C-83A1-F6EECF244321}">
                <p14:modId xmlns:p14="http://schemas.microsoft.com/office/powerpoint/2010/main" val="4289368416"/>
              </p:ext>
            </p:extLst>
          </p:nvPr>
        </p:nvGraphicFramePr>
        <p:xfrm>
          <a:off x="507999" y="1173953"/>
          <a:ext cx="5913822" cy="3492639"/>
        </p:xfrm>
        <a:graphic>
          <a:graphicData uri="http://schemas.openxmlformats.org/drawingml/2006/table">
            <a:tbl>
              <a:tblPr firstRow="1">
                <a:tableStyleId>{69012ECD-51FC-41F1-AA8D-1B2483CD663E}</a:tableStyleId>
              </a:tblPr>
              <a:tblGrid>
                <a:gridCol w="3012967">
                  <a:extLst>
                    <a:ext uri="{9D8B030D-6E8A-4147-A177-3AD203B41FA5}">
                      <a16:colId xmlns:a16="http://schemas.microsoft.com/office/drawing/2014/main" val="3508041505"/>
                    </a:ext>
                  </a:extLst>
                </a:gridCol>
                <a:gridCol w="2900855">
                  <a:extLst>
                    <a:ext uri="{9D8B030D-6E8A-4147-A177-3AD203B41FA5}">
                      <a16:colId xmlns:a16="http://schemas.microsoft.com/office/drawing/2014/main" val="1831985832"/>
                    </a:ext>
                  </a:extLst>
                </a:gridCol>
              </a:tblGrid>
              <a:tr h="800768">
                <a:tc>
                  <a:txBody>
                    <a:bodyPr/>
                    <a:lstStyle/>
                    <a:p>
                      <a:pPr marL="0" marR="0" algn="ctr">
                        <a:lnSpc>
                          <a:spcPct val="150000"/>
                        </a:lnSpc>
                        <a:spcBef>
                          <a:spcPts val="0"/>
                        </a:spcBef>
                        <a:spcAft>
                          <a:spcPts val="0"/>
                        </a:spcAft>
                      </a:pPr>
                      <a:r>
                        <a:rPr lang="en-GB" sz="1800" kern="100" dirty="0">
                          <a:effectLst/>
                        </a:rPr>
                        <a:t>High-Context Cultures</a:t>
                      </a:r>
                      <a:endParaRPr lang="en-GB" sz="1800" kern="1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nchor="ctr">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GB" sz="1800" kern="100" dirty="0">
                          <a:effectLst/>
                        </a:rPr>
                        <a:t>Low-Context Cultures</a:t>
                      </a:r>
                      <a:endParaRPr lang="en-GB" sz="1800" kern="1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nchor="ct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177096995"/>
                  </a:ext>
                </a:extLst>
              </a:tr>
              <a:tr h="2691871">
                <a:tc>
                  <a:txBody>
                    <a:bodyPr/>
                    <a:lstStyle/>
                    <a:p>
                      <a:pPr marL="0" marR="0" algn="l">
                        <a:lnSpc>
                          <a:spcPct val="120000"/>
                        </a:lnSpc>
                        <a:spcBef>
                          <a:spcPts val="0"/>
                        </a:spcBef>
                        <a:spcAft>
                          <a:spcPts val="0"/>
                        </a:spcAft>
                      </a:pPr>
                      <a:r>
                        <a:rPr lang="en-GB" sz="1600" kern="100" dirty="0">
                          <a:effectLst/>
                        </a:rPr>
                        <a:t>Communication relies heavily on implicit understanding and context. This means that much information is conveyed through nonverbal cues, shared knowledge, and social norms (Jackson, 2020).</a:t>
                      </a:r>
                      <a:endParaRPr lang="en-GB" sz="1600" kern="1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lgn="l">
                        <a:lnSpc>
                          <a:spcPct val="120000"/>
                        </a:lnSpc>
                        <a:spcBef>
                          <a:spcPts val="0"/>
                        </a:spcBef>
                        <a:spcAft>
                          <a:spcPts val="0"/>
                        </a:spcAft>
                      </a:pPr>
                      <a:r>
                        <a:rPr lang="en-GB" sz="1600" kern="100" dirty="0">
                          <a:effectLst/>
                        </a:rPr>
                        <a:t>Prioritize direct and clear information exchange. Communication is explicit, and the focus is on conveying information directly and concisely (Hall, 1976).</a:t>
                      </a:r>
                      <a:endParaRPr lang="en-GB" sz="1600" kern="1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414305060"/>
                  </a:ext>
                </a:extLst>
              </a:tr>
            </a:tbl>
          </a:graphicData>
        </a:graphic>
      </p:graphicFrame>
    </p:spTree>
    <p:extLst>
      <p:ext uri="{BB962C8B-B14F-4D97-AF65-F5344CB8AC3E}">
        <p14:creationId xmlns:p14="http://schemas.microsoft.com/office/powerpoint/2010/main" val="25615182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13"/>
        <p:cNvGrpSpPr/>
        <p:nvPr/>
      </p:nvGrpSpPr>
      <p:grpSpPr>
        <a:xfrm>
          <a:off x="0" y="0"/>
          <a:ext cx="0" cy="0"/>
          <a:chOff x="0" y="0"/>
          <a:chExt cx="0" cy="0"/>
        </a:xfrm>
      </p:grpSpPr>
      <p:sp>
        <p:nvSpPr>
          <p:cNvPr id="214" name="Google Shape;214;p33"/>
          <p:cNvSpPr txBox="1">
            <a:spLocks noGrp="1"/>
          </p:cNvSpPr>
          <p:nvPr>
            <p:ph type="title"/>
          </p:nvPr>
        </p:nvSpPr>
        <p:spPr>
          <a:xfrm>
            <a:off x="507999" y="213759"/>
            <a:ext cx="4896972" cy="7557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GB" sz="2000" dirty="0"/>
              <a:t>Cultural sensitivity in Germany – (Communication Styles)</a:t>
            </a:r>
            <a:endParaRPr sz="2000" dirty="0"/>
          </a:p>
        </p:txBody>
      </p:sp>
      <p:sp>
        <p:nvSpPr>
          <p:cNvPr id="216" name="Google Shape;216;p33"/>
          <p:cNvSpPr/>
          <p:nvPr/>
        </p:nvSpPr>
        <p:spPr>
          <a:xfrm>
            <a:off x="6732125" y="0"/>
            <a:ext cx="1216200" cy="25716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aphicFrame>
        <p:nvGraphicFramePr>
          <p:cNvPr id="2" name="Diagram 1">
            <a:extLst>
              <a:ext uri="{FF2B5EF4-FFF2-40B4-BE49-F238E27FC236}">
                <a16:creationId xmlns:a16="http://schemas.microsoft.com/office/drawing/2014/main" id="{7C121631-C30C-6651-C21E-3EBB46B79626}"/>
              </a:ext>
            </a:extLst>
          </p:cNvPr>
          <p:cNvGraphicFramePr/>
          <p:nvPr>
            <p:extLst>
              <p:ext uri="{D42A27DB-BD31-4B8C-83A1-F6EECF244321}">
                <p14:modId xmlns:p14="http://schemas.microsoft.com/office/powerpoint/2010/main" val="1741785918"/>
              </p:ext>
            </p:extLst>
          </p:nvPr>
        </p:nvGraphicFramePr>
        <p:xfrm>
          <a:off x="508001" y="1324303"/>
          <a:ext cx="5966372" cy="35213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119267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13"/>
        <p:cNvGrpSpPr/>
        <p:nvPr/>
      </p:nvGrpSpPr>
      <p:grpSpPr>
        <a:xfrm>
          <a:off x="0" y="0"/>
          <a:ext cx="0" cy="0"/>
          <a:chOff x="0" y="0"/>
          <a:chExt cx="0" cy="0"/>
        </a:xfrm>
      </p:grpSpPr>
      <p:sp>
        <p:nvSpPr>
          <p:cNvPr id="214" name="Google Shape;214;p33"/>
          <p:cNvSpPr txBox="1">
            <a:spLocks noGrp="1"/>
          </p:cNvSpPr>
          <p:nvPr>
            <p:ph type="title"/>
          </p:nvPr>
        </p:nvSpPr>
        <p:spPr>
          <a:xfrm>
            <a:off x="824089" y="907950"/>
            <a:ext cx="4896972" cy="7557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GB" sz="2400" dirty="0"/>
              <a:t>Hofstede Cultural Dimensions: UK and Germany  </a:t>
            </a:r>
          </a:p>
        </p:txBody>
      </p:sp>
      <p:sp>
        <p:nvSpPr>
          <p:cNvPr id="216" name="Google Shape;216;p33"/>
          <p:cNvSpPr/>
          <p:nvPr/>
        </p:nvSpPr>
        <p:spPr>
          <a:xfrm>
            <a:off x="6732125" y="0"/>
            <a:ext cx="1216200" cy="25716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17;p33"/>
          <p:cNvSpPr/>
          <p:nvPr/>
        </p:nvSpPr>
        <p:spPr>
          <a:xfrm>
            <a:off x="7951325" y="2571750"/>
            <a:ext cx="1216200" cy="25716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aphicFrame>
        <p:nvGraphicFramePr>
          <p:cNvPr id="4" name="Table 3">
            <a:extLst>
              <a:ext uri="{FF2B5EF4-FFF2-40B4-BE49-F238E27FC236}">
                <a16:creationId xmlns:a16="http://schemas.microsoft.com/office/drawing/2014/main" id="{F657EA91-B999-C91C-3FFF-C3E23F6FD01C}"/>
              </a:ext>
            </a:extLst>
          </p:cNvPr>
          <p:cNvGraphicFramePr>
            <a:graphicFrameLocks noGrp="1"/>
          </p:cNvGraphicFramePr>
          <p:nvPr>
            <p:extLst>
              <p:ext uri="{D42A27DB-BD31-4B8C-83A1-F6EECF244321}">
                <p14:modId xmlns:p14="http://schemas.microsoft.com/office/powerpoint/2010/main" val="2112877294"/>
              </p:ext>
            </p:extLst>
          </p:nvPr>
        </p:nvGraphicFramePr>
        <p:xfrm>
          <a:off x="824089" y="2000313"/>
          <a:ext cx="5513650" cy="2655661"/>
        </p:xfrm>
        <a:graphic>
          <a:graphicData uri="http://schemas.openxmlformats.org/drawingml/2006/table">
            <a:tbl>
              <a:tblPr firstRow="1" firstCol="1">
                <a:tableStyleId>{69012ECD-51FC-41F1-AA8D-1B2483CD663E}</a:tableStyleId>
              </a:tblPr>
              <a:tblGrid>
                <a:gridCol w="1304942">
                  <a:extLst>
                    <a:ext uri="{9D8B030D-6E8A-4147-A177-3AD203B41FA5}">
                      <a16:colId xmlns:a16="http://schemas.microsoft.com/office/drawing/2014/main" val="168557268"/>
                    </a:ext>
                  </a:extLst>
                </a:gridCol>
                <a:gridCol w="1858100">
                  <a:extLst>
                    <a:ext uri="{9D8B030D-6E8A-4147-A177-3AD203B41FA5}">
                      <a16:colId xmlns:a16="http://schemas.microsoft.com/office/drawing/2014/main" val="3508041505"/>
                    </a:ext>
                  </a:extLst>
                </a:gridCol>
                <a:gridCol w="2350608">
                  <a:extLst>
                    <a:ext uri="{9D8B030D-6E8A-4147-A177-3AD203B41FA5}">
                      <a16:colId xmlns:a16="http://schemas.microsoft.com/office/drawing/2014/main" val="1831985832"/>
                    </a:ext>
                  </a:extLst>
                </a:gridCol>
              </a:tblGrid>
              <a:tr h="452863">
                <a:tc>
                  <a:txBody>
                    <a:bodyPr/>
                    <a:lstStyle/>
                    <a:p>
                      <a:pPr marL="0" marR="0" algn="ctr">
                        <a:lnSpc>
                          <a:spcPct val="150000"/>
                        </a:lnSpc>
                        <a:spcBef>
                          <a:spcPts val="0"/>
                        </a:spcBef>
                        <a:spcAft>
                          <a:spcPts val="0"/>
                        </a:spcAft>
                      </a:pPr>
                      <a:r>
                        <a:rPr lang="en-GB" sz="1600" kern="100" dirty="0">
                          <a:effectLst/>
                        </a:rPr>
                        <a:t>Aspects</a:t>
                      </a:r>
                      <a:endParaRPr lang="en-GB" sz="1600" kern="1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nchor="ctr">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GB" sz="1600" kern="100" dirty="0">
                          <a:effectLst/>
                        </a:rPr>
                        <a:t>UK</a:t>
                      </a:r>
                      <a:endParaRPr lang="en-GB" sz="1600" kern="1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nchor="ctr">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GB" sz="1600" kern="100" dirty="0">
                          <a:effectLst/>
                        </a:rPr>
                        <a:t>Germany</a:t>
                      </a:r>
                      <a:endParaRPr lang="en-GB" sz="1600" kern="1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nchor="ct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177096995"/>
                  </a:ext>
                </a:extLst>
              </a:tr>
              <a:tr h="641142">
                <a:tc>
                  <a:txBody>
                    <a:bodyPr/>
                    <a:lstStyle/>
                    <a:p>
                      <a:pPr marL="0" marR="0" algn="l">
                        <a:lnSpc>
                          <a:spcPct val="150000"/>
                        </a:lnSpc>
                        <a:spcBef>
                          <a:spcPts val="0"/>
                        </a:spcBef>
                        <a:spcAft>
                          <a:spcPts val="0"/>
                        </a:spcAft>
                      </a:pPr>
                      <a:r>
                        <a:rPr lang="en-GB" sz="1400" kern="100" dirty="0">
                          <a:effectLst/>
                        </a:rPr>
                        <a:t>Power Distance</a:t>
                      </a:r>
                      <a:endParaRPr lang="en-GB" sz="1400" kern="1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l">
                        <a:lnSpc>
                          <a:spcPct val="150000"/>
                        </a:lnSpc>
                        <a:spcBef>
                          <a:spcPts val="0"/>
                        </a:spcBef>
                        <a:spcAft>
                          <a:spcPts val="0"/>
                        </a:spcAft>
                      </a:pPr>
                      <a:r>
                        <a:rPr lang="en-GB" sz="1400" kern="100" dirty="0">
                          <a:effectLst/>
                        </a:rPr>
                        <a:t>Lower (more egalitarian)</a:t>
                      </a:r>
                      <a:endParaRPr lang="en-GB" sz="1400" kern="1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lgn="l">
                        <a:lnSpc>
                          <a:spcPct val="150000"/>
                        </a:lnSpc>
                        <a:spcBef>
                          <a:spcPts val="0"/>
                        </a:spcBef>
                        <a:spcAft>
                          <a:spcPts val="0"/>
                        </a:spcAft>
                      </a:pPr>
                      <a:r>
                        <a:rPr lang="en-GB" sz="1400" kern="100" dirty="0">
                          <a:effectLst/>
                        </a:rPr>
                        <a:t>Higher (less egalitarian)</a:t>
                      </a:r>
                      <a:endParaRPr lang="en-GB" sz="1400" kern="1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414305060"/>
                  </a:ext>
                </a:extLst>
              </a:tr>
              <a:tr h="1477594">
                <a:tc>
                  <a:txBody>
                    <a:bodyPr/>
                    <a:lstStyle/>
                    <a:p>
                      <a:pPr marL="0" marR="0" algn="l">
                        <a:lnSpc>
                          <a:spcPct val="150000"/>
                        </a:lnSpc>
                        <a:spcBef>
                          <a:spcPts val="0"/>
                        </a:spcBef>
                        <a:spcAft>
                          <a:spcPts val="0"/>
                        </a:spcAft>
                      </a:pPr>
                      <a:r>
                        <a:rPr lang="en-GB" sz="1400" kern="100" dirty="0">
                          <a:effectLst/>
                        </a:rPr>
                        <a:t>Individualism</a:t>
                      </a:r>
                      <a:endParaRPr lang="en-GB" sz="1400" kern="1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l">
                        <a:lnSpc>
                          <a:spcPct val="150000"/>
                        </a:lnSpc>
                        <a:spcBef>
                          <a:spcPts val="0"/>
                        </a:spcBef>
                        <a:spcAft>
                          <a:spcPts val="0"/>
                        </a:spcAft>
                      </a:pPr>
                      <a:r>
                        <a:rPr lang="en-GB" sz="1400" kern="100" dirty="0">
                          <a:effectLst/>
                        </a:rPr>
                        <a:t>Higher (greater focus on personal achievement) (Hofstede Insights, 2024)</a:t>
                      </a:r>
                      <a:endParaRPr lang="en-GB" sz="1400" kern="1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lgn="l">
                        <a:lnSpc>
                          <a:spcPct val="150000"/>
                        </a:lnSpc>
                        <a:spcBef>
                          <a:spcPts val="0"/>
                        </a:spcBef>
                        <a:spcAft>
                          <a:spcPts val="0"/>
                        </a:spcAft>
                      </a:pPr>
                      <a:r>
                        <a:rPr lang="en-GB" sz="1400" kern="100" dirty="0">
                          <a:effectLst/>
                        </a:rPr>
                        <a:t>High (but slightly lower than the UK)</a:t>
                      </a:r>
                      <a:endParaRPr lang="en-GB" sz="1400" kern="1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285764000"/>
                  </a:ext>
                </a:extLst>
              </a:tr>
            </a:tbl>
          </a:graphicData>
        </a:graphic>
      </p:graphicFrame>
    </p:spTree>
    <p:extLst>
      <p:ext uri="{BB962C8B-B14F-4D97-AF65-F5344CB8AC3E}">
        <p14:creationId xmlns:p14="http://schemas.microsoft.com/office/powerpoint/2010/main" val="39683983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13"/>
        <p:cNvGrpSpPr/>
        <p:nvPr/>
      </p:nvGrpSpPr>
      <p:grpSpPr>
        <a:xfrm>
          <a:off x="0" y="0"/>
          <a:ext cx="0" cy="0"/>
          <a:chOff x="0" y="0"/>
          <a:chExt cx="0" cy="0"/>
        </a:xfrm>
      </p:grpSpPr>
      <p:sp>
        <p:nvSpPr>
          <p:cNvPr id="214" name="Google Shape;214;p33"/>
          <p:cNvSpPr txBox="1">
            <a:spLocks noGrp="1"/>
          </p:cNvSpPr>
          <p:nvPr>
            <p:ph type="title"/>
          </p:nvPr>
        </p:nvSpPr>
        <p:spPr>
          <a:xfrm>
            <a:off x="824089" y="907950"/>
            <a:ext cx="4896972" cy="7557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GB" sz="2400" dirty="0"/>
              <a:t>Hofstede Cultural Dimensions: UK and Germany  </a:t>
            </a:r>
          </a:p>
        </p:txBody>
      </p:sp>
      <p:sp>
        <p:nvSpPr>
          <p:cNvPr id="216" name="Google Shape;216;p33"/>
          <p:cNvSpPr/>
          <p:nvPr/>
        </p:nvSpPr>
        <p:spPr>
          <a:xfrm>
            <a:off x="6732125" y="0"/>
            <a:ext cx="1216200" cy="25716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17;p33"/>
          <p:cNvSpPr/>
          <p:nvPr/>
        </p:nvSpPr>
        <p:spPr>
          <a:xfrm>
            <a:off x="7951325" y="2571750"/>
            <a:ext cx="1216200" cy="25716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aphicFrame>
        <p:nvGraphicFramePr>
          <p:cNvPr id="4" name="Table 3">
            <a:extLst>
              <a:ext uri="{FF2B5EF4-FFF2-40B4-BE49-F238E27FC236}">
                <a16:creationId xmlns:a16="http://schemas.microsoft.com/office/drawing/2014/main" id="{F657EA91-B999-C91C-3FFF-C3E23F6FD01C}"/>
              </a:ext>
            </a:extLst>
          </p:cNvPr>
          <p:cNvGraphicFramePr>
            <a:graphicFrameLocks noGrp="1"/>
          </p:cNvGraphicFramePr>
          <p:nvPr>
            <p:extLst>
              <p:ext uri="{D42A27DB-BD31-4B8C-83A1-F6EECF244321}">
                <p14:modId xmlns:p14="http://schemas.microsoft.com/office/powerpoint/2010/main" val="312532225"/>
              </p:ext>
            </p:extLst>
          </p:nvPr>
        </p:nvGraphicFramePr>
        <p:xfrm>
          <a:off x="824088" y="2000314"/>
          <a:ext cx="5166809" cy="2382500"/>
        </p:xfrm>
        <a:graphic>
          <a:graphicData uri="http://schemas.openxmlformats.org/drawingml/2006/table">
            <a:tbl>
              <a:tblPr firstRow="1" firstCol="1">
                <a:tableStyleId>{69012ECD-51FC-41F1-AA8D-1B2483CD663E}</a:tableStyleId>
              </a:tblPr>
              <a:tblGrid>
                <a:gridCol w="1222854">
                  <a:extLst>
                    <a:ext uri="{9D8B030D-6E8A-4147-A177-3AD203B41FA5}">
                      <a16:colId xmlns:a16="http://schemas.microsoft.com/office/drawing/2014/main" val="168557268"/>
                    </a:ext>
                  </a:extLst>
                </a:gridCol>
                <a:gridCol w="1741214">
                  <a:extLst>
                    <a:ext uri="{9D8B030D-6E8A-4147-A177-3AD203B41FA5}">
                      <a16:colId xmlns:a16="http://schemas.microsoft.com/office/drawing/2014/main" val="3508041505"/>
                    </a:ext>
                  </a:extLst>
                </a:gridCol>
                <a:gridCol w="2202741">
                  <a:extLst>
                    <a:ext uri="{9D8B030D-6E8A-4147-A177-3AD203B41FA5}">
                      <a16:colId xmlns:a16="http://schemas.microsoft.com/office/drawing/2014/main" val="1831985832"/>
                    </a:ext>
                  </a:extLst>
                </a:gridCol>
              </a:tblGrid>
              <a:tr h="528139">
                <a:tc>
                  <a:txBody>
                    <a:bodyPr/>
                    <a:lstStyle/>
                    <a:p>
                      <a:pPr marL="0" marR="0" algn="ctr">
                        <a:lnSpc>
                          <a:spcPct val="150000"/>
                        </a:lnSpc>
                        <a:spcBef>
                          <a:spcPts val="0"/>
                        </a:spcBef>
                        <a:spcAft>
                          <a:spcPts val="0"/>
                        </a:spcAft>
                      </a:pPr>
                      <a:r>
                        <a:rPr lang="en-GB" sz="1600" kern="100" dirty="0">
                          <a:effectLst/>
                        </a:rPr>
                        <a:t>Aspects</a:t>
                      </a:r>
                      <a:endParaRPr lang="en-GB" sz="1600" kern="1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nchor="ctr">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GB" sz="1600" kern="100" dirty="0">
                          <a:effectLst/>
                        </a:rPr>
                        <a:t>UK</a:t>
                      </a:r>
                      <a:endParaRPr lang="en-GB" sz="1600" kern="1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nchor="ctr">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GB" sz="1600" kern="100" dirty="0">
                          <a:effectLst/>
                        </a:rPr>
                        <a:t>Germany</a:t>
                      </a:r>
                      <a:endParaRPr lang="en-GB" sz="1600" kern="1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nchor="ct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177096995"/>
                  </a:ext>
                </a:extLst>
              </a:tr>
              <a:tr h="1854361">
                <a:tc>
                  <a:txBody>
                    <a:bodyPr/>
                    <a:lstStyle/>
                    <a:p>
                      <a:pPr marL="0" marR="0" algn="l">
                        <a:lnSpc>
                          <a:spcPct val="150000"/>
                        </a:lnSpc>
                        <a:spcBef>
                          <a:spcPts val="0"/>
                        </a:spcBef>
                        <a:spcAft>
                          <a:spcPts val="0"/>
                        </a:spcAft>
                      </a:pPr>
                      <a:r>
                        <a:rPr lang="en-GB" sz="1400" kern="100" dirty="0">
                          <a:effectLst/>
                        </a:rPr>
                        <a:t>Uncertainty Avoidance</a:t>
                      </a:r>
                      <a:endParaRPr lang="en-GB" sz="1400" kern="1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l">
                        <a:lnSpc>
                          <a:spcPct val="150000"/>
                        </a:lnSpc>
                        <a:spcBef>
                          <a:spcPts val="0"/>
                        </a:spcBef>
                        <a:spcAft>
                          <a:spcPts val="0"/>
                        </a:spcAft>
                      </a:pPr>
                      <a:r>
                        <a:rPr lang="en-GB" sz="1400" kern="100" dirty="0">
                          <a:effectLst/>
                        </a:rPr>
                        <a:t>Lower (comfortable with ambiguity) (Halder et al., 2020)</a:t>
                      </a:r>
                      <a:endParaRPr lang="en-GB" sz="1400" kern="1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lgn="l">
                        <a:lnSpc>
                          <a:spcPct val="150000"/>
                        </a:lnSpc>
                        <a:spcBef>
                          <a:spcPts val="0"/>
                        </a:spcBef>
                        <a:spcAft>
                          <a:spcPts val="0"/>
                        </a:spcAft>
                      </a:pPr>
                      <a:r>
                        <a:rPr lang="en-GB" sz="1400" kern="100" dirty="0">
                          <a:effectLst/>
                        </a:rPr>
                        <a:t>Higher (preference for clear rules and structured environments) (</a:t>
                      </a:r>
                      <a:r>
                        <a:rPr lang="en-GB" sz="1400" kern="100" dirty="0" err="1">
                          <a:effectLst/>
                        </a:rPr>
                        <a:t>Researchgate</a:t>
                      </a:r>
                      <a:r>
                        <a:rPr lang="en-GB" sz="1400" kern="100" dirty="0">
                          <a:effectLst/>
                        </a:rPr>
                        <a:t>, 2023)</a:t>
                      </a:r>
                      <a:endParaRPr lang="en-GB" sz="1400" kern="1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94570982"/>
                  </a:ext>
                </a:extLst>
              </a:tr>
            </a:tbl>
          </a:graphicData>
        </a:graphic>
      </p:graphicFrame>
    </p:spTree>
    <p:extLst>
      <p:ext uri="{BB962C8B-B14F-4D97-AF65-F5344CB8AC3E}">
        <p14:creationId xmlns:p14="http://schemas.microsoft.com/office/powerpoint/2010/main" val="3299631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13"/>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9A24A3E5-2F0A-03BA-9A89-B9E8585490A7}"/>
              </a:ext>
            </a:extLst>
          </p:cNvPr>
          <p:cNvGraphicFramePr/>
          <p:nvPr>
            <p:extLst>
              <p:ext uri="{D42A27DB-BD31-4B8C-83A1-F6EECF244321}">
                <p14:modId xmlns:p14="http://schemas.microsoft.com/office/powerpoint/2010/main" val="3893561175"/>
              </p:ext>
            </p:extLst>
          </p:nvPr>
        </p:nvGraphicFramePr>
        <p:xfrm>
          <a:off x="533921" y="1526722"/>
          <a:ext cx="6098721" cy="27254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16" name="Google Shape;216;p33"/>
          <p:cNvSpPr/>
          <p:nvPr/>
        </p:nvSpPr>
        <p:spPr>
          <a:xfrm>
            <a:off x="6732125" y="0"/>
            <a:ext cx="1216200" cy="25716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17;p33"/>
          <p:cNvSpPr/>
          <p:nvPr/>
        </p:nvSpPr>
        <p:spPr>
          <a:xfrm>
            <a:off x="7951325" y="2571750"/>
            <a:ext cx="1216200" cy="25716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 name="Google Shape;214;p33">
            <a:extLst>
              <a:ext uri="{FF2B5EF4-FFF2-40B4-BE49-F238E27FC236}">
                <a16:creationId xmlns:a16="http://schemas.microsoft.com/office/drawing/2014/main" id="{E67D3A60-072C-703D-C1A2-FDFB1EDBE482}"/>
              </a:ext>
            </a:extLst>
          </p:cNvPr>
          <p:cNvSpPr txBox="1">
            <a:spLocks/>
          </p:cNvSpPr>
          <p:nvPr/>
        </p:nvSpPr>
        <p:spPr>
          <a:xfrm>
            <a:off x="533921" y="98668"/>
            <a:ext cx="6098721" cy="1209673"/>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2400"/>
              <a:buFont typeface="Montserrat"/>
              <a:buNone/>
              <a:defRPr sz="2800" b="1" i="0" u="none" strike="noStrike" cap="none">
                <a:solidFill>
                  <a:schemeClr val="accent1"/>
                </a:solidFill>
                <a:latin typeface="Montserrat"/>
                <a:ea typeface="Montserrat"/>
                <a:cs typeface="Montserrat"/>
                <a:sym typeface="Montserrat"/>
              </a:defRPr>
            </a:lvl1pPr>
            <a:lvl2pPr marR="0" lvl="1" algn="l" rtl="0">
              <a:lnSpc>
                <a:spcPct val="100000"/>
              </a:lnSpc>
              <a:spcBef>
                <a:spcPts val="0"/>
              </a:spcBef>
              <a:spcAft>
                <a:spcPts val="0"/>
              </a:spcAft>
              <a:buClr>
                <a:schemeClr val="dk1"/>
              </a:buClr>
              <a:buSzPts val="2400"/>
              <a:buFont typeface="Montserrat"/>
              <a:buNone/>
              <a:defRPr sz="2400" b="1" i="0" u="none" strike="noStrike" cap="none">
                <a:solidFill>
                  <a:schemeClr val="dk1"/>
                </a:solidFill>
                <a:latin typeface="Montserrat"/>
                <a:ea typeface="Montserrat"/>
                <a:cs typeface="Montserrat"/>
                <a:sym typeface="Montserrat"/>
              </a:defRPr>
            </a:lvl2pPr>
            <a:lvl3pPr marR="0" lvl="2" algn="l" rtl="0">
              <a:lnSpc>
                <a:spcPct val="100000"/>
              </a:lnSpc>
              <a:spcBef>
                <a:spcPts val="0"/>
              </a:spcBef>
              <a:spcAft>
                <a:spcPts val="0"/>
              </a:spcAft>
              <a:buClr>
                <a:schemeClr val="dk1"/>
              </a:buClr>
              <a:buSzPts val="2400"/>
              <a:buFont typeface="Montserrat"/>
              <a:buNone/>
              <a:defRPr sz="2400" b="1" i="0" u="none" strike="noStrike" cap="none">
                <a:solidFill>
                  <a:schemeClr val="dk1"/>
                </a:solidFill>
                <a:latin typeface="Montserrat"/>
                <a:ea typeface="Montserrat"/>
                <a:cs typeface="Montserrat"/>
                <a:sym typeface="Montserrat"/>
              </a:defRPr>
            </a:lvl3pPr>
            <a:lvl4pPr marR="0" lvl="3" algn="l" rtl="0">
              <a:lnSpc>
                <a:spcPct val="100000"/>
              </a:lnSpc>
              <a:spcBef>
                <a:spcPts val="0"/>
              </a:spcBef>
              <a:spcAft>
                <a:spcPts val="0"/>
              </a:spcAft>
              <a:buClr>
                <a:schemeClr val="dk1"/>
              </a:buClr>
              <a:buSzPts val="2400"/>
              <a:buFont typeface="Montserrat"/>
              <a:buNone/>
              <a:defRPr sz="2400" b="1" i="0" u="none" strike="noStrike" cap="none">
                <a:solidFill>
                  <a:schemeClr val="dk1"/>
                </a:solidFill>
                <a:latin typeface="Montserrat"/>
                <a:ea typeface="Montserrat"/>
                <a:cs typeface="Montserrat"/>
                <a:sym typeface="Montserrat"/>
              </a:defRPr>
            </a:lvl4pPr>
            <a:lvl5pPr marR="0" lvl="4" algn="l" rtl="0">
              <a:lnSpc>
                <a:spcPct val="100000"/>
              </a:lnSpc>
              <a:spcBef>
                <a:spcPts val="0"/>
              </a:spcBef>
              <a:spcAft>
                <a:spcPts val="0"/>
              </a:spcAft>
              <a:buClr>
                <a:schemeClr val="dk1"/>
              </a:buClr>
              <a:buSzPts val="2400"/>
              <a:buFont typeface="Montserrat"/>
              <a:buNone/>
              <a:defRPr sz="2400" b="1" i="0" u="none" strike="noStrike" cap="none">
                <a:solidFill>
                  <a:schemeClr val="dk1"/>
                </a:solidFill>
                <a:latin typeface="Montserrat"/>
                <a:ea typeface="Montserrat"/>
                <a:cs typeface="Montserrat"/>
                <a:sym typeface="Montserrat"/>
              </a:defRPr>
            </a:lvl5pPr>
            <a:lvl6pPr marR="0" lvl="5" algn="l" rtl="0">
              <a:lnSpc>
                <a:spcPct val="100000"/>
              </a:lnSpc>
              <a:spcBef>
                <a:spcPts val="0"/>
              </a:spcBef>
              <a:spcAft>
                <a:spcPts val="0"/>
              </a:spcAft>
              <a:buClr>
                <a:schemeClr val="dk1"/>
              </a:buClr>
              <a:buSzPts val="2400"/>
              <a:buFont typeface="Montserrat"/>
              <a:buNone/>
              <a:defRPr sz="2400" b="1" i="0" u="none" strike="noStrike" cap="none">
                <a:solidFill>
                  <a:schemeClr val="dk1"/>
                </a:solidFill>
                <a:latin typeface="Montserrat"/>
                <a:ea typeface="Montserrat"/>
                <a:cs typeface="Montserrat"/>
                <a:sym typeface="Montserrat"/>
              </a:defRPr>
            </a:lvl6pPr>
            <a:lvl7pPr marR="0" lvl="6" algn="l" rtl="0">
              <a:lnSpc>
                <a:spcPct val="100000"/>
              </a:lnSpc>
              <a:spcBef>
                <a:spcPts val="0"/>
              </a:spcBef>
              <a:spcAft>
                <a:spcPts val="0"/>
              </a:spcAft>
              <a:buClr>
                <a:schemeClr val="dk1"/>
              </a:buClr>
              <a:buSzPts val="2400"/>
              <a:buFont typeface="Montserrat"/>
              <a:buNone/>
              <a:defRPr sz="2400" b="1" i="0" u="none" strike="noStrike" cap="none">
                <a:solidFill>
                  <a:schemeClr val="dk1"/>
                </a:solidFill>
                <a:latin typeface="Montserrat"/>
                <a:ea typeface="Montserrat"/>
                <a:cs typeface="Montserrat"/>
                <a:sym typeface="Montserrat"/>
              </a:defRPr>
            </a:lvl7pPr>
            <a:lvl8pPr marR="0" lvl="7" algn="l" rtl="0">
              <a:lnSpc>
                <a:spcPct val="100000"/>
              </a:lnSpc>
              <a:spcBef>
                <a:spcPts val="0"/>
              </a:spcBef>
              <a:spcAft>
                <a:spcPts val="0"/>
              </a:spcAft>
              <a:buClr>
                <a:schemeClr val="dk1"/>
              </a:buClr>
              <a:buSzPts val="2400"/>
              <a:buFont typeface="Montserrat"/>
              <a:buNone/>
              <a:defRPr sz="2400" b="1" i="0" u="none" strike="noStrike" cap="none">
                <a:solidFill>
                  <a:schemeClr val="dk1"/>
                </a:solidFill>
                <a:latin typeface="Montserrat"/>
                <a:ea typeface="Montserrat"/>
                <a:cs typeface="Montserrat"/>
                <a:sym typeface="Montserrat"/>
              </a:defRPr>
            </a:lvl8pPr>
            <a:lvl9pPr marR="0" lvl="8" algn="l" rtl="0">
              <a:lnSpc>
                <a:spcPct val="100000"/>
              </a:lnSpc>
              <a:spcBef>
                <a:spcPts val="0"/>
              </a:spcBef>
              <a:spcAft>
                <a:spcPts val="0"/>
              </a:spcAft>
              <a:buClr>
                <a:schemeClr val="dk1"/>
              </a:buClr>
              <a:buSzPts val="2400"/>
              <a:buFont typeface="Montserrat"/>
              <a:buNone/>
              <a:defRPr sz="2400" b="1" i="0" u="none" strike="noStrike" cap="none">
                <a:solidFill>
                  <a:schemeClr val="dk1"/>
                </a:solidFill>
                <a:latin typeface="Montserrat"/>
                <a:ea typeface="Montserrat"/>
                <a:cs typeface="Montserrat"/>
                <a:sym typeface="Montserrat"/>
              </a:defRPr>
            </a:lvl9pPr>
          </a:lstStyle>
          <a:p>
            <a:r>
              <a:rPr lang="en-GB" dirty="0"/>
              <a:t>Recommendations and Solutions </a:t>
            </a:r>
          </a:p>
        </p:txBody>
      </p:sp>
    </p:spTree>
    <p:extLst>
      <p:ext uri="{BB962C8B-B14F-4D97-AF65-F5344CB8AC3E}">
        <p14:creationId xmlns:p14="http://schemas.microsoft.com/office/powerpoint/2010/main" val="39394805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13"/>
        <p:cNvGrpSpPr/>
        <p:nvPr/>
      </p:nvGrpSpPr>
      <p:grpSpPr>
        <a:xfrm>
          <a:off x="0" y="0"/>
          <a:ext cx="0" cy="0"/>
          <a:chOff x="0" y="0"/>
          <a:chExt cx="0" cy="0"/>
        </a:xfrm>
      </p:grpSpPr>
      <p:sp>
        <p:nvSpPr>
          <p:cNvPr id="214" name="Google Shape;214;p33"/>
          <p:cNvSpPr txBox="1">
            <a:spLocks noGrp="1"/>
          </p:cNvSpPr>
          <p:nvPr>
            <p:ph type="title"/>
          </p:nvPr>
        </p:nvSpPr>
        <p:spPr>
          <a:xfrm>
            <a:off x="598311" y="391886"/>
            <a:ext cx="6071910" cy="940203"/>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GB" dirty="0"/>
              <a:t>Recommendations and Solutions – Cont. </a:t>
            </a:r>
            <a:endParaRPr dirty="0"/>
          </a:p>
        </p:txBody>
      </p:sp>
      <p:graphicFrame>
        <p:nvGraphicFramePr>
          <p:cNvPr id="2" name="Diagram 1">
            <a:extLst>
              <a:ext uri="{FF2B5EF4-FFF2-40B4-BE49-F238E27FC236}">
                <a16:creationId xmlns:a16="http://schemas.microsoft.com/office/drawing/2014/main" id="{9A24A3E5-2F0A-03BA-9A89-B9E8585490A7}"/>
              </a:ext>
            </a:extLst>
          </p:cNvPr>
          <p:cNvGraphicFramePr/>
          <p:nvPr>
            <p:extLst>
              <p:ext uri="{D42A27DB-BD31-4B8C-83A1-F6EECF244321}">
                <p14:modId xmlns:p14="http://schemas.microsoft.com/office/powerpoint/2010/main" val="2891296026"/>
              </p:ext>
            </p:extLst>
          </p:nvPr>
        </p:nvGraphicFramePr>
        <p:xfrm>
          <a:off x="935465" y="1846264"/>
          <a:ext cx="5734756" cy="2732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16" name="Google Shape;216;p33"/>
          <p:cNvSpPr/>
          <p:nvPr/>
        </p:nvSpPr>
        <p:spPr>
          <a:xfrm>
            <a:off x="6732125" y="0"/>
            <a:ext cx="1216200" cy="25716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17;p33"/>
          <p:cNvSpPr/>
          <p:nvPr/>
        </p:nvSpPr>
        <p:spPr>
          <a:xfrm>
            <a:off x="7951325" y="2571750"/>
            <a:ext cx="1216200" cy="25716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 name="Google Shape;214;p33">
            <a:extLst>
              <a:ext uri="{FF2B5EF4-FFF2-40B4-BE49-F238E27FC236}">
                <a16:creationId xmlns:a16="http://schemas.microsoft.com/office/drawing/2014/main" id="{FF742010-DA85-1943-6DF4-4DBAB9FA8624}"/>
              </a:ext>
            </a:extLst>
          </p:cNvPr>
          <p:cNvSpPr txBox="1">
            <a:spLocks/>
          </p:cNvSpPr>
          <p:nvPr/>
        </p:nvSpPr>
        <p:spPr>
          <a:xfrm>
            <a:off x="672714" y="1285800"/>
            <a:ext cx="5734756" cy="623869"/>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2400"/>
              <a:buFont typeface="Montserrat"/>
              <a:buNone/>
              <a:defRPr sz="2800" b="1" i="0" u="none" strike="noStrike" cap="none">
                <a:solidFill>
                  <a:schemeClr val="accent1"/>
                </a:solidFill>
                <a:latin typeface="Montserrat"/>
                <a:ea typeface="Montserrat"/>
                <a:cs typeface="Montserrat"/>
                <a:sym typeface="Montserrat"/>
              </a:defRPr>
            </a:lvl1pPr>
            <a:lvl2pPr marR="0" lvl="1" algn="l" rtl="0">
              <a:lnSpc>
                <a:spcPct val="100000"/>
              </a:lnSpc>
              <a:spcBef>
                <a:spcPts val="0"/>
              </a:spcBef>
              <a:spcAft>
                <a:spcPts val="0"/>
              </a:spcAft>
              <a:buClr>
                <a:schemeClr val="dk1"/>
              </a:buClr>
              <a:buSzPts val="2400"/>
              <a:buFont typeface="Montserrat"/>
              <a:buNone/>
              <a:defRPr sz="2400" b="1" i="0" u="none" strike="noStrike" cap="none">
                <a:solidFill>
                  <a:schemeClr val="dk1"/>
                </a:solidFill>
                <a:latin typeface="Montserrat"/>
                <a:ea typeface="Montserrat"/>
                <a:cs typeface="Montserrat"/>
                <a:sym typeface="Montserrat"/>
              </a:defRPr>
            </a:lvl2pPr>
            <a:lvl3pPr marR="0" lvl="2" algn="l" rtl="0">
              <a:lnSpc>
                <a:spcPct val="100000"/>
              </a:lnSpc>
              <a:spcBef>
                <a:spcPts val="0"/>
              </a:spcBef>
              <a:spcAft>
                <a:spcPts val="0"/>
              </a:spcAft>
              <a:buClr>
                <a:schemeClr val="dk1"/>
              </a:buClr>
              <a:buSzPts val="2400"/>
              <a:buFont typeface="Montserrat"/>
              <a:buNone/>
              <a:defRPr sz="2400" b="1" i="0" u="none" strike="noStrike" cap="none">
                <a:solidFill>
                  <a:schemeClr val="dk1"/>
                </a:solidFill>
                <a:latin typeface="Montserrat"/>
                <a:ea typeface="Montserrat"/>
                <a:cs typeface="Montserrat"/>
                <a:sym typeface="Montserrat"/>
              </a:defRPr>
            </a:lvl3pPr>
            <a:lvl4pPr marR="0" lvl="3" algn="l" rtl="0">
              <a:lnSpc>
                <a:spcPct val="100000"/>
              </a:lnSpc>
              <a:spcBef>
                <a:spcPts val="0"/>
              </a:spcBef>
              <a:spcAft>
                <a:spcPts val="0"/>
              </a:spcAft>
              <a:buClr>
                <a:schemeClr val="dk1"/>
              </a:buClr>
              <a:buSzPts val="2400"/>
              <a:buFont typeface="Montserrat"/>
              <a:buNone/>
              <a:defRPr sz="2400" b="1" i="0" u="none" strike="noStrike" cap="none">
                <a:solidFill>
                  <a:schemeClr val="dk1"/>
                </a:solidFill>
                <a:latin typeface="Montserrat"/>
                <a:ea typeface="Montserrat"/>
                <a:cs typeface="Montserrat"/>
                <a:sym typeface="Montserrat"/>
              </a:defRPr>
            </a:lvl4pPr>
            <a:lvl5pPr marR="0" lvl="4" algn="l" rtl="0">
              <a:lnSpc>
                <a:spcPct val="100000"/>
              </a:lnSpc>
              <a:spcBef>
                <a:spcPts val="0"/>
              </a:spcBef>
              <a:spcAft>
                <a:spcPts val="0"/>
              </a:spcAft>
              <a:buClr>
                <a:schemeClr val="dk1"/>
              </a:buClr>
              <a:buSzPts val="2400"/>
              <a:buFont typeface="Montserrat"/>
              <a:buNone/>
              <a:defRPr sz="2400" b="1" i="0" u="none" strike="noStrike" cap="none">
                <a:solidFill>
                  <a:schemeClr val="dk1"/>
                </a:solidFill>
                <a:latin typeface="Montserrat"/>
                <a:ea typeface="Montserrat"/>
                <a:cs typeface="Montserrat"/>
                <a:sym typeface="Montserrat"/>
              </a:defRPr>
            </a:lvl5pPr>
            <a:lvl6pPr marR="0" lvl="5" algn="l" rtl="0">
              <a:lnSpc>
                <a:spcPct val="100000"/>
              </a:lnSpc>
              <a:spcBef>
                <a:spcPts val="0"/>
              </a:spcBef>
              <a:spcAft>
                <a:spcPts val="0"/>
              </a:spcAft>
              <a:buClr>
                <a:schemeClr val="dk1"/>
              </a:buClr>
              <a:buSzPts val="2400"/>
              <a:buFont typeface="Montserrat"/>
              <a:buNone/>
              <a:defRPr sz="2400" b="1" i="0" u="none" strike="noStrike" cap="none">
                <a:solidFill>
                  <a:schemeClr val="dk1"/>
                </a:solidFill>
                <a:latin typeface="Montserrat"/>
                <a:ea typeface="Montserrat"/>
                <a:cs typeface="Montserrat"/>
                <a:sym typeface="Montserrat"/>
              </a:defRPr>
            </a:lvl6pPr>
            <a:lvl7pPr marR="0" lvl="6" algn="l" rtl="0">
              <a:lnSpc>
                <a:spcPct val="100000"/>
              </a:lnSpc>
              <a:spcBef>
                <a:spcPts val="0"/>
              </a:spcBef>
              <a:spcAft>
                <a:spcPts val="0"/>
              </a:spcAft>
              <a:buClr>
                <a:schemeClr val="dk1"/>
              </a:buClr>
              <a:buSzPts val="2400"/>
              <a:buFont typeface="Montserrat"/>
              <a:buNone/>
              <a:defRPr sz="2400" b="1" i="0" u="none" strike="noStrike" cap="none">
                <a:solidFill>
                  <a:schemeClr val="dk1"/>
                </a:solidFill>
                <a:latin typeface="Montserrat"/>
                <a:ea typeface="Montserrat"/>
                <a:cs typeface="Montserrat"/>
                <a:sym typeface="Montserrat"/>
              </a:defRPr>
            </a:lvl7pPr>
            <a:lvl8pPr marR="0" lvl="7" algn="l" rtl="0">
              <a:lnSpc>
                <a:spcPct val="100000"/>
              </a:lnSpc>
              <a:spcBef>
                <a:spcPts val="0"/>
              </a:spcBef>
              <a:spcAft>
                <a:spcPts val="0"/>
              </a:spcAft>
              <a:buClr>
                <a:schemeClr val="dk1"/>
              </a:buClr>
              <a:buSzPts val="2400"/>
              <a:buFont typeface="Montserrat"/>
              <a:buNone/>
              <a:defRPr sz="2400" b="1" i="0" u="none" strike="noStrike" cap="none">
                <a:solidFill>
                  <a:schemeClr val="dk1"/>
                </a:solidFill>
                <a:latin typeface="Montserrat"/>
                <a:ea typeface="Montserrat"/>
                <a:cs typeface="Montserrat"/>
                <a:sym typeface="Montserrat"/>
              </a:defRPr>
            </a:lvl8pPr>
            <a:lvl9pPr marR="0" lvl="8" algn="l" rtl="0">
              <a:lnSpc>
                <a:spcPct val="100000"/>
              </a:lnSpc>
              <a:spcBef>
                <a:spcPts val="0"/>
              </a:spcBef>
              <a:spcAft>
                <a:spcPts val="0"/>
              </a:spcAft>
              <a:buClr>
                <a:schemeClr val="dk1"/>
              </a:buClr>
              <a:buSzPts val="2400"/>
              <a:buFont typeface="Montserrat"/>
              <a:buNone/>
              <a:defRPr sz="2400" b="1" i="0" u="none" strike="noStrike" cap="none">
                <a:solidFill>
                  <a:schemeClr val="dk1"/>
                </a:solidFill>
                <a:latin typeface="Montserrat"/>
                <a:ea typeface="Montserrat"/>
                <a:cs typeface="Montserrat"/>
                <a:sym typeface="Montserrat"/>
              </a:defRPr>
            </a:lvl9pPr>
          </a:lstStyle>
          <a:p>
            <a:r>
              <a:rPr lang="en-GB" sz="1400" b="0" dirty="0"/>
              <a:t>The solutions could be as follows - </a:t>
            </a:r>
          </a:p>
        </p:txBody>
      </p:sp>
    </p:spTree>
    <p:extLst>
      <p:ext uri="{BB962C8B-B14F-4D97-AF65-F5344CB8AC3E}">
        <p14:creationId xmlns:p14="http://schemas.microsoft.com/office/powerpoint/2010/main" val="33425056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13"/>
        <p:cNvGrpSpPr/>
        <p:nvPr/>
      </p:nvGrpSpPr>
      <p:grpSpPr>
        <a:xfrm>
          <a:off x="0" y="0"/>
          <a:ext cx="0" cy="0"/>
          <a:chOff x="0" y="0"/>
          <a:chExt cx="0" cy="0"/>
        </a:xfrm>
      </p:grpSpPr>
      <p:sp>
        <p:nvSpPr>
          <p:cNvPr id="214" name="Google Shape;214;p33"/>
          <p:cNvSpPr txBox="1">
            <a:spLocks noGrp="1"/>
          </p:cNvSpPr>
          <p:nvPr>
            <p:ph type="title"/>
          </p:nvPr>
        </p:nvSpPr>
        <p:spPr>
          <a:xfrm>
            <a:off x="824089" y="708220"/>
            <a:ext cx="4896972" cy="7557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GB" dirty="0"/>
              <a:t>Conclusion  </a:t>
            </a:r>
            <a:endParaRPr dirty="0"/>
          </a:p>
        </p:txBody>
      </p:sp>
      <p:sp>
        <p:nvSpPr>
          <p:cNvPr id="215" name="Google Shape;215;p33"/>
          <p:cNvSpPr txBox="1">
            <a:spLocks noGrp="1"/>
          </p:cNvSpPr>
          <p:nvPr>
            <p:ph type="body" idx="1"/>
          </p:nvPr>
        </p:nvSpPr>
        <p:spPr>
          <a:xfrm>
            <a:off x="824089" y="1463920"/>
            <a:ext cx="5707340" cy="2011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dirty="0"/>
              <a:t>Understanding cultural differences in leadership, communication, and business practices is crucial for Tesco’s successful expansion into Germany. Emphasizing cultural awareness through training and adaptable management strategies can bridge gaps. With proper preparation, Tesco can navigate potential challenges, fostering a collaborative and efficient international business environment.</a:t>
            </a:r>
            <a:endParaRPr dirty="0"/>
          </a:p>
        </p:txBody>
      </p:sp>
      <p:sp>
        <p:nvSpPr>
          <p:cNvPr id="216" name="Google Shape;216;p33"/>
          <p:cNvSpPr/>
          <p:nvPr/>
        </p:nvSpPr>
        <p:spPr>
          <a:xfrm>
            <a:off x="6732125" y="0"/>
            <a:ext cx="1216200" cy="2571600"/>
          </a:xfrm>
          <a:prstGeom prst="rect">
            <a:avLst/>
          </a:pr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217" name="Google Shape;217;p33"/>
          <p:cNvSpPr/>
          <p:nvPr/>
        </p:nvSpPr>
        <p:spPr>
          <a:xfrm>
            <a:off x="7951325" y="2571750"/>
            <a:ext cx="1216200" cy="2571600"/>
          </a:xfrm>
          <a:prstGeom prst="rect">
            <a:avLst/>
          </a:pr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40714377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CD838C93-040D-6F21-51FA-AF3F9021EE9C}"/>
              </a:ext>
            </a:extLst>
          </p:cNvPr>
          <p:cNvSpPr>
            <a:spLocks noGrp="1"/>
          </p:cNvSpPr>
          <p:nvPr>
            <p:ph type="body" idx="1"/>
          </p:nvPr>
        </p:nvSpPr>
        <p:spPr>
          <a:xfrm>
            <a:off x="315310" y="921255"/>
            <a:ext cx="8115415" cy="3416400"/>
          </a:xfrm>
        </p:spPr>
        <p:txBody>
          <a:bodyPr/>
          <a:lstStyle/>
          <a:p>
            <a:pPr marL="171450" marR="0" indent="-171450" algn="just">
              <a:lnSpc>
                <a:spcPct val="110000"/>
              </a:lnSpc>
              <a:spcBef>
                <a:spcPts val="0"/>
              </a:spcBef>
              <a:spcAft>
                <a:spcPts val="300"/>
              </a:spcAft>
              <a:buFont typeface="Courier New" panose="02070309020205020404" pitchFamily="49" charset="0"/>
              <a:buChar char="o"/>
            </a:pPr>
            <a:r>
              <a:rPr lang="en-GB" sz="1000" kern="100" dirty="0" err="1">
                <a:effectLst/>
                <a:latin typeface="+mj-lt"/>
                <a:ea typeface="Calibri" panose="020F0502020204030204" pitchFamily="34" charset="0"/>
              </a:rPr>
              <a:t>Commisceo</a:t>
            </a:r>
            <a:r>
              <a:rPr lang="en-GB" sz="1000" kern="100" dirty="0">
                <a:effectLst/>
                <a:latin typeface="+mj-lt"/>
                <a:ea typeface="Calibri" panose="020F0502020204030204" pitchFamily="34" charset="0"/>
              </a:rPr>
              <a:t> Global. (2023). </a:t>
            </a:r>
            <a:r>
              <a:rPr lang="en-GB" sz="1000" i="1" kern="100" dirty="0">
                <a:effectLst/>
                <a:latin typeface="+mj-lt"/>
                <a:ea typeface="Calibri" panose="020F0502020204030204" pitchFamily="34" charset="0"/>
              </a:rPr>
              <a:t>Expat Management Guide - UK</a:t>
            </a:r>
            <a:r>
              <a:rPr lang="en-GB" sz="1000" kern="100" dirty="0">
                <a:effectLst/>
                <a:latin typeface="+mj-lt"/>
                <a:ea typeface="Calibri" panose="020F0502020204030204" pitchFamily="34" charset="0"/>
              </a:rPr>
              <a:t>. [online] Available at: https://www.commisceo-global.com/resources/management-guides/uk-management-guide.</a:t>
            </a:r>
          </a:p>
          <a:p>
            <a:pPr marL="171450" indent="-171450" algn="just">
              <a:lnSpc>
                <a:spcPct val="110000"/>
              </a:lnSpc>
              <a:spcAft>
                <a:spcPts val="300"/>
              </a:spcAft>
              <a:buFont typeface="Courier New" panose="02070309020205020404" pitchFamily="49" charset="0"/>
              <a:buChar char="o"/>
            </a:pPr>
            <a:r>
              <a:rPr lang="en-GB" sz="1000" kern="100" dirty="0">
                <a:latin typeface="+mj-lt"/>
                <a:ea typeface="Calibri" panose="020F0502020204030204" pitchFamily="34" charset="0"/>
              </a:rPr>
              <a:t>Halder, P., Hansen, E.N., Kangas, J. and Laukkanen, T. (2020). How national culture and ethics matter in consumers’ green consumption values. Journal of Cleaner Production, 265, p.121754. doi:https://doi.org/10.1016/j.jclepro.2020.121754.</a:t>
            </a:r>
          </a:p>
          <a:p>
            <a:pPr marL="171450" marR="0" indent="-171450" algn="just">
              <a:lnSpc>
                <a:spcPct val="110000"/>
              </a:lnSpc>
              <a:spcBef>
                <a:spcPts val="0"/>
              </a:spcBef>
              <a:spcAft>
                <a:spcPts val="300"/>
              </a:spcAft>
              <a:buFont typeface="Courier New" panose="02070309020205020404" pitchFamily="49" charset="0"/>
              <a:buChar char="o"/>
            </a:pPr>
            <a:r>
              <a:rPr lang="en-GB" sz="1000" kern="100" dirty="0">
                <a:effectLst/>
                <a:latin typeface="+mj-lt"/>
                <a:ea typeface="Calibri" panose="020F0502020204030204" pitchFamily="34" charset="0"/>
              </a:rPr>
              <a:t>Hall, E.T. (1976). </a:t>
            </a:r>
            <a:r>
              <a:rPr lang="en-GB" sz="1000" i="1" kern="100" dirty="0">
                <a:effectLst/>
                <a:latin typeface="+mj-lt"/>
                <a:ea typeface="Calibri" panose="020F0502020204030204" pitchFamily="34" charset="0"/>
              </a:rPr>
              <a:t>Beyond Culture</a:t>
            </a:r>
            <a:r>
              <a:rPr lang="en-GB" sz="1000" kern="100" dirty="0">
                <a:effectLst/>
                <a:latin typeface="+mj-lt"/>
                <a:ea typeface="Calibri" panose="020F0502020204030204" pitchFamily="34" charset="0"/>
              </a:rPr>
              <a:t>. New York: Anchor Books.</a:t>
            </a:r>
          </a:p>
          <a:p>
            <a:pPr marL="171450" marR="0" indent="-171450" algn="just">
              <a:lnSpc>
                <a:spcPct val="110000"/>
              </a:lnSpc>
              <a:spcBef>
                <a:spcPts val="0"/>
              </a:spcBef>
              <a:spcAft>
                <a:spcPts val="300"/>
              </a:spcAft>
              <a:buFont typeface="Courier New" panose="02070309020205020404" pitchFamily="49" charset="0"/>
              <a:buChar char="o"/>
            </a:pPr>
            <a:r>
              <a:rPr lang="en-GB" sz="1000" kern="100" dirty="0">
                <a:effectLst/>
                <a:latin typeface="+mj-lt"/>
                <a:ea typeface="Calibri" panose="020F0502020204030204" pitchFamily="34" charset="0"/>
              </a:rPr>
              <a:t>Hofstede Insights (2024). </a:t>
            </a:r>
            <a:r>
              <a:rPr lang="en-GB" sz="1000" i="1" kern="100" dirty="0">
                <a:effectLst/>
                <a:latin typeface="+mj-lt"/>
                <a:ea typeface="Calibri" panose="020F0502020204030204" pitchFamily="34" charset="0"/>
              </a:rPr>
              <a:t>Country Comparison Tool</a:t>
            </a:r>
            <a:r>
              <a:rPr lang="en-GB" sz="1000" kern="100" dirty="0">
                <a:effectLst/>
                <a:latin typeface="+mj-lt"/>
                <a:ea typeface="Calibri" panose="020F0502020204030204" pitchFamily="34" charset="0"/>
              </a:rPr>
              <a:t>. [online] Hofstede Insights. Available at: https://www.hofstede-insights.com/country-comparison-tool.</a:t>
            </a:r>
          </a:p>
          <a:p>
            <a:pPr marL="171450" indent="-171450" algn="just">
              <a:lnSpc>
                <a:spcPct val="110000"/>
              </a:lnSpc>
              <a:spcAft>
                <a:spcPts val="300"/>
              </a:spcAft>
              <a:buFont typeface="Courier New" panose="02070309020205020404" pitchFamily="49" charset="0"/>
              <a:buChar char="o"/>
            </a:pPr>
            <a:r>
              <a:rPr lang="en-GB" sz="1000" kern="100" dirty="0">
                <a:latin typeface="+mj-lt"/>
                <a:ea typeface="Calibri" panose="020F0502020204030204" pitchFamily="34" charset="0"/>
              </a:rPr>
              <a:t>Jackson, J. (2020). The Routledge handbook of language and intercultural communication. Abingdon, Oxon ; New York, Ny: Routledge.</a:t>
            </a:r>
          </a:p>
          <a:p>
            <a:pPr marL="171450" marR="0" indent="-171450" algn="just">
              <a:lnSpc>
                <a:spcPct val="110000"/>
              </a:lnSpc>
              <a:spcBef>
                <a:spcPts val="0"/>
              </a:spcBef>
              <a:spcAft>
                <a:spcPts val="300"/>
              </a:spcAft>
              <a:buFont typeface="Courier New" panose="02070309020205020404" pitchFamily="49" charset="0"/>
              <a:buChar char="o"/>
            </a:pPr>
            <a:r>
              <a:rPr lang="en-GB" sz="1000" kern="100" dirty="0">
                <a:effectLst/>
                <a:latin typeface="+mj-lt"/>
                <a:ea typeface="Calibri" panose="020F0502020204030204" pitchFamily="34" charset="0"/>
              </a:rPr>
              <a:t>Pena, Y. (2021). </a:t>
            </a:r>
            <a:r>
              <a:rPr lang="en-GB" sz="1000" i="1" kern="100" dirty="0">
                <a:effectLst/>
                <a:latin typeface="+mj-lt"/>
                <a:ea typeface="Calibri" panose="020F0502020204030204" pitchFamily="34" charset="0"/>
              </a:rPr>
              <a:t>Cultural challenges in Germany — </a:t>
            </a:r>
            <a:r>
              <a:rPr lang="en-GB" sz="1000" i="1" kern="100" dirty="0" err="1">
                <a:effectLst/>
                <a:latin typeface="+mj-lt"/>
                <a:ea typeface="Calibri" panose="020F0502020204030204" pitchFamily="34" charset="0"/>
              </a:rPr>
              <a:t>BiCortex</a:t>
            </a:r>
            <a:r>
              <a:rPr lang="en-GB" sz="1000" i="1" kern="100" dirty="0">
                <a:effectLst/>
                <a:latin typeface="+mj-lt"/>
                <a:ea typeface="Calibri" panose="020F0502020204030204" pitchFamily="34" charset="0"/>
              </a:rPr>
              <a:t> Languages</a:t>
            </a:r>
            <a:r>
              <a:rPr lang="en-GB" sz="1000" kern="100" dirty="0">
                <a:effectLst/>
                <a:latin typeface="+mj-lt"/>
                <a:ea typeface="Calibri" panose="020F0502020204030204" pitchFamily="34" charset="0"/>
              </a:rPr>
              <a:t>. [online] bicortexlanguages.com. Available at: https://bicortexlanguages.com/language-training/germany-challenge-expatriates/ [Accessed 8 Jul. 2024].</a:t>
            </a:r>
          </a:p>
          <a:p>
            <a:pPr marL="171450" marR="0" indent="-171450" algn="just">
              <a:lnSpc>
                <a:spcPct val="110000"/>
              </a:lnSpc>
              <a:spcBef>
                <a:spcPts val="0"/>
              </a:spcBef>
              <a:spcAft>
                <a:spcPts val="300"/>
              </a:spcAft>
              <a:buFont typeface="Courier New" panose="02070309020205020404" pitchFamily="49" charset="0"/>
              <a:buChar char="o"/>
            </a:pPr>
            <a:r>
              <a:rPr lang="en-GB" sz="1000" kern="100" dirty="0" err="1">
                <a:effectLst/>
                <a:latin typeface="+mj-lt"/>
                <a:ea typeface="Calibri" panose="020F0502020204030204" pitchFamily="34" charset="0"/>
              </a:rPr>
              <a:t>Researchgate</a:t>
            </a:r>
            <a:r>
              <a:rPr lang="en-GB" sz="1000" kern="100" dirty="0">
                <a:effectLst/>
                <a:latin typeface="+mj-lt"/>
                <a:ea typeface="Calibri" panose="020F0502020204030204" pitchFamily="34" charset="0"/>
              </a:rPr>
              <a:t> (2023). </a:t>
            </a:r>
            <a:r>
              <a:rPr lang="en-GB" sz="1000" i="1" kern="100" dirty="0">
                <a:effectLst/>
                <a:latin typeface="+mj-lt"/>
                <a:ea typeface="Calibri" panose="020F0502020204030204" pitchFamily="34" charset="0"/>
              </a:rPr>
              <a:t>Cultural Dimensions in Japan, the UK and Germany Range 0-100</a:t>
            </a:r>
            <a:r>
              <a:rPr lang="en-GB" sz="1000" kern="100" dirty="0">
                <a:effectLst/>
                <a:latin typeface="+mj-lt"/>
                <a:ea typeface="Calibri" panose="020F0502020204030204" pitchFamily="34" charset="0"/>
              </a:rPr>
              <a:t>. [online] </a:t>
            </a:r>
            <a:r>
              <a:rPr lang="en-GB" sz="1000" i="1" kern="100" dirty="0" err="1">
                <a:effectLst/>
                <a:latin typeface="+mj-lt"/>
                <a:ea typeface="Calibri" panose="020F0502020204030204" pitchFamily="34" charset="0"/>
              </a:rPr>
              <a:t>Researchgate</a:t>
            </a:r>
            <a:r>
              <a:rPr lang="en-GB" sz="1000" kern="100" dirty="0">
                <a:effectLst/>
                <a:latin typeface="+mj-lt"/>
                <a:ea typeface="Calibri" panose="020F0502020204030204" pitchFamily="34" charset="0"/>
              </a:rPr>
              <a:t>. Available at: https://www.researchgate.net/figure/Cultural-dimensions-in-Japan-the-UK-and-Germany-Range-0-100-source-https_tbl1_364893525.</a:t>
            </a:r>
          </a:p>
          <a:p>
            <a:pPr marL="171450" marR="0" indent="-171450" algn="just">
              <a:lnSpc>
                <a:spcPct val="110000"/>
              </a:lnSpc>
              <a:spcBef>
                <a:spcPts val="0"/>
              </a:spcBef>
              <a:spcAft>
                <a:spcPts val="300"/>
              </a:spcAft>
              <a:buFont typeface="Courier New" panose="02070309020205020404" pitchFamily="49" charset="0"/>
              <a:buChar char="o"/>
            </a:pPr>
            <a:r>
              <a:rPr lang="en-GB" sz="1000" kern="100" dirty="0" err="1">
                <a:effectLst/>
                <a:latin typeface="+mj-lt"/>
                <a:ea typeface="Calibri" panose="020F0502020204030204" pitchFamily="34" charset="0"/>
              </a:rPr>
              <a:t>Terratern</a:t>
            </a:r>
            <a:r>
              <a:rPr lang="en-GB" sz="1000" kern="100" dirty="0">
                <a:effectLst/>
                <a:latin typeface="+mj-lt"/>
                <a:ea typeface="Calibri" panose="020F0502020204030204" pitchFamily="34" charset="0"/>
              </a:rPr>
              <a:t>. (2024). </a:t>
            </a:r>
            <a:r>
              <a:rPr lang="en-GB" sz="1000" i="1" kern="100" dirty="0">
                <a:effectLst/>
                <a:latin typeface="+mj-lt"/>
                <a:ea typeface="Calibri" panose="020F0502020204030204" pitchFamily="34" charset="0"/>
              </a:rPr>
              <a:t>Cross Culture Program: All You Need to Know in 2024</a:t>
            </a:r>
            <a:r>
              <a:rPr lang="en-GB" sz="1000" kern="100" dirty="0">
                <a:effectLst/>
                <a:latin typeface="+mj-lt"/>
                <a:ea typeface="Calibri" panose="020F0502020204030204" pitchFamily="34" charset="0"/>
              </a:rPr>
              <a:t>. [online] Available at: https://terratern.com/blog/cross-culture-program/ [Accessed 8 Jul. 2024].</a:t>
            </a:r>
          </a:p>
          <a:p>
            <a:pPr marL="171450" marR="0" indent="-171450" algn="just">
              <a:lnSpc>
                <a:spcPct val="110000"/>
              </a:lnSpc>
              <a:spcBef>
                <a:spcPts val="0"/>
              </a:spcBef>
              <a:spcAft>
                <a:spcPts val="300"/>
              </a:spcAft>
              <a:buFont typeface="Courier New" panose="02070309020205020404" pitchFamily="49" charset="0"/>
              <a:buChar char="o"/>
            </a:pPr>
            <a:r>
              <a:rPr lang="en-GB" sz="1000" kern="100" dirty="0">
                <a:effectLst/>
                <a:latin typeface="+mj-lt"/>
                <a:ea typeface="Calibri" panose="020F0502020204030204" pitchFamily="34" charset="0"/>
              </a:rPr>
              <a:t>Tesco (2024). </a:t>
            </a:r>
            <a:r>
              <a:rPr lang="en-GB" sz="1000" i="1" kern="100" dirty="0">
                <a:effectLst/>
                <a:latin typeface="+mj-lt"/>
                <a:ea typeface="Calibri" panose="020F0502020204030204" pitchFamily="34" charset="0"/>
              </a:rPr>
              <a:t>About Us</a:t>
            </a:r>
            <a:r>
              <a:rPr lang="en-GB" sz="1000" kern="100" dirty="0">
                <a:effectLst/>
                <a:latin typeface="+mj-lt"/>
                <a:ea typeface="Calibri" panose="020F0502020204030204" pitchFamily="34" charset="0"/>
              </a:rPr>
              <a:t>. [online] Tesco PLC. Available at: https://www.tescoplc.com/about. </a:t>
            </a:r>
          </a:p>
        </p:txBody>
      </p:sp>
      <p:sp>
        <p:nvSpPr>
          <p:cNvPr id="4" name="Title 3">
            <a:extLst>
              <a:ext uri="{FF2B5EF4-FFF2-40B4-BE49-F238E27FC236}">
                <a16:creationId xmlns:a16="http://schemas.microsoft.com/office/drawing/2014/main" id="{1B6E68FD-E391-AC91-042B-BBDED5D8AA42}"/>
              </a:ext>
            </a:extLst>
          </p:cNvPr>
          <p:cNvSpPr>
            <a:spLocks noGrp="1"/>
          </p:cNvSpPr>
          <p:nvPr>
            <p:ph type="title"/>
          </p:nvPr>
        </p:nvSpPr>
        <p:spPr>
          <a:xfrm>
            <a:off x="713225" y="215883"/>
            <a:ext cx="7717500" cy="572700"/>
          </a:xfrm>
        </p:spPr>
        <p:txBody>
          <a:bodyPr/>
          <a:lstStyle/>
          <a:p>
            <a:r>
              <a:rPr lang="en-GB" dirty="0"/>
              <a:t>References</a:t>
            </a:r>
          </a:p>
        </p:txBody>
      </p:sp>
    </p:spTree>
    <p:extLst>
      <p:ext uri="{BB962C8B-B14F-4D97-AF65-F5344CB8AC3E}">
        <p14:creationId xmlns:p14="http://schemas.microsoft.com/office/powerpoint/2010/main" val="1383248280"/>
      </p:ext>
    </p:extLst>
  </p:cSld>
  <p:clrMapOvr>
    <a:masterClrMapping/>
  </p:clrMapOvr>
</p:sld>
</file>

<file path=ppt/theme/theme1.xml><?xml version="1.0" encoding="utf-8"?>
<a:theme xmlns:a="http://schemas.openxmlformats.org/drawingml/2006/main" name="Management Consulting Toolkit by Slidesgo">
  <a:themeElements>
    <a:clrScheme name="Simple Light">
      <a:dk1>
        <a:srgbClr val="000000"/>
      </a:dk1>
      <a:lt1>
        <a:srgbClr val="FFFFFF"/>
      </a:lt1>
      <a:dk2>
        <a:srgbClr val="4A8CFF"/>
      </a:dk2>
      <a:lt2>
        <a:srgbClr val="EFEFEF"/>
      </a:lt2>
      <a:accent1>
        <a:srgbClr val="003BA3"/>
      </a:accent1>
      <a:accent2>
        <a:srgbClr val="000000"/>
      </a:accent2>
      <a:accent3>
        <a:srgbClr val="4A8CFF"/>
      </a:accent3>
      <a:accent4>
        <a:srgbClr val="EFEFEF"/>
      </a:accent4>
      <a:accent5>
        <a:srgbClr val="003BA3"/>
      </a:accent5>
      <a:accent6>
        <a:srgbClr val="000000"/>
      </a:accent6>
      <a:hlink>
        <a:srgbClr val="003BA3"/>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1163</Words>
  <Application>Microsoft Office PowerPoint</Application>
  <PresentationFormat>On-screen Show (16:9)</PresentationFormat>
  <Paragraphs>88</Paragraphs>
  <Slides>14</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Courier New</vt:lpstr>
      <vt:lpstr>Arial</vt:lpstr>
      <vt:lpstr>Times New Roman</vt:lpstr>
      <vt:lpstr>Barlow</vt:lpstr>
      <vt:lpstr>Montserrat</vt:lpstr>
      <vt:lpstr>Management Consulting Toolkit by Slidesgo</vt:lpstr>
      <vt:lpstr>Tesco's German Expansion</vt:lpstr>
      <vt:lpstr>Main content</vt:lpstr>
      <vt:lpstr>Introduction to the Context  </vt:lpstr>
      <vt:lpstr>Introducing the German culture – Cont.  Business Etiquette and Practices  (UK vs Germany</vt:lpstr>
      <vt:lpstr>Introducing the German culture – Cont.  Leadership and Management Styles </vt:lpstr>
      <vt:lpstr>Introducing the German culture – Cont.  Some Examples</vt:lpstr>
      <vt:lpstr>Cultural sensitivity in Germany – (Communication Styles)</vt:lpstr>
      <vt:lpstr>Cultural sensitivity in Germany – (Communication Styles)</vt:lpstr>
      <vt:lpstr>Hofstede Cultural Dimensions: UK and Germany  </vt:lpstr>
      <vt:lpstr>Hofstede Cultural Dimensions: UK and Germany  </vt:lpstr>
      <vt:lpstr>PowerPoint Presentation</vt:lpstr>
      <vt:lpstr>Recommendations and Solutions – Cont. </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modified xsi:type="dcterms:W3CDTF">2024-07-22T11:23:52Z</dcterms:modified>
</cp:coreProperties>
</file>