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4"/>
  </p:notesMasterIdLst>
  <p:sldIdLst>
    <p:sldId id="256" r:id="rId2"/>
    <p:sldId id="258" r:id="rId3"/>
    <p:sldId id="261" r:id="rId4"/>
    <p:sldId id="293" r:id="rId5"/>
    <p:sldId id="301" r:id="rId6"/>
    <p:sldId id="297" r:id="rId7"/>
    <p:sldId id="298" r:id="rId8"/>
    <p:sldId id="299" r:id="rId9"/>
    <p:sldId id="300" r:id="rId10"/>
    <p:sldId id="302" r:id="rId11"/>
    <p:sldId id="303" r:id="rId12"/>
    <p:sldId id="28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8" d="100"/>
          <a:sy n="98" d="100"/>
        </p:scale>
        <p:origin x="135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smtClean="0">
                <a:solidFill>
                  <a:schemeClr val="tx1"/>
                </a:solidFill>
                <a:latin typeface="+mn-lt"/>
                <a:ea typeface="+mn-ea"/>
                <a:cs typeface="+mn-cs"/>
              </a:rPr>
              <a:t> In practice, simulation of these elementary subcomponents can be conducted using different approaches—with certain approaches being better suited to certain components. A broad classification of approaches would</a:t>
            </a:r>
          </a:p>
          <a:p>
            <a:r>
              <a:rPr lang="en-GB" sz="1200" b="0" i="0" u="none" strike="noStrike" kern="1200" baseline="0" dirty="0" smtClean="0">
                <a:solidFill>
                  <a:schemeClr val="tx1"/>
                </a:solidFill>
                <a:latin typeface="+mn-lt"/>
                <a:ea typeface="+mn-ea"/>
                <a:cs typeface="+mn-cs"/>
              </a:rPr>
              <a:t>include:</a:t>
            </a:r>
          </a:p>
          <a:p>
            <a:r>
              <a:rPr lang="en-GB" sz="1200" b="0" i="0" u="none" strike="noStrike" kern="1200" baseline="0" dirty="0" smtClean="0">
                <a:solidFill>
                  <a:schemeClr val="tx1"/>
                </a:solidFill>
                <a:latin typeface="+mn-lt"/>
                <a:ea typeface="+mn-ea"/>
                <a:cs typeface="+mn-cs"/>
              </a:rPr>
              <a:t>. Discrete-event-driven simulations</a:t>
            </a:r>
          </a:p>
          <a:p>
            <a:r>
              <a:rPr lang="en-GB" sz="1200" b="0" i="0" u="none" strike="noStrike" kern="1200" baseline="0" dirty="0" smtClean="0">
                <a:solidFill>
                  <a:schemeClr val="tx1"/>
                </a:solidFill>
                <a:latin typeface="+mn-lt"/>
                <a:ea typeface="+mn-ea"/>
                <a:cs typeface="+mn-cs"/>
              </a:rPr>
              <a:t>. Time-driven simulations</a:t>
            </a:r>
          </a:p>
          <a:p>
            <a:r>
              <a:rPr lang="en-GB" sz="1200" b="0" i="0" u="none" strike="noStrike" kern="1200" baseline="0" dirty="0" smtClean="0">
                <a:solidFill>
                  <a:schemeClr val="tx1"/>
                </a:solidFill>
                <a:latin typeface="+mn-lt"/>
                <a:ea typeface="+mn-ea"/>
                <a:cs typeface="+mn-cs"/>
              </a:rPr>
              <a:t>. Algorithm simulations</a:t>
            </a:r>
          </a:p>
          <a:p>
            <a:r>
              <a:rPr lang="en-GB" sz="1200" b="0" i="0" u="none" strike="noStrike" kern="1200" baseline="0" dirty="0" smtClean="0">
                <a:solidFill>
                  <a:schemeClr val="tx1"/>
                </a:solidFill>
                <a:latin typeface="+mn-lt"/>
                <a:ea typeface="+mn-ea"/>
                <a:cs typeface="+mn-cs"/>
              </a:rPr>
              <a:t>. Circuit simulations</a:t>
            </a:r>
          </a:p>
          <a:p>
            <a:r>
              <a:rPr lang="en-GB" sz="1200" b="0" i="0" u="none" strike="noStrike" kern="1200" baseline="0" dirty="0" smtClean="0">
                <a:solidFill>
                  <a:schemeClr val="tx1"/>
                </a:solidFill>
                <a:latin typeface="+mn-lt"/>
                <a:ea typeface="+mn-ea"/>
                <a:cs typeface="+mn-cs"/>
              </a:rPr>
              <a:t>. Physical media simulations.</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i="0" u="none" strike="noStrike" kern="1200" baseline="0" dirty="0" smtClean="0">
                <a:solidFill>
                  <a:schemeClr val="tx1"/>
                </a:solidFill>
                <a:latin typeface="+mn-lt"/>
                <a:ea typeface="+mn-ea"/>
                <a:cs typeface="+mn-cs"/>
              </a:rPr>
              <a:t>Developing Models</a:t>
            </a:r>
          </a:p>
          <a:p>
            <a:pPr algn="just"/>
            <a:r>
              <a:rPr lang="en-GB" sz="1200" b="0" i="0" u="none" strike="noStrike" kern="1200" baseline="0" dirty="0" smtClean="0">
                <a:solidFill>
                  <a:schemeClr val="tx1"/>
                </a:solidFill>
                <a:latin typeface="+mn-lt"/>
                <a:ea typeface="+mn-ea"/>
                <a:cs typeface="+mn-cs"/>
              </a:rPr>
              <a:t>The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process (blocks 2 and 3) frequently requires making simplifying assumptions and introducing approximations to reduce the model’s complexity. These simplifications can be carried out at two distinct levels:</a:t>
            </a:r>
          </a:p>
          <a:p>
            <a:pPr marL="228600" indent="-228600" algn="just">
              <a:buAutoNum type="arabicPeriod"/>
            </a:pP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Here, we simplify the functional description of network elements. For example, we might consider packet transmission to be error free, or we might consider that channel contention due to simultaneous radio frequency transmission is negligible. Such simplifications themselves generally fall into one of three categories:</a:t>
            </a:r>
          </a:p>
          <a:p>
            <a:pPr lvl="1" algn="just"/>
            <a:r>
              <a:rPr lang="en-GB" sz="1200" b="0" i="0" u="none" strike="noStrike" kern="1200" baseline="0" dirty="0" smtClean="0">
                <a:solidFill>
                  <a:schemeClr val="tx1"/>
                </a:solidFill>
                <a:latin typeface="+mn-lt"/>
                <a:ea typeface="+mn-ea"/>
                <a:cs typeface="+mn-cs"/>
              </a:rPr>
              <a:t>(a) System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Simplifications at the highest level of description of the interactions between distinct elements of the simulation; complexity reduction. As an example, assume that we are simulating a “vehicular network” and we choose to assume that the nodes only move on a Cartesian lattice.</a:t>
            </a:r>
          </a:p>
          <a:p>
            <a:pPr lvl="1" algn="just"/>
            <a:r>
              <a:rPr lang="en-GB" sz="1200" b="0" i="0" u="none" strike="noStrike" kern="1200" baseline="0" dirty="0" smtClean="0">
                <a:solidFill>
                  <a:schemeClr val="tx1"/>
                </a:solidFill>
                <a:latin typeface="+mn-lt"/>
                <a:ea typeface="+mn-ea"/>
                <a:cs typeface="+mn-cs"/>
              </a:rPr>
              <a:t>(b) Element/device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Simplifications at the level of description of the </a:t>
            </a:r>
            <a:r>
              <a:rPr lang="en-GB" sz="1200" b="0" i="0" u="none" strike="noStrike" kern="1200" baseline="0" dirty="0" err="1" smtClean="0">
                <a:solidFill>
                  <a:schemeClr val="tx1"/>
                </a:solidFill>
                <a:latin typeface="+mn-lt"/>
                <a:ea typeface="+mn-ea"/>
                <a:cs typeface="+mn-cs"/>
              </a:rPr>
              <a:t>behavior</a:t>
            </a:r>
            <a:r>
              <a:rPr lang="en-GB" sz="1200" b="0" i="0" u="none" strike="noStrike" kern="1200" baseline="0" dirty="0" smtClean="0">
                <a:solidFill>
                  <a:schemeClr val="tx1"/>
                </a:solidFill>
                <a:latin typeface="+mn-lt"/>
                <a:ea typeface="+mn-ea"/>
                <a:cs typeface="+mn-cs"/>
              </a:rPr>
              <a:t> within a single element of the simulation. </a:t>
            </a:r>
            <a:r>
              <a:rPr lang="en-GB" sz="1200" b="0" i="0" u="none" strike="noStrike" kern="1200" baseline="0" dirty="0" err="1" smtClean="0">
                <a:solidFill>
                  <a:schemeClr val="tx1"/>
                </a:solidFill>
                <a:latin typeface="+mn-lt"/>
                <a:ea typeface="+mn-ea"/>
                <a:cs typeface="+mn-cs"/>
              </a:rPr>
              <a:t>Assumewe</a:t>
            </a:r>
            <a:r>
              <a:rPr lang="en-GB" sz="1200" b="0" i="0" u="none" strike="noStrike" kern="1200" baseline="0" dirty="0" smtClean="0">
                <a:solidFill>
                  <a:schemeClr val="tx1"/>
                </a:solidFill>
                <a:latin typeface="+mn-lt"/>
                <a:ea typeface="+mn-ea"/>
                <a:cs typeface="+mn-cs"/>
              </a:rPr>
              <a:t> are simulating a routing protocol, and we choose to assume that each constituent switch is either fully functional or else fails completely (i.e., there are no partial failures). Another example is the simulation of the propagation of a social network, where we assume that each individual adopts the same probability whenever any item of hardware in the social network is expressed by any of its peers (regardless of the specific identity of the peer).</a:t>
            </a:r>
          </a:p>
          <a:p>
            <a:pPr lvl="1" algn="just"/>
            <a:r>
              <a:rPr lang="en-GB" sz="1200" b="0" i="0" u="none" strike="noStrike" kern="1200" baseline="0" dirty="0" smtClean="0">
                <a:solidFill>
                  <a:schemeClr val="tx1"/>
                </a:solidFill>
                <a:latin typeface="+mn-lt"/>
                <a:ea typeface="+mn-ea"/>
                <a:cs typeface="+mn-cs"/>
              </a:rPr>
              <a:t>(c) System models and element/device models: These are frequently expressed with reference to random processes. For example, a network of computers might be connected using links that are drawn uniformly at random from the set of all distinct pairs of nodes. An individual element in a social network might have traits selected at random from the normal distributions </a:t>
            </a:r>
            <a:r>
              <a:rPr lang="en-GB" sz="1200" b="0" i="0" u="none" strike="noStrike" kern="1200" baseline="0" dirty="0" err="1" smtClean="0">
                <a:solidFill>
                  <a:schemeClr val="tx1"/>
                </a:solidFill>
                <a:latin typeface="+mn-lt"/>
                <a:ea typeface="+mn-ea"/>
                <a:cs typeface="+mn-cs"/>
              </a:rPr>
              <a:t>centered</a:t>
            </a:r>
            <a:r>
              <a:rPr lang="en-GB" sz="1200" b="0" i="0" u="none" strike="noStrike" kern="1200" baseline="0" dirty="0" smtClean="0">
                <a:solidFill>
                  <a:schemeClr val="tx1"/>
                </a:solidFill>
                <a:latin typeface="+mn-lt"/>
                <a:ea typeface="+mn-ea"/>
                <a:cs typeface="+mn-cs"/>
              </a:rPr>
              <a:t> at the mean value observed in the actual population census. Frequently, simplifications of system and device/element models entail simplifications in the distributions referenced by their constituent random processes. This brings us to a third type of simplification called random process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737075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A generic approach to network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can be constructed using the OSI Reference Model as its basis, as shown in the Figure above. This approach allows the implementation of different network protocols which are compatible with the OSI layer boundaries. Pedagogically, this approach has limitations. As illustrated in the Figure any detailed implementation of an Ethernet model will not directly align with the OSI Reference Model. Other protocols such as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Distributed Data Interface (FDDI) also do not perfectly align with the OSI Reference Model.</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52899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US" dirty="0" smtClean="0">
                <a:solidFill>
                  <a:srgbClr val="0F3661"/>
                </a:solidFill>
                <a:latin typeface="Times New Roman"/>
                <a:cs typeface="Times New Roman"/>
              </a:rPr>
              <a:t>Computer Network Systems</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smtClean="0"/>
              <a:t>Simulations of Networks</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85000" lnSpcReduction="10000"/>
          </a:bodyPr>
          <a:lstStyle/>
          <a:p>
            <a:pPr algn="just"/>
            <a:r>
              <a:rPr lang="en-GB" sz="2800" dirty="0">
                <a:solidFill>
                  <a:schemeClr val="tx1"/>
                </a:solidFill>
              </a:rPr>
              <a:t>Simulation of a network frequently requires a collection of interdependent </a:t>
            </a:r>
            <a:r>
              <a:rPr lang="en-GB" sz="2800" dirty="0" smtClean="0">
                <a:solidFill>
                  <a:schemeClr val="tx1"/>
                </a:solidFill>
              </a:rPr>
              <a:t>nested </a:t>
            </a:r>
            <a:r>
              <a:rPr lang="en-GB" sz="2600" dirty="0" smtClean="0">
                <a:solidFill>
                  <a:schemeClr val="tx1"/>
                </a:solidFill>
              </a:rPr>
              <a:t>concurrent </a:t>
            </a:r>
            <a:r>
              <a:rPr lang="en-GB" sz="2600" dirty="0">
                <a:solidFill>
                  <a:schemeClr val="tx1"/>
                </a:solidFill>
              </a:rPr>
              <a:t>sub-simulations arising from:</a:t>
            </a:r>
          </a:p>
          <a:p>
            <a:pPr lvl="1" algn="just">
              <a:buFont typeface="Courier New" panose="02070309020205020404" pitchFamily="49" charset="0"/>
              <a:buChar char="o"/>
            </a:pPr>
            <a:r>
              <a:rPr lang="en-GB" sz="2600" smtClean="0">
                <a:solidFill>
                  <a:schemeClr val="tx1"/>
                </a:solidFill>
              </a:rPr>
              <a:t>the </a:t>
            </a:r>
            <a:r>
              <a:rPr lang="en-GB" sz="2600" dirty="0">
                <a:solidFill>
                  <a:schemeClr val="tx1"/>
                </a:solidFill>
              </a:rPr>
              <a:t>entities that are the nodes of the network</a:t>
            </a:r>
            <a:r>
              <a:rPr lang="en-GB" sz="2600">
                <a:solidFill>
                  <a:schemeClr val="tx1"/>
                </a:solidFill>
              </a:rPr>
              <a:t>, </a:t>
            </a:r>
            <a:endParaRPr lang="en-GB" sz="2600" smtClean="0">
              <a:solidFill>
                <a:schemeClr val="tx1"/>
              </a:solidFill>
            </a:endParaRPr>
          </a:p>
          <a:p>
            <a:pPr lvl="1" algn="just">
              <a:buFont typeface="Courier New" panose="02070309020205020404" pitchFamily="49" charset="0"/>
              <a:buChar char="o"/>
            </a:pPr>
            <a:r>
              <a:rPr lang="en-GB" sz="2600" smtClean="0">
                <a:solidFill>
                  <a:schemeClr val="tx1"/>
                </a:solidFill>
              </a:rPr>
              <a:t>and </a:t>
            </a:r>
            <a:r>
              <a:rPr lang="en-GB" sz="2600" dirty="0">
                <a:solidFill>
                  <a:schemeClr val="tx1"/>
                </a:solidFill>
              </a:rPr>
              <a:t>the processes therein.</a:t>
            </a:r>
          </a:p>
          <a:p>
            <a:pPr algn="just"/>
            <a:r>
              <a:rPr lang="en-GB" sz="2800" dirty="0">
                <a:solidFill>
                  <a:schemeClr val="tx1"/>
                </a:solidFill>
              </a:rPr>
              <a:t>In the specific case of computer communication networks, these elementary </a:t>
            </a:r>
            <a:r>
              <a:rPr lang="en-GB" sz="2800" dirty="0" smtClean="0">
                <a:solidFill>
                  <a:schemeClr val="tx1"/>
                </a:solidFill>
              </a:rPr>
              <a:t>subcomponents span </a:t>
            </a:r>
            <a:r>
              <a:rPr lang="en-GB" sz="2800" dirty="0">
                <a:solidFill>
                  <a:schemeClr val="tx1"/>
                </a:solidFill>
              </a:rPr>
              <a:t>functionally distinct elements of the system </a:t>
            </a:r>
            <a:r>
              <a:rPr lang="en-GB" sz="2800" dirty="0" smtClean="0">
                <a:solidFill>
                  <a:schemeClr val="tx1"/>
                </a:solidFill>
              </a:rPr>
              <a:t>such as: </a:t>
            </a:r>
          </a:p>
          <a:p>
            <a:pPr lvl="1" algn="just">
              <a:buFont typeface="Courier New" panose="02070309020205020404" pitchFamily="49" charset="0"/>
              <a:buChar char="o"/>
            </a:pPr>
            <a:r>
              <a:rPr lang="en-GB" sz="2600" dirty="0" smtClean="0">
                <a:solidFill>
                  <a:schemeClr val="tx1"/>
                </a:solidFill>
              </a:rPr>
              <a:t>networks</a:t>
            </a:r>
            <a:r>
              <a:rPr lang="en-GB" sz="2600" dirty="0">
                <a:solidFill>
                  <a:schemeClr val="tx1"/>
                </a:solidFill>
              </a:rPr>
              <a:t>, </a:t>
            </a:r>
            <a:endParaRPr lang="en-GB" sz="2600" dirty="0" smtClean="0">
              <a:solidFill>
                <a:schemeClr val="tx1"/>
              </a:solidFill>
            </a:endParaRPr>
          </a:p>
          <a:p>
            <a:pPr lvl="1" algn="just">
              <a:buFont typeface="Courier New" panose="02070309020205020404" pitchFamily="49" charset="0"/>
              <a:buChar char="o"/>
            </a:pPr>
            <a:r>
              <a:rPr lang="en-GB" sz="2600" dirty="0" smtClean="0">
                <a:solidFill>
                  <a:schemeClr val="tx1"/>
                </a:solidFill>
              </a:rPr>
              <a:t>links</a:t>
            </a:r>
            <a:r>
              <a:rPr lang="en-GB" sz="2600" dirty="0">
                <a:solidFill>
                  <a:schemeClr val="tx1"/>
                </a:solidFill>
              </a:rPr>
              <a:t>,</a:t>
            </a:r>
          </a:p>
          <a:p>
            <a:pPr lvl="1" algn="just">
              <a:buFont typeface="Courier New" panose="02070309020205020404" pitchFamily="49" charset="0"/>
              <a:buChar char="o"/>
            </a:pPr>
            <a:r>
              <a:rPr lang="en-GB" sz="2600" dirty="0">
                <a:solidFill>
                  <a:schemeClr val="tx1"/>
                </a:solidFill>
              </a:rPr>
              <a:t>circuits, </a:t>
            </a:r>
            <a:endParaRPr lang="en-GB" sz="2600" dirty="0" smtClean="0">
              <a:solidFill>
                <a:schemeClr val="tx1"/>
              </a:solidFill>
            </a:endParaRPr>
          </a:p>
          <a:p>
            <a:pPr lvl="1" algn="just">
              <a:buFont typeface="Courier New" panose="02070309020205020404" pitchFamily="49" charset="0"/>
              <a:buChar char="o"/>
            </a:pPr>
            <a:r>
              <a:rPr lang="en-GB" sz="2600" dirty="0" smtClean="0">
                <a:solidFill>
                  <a:schemeClr val="tx1"/>
                </a:solidFill>
              </a:rPr>
              <a:t>the </a:t>
            </a:r>
            <a:r>
              <a:rPr lang="en-GB" sz="2600" dirty="0">
                <a:solidFill>
                  <a:schemeClr val="tx1"/>
                </a:solidFill>
              </a:rPr>
              <a:t>propagation medium, </a:t>
            </a:r>
            <a:r>
              <a:rPr lang="en-GB" sz="2600" dirty="0" err="1">
                <a:solidFill>
                  <a:schemeClr val="tx1"/>
                </a:solidFill>
              </a:rPr>
              <a:t>etc</a:t>
            </a:r>
            <a:r>
              <a:rPr lang="en-US" altLang="en-US" sz="2200" dirty="0" smtClean="0"/>
              <a:t> </a:t>
            </a:r>
            <a:endParaRPr lang="en-US" altLang="en-US" sz="22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Simulations of Networks</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a:bodyPr>
          <a:lstStyle/>
          <a:p>
            <a:pPr algn="just"/>
            <a:r>
              <a:rPr lang="en-GB" dirty="0">
                <a:solidFill>
                  <a:schemeClr val="tx1"/>
                </a:solidFill>
              </a:rPr>
              <a:t>In practice, simulation </a:t>
            </a:r>
            <a:r>
              <a:rPr lang="en-GB" dirty="0" smtClean="0">
                <a:solidFill>
                  <a:schemeClr val="tx1"/>
                </a:solidFill>
              </a:rPr>
              <a:t>subcomponents </a:t>
            </a:r>
            <a:r>
              <a:rPr lang="en-GB" dirty="0">
                <a:solidFill>
                  <a:schemeClr val="tx1"/>
                </a:solidFill>
              </a:rPr>
              <a:t>can be conducted using different approaches—with certain approaches being better suited to certain components. A broad classification of approaches </a:t>
            </a:r>
            <a:r>
              <a:rPr lang="en-GB" dirty="0" smtClean="0">
                <a:solidFill>
                  <a:schemeClr val="tx1"/>
                </a:solidFill>
              </a:rPr>
              <a:t>would include</a:t>
            </a:r>
            <a:r>
              <a:rPr lang="en-GB" dirty="0">
                <a:solidFill>
                  <a:schemeClr val="tx1"/>
                </a:solidFill>
              </a:rPr>
              <a:t>:</a:t>
            </a:r>
          </a:p>
          <a:p>
            <a:pPr lvl="1">
              <a:buFont typeface="Courier New" panose="02070309020205020404" pitchFamily="49" charset="0"/>
              <a:buChar char="o"/>
            </a:pPr>
            <a:r>
              <a:rPr lang="en-GB" dirty="0" smtClean="0">
                <a:solidFill>
                  <a:schemeClr val="tx1"/>
                </a:solidFill>
              </a:rPr>
              <a:t>Discrete-event-driven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Time-driven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Algorithm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Circuit </a:t>
            </a:r>
            <a:r>
              <a:rPr lang="en-GB" dirty="0">
                <a:solidFill>
                  <a:schemeClr val="tx1"/>
                </a:solidFill>
              </a:rPr>
              <a:t>simulations</a:t>
            </a:r>
          </a:p>
          <a:p>
            <a:pPr lvl="1">
              <a:buFont typeface="Courier New" panose="02070309020205020404" pitchFamily="49" charset="0"/>
              <a:buChar char="o"/>
            </a:pPr>
            <a:r>
              <a:rPr lang="en-GB" dirty="0" smtClean="0">
                <a:solidFill>
                  <a:schemeClr val="tx1"/>
                </a:solidFill>
              </a:rPr>
              <a:t>Physical </a:t>
            </a:r>
            <a:r>
              <a:rPr lang="en-GB" dirty="0">
                <a:solidFill>
                  <a:schemeClr val="tx1"/>
                </a:solidFill>
              </a:rPr>
              <a:t>media simulations.</a:t>
            </a:r>
            <a:endParaRPr lang="en-US" altLang="en-US"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712952"/>
          </a:xfrm>
        </p:spPr>
        <p:txBody>
          <a:bodyPr/>
          <a:lstStyle/>
          <a:p>
            <a:r>
              <a:rPr lang="en-US" altLang="en-US" sz="3200" dirty="0" smtClean="0"/>
              <a:t>Simulation Packages</a:t>
            </a:r>
            <a:endParaRPr lang="en-US" sz="3200" dirty="0">
              <a:latin typeface="Times New Roman"/>
              <a:cs typeface="Times New Roman"/>
            </a:endParaRPr>
          </a:p>
        </p:txBody>
      </p:sp>
      <p:sp>
        <p:nvSpPr>
          <p:cNvPr id="3" name="Content Placeholder 2"/>
          <p:cNvSpPr>
            <a:spLocks noGrp="1"/>
          </p:cNvSpPr>
          <p:nvPr>
            <p:ph idx="1"/>
          </p:nvPr>
        </p:nvSpPr>
        <p:spPr>
          <a:xfrm>
            <a:off x="897925" y="1047752"/>
            <a:ext cx="8042276" cy="4343400"/>
          </a:xfrm>
        </p:spPr>
        <p:txBody>
          <a:bodyPr>
            <a:normAutofit fontScale="92500" lnSpcReduction="20000"/>
          </a:bodyPr>
          <a:lstStyle/>
          <a:p>
            <a:pPr algn="just"/>
            <a:r>
              <a:rPr lang="en-GB" sz="2800" dirty="0">
                <a:latin typeface="Times New Roman" panose="02020603050405020304" pitchFamily="18" charset="0"/>
                <a:cs typeface="Times New Roman" panose="02020603050405020304" pitchFamily="18" charset="0"/>
              </a:rPr>
              <a:t>Different simulation tools specialize in one or more </a:t>
            </a:r>
            <a:r>
              <a:rPr lang="en-GB" sz="2800" dirty="0" smtClean="0">
                <a:latin typeface="Times New Roman" panose="02020603050405020304" pitchFamily="18" charset="0"/>
                <a:cs typeface="Times New Roman" panose="02020603050405020304" pitchFamily="18" charset="0"/>
              </a:rPr>
              <a:t>simulation approaches for example: </a:t>
            </a:r>
          </a:p>
          <a:p>
            <a:pPr lvl="1" algn="just">
              <a:buFont typeface="Courier New" panose="02070309020205020404" pitchFamily="49" charset="0"/>
              <a:buChar char="o"/>
            </a:pPr>
            <a:r>
              <a:rPr lang="en-GB" sz="2600" b="1" dirty="0" smtClean="0">
                <a:latin typeface="Times New Roman" panose="02020603050405020304" pitchFamily="18" charset="0"/>
                <a:cs typeface="Times New Roman" panose="02020603050405020304" pitchFamily="18" charset="0"/>
              </a:rPr>
              <a:t>ns-2, </a:t>
            </a:r>
            <a:r>
              <a:rPr lang="en-GB" sz="2600" b="1" dirty="0" err="1" smtClean="0">
                <a:latin typeface="Times New Roman" panose="02020603050405020304" pitchFamily="18" charset="0"/>
                <a:cs typeface="Times New Roman" panose="02020603050405020304" pitchFamily="18" charset="0"/>
              </a:rPr>
              <a:t>QualNet</a:t>
            </a:r>
            <a:r>
              <a:rPr lang="en-GB" sz="2600" b="1" dirty="0" smtClean="0">
                <a:latin typeface="Times New Roman" panose="02020603050405020304" pitchFamily="18" charset="0"/>
                <a:cs typeface="Times New Roman" panose="02020603050405020304" pitchFamily="18" charset="0"/>
              </a:rPr>
              <a:t> </a:t>
            </a:r>
            <a:r>
              <a:rPr lang="en-GB" sz="2600" b="1" dirty="0">
                <a:latin typeface="Times New Roman" panose="02020603050405020304" pitchFamily="18" charset="0"/>
                <a:cs typeface="Times New Roman" panose="02020603050405020304" pitchFamily="18" charset="0"/>
              </a:rPr>
              <a:t>and </a:t>
            </a:r>
            <a:r>
              <a:rPr lang="en-GB" sz="2600" b="1" dirty="0" smtClean="0">
                <a:latin typeface="Times New Roman" panose="02020603050405020304" pitchFamily="18" charset="0"/>
                <a:cs typeface="Times New Roman" panose="02020603050405020304" pitchFamily="18" charset="0"/>
              </a:rPr>
              <a:t>Riverbed </a:t>
            </a:r>
            <a:r>
              <a:rPr lang="en-GB" sz="2600" b="1" dirty="0" err="1" smtClean="0">
                <a:latin typeface="Times New Roman" panose="02020603050405020304" pitchFamily="18" charset="0"/>
                <a:cs typeface="Times New Roman" panose="02020603050405020304" pitchFamily="18" charset="0"/>
              </a:rPr>
              <a:t>Modeler</a:t>
            </a:r>
            <a:r>
              <a:rPr lang="en-GB" sz="2600" b="1" dirty="0" smtClean="0">
                <a:latin typeface="Times New Roman" panose="02020603050405020304" pitchFamily="18" charset="0"/>
                <a:cs typeface="Times New Roman" panose="02020603050405020304" pitchFamily="18" charset="0"/>
              </a:rPr>
              <a:t> (former OPNET) </a:t>
            </a:r>
            <a:r>
              <a:rPr lang="en-GB" sz="2600" dirty="0">
                <a:latin typeface="Times New Roman" panose="02020603050405020304" pitchFamily="18" charset="0"/>
                <a:cs typeface="Times New Roman" panose="02020603050405020304" pitchFamily="18" charset="0"/>
              </a:rPr>
              <a:t>deal primarily with event-driven simulations,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SPW</a:t>
            </a:r>
            <a:r>
              <a:rPr lang="en-GB" sz="2600" dirty="0">
                <a:latin typeface="Times New Roman" panose="02020603050405020304" pitchFamily="18" charset="0"/>
                <a:cs typeface="Times New Roman" panose="02020603050405020304" pitchFamily="18" charset="0"/>
              </a:rPr>
              <a:t>, COSSAP, and </a:t>
            </a:r>
            <a:r>
              <a:rPr lang="en-GB" sz="2600" b="1" dirty="0">
                <a:latin typeface="Times New Roman" panose="02020603050405020304" pitchFamily="18" charset="0"/>
                <a:cs typeface="Times New Roman" panose="02020603050405020304" pitchFamily="18" charset="0"/>
              </a:rPr>
              <a:t>Simulink/MATLAB</a:t>
            </a:r>
            <a:r>
              <a:rPr lang="en-GB" sz="2600" dirty="0">
                <a:latin typeface="Times New Roman" panose="02020603050405020304" pitchFamily="18" charset="0"/>
                <a:cs typeface="Times New Roman" panose="02020603050405020304" pitchFamily="18" charset="0"/>
              </a:rPr>
              <a:t> focus on time-driven simulations.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TI </a:t>
            </a:r>
            <a:r>
              <a:rPr lang="en-GB" sz="2600" dirty="0" err="1" smtClean="0">
                <a:latin typeface="Times New Roman" panose="02020603050405020304" pitchFamily="18" charset="0"/>
                <a:cs typeface="Times New Roman" panose="02020603050405020304" pitchFamily="18" charset="0"/>
              </a:rPr>
              <a:t>CodeComposer</a:t>
            </a:r>
            <a:r>
              <a:rPr lang="en-GB" sz="2600" dirty="0" smtClean="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provides a platform for algorithm simulation, </a:t>
            </a:r>
            <a:endParaRPr lang="en-GB" sz="2600" dirty="0" smtClean="0">
              <a:latin typeface="Times New Roman" panose="02020603050405020304" pitchFamily="18" charset="0"/>
              <a:cs typeface="Times New Roman" panose="02020603050405020304" pitchFamily="18" charset="0"/>
            </a:endParaRPr>
          </a:p>
          <a:p>
            <a:pPr lvl="1" algn="just">
              <a:buFont typeface="Courier New" panose="02070309020205020404" pitchFamily="49" charset="0"/>
              <a:buChar char="o"/>
            </a:pPr>
            <a:r>
              <a:rPr lang="en-GB" sz="2600" dirty="0" smtClean="0">
                <a:latin typeface="Times New Roman" panose="02020603050405020304" pitchFamily="18" charset="0"/>
                <a:cs typeface="Times New Roman" panose="02020603050405020304" pitchFamily="18" charset="0"/>
              </a:rPr>
              <a:t>NC-VHDL/Verilog </a:t>
            </a:r>
            <a:r>
              <a:rPr lang="en-GB" sz="2600" dirty="0">
                <a:latin typeface="Times New Roman" panose="02020603050405020304" pitchFamily="18" charset="0"/>
                <a:cs typeface="Times New Roman" panose="02020603050405020304" pitchFamily="18" charset="0"/>
              </a:rPr>
              <a:t>and </a:t>
            </a:r>
            <a:r>
              <a:rPr lang="en-GB" sz="2600" dirty="0" err="1">
                <a:latin typeface="Times New Roman" panose="02020603050405020304" pitchFamily="18" charset="0"/>
                <a:cs typeface="Times New Roman" panose="02020603050405020304" pitchFamily="18" charset="0"/>
              </a:rPr>
              <a:t>Scirroco</a:t>
            </a:r>
            <a:r>
              <a:rPr lang="en-GB" sz="2600" dirty="0">
                <a:latin typeface="Times New Roman" panose="02020603050405020304" pitchFamily="18" charset="0"/>
                <a:cs typeface="Times New Roman" panose="02020603050405020304" pitchFamily="18" charset="0"/>
              </a:rPr>
              <a:t> support circuit simulations. </a:t>
            </a:r>
            <a:r>
              <a:rPr lang="en-GB" sz="2600" dirty="0" err="1">
                <a:latin typeface="Times New Roman" panose="02020603050405020304" pitchFamily="18" charset="0"/>
                <a:cs typeface="Times New Roman" panose="02020603050405020304" pitchFamily="18" charset="0"/>
              </a:rPr>
              <a:t>PSpice</a:t>
            </a:r>
            <a:r>
              <a:rPr lang="en-GB" sz="2600" dirty="0">
                <a:latin typeface="Times New Roman" panose="02020603050405020304" pitchFamily="18" charset="0"/>
                <a:cs typeface="Times New Roman" panose="02020603050405020304" pitchFamily="18" charset="0"/>
              </a:rPr>
              <a:t>, ADS, and XFDTD </a:t>
            </a:r>
            <a:r>
              <a:rPr lang="en-GB" sz="2600" dirty="0" smtClean="0">
                <a:latin typeface="Times New Roman" panose="02020603050405020304" pitchFamily="18" charset="0"/>
                <a:cs typeface="Times New Roman" panose="02020603050405020304" pitchFamily="18" charset="0"/>
              </a:rPr>
              <a:t>are </a:t>
            </a:r>
            <a:r>
              <a:rPr lang="en-GB" sz="2800" dirty="0" smtClean="0">
                <a:latin typeface="Times New Roman" panose="02020603050405020304" pitchFamily="18" charset="0"/>
                <a:cs typeface="Times New Roman" panose="02020603050405020304" pitchFamily="18" charset="0"/>
              </a:rPr>
              <a:t>often </a:t>
            </a:r>
            <a:r>
              <a:rPr lang="en-GB" sz="2800" dirty="0">
                <a:latin typeface="Times New Roman" panose="02020603050405020304" pitchFamily="18" charset="0"/>
                <a:cs typeface="Times New Roman" panose="02020603050405020304" pitchFamily="18" charset="0"/>
              </a:rPr>
              <a:t>used for simulation of radio frequency channels and other media.</a:t>
            </a:r>
            <a:endParaRPr lang="en-US"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smtClean="0"/>
              <a:t>Simulation Hierarchy</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03519" y="838200"/>
            <a:ext cx="8188031" cy="4710156"/>
          </a:xfrm>
          <a:prstGeom prst="rect">
            <a:avLst/>
          </a:prstGeom>
        </p:spPr>
      </p:pic>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07576"/>
            <a:ext cx="8801100" cy="517086"/>
          </a:xfrm>
        </p:spPr>
        <p:txBody>
          <a:bodyPr/>
          <a:lstStyle/>
          <a:p>
            <a:r>
              <a:rPr lang="en-GB" sz="3200" dirty="0"/>
              <a:t>Phases in the </a:t>
            </a:r>
            <a:r>
              <a:rPr lang="en-GB" sz="3200" dirty="0" err="1"/>
              <a:t>modeling</a:t>
            </a:r>
            <a:r>
              <a:rPr lang="en-GB" sz="3200" dirty="0"/>
              <a:t> and simulation process</a:t>
            </a:r>
          </a:p>
        </p:txBody>
      </p:sp>
      <p:sp>
        <p:nvSpPr>
          <p:cNvPr id="3" name="Content Placeholder 2"/>
          <p:cNvSpPr>
            <a:spLocks noGrp="1"/>
          </p:cNvSpPr>
          <p:nvPr>
            <p:ph idx="1"/>
          </p:nvPr>
        </p:nvSpPr>
        <p:spPr>
          <a:xfrm>
            <a:off x="991892" y="1600201"/>
            <a:ext cx="7098224" cy="3607230"/>
          </a:xfrm>
        </p:spPr>
        <p:txBody>
          <a:bodyPr/>
          <a:lstStyle/>
          <a:p>
            <a:pPr algn="just"/>
            <a:endParaRPr lang="en-GB" dirty="0"/>
          </a:p>
        </p:txBody>
      </p:sp>
      <p:pic>
        <p:nvPicPr>
          <p:cNvPr id="4" name="Picture 3"/>
          <p:cNvPicPr>
            <a:picLocks noChangeAspect="1"/>
          </p:cNvPicPr>
          <p:nvPr/>
        </p:nvPicPr>
        <p:blipFill>
          <a:blip r:embed="rId3"/>
          <a:stretch>
            <a:fillRect/>
          </a:stretch>
        </p:blipFill>
        <p:spPr>
          <a:xfrm>
            <a:off x="171450" y="624662"/>
            <a:ext cx="8534400" cy="5928537"/>
          </a:xfrm>
          <a:prstGeom prst="rect">
            <a:avLst/>
          </a:prstGeom>
        </p:spPr>
      </p:pic>
    </p:spTree>
    <p:extLst>
      <p:ext uri="{BB962C8B-B14F-4D97-AF65-F5344CB8AC3E}">
        <p14:creationId xmlns:p14="http://schemas.microsoft.com/office/powerpoint/2010/main" val="3600995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err="1"/>
              <a:t>Modeling</a:t>
            </a:r>
            <a:r>
              <a:rPr lang="en-GB" sz="3200" dirty="0"/>
              <a:t> and simulation cycle</a:t>
            </a:r>
          </a:p>
        </p:txBody>
      </p:sp>
      <p:pic>
        <p:nvPicPr>
          <p:cNvPr id="4" name="Picture 3"/>
          <p:cNvPicPr>
            <a:picLocks noChangeAspect="1"/>
          </p:cNvPicPr>
          <p:nvPr/>
        </p:nvPicPr>
        <p:blipFill>
          <a:blip r:embed="rId2"/>
          <a:stretch>
            <a:fillRect/>
          </a:stretch>
        </p:blipFill>
        <p:spPr>
          <a:xfrm>
            <a:off x="1447800" y="950452"/>
            <a:ext cx="6515100" cy="4559710"/>
          </a:xfrm>
          <a:prstGeom prst="rect">
            <a:avLst/>
          </a:prstGeom>
        </p:spPr>
      </p:pic>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a:t>Reference models and architectures</a:t>
            </a:r>
          </a:p>
        </p:txBody>
      </p:sp>
      <p:sp>
        <p:nvSpPr>
          <p:cNvPr id="3" name="Content Placeholder 2"/>
          <p:cNvSpPr>
            <a:spLocks noGrp="1"/>
          </p:cNvSpPr>
          <p:nvPr>
            <p:ph idx="1"/>
          </p:nvPr>
        </p:nvSpPr>
        <p:spPr>
          <a:xfrm>
            <a:off x="701675" y="781051"/>
            <a:ext cx="8042276" cy="990599"/>
          </a:xfrm>
        </p:spPr>
        <p:txBody>
          <a:bodyPr/>
          <a:lstStyle/>
          <a:p>
            <a:pPr algn="just"/>
            <a:r>
              <a:rPr lang="en-GB" dirty="0">
                <a:solidFill>
                  <a:schemeClr val="tx1"/>
                </a:solidFill>
              </a:rPr>
              <a:t>A generic approach to network </a:t>
            </a:r>
            <a:r>
              <a:rPr lang="en-GB" dirty="0" err="1">
                <a:solidFill>
                  <a:schemeClr val="tx1"/>
                </a:solidFill>
              </a:rPr>
              <a:t>modeling</a:t>
            </a:r>
            <a:r>
              <a:rPr lang="en-GB" dirty="0">
                <a:solidFill>
                  <a:schemeClr val="tx1"/>
                </a:solidFill>
              </a:rPr>
              <a:t> can be constructed using the OSI Reference Model </a:t>
            </a:r>
            <a:endParaRPr lang="en-GB" dirty="0"/>
          </a:p>
        </p:txBody>
      </p:sp>
      <p:pic>
        <p:nvPicPr>
          <p:cNvPr id="4" name="Picture 3"/>
          <p:cNvPicPr>
            <a:picLocks noChangeAspect="1"/>
          </p:cNvPicPr>
          <p:nvPr/>
        </p:nvPicPr>
        <p:blipFill>
          <a:blip r:embed="rId3"/>
          <a:stretch>
            <a:fillRect/>
          </a:stretch>
        </p:blipFill>
        <p:spPr>
          <a:xfrm>
            <a:off x="1181100" y="1779732"/>
            <a:ext cx="7258050" cy="3637933"/>
          </a:xfrm>
          <a:prstGeom prst="rect">
            <a:avLst/>
          </a:prstGeom>
        </p:spPr>
      </p:pic>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7274"/>
          </a:xfrm>
        </p:spPr>
        <p:txBody>
          <a:bodyPr/>
          <a:lstStyle/>
          <a:p>
            <a:r>
              <a:rPr lang="en-GB" sz="3200" dirty="0" smtClean="0"/>
              <a:t>Riverbed </a:t>
            </a:r>
            <a:r>
              <a:rPr lang="en-GB" sz="3200" dirty="0" err="1" smtClean="0"/>
              <a:t>Modeler</a:t>
            </a:r>
            <a:r>
              <a:rPr lang="en-GB" sz="3200" dirty="0" smtClean="0"/>
              <a:t> (former OPNET) Models</a:t>
            </a:r>
            <a:endParaRPr lang="en-GB" sz="3200" dirty="0"/>
          </a:p>
        </p:txBody>
      </p:sp>
      <p:sp>
        <p:nvSpPr>
          <p:cNvPr id="3" name="Content Placeholder 2"/>
          <p:cNvSpPr>
            <a:spLocks noGrp="1"/>
          </p:cNvSpPr>
          <p:nvPr>
            <p:ph idx="1"/>
          </p:nvPr>
        </p:nvSpPr>
        <p:spPr>
          <a:xfrm>
            <a:off x="549275" y="704851"/>
            <a:ext cx="8042276" cy="1790699"/>
          </a:xfrm>
        </p:spPr>
        <p:txBody>
          <a:bodyPr/>
          <a:lstStyle/>
          <a:p>
            <a:pPr algn="just"/>
            <a:r>
              <a:rPr lang="en-GB" dirty="0" smtClean="0"/>
              <a:t>Riverbed </a:t>
            </a:r>
            <a:r>
              <a:rPr lang="en-GB" dirty="0" err="1" smtClean="0"/>
              <a:t>Modeler</a:t>
            </a:r>
            <a:r>
              <a:rPr lang="en-GB" dirty="0" smtClean="0"/>
              <a:t> </a:t>
            </a:r>
            <a:r>
              <a:rPr lang="en-GB" dirty="0"/>
              <a:t>models are composed of three primary model layers: the process layer, </a:t>
            </a:r>
            <a:r>
              <a:rPr lang="en-GB" dirty="0" smtClean="0"/>
              <a:t>the node </a:t>
            </a:r>
            <a:r>
              <a:rPr lang="en-GB" dirty="0"/>
              <a:t>layer, and the network layer. The lowest </a:t>
            </a:r>
            <a:r>
              <a:rPr lang="en-GB" dirty="0" err="1"/>
              <a:t>modeling</a:t>
            </a:r>
            <a:r>
              <a:rPr lang="en-GB" dirty="0"/>
              <a:t> layer is the process layer. </a:t>
            </a:r>
          </a:p>
        </p:txBody>
      </p:sp>
      <p:pic>
        <p:nvPicPr>
          <p:cNvPr id="4" name="Picture 3"/>
          <p:cNvPicPr>
            <a:picLocks noChangeAspect="1"/>
          </p:cNvPicPr>
          <p:nvPr/>
        </p:nvPicPr>
        <p:blipFill>
          <a:blip r:embed="rId3"/>
          <a:stretch>
            <a:fillRect/>
          </a:stretch>
        </p:blipFill>
        <p:spPr>
          <a:xfrm>
            <a:off x="2248390" y="2213592"/>
            <a:ext cx="5072063" cy="1504950"/>
          </a:xfrm>
          <a:prstGeom prst="rect">
            <a:avLst/>
          </a:prstGeom>
        </p:spPr>
      </p:pic>
      <p:grpSp>
        <p:nvGrpSpPr>
          <p:cNvPr id="9" name="Group 8"/>
          <p:cNvGrpSpPr/>
          <p:nvPr/>
        </p:nvGrpSpPr>
        <p:grpSpPr>
          <a:xfrm>
            <a:off x="44451" y="3786183"/>
            <a:ext cx="3800476" cy="3128967"/>
            <a:chOff x="1" y="3606580"/>
            <a:chExt cx="3590925" cy="3239404"/>
          </a:xfrm>
        </p:grpSpPr>
        <p:pic>
          <p:nvPicPr>
            <p:cNvPr id="5" name="Picture 4"/>
            <p:cNvPicPr>
              <a:picLocks noChangeAspect="1"/>
            </p:cNvPicPr>
            <p:nvPr/>
          </p:nvPicPr>
          <p:blipFill>
            <a:blip r:embed="rId4"/>
            <a:stretch>
              <a:fillRect/>
            </a:stretch>
          </p:blipFill>
          <p:spPr>
            <a:xfrm>
              <a:off x="1" y="4140882"/>
              <a:ext cx="3590925" cy="2705102"/>
            </a:xfrm>
            <a:prstGeom prst="rect">
              <a:avLst/>
            </a:prstGeom>
          </p:spPr>
        </p:pic>
        <p:sp>
          <p:nvSpPr>
            <p:cNvPr id="8" name="Rectangle 7"/>
            <p:cNvSpPr/>
            <p:nvPr/>
          </p:nvSpPr>
          <p:spPr>
            <a:xfrm>
              <a:off x="1" y="3606580"/>
              <a:ext cx="3590923" cy="646331"/>
            </a:xfrm>
            <a:prstGeom prst="rect">
              <a:avLst/>
            </a:prstGeom>
          </p:spPr>
          <p:txBody>
            <a:bodyPr wrap="square">
              <a:spAutoFit/>
            </a:bodyPr>
            <a:lstStyle/>
            <a:p>
              <a:r>
                <a:rPr lang="en-GB" dirty="0">
                  <a:latin typeface="AdvP41153C"/>
                </a:rPr>
                <a:t>State transition diagram in a process model</a:t>
              </a:r>
              <a:endParaRPr lang="en-GB" dirty="0"/>
            </a:p>
          </p:txBody>
        </p:sp>
      </p:grpSp>
      <p:grpSp>
        <p:nvGrpSpPr>
          <p:cNvPr id="11" name="Group 10"/>
          <p:cNvGrpSpPr/>
          <p:nvPr/>
        </p:nvGrpSpPr>
        <p:grpSpPr>
          <a:xfrm>
            <a:off x="3646488" y="3786185"/>
            <a:ext cx="2752725" cy="2843216"/>
            <a:chOff x="3646488" y="3786185"/>
            <a:chExt cx="2752725" cy="2843216"/>
          </a:xfrm>
        </p:grpSpPr>
        <p:pic>
          <p:nvPicPr>
            <p:cNvPr id="6" name="Picture 5"/>
            <p:cNvPicPr>
              <a:picLocks noChangeAspect="1"/>
            </p:cNvPicPr>
            <p:nvPr/>
          </p:nvPicPr>
          <p:blipFill>
            <a:blip r:embed="rId5"/>
            <a:stretch>
              <a:fillRect/>
            </a:stretch>
          </p:blipFill>
          <p:spPr>
            <a:xfrm>
              <a:off x="3646488" y="3786185"/>
              <a:ext cx="2752725" cy="2843216"/>
            </a:xfrm>
            <a:prstGeom prst="rect">
              <a:avLst/>
            </a:prstGeom>
          </p:spPr>
        </p:pic>
        <p:sp>
          <p:nvSpPr>
            <p:cNvPr id="10" name="Rectangle 9"/>
            <p:cNvSpPr/>
            <p:nvPr/>
          </p:nvSpPr>
          <p:spPr>
            <a:xfrm>
              <a:off x="3844925" y="4098331"/>
              <a:ext cx="1492716" cy="646331"/>
            </a:xfrm>
            <a:prstGeom prst="rect">
              <a:avLst/>
            </a:prstGeom>
          </p:spPr>
          <p:txBody>
            <a:bodyPr wrap="none">
              <a:spAutoFit/>
            </a:bodyPr>
            <a:lstStyle/>
            <a:p>
              <a:r>
                <a:rPr lang="en-GB" dirty="0">
                  <a:latin typeface="AdvP41153C"/>
                </a:rPr>
                <a:t>Node model </a:t>
              </a:r>
              <a:endParaRPr lang="en-GB" dirty="0" smtClean="0">
                <a:latin typeface="AdvP41153C"/>
              </a:endParaRPr>
            </a:p>
            <a:p>
              <a:r>
                <a:rPr lang="en-GB" dirty="0" smtClean="0">
                  <a:latin typeface="AdvP41153C"/>
                </a:rPr>
                <a:t>(</a:t>
              </a:r>
              <a:r>
                <a:rPr lang="en-GB" dirty="0">
                  <a:latin typeface="AdvP41153C"/>
                </a:rPr>
                <a:t>FDDI node)</a:t>
              </a:r>
              <a:endParaRPr lang="en-GB" dirty="0"/>
            </a:p>
          </p:txBody>
        </p:sp>
      </p:grpSp>
      <p:grpSp>
        <p:nvGrpSpPr>
          <p:cNvPr id="13" name="Group 12"/>
          <p:cNvGrpSpPr/>
          <p:nvPr/>
        </p:nvGrpSpPr>
        <p:grpSpPr>
          <a:xfrm>
            <a:off x="6200775" y="3786184"/>
            <a:ext cx="3006001" cy="3071816"/>
            <a:chOff x="6200775" y="3786184"/>
            <a:chExt cx="3006001" cy="3071816"/>
          </a:xfrm>
        </p:grpSpPr>
        <p:pic>
          <p:nvPicPr>
            <p:cNvPr id="7" name="Picture 6"/>
            <p:cNvPicPr>
              <a:picLocks noChangeAspect="1"/>
            </p:cNvPicPr>
            <p:nvPr/>
          </p:nvPicPr>
          <p:blipFill>
            <a:blip r:embed="rId6"/>
            <a:stretch>
              <a:fillRect/>
            </a:stretch>
          </p:blipFill>
          <p:spPr>
            <a:xfrm>
              <a:off x="6200775" y="3786184"/>
              <a:ext cx="2943225" cy="2843216"/>
            </a:xfrm>
            <a:prstGeom prst="rect">
              <a:avLst/>
            </a:prstGeom>
          </p:spPr>
        </p:pic>
        <p:sp>
          <p:nvSpPr>
            <p:cNvPr id="12" name="Rectangle 11"/>
            <p:cNvSpPr/>
            <p:nvPr/>
          </p:nvSpPr>
          <p:spPr>
            <a:xfrm>
              <a:off x="6277769" y="6488668"/>
              <a:ext cx="2929007" cy="369332"/>
            </a:xfrm>
            <a:prstGeom prst="rect">
              <a:avLst/>
            </a:prstGeom>
          </p:spPr>
          <p:txBody>
            <a:bodyPr wrap="none">
              <a:spAutoFit/>
            </a:bodyPr>
            <a:lstStyle/>
            <a:p>
              <a:r>
                <a:rPr lang="en-GB" dirty="0">
                  <a:latin typeface="AdvP41153C"/>
                </a:rPr>
                <a:t>Three node network model</a:t>
              </a:r>
              <a:endParaRPr lang="en-GB" dirty="0"/>
            </a:p>
          </p:txBody>
        </p:sp>
      </p:gr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4924"/>
          </a:xfrm>
        </p:spPr>
        <p:txBody>
          <a:bodyPr/>
          <a:lstStyle/>
          <a:p>
            <a:r>
              <a:rPr lang="en-GB" dirty="0" err="1" smtClean="0"/>
              <a:t>NetSim</a:t>
            </a:r>
            <a:r>
              <a:rPr lang="en-GB" dirty="0" smtClean="0"/>
              <a:t> </a:t>
            </a:r>
            <a:r>
              <a:rPr lang="en-GB" dirty="0" smtClean="0"/>
              <a:t>Model</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8126" y="863569"/>
            <a:ext cx="6518632" cy="4524218"/>
          </a:xfrm>
        </p:spPr>
      </p:pic>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5374"/>
          </a:xfrm>
        </p:spPr>
        <p:txBody>
          <a:bodyPr/>
          <a:lstStyle/>
          <a:p>
            <a:r>
              <a:rPr lang="en-GB" sz="3200" dirty="0" smtClean="0"/>
              <a:t>Simulink Model</a:t>
            </a:r>
            <a:endParaRPr lang="en-GB" sz="3200" dirty="0"/>
          </a:p>
        </p:txBody>
      </p:sp>
      <p:sp>
        <p:nvSpPr>
          <p:cNvPr id="3" name="Content Placeholder 2"/>
          <p:cNvSpPr>
            <a:spLocks noGrp="1"/>
          </p:cNvSpPr>
          <p:nvPr>
            <p:ph idx="1"/>
          </p:nvPr>
        </p:nvSpPr>
        <p:spPr>
          <a:xfrm>
            <a:off x="549275" y="1009651"/>
            <a:ext cx="8042276" cy="419100"/>
          </a:xfrm>
        </p:spPr>
        <p:txBody>
          <a:bodyPr>
            <a:normAutofit fontScale="92500" lnSpcReduction="10000"/>
          </a:bodyPr>
          <a:lstStyle/>
          <a:p>
            <a:endParaRPr lang="en-GB" dirty="0"/>
          </a:p>
        </p:txBody>
      </p:sp>
      <p:pic>
        <p:nvPicPr>
          <p:cNvPr id="4" name="Picture 3"/>
          <p:cNvPicPr>
            <a:picLocks noChangeAspect="1"/>
          </p:cNvPicPr>
          <p:nvPr/>
        </p:nvPicPr>
        <p:blipFill>
          <a:blip r:embed="rId2"/>
          <a:stretch>
            <a:fillRect/>
          </a:stretch>
        </p:blipFill>
        <p:spPr>
          <a:xfrm>
            <a:off x="84140" y="1009650"/>
            <a:ext cx="4486274" cy="2465358"/>
          </a:xfrm>
          <a:prstGeom prst="rect">
            <a:avLst/>
          </a:prstGeom>
        </p:spPr>
      </p:pic>
      <p:grpSp>
        <p:nvGrpSpPr>
          <p:cNvPr id="12" name="Group 11"/>
          <p:cNvGrpSpPr/>
          <p:nvPr/>
        </p:nvGrpSpPr>
        <p:grpSpPr>
          <a:xfrm>
            <a:off x="4165265" y="3994150"/>
            <a:ext cx="4743533" cy="2863849"/>
            <a:chOff x="2577765" y="4360571"/>
            <a:chExt cx="4743533" cy="2497429"/>
          </a:xfrm>
        </p:grpSpPr>
        <p:pic>
          <p:nvPicPr>
            <p:cNvPr id="6" name="Picture 5"/>
            <p:cNvPicPr>
              <a:picLocks noChangeAspect="1"/>
            </p:cNvPicPr>
            <p:nvPr/>
          </p:nvPicPr>
          <p:blipFill>
            <a:blip r:embed="rId3"/>
            <a:stretch>
              <a:fillRect/>
            </a:stretch>
          </p:blipFill>
          <p:spPr>
            <a:xfrm>
              <a:off x="2577765" y="4360571"/>
              <a:ext cx="4743533" cy="2497429"/>
            </a:xfrm>
            <a:prstGeom prst="rect">
              <a:avLst/>
            </a:prstGeom>
          </p:spPr>
        </p:pic>
        <p:sp>
          <p:nvSpPr>
            <p:cNvPr id="7" name="Rectangle 6"/>
            <p:cNvSpPr/>
            <p:nvPr/>
          </p:nvSpPr>
          <p:spPr>
            <a:xfrm>
              <a:off x="4889044" y="6421924"/>
              <a:ext cx="2416046" cy="369332"/>
            </a:xfrm>
            <a:prstGeom prst="rect">
              <a:avLst/>
            </a:prstGeom>
          </p:spPr>
          <p:txBody>
            <a:bodyPr wrap="none">
              <a:spAutoFit/>
            </a:bodyPr>
            <a:lstStyle/>
            <a:p>
              <a:r>
                <a:rPr lang="en-GB" dirty="0"/>
                <a:t>Simulink Model Editor</a:t>
              </a:r>
            </a:p>
          </p:txBody>
        </p:sp>
      </p:grpSp>
      <p:grpSp>
        <p:nvGrpSpPr>
          <p:cNvPr id="14" name="Group 13"/>
          <p:cNvGrpSpPr/>
          <p:nvPr/>
        </p:nvGrpSpPr>
        <p:grpSpPr>
          <a:xfrm>
            <a:off x="4695532" y="762000"/>
            <a:ext cx="4457116" cy="2912770"/>
            <a:chOff x="4949532" y="1009650"/>
            <a:chExt cx="4457116" cy="2665120"/>
          </a:xfrm>
        </p:grpSpPr>
        <p:pic>
          <p:nvPicPr>
            <p:cNvPr id="5" name="Picture 4"/>
            <p:cNvPicPr>
              <a:picLocks noChangeAspect="1"/>
            </p:cNvPicPr>
            <p:nvPr/>
          </p:nvPicPr>
          <p:blipFill>
            <a:blip r:embed="rId4"/>
            <a:stretch>
              <a:fillRect/>
            </a:stretch>
          </p:blipFill>
          <p:spPr>
            <a:xfrm>
              <a:off x="4949532" y="1009650"/>
              <a:ext cx="4457116" cy="2665120"/>
            </a:xfrm>
            <a:prstGeom prst="rect">
              <a:avLst/>
            </a:prstGeom>
          </p:spPr>
        </p:pic>
        <p:sp>
          <p:nvSpPr>
            <p:cNvPr id="13" name="Rectangle 12"/>
            <p:cNvSpPr/>
            <p:nvPr/>
          </p:nvSpPr>
          <p:spPr>
            <a:xfrm>
              <a:off x="6097067" y="3244334"/>
              <a:ext cx="2736647" cy="369332"/>
            </a:xfrm>
            <a:prstGeom prst="rect">
              <a:avLst/>
            </a:prstGeom>
          </p:spPr>
          <p:txBody>
            <a:bodyPr wrap="none">
              <a:spAutoFit/>
            </a:bodyPr>
            <a:lstStyle/>
            <a:p>
              <a:r>
                <a:rPr lang="en-GB" dirty="0"/>
                <a:t>Simulink Library Browser</a:t>
              </a:r>
            </a:p>
          </p:txBody>
        </p:sp>
      </p:grpSp>
      <p:grpSp>
        <p:nvGrpSpPr>
          <p:cNvPr id="16" name="Group 15"/>
          <p:cNvGrpSpPr/>
          <p:nvPr/>
        </p:nvGrpSpPr>
        <p:grpSpPr>
          <a:xfrm>
            <a:off x="77043" y="889000"/>
            <a:ext cx="4486274" cy="3224436"/>
            <a:chOff x="77043" y="762000"/>
            <a:chExt cx="4486274" cy="3224436"/>
          </a:xfrm>
        </p:grpSpPr>
        <p:pic>
          <p:nvPicPr>
            <p:cNvPr id="8" name="Picture 7"/>
            <p:cNvPicPr>
              <a:picLocks noChangeAspect="1"/>
            </p:cNvPicPr>
            <p:nvPr/>
          </p:nvPicPr>
          <p:blipFill>
            <a:blip r:embed="rId2"/>
            <a:stretch>
              <a:fillRect/>
            </a:stretch>
          </p:blipFill>
          <p:spPr>
            <a:xfrm>
              <a:off x="77043" y="762000"/>
              <a:ext cx="4486274" cy="3219449"/>
            </a:xfrm>
            <a:prstGeom prst="rect">
              <a:avLst/>
            </a:prstGeom>
          </p:spPr>
        </p:pic>
        <p:sp>
          <p:nvSpPr>
            <p:cNvPr id="15" name="Rectangle 14"/>
            <p:cNvSpPr/>
            <p:nvPr/>
          </p:nvSpPr>
          <p:spPr>
            <a:xfrm>
              <a:off x="747912" y="3617104"/>
              <a:ext cx="3198311" cy="369332"/>
            </a:xfrm>
            <a:prstGeom prst="rect">
              <a:avLst/>
            </a:prstGeom>
          </p:spPr>
          <p:txBody>
            <a:bodyPr wrap="none">
              <a:spAutoFit/>
            </a:bodyPr>
            <a:lstStyle/>
            <a:p>
              <a:r>
                <a:rPr lang="en-GB" dirty="0" smtClean="0"/>
                <a:t>Starting </a:t>
              </a:r>
              <a:r>
                <a:rPr lang="en-GB" dirty="0"/>
                <a:t>Simulink from </a:t>
              </a:r>
              <a:r>
                <a:rPr lang="en-GB" dirty="0" err="1"/>
                <a:t>Matlab</a:t>
              </a:r>
              <a:endParaRPr lang="en-GB" dirty="0"/>
            </a:p>
          </p:txBody>
        </p:sp>
      </p:grpSp>
    </p:spTree>
    <p:extLst>
      <p:ext uri="{BB962C8B-B14F-4D97-AF65-F5344CB8AC3E}">
        <p14:creationId xmlns:p14="http://schemas.microsoft.com/office/powerpoint/2010/main" val="30091246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2608</TotalTime>
  <Words>808</Words>
  <Application>Microsoft Office PowerPoint</Application>
  <PresentationFormat>On-screen Show (4:3)</PresentationFormat>
  <Paragraphs>62</Paragraphs>
  <Slides>12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AdvP41153C</vt:lpstr>
      <vt:lpstr>Arial</vt:lpstr>
      <vt:lpstr>Calibri</vt:lpstr>
      <vt:lpstr>Courier New</vt:lpstr>
      <vt:lpstr>News Gothic MT</vt:lpstr>
      <vt:lpstr>Times New Roman</vt:lpstr>
      <vt:lpstr>Wingdings 2</vt:lpstr>
      <vt:lpstr>Breeze</vt:lpstr>
      <vt:lpstr>Computer Network Systems</vt:lpstr>
      <vt:lpstr>Simulations of Networks</vt:lpstr>
      <vt:lpstr>Simulations of Networks</vt:lpstr>
      <vt:lpstr>Simulation Packages</vt:lpstr>
      <vt:lpstr>Simulation Hierarchy</vt:lpstr>
      <vt:lpstr>Phases in the modeling and simulation process</vt:lpstr>
      <vt:lpstr>Modeling and simulation cycle</vt:lpstr>
      <vt:lpstr>Reference models and architectures</vt:lpstr>
      <vt:lpstr>Riverbed Modeler (former OPNET) Models</vt:lpstr>
      <vt:lpstr>NetSim Model</vt:lpstr>
      <vt:lpstr>Simulink Model</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110</cp:revision>
  <dcterms:created xsi:type="dcterms:W3CDTF">2011-10-03T10:20:59Z</dcterms:created>
  <dcterms:modified xsi:type="dcterms:W3CDTF">2017-02-08T16:26:32Z</dcterms:modified>
</cp:coreProperties>
</file>