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Maven Pro" panose="020B0604020202020204" charset="0"/>
      <p:regular r:id="rId16"/>
      <p:bold r:id="rId17"/>
    </p:embeddedFont>
    <p:embeddedFont>
      <p:font typeface="Nunito" pitchFamily="2" charset="0"/>
      <p:regular r:id="rId18"/>
      <p:bold r:id="rId19"/>
      <p:italic r:id="rId20"/>
      <p:boldItalic r:id="rId21"/>
    </p:embeddedFont>
    <p:embeddedFont>
      <p:font typeface="Roboto" panose="02000000000000000000"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A57626-BC39-448E-B23C-E5F8529DEA9D}" v="2" dt="2023-11-08T19:48:43.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1" autoAdjust="0"/>
    <p:restoredTop sz="84899" autoAdjust="0"/>
  </p:normalViewPr>
  <p:slideViewPr>
    <p:cSldViewPr snapToGrid="0">
      <p:cViewPr varScale="1">
        <p:scale>
          <a:sx n="71" d="100"/>
          <a:sy n="71" d="100"/>
        </p:scale>
        <p:origin x="1156" y="4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Paul" userId="bfd07f80b4d3cf73" providerId="LiveId" clId="{D3A57626-BC39-448E-B23C-E5F8529DEA9D}"/>
    <pc:docChg chg="custSel modSld">
      <pc:chgData name="Diana Paul" userId="bfd07f80b4d3cf73" providerId="LiveId" clId="{D3A57626-BC39-448E-B23C-E5F8529DEA9D}" dt="2023-11-08T19:48:39.815" v="60" actId="27636"/>
      <pc:docMkLst>
        <pc:docMk/>
      </pc:docMkLst>
      <pc:sldChg chg="modSp mod">
        <pc:chgData name="Diana Paul" userId="bfd07f80b4d3cf73" providerId="LiveId" clId="{D3A57626-BC39-448E-B23C-E5F8529DEA9D}" dt="2023-11-08T19:48:22.024" v="57" actId="14100"/>
        <pc:sldMkLst>
          <pc:docMk/>
          <pc:sldMk cId="0" sldId="256"/>
        </pc:sldMkLst>
        <pc:spChg chg="mod">
          <ac:chgData name="Diana Paul" userId="bfd07f80b4d3cf73" providerId="LiveId" clId="{D3A57626-BC39-448E-B23C-E5F8529DEA9D}" dt="2023-11-08T19:48:22.024" v="57" actId="14100"/>
          <ac:spMkLst>
            <pc:docMk/>
            <pc:sldMk cId="0" sldId="256"/>
            <ac:spMk id="277" creationId="{00000000-0000-0000-0000-000000000000}"/>
          </ac:spMkLst>
        </pc:spChg>
      </pc:sldChg>
      <pc:sldChg chg="modSp mod">
        <pc:chgData name="Diana Paul" userId="bfd07f80b4d3cf73" providerId="LiveId" clId="{D3A57626-BC39-448E-B23C-E5F8529DEA9D}" dt="2023-11-08T19:48:39.809" v="58" actId="27636"/>
        <pc:sldMkLst>
          <pc:docMk/>
          <pc:sldMk cId="0" sldId="263"/>
        </pc:sldMkLst>
        <pc:spChg chg="mod">
          <ac:chgData name="Diana Paul" userId="bfd07f80b4d3cf73" providerId="LiveId" clId="{D3A57626-BC39-448E-B23C-E5F8529DEA9D}" dt="2023-11-08T19:48:39.809" v="58" actId="27636"/>
          <ac:spMkLst>
            <pc:docMk/>
            <pc:sldMk cId="0" sldId="263"/>
            <ac:spMk id="331" creationId="{00000000-0000-0000-0000-000000000000}"/>
          </ac:spMkLst>
        </pc:spChg>
      </pc:sldChg>
      <pc:sldChg chg="modSp mod">
        <pc:chgData name="Diana Paul" userId="bfd07f80b4d3cf73" providerId="LiveId" clId="{D3A57626-BC39-448E-B23C-E5F8529DEA9D}" dt="2023-11-08T19:48:39.812" v="59" actId="27636"/>
        <pc:sldMkLst>
          <pc:docMk/>
          <pc:sldMk cId="0" sldId="264"/>
        </pc:sldMkLst>
        <pc:spChg chg="mod">
          <ac:chgData name="Diana Paul" userId="bfd07f80b4d3cf73" providerId="LiveId" clId="{D3A57626-BC39-448E-B23C-E5F8529DEA9D}" dt="2023-11-08T19:48:39.812" v="59" actId="27636"/>
          <ac:spMkLst>
            <pc:docMk/>
            <pc:sldMk cId="0" sldId="264"/>
            <ac:spMk id="339" creationId="{00000000-0000-0000-0000-000000000000}"/>
          </ac:spMkLst>
        </pc:spChg>
      </pc:sldChg>
      <pc:sldChg chg="modSp mod">
        <pc:chgData name="Diana Paul" userId="bfd07f80b4d3cf73" providerId="LiveId" clId="{D3A57626-BC39-448E-B23C-E5F8529DEA9D}" dt="2023-11-08T19:48:39.815" v="60" actId="27636"/>
        <pc:sldMkLst>
          <pc:docMk/>
          <pc:sldMk cId="0" sldId="265"/>
        </pc:sldMkLst>
        <pc:spChg chg="mod">
          <ac:chgData name="Diana Paul" userId="bfd07f80b4d3cf73" providerId="LiveId" clId="{D3A57626-BC39-448E-B23C-E5F8529DEA9D}" dt="2023-11-08T19:48:39.815" v="60" actId="27636"/>
          <ac:spMkLst>
            <pc:docMk/>
            <pc:sldMk cId="0" sldId="265"/>
            <ac:spMk id="34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28cba4ae5c5_0_2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28cba4ae5c5_0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Despite their wide range range of amenities, the hotel has failed to meet the cleaning standards as well as the expectations of guests. Hence, it has become crucial for the Hotel to revamp its cleanliness standards and build a better housekeeping team to meet the needs and expectations of its guests. This presentation will be mainly based on how the house cleaning staff at the Belton Woods Hotel can ensure high industry standards for cleaning the guestrooms. A checklist has been prepared mainly because there have been increasing complaints from the guests regarding the poor hygiene and cleanliness of guest rooms at the hotel.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28cba4ae5c5_0_2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28cba4ae5c5_0_2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 main drivers which promote employee engagement within an organisation involve a two-way engagement process that is between the employees as well as from the organisation itself. The concept of employee engagement can be defined as a relatively stable state of interactions between individuals as well as their work environment. Employee engagement also refers to the commitments of employees followed by satisfaction, and commitment along with their engagement with the organisation. As a result, jobs and organisational factors are crucial for ensuring high levels of employee satisfaction and interaction with the organisation. Thus it can be said that high levels of employee engagement lead to consequences such as better job satisfaction, high commitment, lower intentions to quit, and better organisational citizenship behaviours. </a:t>
            </a:r>
            <a:endParaRPr sz="12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28cba4ae5c5_0_2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g28cba4ae5c5_0_2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In addition to this, this model also highlights the three facets with which employees need to engage in order to achieve high levels of engagement outcomes. These three facets are “say”, “stay” and “strive”. In this case, “say” refers to the ability of an organisation to speak positively with colleagues and customers. Thai allows for building a positive image of the company and boosts the motivation of customers. In addition, the stay facets refers to the desire of the employees to stay in the company and be part of their operations. Lastly, Strive is about translating the extra effort and motivation of the employees into their willingness to perform the job roles. This model also believes that the engagement of employees lies in the combination of various variables which leads to specific business outcomes such as high productivity, growth in sales and increased levels of customer satisfaction. Thus it can be said that the AON Hewitt Employee Engagement Model will be ideal for the implementation of checklists and improving the engagement of housekeeping with industry standards. </a:t>
            </a:r>
            <a:endParaRPr sz="12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28cba4ae5c5_0_28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 name="Google Shape;305;g28cba4ae5c5_0_2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In addition to engaging the housekeeping in the process, the Hilton hotel group has also ensured that the procedures of housekeeping are tailored to their individual comfort level. Another example can be taken from the Marriott group of Hotels who launched a global cleanliness council to promote higher standards of guestroom cleaning. In this process, Marriott provides rigorous training and develops high standards to help housekeeping maintain cleanliness standards. </a:t>
            </a:r>
            <a:endParaRPr sz="12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28cba4ae5c5_0_2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28cba4ae5c5_0_2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Another major purpose of developing this training objective is to inform house cleaning staff regarding the products which need to be used while cleaning rooms and the frequencies at which each room has to be cleaned. This objective can be developed by conducting training programmes twice a month where employees would be made aware of the training objectives and the checklists which they have to follow.</a:t>
            </a:r>
            <a:endParaRPr sz="1050" b="1">
              <a:solidFill>
                <a:schemeClr val="dk1"/>
              </a:solidFill>
              <a:latin typeface="Roboto"/>
              <a:ea typeface="Roboto"/>
              <a:cs typeface="Roboto"/>
              <a:sym typeface="Roboto"/>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28cba4ae5c5_0_2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 name="Google Shape;321;g28cba4ae5c5_0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In between the training programme, the performance of the housekeeping staff will be supervised and feedback will be taken so that the issues faced by the housekeeping staff are addressed and better job satisfaction is provided to them.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
        <p:cNvGrpSpPr/>
        <p:nvPr/>
      </p:nvGrpSpPr>
      <p:grpSpPr>
        <a:xfrm>
          <a:off x="0" y="0"/>
          <a:ext cx="0" cy="0"/>
          <a:chOff x="0" y="0"/>
          <a:chExt cx="0" cy="0"/>
        </a:xfrm>
      </p:grpSpPr>
      <p:sp>
        <p:nvSpPr>
          <p:cNvPr id="328" name="Google Shape;328;g28cba4ae5c5_0_3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9" name="Google Shape;329;g28cba4ae5c5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 training program to make housekeeping teams aware of the COVID-19 safety standards can promote employee engagement as the consideration of their safety by the company can foster trust and therefore lead to increased employee engagement. It also aligns with the employee engagement outcome “Say” of AON Hewitt Employee Engagement Model due to the fact that this training program will cause the employees within the housekeeping team to say positive things about the organisation. The main contributors to this training program from the AON Hewitt Employee Engagement Model are communication within company practices and career opportunities underperformance.</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g28cba4ae5c5_0_3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7" name="Google Shape;337;g28cba4ae5c5_0_3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 employees want to stay with a company not just there for the paycheck and therefore, it becomes essential for an organisation to provide them with a suitable workplace environment where they can be satisfied. To this extent, the training program to make the employees within the housekeeping team be aware of the general housekeeping standards will allow them to maintain a clean and organised workplace. It will allow them to deliver positive work experiences and promote  a positive work-environment which is in alignment with the AON Hewitt Employee Engagement Model. This can potentially result in the employee engagement outcome “stay” as mentioned within the AON Hewitt Employee Engagement Model.</a:t>
            </a:r>
            <a:endParaRPr sz="12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28cba4ae5c5_0_3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28cba4ae5c5_0_3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Brand standards can be achieved and health &amp; safety procedures can be followed throughout the training program via clearly defining and explaining the objective of the training to employees. Providing them with practical and hands-on experience to make them aware of the ways to implement Covid-19 safety procedures whilst room cleaning and rewarding their compliance with brand standards throughout the training program can be effective.</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28cbb9affb0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3" name="Google Shape;353;g28cbb9affb0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To conclude, in this presentation training programs such as making the employees aware of the COVID-19 safety standards and training them on the general housekeeping standard have been identified. The objective of the training programs have been linked with AON Hewitt Employee Engagement Model.</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28cbb9affb0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28cbb9affb0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28cbb9affb0_1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28cbb9affb0_1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p2"/>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p2"/>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p3"/>
          <p:cNvSpPr txBox="1">
            <a:spLocks noGrp="1"/>
          </p:cNvSpPr>
          <p:nvPr>
            <p:ph type="title"/>
          </p:nvPr>
        </p:nvSpPr>
        <p:spPr>
          <a:xfrm>
            <a:off x="824000" y="1613825"/>
            <a:ext cx="58578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p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7" name="Google Shape;97;p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p6"/>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7"/>
          <p:cNvSpPr txBox="1">
            <a:spLocks noGrp="1"/>
          </p:cNvSpPr>
          <p:nvPr>
            <p:ph type="title"/>
          </p:nvPr>
        </p:nvSpPr>
        <p:spPr>
          <a:xfrm>
            <a:off x="1303800" y="598575"/>
            <a:ext cx="3312000" cy="15900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p7"/>
          <p:cNvSpPr txBox="1">
            <a:spLocks noGrp="1"/>
          </p:cNvSpPr>
          <p:nvPr>
            <p:ph type="body" idx="1"/>
          </p:nvPr>
        </p:nvSpPr>
        <p:spPr>
          <a:xfrm>
            <a:off x="1303800" y="2309675"/>
            <a:ext cx="3312000" cy="2221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11" name="Google Shape;111;p7"/>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p8"/>
          <p:cNvSpPr txBox="1">
            <a:spLocks noGrp="1"/>
          </p:cNvSpPr>
          <p:nvPr>
            <p:ph type="title"/>
          </p:nvPr>
        </p:nvSpPr>
        <p:spPr>
          <a:xfrm>
            <a:off x="824000" y="763600"/>
            <a:ext cx="5857800" cy="35733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p8"/>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9"/>
          <p:cNvSpPr txBox="1">
            <a:spLocks noGrp="1"/>
          </p:cNvSpPr>
          <p:nvPr>
            <p:ph type="title"/>
          </p:nvPr>
        </p:nvSpPr>
        <p:spPr>
          <a:xfrm>
            <a:off x="1303800" y="598575"/>
            <a:ext cx="3430500" cy="19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p9"/>
          <p:cNvSpPr txBox="1">
            <a:spLocks noGrp="1"/>
          </p:cNvSpPr>
          <p:nvPr>
            <p:ph type="subTitle" idx="1"/>
          </p:nvPr>
        </p:nvSpPr>
        <p:spPr>
          <a:xfrm>
            <a:off x="1303800" y="2743203"/>
            <a:ext cx="3430500" cy="726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p9"/>
          <p:cNvSpPr txBox="1">
            <a:spLocks noGrp="1"/>
          </p:cNvSpPr>
          <p:nvPr>
            <p:ph type="body" idx="2"/>
          </p:nvPr>
        </p:nvSpPr>
        <p:spPr>
          <a:xfrm>
            <a:off x="4903700" y="661000"/>
            <a:ext cx="3430500" cy="3870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34" name="Google Shape;134;p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10"/>
          <p:cNvSpPr txBox="1">
            <a:spLocks noGrp="1"/>
          </p:cNvSpPr>
          <p:nvPr>
            <p:ph type="body" idx="1"/>
          </p:nvPr>
        </p:nvSpPr>
        <p:spPr>
          <a:xfrm>
            <a:off x="1303800" y="4138975"/>
            <a:ext cx="5843100" cy="534900"/>
          </a:xfrm>
          <a:prstGeom prst="rect">
            <a:avLst/>
          </a:prstGeom>
        </p:spPr>
        <p:txBody>
          <a:bodyPr spcFirstLastPara="1" wrap="square" lIns="91425" tIns="91425" rIns="91425" bIns="91425" anchor="t" anchorCtr="0">
            <a:norm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p10"/>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1"/>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1"/>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1"/>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1"/>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1"/>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1"/>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1"/>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1"/>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1"/>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1"/>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1"/>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1"/>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1"/>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1"/>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1"/>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1"/>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1"/>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1"/>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1"/>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1"/>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1"/>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1"/>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1"/>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1"/>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1"/>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1"/>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p11"/>
          <p:cNvSpPr txBox="1">
            <a:spLocks noGrp="1"/>
          </p:cNvSpPr>
          <p:nvPr>
            <p:ph type="title" hasCustomPrompt="1"/>
          </p:nvPr>
        </p:nvSpPr>
        <p:spPr>
          <a:xfrm>
            <a:off x="1388625" y="772725"/>
            <a:ext cx="6366900" cy="1863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a:spLocks noGrp="1"/>
          </p:cNvSpPr>
          <p:nvPr>
            <p:ph type="body" idx="1"/>
          </p:nvPr>
        </p:nvSpPr>
        <p:spPr>
          <a:xfrm>
            <a:off x="1388625" y="2712300"/>
            <a:ext cx="6366900" cy="11112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0"/>
              </a:spcBef>
              <a:spcAft>
                <a:spcPts val="0"/>
              </a:spcAft>
              <a:buClr>
                <a:schemeClr val="lt1"/>
              </a:buClr>
              <a:buSzPts val="1100"/>
              <a:buChar char="○"/>
              <a:defRPr>
                <a:solidFill>
                  <a:schemeClr val="lt1"/>
                </a:solidFill>
              </a:defRPr>
            </a:lvl2pPr>
            <a:lvl3pPr marL="1371600" lvl="2" indent="-298450" algn="ctr">
              <a:spcBef>
                <a:spcPts val="0"/>
              </a:spcBef>
              <a:spcAft>
                <a:spcPts val="0"/>
              </a:spcAft>
              <a:buClr>
                <a:schemeClr val="lt1"/>
              </a:buClr>
              <a:buSzPts val="1100"/>
              <a:buChar char="■"/>
              <a:defRPr>
                <a:solidFill>
                  <a:schemeClr val="lt1"/>
                </a:solidFill>
              </a:defRPr>
            </a:lvl3pPr>
            <a:lvl4pPr marL="1828800" lvl="3" indent="-298450" algn="ctr">
              <a:spcBef>
                <a:spcPts val="0"/>
              </a:spcBef>
              <a:spcAft>
                <a:spcPts val="0"/>
              </a:spcAft>
              <a:buClr>
                <a:schemeClr val="lt1"/>
              </a:buClr>
              <a:buSzPts val="1100"/>
              <a:buChar char="●"/>
              <a:defRPr>
                <a:solidFill>
                  <a:schemeClr val="lt1"/>
                </a:solidFill>
              </a:defRPr>
            </a:lvl4pPr>
            <a:lvl5pPr marL="2286000" lvl="4" indent="-298450" algn="ctr">
              <a:spcBef>
                <a:spcPts val="0"/>
              </a:spcBef>
              <a:spcAft>
                <a:spcPts val="0"/>
              </a:spcAft>
              <a:buClr>
                <a:schemeClr val="lt1"/>
              </a:buClr>
              <a:buSzPts val="1100"/>
              <a:buChar char="○"/>
              <a:defRPr>
                <a:solidFill>
                  <a:schemeClr val="lt1"/>
                </a:solidFill>
              </a:defRPr>
            </a:lvl5pPr>
            <a:lvl6pPr marL="2743200" lvl="5" indent="-298450" algn="ctr">
              <a:spcBef>
                <a:spcPts val="0"/>
              </a:spcBef>
              <a:spcAft>
                <a:spcPts val="0"/>
              </a:spcAft>
              <a:buClr>
                <a:schemeClr val="lt1"/>
              </a:buClr>
              <a:buSzPts val="1100"/>
              <a:buChar char="■"/>
              <a:defRPr>
                <a:solidFill>
                  <a:schemeClr val="lt1"/>
                </a:solidFill>
              </a:defRPr>
            </a:lvl6pPr>
            <a:lvl7pPr marL="3200400" lvl="6" indent="-298450" algn="ctr">
              <a:spcBef>
                <a:spcPts val="0"/>
              </a:spcBef>
              <a:spcAft>
                <a:spcPts val="0"/>
              </a:spcAft>
              <a:buClr>
                <a:schemeClr val="lt1"/>
              </a:buClr>
              <a:buSzPts val="1100"/>
              <a:buChar char="●"/>
              <a:defRPr>
                <a:solidFill>
                  <a:schemeClr val="lt1"/>
                </a:solidFill>
              </a:defRPr>
            </a:lvl7pPr>
            <a:lvl8pPr marL="3657600" lvl="7" indent="-298450" algn="ctr">
              <a:spcBef>
                <a:spcPts val="0"/>
              </a:spcBef>
              <a:spcAft>
                <a:spcPts val="0"/>
              </a:spcAft>
              <a:buClr>
                <a:schemeClr val="lt1"/>
              </a:buClr>
              <a:buSzPts val="1100"/>
              <a:buChar char="○"/>
              <a:defRPr>
                <a:solidFill>
                  <a:schemeClr val="lt1"/>
                </a:solidFill>
              </a:defRPr>
            </a:lvl8pPr>
            <a:lvl9pPr marL="4114800" lvl="8" indent="-298450" algn="ctr">
              <a:spcBef>
                <a:spcPts val="0"/>
              </a:spcBef>
              <a:spcAft>
                <a:spcPts val="0"/>
              </a:spcAft>
              <a:buClr>
                <a:schemeClr val="lt1"/>
              </a:buClr>
              <a:buSzPts val="1100"/>
              <a:buChar char="■"/>
              <a:defRPr>
                <a:solidFill>
                  <a:schemeClr val="lt1"/>
                </a:solidFill>
              </a:defRPr>
            </a:lvl9pPr>
          </a:lstStyle>
          <a:p>
            <a:endParaRPr/>
          </a:p>
        </p:txBody>
      </p:sp>
      <p:sp>
        <p:nvSpPr>
          <p:cNvPr id="270" name="Google Shape;270;p11"/>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1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p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6"/>
        <p:cNvGrpSpPr/>
        <p:nvPr/>
      </p:nvGrpSpPr>
      <p:grpSpPr>
        <a:xfrm>
          <a:off x="0" y="0"/>
          <a:ext cx="0" cy="0"/>
          <a:chOff x="0" y="0"/>
          <a:chExt cx="0" cy="0"/>
        </a:xfrm>
      </p:grpSpPr>
      <p:sp>
        <p:nvSpPr>
          <p:cNvPr id="277" name="Google Shape;277;p13"/>
          <p:cNvSpPr txBox="1">
            <a:spLocks noGrp="1"/>
          </p:cNvSpPr>
          <p:nvPr>
            <p:ph type="title"/>
          </p:nvPr>
        </p:nvSpPr>
        <p:spPr>
          <a:xfrm>
            <a:off x="2187388" y="3805224"/>
            <a:ext cx="3468987" cy="1071575"/>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0"/>
              </a:spcBef>
              <a:spcAft>
                <a:spcPts val="0"/>
              </a:spcAft>
              <a:buNone/>
            </a:pPr>
            <a:endParaRPr sz="1600" dirty="0">
              <a:solidFill>
                <a:schemeClr val="dk2"/>
              </a:solidFill>
              <a:latin typeface="Arial"/>
              <a:ea typeface="Arial"/>
              <a:cs typeface="Arial"/>
              <a:sym typeface="Arial"/>
            </a:endParaRPr>
          </a:p>
          <a:p>
            <a:pPr marL="0" lvl="0" indent="0" algn="ctr" rtl="0">
              <a:lnSpc>
                <a:spcPct val="150000"/>
              </a:lnSpc>
              <a:spcBef>
                <a:spcPts val="0"/>
              </a:spcBef>
              <a:spcAft>
                <a:spcPts val="0"/>
              </a:spcAft>
              <a:buNone/>
            </a:pPr>
            <a:endParaRPr sz="1600" dirty="0">
              <a:solidFill>
                <a:schemeClr val="dk2"/>
              </a:solidFill>
              <a:latin typeface="Arial"/>
              <a:ea typeface="Arial"/>
              <a:cs typeface="Arial"/>
              <a:sym typeface="Arial"/>
            </a:endParaRPr>
          </a:p>
          <a:p>
            <a:pPr marL="0" lvl="0" indent="0" algn="ctr" rtl="0">
              <a:lnSpc>
                <a:spcPct val="150000"/>
              </a:lnSpc>
              <a:spcBef>
                <a:spcPts val="0"/>
              </a:spcBef>
              <a:spcAft>
                <a:spcPts val="0"/>
              </a:spcAft>
              <a:buNone/>
            </a:pPr>
            <a:r>
              <a:rPr lang="en-GB" sz="1600" dirty="0">
                <a:solidFill>
                  <a:schemeClr val="dk2"/>
                </a:solidFill>
                <a:latin typeface="Arial"/>
                <a:ea typeface="Arial"/>
                <a:cs typeface="Arial"/>
                <a:sym typeface="Arial"/>
              </a:rPr>
              <a:t>Student Name :Diana Valerica Paul</a:t>
            </a:r>
            <a:endParaRPr sz="1600" dirty="0">
              <a:solidFill>
                <a:schemeClr val="dk2"/>
              </a:solidFill>
              <a:latin typeface="Arial"/>
              <a:ea typeface="Arial"/>
              <a:cs typeface="Arial"/>
              <a:sym typeface="Arial"/>
            </a:endParaRPr>
          </a:p>
          <a:p>
            <a:pPr marL="0" lvl="0" indent="0" algn="l" rtl="0">
              <a:lnSpc>
                <a:spcPct val="150000"/>
              </a:lnSpc>
              <a:spcBef>
                <a:spcPts val="0"/>
              </a:spcBef>
              <a:spcAft>
                <a:spcPts val="0"/>
              </a:spcAft>
              <a:buNone/>
            </a:pPr>
            <a:endParaRPr sz="1600" dirty="0">
              <a:solidFill>
                <a:schemeClr val="dk2"/>
              </a:solidFill>
              <a:latin typeface="Arial"/>
              <a:ea typeface="Arial"/>
              <a:cs typeface="Arial"/>
              <a:sym typeface="Arial"/>
            </a:endParaRPr>
          </a:p>
          <a:p>
            <a:pPr marL="0" lvl="0" indent="0" algn="l" rtl="0">
              <a:lnSpc>
                <a:spcPct val="150000"/>
              </a:lnSpc>
              <a:spcBef>
                <a:spcPts val="0"/>
              </a:spcBef>
              <a:spcAft>
                <a:spcPts val="0"/>
              </a:spcAft>
              <a:buNone/>
            </a:pPr>
            <a:endParaRPr sz="1600" dirty="0">
              <a:solidFill>
                <a:schemeClr val="dk2"/>
              </a:solidFill>
              <a:latin typeface="Arial"/>
              <a:ea typeface="Arial"/>
              <a:cs typeface="Arial"/>
              <a:sym typeface="Arial"/>
            </a:endParaRPr>
          </a:p>
          <a:p>
            <a:pPr marL="0" lvl="0" indent="0" algn="ctr" rtl="0">
              <a:lnSpc>
                <a:spcPct val="150000"/>
              </a:lnSpc>
              <a:spcBef>
                <a:spcPts val="0"/>
              </a:spcBef>
              <a:spcAft>
                <a:spcPts val="0"/>
              </a:spcAft>
              <a:buNone/>
            </a:pPr>
            <a:r>
              <a:rPr lang="en-GB" sz="1600" dirty="0">
                <a:solidFill>
                  <a:schemeClr val="dk2"/>
                </a:solidFill>
                <a:latin typeface="Arial"/>
                <a:ea typeface="Arial"/>
                <a:cs typeface="Arial"/>
                <a:sym typeface="Arial"/>
              </a:rPr>
              <a:t>BMIH4006 OPERATING HOTEL FACILITIES</a:t>
            </a:r>
            <a:endParaRPr sz="1600" dirty="0">
              <a:solidFill>
                <a:schemeClr val="dk2"/>
              </a:solidFill>
              <a:latin typeface="Arial"/>
              <a:ea typeface="Arial"/>
              <a:cs typeface="Arial"/>
              <a:sym typeface="Arial"/>
            </a:endParaRPr>
          </a:p>
          <a:p>
            <a:pPr marL="0" lvl="0" indent="0" algn="ctr" rtl="0">
              <a:lnSpc>
                <a:spcPct val="150000"/>
              </a:lnSpc>
              <a:spcBef>
                <a:spcPts val="0"/>
              </a:spcBef>
              <a:spcAft>
                <a:spcPts val="0"/>
              </a:spcAft>
              <a:buNone/>
            </a:pPr>
            <a:r>
              <a:rPr lang="en-GB" sz="1600" dirty="0">
                <a:solidFill>
                  <a:schemeClr val="dk2"/>
                </a:solidFill>
                <a:latin typeface="Arial"/>
                <a:ea typeface="Arial"/>
                <a:cs typeface="Arial"/>
                <a:sym typeface="Arial"/>
              </a:rPr>
              <a:t>Student No :2221008</a:t>
            </a:r>
            <a:endParaRPr sz="1600" dirty="0">
              <a:solidFill>
                <a:schemeClr val="dk2"/>
              </a:solidFill>
              <a:latin typeface="Arial"/>
              <a:ea typeface="Arial"/>
              <a:cs typeface="Arial"/>
              <a:sym typeface="Arial"/>
            </a:endParaRPr>
          </a:p>
          <a:p>
            <a:pPr marL="0" lvl="0" indent="0" algn="ctr" rtl="0">
              <a:lnSpc>
                <a:spcPct val="150000"/>
              </a:lnSpc>
              <a:spcBef>
                <a:spcPts val="0"/>
              </a:spcBef>
              <a:spcAft>
                <a:spcPts val="0"/>
              </a:spcAft>
              <a:buNone/>
            </a:pPr>
            <a:endParaRPr sz="1600" dirty="0">
              <a:solidFill>
                <a:schemeClr val="dk2"/>
              </a:solidFill>
              <a:latin typeface="Arial"/>
              <a:ea typeface="Arial"/>
              <a:cs typeface="Arial"/>
              <a:sym typeface="Arial"/>
            </a:endParaRPr>
          </a:p>
          <a:p>
            <a:pPr marL="0" lvl="0" indent="0" algn="ctr" rtl="0">
              <a:lnSpc>
                <a:spcPct val="150000"/>
              </a:lnSpc>
              <a:spcBef>
                <a:spcPts val="0"/>
              </a:spcBef>
              <a:spcAft>
                <a:spcPts val="0"/>
              </a:spcAft>
              <a:buNone/>
            </a:pPr>
            <a:endParaRPr sz="1600" dirty="0">
              <a:solidFill>
                <a:schemeClr val="dk2"/>
              </a:solidFill>
              <a:latin typeface="Arial"/>
              <a:ea typeface="Arial"/>
              <a:cs typeface="Arial"/>
              <a:sym typeface="Arial"/>
            </a:endParaRPr>
          </a:p>
          <a:p>
            <a:pPr marL="0" lvl="0" indent="0" algn="ctr" rtl="0">
              <a:lnSpc>
                <a:spcPct val="150000"/>
              </a:lnSpc>
              <a:spcBef>
                <a:spcPts val="0"/>
              </a:spcBef>
              <a:spcAft>
                <a:spcPts val="0"/>
              </a:spcAft>
              <a:buNone/>
            </a:pPr>
            <a:endParaRPr sz="1600" dirty="0">
              <a:solidFill>
                <a:schemeClr val="dk2"/>
              </a:solidFill>
              <a:latin typeface="Arial"/>
              <a:ea typeface="Arial"/>
              <a:cs typeface="Arial"/>
              <a:sym typeface="Arial"/>
            </a:endParaRPr>
          </a:p>
          <a:p>
            <a:pPr marL="0" lvl="0" indent="0" algn="l" rtl="0">
              <a:spcBef>
                <a:spcPts val="0"/>
              </a:spcBef>
              <a:spcAft>
                <a:spcPts val="0"/>
              </a:spcAft>
              <a:buNone/>
            </a:pPr>
            <a:endParaRPr dirty="0">
              <a:solidFill>
                <a:schemeClr val="dk2"/>
              </a:solidFill>
            </a:endParaRPr>
          </a:p>
        </p:txBody>
      </p:sp>
      <p:sp>
        <p:nvSpPr>
          <p:cNvPr id="278" name="Google Shape;278;p13"/>
          <p:cNvSpPr/>
          <p:nvPr/>
        </p:nvSpPr>
        <p:spPr>
          <a:xfrm>
            <a:off x="1100650" y="97000"/>
            <a:ext cx="7347900" cy="3822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GB" sz="1600" b="1"/>
              <a:t>ASSESSMENT COMPONENT 3</a:t>
            </a:r>
            <a:endParaRPr dirty="0">
              <a:latin typeface="Nunito"/>
              <a:ea typeface="Nunito"/>
              <a:cs typeface="Nunito"/>
              <a:sym typeface="Nunit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800" dirty="0">
                <a:solidFill>
                  <a:srgbClr val="000000"/>
                </a:solidFill>
                <a:latin typeface="Arial"/>
                <a:ea typeface="Arial"/>
                <a:cs typeface="Arial"/>
                <a:sym typeface="Arial"/>
              </a:rPr>
              <a:t>Introduction</a:t>
            </a:r>
            <a:endParaRPr sz="1800" dirty="0"/>
          </a:p>
        </p:txBody>
      </p:sp>
      <p:sp>
        <p:nvSpPr>
          <p:cNvPr id="284" name="Google Shape;284;p14"/>
          <p:cNvSpPr txBox="1">
            <a:spLocks noGrp="1"/>
          </p:cNvSpPr>
          <p:nvPr>
            <p:ph type="body" idx="1"/>
          </p:nvPr>
        </p:nvSpPr>
        <p:spPr>
          <a:xfrm>
            <a:off x="514800" y="1597875"/>
            <a:ext cx="4280100" cy="25416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The purpose of this component is to develop a basic training presentation based on the new room cleaning checklist developed in Component 2.</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This presentation will be based on linking the principles of an employee engagement model as well as the inclusion of best industry practices and examples. </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Belton Woods Hotel is a four-star country hotel in Lincolnshire with amenities ranging from hotel rooms to the spa to the golf course (Belton Woods Hotel, 2023).</a:t>
            </a:r>
            <a:endParaRPr sz="1200" dirty="0"/>
          </a:p>
        </p:txBody>
      </p:sp>
      <p:pic>
        <p:nvPicPr>
          <p:cNvPr id="285" name="Google Shape;285;p14"/>
          <p:cNvPicPr preferRelativeResize="0"/>
          <p:nvPr/>
        </p:nvPicPr>
        <p:blipFill>
          <a:blip r:embed="rId3">
            <a:alphaModFix/>
          </a:blip>
          <a:stretch>
            <a:fillRect/>
          </a:stretch>
        </p:blipFill>
        <p:spPr>
          <a:xfrm>
            <a:off x="4947300" y="1750275"/>
            <a:ext cx="4044300" cy="2354962"/>
          </a:xfrm>
          <a:prstGeom prst="rect">
            <a:avLst/>
          </a:prstGeom>
          <a:noFill/>
          <a:ln>
            <a:noFill/>
          </a:ln>
        </p:spPr>
      </p:pic>
      <p:sp>
        <p:nvSpPr>
          <p:cNvPr id="286" name="Google Shape;286;p14"/>
          <p:cNvSpPr txBox="1"/>
          <p:nvPr/>
        </p:nvSpPr>
        <p:spPr>
          <a:xfrm>
            <a:off x="5469450" y="4257625"/>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a:solidFill>
                  <a:srgbClr val="222222"/>
                </a:solidFill>
                <a:latin typeface="Nunito"/>
                <a:ea typeface="Nunito"/>
                <a:cs typeface="Nunito"/>
                <a:sym typeface="Nunito"/>
              </a:rPr>
              <a:t>(Source: </a:t>
            </a:r>
            <a:r>
              <a:rPr lang="en-GB" sz="1200">
                <a:solidFill>
                  <a:srgbClr val="222222"/>
                </a:solidFill>
              </a:rPr>
              <a:t>Belton Woods Hotel, 2023)</a:t>
            </a:r>
            <a:endParaRPr sz="1200">
              <a:solidFill>
                <a:srgbClr val="222222"/>
              </a:solidFill>
              <a:latin typeface="Nunito"/>
              <a:ea typeface="Nunito"/>
              <a:cs typeface="Nunito"/>
              <a:sym typeface="Nunit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1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800" dirty="0">
                <a:solidFill>
                  <a:srgbClr val="000000"/>
                </a:solidFill>
                <a:latin typeface="Arial"/>
                <a:ea typeface="Arial"/>
                <a:cs typeface="Arial"/>
                <a:sym typeface="Arial"/>
              </a:rPr>
              <a:t>Concept of Employee Engagement</a:t>
            </a:r>
            <a:endParaRPr sz="1800" dirty="0">
              <a:solidFill>
                <a:srgbClr val="000000"/>
              </a:solidFill>
              <a:latin typeface="Arial"/>
              <a:ea typeface="Arial"/>
              <a:cs typeface="Arial"/>
              <a:sym typeface="Arial"/>
            </a:endParaRPr>
          </a:p>
          <a:p>
            <a:pPr marL="0" lvl="0" indent="0" algn="l" rtl="0">
              <a:spcBef>
                <a:spcPts val="0"/>
              </a:spcBef>
              <a:spcAft>
                <a:spcPts val="0"/>
              </a:spcAft>
              <a:buNone/>
            </a:pPr>
            <a:endParaRPr dirty="0"/>
          </a:p>
        </p:txBody>
      </p:sp>
      <p:sp>
        <p:nvSpPr>
          <p:cNvPr id="292" name="Google Shape;292;p15"/>
          <p:cNvSpPr txBox="1">
            <a:spLocks noGrp="1"/>
          </p:cNvSpPr>
          <p:nvPr>
            <p:ph type="body" idx="1"/>
          </p:nvPr>
        </p:nvSpPr>
        <p:spPr>
          <a:xfrm>
            <a:off x="675075" y="1597875"/>
            <a:ext cx="4086900" cy="31212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According to </a:t>
            </a:r>
            <a:r>
              <a:rPr lang="en-GB" sz="1200" dirty="0" err="1">
                <a:solidFill>
                  <a:srgbClr val="000000"/>
                </a:solidFill>
                <a:latin typeface="Arial"/>
                <a:ea typeface="Arial"/>
                <a:cs typeface="Arial"/>
                <a:sym typeface="Arial"/>
              </a:rPr>
              <a:t>Motyka</a:t>
            </a:r>
            <a:r>
              <a:rPr lang="en-GB" sz="1200" dirty="0">
                <a:solidFill>
                  <a:srgbClr val="000000"/>
                </a:solidFill>
                <a:latin typeface="Arial"/>
                <a:ea typeface="Arial"/>
                <a:cs typeface="Arial"/>
                <a:sym typeface="Arial"/>
              </a:rPr>
              <a:t>, (2018), employee engagement refers to a positive sense of fulfilment and a work-related mindset of employees.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It is often characterised by dedication, vigour and absorption of an employee at work. </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Employee engagement is a more persistent and effective cognitive state through which an employee shows dedication, handwork and excellent performance towards an organisation (Borah and Barua, 2018).</a:t>
            </a:r>
            <a:endParaRPr dirty="0"/>
          </a:p>
        </p:txBody>
      </p:sp>
      <p:pic>
        <p:nvPicPr>
          <p:cNvPr id="293" name="Google Shape;293;p15"/>
          <p:cNvPicPr preferRelativeResize="0"/>
          <p:nvPr/>
        </p:nvPicPr>
        <p:blipFill>
          <a:blip r:embed="rId3">
            <a:alphaModFix/>
          </a:blip>
          <a:stretch>
            <a:fillRect/>
          </a:stretch>
        </p:blipFill>
        <p:spPr>
          <a:xfrm>
            <a:off x="4951375" y="1651050"/>
            <a:ext cx="3717576" cy="2698800"/>
          </a:xfrm>
          <a:prstGeom prst="rect">
            <a:avLst/>
          </a:prstGeom>
          <a:noFill/>
          <a:ln>
            <a:noFill/>
          </a:ln>
        </p:spPr>
      </p:pic>
      <p:sp>
        <p:nvSpPr>
          <p:cNvPr id="294" name="Google Shape;294;p15"/>
          <p:cNvSpPr txBox="1"/>
          <p:nvPr/>
        </p:nvSpPr>
        <p:spPr>
          <a:xfrm>
            <a:off x="5185700" y="4349850"/>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a:latin typeface="Nunito"/>
                <a:ea typeface="Nunito"/>
                <a:cs typeface="Nunito"/>
                <a:sym typeface="Nunito"/>
              </a:rPr>
              <a:t>(Source: </a:t>
            </a:r>
            <a:r>
              <a:rPr lang="en-GB" sz="1200"/>
              <a:t>Borah and Barua, 2018)</a:t>
            </a:r>
            <a:endParaRPr sz="1200">
              <a:latin typeface="Nunito"/>
              <a:ea typeface="Nunito"/>
              <a:cs typeface="Nunito"/>
              <a:sym typeface="Nunit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1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800" dirty="0">
                <a:solidFill>
                  <a:srgbClr val="000000"/>
                </a:solidFill>
                <a:latin typeface="Arial"/>
                <a:ea typeface="Arial"/>
                <a:cs typeface="Arial"/>
                <a:sym typeface="Arial"/>
              </a:rPr>
              <a:t>Relevant Employee Engagement Model and its Principles</a:t>
            </a:r>
            <a:endParaRPr sz="1800" dirty="0">
              <a:solidFill>
                <a:srgbClr val="000000"/>
              </a:solidFill>
              <a:latin typeface="Arial"/>
              <a:ea typeface="Arial"/>
              <a:cs typeface="Arial"/>
              <a:sym typeface="Arial"/>
            </a:endParaRPr>
          </a:p>
          <a:p>
            <a:pPr marL="0" lvl="0" indent="0" algn="l" rtl="0">
              <a:spcBef>
                <a:spcPts val="0"/>
              </a:spcBef>
              <a:spcAft>
                <a:spcPts val="0"/>
              </a:spcAft>
              <a:buNone/>
            </a:pPr>
            <a:endParaRPr sz="1800" dirty="0"/>
          </a:p>
        </p:txBody>
      </p:sp>
      <p:sp>
        <p:nvSpPr>
          <p:cNvPr id="300" name="Google Shape;300;p16"/>
          <p:cNvSpPr txBox="1">
            <a:spLocks noGrp="1"/>
          </p:cNvSpPr>
          <p:nvPr>
            <p:ph type="body" idx="1"/>
          </p:nvPr>
        </p:nvSpPr>
        <p:spPr>
          <a:xfrm>
            <a:off x="87074" y="1238741"/>
            <a:ext cx="5506203" cy="3933669"/>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The relevant model of employee engagement which can be applied in the case of Belton Woods Hotel is the AON Hewitt Employee Engagement Model. </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According to </a:t>
            </a:r>
            <a:r>
              <a:rPr lang="en-GB" sz="1200" dirty="0" err="1">
                <a:solidFill>
                  <a:srgbClr val="000000"/>
                </a:solidFill>
                <a:latin typeface="Arial"/>
                <a:ea typeface="Arial"/>
                <a:cs typeface="Arial"/>
                <a:sym typeface="Arial"/>
              </a:rPr>
              <a:t>Hinzmann</a:t>
            </a:r>
            <a:r>
              <a:rPr lang="en-GB" sz="1200" dirty="0">
                <a:solidFill>
                  <a:srgbClr val="000000"/>
                </a:solidFill>
                <a:latin typeface="Arial"/>
                <a:ea typeface="Arial"/>
                <a:cs typeface="Arial"/>
                <a:sym typeface="Arial"/>
              </a:rPr>
              <a:t> </a:t>
            </a:r>
            <a:r>
              <a:rPr lang="en-GB" sz="1200" i="1" dirty="0">
                <a:solidFill>
                  <a:srgbClr val="000000"/>
                </a:solidFill>
                <a:latin typeface="Arial"/>
                <a:ea typeface="Arial"/>
                <a:cs typeface="Arial"/>
                <a:sym typeface="Arial"/>
              </a:rPr>
              <a:t>et al.</a:t>
            </a:r>
            <a:r>
              <a:rPr lang="en-GB" sz="1200" dirty="0">
                <a:solidFill>
                  <a:srgbClr val="000000"/>
                </a:solidFill>
                <a:latin typeface="Arial"/>
                <a:ea typeface="Arial"/>
                <a:cs typeface="Arial"/>
                <a:sym typeface="Arial"/>
              </a:rPr>
              <a:t> (2019); </a:t>
            </a:r>
            <a:r>
              <a:rPr lang="en-GB" sz="1200" dirty="0" err="1">
                <a:solidFill>
                  <a:srgbClr val="000000"/>
                </a:solidFill>
                <a:latin typeface="Arial"/>
                <a:ea typeface="Arial"/>
                <a:cs typeface="Arial"/>
                <a:sym typeface="Arial"/>
              </a:rPr>
              <a:t>Prasadjaningsih</a:t>
            </a:r>
            <a:r>
              <a:rPr lang="en-GB" sz="1200" dirty="0">
                <a:solidFill>
                  <a:srgbClr val="000000"/>
                </a:solidFill>
                <a:latin typeface="Arial"/>
                <a:ea typeface="Arial"/>
                <a:cs typeface="Arial"/>
                <a:sym typeface="Arial"/>
              </a:rPr>
              <a:t> and Alexandra (2022), this AON Hewitt Employee Engagement Model is ideal for describing the different factors which influence the engagement of employees in an organisation. </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In </a:t>
            </a:r>
            <a:r>
              <a:rPr lang="en-GB" sz="1200" dirty="0" err="1">
                <a:solidFill>
                  <a:srgbClr val="000000"/>
                </a:solidFill>
                <a:latin typeface="Arial"/>
                <a:ea typeface="Arial"/>
                <a:cs typeface="Arial"/>
                <a:sym typeface="Arial"/>
              </a:rPr>
              <a:t>adidon</a:t>
            </a:r>
            <a:r>
              <a:rPr lang="en-GB" sz="1200" dirty="0">
                <a:solidFill>
                  <a:srgbClr val="000000"/>
                </a:solidFill>
                <a:latin typeface="Arial"/>
                <a:ea typeface="Arial"/>
                <a:cs typeface="Arial"/>
                <a:sym typeface="Arial"/>
              </a:rPr>
              <a:t> to this, the model is also ideal for describing the outcomes of employee engagement as well as its influence on the business. </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The model mainly comprises 6 items which are: “brand”,  “leadership”, “company practices”, “performance”, “basics”, and “the work” (</a:t>
            </a:r>
            <a:r>
              <a:rPr lang="en-GB" sz="1200" dirty="0" err="1">
                <a:solidFill>
                  <a:srgbClr val="000000"/>
                </a:solidFill>
                <a:latin typeface="Arial"/>
                <a:ea typeface="Arial"/>
                <a:cs typeface="Arial"/>
                <a:sym typeface="Arial"/>
              </a:rPr>
              <a:t>Oktanofa</a:t>
            </a:r>
            <a:r>
              <a:rPr lang="en-GB" sz="1200" dirty="0">
                <a:solidFill>
                  <a:srgbClr val="000000"/>
                </a:solidFill>
                <a:latin typeface="Arial"/>
                <a:ea typeface="Arial"/>
                <a:cs typeface="Arial"/>
                <a:sym typeface="Arial"/>
              </a:rPr>
              <a:t> </a:t>
            </a:r>
            <a:r>
              <a:rPr lang="en-GB" sz="1200" i="1" dirty="0">
                <a:solidFill>
                  <a:srgbClr val="000000"/>
                </a:solidFill>
                <a:latin typeface="Arial"/>
                <a:ea typeface="Arial"/>
                <a:cs typeface="Arial"/>
                <a:sym typeface="Arial"/>
              </a:rPr>
              <a:t>et al. </a:t>
            </a:r>
            <a:r>
              <a:rPr lang="en-GB" sz="1200" dirty="0">
                <a:solidFill>
                  <a:srgbClr val="000000"/>
                </a:solidFill>
                <a:latin typeface="Arial"/>
                <a:ea typeface="Arial"/>
                <a:cs typeface="Arial"/>
                <a:sym typeface="Arial"/>
              </a:rPr>
              <a:t>2022). </a:t>
            </a:r>
            <a:endParaRPr dirty="0"/>
          </a:p>
        </p:txBody>
      </p:sp>
      <p:pic>
        <p:nvPicPr>
          <p:cNvPr id="301" name="Google Shape;301;p16"/>
          <p:cNvPicPr preferRelativeResize="0"/>
          <p:nvPr/>
        </p:nvPicPr>
        <p:blipFill>
          <a:blip r:embed="rId3">
            <a:alphaModFix/>
          </a:blip>
          <a:stretch>
            <a:fillRect/>
          </a:stretch>
        </p:blipFill>
        <p:spPr>
          <a:xfrm>
            <a:off x="5925786" y="1365663"/>
            <a:ext cx="2939109" cy="3179262"/>
          </a:xfrm>
          <a:prstGeom prst="rect">
            <a:avLst/>
          </a:prstGeom>
          <a:noFill/>
          <a:ln>
            <a:noFill/>
          </a:ln>
        </p:spPr>
      </p:pic>
      <p:sp>
        <p:nvSpPr>
          <p:cNvPr id="302" name="Google Shape;302;p16"/>
          <p:cNvSpPr txBox="1"/>
          <p:nvPr/>
        </p:nvSpPr>
        <p:spPr>
          <a:xfrm>
            <a:off x="6103723" y="4665659"/>
            <a:ext cx="2844300" cy="286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200" dirty="0">
                <a:latin typeface="Nunito"/>
                <a:ea typeface="Nunito"/>
                <a:cs typeface="Nunito"/>
                <a:sym typeface="Nunito"/>
              </a:rPr>
              <a:t>(Source: </a:t>
            </a:r>
            <a:r>
              <a:rPr lang="en-GB" sz="1200" dirty="0" err="1"/>
              <a:t>Hinzmann</a:t>
            </a:r>
            <a:r>
              <a:rPr lang="en-GB" sz="1200" dirty="0"/>
              <a:t> </a:t>
            </a:r>
            <a:r>
              <a:rPr lang="en-GB" sz="1200" i="1" dirty="0"/>
              <a:t>et al.</a:t>
            </a:r>
            <a:r>
              <a:rPr lang="en-GB" sz="1200" dirty="0"/>
              <a:t> 2019)</a:t>
            </a:r>
            <a:endParaRPr sz="1200" dirty="0">
              <a:latin typeface="Nunito"/>
              <a:ea typeface="Nunito"/>
              <a:cs typeface="Nunito"/>
              <a:sym typeface="Nunit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17"/>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800" dirty="0">
                <a:solidFill>
                  <a:srgbClr val="000000"/>
                </a:solidFill>
                <a:latin typeface="Arial"/>
                <a:ea typeface="Arial"/>
                <a:cs typeface="Arial"/>
                <a:sym typeface="Arial"/>
              </a:rPr>
              <a:t>Best Industry Practices and Examples</a:t>
            </a:r>
            <a:endParaRPr sz="1800" dirty="0"/>
          </a:p>
        </p:txBody>
      </p:sp>
      <p:sp>
        <p:nvSpPr>
          <p:cNvPr id="308" name="Google Shape;308;p17"/>
          <p:cNvSpPr txBox="1">
            <a:spLocks noGrp="1"/>
          </p:cNvSpPr>
          <p:nvPr>
            <p:ph type="body" idx="1"/>
          </p:nvPr>
        </p:nvSpPr>
        <p:spPr>
          <a:xfrm>
            <a:off x="320375" y="1245325"/>
            <a:ext cx="5652600" cy="33663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One of the best examples of best industry practices can be taken from the Hilton group of hotels in the UK.</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The “Hilton </a:t>
            </a:r>
            <a:r>
              <a:rPr lang="en-GB" sz="1200" dirty="0" err="1">
                <a:solidFill>
                  <a:srgbClr val="000000"/>
                </a:solidFill>
                <a:latin typeface="Arial"/>
                <a:ea typeface="Arial"/>
                <a:cs typeface="Arial"/>
                <a:sym typeface="Arial"/>
              </a:rPr>
              <a:t>CleanStay</a:t>
            </a:r>
            <a:r>
              <a:rPr lang="en-GB" sz="1200" dirty="0">
                <a:solidFill>
                  <a:srgbClr val="000000"/>
                </a:solidFill>
                <a:latin typeface="Arial"/>
                <a:ea typeface="Arial"/>
                <a:cs typeface="Arial"/>
                <a:sym typeface="Arial"/>
              </a:rPr>
              <a:t>” program of the Hilton Hotels provides industry-defining standards for cleanliness across the Hilton’s groups of hotels.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Under this standard, they have partnered with cleanliness brands such as Reckitt for sourcing Dettol and Lysol for disinfecting their guest rooms (Hilton, 2023). </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This is adapted to their various branches in the world so that guest can trust the same products which they use in their homes to be used in the hotel rooms as well.</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The guest rooms prior to check-in are also cleaned by focusing on the high touch areas such as door handles, remotes and light witches (Hilton, 2023). </a:t>
            </a:r>
            <a:endParaRPr sz="1200" dirty="0">
              <a:solidFill>
                <a:srgbClr val="000000"/>
              </a:solidFill>
              <a:latin typeface="Arial"/>
              <a:ea typeface="Arial"/>
              <a:cs typeface="Arial"/>
              <a:sym typeface="Arial"/>
            </a:endParaRPr>
          </a:p>
          <a:p>
            <a:pPr marL="0" lvl="0" indent="0" algn="l" rtl="0">
              <a:spcBef>
                <a:spcPts val="0"/>
              </a:spcBef>
              <a:spcAft>
                <a:spcPts val="1200"/>
              </a:spcAft>
              <a:buNone/>
            </a:pPr>
            <a:endParaRPr sz="1200" dirty="0"/>
          </a:p>
        </p:txBody>
      </p:sp>
      <p:pic>
        <p:nvPicPr>
          <p:cNvPr id="309" name="Google Shape;309;p17"/>
          <p:cNvPicPr preferRelativeResize="0"/>
          <p:nvPr/>
        </p:nvPicPr>
        <p:blipFill>
          <a:blip r:embed="rId3">
            <a:alphaModFix/>
          </a:blip>
          <a:stretch>
            <a:fillRect/>
          </a:stretch>
        </p:blipFill>
        <p:spPr>
          <a:xfrm>
            <a:off x="6046150" y="1433725"/>
            <a:ext cx="2945451" cy="2833050"/>
          </a:xfrm>
          <a:prstGeom prst="rect">
            <a:avLst/>
          </a:prstGeom>
          <a:noFill/>
          <a:ln>
            <a:noFill/>
          </a:ln>
        </p:spPr>
      </p:pic>
      <p:sp>
        <p:nvSpPr>
          <p:cNvPr id="310" name="Google Shape;310;p17"/>
          <p:cNvSpPr txBox="1"/>
          <p:nvPr/>
        </p:nvSpPr>
        <p:spPr>
          <a:xfrm>
            <a:off x="6277000" y="4423225"/>
            <a:ext cx="267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a:t>Source: Hilton, 2023</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p18"/>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800" dirty="0">
                <a:solidFill>
                  <a:srgbClr val="000000"/>
                </a:solidFill>
                <a:latin typeface="Arial"/>
                <a:ea typeface="Arial"/>
                <a:cs typeface="Arial"/>
                <a:sym typeface="Arial"/>
              </a:rPr>
              <a:t>Training Objective 1 based on the Room Cleaning Checklist</a:t>
            </a:r>
            <a:endParaRPr sz="1800" dirty="0"/>
          </a:p>
        </p:txBody>
      </p:sp>
      <p:sp>
        <p:nvSpPr>
          <p:cNvPr id="316" name="Google Shape;316;p18"/>
          <p:cNvSpPr txBox="1">
            <a:spLocks noGrp="1"/>
          </p:cNvSpPr>
          <p:nvPr>
            <p:ph type="body" idx="1"/>
          </p:nvPr>
        </p:nvSpPr>
        <p:spPr>
          <a:xfrm>
            <a:off x="387550" y="1736262"/>
            <a:ext cx="4306950" cy="3049287"/>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One of the very first training objectives for Belton Woods Hotel will be to make their housekeeping employees aware of the cleaning standards of COVID-19.</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This objective has been particularly developed to make the housekeeping staff aware of the rules which need sot followed while cleaning guest rooms such as wearing face masks, globes and slipper covers.</a:t>
            </a:r>
            <a:endParaRPr sz="1200" dirty="0">
              <a:solidFill>
                <a:srgbClr val="000000"/>
              </a:solidFill>
              <a:latin typeface="Arial"/>
              <a:ea typeface="Arial"/>
              <a:cs typeface="Arial"/>
              <a:sym typeface="Arial"/>
            </a:endParaRPr>
          </a:p>
          <a:p>
            <a:pPr marL="0" lvl="0" indent="0" algn="l" rtl="0">
              <a:spcBef>
                <a:spcPts val="0"/>
              </a:spcBef>
              <a:spcAft>
                <a:spcPts val="1200"/>
              </a:spcAft>
              <a:buNone/>
            </a:pPr>
            <a:endParaRPr dirty="0"/>
          </a:p>
        </p:txBody>
      </p:sp>
      <p:pic>
        <p:nvPicPr>
          <p:cNvPr id="317" name="Google Shape;317;p18"/>
          <p:cNvPicPr preferRelativeResize="0"/>
          <p:nvPr/>
        </p:nvPicPr>
        <p:blipFill>
          <a:blip r:embed="rId3">
            <a:alphaModFix/>
          </a:blip>
          <a:stretch>
            <a:fillRect/>
          </a:stretch>
        </p:blipFill>
        <p:spPr>
          <a:xfrm>
            <a:off x="4964450" y="1750275"/>
            <a:ext cx="3792000" cy="2513575"/>
          </a:xfrm>
          <a:prstGeom prst="rect">
            <a:avLst/>
          </a:prstGeom>
          <a:noFill/>
          <a:ln w="9525" cap="flat" cmpd="sng">
            <a:solidFill>
              <a:schemeClr val="dk2"/>
            </a:solidFill>
            <a:prstDash val="solid"/>
            <a:round/>
            <a:headEnd type="none" w="sm" len="sm"/>
            <a:tailEnd type="none" w="sm" len="sm"/>
          </a:ln>
        </p:spPr>
      </p:pic>
      <p:sp>
        <p:nvSpPr>
          <p:cNvPr id="318" name="Google Shape;318;p18"/>
          <p:cNvSpPr txBox="1"/>
          <p:nvPr/>
        </p:nvSpPr>
        <p:spPr>
          <a:xfrm>
            <a:off x="5531325" y="4416250"/>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a:latin typeface="Nunito"/>
                <a:ea typeface="Nunito"/>
                <a:cs typeface="Nunito"/>
                <a:sym typeface="Nunito"/>
              </a:rPr>
              <a:t>(Source: Refer to </a:t>
            </a:r>
            <a:r>
              <a:rPr lang="en-GB" sz="1200"/>
              <a:t>Component 2)</a:t>
            </a:r>
            <a:endParaRPr sz="1200">
              <a:latin typeface="Nunito"/>
              <a:ea typeface="Nunito"/>
              <a:cs typeface="Nunito"/>
              <a:sym typeface="Nunit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p19"/>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800" dirty="0">
                <a:solidFill>
                  <a:srgbClr val="000000"/>
                </a:solidFill>
                <a:latin typeface="Arial"/>
                <a:ea typeface="Arial"/>
                <a:cs typeface="Arial"/>
                <a:sym typeface="Arial"/>
              </a:rPr>
              <a:t>Training objective 2 based on the Room Cleaning Checklist</a:t>
            </a:r>
            <a:endParaRPr sz="1800" dirty="0"/>
          </a:p>
        </p:txBody>
      </p:sp>
      <p:sp>
        <p:nvSpPr>
          <p:cNvPr id="324" name="Google Shape;324;p19"/>
          <p:cNvSpPr txBox="1">
            <a:spLocks noGrp="1"/>
          </p:cNvSpPr>
          <p:nvPr>
            <p:ph type="body" idx="1"/>
          </p:nvPr>
        </p:nvSpPr>
        <p:spPr>
          <a:xfrm>
            <a:off x="838975" y="1863150"/>
            <a:ext cx="4129800" cy="25416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The training objective is to train the employees on the general housekeeping standards.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This will also be done during the training programme where employees will be provided with hands-on training. </a:t>
            </a:r>
            <a:endParaRPr dirty="0"/>
          </a:p>
        </p:txBody>
      </p:sp>
      <p:pic>
        <p:nvPicPr>
          <p:cNvPr id="325" name="Google Shape;325;p19"/>
          <p:cNvPicPr preferRelativeResize="0"/>
          <p:nvPr/>
        </p:nvPicPr>
        <p:blipFill>
          <a:blip r:embed="rId3">
            <a:alphaModFix/>
          </a:blip>
          <a:stretch>
            <a:fillRect/>
          </a:stretch>
        </p:blipFill>
        <p:spPr>
          <a:xfrm>
            <a:off x="5213325" y="1907238"/>
            <a:ext cx="3308026" cy="1565376"/>
          </a:xfrm>
          <a:prstGeom prst="rect">
            <a:avLst/>
          </a:prstGeom>
          <a:noFill/>
          <a:ln>
            <a:noFill/>
          </a:ln>
        </p:spPr>
      </p:pic>
      <p:sp>
        <p:nvSpPr>
          <p:cNvPr id="326" name="Google Shape;326;p19"/>
          <p:cNvSpPr txBox="1"/>
          <p:nvPr/>
        </p:nvSpPr>
        <p:spPr>
          <a:xfrm>
            <a:off x="5288925" y="3782000"/>
            <a:ext cx="32325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a:latin typeface="Nunito"/>
                <a:ea typeface="Nunito"/>
                <a:cs typeface="Nunito"/>
                <a:sym typeface="Nunito"/>
              </a:rPr>
              <a:t>(Source: </a:t>
            </a:r>
            <a:r>
              <a:rPr lang="en-GB" sz="1200"/>
              <a:t>Belton Woods Hotel, 2023)</a:t>
            </a:r>
            <a:endParaRPr sz="1200">
              <a:latin typeface="Nunito"/>
              <a:ea typeface="Nunito"/>
              <a:cs typeface="Nunito"/>
              <a:sym typeface="Nuni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30"/>
        <p:cNvGrpSpPr/>
        <p:nvPr/>
      </p:nvGrpSpPr>
      <p:grpSpPr>
        <a:xfrm>
          <a:off x="0" y="0"/>
          <a:ext cx="0" cy="0"/>
          <a:chOff x="0" y="0"/>
          <a:chExt cx="0" cy="0"/>
        </a:xfrm>
      </p:grpSpPr>
      <p:sp>
        <p:nvSpPr>
          <p:cNvPr id="331" name="Google Shape;331;p20"/>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GB" sz="1800" dirty="0">
                <a:solidFill>
                  <a:srgbClr val="000000"/>
                </a:solidFill>
                <a:latin typeface="Arial"/>
                <a:ea typeface="Arial"/>
                <a:cs typeface="Arial"/>
                <a:sym typeface="Arial"/>
              </a:rPr>
              <a:t>Linking the chosen employee engagement model with the suggested  training program</a:t>
            </a:r>
            <a:endParaRPr sz="1800" dirty="0"/>
          </a:p>
        </p:txBody>
      </p:sp>
      <p:sp>
        <p:nvSpPr>
          <p:cNvPr id="332" name="Google Shape;332;p20"/>
          <p:cNvSpPr txBox="1">
            <a:spLocks noGrp="1"/>
          </p:cNvSpPr>
          <p:nvPr>
            <p:ph type="body" idx="1"/>
          </p:nvPr>
        </p:nvSpPr>
        <p:spPr>
          <a:xfrm>
            <a:off x="0" y="1597875"/>
            <a:ext cx="5531700" cy="29337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One of the identified suggested training programs was based on making the housekeeping team aware of the COVID-19 safety standards.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This training program links with the AON Hewitt Employee Engagement Model focusing on COVID-19 safety standards such as social distancing and mask usage as this model emphasises employee well-being and safety.</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This training program equips the housekeeping team with the best possible knowledge on the way their own safety along with guest safety can be facilitated. </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It results in the promotion of trust and care and therefore can facilitate employee engagement and hence leading to engagement outcome “Say”.</a:t>
            </a:r>
            <a:endParaRPr sz="1200" dirty="0">
              <a:solidFill>
                <a:srgbClr val="000000"/>
              </a:solidFill>
              <a:latin typeface="Arial"/>
              <a:ea typeface="Arial"/>
              <a:cs typeface="Arial"/>
              <a:sym typeface="Arial"/>
            </a:endParaRPr>
          </a:p>
          <a:p>
            <a:pPr marL="0" lvl="0" indent="0" algn="l" rtl="0">
              <a:spcBef>
                <a:spcPts val="0"/>
              </a:spcBef>
              <a:spcAft>
                <a:spcPts val="1200"/>
              </a:spcAft>
              <a:buNone/>
            </a:pPr>
            <a:endParaRPr sz="1200" dirty="0"/>
          </a:p>
        </p:txBody>
      </p:sp>
      <p:sp>
        <p:nvSpPr>
          <p:cNvPr id="333" name="Google Shape;333;p20"/>
          <p:cNvSpPr txBox="1"/>
          <p:nvPr/>
        </p:nvSpPr>
        <p:spPr>
          <a:xfrm>
            <a:off x="5765575" y="4017400"/>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a:latin typeface="Nunito"/>
                <a:ea typeface="Nunito"/>
                <a:cs typeface="Nunito"/>
                <a:sym typeface="Nunito"/>
              </a:rPr>
              <a:t>(Source: </a:t>
            </a:r>
            <a:r>
              <a:rPr lang="en-GB" sz="1200"/>
              <a:t>Kareem and Hussein, 2019)</a:t>
            </a:r>
            <a:endParaRPr sz="1200">
              <a:latin typeface="Nunito"/>
              <a:ea typeface="Nunito"/>
              <a:cs typeface="Nunito"/>
              <a:sym typeface="Nunito"/>
            </a:endParaRPr>
          </a:p>
        </p:txBody>
      </p:sp>
      <p:pic>
        <p:nvPicPr>
          <p:cNvPr id="334" name="Google Shape;334;p20"/>
          <p:cNvPicPr preferRelativeResize="0"/>
          <p:nvPr/>
        </p:nvPicPr>
        <p:blipFill>
          <a:blip r:embed="rId3">
            <a:alphaModFix/>
          </a:blip>
          <a:stretch>
            <a:fillRect/>
          </a:stretch>
        </p:blipFill>
        <p:spPr>
          <a:xfrm>
            <a:off x="5765575" y="1722775"/>
            <a:ext cx="2952750" cy="21521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Google Shape;339;p21"/>
          <p:cNvSpPr txBox="1">
            <a:spLocks noGrp="1"/>
          </p:cNvSpPr>
          <p:nvPr>
            <p:ph type="title"/>
          </p:nvPr>
        </p:nvSpPr>
        <p:spPr>
          <a:xfrm>
            <a:off x="1200950" y="473675"/>
            <a:ext cx="7030500" cy="9993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GB" sz="1800" dirty="0">
                <a:solidFill>
                  <a:srgbClr val="000000"/>
                </a:solidFill>
                <a:latin typeface="Arial"/>
                <a:ea typeface="Arial"/>
                <a:cs typeface="Arial"/>
                <a:sym typeface="Arial"/>
              </a:rPr>
              <a:t>Linking the chosen employee engagement model with the suggested  training program</a:t>
            </a:r>
            <a:endParaRPr sz="1800" dirty="0"/>
          </a:p>
        </p:txBody>
      </p:sp>
      <p:sp>
        <p:nvSpPr>
          <p:cNvPr id="340" name="Google Shape;340;p21"/>
          <p:cNvSpPr txBox="1">
            <a:spLocks noGrp="1"/>
          </p:cNvSpPr>
          <p:nvPr>
            <p:ph type="body" idx="1"/>
          </p:nvPr>
        </p:nvSpPr>
        <p:spPr>
          <a:xfrm>
            <a:off x="215775" y="1472975"/>
            <a:ext cx="6565200" cy="34455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Another training program identified for the housekeeping team was to train them on the general housekeeping standards.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This training objective is in alignment with the AON Hewitt Employee Engagement Model’s emphasis on the promotion of a positive work environment. </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The maintenance of a clean and organised workspace can be considered essential to provide the users with a positive guest experience and to also promote a positive work environment for the employees within the housekeeping team.</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It results in the employee engagement outcome “stay” due to the fact that a positive working environment will cause the employees within the housekeeping team.</a:t>
            </a:r>
            <a:endParaRPr sz="1200" dirty="0">
              <a:solidFill>
                <a:srgbClr val="000000"/>
              </a:solidFill>
              <a:latin typeface="Arial"/>
              <a:ea typeface="Arial"/>
              <a:cs typeface="Arial"/>
              <a:sym typeface="Arial"/>
            </a:endParaRPr>
          </a:p>
          <a:p>
            <a:pPr marL="457200" lvl="0" indent="-311150" algn="l" rtl="0">
              <a:spcBef>
                <a:spcPts val="0"/>
              </a:spcBef>
              <a:spcAft>
                <a:spcPts val="0"/>
              </a:spcAft>
              <a:buClr>
                <a:srgbClr val="000000"/>
              </a:buClr>
              <a:buSzPts val="1300"/>
              <a:buFont typeface="Arial"/>
              <a:buChar char="●"/>
            </a:pPr>
            <a:r>
              <a:rPr lang="en-GB" sz="1200" dirty="0">
                <a:solidFill>
                  <a:srgbClr val="000000"/>
                </a:solidFill>
                <a:latin typeface="Arial"/>
                <a:ea typeface="Arial"/>
                <a:cs typeface="Arial"/>
                <a:sym typeface="Arial"/>
              </a:rPr>
              <a:t>Training programs have a positive impact on employee performance where collaboration with stakeholders is important for the development of effective training programs. (Kareem and Hussein, 2019; Gordon </a:t>
            </a:r>
            <a:r>
              <a:rPr lang="en-GB" sz="1200" i="1" dirty="0">
                <a:solidFill>
                  <a:srgbClr val="000000"/>
                </a:solidFill>
                <a:latin typeface="Arial"/>
                <a:ea typeface="Arial"/>
                <a:cs typeface="Arial"/>
                <a:sym typeface="Arial"/>
              </a:rPr>
              <a:t>et al. </a:t>
            </a:r>
            <a:r>
              <a:rPr lang="en-GB" sz="1200" dirty="0">
                <a:solidFill>
                  <a:srgbClr val="000000"/>
                </a:solidFill>
                <a:latin typeface="Arial"/>
                <a:ea typeface="Arial"/>
                <a:cs typeface="Arial"/>
                <a:sym typeface="Arial"/>
              </a:rPr>
              <a:t>2019). </a:t>
            </a:r>
            <a:endParaRPr sz="1200" dirty="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endParaRPr sz="1200" dirty="0">
              <a:solidFill>
                <a:srgbClr val="000000"/>
              </a:solidFill>
              <a:latin typeface="Arial"/>
              <a:ea typeface="Arial"/>
              <a:cs typeface="Arial"/>
              <a:sym typeface="Arial"/>
            </a:endParaRPr>
          </a:p>
          <a:p>
            <a:pPr marL="0" lvl="0" indent="0" algn="l" rtl="0">
              <a:spcBef>
                <a:spcPts val="0"/>
              </a:spcBef>
              <a:spcAft>
                <a:spcPts val="1200"/>
              </a:spcAft>
              <a:buNone/>
            </a:pPr>
            <a:endParaRPr sz="1200" dirty="0"/>
          </a:p>
        </p:txBody>
      </p:sp>
      <p:pic>
        <p:nvPicPr>
          <p:cNvPr id="341" name="Google Shape;341;p21"/>
          <p:cNvPicPr preferRelativeResize="0"/>
          <p:nvPr/>
        </p:nvPicPr>
        <p:blipFill>
          <a:blip r:embed="rId3">
            <a:alphaModFix/>
          </a:blip>
          <a:stretch>
            <a:fillRect/>
          </a:stretch>
        </p:blipFill>
        <p:spPr>
          <a:xfrm>
            <a:off x="7009214" y="1472975"/>
            <a:ext cx="1964287" cy="2917951"/>
          </a:xfrm>
          <a:prstGeom prst="rect">
            <a:avLst/>
          </a:prstGeom>
          <a:noFill/>
          <a:ln>
            <a:noFill/>
          </a:ln>
        </p:spPr>
      </p:pic>
      <p:sp>
        <p:nvSpPr>
          <p:cNvPr id="342" name="Google Shape;342;p21"/>
          <p:cNvSpPr txBox="1"/>
          <p:nvPr/>
        </p:nvSpPr>
        <p:spPr>
          <a:xfrm>
            <a:off x="6877700" y="4479125"/>
            <a:ext cx="2162100" cy="554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a:latin typeface="Nunito"/>
                <a:ea typeface="Nunito"/>
                <a:cs typeface="Nunito"/>
                <a:sym typeface="Nunito"/>
              </a:rPr>
              <a:t>(Source: </a:t>
            </a:r>
            <a:r>
              <a:rPr lang="en-GB" sz="1200">
                <a:solidFill>
                  <a:srgbClr val="222222"/>
                </a:solidFill>
              </a:rPr>
              <a:t>Lcsjanitorialservices, 2023)</a:t>
            </a:r>
            <a:endParaRPr sz="1200">
              <a:solidFill>
                <a:srgbClr val="222222"/>
              </a:solidFill>
              <a:latin typeface="Nunito"/>
              <a:ea typeface="Nunito"/>
              <a:cs typeface="Nunito"/>
              <a:sym typeface="Nunit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347" name="Google Shape;347;p22"/>
          <p:cNvSpPr txBox="1">
            <a:spLocks noGrp="1"/>
          </p:cNvSpPr>
          <p:nvPr>
            <p:ph type="title"/>
          </p:nvPr>
        </p:nvSpPr>
        <p:spPr>
          <a:xfrm>
            <a:off x="1289100" y="461825"/>
            <a:ext cx="7030500" cy="9993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GB" sz="1800" dirty="0">
                <a:solidFill>
                  <a:srgbClr val="000000"/>
                </a:solidFill>
                <a:latin typeface="Arial"/>
                <a:ea typeface="Arial"/>
                <a:cs typeface="Arial"/>
                <a:sym typeface="Arial"/>
              </a:rPr>
              <a:t>Achievement of brand standards, and following health and safety procedures throughout the training program</a:t>
            </a:r>
            <a:endParaRPr sz="1800" dirty="0"/>
          </a:p>
        </p:txBody>
      </p:sp>
      <p:sp>
        <p:nvSpPr>
          <p:cNvPr id="348" name="Google Shape;348;p22"/>
          <p:cNvSpPr txBox="1">
            <a:spLocks noGrp="1"/>
          </p:cNvSpPr>
          <p:nvPr>
            <p:ph type="body" idx="1"/>
          </p:nvPr>
        </p:nvSpPr>
        <p:spPr>
          <a:xfrm>
            <a:off x="135800" y="1467850"/>
            <a:ext cx="6578700" cy="36054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Clear definition and explanation of training objectives along with the safety procedures can allow the company to achieve brand standards.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Throughout the whole training program, providing the employees of the housekeeping team with practical and hands-on training will allow them to understand the way safety standards can be applied in the process of room cleaning.</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Additionally, conducting regular assessments and taking feedback from the trainees to identify the extent to which they are able to understand the contents of training programs is an important aspect.</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As mentioned by </a:t>
            </a:r>
            <a:r>
              <a:rPr lang="en-GB" sz="1200" dirty="0" err="1">
                <a:solidFill>
                  <a:srgbClr val="000000"/>
                </a:solidFill>
                <a:latin typeface="Arial"/>
                <a:ea typeface="Arial"/>
                <a:cs typeface="Arial"/>
                <a:sym typeface="Arial"/>
              </a:rPr>
              <a:t>Aldawood</a:t>
            </a:r>
            <a:r>
              <a:rPr lang="en-GB" sz="1200" dirty="0">
                <a:solidFill>
                  <a:srgbClr val="000000"/>
                </a:solidFill>
                <a:latin typeface="Arial"/>
                <a:ea typeface="Arial"/>
                <a:cs typeface="Arial"/>
                <a:sym typeface="Arial"/>
              </a:rPr>
              <a:t> and Skinner (2019), through  innovative and interactive education or training, organisations strive to prepare their employees for situations.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Finally, rewarding the employees that are able to continuously adhere to brand standards can ensure compliance with health and safety procedures while room-cleaning.</a:t>
            </a:r>
            <a:endParaRPr sz="1200" dirty="0"/>
          </a:p>
        </p:txBody>
      </p:sp>
      <p:pic>
        <p:nvPicPr>
          <p:cNvPr id="349" name="Google Shape;349;p22"/>
          <p:cNvPicPr preferRelativeResize="0"/>
          <p:nvPr/>
        </p:nvPicPr>
        <p:blipFill>
          <a:blip r:embed="rId3">
            <a:alphaModFix/>
          </a:blip>
          <a:stretch>
            <a:fillRect/>
          </a:stretch>
        </p:blipFill>
        <p:spPr>
          <a:xfrm>
            <a:off x="6907700" y="1549325"/>
            <a:ext cx="2162175" cy="2995500"/>
          </a:xfrm>
          <a:prstGeom prst="rect">
            <a:avLst/>
          </a:prstGeom>
          <a:noFill/>
          <a:ln>
            <a:noFill/>
          </a:ln>
        </p:spPr>
      </p:pic>
      <p:sp>
        <p:nvSpPr>
          <p:cNvPr id="350" name="Google Shape;350;p22"/>
          <p:cNvSpPr txBox="1"/>
          <p:nvPr/>
        </p:nvSpPr>
        <p:spPr>
          <a:xfrm>
            <a:off x="6907825" y="4633025"/>
            <a:ext cx="2162100" cy="554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a:latin typeface="Nunito"/>
                <a:ea typeface="Nunito"/>
                <a:cs typeface="Nunito"/>
                <a:sym typeface="Nunito"/>
              </a:rPr>
              <a:t>(Source: </a:t>
            </a:r>
            <a:r>
              <a:rPr lang="en-GB" sz="1200"/>
              <a:t>Prasadjaningsih and Alexandra, 2022)</a:t>
            </a:r>
            <a:endParaRPr sz="1200">
              <a:latin typeface="Nunito"/>
              <a:ea typeface="Nunito"/>
              <a:cs typeface="Nunito"/>
              <a:sym typeface="Nunit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5" name="Google Shape;355;p23"/>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800" dirty="0">
                <a:solidFill>
                  <a:srgbClr val="000000"/>
                </a:solidFill>
                <a:latin typeface="Arial"/>
                <a:ea typeface="Arial"/>
                <a:cs typeface="Arial"/>
                <a:sym typeface="Arial"/>
              </a:rPr>
              <a:t>Conclusion</a:t>
            </a:r>
            <a:endParaRPr sz="1800" dirty="0"/>
          </a:p>
        </p:txBody>
      </p:sp>
      <p:sp>
        <p:nvSpPr>
          <p:cNvPr id="356" name="Google Shape;356;p23"/>
          <p:cNvSpPr txBox="1">
            <a:spLocks noGrp="1"/>
          </p:cNvSpPr>
          <p:nvPr>
            <p:ph type="body" idx="1"/>
          </p:nvPr>
        </p:nvSpPr>
        <p:spPr>
          <a:xfrm>
            <a:off x="224675" y="1467850"/>
            <a:ext cx="5243700" cy="26334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A basic training presentation based on the new room cleaning checklist has been presented.</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Training objective or program such as making the housekeeping team aware of the COVID-19 safety standards. train them on the general housekeeping standard has been identified.</a:t>
            </a:r>
            <a:endParaRPr sz="1200" dirty="0">
              <a:solidFill>
                <a:srgbClr val="000000"/>
              </a:solidFill>
              <a:latin typeface="Arial"/>
              <a:ea typeface="Arial"/>
              <a:cs typeface="Arial"/>
              <a:sym typeface="Arial"/>
            </a:endParaRPr>
          </a:p>
        </p:txBody>
      </p:sp>
      <p:sp>
        <p:nvSpPr>
          <p:cNvPr id="357" name="Google Shape;357;p23"/>
          <p:cNvSpPr txBox="1"/>
          <p:nvPr/>
        </p:nvSpPr>
        <p:spPr>
          <a:xfrm>
            <a:off x="6062838" y="3731950"/>
            <a:ext cx="2162100" cy="554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a:latin typeface="Nunito"/>
                <a:ea typeface="Nunito"/>
                <a:cs typeface="Nunito"/>
                <a:sym typeface="Nunito"/>
              </a:rPr>
              <a:t>(Source: </a:t>
            </a:r>
            <a:r>
              <a:rPr lang="en-GB" sz="1200"/>
              <a:t>Oktanofa </a:t>
            </a:r>
            <a:r>
              <a:rPr lang="en-GB" sz="1200" i="1"/>
              <a:t>et al</a:t>
            </a:r>
            <a:r>
              <a:rPr lang="en-GB" sz="1200"/>
              <a:t>, 2022)</a:t>
            </a:r>
            <a:endParaRPr sz="1200">
              <a:latin typeface="Nunito"/>
              <a:ea typeface="Nunito"/>
              <a:cs typeface="Nunito"/>
              <a:sym typeface="Nunito"/>
            </a:endParaRPr>
          </a:p>
        </p:txBody>
      </p:sp>
      <p:pic>
        <p:nvPicPr>
          <p:cNvPr id="358" name="Google Shape;358;p23"/>
          <p:cNvPicPr preferRelativeResize="0"/>
          <p:nvPr/>
        </p:nvPicPr>
        <p:blipFill>
          <a:blip r:embed="rId3">
            <a:alphaModFix/>
          </a:blip>
          <a:stretch>
            <a:fillRect/>
          </a:stretch>
        </p:blipFill>
        <p:spPr>
          <a:xfrm>
            <a:off x="5528000" y="1304500"/>
            <a:ext cx="3376650" cy="23114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2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800" dirty="0">
                <a:latin typeface="Arial"/>
                <a:ea typeface="Arial"/>
                <a:cs typeface="Arial"/>
                <a:sym typeface="Arial"/>
              </a:rPr>
              <a:t>References </a:t>
            </a:r>
            <a:endParaRPr sz="1800" dirty="0">
              <a:latin typeface="Arial"/>
              <a:ea typeface="Arial"/>
              <a:cs typeface="Arial"/>
              <a:sym typeface="Arial"/>
            </a:endParaRPr>
          </a:p>
        </p:txBody>
      </p:sp>
      <p:sp>
        <p:nvSpPr>
          <p:cNvPr id="364" name="Google Shape;364;p24"/>
          <p:cNvSpPr txBox="1">
            <a:spLocks noGrp="1"/>
          </p:cNvSpPr>
          <p:nvPr>
            <p:ph type="body" idx="1"/>
          </p:nvPr>
        </p:nvSpPr>
        <p:spPr>
          <a:xfrm>
            <a:off x="402750" y="1204600"/>
            <a:ext cx="8338500" cy="3146100"/>
          </a:xfrm>
          <a:prstGeom prst="rect">
            <a:avLst/>
          </a:prstGeom>
        </p:spPr>
        <p:txBody>
          <a:bodyPr spcFirstLastPara="1" wrap="square" lIns="91425" tIns="91425" rIns="91425" bIns="91425" anchor="t" anchorCtr="0">
            <a:noAutofit/>
          </a:bodyPr>
          <a:lstStyle/>
          <a:p>
            <a:pPr marL="0" lvl="0" indent="0" algn="just" rtl="0">
              <a:spcBef>
                <a:spcPts val="1200"/>
              </a:spcBef>
              <a:spcAft>
                <a:spcPts val="0"/>
              </a:spcAft>
              <a:buNone/>
            </a:pPr>
            <a:r>
              <a:rPr lang="en-GB" sz="700" dirty="0" err="1">
                <a:solidFill>
                  <a:srgbClr val="000000"/>
                </a:solidFill>
                <a:latin typeface="Arial"/>
                <a:ea typeface="Arial"/>
                <a:cs typeface="Arial"/>
                <a:sym typeface="Arial"/>
              </a:rPr>
              <a:t>Aldawood</a:t>
            </a:r>
            <a:r>
              <a:rPr lang="en-GB" sz="700" dirty="0">
                <a:solidFill>
                  <a:srgbClr val="000000"/>
                </a:solidFill>
                <a:latin typeface="Arial"/>
                <a:ea typeface="Arial"/>
                <a:cs typeface="Arial"/>
                <a:sym typeface="Arial"/>
              </a:rPr>
              <a:t>, H. and Skinner, G., 2019. Reviewing cyber security social engineering training and awareness programs—Pitfalls and ongoing issues. </a:t>
            </a:r>
            <a:r>
              <a:rPr lang="en-GB" sz="700" i="1" dirty="0">
                <a:solidFill>
                  <a:srgbClr val="000000"/>
                </a:solidFill>
                <a:latin typeface="Arial"/>
                <a:ea typeface="Arial"/>
                <a:cs typeface="Arial"/>
                <a:sym typeface="Arial"/>
              </a:rPr>
              <a:t>Future Internet</a:t>
            </a:r>
            <a:r>
              <a:rPr lang="en-GB" sz="700" dirty="0">
                <a:solidFill>
                  <a:srgbClr val="000000"/>
                </a:solidFill>
                <a:latin typeface="Arial"/>
                <a:ea typeface="Arial"/>
                <a:cs typeface="Arial"/>
                <a:sym typeface="Arial"/>
              </a:rPr>
              <a:t>, </a:t>
            </a:r>
            <a:r>
              <a:rPr lang="en-GB" sz="700" i="1" dirty="0">
                <a:solidFill>
                  <a:srgbClr val="000000"/>
                </a:solidFill>
                <a:latin typeface="Arial"/>
                <a:ea typeface="Arial"/>
                <a:cs typeface="Arial"/>
                <a:sym typeface="Arial"/>
              </a:rPr>
              <a:t>11</a:t>
            </a:r>
            <a:r>
              <a:rPr lang="en-GB" sz="700" dirty="0">
                <a:solidFill>
                  <a:srgbClr val="000000"/>
                </a:solidFill>
                <a:latin typeface="Arial"/>
                <a:ea typeface="Arial"/>
                <a:cs typeface="Arial"/>
                <a:sym typeface="Arial"/>
              </a:rPr>
              <a:t>(3), p.73.</a:t>
            </a:r>
            <a:endParaRPr sz="700" dirty="0">
              <a:solidFill>
                <a:srgbClr val="000000"/>
              </a:solidFill>
              <a:latin typeface="Arial"/>
              <a:ea typeface="Arial"/>
              <a:cs typeface="Arial"/>
              <a:sym typeface="Arial"/>
            </a:endParaRPr>
          </a:p>
          <a:p>
            <a:pPr marL="0" lvl="0" indent="0" algn="just" rtl="0">
              <a:spcBef>
                <a:spcPts val="1200"/>
              </a:spcBef>
              <a:spcAft>
                <a:spcPts val="0"/>
              </a:spcAft>
              <a:buNone/>
            </a:pPr>
            <a:r>
              <a:rPr lang="en-GB" sz="700" dirty="0">
                <a:solidFill>
                  <a:srgbClr val="000000"/>
                </a:solidFill>
                <a:latin typeface="Arial"/>
                <a:ea typeface="Arial"/>
                <a:cs typeface="Arial"/>
                <a:sym typeface="Arial"/>
              </a:rPr>
              <a:t>Belton Woods Hotel, 2023.</a:t>
            </a:r>
            <a:r>
              <a:rPr lang="en-GB" sz="700" i="1" dirty="0">
                <a:solidFill>
                  <a:srgbClr val="000000"/>
                </a:solidFill>
                <a:latin typeface="Arial"/>
                <a:ea typeface="Arial"/>
                <a:cs typeface="Arial"/>
                <a:sym typeface="Arial"/>
              </a:rPr>
              <a:t> Belton Woods Hotel, Spa &amp; Golf Resort, Lincolnshire. </a:t>
            </a:r>
            <a:r>
              <a:rPr lang="en-GB" sz="700" dirty="0">
                <a:solidFill>
                  <a:srgbClr val="000000"/>
                </a:solidFill>
                <a:latin typeface="Arial"/>
                <a:ea typeface="Arial"/>
                <a:cs typeface="Arial"/>
                <a:sym typeface="Arial"/>
              </a:rPr>
              <a:t>Available </a:t>
            </a:r>
            <a:r>
              <a:rPr lang="en-GB" sz="700" dirty="0" err="1">
                <a:solidFill>
                  <a:srgbClr val="000000"/>
                </a:solidFill>
                <a:latin typeface="Arial"/>
                <a:ea typeface="Arial"/>
                <a:cs typeface="Arial"/>
                <a:sym typeface="Arial"/>
              </a:rPr>
              <a:t>at:https</a:t>
            </a:r>
            <a:r>
              <a:rPr lang="en-GB" sz="700" dirty="0">
                <a:solidFill>
                  <a:srgbClr val="000000"/>
                </a:solidFill>
                <a:latin typeface="Arial"/>
                <a:ea typeface="Arial"/>
                <a:cs typeface="Arial"/>
                <a:sym typeface="Arial"/>
              </a:rPr>
              <a:t>://www.beltonwoods.co.uk/.(Accessed: October 01, 2023)</a:t>
            </a:r>
            <a:endParaRPr sz="700" dirty="0">
              <a:solidFill>
                <a:srgbClr val="000000"/>
              </a:solidFill>
              <a:latin typeface="Arial"/>
              <a:ea typeface="Arial"/>
              <a:cs typeface="Arial"/>
              <a:sym typeface="Arial"/>
            </a:endParaRPr>
          </a:p>
          <a:p>
            <a:pPr marL="0" lvl="0" indent="0" algn="just" rtl="0">
              <a:spcBef>
                <a:spcPts val="1200"/>
              </a:spcBef>
              <a:spcAft>
                <a:spcPts val="0"/>
              </a:spcAft>
              <a:buNone/>
            </a:pPr>
            <a:r>
              <a:rPr lang="en-GB" sz="700" dirty="0">
                <a:solidFill>
                  <a:srgbClr val="000000"/>
                </a:solidFill>
                <a:latin typeface="Arial"/>
                <a:ea typeface="Arial"/>
                <a:cs typeface="Arial"/>
                <a:sym typeface="Arial"/>
              </a:rPr>
              <a:t>Borah, N. and Barua, M., 2018. EMPLOYEE ENGAGEMENT: A CRITICAL REVIEW OF LITERATURE. </a:t>
            </a:r>
            <a:r>
              <a:rPr lang="en-GB" sz="700" i="1" dirty="0">
                <a:solidFill>
                  <a:srgbClr val="000000"/>
                </a:solidFill>
                <a:latin typeface="Arial"/>
                <a:ea typeface="Arial"/>
                <a:cs typeface="Arial"/>
                <a:sym typeface="Arial"/>
              </a:rPr>
              <a:t>Journal of Organisation &amp; Human Behaviour</a:t>
            </a:r>
            <a:r>
              <a:rPr lang="en-GB" sz="700" dirty="0">
                <a:solidFill>
                  <a:srgbClr val="000000"/>
                </a:solidFill>
                <a:latin typeface="Arial"/>
                <a:ea typeface="Arial"/>
                <a:cs typeface="Arial"/>
                <a:sym typeface="Arial"/>
              </a:rPr>
              <a:t>, </a:t>
            </a:r>
            <a:r>
              <a:rPr lang="en-GB" sz="700" i="1" dirty="0">
                <a:solidFill>
                  <a:srgbClr val="000000"/>
                </a:solidFill>
                <a:latin typeface="Arial"/>
                <a:ea typeface="Arial"/>
                <a:cs typeface="Arial"/>
                <a:sym typeface="Arial"/>
              </a:rPr>
              <a:t>7</a:t>
            </a:r>
            <a:r>
              <a:rPr lang="en-GB" sz="700" dirty="0">
                <a:solidFill>
                  <a:srgbClr val="000000"/>
                </a:solidFill>
                <a:latin typeface="Arial"/>
                <a:ea typeface="Arial"/>
                <a:cs typeface="Arial"/>
                <a:sym typeface="Arial"/>
              </a:rPr>
              <a:t>(4).</a:t>
            </a:r>
            <a:endParaRPr sz="700" dirty="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700" dirty="0">
                <a:solidFill>
                  <a:srgbClr val="000000"/>
                </a:solidFill>
                <a:latin typeface="Arial"/>
                <a:ea typeface="Arial"/>
                <a:cs typeface="Arial"/>
                <a:sym typeface="Arial"/>
              </a:rPr>
              <a:t>Gordon, I.J., Bawa, K., </a:t>
            </a:r>
            <a:r>
              <a:rPr lang="en-GB" sz="700" dirty="0" err="1">
                <a:solidFill>
                  <a:srgbClr val="000000"/>
                </a:solidFill>
                <a:latin typeface="Arial"/>
                <a:ea typeface="Arial"/>
                <a:cs typeface="Arial"/>
                <a:sym typeface="Arial"/>
              </a:rPr>
              <a:t>Bammer</a:t>
            </a:r>
            <a:r>
              <a:rPr lang="en-GB" sz="700" dirty="0">
                <a:solidFill>
                  <a:srgbClr val="000000"/>
                </a:solidFill>
                <a:latin typeface="Arial"/>
                <a:ea typeface="Arial"/>
                <a:cs typeface="Arial"/>
                <a:sym typeface="Arial"/>
              </a:rPr>
              <a:t>, G., Boone, C., Dunne, J., Hart, D., Hellmann, J., Miller, A., New, M., </a:t>
            </a:r>
            <a:r>
              <a:rPr lang="en-GB" sz="700" dirty="0" err="1">
                <a:solidFill>
                  <a:srgbClr val="000000"/>
                </a:solidFill>
                <a:latin typeface="Arial"/>
                <a:ea typeface="Arial"/>
                <a:cs typeface="Arial"/>
                <a:sym typeface="Arial"/>
              </a:rPr>
              <a:t>Ometto</a:t>
            </a:r>
            <a:r>
              <a:rPr lang="en-GB" sz="700" dirty="0">
                <a:solidFill>
                  <a:srgbClr val="000000"/>
                </a:solidFill>
                <a:latin typeface="Arial"/>
                <a:ea typeface="Arial"/>
                <a:cs typeface="Arial"/>
                <a:sym typeface="Arial"/>
              </a:rPr>
              <a:t>, J. and Pickett, S., 2019. Forging future organizational leaders for sustainability science. </a:t>
            </a:r>
            <a:r>
              <a:rPr lang="en-GB" sz="700" i="1" dirty="0">
                <a:solidFill>
                  <a:srgbClr val="000000"/>
                </a:solidFill>
                <a:latin typeface="Arial"/>
                <a:ea typeface="Arial"/>
                <a:cs typeface="Arial"/>
                <a:sym typeface="Arial"/>
              </a:rPr>
              <a:t>Nature Sustainability</a:t>
            </a:r>
            <a:r>
              <a:rPr lang="en-GB" sz="700" dirty="0">
                <a:solidFill>
                  <a:srgbClr val="000000"/>
                </a:solidFill>
                <a:latin typeface="Arial"/>
                <a:ea typeface="Arial"/>
                <a:cs typeface="Arial"/>
                <a:sym typeface="Arial"/>
              </a:rPr>
              <a:t>, </a:t>
            </a:r>
            <a:r>
              <a:rPr lang="en-GB" sz="700" i="1" dirty="0">
                <a:solidFill>
                  <a:srgbClr val="000000"/>
                </a:solidFill>
                <a:latin typeface="Arial"/>
                <a:ea typeface="Arial"/>
                <a:cs typeface="Arial"/>
                <a:sym typeface="Arial"/>
              </a:rPr>
              <a:t>2</a:t>
            </a:r>
            <a:r>
              <a:rPr lang="en-GB" sz="700" dirty="0">
                <a:solidFill>
                  <a:srgbClr val="000000"/>
                </a:solidFill>
                <a:latin typeface="Arial"/>
                <a:ea typeface="Arial"/>
                <a:cs typeface="Arial"/>
                <a:sym typeface="Arial"/>
              </a:rPr>
              <a:t>(8), pp.647-649.</a:t>
            </a:r>
            <a:endParaRPr sz="700" dirty="0">
              <a:solidFill>
                <a:srgbClr val="000000"/>
              </a:solidFill>
              <a:latin typeface="Arial"/>
              <a:ea typeface="Arial"/>
              <a:cs typeface="Arial"/>
              <a:sym typeface="Arial"/>
            </a:endParaRPr>
          </a:p>
          <a:p>
            <a:pPr marL="0" lvl="0" indent="0" algn="just" rtl="0">
              <a:spcBef>
                <a:spcPts val="1200"/>
              </a:spcBef>
              <a:spcAft>
                <a:spcPts val="0"/>
              </a:spcAft>
              <a:buNone/>
            </a:pPr>
            <a:r>
              <a:rPr lang="en-GB" sz="700" dirty="0">
                <a:solidFill>
                  <a:srgbClr val="000000"/>
                </a:solidFill>
                <a:latin typeface="Arial"/>
                <a:ea typeface="Arial"/>
                <a:cs typeface="Arial"/>
                <a:sym typeface="Arial"/>
              </a:rPr>
              <a:t>Hilton, 2023. </a:t>
            </a:r>
            <a:r>
              <a:rPr lang="en-GB" sz="700" i="1" dirty="0">
                <a:solidFill>
                  <a:srgbClr val="000000"/>
                </a:solidFill>
                <a:latin typeface="Arial"/>
                <a:ea typeface="Arial"/>
                <a:cs typeface="Arial"/>
                <a:sym typeface="Arial"/>
              </a:rPr>
              <a:t>Hilton </a:t>
            </a:r>
            <a:r>
              <a:rPr lang="en-GB" sz="700" i="1" dirty="0" err="1">
                <a:solidFill>
                  <a:srgbClr val="000000"/>
                </a:solidFill>
                <a:latin typeface="Arial"/>
                <a:ea typeface="Arial"/>
                <a:cs typeface="Arial"/>
                <a:sym typeface="Arial"/>
              </a:rPr>
              <a:t>CleanStay</a:t>
            </a:r>
            <a:r>
              <a:rPr lang="en-GB" sz="700" i="1" dirty="0">
                <a:solidFill>
                  <a:srgbClr val="000000"/>
                </a:solidFill>
                <a:latin typeface="Arial"/>
                <a:ea typeface="Arial"/>
                <a:cs typeface="Arial"/>
                <a:sym typeface="Arial"/>
              </a:rPr>
              <a:t>.</a:t>
            </a:r>
            <a:r>
              <a:rPr lang="en-GB" sz="700" dirty="0">
                <a:solidFill>
                  <a:srgbClr val="000000"/>
                </a:solidFill>
                <a:latin typeface="Arial"/>
                <a:ea typeface="Arial"/>
                <a:cs typeface="Arial"/>
                <a:sym typeface="Arial"/>
              </a:rPr>
              <a:t> Available </a:t>
            </a:r>
            <a:r>
              <a:rPr lang="en-GB" sz="700" dirty="0" err="1">
                <a:solidFill>
                  <a:srgbClr val="000000"/>
                </a:solidFill>
                <a:latin typeface="Arial"/>
                <a:ea typeface="Arial"/>
                <a:cs typeface="Arial"/>
                <a:sym typeface="Arial"/>
              </a:rPr>
              <a:t>at:https</a:t>
            </a:r>
            <a:r>
              <a:rPr lang="en-GB" sz="700" dirty="0">
                <a:solidFill>
                  <a:srgbClr val="000000"/>
                </a:solidFill>
                <a:latin typeface="Arial"/>
                <a:ea typeface="Arial"/>
                <a:cs typeface="Arial"/>
                <a:sym typeface="Arial"/>
              </a:rPr>
              <a:t>://stories.hilton.com/releases/</a:t>
            </a:r>
            <a:r>
              <a:rPr lang="en-GB" sz="700" dirty="0" err="1">
                <a:solidFill>
                  <a:srgbClr val="000000"/>
                </a:solidFill>
                <a:latin typeface="Arial"/>
                <a:ea typeface="Arial"/>
                <a:cs typeface="Arial"/>
                <a:sym typeface="Arial"/>
              </a:rPr>
              <a:t>hilton</a:t>
            </a:r>
            <a:r>
              <a:rPr lang="en-GB" sz="700" dirty="0">
                <a:solidFill>
                  <a:srgbClr val="000000"/>
                </a:solidFill>
                <a:latin typeface="Arial"/>
                <a:ea typeface="Arial"/>
                <a:cs typeface="Arial"/>
                <a:sym typeface="Arial"/>
              </a:rPr>
              <a:t>-</a:t>
            </a:r>
            <a:r>
              <a:rPr lang="en-GB" sz="700" dirty="0" err="1">
                <a:solidFill>
                  <a:srgbClr val="000000"/>
                </a:solidFill>
                <a:latin typeface="Arial"/>
                <a:ea typeface="Arial"/>
                <a:cs typeface="Arial"/>
                <a:sym typeface="Arial"/>
              </a:rPr>
              <a:t>cleanstay</a:t>
            </a:r>
            <a:r>
              <a:rPr lang="en-GB" sz="700" dirty="0">
                <a:solidFill>
                  <a:srgbClr val="000000"/>
                </a:solidFill>
                <a:latin typeface="Arial"/>
                <a:ea typeface="Arial"/>
                <a:cs typeface="Arial"/>
                <a:sym typeface="Arial"/>
              </a:rPr>
              <a:t>-from-</a:t>
            </a:r>
            <a:r>
              <a:rPr lang="en-GB" sz="700" dirty="0" err="1">
                <a:solidFill>
                  <a:srgbClr val="000000"/>
                </a:solidFill>
                <a:latin typeface="Arial"/>
                <a:ea typeface="Arial"/>
                <a:cs typeface="Arial"/>
                <a:sym typeface="Arial"/>
              </a:rPr>
              <a:t>checkin</a:t>
            </a:r>
            <a:r>
              <a:rPr lang="en-GB" sz="700" dirty="0">
                <a:solidFill>
                  <a:srgbClr val="000000"/>
                </a:solidFill>
                <a:latin typeface="Arial"/>
                <a:ea typeface="Arial"/>
                <a:cs typeface="Arial"/>
                <a:sym typeface="Arial"/>
              </a:rPr>
              <a:t>-to-checkout(Accessed: October 04, 2023)</a:t>
            </a:r>
            <a:endParaRPr sz="700" dirty="0">
              <a:solidFill>
                <a:srgbClr val="000000"/>
              </a:solidFill>
              <a:latin typeface="Arial"/>
              <a:ea typeface="Arial"/>
              <a:cs typeface="Arial"/>
              <a:sym typeface="Arial"/>
            </a:endParaRPr>
          </a:p>
          <a:p>
            <a:pPr marL="0" lvl="0" indent="0" algn="just" rtl="0">
              <a:spcBef>
                <a:spcPts val="1200"/>
              </a:spcBef>
              <a:spcAft>
                <a:spcPts val="0"/>
              </a:spcAft>
              <a:buNone/>
            </a:pPr>
            <a:r>
              <a:rPr lang="en-GB" sz="700" dirty="0" err="1">
                <a:solidFill>
                  <a:srgbClr val="000000"/>
                </a:solidFill>
                <a:latin typeface="Arial"/>
                <a:ea typeface="Arial"/>
                <a:cs typeface="Arial"/>
                <a:sym typeface="Arial"/>
              </a:rPr>
              <a:t>Hinzmann</a:t>
            </a:r>
            <a:r>
              <a:rPr lang="en-GB" sz="700" dirty="0">
                <a:solidFill>
                  <a:srgbClr val="000000"/>
                </a:solidFill>
                <a:latin typeface="Arial"/>
                <a:ea typeface="Arial"/>
                <a:cs typeface="Arial"/>
                <a:sym typeface="Arial"/>
              </a:rPr>
              <a:t>, R.A., </a:t>
            </a:r>
            <a:r>
              <a:rPr lang="en-GB" sz="700" dirty="0" err="1">
                <a:solidFill>
                  <a:srgbClr val="000000"/>
                </a:solidFill>
                <a:latin typeface="Arial"/>
                <a:ea typeface="Arial"/>
                <a:cs typeface="Arial"/>
                <a:sym typeface="Arial"/>
              </a:rPr>
              <a:t>Rašticová</a:t>
            </a:r>
            <a:r>
              <a:rPr lang="en-GB" sz="700" dirty="0">
                <a:solidFill>
                  <a:srgbClr val="000000"/>
                </a:solidFill>
                <a:latin typeface="Arial"/>
                <a:ea typeface="Arial"/>
                <a:cs typeface="Arial"/>
                <a:sym typeface="Arial"/>
              </a:rPr>
              <a:t>, M. and </a:t>
            </a:r>
            <a:r>
              <a:rPr lang="en-GB" sz="700" dirty="0" err="1">
                <a:solidFill>
                  <a:srgbClr val="000000"/>
                </a:solidFill>
                <a:latin typeface="Arial"/>
                <a:ea typeface="Arial"/>
                <a:cs typeface="Arial"/>
                <a:sym typeface="Arial"/>
              </a:rPr>
              <a:t>Šácha</a:t>
            </a:r>
            <a:r>
              <a:rPr lang="en-GB" sz="700" dirty="0">
                <a:solidFill>
                  <a:srgbClr val="000000"/>
                </a:solidFill>
                <a:latin typeface="Arial"/>
                <a:ea typeface="Arial"/>
                <a:cs typeface="Arial"/>
                <a:sym typeface="Arial"/>
              </a:rPr>
              <a:t>, J., 2019. Factors of employee engagement at the workplace. Do years of service count?. </a:t>
            </a:r>
            <a:r>
              <a:rPr lang="en-GB" sz="700" i="1" dirty="0">
                <a:solidFill>
                  <a:srgbClr val="000000"/>
                </a:solidFill>
                <a:latin typeface="Arial"/>
                <a:ea typeface="Arial"/>
                <a:cs typeface="Arial"/>
                <a:sym typeface="Arial"/>
              </a:rPr>
              <a:t>Acta Universitatis </a:t>
            </a:r>
            <a:r>
              <a:rPr lang="en-GB" sz="700" i="1" dirty="0" err="1">
                <a:solidFill>
                  <a:srgbClr val="000000"/>
                </a:solidFill>
                <a:latin typeface="Arial"/>
                <a:ea typeface="Arial"/>
                <a:cs typeface="Arial"/>
                <a:sym typeface="Arial"/>
              </a:rPr>
              <a:t>Agriculturae</a:t>
            </a:r>
            <a:r>
              <a:rPr lang="en-GB" sz="700" i="1" dirty="0">
                <a:solidFill>
                  <a:srgbClr val="000000"/>
                </a:solidFill>
                <a:latin typeface="Arial"/>
                <a:ea typeface="Arial"/>
                <a:cs typeface="Arial"/>
                <a:sym typeface="Arial"/>
              </a:rPr>
              <a:t> et </a:t>
            </a:r>
            <a:r>
              <a:rPr lang="en-GB" sz="700" i="1" dirty="0" err="1">
                <a:solidFill>
                  <a:srgbClr val="000000"/>
                </a:solidFill>
                <a:latin typeface="Arial"/>
                <a:ea typeface="Arial"/>
                <a:cs typeface="Arial"/>
                <a:sym typeface="Arial"/>
              </a:rPr>
              <a:t>Silviculturae</a:t>
            </a:r>
            <a:r>
              <a:rPr lang="en-GB" sz="700" i="1" dirty="0">
                <a:solidFill>
                  <a:srgbClr val="000000"/>
                </a:solidFill>
                <a:latin typeface="Arial"/>
                <a:ea typeface="Arial"/>
                <a:cs typeface="Arial"/>
                <a:sym typeface="Arial"/>
              </a:rPr>
              <a:t> </a:t>
            </a:r>
            <a:r>
              <a:rPr lang="en-GB" sz="700" i="1" dirty="0" err="1">
                <a:solidFill>
                  <a:srgbClr val="000000"/>
                </a:solidFill>
                <a:latin typeface="Arial"/>
                <a:ea typeface="Arial"/>
                <a:cs typeface="Arial"/>
                <a:sym typeface="Arial"/>
              </a:rPr>
              <a:t>Mendelianae</a:t>
            </a:r>
            <a:r>
              <a:rPr lang="en-GB" sz="700" i="1" dirty="0">
                <a:solidFill>
                  <a:srgbClr val="000000"/>
                </a:solidFill>
                <a:latin typeface="Arial"/>
                <a:ea typeface="Arial"/>
                <a:cs typeface="Arial"/>
                <a:sym typeface="Arial"/>
              </a:rPr>
              <a:t> </a:t>
            </a:r>
            <a:r>
              <a:rPr lang="en-GB" sz="700" i="1" dirty="0" err="1">
                <a:solidFill>
                  <a:srgbClr val="000000"/>
                </a:solidFill>
                <a:latin typeface="Arial"/>
                <a:ea typeface="Arial"/>
                <a:cs typeface="Arial"/>
                <a:sym typeface="Arial"/>
              </a:rPr>
              <a:t>Brunensis</a:t>
            </a:r>
            <a:r>
              <a:rPr lang="en-GB" sz="700" dirty="0">
                <a:solidFill>
                  <a:srgbClr val="000000"/>
                </a:solidFill>
                <a:latin typeface="Arial"/>
                <a:ea typeface="Arial"/>
                <a:cs typeface="Arial"/>
                <a:sym typeface="Arial"/>
              </a:rPr>
              <a:t>.</a:t>
            </a:r>
            <a:endParaRPr sz="700" dirty="0">
              <a:solidFill>
                <a:srgbClr val="000000"/>
              </a:solidFill>
              <a:latin typeface="Arial"/>
              <a:ea typeface="Arial"/>
              <a:cs typeface="Arial"/>
              <a:sym typeface="Arial"/>
            </a:endParaRPr>
          </a:p>
          <a:p>
            <a:pPr marL="0" lvl="0" indent="0" algn="just" rtl="0">
              <a:spcBef>
                <a:spcPts val="1200"/>
              </a:spcBef>
              <a:spcAft>
                <a:spcPts val="0"/>
              </a:spcAft>
              <a:buNone/>
            </a:pPr>
            <a:r>
              <a:rPr lang="en-GB" sz="700" dirty="0">
                <a:solidFill>
                  <a:srgbClr val="000000"/>
                </a:solidFill>
                <a:latin typeface="Arial"/>
                <a:ea typeface="Arial"/>
                <a:cs typeface="Arial"/>
                <a:sym typeface="Arial"/>
              </a:rPr>
              <a:t>Kareem, M.A. and Hussein, I.J., 2019. The impact of human resource development on employee performance and organizational effectiveness. </a:t>
            </a:r>
            <a:r>
              <a:rPr lang="en-GB" sz="700" i="1" dirty="0">
                <a:solidFill>
                  <a:srgbClr val="000000"/>
                </a:solidFill>
                <a:latin typeface="Arial"/>
                <a:ea typeface="Arial"/>
                <a:cs typeface="Arial"/>
                <a:sym typeface="Arial"/>
              </a:rPr>
              <a:t>Management Dynamics in the Knowledge Economy</a:t>
            </a:r>
            <a:r>
              <a:rPr lang="en-GB" sz="700" dirty="0">
                <a:solidFill>
                  <a:srgbClr val="000000"/>
                </a:solidFill>
                <a:latin typeface="Arial"/>
                <a:ea typeface="Arial"/>
                <a:cs typeface="Arial"/>
                <a:sym typeface="Arial"/>
              </a:rPr>
              <a:t>, </a:t>
            </a:r>
            <a:r>
              <a:rPr lang="en-GB" sz="700" i="1" dirty="0">
                <a:solidFill>
                  <a:srgbClr val="000000"/>
                </a:solidFill>
                <a:latin typeface="Arial"/>
                <a:ea typeface="Arial"/>
                <a:cs typeface="Arial"/>
                <a:sym typeface="Arial"/>
              </a:rPr>
              <a:t>7</a:t>
            </a:r>
            <a:r>
              <a:rPr lang="en-GB" sz="700" dirty="0">
                <a:solidFill>
                  <a:srgbClr val="000000"/>
                </a:solidFill>
                <a:latin typeface="Arial"/>
                <a:ea typeface="Arial"/>
                <a:cs typeface="Arial"/>
                <a:sym typeface="Arial"/>
              </a:rPr>
              <a:t>(3/25), pp.307-322.</a:t>
            </a:r>
            <a:endParaRPr sz="700" dirty="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700" dirty="0" err="1">
                <a:solidFill>
                  <a:srgbClr val="222222"/>
                </a:solidFill>
                <a:latin typeface="Arial"/>
                <a:ea typeface="Arial"/>
                <a:cs typeface="Arial"/>
                <a:sym typeface="Arial"/>
              </a:rPr>
              <a:t>Lcsjanitorialservices</a:t>
            </a:r>
            <a:r>
              <a:rPr lang="en-GB" sz="700" dirty="0">
                <a:solidFill>
                  <a:srgbClr val="222222"/>
                </a:solidFill>
                <a:latin typeface="Arial"/>
                <a:ea typeface="Arial"/>
                <a:cs typeface="Arial"/>
                <a:sym typeface="Arial"/>
              </a:rPr>
              <a:t>, 2023. </a:t>
            </a:r>
            <a:r>
              <a:rPr lang="en-GB" sz="700" i="1" dirty="0">
                <a:solidFill>
                  <a:srgbClr val="222222"/>
                </a:solidFill>
                <a:latin typeface="Arial"/>
                <a:ea typeface="Arial"/>
                <a:cs typeface="Arial"/>
                <a:sym typeface="Arial"/>
              </a:rPr>
              <a:t>Important standards of Ideal Housekeeping: San Diego, CA</a:t>
            </a:r>
            <a:r>
              <a:rPr lang="en-GB" sz="700" dirty="0">
                <a:solidFill>
                  <a:srgbClr val="222222"/>
                </a:solidFill>
                <a:latin typeface="Arial"/>
                <a:ea typeface="Arial"/>
                <a:cs typeface="Arial"/>
                <a:sym typeface="Arial"/>
              </a:rPr>
              <a:t>, </a:t>
            </a:r>
            <a:r>
              <a:rPr lang="en-GB" sz="700" i="1" dirty="0">
                <a:solidFill>
                  <a:srgbClr val="222222"/>
                </a:solidFill>
                <a:latin typeface="Arial"/>
                <a:ea typeface="Arial"/>
                <a:cs typeface="Arial"/>
                <a:sym typeface="Arial"/>
              </a:rPr>
              <a:t>LCS Janitorial Services LLC</a:t>
            </a:r>
            <a:r>
              <a:rPr lang="en-GB" sz="700" dirty="0">
                <a:solidFill>
                  <a:srgbClr val="222222"/>
                </a:solidFill>
                <a:latin typeface="Arial"/>
                <a:ea typeface="Arial"/>
                <a:cs typeface="Arial"/>
                <a:sym typeface="Arial"/>
              </a:rPr>
              <a:t>. Available at: https://lcsjanitorialservices.com/standards-of-ideal-housekeeping/ (Accessed: 04 October 2023).</a:t>
            </a:r>
            <a:endParaRPr sz="700" dirty="0">
              <a:solidFill>
                <a:srgbClr val="222222"/>
              </a:solidFill>
              <a:latin typeface="Arial"/>
              <a:ea typeface="Arial"/>
              <a:cs typeface="Arial"/>
              <a:sym typeface="Arial"/>
            </a:endParaRPr>
          </a:p>
          <a:p>
            <a:pPr marL="0" lvl="0" indent="0" algn="just" rtl="0">
              <a:spcBef>
                <a:spcPts val="1200"/>
              </a:spcBef>
              <a:spcAft>
                <a:spcPts val="0"/>
              </a:spcAft>
              <a:buNone/>
            </a:pPr>
            <a:r>
              <a:rPr lang="en-GB" sz="700" dirty="0" err="1">
                <a:solidFill>
                  <a:srgbClr val="000000"/>
                </a:solidFill>
                <a:latin typeface="Arial"/>
                <a:ea typeface="Arial"/>
                <a:cs typeface="Arial"/>
                <a:sym typeface="Arial"/>
              </a:rPr>
              <a:t>Motyka</a:t>
            </a:r>
            <a:r>
              <a:rPr lang="en-GB" sz="700" dirty="0">
                <a:solidFill>
                  <a:srgbClr val="000000"/>
                </a:solidFill>
                <a:latin typeface="Arial"/>
                <a:ea typeface="Arial"/>
                <a:cs typeface="Arial"/>
                <a:sym typeface="Arial"/>
              </a:rPr>
              <a:t>, B., 2018. Employee engagement and performance: a systematic literature review. </a:t>
            </a:r>
            <a:r>
              <a:rPr lang="en-GB" sz="700" i="1" dirty="0">
                <a:solidFill>
                  <a:srgbClr val="000000"/>
                </a:solidFill>
                <a:latin typeface="Arial"/>
                <a:ea typeface="Arial"/>
                <a:cs typeface="Arial"/>
                <a:sym typeface="Arial"/>
              </a:rPr>
              <a:t>International Journal of Management and Economics</a:t>
            </a:r>
            <a:r>
              <a:rPr lang="en-GB" sz="700" dirty="0">
                <a:solidFill>
                  <a:srgbClr val="000000"/>
                </a:solidFill>
                <a:latin typeface="Arial"/>
                <a:ea typeface="Arial"/>
                <a:cs typeface="Arial"/>
                <a:sym typeface="Arial"/>
              </a:rPr>
              <a:t>, </a:t>
            </a:r>
            <a:r>
              <a:rPr lang="en-GB" sz="700" i="1" dirty="0">
                <a:solidFill>
                  <a:srgbClr val="000000"/>
                </a:solidFill>
                <a:latin typeface="Arial"/>
                <a:ea typeface="Arial"/>
                <a:cs typeface="Arial"/>
                <a:sym typeface="Arial"/>
              </a:rPr>
              <a:t>54</a:t>
            </a:r>
            <a:r>
              <a:rPr lang="en-GB" sz="700" dirty="0">
                <a:solidFill>
                  <a:srgbClr val="000000"/>
                </a:solidFill>
                <a:latin typeface="Arial"/>
                <a:ea typeface="Arial"/>
                <a:cs typeface="Arial"/>
                <a:sym typeface="Arial"/>
              </a:rPr>
              <a:t>(3), pp.227-244.</a:t>
            </a:r>
            <a:endParaRPr sz="700" dirty="0">
              <a:solidFill>
                <a:srgbClr val="000000"/>
              </a:solidFill>
              <a:latin typeface="Arial"/>
              <a:ea typeface="Arial"/>
              <a:cs typeface="Arial"/>
              <a:sym typeface="Arial"/>
            </a:endParaRPr>
          </a:p>
          <a:p>
            <a:pPr marL="0" lvl="0" indent="0" algn="just" rtl="0">
              <a:spcBef>
                <a:spcPts val="1200"/>
              </a:spcBef>
              <a:spcAft>
                <a:spcPts val="0"/>
              </a:spcAft>
              <a:buNone/>
            </a:pPr>
            <a:r>
              <a:rPr lang="en-GB" sz="700" dirty="0" err="1">
                <a:solidFill>
                  <a:srgbClr val="000000"/>
                </a:solidFill>
                <a:latin typeface="Arial"/>
                <a:ea typeface="Arial"/>
                <a:cs typeface="Arial"/>
                <a:sym typeface="Arial"/>
              </a:rPr>
              <a:t>Oktanofa</a:t>
            </a:r>
            <a:r>
              <a:rPr lang="en-GB" sz="700" dirty="0">
                <a:solidFill>
                  <a:srgbClr val="000000"/>
                </a:solidFill>
                <a:latin typeface="Arial"/>
                <a:ea typeface="Arial"/>
                <a:cs typeface="Arial"/>
                <a:sym typeface="Arial"/>
              </a:rPr>
              <a:t>, A.K., </a:t>
            </a:r>
            <a:r>
              <a:rPr lang="en-GB" sz="700" dirty="0" err="1">
                <a:solidFill>
                  <a:srgbClr val="000000"/>
                </a:solidFill>
                <a:latin typeface="Arial"/>
                <a:ea typeface="Arial"/>
                <a:cs typeface="Arial"/>
                <a:sym typeface="Arial"/>
              </a:rPr>
              <a:t>Arliawan</a:t>
            </a:r>
            <a:r>
              <a:rPr lang="en-GB" sz="700" dirty="0">
                <a:solidFill>
                  <a:srgbClr val="000000"/>
                </a:solidFill>
                <a:latin typeface="Arial"/>
                <a:ea typeface="Arial"/>
                <a:cs typeface="Arial"/>
                <a:sym typeface="Arial"/>
              </a:rPr>
              <a:t>, F.A. and </a:t>
            </a:r>
            <a:r>
              <a:rPr lang="en-GB" sz="700" dirty="0" err="1">
                <a:solidFill>
                  <a:srgbClr val="000000"/>
                </a:solidFill>
                <a:latin typeface="Arial"/>
                <a:ea typeface="Arial"/>
                <a:cs typeface="Arial"/>
                <a:sym typeface="Arial"/>
              </a:rPr>
              <a:t>Gustomo</a:t>
            </a:r>
            <a:r>
              <a:rPr lang="en-GB" sz="700" dirty="0">
                <a:solidFill>
                  <a:srgbClr val="000000"/>
                </a:solidFill>
                <a:latin typeface="Arial"/>
                <a:ea typeface="Arial"/>
                <a:cs typeface="Arial"/>
                <a:sym typeface="Arial"/>
              </a:rPr>
              <a:t>, A., 2022. Measuring and Improving Employee Engagement (A Study in PT. </a:t>
            </a:r>
            <a:r>
              <a:rPr lang="en-GB" sz="700" dirty="0" err="1">
                <a:solidFill>
                  <a:srgbClr val="000000"/>
                </a:solidFill>
                <a:latin typeface="Arial"/>
                <a:ea typeface="Arial"/>
                <a:cs typeface="Arial"/>
                <a:sym typeface="Arial"/>
              </a:rPr>
              <a:t>Svara</a:t>
            </a:r>
            <a:r>
              <a:rPr lang="en-GB" sz="700" dirty="0">
                <a:solidFill>
                  <a:srgbClr val="000000"/>
                </a:solidFill>
                <a:latin typeface="Arial"/>
                <a:ea typeface="Arial"/>
                <a:cs typeface="Arial"/>
                <a:sym typeface="Arial"/>
              </a:rPr>
              <a:t> </a:t>
            </a:r>
            <a:r>
              <a:rPr lang="en-GB" sz="700" dirty="0" err="1">
                <a:solidFill>
                  <a:srgbClr val="000000"/>
                </a:solidFill>
                <a:latin typeface="Arial"/>
                <a:ea typeface="Arial"/>
                <a:cs typeface="Arial"/>
                <a:sym typeface="Arial"/>
              </a:rPr>
              <a:t>Inovasi</a:t>
            </a:r>
            <a:r>
              <a:rPr lang="en-GB" sz="700" dirty="0">
                <a:solidFill>
                  <a:srgbClr val="000000"/>
                </a:solidFill>
                <a:latin typeface="Arial"/>
                <a:ea typeface="Arial"/>
                <a:cs typeface="Arial"/>
                <a:sym typeface="Arial"/>
              </a:rPr>
              <a:t> Indonesia). </a:t>
            </a:r>
            <a:r>
              <a:rPr lang="en-GB" sz="700" i="1" dirty="0">
                <a:solidFill>
                  <a:srgbClr val="000000"/>
                </a:solidFill>
                <a:latin typeface="Arial"/>
                <a:ea typeface="Arial"/>
                <a:cs typeface="Arial"/>
                <a:sym typeface="Arial"/>
              </a:rPr>
              <a:t>IPTEK Journal of Proceedings Series</a:t>
            </a:r>
            <a:r>
              <a:rPr lang="en-GB" sz="700" dirty="0">
                <a:solidFill>
                  <a:srgbClr val="000000"/>
                </a:solidFill>
                <a:latin typeface="Arial"/>
                <a:ea typeface="Arial"/>
                <a:cs typeface="Arial"/>
                <a:sym typeface="Arial"/>
              </a:rPr>
              <a:t>, (1), pp.425-431.</a:t>
            </a:r>
            <a:endParaRPr sz="700" dirty="0">
              <a:solidFill>
                <a:srgbClr val="000000"/>
              </a:solidFill>
              <a:latin typeface="Arial"/>
              <a:ea typeface="Arial"/>
              <a:cs typeface="Arial"/>
              <a:sym typeface="Arial"/>
            </a:endParaRPr>
          </a:p>
          <a:p>
            <a:pPr marL="0" lvl="0" indent="0" algn="just" rtl="0">
              <a:spcBef>
                <a:spcPts val="1200"/>
              </a:spcBef>
              <a:spcAft>
                <a:spcPts val="0"/>
              </a:spcAft>
              <a:buNone/>
            </a:pPr>
            <a:r>
              <a:rPr lang="en-GB" sz="700" dirty="0" err="1">
                <a:solidFill>
                  <a:srgbClr val="222222"/>
                </a:solidFill>
                <a:latin typeface="Arial"/>
                <a:ea typeface="Arial"/>
                <a:cs typeface="Arial"/>
                <a:sym typeface="Arial"/>
              </a:rPr>
              <a:t>Prasadjaningsih</a:t>
            </a:r>
            <a:r>
              <a:rPr lang="en-GB" sz="700" dirty="0">
                <a:solidFill>
                  <a:srgbClr val="222222"/>
                </a:solidFill>
                <a:latin typeface="Arial"/>
                <a:ea typeface="Arial"/>
                <a:cs typeface="Arial"/>
                <a:sym typeface="Arial"/>
              </a:rPr>
              <a:t>, M.O. and Alexandra, M., 2022. Impact of Employee Engagement and Motivation on Employee Performance in PT Indonesia </a:t>
            </a:r>
            <a:r>
              <a:rPr lang="en-GB" sz="700" dirty="0" err="1">
                <a:solidFill>
                  <a:srgbClr val="222222"/>
                </a:solidFill>
                <a:latin typeface="Arial"/>
                <a:ea typeface="Arial"/>
                <a:cs typeface="Arial"/>
                <a:sym typeface="Arial"/>
              </a:rPr>
              <a:t>Morowali</a:t>
            </a:r>
            <a:r>
              <a:rPr lang="en-GB" sz="700" dirty="0">
                <a:solidFill>
                  <a:srgbClr val="222222"/>
                </a:solidFill>
                <a:latin typeface="Arial"/>
                <a:ea typeface="Arial"/>
                <a:cs typeface="Arial"/>
                <a:sym typeface="Arial"/>
              </a:rPr>
              <a:t> Industrial Park. </a:t>
            </a:r>
            <a:r>
              <a:rPr lang="en-GB" sz="700" i="1" dirty="0" err="1">
                <a:solidFill>
                  <a:srgbClr val="000000"/>
                </a:solidFill>
                <a:latin typeface="Arial"/>
                <a:ea typeface="Arial"/>
                <a:cs typeface="Arial"/>
                <a:sym typeface="Arial"/>
              </a:rPr>
              <a:t>Dinasti</a:t>
            </a:r>
            <a:r>
              <a:rPr lang="en-GB" sz="700" i="1" dirty="0">
                <a:solidFill>
                  <a:srgbClr val="000000"/>
                </a:solidFill>
                <a:latin typeface="Arial"/>
                <a:ea typeface="Arial"/>
                <a:cs typeface="Arial"/>
                <a:sym typeface="Arial"/>
              </a:rPr>
              <a:t> International Journal of Digital Business Management</a:t>
            </a:r>
            <a:r>
              <a:rPr lang="en-GB" sz="700" dirty="0">
                <a:solidFill>
                  <a:srgbClr val="000000"/>
                </a:solidFill>
                <a:latin typeface="Arial"/>
                <a:ea typeface="Arial"/>
                <a:cs typeface="Arial"/>
                <a:sym typeface="Arial"/>
              </a:rPr>
              <a:t>, </a:t>
            </a:r>
            <a:r>
              <a:rPr lang="en-GB" sz="700" i="1" dirty="0">
                <a:solidFill>
                  <a:srgbClr val="000000"/>
                </a:solidFill>
                <a:latin typeface="Arial"/>
                <a:ea typeface="Arial"/>
                <a:cs typeface="Arial"/>
                <a:sym typeface="Arial"/>
              </a:rPr>
              <a:t>3</a:t>
            </a:r>
            <a:r>
              <a:rPr lang="en-GB" sz="700" dirty="0">
                <a:solidFill>
                  <a:srgbClr val="000000"/>
                </a:solidFill>
                <a:latin typeface="Arial"/>
                <a:ea typeface="Arial"/>
                <a:cs typeface="Arial"/>
                <a:sym typeface="Arial"/>
              </a:rPr>
              <a:t>(2), pp.232-243.</a:t>
            </a:r>
            <a:endParaRPr sz="700" dirty="0">
              <a:solidFill>
                <a:srgbClr val="000000"/>
              </a:solidFill>
              <a:latin typeface="Arial"/>
              <a:ea typeface="Arial"/>
              <a:cs typeface="Arial"/>
              <a:sym typeface="Arial"/>
            </a:endParaRPr>
          </a:p>
          <a:p>
            <a:pPr marL="457200" lvl="0" indent="0" algn="just" rtl="0">
              <a:spcBef>
                <a:spcPts val="1200"/>
              </a:spcBef>
              <a:spcAft>
                <a:spcPts val="0"/>
              </a:spcAft>
              <a:buNone/>
            </a:pPr>
            <a:r>
              <a:rPr lang="en-GB" sz="700" dirty="0">
                <a:solidFill>
                  <a:srgbClr val="000000"/>
                </a:solidFill>
                <a:latin typeface="Arial"/>
                <a:ea typeface="Arial"/>
                <a:cs typeface="Arial"/>
                <a:sym typeface="Arial"/>
              </a:rPr>
              <a:t> </a:t>
            </a:r>
            <a:endParaRPr sz="700" dirty="0">
              <a:solidFill>
                <a:srgbClr val="000000"/>
              </a:solidFill>
              <a:latin typeface="Arial"/>
              <a:ea typeface="Arial"/>
              <a:cs typeface="Arial"/>
              <a:sym typeface="Arial"/>
            </a:endParaRPr>
          </a:p>
          <a:p>
            <a:pPr marL="0" lvl="0" indent="0" algn="just" rtl="0">
              <a:spcBef>
                <a:spcPts val="1200"/>
              </a:spcBef>
              <a:spcAft>
                <a:spcPts val="1200"/>
              </a:spcAft>
              <a:buNone/>
            </a:pPr>
            <a:endParaRPr sz="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68"/>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2495</Words>
  <Application>Microsoft Office PowerPoint</Application>
  <PresentationFormat>On-screen Show (16:9)</PresentationFormat>
  <Paragraphs>88</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Roboto</vt:lpstr>
      <vt:lpstr>Nunito</vt:lpstr>
      <vt:lpstr>Maven Pro</vt:lpstr>
      <vt:lpstr>Momentum</vt:lpstr>
      <vt:lpstr>  Student Name :Diana Valerica Paul   BMIH4006 OPERATING HOTEL FACILITIES Student No :2221008    </vt:lpstr>
      <vt:lpstr>Introduction</vt:lpstr>
      <vt:lpstr>Concept of Employee Engagement </vt:lpstr>
      <vt:lpstr>Relevant Employee Engagement Model and its Principles </vt:lpstr>
      <vt:lpstr>Best Industry Practices and Examples</vt:lpstr>
      <vt:lpstr>Training Objective 1 based on the Room Cleaning Checklist</vt:lpstr>
      <vt:lpstr>Training objective 2 based on the Room Cleaning Checklist</vt:lpstr>
      <vt:lpstr>Linking the chosen employee engagement model with the suggested  training program</vt:lpstr>
      <vt:lpstr>Linking the chosen employee engagement model with the suggested  training program</vt:lpstr>
      <vt:lpstr>Achievement of brand standards, and following health and safety procedures throughout the training program</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dc:title>
  <dc:creator>Diana Valerica Paul</dc:creator>
  <cp:lastModifiedBy>Diana Valerica Paul (2221008)</cp:lastModifiedBy>
  <cp:revision>2</cp:revision>
  <dcterms:modified xsi:type="dcterms:W3CDTF">2023-11-08T19:48:51Z</dcterms:modified>
</cp:coreProperties>
</file>