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472" autoAdjust="0"/>
  </p:normalViewPr>
  <p:slideViewPr>
    <p:cSldViewPr snapToGrid="0">
      <p:cViewPr varScale="1">
        <p:scale>
          <a:sx n="70" d="100"/>
          <a:sy n="70" d="100"/>
        </p:scale>
        <p:origin x="1166"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5.xml.rels><?xml version="1.0" encoding="UTF-8" standalone="yes"?>
<Relationships xmlns="http://schemas.openxmlformats.org/package/2006/relationships"><Relationship Id="rId1" Type="http://schemas.openxmlformats.org/officeDocument/2006/relationships/hyperlink" Target="https://yhangry.com/blog-average-cost-of-catering-for-50-guests-uk/?utm_source=chatgpt.com" TargetMode="External"/></Relationships>
</file>

<file path=ppt/diagrams/_rels/data6.xml.rels><?xml version="1.0" encoding="UTF-8" standalone="yes"?>
<Relationships xmlns="http://schemas.openxmlformats.org/package/2006/relationships"><Relationship Id="rId1" Type="http://schemas.openxmlformats.org/officeDocument/2006/relationships/hyperlink" Target="https://thewildoven.co.uk/resources/how-much-do-event-caterers-cost/?utm_source=chatgpt.com" TargetMode="External"/></Relationships>
</file>

<file path=ppt/diagrams/_rels/data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5.xml.rels><?xml version="1.0" encoding="UTF-8" standalone="yes"?>
<Relationships xmlns="http://schemas.openxmlformats.org/package/2006/relationships"><Relationship Id="rId1" Type="http://schemas.openxmlformats.org/officeDocument/2006/relationships/hyperlink" Target="https://yhangry.com/blog-average-cost-of-catering-for-50-guests-uk/?utm_source=chatgpt.com" TargetMode="External"/></Relationships>
</file>

<file path=ppt/diagrams/_rels/drawing6.xml.rels><?xml version="1.0" encoding="UTF-8" standalone="yes"?>
<Relationships xmlns="http://schemas.openxmlformats.org/package/2006/relationships"><Relationship Id="rId1" Type="http://schemas.openxmlformats.org/officeDocument/2006/relationships/hyperlink" Target="https://thewildoven.co.uk/resources/how-much-do-event-caterers-cost/?utm_source=chatgpt.com" TargetMode="External"/></Relationships>
</file>

<file path=ppt/diagrams/_rels/drawing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41899B-246B-4F84-939A-A483C43BE3B5}"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0D57705A-5DA1-4070-8E89-250477FAE390}">
      <dgm:prSet/>
      <dgm:spPr/>
      <dgm:t>
        <a:bodyPr/>
        <a:lstStyle/>
        <a:p>
          <a:r>
            <a:rPr lang="en-US"/>
            <a:t>International F&amp;B buyers</a:t>
          </a:r>
        </a:p>
      </dgm:t>
    </dgm:pt>
    <dgm:pt modelId="{4162D0B1-6FD0-4D71-ABC1-E192FFF353B0}" type="parTrans" cxnId="{9B2F34CE-9CB2-4B73-A03F-65A095A89B48}">
      <dgm:prSet/>
      <dgm:spPr/>
      <dgm:t>
        <a:bodyPr/>
        <a:lstStyle/>
        <a:p>
          <a:endParaRPr lang="en-US"/>
        </a:p>
      </dgm:t>
    </dgm:pt>
    <dgm:pt modelId="{78258FB2-9F35-4623-9596-88D7C3F2692F}" type="sibTrans" cxnId="{9B2F34CE-9CB2-4B73-A03F-65A095A89B48}">
      <dgm:prSet/>
      <dgm:spPr/>
      <dgm:t>
        <a:bodyPr/>
        <a:lstStyle/>
        <a:p>
          <a:endParaRPr lang="en-US"/>
        </a:p>
      </dgm:t>
    </dgm:pt>
    <dgm:pt modelId="{CCCA01A9-A6CC-41BF-A09E-DB9F1ECCAB60}">
      <dgm:prSet/>
      <dgm:spPr/>
      <dgm:t>
        <a:bodyPr/>
        <a:lstStyle/>
        <a:p>
          <a:r>
            <a:rPr lang="en-US"/>
            <a:t>Travel media and food critics</a:t>
          </a:r>
        </a:p>
      </dgm:t>
    </dgm:pt>
    <dgm:pt modelId="{2BC56033-000B-40E0-A419-418375A12095}" type="parTrans" cxnId="{C21A8F2A-A1B7-401F-AA92-E1F381AC23C8}">
      <dgm:prSet/>
      <dgm:spPr/>
      <dgm:t>
        <a:bodyPr/>
        <a:lstStyle/>
        <a:p>
          <a:endParaRPr lang="en-US"/>
        </a:p>
      </dgm:t>
    </dgm:pt>
    <dgm:pt modelId="{2B799F65-B59A-4CEC-B73D-95010935F536}" type="sibTrans" cxnId="{C21A8F2A-A1B7-401F-AA92-E1F381AC23C8}">
      <dgm:prSet/>
      <dgm:spPr/>
      <dgm:t>
        <a:bodyPr/>
        <a:lstStyle/>
        <a:p>
          <a:endParaRPr lang="en-US"/>
        </a:p>
      </dgm:t>
    </dgm:pt>
    <dgm:pt modelId="{5AC345D3-0E9D-4781-9DA1-D264253B8DE8}">
      <dgm:prSet/>
      <dgm:spPr/>
      <dgm:t>
        <a:bodyPr/>
        <a:lstStyle/>
        <a:p>
          <a:r>
            <a:rPr lang="en-US"/>
            <a:t>Hospitality professionals &amp; gastronomy tour operators</a:t>
          </a:r>
        </a:p>
      </dgm:t>
    </dgm:pt>
    <dgm:pt modelId="{EAF21C67-E997-425E-BBE8-6796A065923A}" type="parTrans" cxnId="{CCD47265-CF1F-4DA8-A7D7-93A90C8204A5}">
      <dgm:prSet/>
      <dgm:spPr/>
      <dgm:t>
        <a:bodyPr/>
        <a:lstStyle/>
        <a:p>
          <a:endParaRPr lang="en-US"/>
        </a:p>
      </dgm:t>
    </dgm:pt>
    <dgm:pt modelId="{3F7BC81D-E6F8-4A4F-A42C-6B0AA29B667D}" type="sibTrans" cxnId="{CCD47265-CF1F-4DA8-A7D7-93A90C8204A5}">
      <dgm:prSet/>
      <dgm:spPr/>
      <dgm:t>
        <a:bodyPr/>
        <a:lstStyle/>
        <a:p>
          <a:endParaRPr lang="en-US"/>
        </a:p>
      </dgm:t>
    </dgm:pt>
    <dgm:pt modelId="{1A63457E-83F1-4DCA-8736-862EADE4EE09}" type="pres">
      <dgm:prSet presAssocID="{BD41899B-246B-4F84-939A-A483C43BE3B5}" presName="hierChild1" presStyleCnt="0">
        <dgm:presLayoutVars>
          <dgm:chPref val="1"/>
          <dgm:dir/>
          <dgm:animOne val="branch"/>
          <dgm:animLvl val="lvl"/>
          <dgm:resizeHandles/>
        </dgm:presLayoutVars>
      </dgm:prSet>
      <dgm:spPr/>
    </dgm:pt>
    <dgm:pt modelId="{D6533DBD-A1D6-45D8-8643-7565A30804A7}" type="pres">
      <dgm:prSet presAssocID="{0D57705A-5DA1-4070-8E89-250477FAE390}" presName="hierRoot1" presStyleCnt="0"/>
      <dgm:spPr/>
    </dgm:pt>
    <dgm:pt modelId="{7AC90B9B-60D6-4C10-B603-80ACE7AFADEE}" type="pres">
      <dgm:prSet presAssocID="{0D57705A-5DA1-4070-8E89-250477FAE390}" presName="composite" presStyleCnt="0"/>
      <dgm:spPr/>
    </dgm:pt>
    <dgm:pt modelId="{2B8EE84E-5524-4326-AF26-CC71F9EABFBD}" type="pres">
      <dgm:prSet presAssocID="{0D57705A-5DA1-4070-8E89-250477FAE390}" presName="background" presStyleLbl="node0" presStyleIdx="0" presStyleCnt="1"/>
      <dgm:spPr/>
    </dgm:pt>
    <dgm:pt modelId="{50F34915-4F11-4859-9A6E-D2BA01D790A2}" type="pres">
      <dgm:prSet presAssocID="{0D57705A-5DA1-4070-8E89-250477FAE390}" presName="text" presStyleLbl="fgAcc0" presStyleIdx="0" presStyleCnt="1">
        <dgm:presLayoutVars>
          <dgm:chPref val="3"/>
        </dgm:presLayoutVars>
      </dgm:prSet>
      <dgm:spPr/>
    </dgm:pt>
    <dgm:pt modelId="{AC4FBF3E-4AA7-4E03-A599-4C0C64D41FD1}" type="pres">
      <dgm:prSet presAssocID="{0D57705A-5DA1-4070-8E89-250477FAE390}" presName="hierChild2" presStyleCnt="0"/>
      <dgm:spPr/>
    </dgm:pt>
    <dgm:pt modelId="{67799D30-33C0-4068-A2F3-D533D42870BD}" type="pres">
      <dgm:prSet presAssocID="{2BC56033-000B-40E0-A419-418375A12095}" presName="Name10" presStyleLbl="parChTrans1D2" presStyleIdx="0" presStyleCnt="2"/>
      <dgm:spPr/>
    </dgm:pt>
    <dgm:pt modelId="{F1C2A10D-82AF-4B53-B6B9-3B491183CF12}" type="pres">
      <dgm:prSet presAssocID="{CCCA01A9-A6CC-41BF-A09E-DB9F1ECCAB60}" presName="hierRoot2" presStyleCnt="0"/>
      <dgm:spPr/>
    </dgm:pt>
    <dgm:pt modelId="{1C4A4B71-12E2-46F1-8255-35C6678781B8}" type="pres">
      <dgm:prSet presAssocID="{CCCA01A9-A6CC-41BF-A09E-DB9F1ECCAB60}" presName="composite2" presStyleCnt="0"/>
      <dgm:spPr/>
    </dgm:pt>
    <dgm:pt modelId="{955BAC42-F67D-4E51-BDA9-BCA572C9528B}" type="pres">
      <dgm:prSet presAssocID="{CCCA01A9-A6CC-41BF-A09E-DB9F1ECCAB60}" presName="background2" presStyleLbl="node2" presStyleIdx="0" presStyleCnt="2"/>
      <dgm:spPr/>
    </dgm:pt>
    <dgm:pt modelId="{A934913A-7A0C-49A1-86CC-E683F5E11F7F}" type="pres">
      <dgm:prSet presAssocID="{CCCA01A9-A6CC-41BF-A09E-DB9F1ECCAB60}" presName="text2" presStyleLbl="fgAcc2" presStyleIdx="0" presStyleCnt="2">
        <dgm:presLayoutVars>
          <dgm:chPref val="3"/>
        </dgm:presLayoutVars>
      </dgm:prSet>
      <dgm:spPr/>
    </dgm:pt>
    <dgm:pt modelId="{F394C077-A7FB-494F-979C-7D261D51D4B6}" type="pres">
      <dgm:prSet presAssocID="{CCCA01A9-A6CC-41BF-A09E-DB9F1ECCAB60}" presName="hierChild3" presStyleCnt="0"/>
      <dgm:spPr/>
    </dgm:pt>
    <dgm:pt modelId="{87591240-B796-4121-94B4-97216917D7A4}" type="pres">
      <dgm:prSet presAssocID="{EAF21C67-E997-425E-BBE8-6796A065923A}" presName="Name10" presStyleLbl="parChTrans1D2" presStyleIdx="1" presStyleCnt="2"/>
      <dgm:spPr/>
    </dgm:pt>
    <dgm:pt modelId="{4561C083-BE3A-4391-8DC7-95DCC2172B4C}" type="pres">
      <dgm:prSet presAssocID="{5AC345D3-0E9D-4781-9DA1-D264253B8DE8}" presName="hierRoot2" presStyleCnt="0"/>
      <dgm:spPr/>
    </dgm:pt>
    <dgm:pt modelId="{AFCAD8EB-9C4E-4155-B690-8BF757DB37A6}" type="pres">
      <dgm:prSet presAssocID="{5AC345D3-0E9D-4781-9DA1-D264253B8DE8}" presName="composite2" presStyleCnt="0"/>
      <dgm:spPr/>
    </dgm:pt>
    <dgm:pt modelId="{7ED4F827-600B-41F2-8806-EA7107EA7B22}" type="pres">
      <dgm:prSet presAssocID="{5AC345D3-0E9D-4781-9DA1-D264253B8DE8}" presName="background2" presStyleLbl="node2" presStyleIdx="1" presStyleCnt="2"/>
      <dgm:spPr/>
    </dgm:pt>
    <dgm:pt modelId="{226AB7BC-4011-4744-8ABF-2F0FB0C15827}" type="pres">
      <dgm:prSet presAssocID="{5AC345D3-0E9D-4781-9DA1-D264253B8DE8}" presName="text2" presStyleLbl="fgAcc2" presStyleIdx="1" presStyleCnt="2">
        <dgm:presLayoutVars>
          <dgm:chPref val="3"/>
        </dgm:presLayoutVars>
      </dgm:prSet>
      <dgm:spPr/>
    </dgm:pt>
    <dgm:pt modelId="{F190D448-0036-4095-B1CE-EE8047B401A6}" type="pres">
      <dgm:prSet presAssocID="{5AC345D3-0E9D-4781-9DA1-D264253B8DE8}" presName="hierChild3" presStyleCnt="0"/>
      <dgm:spPr/>
    </dgm:pt>
  </dgm:ptLst>
  <dgm:cxnLst>
    <dgm:cxn modelId="{BF65FC22-13AE-4551-A7AB-E03B573D6E13}" type="presOf" srcId="{BD41899B-246B-4F84-939A-A483C43BE3B5}" destId="{1A63457E-83F1-4DCA-8736-862EADE4EE09}" srcOrd="0" destOrd="0" presId="urn:microsoft.com/office/officeart/2005/8/layout/hierarchy1"/>
    <dgm:cxn modelId="{DABF3E26-2E46-4D94-9A6A-A48F70BA4788}" type="presOf" srcId="{CCCA01A9-A6CC-41BF-A09E-DB9F1ECCAB60}" destId="{A934913A-7A0C-49A1-86CC-E683F5E11F7F}" srcOrd="0" destOrd="0" presId="urn:microsoft.com/office/officeart/2005/8/layout/hierarchy1"/>
    <dgm:cxn modelId="{C21A8F2A-A1B7-401F-AA92-E1F381AC23C8}" srcId="{0D57705A-5DA1-4070-8E89-250477FAE390}" destId="{CCCA01A9-A6CC-41BF-A09E-DB9F1ECCAB60}" srcOrd="0" destOrd="0" parTransId="{2BC56033-000B-40E0-A419-418375A12095}" sibTransId="{2B799F65-B59A-4CEC-B73D-95010935F536}"/>
    <dgm:cxn modelId="{61555D3E-CAB5-4B69-9C16-FCBE7C623B77}" type="presOf" srcId="{0D57705A-5DA1-4070-8E89-250477FAE390}" destId="{50F34915-4F11-4859-9A6E-D2BA01D790A2}" srcOrd="0" destOrd="0" presId="urn:microsoft.com/office/officeart/2005/8/layout/hierarchy1"/>
    <dgm:cxn modelId="{CCD47265-CF1F-4DA8-A7D7-93A90C8204A5}" srcId="{0D57705A-5DA1-4070-8E89-250477FAE390}" destId="{5AC345D3-0E9D-4781-9DA1-D264253B8DE8}" srcOrd="1" destOrd="0" parTransId="{EAF21C67-E997-425E-BBE8-6796A065923A}" sibTransId="{3F7BC81D-E6F8-4A4F-A42C-6B0AA29B667D}"/>
    <dgm:cxn modelId="{0A03CF73-1148-4FF4-849D-119FC56EE997}" type="presOf" srcId="{EAF21C67-E997-425E-BBE8-6796A065923A}" destId="{87591240-B796-4121-94B4-97216917D7A4}" srcOrd="0" destOrd="0" presId="urn:microsoft.com/office/officeart/2005/8/layout/hierarchy1"/>
    <dgm:cxn modelId="{4CFDE553-63FF-4CF1-BB22-FEE8DAE03425}" type="presOf" srcId="{5AC345D3-0E9D-4781-9DA1-D264253B8DE8}" destId="{226AB7BC-4011-4744-8ABF-2F0FB0C15827}" srcOrd="0" destOrd="0" presId="urn:microsoft.com/office/officeart/2005/8/layout/hierarchy1"/>
    <dgm:cxn modelId="{9B2F34CE-9CB2-4B73-A03F-65A095A89B48}" srcId="{BD41899B-246B-4F84-939A-A483C43BE3B5}" destId="{0D57705A-5DA1-4070-8E89-250477FAE390}" srcOrd="0" destOrd="0" parTransId="{4162D0B1-6FD0-4D71-ABC1-E192FFF353B0}" sibTransId="{78258FB2-9F35-4623-9596-88D7C3F2692F}"/>
    <dgm:cxn modelId="{80533FE6-27F7-447A-9758-9DA6D58FE5D2}" type="presOf" srcId="{2BC56033-000B-40E0-A419-418375A12095}" destId="{67799D30-33C0-4068-A2F3-D533D42870BD}" srcOrd="0" destOrd="0" presId="urn:microsoft.com/office/officeart/2005/8/layout/hierarchy1"/>
    <dgm:cxn modelId="{40E73850-4B96-4E2B-8D71-5F809B002206}" type="presParOf" srcId="{1A63457E-83F1-4DCA-8736-862EADE4EE09}" destId="{D6533DBD-A1D6-45D8-8643-7565A30804A7}" srcOrd="0" destOrd="0" presId="urn:microsoft.com/office/officeart/2005/8/layout/hierarchy1"/>
    <dgm:cxn modelId="{15E4F764-1967-45E3-9BF7-31FDFCB00A13}" type="presParOf" srcId="{D6533DBD-A1D6-45D8-8643-7565A30804A7}" destId="{7AC90B9B-60D6-4C10-B603-80ACE7AFADEE}" srcOrd="0" destOrd="0" presId="urn:microsoft.com/office/officeart/2005/8/layout/hierarchy1"/>
    <dgm:cxn modelId="{C2BE7C83-7800-4C9C-ADB9-81A48DD938AA}" type="presParOf" srcId="{7AC90B9B-60D6-4C10-B603-80ACE7AFADEE}" destId="{2B8EE84E-5524-4326-AF26-CC71F9EABFBD}" srcOrd="0" destOrd="0" presId="urn:microsoft.com/office/officeart/2005/8/layout/hierarchy1"/>
    <dgm:cxn modelId="{96B75DF1-A871-44F6-B411-171F96FEAC70}" type="presParOf" srcId="{7AC90B9B-60D6-4C10-B603-80ACE7AFADEE}" destId="{50F34915-4F11-4859-9A6E-D2BA01D790A2}" srcOrd="1" destOrd="0" presId="urn:microsoft.com/office/officeart/2005/8/layout/hierarchy1"/>
    <dgm:cxn modelId="{D9E20737-D43B-496A-8CA3-FC164BEBF769}" type="presParOf" srcId="{D6533DBD-A1D6-45D8-8643-7565A30804A7}" destId="{AC4FBF3E-4AA7-4E03-A599-4C0C64D41FD1}" srcOrd="1" destOrd="0" presId="urn:microsoft.com/office/officeart/2005/8/layout/hierarchy1"/>
    <dgm:cxn modelId="{91FD9B83-5A78-4AD6-8A4C-96C4CC81CEAD}" type="presParOf" srcId="{AC4FBF3E-4AA7-4E03-A599-4C0C64D41FD1}" destId="{67799D30-33C0-4068-A2F3-D533D42870BD}" srcOrd="0" destOrd="0" presId="urn:microsoft.com/office/officeart/2005/8/layout/hierarchy1"/>
    <dgm:cxn modelId="{0B5B2B07-027E-4762-A8AB-31D86E7D0971}" type="presParOf" srcId="{AC4FBF3E-4AA7-4E03-A599-4C0C64D41FD1}" destId="{F1C2A10D-82AF-4B53-B6B9-3B491183CF12}" srcOrd="1" destOrd="0" presId="urn:microsoft.com/office/officeart/2005/8/layout/hierarchy1"/>
    <dgm:cxn modelId="{3A724F0B-DCFF-4BCC-B82A-4FA79C8255AA}" type="presParOf" srcId="{F1C2A10D-82AF-4B53-B6B9-3B491183CF12}" destId="{1C4A4B71-12E2-46F1-8255-35C6678781B8}" srcOrd="0" destOrd="0" presId="urn:microsoft.com/office/officeart/2005/8/layout/hierarchy1"/>
    <dgm:cxn modelId="{FD6F6EC8-5B3B-46E0-87CA-8CB68101E5AF}" type="presParOf" srcId="{1C4A4B71-12E2-46F1-8255-35C6678781B8}" destId="{955BAC42-F67D-4E51-BDA9-BCA572C9528B}" srcOrd="0" destOrd="0" presId="urn:microsoft.com/office/officeart/2005/8/layout/hierarchy1"/>
    <dgm:cxn modelId="{398600CB-B469-4350-9E4C-B99FD9BCD1F2}" type="presParOf" srcId="{1C4A4B71-12E2-46F1-8255-35C6678781B8}" destId="{A934913A-7A0C-49A1-86CC-E683F5E11F7F}" srcOrd="1" destOrd="0" presId="urn:microsoft.com/office/officeart/2005/8/layout/hierarchy1"/>
    <dgm:cxn modelId="{BFB2EE9E-DC9C-4BC2-A53B-ABC1C8668291}" type="presParOf" srcId="{F1C2A10D-82AF-4B53-B6B9-3B491183CF12}" destId="{F394C077-A7FB-494F-979C-7D261D51D4B6}" srcOrd="1" destOrd="0" presId="urn:microsoft.com/office/officeart/2005/8/layout/hierarchy1"/>
    <dgm:cxn modelId="{E41E214F-72F1-4639-BAF1-F622EEB4D310}" type="presParOf" srcId="{AC4FBF3E-4AA7-4E03-A599-4C0C64D41FD1}" destId="{87591240-B796-4121-94B4-97216917D7A4}" srcOrd="2" destOrd="0" presId="urn:microsoft.com/office/officeart/2005/8/layout/hierarchy1"/>
    <dgm:cxn modelId="{0237BBB5-F00D-4C29-B70F-94DB0E0B35F2}" type="presParOf" srcId="{AC4FBF3E-4AA7-4E03-A599-4C0C64D41FD1}" destId="{4561C083-BE3A-4391-8DC7-95DCC2172B4C}" srcOrd="3" destOrd="0" presId="urn:microsoft.com/office/officeart/2005/8/layout/hierarchy1"/>
    <dgm:cxn modelId="{F746BB05-33C5-4ACA-89BF-DD0938543588}" type="presParOf" srcId="{4561C083-BE3A-4391-8DC7-95DCC2172B4C}" destId="{AFCAD8EB-9C4E-4155-B690-8BF757DB37A6}" srcOrd="0" destOrd="0" presId="urn:microsoft.com/office/officeart/2005/8/layout/hierarchy1"/>
    <dgm:cxn modelId="{E623D940-15A4-4C67-9352-FF41DE89E0B3}" type="presParOf" srcId="{AFCAD8EB-9C4E-4155-B690-8BF757DB37A6}" destId="{7ED4F827-600B-41F2-8806-EA7107EA7B22}" srcOrd="0" destOrd="0" presId="urn:microsoft.com/office/officeart/2005/8/layout/hierarchy1"/>
    <dgm:cxn modelId="{185F6B25-B1A6-423E-8755-1459C7BB1864}" type="presParOf" srcId="{AFCAD8EB-9C4E-4155-B690-8BF757DB37A6}" destId="{226AB7BC-4011-4744-8ABF-2F0FB0C15827}" srcOrd="1" destOrd="0" presId="urn:microsoft.com/office/officeart/2005/8/layout/hierarchy1"/>
    <dgm:cxn modelId="{82AD2365-DC35-4862-84C0-206D21FE4F38}" type="presParOf" srcId="{4561C083-BE3A-4391-8DC7-95DCC2172B4C}" destId="{F190D448-0036-4095-B1CE-EE8047B401A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1A0E1B-CF65-4F32-8BD0-FD935F4215E9}" type="doc">
      <dgm:prSet loTypeId="urn:microsoft.com/office/officeart/2005/8/layout/list1" loCatId="list" qsTypeId="urn:microsoft.com/office/officeart/2005/8/quickstyle/simple1" qsCatId="simple" csTypeId="urn:microsoft.com/office/officeart/2005/8/colors/accent1_1" csCatId="accent1"/>
      <dgm:spPr/>
      <dgm:t>
        <a:bodyPr/>
        <a:lstStyle/>
        <a:p>
          <a:endParaRPr lang="en-US"/>
        </a:p>
      </dgm:t>
    </dgm:pt>
    <dgm:pt modelId="{8DCEFB46-9954-4BD7-AD36-0D548F8FE035}">
      <dgm:prSet/>
      <dgm:spPr/>
      <dgm:t>
        <a:bodyPr/>
        <a:lstStyle/>
        <a:p>
          <a:r>
            <a:rPr lang="en-US"/>
            <a:t>Evidence of demand:</a:t>
          </a:r>
        </a:p>
      </dgm:t>
    </dgm:pt>
    <dgm:pt modelId="{6DEBC26D-5E28-44C1-BC3F-E96FC153CDD2}" type="parTrans" cxnId="{8FF662FB-535B-45B0-B1B3-1C4316B1D5E7}">
      <dgm:prSet/>
      <dgm:spPr/>
      <dgm:t>
        <a:bodyPr/>
        <a:lstStyle/>
        <a:p>
          <a:endParaRPr lang="en-US"/>
        </a:p>
      </dgm:t>
    </dgm:pt>
    <dgm:pt modelId="{F087B135-1C0F-4FA4-90D3-CFF5476CEBCD}" type="sibTrans" cxnId="{8FF662FB-535B-45B0-B1B3-1C4316B1D5E7}">
      <dgm:prSet/>
      <dgm:spPr/>
      <dgm:t>
        <a:bodyPr/>
        <a:lstStyle/>
        <a:p>
          <a:endParaRPr lang="en-US"/>
        </a:p>
      </dgm:t>
    </dgm:pt>
    <dgm:pt modelId="{64E06C88-6934-4C59-A8C3-1D20BA429FF5}">
      <dgm:prSet/>
      <dgm:spPr/>
      <dgm:t>
        <a:bodyPr/>
        <a:lstStyle/>
        <a:p>
          <a:r>
            <a:rPr lang="en-US"/>
            <a:t>Cardiff International Food &amp; Drink Festival draws 50,000 visitors annually </a:t>
          </a:r>
        </a:p>
      </dgm:t>
    </dgm:pt>
    <dgm:pt modelId="{02CC3705-1A75-42EA-8F90-D82C34278DB0}" type="parTrans" cxnId="{14B5DE6A-C2C2-4C9D-A801-E8B38B8969D8}">
      <dgm:prSet/>
      <dgm:spPr/>
      <dgm:t>
        <a:bodyPr/>
        <a:lstStyle/>
        <a:p>
          <a:endParaRPr lang="en-US"/>
        </a:p>
      </dgm:t>
    </dgm:pt>
    <dgm:pt modelId="{E787A4FB-E99D-4522-9C2D-62EEFD31E395}" type="sibTrans" cxnId="{14B5DE6A-C2C2-4C9D-A801-E8B38B8969D8}">
      <dgm:prSet/>
      <dgm:spPr/>
      <dgm:t>
        <a:bodyPr/>
        <a:lstStyle/>
        <a:p>
          <a:endParaRPr lang="en-US"/>
        </a:p>
      </dgm:t>
    </dgm:pt>
    <dgm:pt modelId="{7F5F615C-388F-422A-AE82-2AFE9B65ABC8}">
      <dgm:prSet/>
      <dgm:spPr/>
      <dgm:t>
        <a:bodyPr/>
        <a:lstStyle/>
        <a:p>
          <a:r>
            <a:rPr lang="en-US"/>
            <a:t>Wavehill survey: 50% of 909 Welsh festival attendees influenced product development </a:t>
          </a:r>
        </a:p>
      </dgm:t>
    </dgm:pt>
    <dgm:pt modelId="{B027C190-D9E5-42F2-97D7-D1C0ABB7463B}" type="parTrans" cxnId="{D99EE3B8-41A3-4897-9A7B-98A33C5B883E}">
      <dgm:prSet/>
      <dgm:spPr/>
      <dgm:t>
        <a:bodyPr/>
        <a:lstStyle/>
        <a:p>
          <a:endParaRPr lang="en-US"/>
        </a:p>
      </dgm:t>
    </dgm:pt>
    <dgm:pt modelId="{E696263B-4A1B-4563-BD31-BACF636049C3}" type="sibTrans" cxnId="{D99EE3B8-41A3-4897-9A7B-98A33C5B883E}">
      <dgm:prSet/>
      <dgm:spPr/>
      <dgm:t>
        <a:bodyPr/>
        <a:lstStyle/>
        <a:p>
          <a:endParaRPr lang="en-US"/>
        </a:p>
      </dgm:t>
    </dgm:pt>
    <dgm:pt modelId="{CBFF9B95-2BBC-4D9B-B52A-BA1FFB2A8E1C}">
      <dgm:prSet/>
      <dgm:spPr/>
      <dgm:t>
        <a:bodyPr/>
        <a:lstStyle/>
        <a:p>
          <a:r>
            <a:rPr lang="en-US"/>
            <a:t>Unique supply:</a:t>
          </a:r>
        </a:p>
      </dgm:t>
    </dgm:pt>
    <dgm:pt modelId="{9EEA4E9A-6AB3-44D4-ABF0-791EC9BAB04D}" type="parTrans" cxnId="{9BBDA91F-3BDA-487C-BCA6-942AFBA75EFF}">
      <dgm:prSet/>
      <dgm:spPr/>
      <dgm:t>
        <a:bodyPr/>
        <a:lstStyle/>
        <a:p>
          <a:endParaRPr lang="en-US"/>
        </a:p>
      </dgm:t>
    </dgm:pt>
    <dgm:pt modelId="{6B51B364-1675-41AF-B3CA-8E4B63F3F7DC}" type="sibTrans" cxnId="{9BBDA91F-3BDA-487C-BCA6-942AFBA75EFF}">
      <dgm:prSet/>
      <dgm:spPr/>
      <dgm:t>
        <a:bodyPr/>
        <a:lstStyle/>
        <a:p>
          <a:endParaRPr lang="en-US"/>
        </a:p>
      </dgm:t>
    </dgm:pt>
    <dgm:pt modelId="{998E21B9-EEC4-4AFC-A884-6FDF119735F0}">
      <dgm:prSet/>
      <dgm:spPr/>
      <dgm:t>
        <a:bodyPr/>
        <a:lstStyle/>
        <a:p>
          <a:r>
            <a:rPr lang="en-US"/>
            <a:t>Welsh lamb exports nearly 30,500 tonnes in 2023 </a:t>
          </a:r>
        </a:p>
      </dgm:t>
    </dgm:pt>
    <dgm:pt modelId="{DD98A851-66C3-4071-8823-EFE41D260E3D}" type="parTrans" cxnId="{FCDFC04F-A5E9-4BBD-BC7F-52F466629F70}">
      <dgm:prSet/>
      <dgm:spPr/>
      <dgm:t>
        <a:bodyPr/>
        <a:lstStyle/>
        <a:p>
          <a:endParaRPr lang="en-US"/>
        </a:p>
      </dgm:t>
    </dgm:pt>
    <dgm:pt modelId="{D0134A42-3A30-4360-A81D-4CC38A77E6EA}" type="sibTrans" cxnId="{FCDFC04F-A5E9-4BBD-BC7F-52F466629F70}">
      <dgm:prSet/>
      <dgm:spPr/>
      <dgm:t>
        <a:bodyPr/>
        <a:lstStyle/>
        <a:p>
          <a:endParaRPr lang="en-US"/>
        </a:p>
      </dgm:t>
    </dgm:pt>
    <dgm:pt modelId="{AD1A6962-2DEE-4896-95EE-B92201210328}">
      <dgm:prSet/>
      <dgm:spPr/>
      <dgm:t>
        <a:bodyPr/>
        <a:lstStyle/>
        <a:p>
          <a:r>
            <a:rPr lang="en-US"/>
            <a:t>Iconic products: sea salt from Cardigan Bay, laverbread from Gower, artisanal cheeses</a:t>
          </a:r>
        </a:p>
      </dgm:t>
    </dgm:pt>
    <dgm:pt modelId="{165821AA-8574-41AD-A323-F3D00F5534E8}" type="parTrans" cxnId="{734B00BE-A83C-4ECA-8168-13CAE5D40686}">
      <dgm:prSet/>
      <dgm:spPr/>
      <dgm:t>
        <a:bodyPr/>
        <a:lstStyle/>
        <a:p>
          <a:endParaRPr lang="en-US"/>
        </a:p>
      </dgm:t>
    </dgm:pt>
    <dgm:pt modelId="{613DA35E-2CD1-48EF-9D78-6EB568DA54E0}" type="sibTrans" cxnId="{734B00BE-A83C-4ECA-8168-13CAE5D40686}">
      <dgm:prSet/>
      <dgm:spPr/>
      <dgm:t>
        <a:bodyPr/>
        <a:lstStyle/>
        <a:p>
          <a:endParaRPr lang="en-US"/>
        </a:p>
      </dgm:t>
    </dgm:pt>
    <dgm:pt modelId="{5C6DB0E0-CE68-4F8E-8653-E1E34B94C638}">
      <dgm:prSet/>
      <dgm:spPr/>
      <dgm:t>
        <a:bodyPr/>
        <a:lstStyle/>
        <a:p>
          <a:r>
            <a:rPr lang="en-US"/>
            <a:t>Seasonality:</a:t>
          </a:r>
        </a:p>
      </dgm:t>
    </dgm:pt>
    <dgm:pt modelId="{C64B5498-71B9-47FF-8A7D-F1BFB74032E6}" type="parTrans" cxnId="{79EBBDD0-42FC-4592-9EDB-C8ABACD4872C}">
      <dgm:prSet/>
      <dgm:spPr/>
      <dgm:t>
        <a:bodyPr/>
        <a:lstStyle/>
        <a:p>
          <a:endParaRPr lang="en-US"/>
        </a:p>
      </dgm:t>
    </dgm:pt>
    <dgm:pt modelId="{EDCA2A3A-779C-4C52-8E36-2EB0CC7BE794}" type="sibTrans" cxnId="{79EBBDD0-42FC-4592-9EDB-C8ABACD4872C}">
      <dgm:prSet/>
      <dgm:spPr/>
      <dgm:t>
        <a:bodyPr/>
        <a:lstStyle/>
        <a:p>
          <a:endParaRPr lang="en-US"/>
        </a:p>
      </dgm:t>
    </dgm:pt>
    <dgm:pt modelId="{8A4B61D6-23F6-4B3D-B39A-B7A6B46EBCC3}">
      <dgm:prSet/>
      <dgm:spPr/>
      <dgm:t>
        <a:bodyPr/>
        <a:lstStyle/>
        <a:p>
          <a:r>
            <a:rPr lang="en-US"/>
            <a:t>Ideal window: April–July, before peak summer festival crowding </a:t>
          </a:r>
        </a:p>
      </dgm:t>
    </dgm:pt>
    <dgm:pt modelId="{DADE88BA-D30F-40E3-B5FF-74057BB3224B}" type="parTrans" cxnId="{F5E3BE6C-E61B-415D-8345-F0D66A2ABD98}">
      <dgm:prSet/>
      <dgm:spPr/>
      <dgm:t>
        <a:bodyPr/>
        <a:lstStyle/>
        <a:p>
          <a:endParaRPr lang="en-US"/>
        </a:p>
      </dgm:t>
    </dgm:pt>
    <dgm:pt modelId="{AC244670-5602-411B-9A3C-28EE0F14B029}" type="sibTrans" cxnId="{F5E3BE6C-E61B-415D-8345-F0D66A2ABD98}">
      <dgm:prSet/>
      <dgm:spPr/>
      <dgm:t>
        <a:bodyPr/>
        <a:lstStyle/>
        <a:p>
          <a:endParaRPr lang="en-US"/>
        </a:p>
      </dgm:t>
    </dgm:pt>
    <dgm:pt modelId="{D05225B5-A181-418E-8B96-3891F923FCD3}" type="pres">
      <dgm:prSet presAssocID="{E11A0E1B-CF65-4F32-8BD0-FD935F4215E9}" presName="linear" presStyleCnt="0">
        <dgm:presLayoutVars>
          <dgm:dir/>
          <dgm:animLvl val="lvl"/>
          <dgm:resizeHandles val="exact"/>
        </dgm:presLayoutVars>
      </dgm:prSet>
      <dgm:spPr/>
    </dgm:pt>
    <dgm:pt modelId="{1A905BE8-C222-4E0C-B8F3-F6647FACB212}" type="pres">
      <dgm:prSet presAssocID="{8DCEFB46-9954-4BD7-AD36-0D548F8FE035}" presName="parentLin" presStyleCnt="0"/>
      <dgm:spPr/>
    </dgm:pt>
    <dgm:pt modelId="{081B47FE-C0D8-4A40-B0CC-44C8014CF7E8}" type="pres">
      <dgm:prSet presAssocID="{8DCEFB46-9954-4BD7-AD36-0D548F8FE035}" presName="parentLeftMargin" presStyleLbl="node1" presStyleIdx="0" presStyleCnt="3"/>
      <dgm:spPr/>
    </dgm:pt>
    <dgm:pt modelId="{8E3B478F-9885-46CF-94B2-5629A33A14E8}" type="pres">
      <dgm:prSet presAssocID="{8DCEFB46-9954-4BD7-AD36-0D548F8FE035}" presName="parentText" presStyleLbl="node1" presStyleIdx="0" presStyleCnt="3">
        <dgm:presLayoutVars>
          <dgm:chMax val="0"/>
          <dgm:bulletEnabled val="1"/>
        </dgm:presLayoutVars>
      </dgm:prSet>
      <dgm:spPr/>
    </dgm:pt>
    <dgm:pt modelId="{1BCFD47B-8E70-42E5-8ECD-3E0A60C3D820}" type="pres">
      <dgm:prSet presAssocID="{8DCEFB46-9954-4BD7-AD36-0D548F8FE035}" presName="negativeSpace" presStyleCnt="0"/>
      <dgm:spPr/>
    </dgm:pt>
    <dgm:pt modelId="{F5772756-EA57-4A64-AEBC-DCFDE144EEFE}" type="pres">
      <dgm:prSet presAssocID="{8DCEFB46-9954-4BD7-AD36-0D548F8FE035}" presName="childText" presStyleLbl="conFgAcc1" presStyleIdx="0" presStyleCnt="3">
        <dgm:presLayoutVars>
          <dgm:bulletEnabled val="1"/>
        </dgm:presLayoutVars>
      </dgm:prSet>
      <dgm:spPr/>
    </dgm:pt>
    <dgm:pt modelId="{C9F5E1DE-9599-4B30-A304-EB943AD548B8}" type="pres">
      <dgm:prSet presAssocID="{F087B135-1C0F-4FA4-90D3-CFF5476CEBCD}" presName="spaceBetweenRectangles" presStyleCnt="0"/>
      <dgm:spPr/>
    </dgm:pt>
    <dgm:pt modelId="{D01CD0C8-25D6-4286-9A93-9529C2C11C0B}" type="pres">
      <dgm:prSet presAssocID="{CBFF9B95-2BBC-4D9B-B52A-BA1FFB2A8E1C}" presName="parentLin" presStyleCnt="0"/>
      <dgm:spPr/>
    </dgm:pt>
    <dgm:pt modelId="{A9086B1A-9341-47A2-A6CA-78186B336714}" type="pres">
      <dgm:prSet presAssocID="{CBFF9B95-2BBC-4D9B-B52A-BA1FFB2A8E1C}" presName="parentLeftMargin" presStyleLbl="node1" presStyleIdx="0" presStyleCnt="3"/>
      <dgm:spPr/>
    </dgm:pt>
    <dgm:pt modelId="{D7D55956-0138-4C40-9534-6F026C22E4D5}" type="pres">
      <dgm:prSet presAssocID="{CBFF9B95-2BBC-4D9B-B52A-BA1FFB2A8E1C}" presName="parentText" presStyleLbl="node1" presStyleIdx="1" presStyleCnt="3">
        <dgm:presLayoutVars>
          <dgm:chMax val="0"/>
          <dgm:bulletEnabled val="1"/>
        </dgm:presLayoutVars>
      </dgm:prSet>
      <dgm:spPr/>
    </dgm:pt>
    <dgm:pt modelId="{DAFF41CE-64E5-4C3E-8910-586EE4AFD1B4}" type="pres">
      <dgm:prSet presAssocID="{CBFF9B95-2BBC-4D9B-B52A-BA1FFB2A8E1C}" presName="negativeSpace" presStyleCnt="0"/>
      <dgm:spPr/>
    </dgm:pt>
    <dgm:pt modelId="{14CC89CC-8EE5-4812-A9C7-D1375273867D}" type="pres">
      <dgm:prSet presAssocID="{CBFF9B95-2BBC-4D9B-B52A-BA1FFB2A8E1C}" presName="childText" presStyleLbl="conFgAcc1" presStyleIdx="1" presStyleCnt="3">
        <dgm:presLayoutVars>
          <dgm:bulletEnabled val="1"/>
        </dgm:presLayoutVars>
      </dgm:prSet>
      <dgm:spPr/>
    </dgm:pt>
    <dgm:pt modelId="{47E0087D-3ACD-4C6E-8A56-CC01B8D8DD16}" type="pres">
      <dgm:prSet presAssocID="{6B51B364-1675-41AF-B3CA-8E4B63F3F7DC}" presName="spaceBetweenRectangles" presStyleCnt="0"/>
      <dgm:spPr/>
    </dgm:pt>
    <dgm:pt modelId="{4867A128-BAFA-4E15-9C39-CB15DB2A5127}" type="pres">
      <dgm:prSet presAssocID="{5C6DB0E0-CE68-4F8E-8653-E1E34B94C638}" presName="parentLin" presStyleCnt="0"/>
      <dgm:spPr/>
    </dgm:pt>
    <dgm:pt modelId="{EFAFFB27-4B5F-4C2E-B0A6-4DE7591FB76B}" type="pres">
      <dgm:prSet presAssocID="{5C6DB0E0-CE68-4F8E-8653-E1E34B94C638}" presName="parentLeftMargin" presStyleLbl="node1" presStyleIdx="1" presStyleCnt="3"/>
      <dgm:spPr/>
    </dgm:pt>
    <dgm:pt modelId="{AB903E59-4906-4571-BD54-82314F2506C0}" type="pres">
      <dgm:prSet presAssocID="{5C6DB0E0-CE68-4F8E-8653-E1E34B94C638}" presName="parentText" presStyleLbl="node1" presStyleIdx="2" presStyleCnt="3">
        <dgm:presLayoutVars>
          <dgm:chMax val="0"/>
          <dgm:bulletEnabled val="1"/>
        </dgm:presLayoutVars>
      </dgm:prSet>
      <dgm:spPr/>
    </dgm:pt>
    <dgm:pt modelId="{B2BC45ED-08F5-4E59-A5D6-341C76FCBDCB}" type="pres">
      <dgm:prSet presAssocID="{5C6DB0E0-CE68-4F8E-8653-E1E34B94C638}" presName="negativeSpace" presStyleCnt="0"/>
      <dgm:spPr/>
    </dgm:pt>
    <dgm:pt modelId="{F627CE91-15D1-42A4-A4AC-933477AF4F27}" type="pres">
      <dgm:prSet presAssocID="{5C6DB0E0-CE68-4F8E-8653-E1E34B94C638}" presName="childText" presStyleLbl="conFgAcc1" presStyleIdx="2" presStyleCnt="3">
        <dgm:presLayoutVars>
          <dgm:bulletEnabled val="1"/>
        </dgm:presLayoutVars>
      </dgm:prSet>
      <dgm:spPr/>
    </dgm:pt>
  </dgm:ptLst>
  <dgm:cxnLst>
    <dgm:cxn modelId="{5EED6C01-F834-4740-9085-64F3296ADCE0}" type="presOf" srcId="{CBFF9B95-2BBC-4D9B-B52A-BA1FFB2A8E1C}" destId="{D7D55956-0138-4C40-9534-6F026C22E4D5}" srcOrd="1" destOrd="0" presId="urn:microsoft.com/office/officeart/2005/8/layout/list1"/>
    <dgm:cxn modelId="{2AFF5019-2470-4A04-B293-D282B83F3838}" type="presOf" srcId="{5C6DB0E0-CE68-4F8E-8653-E1E34B94C638}" destId="{AB903E59-4906-4571-BD54-82314F2506C0}" srcOrd="1" destOrd="0" presId="urn:microsoft.com/office/officeart/2005/8/layout/list1"/>
    <dgm:cxn modelId="{9BBDA91F-3BDA-487C-BCA6-942AFBA75EFF}" srcId="{E11A0E1B-CF65-4F32-8BD0-FD935F4215E9}" destId="{CBFF9B95-2BBC-4D9B-B52A-BA1FFB2A8E1C}" srcOrd="1" destOrd="0" parTransId="{9EEA4E9A-6AB3-44D4-ABF0-791EC9BAB04D}" sibTransId="{6B51B364-1675-41AF-B3CA-8E4B63F3F7DC}"/>
    <dgm:cxn modelId="{FA1E5626-8E9E-462B-916C-C6F32CDA2AAE}" type="presOf" srcId="{64E06C88-6934-4C59-A8C3-1D20BA429FF5}" destId="{F5772756-EA57-4A64-AEBC-DCFDE144EEFE}" srcOrd="0" destOrd="0" presId="urn:microsoft.com/office/officeart/2005/8/layout/list1"/>
    <dgm:cxn modelId="{14B5DE6A-C2C2-4C9D-A801-E8B38B8969D8}" srcId="{8DCEFB46-9954-4BD7-AD36-0D548F8FE035}" destId="{64E06C88-6934-4C59-A8C3-1D20BA429FF5}" srcOrd="0" destOrd="0" parTransId="{02CC3705-1A75-42EA-8F90-D82C34278DB0}" sibTransId="{E787A4FB-E99D-4522-9C2D-62EEFD31E395}"/>
    <dgm:cxn modelId="{F5E3BE6C-E61B-415D-8345-F0D66A2ABD98}" srcId="{5C6DB0E0-CE68-4F8E-8653-E1E34B94C638}" destId="{8A4B61D6-23F6-4B3D-B39A-B7A6B46EBCC3}" srcOrd="0" destOrd="0" parTransId="{DADE88BA-D30F-40E3-B5FF-74057BB3224B}" sibTransId="{AC244670-5602-411B-9A3C-28EE0F14B029}"/>
    <dgm:cxn modelId="{FCDFC04F-A5E9-4BBD-BC7F-52F466629F70}" srcId="{CBFF9B95-2BBC-4D9B-B52A-BA1FFB2A8E1C}" destId="{998E21B9-EEC4-4AFC-A884-6FDF119735F0}" srcOrd="0" destOrd="0" parTransId="{DD98A851-66C3-4071-8823-EFE41D260E3D}" sibTransId="{D0134A42-3A30-4360-A81D-4CC38A77E6EA}"/>
    <dgm:cxn modelId="{1DA7C553-AEDE-4D7D-95D4-D29A1551A9BB}" type="presOf" srcId="{5C6DB0E0-CE68-4F8E-8653-E1E34B94C638}" destId="{EFAFFB27-4B5F-4C2E-B0A6-4DE7591FB76B}" srcOrd="0" destOrd="0" presId="urn:microsoft.com/office/officeart/2005/8/layout/list1"/>
    <dgm:cxn modelId="{B3A1B480-BD98-405A-9311-82770B6D9905}" type="presOf" srcId="{7F5F615C-388F-422A-AE82-2AFE9B65ABC8}" destId="{F5772756-EA57-4A64-AEBC-DCFDE144EEFE}" srcOrd="0" destOrd="1" presId="urn:microsoft.com/office/officeart/2005/8/layout/list1"/>
    <dgm:cxn modelId="{96A1199A-1D47-4E75-A656-EB61803C4101}" type="presOf" srcId="{8DCEFB46-9954-4BD7-AD36-0D548F8FE035}" destId="{8E3B478F-9885-46CF-94B2-5629A33A14E8}" srcOrd="1" destOrd="0" presId="urn:microsoft.com/office/officeart/2005/8/layout/list1"/>
    <dgm:cxn modelId="{B9C71AAB-E9D2-44BD-88C8-0DF9F183EEC4}" type="presOf" srcId="{8A4B61D6-23F6-4B3D-B39A-B7A6B46EBCC3}" destId="{F627CE91-15D1-42A4-A4AC-933477AF4F27}" srcOrd="0" destOrd="0" presId="urn:microsoft.com/office/officeart/2005/8/layout/list1"/>
    <dgm:cxn modelId="{714276B5-74E2-4F6E-B44B-4ABDB56675B0}" type="presOf" srcId="{AD1A6962-2DEE-4896-95EE-B92201210328}" destId="{14CC89CC-8EE5-4812-A9C7-D1375273867D}" srcOrd="0" destOrd="1" presId="urn:microsoft.com/office/officeart/2005/8/layout/list1"/>
    <dgm:cxn modelId="{D99EE3B8-41A3-4897-9A7B-98A33C5B883E}" srcId="{8DCEFB46-9954-4BD7-AD36-0D548F8FE035}" destId="{7F5F615C-388F-422A-AE82-2AFE9B65ABC8}" srcOrd="1" destOrd="0" parTransId="{B027C190-D9E5-42F2-97D7-D1C0ABB7463B}" sibTransId="{E696263B-4A1B-4563-BD31-BACF636049C3}"/>
    <dgm:cxn modelId="{734B00BE-A83C-4ECA-8168-13CAE5D40686}" srcId="{CBFF9B95-2BBC-4D9B-B52A-BA1FFB2A8E1C}" destId="{AD1A6962-2DEE-4896-95EE-B92201210328}" srcOrd="1" destOrd="0" parTransId="{165821AA-8574-41AD-A323-F3D00F5534E8}" sibTransId="{613DA35E-2CD1-48EF-9D78-6EB568DA54E0}"/>
    <dgm:cxn modelId="{03E3E8C6-C4A8-4E72-BEE0-A8AE529048BC}" type="presOf" srcId="{8DCEFB46-9954-4BD7-AD36-0D548F8FE035}" destId="{081B47FE-C0D8-4A40-B0CC-44C8014CF7E8}" srcOrd="0" destOrd="0" presId="urn:microsoft.com/office/officeart/2005/8/layout/list1"/>
    <dgm:cxn modelId="{79EBBDD0-42FC-4592-9EDB-C8ABACD4872C}" srcId="{E11A0E1B-CF65-4F32-8BD0-FD935F4215E9}" destId="{5C6DB0E0-CE68-4F8E-8653-E1E34B94C638}" srcOrd="2" destOrd="0" parTransId="{C64B5498-71B9-47FF-8A7D-F1BFB74032E6}" sibTransId="{EDCA2A3A-779C-4C52-8E36-2EB0CC7BE794}"/>
    <dgm:cxn modelId="{D39F9AD8-D47E-4581-B8BE-094674AD5A26}" type="presOf" srcId="{E11A0E1B-CF65-4F32-8BD0-FD935F4215E9}" destId="{D05225B5-A181-418E-8B96-3891F923FCD3}" srcOrd="0" destOrd="0" presId="urn:microsoft.com/office/officeart/2005/8/layout/list1"/>
    <dgm:cxn modelId="{91A124E9-86F3-4265-9DE0-E2763157D0CE}" type="presOf" srcId="{998E21B9-EEC4-4AFC-A884-6FDF119735F0}" destId="{14CC89CC-8EE5-4812-A9C7-D1375273867D}" srcOrd="0" destOrd="0" presId="urn:microsoft.com/office/officeart/2005/8/layout/list1"/>
    <dgm:cxn modelId="{611633F4-6E90-4E5D-A048-CE8E2AAE5DE0}" type="presOf" srcId="{CBFF9B95-2BBC-4D9B-B52A-BA1FFB2A8E1C}" destId="{A9086B1A-9341-47A2-A6CA-78186B336714}" srcOrd="0" destOrd="0" presId="urn:microsoft.com/office/officeart/2005/8/layout/list1"/>
    <dgm:cxn modelId="{8FF662FB-535B-45B0-B1B3-1C4316B1D5E7}" srcId="{E11A0E1B-CF65-4F32-8BD0-FD935F4215E9}" destId="{8DCEFB46-9954-4BD7-AD36-0D548F8FE035}" srcOrd="0" destOrd="0" parTransId="{6DEBC26D-5E28-44C1-BC3F-E96FC153CDD2}" sibTransId="{F087B135-1C0F-4FA4-90D3-CFF5476CEBCD}"/>
    <dgm:cxn modelId="{3F3FB9B7-E8A3-435E-94F3-90A36B1163F2}" type="presParOf" srcId="{D05225B5-A181-418E-8B96-3891F923FCD3}" destId="{1A905BE8-C222-4E0C-B8F3-F6647FACB212}" srcOrd="0" destOrd="0" presId="urn:microsoft.com/office/officeart/2005/8/layout/list1"/>
    <dgm:cxn modelId="{9C3C7FD6-E5B4-407C-AAE1-B39D5DDEAF55}" type="presParOf" srcId="{1A905BE8-C222-4E0C-B8F3-F6647FACB212}" destId="{081B47FE-C0D8-4A40-B0CC-44C8014CF7E8}" srcOrd="0" destOrd="0" presId="urn:microsoft.com/office/officeart/2005/8/layout/list1"/>
    <dgm:cxn modelId="{851F6EBA-94F0-4AF8-B6E0-30125A7D3979}" type="presParOf" srcId="{1A905BE8-C222-4E0C-B8F3-F6647FACB212}" destId="{8E3B478F-9885-46CF-94B2-5629A33A14E8}" srcOrd="1" destOrd="0" presId="urn:microsoft.com/office/officeart/2005/8/layout/list1"/>
    <dgm:cxn modelId="{60B14306-F880-458C-A314-17B33A95356A}" type="presParOf" srcId="{D05225B5-A181-418E-8B96-3891F923FCD3}" destId="{1BCFD47B-8E70-42E5-8ECD-3E0A60C3D820}" srcOrd="1" destOrd="0" presId="urn:microsoft.com/office/officeart/2005/8/layout/list1"/>
    <dgm:cxn modelId="{5BB14C31-71DB-414A-AB74-FC4E28181D52}" type="presParOf" srcId="{D05225B5-A181-418E-8B96-3891F923FCD3}" destId="{F5772756-EA57-4A64-AEBC-DCFDE144EEFE}" srcOrd="2" destOrd="0" presId="urn:microsoft.com/office/officeart/2005/8/layout/list1"/>
    <dgm:cxn modelId="{7A480ECC-A06B-4357-BD50-A0375A653B87}" type="presParOf" srcId="{D05225B5-A181-418E-8B96-3891F923FCD3}" destId="{C9F5E1DE-9599-4B30-A304-EB943AD548B8}" srcOrd="3" destOrd="0" presId="urn:microsoft.com/office/officeart/2005/8/layout/list1"/>
    <dgm:cxn modelId="{096B4058-34E1-4FBB-8B73-1C6BBE606F26}" type="presParOf" srcId="{D05225B5-A181-418E-8B96-3891F923FCD3}" destId="{D01CD0C8-25D6-4286-9A93-9529C2C11C0B}" srcOrd="4" destOrd="0" presId="urn:microsoft.com/office/officeart/2005/8/layout/list1"/>
    <dgm:cxn modelId="{D3B4EF40-71F7-472F-A230-37AABD4EF9EE}" type="presParOf" srcId="{D01CD0C8-25D6-4286-9A93-9529C2C11C0B}" destId="{A9086B1A-9341-47A2-A6CA-78186B336714}" srcOrd="0" destOrd="0" presId="urn:microsoft.com/office/officeart/2005/8/layout/list1"/>
    <dgm:cxn modelId="{C5D4F296-B14C-4B47-84DE-D26D15FD2C72}" type="presParOf" srcId="{D01CD0C8-25D6-4286-9A93-9529C2C11C0B}" destId="{D7D55956-0138-4C40-9534-6F026C22E4D5}" srcOrd="1" destOrd="0" presId="urn:microsoft.com/office/officeart/2005/8/layout/list1"/>
    <dgm:cxn modelId="{B9E2B11C-23E4-469A-AE0F-DAAEACF6A292}" type="presParOf" srcId="{D05225B5-A181-418E-8B96-3891F923FCD3}" destId="{DAFF41CE-64E5-4C3E-8910-586EE4AFD1B4}" srcOrd="5" destOrd="0" presId="urn:microsoft.com/office/officeart/2005/8/layout/list1"/>
    <dgm:cxn modelId="{23D9221C-3322-47AA-94F1-057B83EBA465}" type="presParOf" srcId="{D05225B5-A181-418E-8B96-3891F923FCD3}" destId="{14CC89CC-8EE5-4812-A9C7-D1375273867D}" srcOrd="6" destOrd="0" presId="urn:microsoft.com/office/officeart/2005/8/layout/list1"/>
    <dgm:cxn modelId="{A8D98CA7-B2C8-425A-8F64-F74E1DE697CA}" type="presParOf" srcId="{D05225B5-A181-418E-8B96-3891F923FCD3}" destId="{47E0087D-3ACD-4C6E-8A56-CC01B8D8DD16}" srcOrd="7" destOrd="0" presId="urn:microsoft.com/office/officeart/2005/8/layout/list1"/>
    <dgm:cxn modelId="{3080D581-7B64-412F-A8F3-2DA62AE2EDC1}" type="presParOf" srcId="{D05225B5-A181-418E-8B96-3891F923FCD3}" destId="{4867A128-BAFA-4E15-9C39-CB15DB2A5127}" srcOrd="8" destOrd="0" presId="urn:microsoft.com/office/officeart/2005/8/layout/list1"/>
    <dgm:cxn modelId="{AC3CF294-B0B8-4FD6-BC35-51B9E6CE07F9}" type="presParOf" srcId="{4867A128-BAFA-4E15-9C39-CB15DB2A5127}" destId="{EFAFFB27-4B5F-4C2E-B0A6-4DE7591FB76B}" srcOrd="0" destOrd="0" presId="urn:microsoft.com/office/officeart/2005/8/layout/list1"/>
    <dgm:cxn modelId="{E64B4421-6263-4982-BD17-39F491B8CAA6}" type="presParOf" srcId="{4867A128-BAFA-4E15-9C39-CB15DB2A5127}" destId="{AB903E59-4906-4571-BD54-82314F2506C0}" srcOrd="1" destOrd="0" presId="urn:microsoft.com/office/officeart/2005/8/layout/list1"/>
    <dgm:cxn modelId="{A255D328-54B1-4139-9194-F51054A60608}" type="presParOf" srcId="{D05225B5-A181-418E-8B96-3891F923FCD3}" destId="{B2BC45ED-08F5-4E59-A5D6-341C76FCBDCB}" srcOrd="9" destOrd="0" presId="urn:microsoft.com/office/officeart/2005/8/layout/list1"/>
    <dgm:cxn modelId="{ED1450EF-1A27-4D6A-906D-D32F087A41C8}" type="presParOf" srcId="{D05225B5-A181-418E-8B96-3891F923FCD3}" destId="{F627CE91-15D1-42A4-A4AC-933477AF4F27}"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D8F353-D198-48F4-8673-19E70282AC59}" type="doc">
      <dgm:prSet loTypeId="urn:microsoft.com/office/officeart/2016/7/layout/HorizontalActionList" loCatId="List" qsTypeId="urn:microsoft.com/office/officeart/2005/8/quickstyle/simple1" qsCatId="simple" csTypeId="urn:microsoft.com/office/officeart/2005/8/colors/accent1_2" csCatId="accent1"/>
      <dgm:spPr/>
      <dgm:t>
        <a:bodyPr/>
        <a:lstStyle/>
        <a:p>
          <a:endParaRPr lang="en-US"/>
        </a:p>
      </dgm:t>
    </dgm:pt>
    <dgm:pt modelId="{A21B77E3-C7B1-418D-B09D-BA4E7FFF65D8}">
      <dgm:prSet/>
      <dgm:spPr/>
      <dgm:t>
        <a:bodyPr/>
        <a:lstStyle/>
        <a:p>
          <a:r>
            <a:rPr lang="en-US"/>
            <a:t>Competing events:</a:t>
          </a:r>
        </a:p>
      </dgm:t>
    </dgm:pt>
    <dgm:pt modelId="{7F4817F4-6302-4C07-A7E7-0843488B6441}" type="parTrans" cxnId="{DDA95AE8-A06E-43D9-AA81-261F4B1ED7A9}">
      <dgm:prSet/>
      <dgm:spPr/>
      <dgm:t>
        <a:bodyPr/>
        <a:lstStyle/>
        <a:p>
          <a:endParaRPr lang="en-US"/>
        </a:p>
      </dgm:t>
    </dgm:pt>
    <dgm:pt modelId="{A6A2FAA2-08C5-45F1-B9EB-983B960E2616}" type="sibTrans" cxnId="{DDA95AE8-A06E-43D9-AA81-261F4B1ED7A9}">
      <dgm:prSet/>
      <dgm:spPr/>
      <dgm:t>
        <a:bodyPr/>
        <a:lstStyle/>
        <a:p>
          <a:endParaRPr lang="en-US"/>
        </a:p>
      </dgm:t>
    </dgm:pt>
    <dgm:pt modelId="{DC603B47-FC57-4D60-A2EF-280CCE02FADC}">
      <dgm:prSet/>
      <dgm:spPr/>
      <dgm:t>
        <a:bodyPr/>
        <a:lstStyle/>
        <a:p>
          <a:r>
            <a:rPr lang="en-US"/>
            <a:t>Neath Food &amp; Drink Festival: 60,000 attendees (2018) </a:t>
          </a:r>
        </a:p>
      </dgm:t>
    </dgm:pt>
    <dgm:pt modelId="{6E6B2AC1-B298-494E-8676-5B0312490123}" type="parTrans" cxnId="{28B5014E-0F59-4F1E-9523-09D0172A85F2}">
      <dgm:prSet/>
      <dgm:spPr/>
      <dgm:t>
        <a:bodyPr/>
        <a:lstStyle/>
        <a:p>
          <a:endParaRPr lang="en-US"/>
        </a:p>
      </dgm:t>
    </dgm:pt>
    <dgm:pt modelId="{EF274711-22C9-4F39-8BE3-6257F442489F}" type="sibTrans" cxnId="{28B5014E-0F59-4F1E-9523-09D0172A85F2}">
      <dgm:prSet/>
      <dgm:spPr/>
      <dgm:t>
        <a:bodyPr/>
        <a:lstStyle/>
        <a:p>
          <a:endParaRPr lang="en-US"/>
        </a:p>
      </dgm:t>
    </dgm:pt>
    <dgm:pt modelId="{68E3698E-3167-46AC-9B7F-B36F316A1490}">
      <dgm:prSet/>
      <dgm:spPr/>
      <dgm:t>
        <a:bodyPr/>
        <a:lstStyle/>
        <a:p>
          <a:r>
            <a:rPr lang="en-US"/>
            <a:t>The Big Cheese Festival in Caerphilly: 80,000 visitors (July)</a:t>
          </a:r>
        </a:p>
      </dgm:t>
    </dgm:pt>
    <dgm:pt modelId="{A395CE4C-7800-4817-A7AC-C5F44A57484A}" type="parTrans" cxnId="{E4DA2418-982C-4CAD-A41E-8B2EF0F4FB30}">
      <dgm:prSet/>
      <dgm:spPr/>
      <dgm:t>
        <a:bodyPr/>
        <a:lstStyle/>
        <a:p>
          <a:endParaRPr lang="en-US"/>
        </a:p>
      </dgm:t>
    </dgm:pt>
    <dgm:pt modelId="{C7517A8E-48F2-4AAF-8047-6C84D0D83114}" type="sibTrans" cxnId="{E4DA2418-982C-4CAD-A41E-8B2EF0F4FB30}">
      <dgm:prSet/>
      <dgm:spPr/>
      <dgm:t>
        <a:bodyPr/>
        <a:lstStyle/>
        <a:p>
          <a:endParaRPr lang="en-US"/>
        </a:p>
      </dgm:t>
    </dgm:pt>
    <dgm:pt modelId="{9D7D78EC-D334-4A03-9F1D-D5D80DF14F33}">
      <dgm:prSet/>
      <dgm:spPr/>
      <dgm:t>
        <a:bodyPr/>
        <a:lstStyle/>
        <a:p>
          <a:r>
            <a:rPr lang="en-US"/>
            <a:t>Differentiators:</a:t>
          </a:r>
        </a:p>
      </dgm:t>
    </dgm:pt>
    <dgm:pt modelId="{2823F803-D503-4CE2-B67F-183E8D96E355}" type="parTrans" cxnId="{2D3014A6-1578-4658-881D-6C8C25B47B68}">
      <dgm:prSet/>
      <dgm:spPr/>
      <dgm:t>
        <a:bodyPr/>
        <a:lstStyle/>
        <a:p>
          <a:endParaRPr lang="en-US"/>
        </a:p>
      </dgm:t>
    </dgm:pt>
    <dgm:pt modelId="{3B0EDF0F-9312-431E-9846-888B5FD5200D}" type="sibTrans" cxnId="{2D3014A6-1578-4658-881D-6C8C25B47B68}">
      <dgm:prSet/>
      <dgm:spPr/>
      <dgm:t>
        <a:bodyPr/>
        <a:lstStyle/>
        <a:p>
          <a:endParaRPr lang="en-US"/>
        </a:p>
      </dgm:t>
    </dgm:pt>
    <dgm:pt modelId="{22D471D6-7CC8-4BFD-B6D2-615EB48CBB84}">
      <dgm:prSet/>
      <dgm:spPr/>
      <dgm:t>
        <a:bodyPr/>
        <a:lstStyle/>
        <a:p>
          <a:r>
            <a:rPr lang="en-US"/>
            <a:t>Four-day congress format vs. 2–3-day fairs</a:t>
          </a:r>
        </a:p>
      </dgm:t>
    </dgm:pt>
    <dgm:pt modelId="{539C09C0-02C4-462B-B4FB-3F8651C04326}" type="parTrans" cxnId="{A31919FF-0B56-4A58-95E3-E961AAE0D8EF}">
      <dgm:prSet/>
      <dgm:spPr/>
      <dgm:t>
        <a:bodyPr/>
        <a:lstStyle/>
        <a:p>
          <a:endParaRPr lang="en-US"/>
        </a:p>
      </dgm:t>
    </dgm:pt>
    <dgm:pt modelId="{71C9E2AE-7706-4D3E-AC1C-A67831999B78}" type="sibTrans" cxnId="{A31919FF-0B56-4A58-95E3-E961AAE0D8EF}">
      <dgm:prSet/>
      <dgm:spPr/>
      <dgm:t>
        <a:bodyPr/>
        <a:lstStyle/>
        <a:p>
          <a:endParaRPr lang="en-US"/>
        </a:p>
      </dgm:t>
    </dgm:pt>
    <dgm:pt modelId="{6EEBCFB1-57E9-4BA0-A04C-3A33CBE61900}">
      <dgm:prSet/>
      <dgm:spPr/>
      <dgm:t>
        <a:bodyPr/>
        <a:lstStyle/>
        <a:p>
          <a:r>
            <a:rPr lang="en-US"/>
            <a:t>Emphasis on farm‑to‑table tours and masterclasses</a:t>
          </a:r>
        </a:p>
      </dgm:t>
    </dgm:pt>
    <dgm:pt modelId="{9C5824F3-8919-449A-B2D1-194083F5F30D}" type="parTrans" cxnId="{9628C39C-890C-4A6E-9494-1C2642879B4E}">
      <dgm:prSet/>
      <dgm:spPr/>
      <dgm:t>
        <a:bodyPr/>
        <a:lstStyle/>
        <a:p>
          <a:endParaRPr lang="en-US"/>
        </a:p>
      </dgm:t>
    </dgm:pt>
    <dgm:pt modelId="{D2C46FA4-78AA-4278-8E1F-06C6E6317077}" type="sibTrans" cxnId="{9628C39C-890C-4A6E-9494-1C2642879B4E}">
      <dgm:prSet/>
      <dgm:spPr/>
      <dgm:t>
        <a:bodyPr/>
        <a:lstStyle/>
        <a:p>
          <a:endParaRPr lang="en-US"/>
        </a:p>
      </dgm:t>
    </dgm:pt>
    <dgm:pt modelId="{7D21FA3B-D69A-4773-BFDE-4442F95FCCA6}">
      <dgm:prSet/>
      <dgm:spPr/>
      <dgm:t>
        <a:bodyPr/>
        <a:lstStyle/>
        <a:p>
          <a:r>
            <a:rPr lang="en-US"/>
            <a:t>Marketing channels:</a:t>
          </a:r>
        </a:p>
      </dgm:t>
    </dgm:pt>
    <dgm:pt modelId="{662A05DF-1308-4346-95A4-18AFB3A5EE15}" type="parTrans" cxnId="{475A48EE-7359-4D6E-A6F3-A583AF6A4AFE}">
      <dgm:prSet/>
      <dgm:spPr/>
      <dgm:t>
        <a:bodyPr/>
        <a:lstStyle/>
        <a:p>
          <a:endParaRPr lang="en-US"/>
        </a:p>
      </dgm:t>
    </dgm:pt>
    <dgm:pt modelId="{C04C5F08-5620-44AB-80FA-1C4F1929BF4C}" type="sibTrans" cxnId="{475A48EE-7359-4D6E-A6F3-A583AF6A4AFE}">
      <dgm:prSet/>
      <dgm:spPr/>
      <dgm:t>
        <a:bodyPr/>
        <a:lstStyle/>
        <a:p>
          <a:endParaRPr lang="en-US"/>
        </a:p>
      </dgm:t>
    </dgm:pt>
    <dgm:pt modelId="{BEDC8140-4ED1-4882-9951-5B2A92994120}">
      <dgm:prSet/>
      <dgm:spPr/>
      <dgm:t>
        <a:bodyPr/>
        <a:lstStyle/>
        <a:p>
          <a:r>
            <a:rPr lang="en-US"/>
            <a:t>Trade shows (e.g., World Food Expo)</a:t>
          </a:r>
        </a:p>
      </dgm:t>
    </dgm:pt>
    <dgm:pt modelId="{5C4BD530-1C7D-4D4E-BBE7-CF063CC033CD}" type="parTrans" cxnId="{BF2BDF1F-CD59-48A5-B40C-AD4222426F0D}">
      <dgm:prSet/>
      <dgm:spPr/>
      <dgm:t>
        <a:bodyPr/>
        <a:lstStyle/>
        <a:p>
          <a:endParaRPr lang="en-US"/>
        </a:p>
      </dgm:t>
    </dgm:pt>
    <dgm:pt modelId="{16545B7B-4DE4-40B5-907F-7662B84AF444}" type="sibTrans" cxnId="{BF2BDF1F-CD59-48A5-B40C-AD4222426F0D}">
      <dgm:prSet/>
      <dgm:spPr/>
      <dgm:t>
        <a:bodyPr/>
        <a:lstStyle/>
        <a:p>
          <a:endParaRPr lang="en-US"/>
        </a:p>
      </dgm:t>
    </dgm:pt>
    <dgm:pt modelId="{DB0439C7-8E7F-40A8-B01E-58B7A3479AE6}">
      <dgm:prSet/>
      <dgm:spPr/>
      <dgm:t>
        <a:bodyPr/>
        <a:lstStyle/>
        <a:p>
          <a:r>
            <a:rPr lang="en-US"/>
            <a:t>Culinary &amp; hospitality publications</a:t>
          </a:r>
        </a:p>
      </dgm:t>
    </dgm:pt>
    <dgm:pt modelId="{D12BFC61-FEE0-4AF5-B613-7CC71A9ADD4C}" type="parTrans" cxnId="{7F0B33D6-2D88-480A-B93E-56B4033ED0BD}">
      <dgm:prSet/>
      <dgm:spPr/>
      <dgm:t>
        <a:bodyPr/>
        <a:lstStyle/>
        <a:p>
          <a:endParaRPr lang="en-US"/>
        </a:p>
      </dgm:t>
    </dgm:pt>
    <dgm:pt modelId="{5FB89C85-4E12-4E0D-A717-3CBB89D377E3}" type="sibTrans" cxnId="{7F0B33D6-2D88-480A-B93E-56B4033ED0BD}">
      <dgm:prSet/>
      <dgm:spPr/>
      <dgm:t>
        <a:bodyPr/>
        <a:lstStyle/>
        <a:p>
          <a:endParaRPr lang="en-US"/>
        </a:p>
      </dgm:t>
    </dgm:pt>
    <dgm:pt modelId="{3A1D8DA5-DFBC-4BFA-A671-C2D3109475B1}">
      <dgm:prSet/>
      <dgm:spPr/>
      <dgm:t>
        <a:bodyPr/>
        <a:lstStyle/>
        <a:p>
          <a:r>
            <a:rPr lang="en-US"/>
            <a:t>Targeted social media campaigns</a:t>
          </a:r>
        </a:p>
      </dgm:t>
    </dgm:pt>
    <dgm:pt modelId="{A1BC13B7-951D-4F7D-BFE3-38E68F413D88}" type="parTrans" cxnId="{EB76A63B-DE41-4BB3-912D-3A014D3317BB}">
      <dgm:prSet/>
      <dgm:spPr/>
      <dgm:t>
        <a:bodyPr/>
        <a:lstStyle/>
        <a:p>
          <a:endParaRPr lang="en-US"/>
        </a:p>
      </dgm:t>
    </dgm:pt>
    <dgm:pt modelId="{0A5277BC-C9ED-4A2D-96A8-E34ECC696CAF}" type="sibTrans" cxnId="{EB76A63B-DE41-4BB3-912D-3A014D3317BB}">
      <dgm:prSet/>
      <dgm:spPr/>
      <dgm:t>
        <a:bodyPr/>
        <a:lstStyle/>
        <a:p>
          <a:endParaRPr lang="en-US"/>
        </a:p>
      </dgm:t>
    </dgm:pt>
    <dgm:pt modelId="{0D73C47A-2F58-4F41-BC11-B2403F21019E}" type="pres">
      <dgm:prSet presAssocID="{29D8F353-D198-48F4-8673-19E70282AC59}" presName="Name0" presStyleCnt="0">
        <dgm:presLayoutVars>
          <dgm:dir/>
          <dgm:animLvl val="lvl"/>
          <dgm:resizeHandles val="exact"/>
        </dgm:presLayoutVars>
      </dgm:prSet>
      <dgm:spPr/>
    </dgm:pt>
    <dgm:pt modelId="{0ED73010-9891-49A8-A9F1-EDCBCD3AC35F}" type="pres">
      <dgm:prSet presAssocID="{A21B77E3-C7B1-418D-B09D-BA4E7FFF65D8}" presName="composite" presStyleCnt="0"/>
      <dgm:spPr/>
    </dgm:pt>
    <dgm:pt modelId="{29E20B12-16A8-4EAE-9481-42FE823AD65D}" type="pres">
      <dgm:prSet presAssocID="{A21B77E3-C7B1-418D-B09D-BA4E7FFF65D8}" presName="parTx" presStyleLbl="alignNode1" presStyleIdx="0" presStyleCnt="3">
        <dgm:presLayoutVars>
          <dgm:chMax val="0"/>
          <dgm:chPref val="0"/>
        </dgm:presLayoutVars>
      </dgm:prSet>
      <dgm:spPr/>
    </dgm:pt>
    <dgm:pt modelId="{22408B8C-122A-4915-8C64-EC5F78F7691F}" type="pres">
      <dgm:prSet presAssocID="{A21B77E3-C7B1-418D-B09D-BA4E7FFF65D8}" presName="desTx" presStyleLbl="alignAccFollowNode1" presStyleIdx="0" presStyleCnt="3">
        <dgm:presLayoutVars/>
      </dgm:prSet>
      <dgm:spPr/>
    </dgm:pt>
    <dgm:pt modelId="{94AE1EBD-7116-4C25-A976-62DB3CDFC2FA}" type="pres">
      <dgm:prSet presAssocID="{A6A2FAA2-08C5-45F1-B9EB-983B960E2616}" presName="space" presStyleCnt="0"/>
      <dgm:spPr/>
    </dgm:pt>
    <dgm:pt modelId="{109426AF-62FE-45B7-8B77-9041974BD7FA}" type="pres">
      <dgm:prSet presAssocID="{9D7D78EC-D334-4A03-9F1D-D5D80DF14F33}" presName="composite" presStyleCnt="0"/>
      <dgm:spPr/>
    </dgm:pt>
    <dgm:pt modelId="{D0BCAA64-DBA6-4AE9-968B-510AB72007E9}" type="pres">
      <dgm:prSet presAssocID="{9D7D78EC-D334-4A03-9F1D-D5D80DF14F33}" presName="parTx" presStyleLbl="alignNode1" presStyleIdx="1" presStyleCnt="3">
        <dgm:presLayoutVars>
          <dgm:chMax val="0"/>
          <dgm:chPref val="0"/>
        </dgm:presLayoutVars>
      </dgm:prSet>
      <dgm:spPr/>
    </dgm:pt>
    <dgm:pt modelId="{AE88A2D0-02B1-40FE-BF53-2B1E82E09C49}" type="pres">
      <dgm:prSet presAssocID="{9D7D78EC-D334-4A03-9F1D-D5D80DF14F33}" presName="desTx" presStyleLbl="alignAccFollowNode1" presStyleIdx="1" presStyleCnt="3">
        <dgm:presLayoutVars/>
      </dgm:prSet>
      <dgm:spPr/>
    </dgm:pt>
    <dgm:pt modelId="{B049D542-4433-426F-89FB-6ACBBFB4716C}" type="pres">
      <dgm:prSet presAssocID="{3B0EDF0F-9312-431E-9846-888B5FD5200D}" presName="space" presStyleCnt="0"/>
      <dgm:spPr/>
    </dgm:pt>
    <dgm:pt modelId="{C035A57D-D733-482E-8C39-B0CFC6822AFD}" type="pres">
      <dgm:prSet presAssocID="{7D21FA3B-D69A-4773-BFDE-4442F95FCCA6}" presName="composite" presStyleCnt="0"/>
      <dgm:spPr/>
    </dgm:pt>
    <dgm:pt modelId="{E9176B9B-C71F-495A-B87A-89DD35FB40D3}" type="pres">
      <dgm:prSet presAssocID="{7D21FA3B-D69A-4773-BFDE-4442F95FCCA6}" presName="parTx" presStyleLbl="alignNode1" presStyleIdx="2" presStyleCnt="3">
        <dgm:presLayoutVars>
          <dgm:chMax val="0"/>
          <dgm:chPref val="0"/>
        </dgm:presLayoutVars>
      </dgm:prSet>
      <dgm:spPr/>
    </dgm:pt>
    <dgm:pt modelId="{00D3DB01-110B-4DE7-B748-D32D2CF3952C}" type="pres">
      <dgm:prSet presAssocID="{7D21FA3B-D69A-4773-BFDE-4442F95FCCA6}" presName="desTx" presStyleLbl="alignAccFollowNode1" presStyleIdx="2" presStyleCnt="3">
        <dgm:presLayoutVars/>
      </dgm:prSet>
      <dgm:spPr/>
    </dgm:pt>
  </dgm:ptLst>
  <dgm:cxnLst>
    <dgm:cxn modelId="{EFA85209-C193-4507-A386-891F34335861}" type="presOf" srcId="{DB0439C7-8E7F-40A8-B01E-58B7A3479AE6}" destId="{00D3DB01-110B-4DE7-B748-D32D2CF3952C}" srcOrd="0" destOrd="1" presId="urn:microsoft.com/office/officeart/2016/7/layout/HorizontalActionList"/>
    <dgm:cxn modelId="{E4DA2418-982C-4CAD-A41E-8B2EF0F4FB30}" srcId="{A21B77E3-C7B1-418D-B09D-BA4E7FFF65D8}" destId="{68E3698E-3167-46AC-9B7F-B36F316A1490}" srcOrd="1" destOrd="0" parTransId="{A395CE4C-7800-4817-A7AC-C5F44A57484A}" sibTransId="{C7517A8E-48F2-4AAF-8047-6C84D0D83114}"/>
    <dgm:cxn modelId="{BF2BDF1F-CD59-48A5-B40C-AD4222426F0D}" srcId="{7D21FA3B-D69A-4773-BFDE-4442F95FCCA6}" destId="{BEDC8140-4ED1-4882-9951-5B2A92994120}" srcOrd="0" destOrd="0" parTransId="{5C4BD530-1C7D-4D4E-BBE7-CF063CC033CD}" sibTransId="{16545B7B-4DE4-40B5-907F-7662B84AF444}"/>
    <dgm:cxn modelId="{D3F1EC27-12A7-4D48-B487-A2688A454911}" type="presOf" srcId="{22D471D6-7CC8-4BFD-B6D2-615EB48CBB84}" destId="{AE88A2D0-02B1-40FE-BF53-2B1E82E09C49}" srcOrd="0" destOrd="0" presId="urn:microsoft.com/office/officeart/2016/7/layout/HorizontalActionList"/>
    <dgm:cxn modelId="{B8E7D92B-035F-4AF6-8DAD-9F6115127C8A}" type="presOf" srcId="{DC603B47-FC57-4D60-A2EF-280CCE02FADC}" destId="{22408B8C-122A-4915-8C64-EC5F78F7691F}" srcOrd="0" destOrd="0" presId="urn:microsoft.com/office/officeart/2016/7/layout/HorizontalActionList"/>
    <dgm:cxn modelId="{EB76A63B-DE41-4BB3-912D-3A014D3317BB}" srcId="{7D21FA3B-D69A-4773-BFDE-4442F95FCCA6}" destId="{3A1D8DA5-DFBC-4BFA-A671-C2D3109475B1}" srcOrd="2" destOrd="0" parTransId="{A1BC13B7-951D-4F7D-BFE3-38E68F413D88}" sibTransId="{0A5277BC-C9ED-4A2D-96A8-E34ECC696CAF}"/>
    <dgm:cxn modelId="{880E2F3D-5B83-43C0-BB4F-21F40CD4F961}" type="presOf" srcId="{A21B77E3-C7B1-418D-B09D-BA4E7FFF65D8}" destId="{29E20B12-16A8-4EAE-9481-42FE823AD65D}" srcOrd="0" destOrd="0" presId="urn:microsoft.com/office/officeart/2016/7/layout/HorizontalActionList"/>
    <dgm:cxn modelId="{C4F0E24A-9883-4BDB-AAA5-C6F1412E8DF5}" type="presOf" srcId="{29D8F353-D198-48F4-8673-19E70282AC59}" destId="{0D73C47A-2F58-4F41-BC11-B2403F21019E}" srcOrd="0" destOrd="0" presId="urn:microsoft.com/office/officeart/2016/7/layout/HorizontalActionList"/>
    <dgm:cxn modelId="{95C1B54D-CFC4-484E-999D-2BDA13D4D95F}" type="presOf" srcId="{BEDC8140-4ED1-4882-9951-5B2A92994120}" destId="{00D3DB01-110B-4DE7-B748-D32D2CF3952C}" srcOrd="0" destOrd="0" presId="urn:microsoft.com/office/officeart/2016/7/layout/HorizontalActionList"/>
    <dgm:cxn modelId="{28B5014E-0F59-4F1E-9523-09D0172A85F2}" srcId="{A21B77E3-C7B1-418D-B09D-BA4E7FFF65D8}" destId="{DC603B47-FC57-4D60-A2EF-280CCE02FADC}" srcOrd="0" destOrd="0" parTransId="{6E6B2AC1-B298-494E-8676-5B0312490123}" sibTransId="{EF274711-22C9-4F39-8BE3-6257F442489F}"/>
    <dgm:cxn modelId="{5395CB74-4E66-4C5B-AE11-D6C41AEB7855}" type="presOf" srcId="{9D7D78EC-D334-4A03-9F1D-D5D80DF14F33}" destId="{D0BCAA64-DBA6-4AE9-968B-510AB72007E9}" srcOrd="0" destOrd="0" presId="urn:microsoft.com/office/officeart/2016/7/layout/HorizontalActionList"/>
    <dgm:cxn modelId="{CC96AE81-E25F-48BC-8FCF-E597C20E9D63}" type="presOf" srcId="{3A1D8DA5-DFBC-4BFA-A671-C2D3109475B1}" destId="{00D3DB01-110B-4DE7-B748-D32D2CF3952C}" srcOrd="0" destOrd="2" presId="urn:microsoft.com/office/officeart/2016/7/layout/HorizontalActionList"/>
    <dgm:cxn modelId="{9628C39C-890C-4A6E-9494-1C2642879B4E}" srcId="{9D7D78EC-D334-4A03-9F1D-D5D80DF14F33}" destId="{6EEBCFB1-57E9-4BA0-A04C-3A33CBE61900}" srcOrd="1" destOrd="0" parTransId="{9C5824F3-8919-449A-B2D1-194083F5F30D}" sibTransId="{D2C46FA4-78AA-4278-8E1F-06C6E6317077}"/>
    <dgm:cxn modelId="{0F115E9E-3286-4CF6-8251-BE5455BF134A}" type="presOf" srcId="{68E3698E-3167-46AC-9B7F-B36F316A1490}" destId="{22408B8C-122A-4915-8C64-EC5F78F7691F}" srcOrd="0" destOrd="1" presId="urn:microsoft.com/office/officeart/2016/7/layout/HorizontalActionList"/>
    <dgm:cxn modelId="{2D3014A6-1578-4658-881D-6C8C25B47B68}" srcId="{29D8F353-D198-48F4-8673-19E70282AC59}" destId="{9D7D78EC-D334-4A03-9F1D-D5D80DF14F33}" srcOrd="1" destOrd="0" parTransId="{2823F803-D503-4CE2-B67F-183E8D96E355}" sibTransId="{3B0EDF0F-9312-431E-9846-888B5FD5200D}"/>
    <dgm:cxn modelId="{79F9ECC6-829D-4C52-A9F9-54FDEFE586CE}" type="presOf" srcId="{6EEBCFB1-57E9-4BA0-A04C-3A33CBE61900}" destId="{AE88A2D0-02B1-40FE-BF53-2B1E82E09C49}" srcOrd="0" destOrd="1" presId="urn:microsoft.com/office/officeart/2016/7/layout/HorizontalActionList"/>
    <dgm:cxn modelId="{7F0B33D6-2D88-480A-B93E-56B4033ED0BD}" srcId="{7D21FA3B-D69A-4773-BFDE-4442F95FCCA6}" destId="{DB0439C7-8E7F-40A8-B01E-58B7A3479AE6}" srcOrd="1" destOrd="0" parTransId="{D12BFC61-FEE0-4AF5-B613-7CC71A9ADD4C}" sibTransId="{5FB89C85-4E12-4E0D-A717-3CBB89D377E3}"/>
    <dgm:cxn modelId="{5DC1F4DB-B23B-4424-83F2-C0918E07DD45}" type="presOf" srcId="{7D21FA3B-D69A-4773-BFDE-4442F95FCCA6}" destId="{E9176B9B-C71F-495A-B87A-89DD35FB40D3}" srcOrd="0" destOrd="0" presId="urn:microsoft.com/office/officeart/2016/7/layout/HorizontalActionList"/>
    <dgm:cxn modelId="{DDA95AE8-A06E-43D9-AA81-261F4B1ED7A9}" srcId="{29D8F353-D198-48F4-8673-19E70282AC59}" destId="{A21B77E3-C7B1-418D-B09D-BA4E7FFF65D8}" srcOrd="0" destOrd="0" parTransId="{7F4817F4-6302-4C07-A7E7-0843488B6441}" sibTransId="{A6A2FAA2-08C5-45F1-B9EB-983B960E2616}"/>
    <dgm:cxn modelId="{475A48EE-7359-4D6E-A6F3-A583AF6A4AFE}" srcId="{29D8F353-D198-48F4-8673-19E70282AC59}" destId="{7D21FA3B-D69A-4773-BFDE-4442F95FCCA6}" srcOrd="2" destOrd="0" parTransId="{662A05DF-1308-4346-95A4-18AFB3A5EE15}" sibTransId="{C04C5F08-5620-44AB-80FA-1C4F1929BF4C}"/>
    <dgm:cxn modelId="{A31919FF-0B56-4A58-95E3-E961AAE0D8EF}" srcId="{9D7D78EC-D334-4A03-9F1D-D5D80DF14F33}" destId="{22D471D6-7CC8-4BFD-B6D2-615EB48CBB84}" srcOrd="0" destOrd="0" parTransId="{539C09C0-02C4-462B-B4FB-3F8651C04326}" sibTransId="{71C9E2AE-7706-4D3E-AC1C-A67831999B78}"/>
    <dgm:cxn modelId="{B3A81481-DAC3-4A90-BE31-6C1A2CDC8B9A}" type="presParOf" srcId="{0D73C47A-2F58-4F41-BC11-B2403F21019E}" destId="{0ED73010-9891-49A8-A9F1-EDCBCD3AC35F}" srcOrd="0" destOrd="0" presId="urn:microsoft.com/office/officeart/2016/7/layout/HorizontalActionList"/>
    <dgm:cxn modelId="{D3741ADD-6D57-46B0-8635-B2C26005D5E2}" type="presParOf" srcId="{0ED73010-9891-49A8-A9F1-EDCBCD3AC35F}" destId="{29E20B12-16A8-4EAE-9481-42FE823AD65D}" srcOrd="0" destOrd="0" presId="urn:microsoft.com/office/officeart/2016/7/layout/HorizontalActionList"/>
    <dgm:cxn modelId="{C4E42223-3DAD-424C-8CF3-E485A54E9080}" type="presParOf" srcId="{0ED73010-9891-49A8-A9F1-EDCBCD3AC35F}" destId="{22408B8C-122A-4915-8C64-EC5F78F7691F}" srcOrd="1" destOrd="0" presId="urn:microsoft.com/office/officeart/2016/7/layout/HorizontalActionList"/>
    <dgm:cxn modelId="{F336319B-B676-447C-90D4-FFA09CE317EC}" type="presParOf" srcId="{0D73C47A-2F58-4F41-BC11-B2403F21019E}" destId="{94AE1EBD-7116-4C25-A976-62DB3CDFC2FA}" srcOrd="1" destOrd="0" presId="urn:microsoft.com/office/officeart/2016/7/layout/HorizontalActionList"/>
    <dgm:cxn modelId="{5246D163-2A41-44D7-8DEA-86A4367B1DFE}" type="presParOf" srcId="{0D73C47A-2F58-4F41-BC11-B2403F21019E}" destId="{109426AF-62FE-45B7-8B77-9041974BD7FA}" srcOrd="2" destOrd="0" presId="urn:microsoft.com/office/officeart/2016/7/layout/HorizontalActionList"/>
    <dgm:cxn modelId="{9D18B771-AF55-4E34-BF25-6190B342C0F3}" type="presParOf" srcId="{109426AF-62FE-45B7-8B77-9041974BD7FA}" destId="{D0BCAA64-DBA6-4AE9-968B-510AB72007E9}" srcOrd="0" destOrd="0" presId="urn:microsoft.com/office/officeart/2016/7/layout/HorizontalActionList"/>
    <dgm:cxn modelId="{04B24059-2572-4D6D-B063-36B5DBF5D97E}" type="presParOf" srcId="{109426AF-62FE-45B7-8B77-9041974BD7FA}" destId="{AE88A2D0-02B1-40FE-BF53-2B1E82E09C49}" srcOrd="1" destOrd="0" presId="urn:microsoft.com/office/officeart/2016/7/layout/HorizontalActionList"/>
    <dgm:cxn modelId="{B53C8D54-E311-4944-B383-B5092DAC23BB}" type="presParOf" srcId="{0D73C47A-2F58-4F41-BC11-B2403F21019E}" destId="{B049D542-4433-426F-89FB-6ACBBFB4716C}" srcOrd="3" destOrd="0" presId="urn:microsoft.com/office/officeart/2016/7/layout/HorizontalActionList"/>
    <dgm:cxn modelId="{FEA91E89-D4D4-4225-BF4B-3663EEB2880B}" type="presParOf" srcId="{0D73C47A-2F58-4F41-BC11-B2403F21019E}" destId="{C035A57D-D733-482E-8C39-B0CFC6822AFD}" srcOrd="4" destOrd="0" presId="urn:microsoft.com/office/officeart/2016/7/layout/HorizontalActionList"/>
    <dgm:cxn modelId="{327266CB-3847-484B-839C-B79C41321C5A}" type="presParOf" srcId="{C035A57D-D733-482E-8C39-B0CFC6822AFD}" destId="{E9176B9B-C71F-495A-B87A-89DD35FB40D3}" srcOrd="0" destOrd="0" presId="urn:microsoft.com/office/officeart/2016/7/layout/HorizontalActionList"/>
    <dgm:cxn modelId="{D4B27BE4-6B2D-43AF-8617-4E700081FB81}" type="presParOf" srcId="{C035A57D-D733-482E-8C39-B0CFC6822AFD}" destId="{00D3DB01-110B-4DE7-B748-D32D2CF3952C}"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F6D80B-BC9D-4CB0-A4D4-F1F54C12CDE1}" type="doc">
      <dgm:prSet loTypeId="urn:microsoft.com/office/officeart/2005/8/layout/hierarchy2" loCatId="hierarchy" qsTypeId="urn:microsoft.com/office/officeart/2005/8/quickstyle/simple1" qsCatId="simple" csTypeId="urn:microsoft.com/office/officeart/2005/8/colors/colorful1" csCatId="colorful"/>
      <dgm:spPr/>
      <dgm:t>
        <a:bodyPr/>
        <a:lstStyle/>
        <a:p>
          <a:endParaRPr lang="en-US"/>
        </a:p>
      </dgm:t>
    </dgm:pt>
    <dgm:pt modelId="{A1899F01-2AA0-4880-A2FD-85CD9F4FA309}">
      <dgm:prSet/>
      <dgm:spPr/>
      <dgm:t>
        <a:bodyPr/>
        <a:lstStyle/>
        <a:p>
          <a:r>
            <a:rPr lang="en-US"/>
            <a:t>Main Venue: Swansea Arena (capacity up to 3,500; full‐venue hire from £12,000/day) </a:t>
          </a:r>
        </a:p>
      </dgm:t>
    </dgm:pt>
    <dgm:pt modelId="{E803E8A1-007D-44E2-8FB3-F23298628C31}" type="parTrans" cxnId="{1A8057DB-57C1-4D49-A68A-1895E2769527}">
      <dgm:prSet/>
      <dgm:spPr/>
      <dgm:t>
        <a:bodyPr/>
        <a:lstStyle/>
        <a:p>
          <a:endParaRPr lang="en-US"/>
        </a:p>
      </dgm:t>
    </dgm:pt>
    <dgm:pt modelId="{F9FF96C7-BE15-444D-B813-474B60B75F69}" type="sibTrans" cxnId="{1A8057DB-57C1-4D49-A68A-1895E2769527}">
      <dgm:prSet/>
      <dgm:spPr/>
      <dgm:t>
        <a:bodyPr/>
        <a:lstStyle/>
        <a:p>
          <a:endParaRPr lang="en-US"/>
        </a:p>
      </dgm:t>
    </dgm:pt>
    <dgm:pt modelId="{B1A591BE-188A-45F6-838C-2DE2CA477C66}">
      <dgm:prSet/>
      <dgm:spPr/>
      <dgm:t>
        <a:bodyPr/>
        <a:lstStyle/>
        <a:p>
          <a:r>
            <a:rPr lang="en-US"/>
            <a:t>Field Locations: Guided tours at local farms and vineyards across South Wales</a:t>
          </a:r>
        </a:p>
      </dgm:t>
    </dgm:pt>
    <dgm:pt modelId="{19ED9DF5-57CE-41C3-A946-D7D9CCEB4790}" type="parTrans" cxnId="{469E60DE-B5FB-40B3-8812-373989A8AF76}">
      <dgm:prSet/>
      <dgm:spPr/>
      <dgm:t>
        <a:bodyPr/>
        <a:lstStyle/>
        <a:p>
          <a:endParaRPr lang="en-US"/>
        </a:p>
      </dgm:t>
    </dgm:pt>
    <dgm:pt modelId="{525C1E8D-4B2F-4707-9DE9-8594117AAC0E}" type="sibTrans" cxnId="{469E60DE-B5FB-40B3-8812-373989A8AF76}">
      <dgm:prSet/>
      <dgm:spPr/>
      <dgm:t>
        <a:bodyPr/>
        <a:lstStyle/>
        <a:p>
          <a:endParaRPr lang="en-US"/>
        </a:p>
      </dgm:t>
    </dgm:pt>
    <dgm:pt modelId="{1B38B805-31F1-4A56-8147-3BED2095409A}">
      <dgm:prSet/>
      <dgm:spPr/>
      <dgm:t>
        <a:bodyPr/>
        <a:lstStyle/>
        <a:p>
          <a:r>
            <a:rPr lang="en-US"/>
            <a:t>Facilities &amp; Contingency:</a:t>
          </a:r>
        </a:p>
      </dgm:t>
    </dgm:pt>
    <dgm:pt modelId="{D72A0BF0-99EA-4B2B-86C3-9222F4EBA1EB}" type="parTrans" cxnId="{F49D274F-6428-4F50-8152-C6D5999181B1}">
      <dgm:prSet/>
      <dgm:spPr/>
      <dgm:t>
        <a:bodyPr/>
        <a:lstStyle/>
        <a:p>
          <a:endParaRPr lang="en-US"/>
        </a:p>
      </dgm:t>
    </dgm:pt>
    <dgm:pt modelId="{BA39EB27-D05F-42BC-B698-311859CDA54D}" type="sibTrans" cxnId="{F49D274F-6428-4F50-8152-C6D5999181B1}">
      <dgm:prSet/>
      <dgm:spPr/>
      <dgm:t>
        <a:bodyPr/>
        <a:lstStyle/>
        <a:p>
          <a:endParaRPr lang="en-US"/>
        </a:p>
      </dgm:t>
    </dgm:pt>
    <dgm:pt modelId="{A2440BF3-4E8A-43E1-AD32-BEC642D0A46D}">
      <dgm:prSet/>
      <dgm:spPr/>
      <dgm:t>
        <a:bodyPr/>
        <a:lstStyle/>
        <a:p>
          <a:r>
            <a:rPr lang="en-US"/>
            <a:t>Expo hall and dedicated masterclass rooms</a:t>
          </a:r>
        </a:p>
      </dgm:t>
    </dgm:pt>
    <dgm:pt modelId="{E92AFCF6-34F5-4843-A737-77291B4BF602}" type="parTrans" cxnId="{9AA99158-F8A7-4997-866B-690630D04650}">
      <dgm:prSet/>
      <dgm:spPr/>
      <dgm:t>
        <a:bodyPr/>
        <a:lstStyle/>
        <a:p>
          <a:endParaRPr lang="en-US"/>
        </a:p>
      </dgm:t>
    </dgm:pt>
    <dgm:pt modelId="{39513D2F-A20A-4EC3-AC0F-BA894F75244E}" type="sibTrans" cxnId="{9AA99158-F8A7-4997-866B-690630D04650}">
      <dgm:prSet/>
      <dgm:spPr/>
      <dgm:t>
        <a:bodyPr/>
        <a:lstStyle/>
        <a:p>
          <a:endParaRPr lang="en-US"/>
        </a:p>
      </dgm:t>
    </dgm:pt>
    <dgm:pt modelId="{3AC41FD2-8C7E-441F-9EB6-6934AA2E1422}">
      <dgm:prSet/>
      <dgm:spPr/>
      <dgm:t>
        <a:bodyPr/>
        <a:lstStyle/>
        <a:p>
          <a:r>
            <a:rPr lang="en-US"/>
            <a:t>Indoor back‑up spaces in arena concourses for adverse weather</a:t>
          </a:r>
        </a:p>
      </dgm:t>
    </dgm:pt>
    <dgm:pt modelId="{5CA9EBCE-70C2-49C3-B858-B80DAE23FDA5}" type="parTrans" cxnId="{039A1E82-BCCB-40AE-B9F2-6E6EB26723EE}">
      <dgm:prSet/>
      <dgm:spPr/>
      <dgm:t>
        <a:bodyPr/>
        <a:lstStyle/>
        <a:p>
          <a:endParaRPr lang="en-US"/>
        </a:p>
      </dgm:t>
    </dgm:pt>
    <dgm:pt modelId="{ED9BB4B4-A94F-4587-B18F-F15B458D5C28}" type="sibTrans" cxnId="{039A1E82-BCCB-40AE-B9F2-6E6EB26723EE}">
      <dgm:prSet/>
      <dgm:spPr/>
      <dgm:t>
        <a:bodyPr/>
        <a:lstStyle/>
        <a:p>
          <a:endParaRPr lang="en-US"/>
        </a:p>
      </dgm:t>
    </dgm:pt>
    <dgm:pt modelId="{8A327693-7331-4FEE-A014-BC0C2D89863F}" type="pres">
      <dgm:prSet presAssocID="{83F6D80B-BC9D-4CB0-A4D4-F1F54C12CDE1}" presName="diagram" presStyleCnt="0">
        <dgm:presLayoutVars>
          <dgm:chPref val="1"/>
          <dgm:dir/>
          <dgm:animOne val="branch"/>
          <dgm:animLvl val="lvl"/>
          <dgm:resizeHandles val="exact"/>
        </dgm:presLayoutVars>
      </dgm:prSet>
      <dgm:spPr/>
    </dgm:pt>
    <dgm:pt modelId="{DA6F424E-A276-4E18-909F-8616E27513DB}" type="pres">
      <dgm:prSet presAssocID="{A1899F01-2AA0-4880-A2FD-85CD9F4FA309}" presName="root1" presStyleCnt="0"/>
      <dgm:spPr/>
    </dgm:pt>
    <dgm:pt modelId="{BB075993-423C-4616-AF5F-A54F65A9E412}" type="pres">
      <dgm:prSet presAssocID="{A1899F01-2AA0-4880-A2FD-85CD9F4FA309}" presName="LevelOneTextNode" presStyleLbl="node0" presStyleIdx="0" presStyleCnt="1">
        <dgm:presLayoutVars>
          <dgm:chPref val="3"/>
        </dgm:presLayoutVars>
      </dgm:prSet>
      <dgm:spPr/>
    </dgm:pt>
    <dgm:pt modelId="{BD17BFDD-6C5A-481D-AF28-49B434453701}" type="pres">
      <dgm:prSet presAssocID="{A1899F01-2AA0-4880-A2FD-85CD9F4FA309}" presName="level2hierChild" presStyleCnt="0"/>
      <dgm:spPr/>
    </dgm:pt>
    <dgm:pt modelId="{5E888BEF-50E0-4E6D-B210-3882D456BF31}" type="pres">
      <dgm:prSet presAssocID="{19ED9DF5-57CE-41C3-A946-D7D9CCEB4790}" presName="conn2-1" presStyleLbl="parChTrans1D2" presStyleIdx="0" presStyleCnt="2"/>
      <dgm:spPr/>
    </dgm:pt>
    <dgm:pt modelId="{1C577305-3FF5-487D-88B9-54A39FA766E9}" type="pres">
      <dgm:prSet presAssocID="{19ED9DF5-57CE-41C3-A946-D7D9CCEB4790}" presName="connTx" presStyleLbl="parChTrans1D2" presStyleIdx="0" presStyleCnt="2"/>
      <dgm:spPr/>
    </dgm:pt>
    <dgm:pt modelId="{1ABAC7FE-F163-45FB-84D4-6C7481A3D138}" type="pres">
      <dgm:prSet presAssocID="{B1A591BE-188A-45F6-838C-2DE2CA477C66}" presName="root2" presStyleCnt="0"/>
      <dgm:spPr/>
    </dgm:pt>
    <dgm:pt modelId="{2CA2F86E-D2ED-4AAB-8726-16688B105173}" type="pres">
      <dgm:prSet presAssocID="{B1A591BE-188A-45F6-838C-2DE2CA477C66}" presName="LevelTwoTextNode" presStyleLbl="node2" presStyleIdx="0" presStyleCnt="2">
        <dgm:presLayoutVars>
          <dgm:chPref val="3"/>
        </dgm:presLayoutVars>
      </dgm:prSet>
      <dgm:spPr/>
    </dgm:pt>
    <dgm:pt modelId="{04D66A0E-D664-4712-9DCD-B1E1349EF8A1}" type="pres">
      <dgm:prSet presAssocID="{B1A591BE-188A-45F6-838C-2DE2CA477C66}" presName="level3hierChild" presStyleCnt="0"/>
      <dgm:spPr/>
    </dgm:pt>
    <dgm:pt modelId="{5529FF0C-A195-46A6-9484-56F5158417CE}" type="pres">
      <dgm:prSet presAssocID="{D72A0BF0-99EA-4B2B-86C3-9222F4EBA1EB}" presName="conn2-1" presStyleLbl="parChTrans1D2" presStyleIdx="1" presStyleCnt="2"/>
      <dgm:spPr/>
    </dgm:pt>
    <dgm:pt modelId="{58047040-DF82-4C3C-8644-DC5BFE180001}" type="pres">
      <dgm:prSet presAssocID="{D72A0BF0-99EA-4B2B-86C3-9222F4EBA1EB}" presName="connTx" presStyleLbl="parChTrans1D2" presStyleIdx="1" presStyleCnt="2"/>
      <dgm:spPr/>
    </dgm:pt>
    <dgm:pt modelId="{F3EB2D15-4544-4AEA-98EC-EC79F1B85735}" type="pres">
      <dgm:prSet presAssocID="{1B38B805-31F1-4A56-8147-3BED2095409A}" presName="root2" presStyleCnt="0"/>
      <dgm:spPr/>
    </dgm:pt>
    <dgm:pt modelId="{DE3489F3-3BE2-4870-9936-DA5D5C46D253}" type="pres">
      <dgm:prSet presAssocID="{1B38B805-31F1-4A56-8147-3BED2095409A}" presName="LevelTwoTextNode" presStyleLbl="node2" presStyleIdx="1" presStyleCnt="2">
        <dgm:presLayoutVars>
          <dgm:chPref val="3"/>
        </dgm:presLayoutVars>
      </dgm:prSet>
      <dgm:spPr/>
    </dgm:pt>
    <dgm:pt modelId="{C117B5B3-4E85-4063-8E25-AB79793C2D0F}" type="pres">
      <dgm:prSet presAssocID="{1B38B805-31F1-4A56-8147-3BED2095409A}" presName="level3hierChild" presStyleCnt="0"/>
      <dgm:spPr/>
    </dgm:pt>
    <dgm:pt modelId="{A4331E08-05CA-4B37-ABDD-57CE96BE9B7D}" type="pres">
      <dgm:prSet presAssocID="{E92AFCF6-34F5-4843-A737-77291B4BF602}" presName="conn2-1" presStyleLbl="parChTrans1D3" presStyleIdx="0" presStyleCnt="2"/>
      <dgm:spPr/>
    </dgm:pt>
    <dgm:pt modelId="{2D777FBC-BE78-4D0F-8C82-3ED201F44D63}" type="pres">
      <dgm:prSet presAssocID="{E92AFCF6-34F5-4843-A737-77291B4BF602}" presName="connTx" presStyleLbl="parChTrans1D3" presStyleIdx="0" presStyleCnt="2"/>
      <dgm:spPr/>
    </dgm:pt>
    <dgm:pt modelId="{A0218037-902A-4D69-AD2A-1CFA670A0C79}" type="pres">
      <dgm:prSet presAssocID="{A2440BF3-4E8A-43E1-AD32-BEC642D0A46D}" presName="root2" presStyleCnt="0"/>
      <dgm:spPr/>
    </dgm:pt>
    <dgm:pt modelId="{620A40FC-D428-4F23-9256-C7257F77A9D7}" type="pres">
      <dgm:prSet presAssocID="{A2440BF3-4E8A-43E1-AD32-BEC642D0A46D}" presName="LevelTwoTextNode" presStyleLbl="node3" presStyleIdx="0" presStyleCnt="2">
        <dgm:presLayoutVars>
          <dgm:chPref val="3"/>
        </dgm:presLayoutVars>
      </dgm:prSet>
      <dgm:spPr/>
    </dgm:pt>
    <dgm:pt modelId="{378A4A25-C733-4EEA-BFF8-9C6C907C1401}" type="pres">
      <dgm:prSet presAssocID="{A2440BF3-4E8A-43E1-AD32-BEC642D0A46D}" presName="level3hierChild" presStyleCnt="0"/>
      <dgm:spPr/>
    </dgm:pt>
    <dgm:pt modelId="{B20B3B03-7D89-461B-B648-1B12BA3B6ACB}" type="pres">
      <dgm:prSet presAssocID="{5CA9EBCE-70C2-49C3-B858-B80DAE23FDA5}" presName="conn2-1" presStyleLbl="parChTrans1D3" presStyleIdx="1" presStyleCnt="2"/>
      <dgm:spPr/>
    </dgm:pt>
    <dgm:pt modelId="{E4BF73E7-91BC-4080-9F51-2E37BB701DCB}" type="pres">
      <dgm:prSet presAssocID="{5CA9EBCE-70C2-49C3-B858-B80DAE23FDA5}" presName="connTx" presStyleLbl="parChTrans1D3" presStyleIdx="1" presStyleCnt="2"/>
      <dgm:spPr/>
    </dgm:pt>
    <dgm:pt modelId="{3520C7FC-E62A-47CE-8B61-AA7C9C5A0A0F}" type="pres">
      <dgm:prSet presAssocID="{3AC41FD2-8C7E-441F-9EB6-6934AA2E1422}" presName="root2" presStyleCnt="0"/>
      <dgm:spPr/>
    </dgm:pt>
    <dgm:pt modelId="{E64FF1C3-135A-4020-B8F9-4A934947D56D}" type="pres">
      <dgm:prSet presAssocID="{3AC41FD2-8C7E-441F-9EB6-6934AA2E1422}" presName="LevelTwoTextNode" presStyleLbl="node3" presStyleIdx="1" presStyleCnt="2">
        <dgm:presLayoutVars>
          <dgm:chPref val="3"/>
        </dgm:presLayoutVars>
      </dgm:prSet>
      <dgm:spPr/>
    </dgm:pt>
    <dgm:pt modelId="{83DCC238-A1B4-40FA-BCAA-D3D88E4EF913}" type="pres">
      <dgm:prSet presAssocID="{3AC41FD2-8C7E-441F-9EB6-6934AA2E1422}" presName="level3hierChild" presStyleCnt="0"/>
      <dgm:spPr/>
    </dgm:pt>
  </dgm:ptLst>
  <dgm:cxnLst>
    <dgm:cxn modelId="{78851800-5723-4854-8C14-852CB79AC803}" type="presOf" srcId="{B1A591BE-188A-45F6-838C-2DE2CA477C66}" destId="{2CA2F86E-D2ED-4AAB-8726-16688B105173}" srcOrd="0" destOrd="0" presId="urn:microsoft.com/office/officeart/2005/8/layout/hierarchy2"/>
    <dgm:cxn modelId="{71660517-756D-42F9-AF9B-707F4759E15A}" type="presOf" srcId="{D72A0BF0-99EA-4B2B-86C3-9222F4EBA1EB}" destId="{5529FF0C-A195-46A6-9484-56F5158417CE}" srcOrd="0" destOrd="0" presId="urn:microsoft.com/office/officeart/2005/8/layout/hierarchy2"/>
    <dgm:cxn modelId="{F49D274F-6428-4F50-8152-C6D5999181B1}" srcId="{A1899F01-2AA0-4880-A2FD-85CD9F4FA309}" destId="{1B38B805-31F1-4A56-8147-3BED2095409A}" srcOrd="1" destOrd="0" parTransId="{D72A0BF0-99EA-4B2B-86C3-9222F4EBA1EB}" sibTransId="{BA39EB27-D05F-42BC-B698-311859CDA54D}"/>
    <dgm:cxn modelId="{9E0A8572-0145-4DF0-A578-0FB488B5D73D}" type="presOf" srcId="{A1899F01-2AA0-4880-A2FD-85CD9F4FA309}" destId="{BB075993-423C-4616-AF5F-A54F65A9E412}" srcOrd="0" destOrd="0" presId="urn:microsoft.com/office/officeart/2005/8/layout/hierarchy2"/>
    <dgm:cxn modelId="{4E7B7057-C7AF-4416-ACEB-34758576CFF8}" type="presOf" srcId="{A2440BF3-4E8A-43E1-AD32-BEC642D0A46D}" destId="{620A40FC-D428-4F23-9256-C7257F77A9D7}" srcOrd="0" destOrd="0" presId="urn:microsoft.com/office/officeart/2005/8/layout/hierarchy2"/>
    <dgm:cxn modelId="{9AA99158-F8A7-4997-866B-690630D04650}" srcId="{1B38B805-31F1-4A56-8147-3BED2095409A}" destId="{A2440BF3-4E8A-43E1-AD32-BEC642D0A46D}" srcOrd="0" destOrd="0" parTransId="{E92AFCF6-34F5-4843-A737-77291B4BF602}" sibTransId="{39513D2F-A20A-4EC3-AC0F-BA894F75244E}"/>
    <dgm:cxn modelId="{039A1E82-BCCB-40AE-B9F2-6E6EB26723EE}" srcId="{1B38B805-31F1-4A56-8147-3BED2095409A}" destId="{3AC41FD2-8C7E-441F-9EB6-6934AA2E1422}" srcOrd="1" destOrd="0" parTransId="{5CA9EBCE-70C2-49C3-B858-B80DAE23FDA5}" sibTransId="{ED9BB4B4-A94F-4587-B18F-F15B458D5C28}"/>
    <dgm:cxn modelId="{89A2F99F-A4D7-4003-BF91-B7E189B6DBF1}" type="presOf" srcId="{E92AFCF6-34F5-4843-A737-77291B4BF602}" destId="{A4331E08-05CA-4B37-ABDD-57CE96BE9B7D}" srcOrd="0" destOrd="0" presId="urn:microsoft.com/office/officeart/2005/8/layout/hierarchy2"/>
    <dgm:cxn modelId="{AD17B4C5-A735-4084-B231-42DF42CC40C3}" type="presOf" srcId="{83F6D80B-BC9D-4CB0-A4D4-F1F54C12CDE1}" destId="{8A327693-7331-4FEE-A014-BC0C2D89863F}" srcOrd="0" destOrd="0" presId="urn:microsoft.com/office/officeart/2005/8/layout/hierarchy2"/>
    <dgm:cxn modelId="{E52FCFCB-3803-4C33-A6AD-5F23D0A48AD6}" type="presOf" srcId="{1B38B805-31F1-4A56-8147-3BED2095409A}" destId="{DE3489F3-3BE2-4870-9936-DA5D5C46D253}" srcOrd="0" destOrd="0" presId="urn:microsoft.com/office/officeart/2005/8/layout/hierarchy2"/>
    <dgm:cxn modelId="{1A8057DB-57C1-4D49-A68A-1895E2769527}" srcId="{83F6D80B-BC9D-4CB0-A4D4-F1F54C12CDE1}" destId="{A1899F01-2AA0-4880-A2FD-85CD9F4FA309}" srcOrd="0" destOrd="0" parTransId="{E803E8A1-007D-44E2-8FB3-F23298628C31}" sibTransId="{F9FF96C7-BE15-444D-B813-474B60B75F69}"/>
    <dgm:cxn modelId="{C56C39DD-6206-478D-B71C-FF5910B43412}" type="presOf" srcId="{E92AFCF6-34F5-4843-A737-77291B4BF602}" destId="{2D777FBC-BE78-4D0F-8C82-3ED201F44D63}" srcOrd="1" destOrd="0" presId="urn:microsoft.com/office/officeart/2005/8/layout/hierarchy2"/>
    <dgm:cxn modelId="{469E60DE-B5FB-40B3-8812-373989A8AF76}" srcId="{A1899F01-2AA0-4880-A2FD-85CD9F4FA309}" destId="{B1A591BE-188A-45F6-838C-2DE2CA477C66}" srcOrd="0" destOrd="0" parTransId="{19ED9DF5-57CE-41C3-A946-D7D9CCEB4790}" sibTransId="{525C1E8D-4B2F-4707-9DE9-8594117AAC0E}"/>
    <dgm:cxn modelId="{D043B3DE-B3B4-4428-8B6C-676DF4AC16DB}" type="presOf" srcId="{19ED9DF5-57CE-41C3-A946-D7D9CCEB4790}" destId="{1C577305-3FF5-487D-88B9-54A39FA766E9}" srcOrd="1" destOrd="0" presId="urn:microsoft.com/office/officeart/2005/8/layout/hierarchy2"/>
    <dgm:cxn modelId="{B5B090E0-DC13-48A6-88F5-ECD6A03AB9E2}" type="presOf" srcId="{5CA9EBCE-70C2-49C3-B858-B80DAE23FDA5}" destId="{E4BF73E7-91BC-4080-9F51-2E37BB701DCB}" srcOrd="1" destOrd="0" presId="urn:microsoft.com/office/officeart/2005/8/layout/hierarchy2"/>
    <dgm:cxn modelId="{DCBFB3E2-CE73-4088-8373-870C6D717828}" type="presOf" srcId="{5CA9EBCE-70C2-49C3-B858-B80DAE23FDA5}" destId="{B20B3B03-7D89-461B-B648-1B12BA3B6ACB}" srcOrd="0" destOrd="0" presId="urn:microsoft.com/office/officeart/2005/8/layout/hierarchy2"/>
    <dgm:cxn modelId="{4E1A26EF-5C7C-4CF0-9CF1-A132F81636DA}" type="presOf" srcId="{3AC41FD2-8C7E-441F-9EB6-6934AA2E1422}" destId="{E64FF1C3-135A-4020-B8F9-4A934947D56D}" srcOrd="0" destOrd="0" presId="urn:microsoft.com/office/officeart/2005/8/layout/hierarchy2"/>
    <dgm:cxn modelId="{9F7582F4-B0FC-4C61-859A-05DBA9B3ABA6}" type="presOf" srcId="{D72A0BF0-99EA-4B2B-86C3-9222F4EBA1EB}" destId="{58047040-DF82-4C3C-8644-DC5BFE180001}" srcOrd="1" destOrd="0" presId="urn:microsoft.com/office/officeart/2005/8/layout/hierarchy2"/>
    <dgm:cxn modelId="{D855C0F7-9870-4D3C-BAE0-C05BEA04938D}" type="presOf" srcId="{19ED9DF5-57CE-41C3-A946-D7D9CCEB4790}" destId="{5E888BEF-50E0-4E6D-B210-3882D456BF31}" srcOrd="0" destOrd="0" presId="urn:microsoft.com/office/officeart/2005/8/layout/hierarchy2"/>
    <dgm:cxn modelId="{AC30426A-7BFB-440D-8766-CCC54D33A00B}" type="presParOf" srcId="{8A327693-7331-4FEE-A014-BC0C2D89863F}" destId="{DA6F424E-A276-4E18-909F-8616E27513DB}" srcOrd="0" destOrd="0" presId="urn:microsoft.com/office/officeart/2005/8/layout/hierarchy2"/>
    <dgm:cxn modelId="{FD036887-59DE-4B7B-A255-BDCEA2619AD9}" type="presParOf" srcId="{DA6F424E-A276-4E18-909F-8616E27513DB}" destId="{BB075993-423C-4616-AF5F-A54F65A9E412}" srcOrd="0" destOrd="0" presId="urn:microsoft.com/office/officeart/2005/8/layout/hierarchy2"/>
    <dgm:cxn modelId="{670AE789-4359-4A1A-83F2-B1E78CDCB75E}" type="presParOf" srcId="{DA6F424E-A276-4E18-909F-8616E27513DB}" destId="{BD17BFDD-6C5A-481D-AF28-49B434453701}" srcOrd="1" destOrd="0" presId="urn:microsoft.com/office/officeart/2005/8/layout/hierarchy2"/>
    <dgm:cxn modelId="{9E2F7EEB-D9EE-45D2-82D7-B41FD3411E3B}" type="presParOf" srcId="{BD17BFDD-6C5A-481D-AF28-49B434453701}" destId="{5E888BEF-50E0-4E6D-B210-3882D456BF31}" srcOrd="0" destOrd="0" presId="urn:microsoft.com/office/officeart/2005/8/layout/hierarchy2"/>
    <dgm:cxn modelId="{EC82A527-9482-4AB2-90DA-E7528B9531A6}" type="presParOf" srcId="{5E888BEF-50E0-4E6D-B210-3882D456BF31}" destId="{1C577305-3FF5-487D-88B9-54A39FA766E9}" srcOrd="0" destOrd="0" presId="urn:microsoft.com/office/officeart/2005/8/layout/hierarchy2"/>
    <dgm:cxn modelId="{FB931A6F-94E3-42A7-8962-6EC422B9ECFE}" type="presParOf" srcId="{BD17BFDD-6C5A-481D-AF28-49B434453701}" destId="{1ABAC7FE-F163-45FB-84D4-6C7481A3D138}" srcOrd="1" destOrd="0" presId="urn:microsoft.com/office/officeart/2005/8/layout/hierarchy2"/>
    <dgm:cxn modelId="{CB5E0590-6529-4A01-BCDF-36CBB5FF5D66}" type="presParOf" srcId="{1ABAC7FE-F163-45FB-84D4-6C7481A3D138}" destId="{2CA2F86E-D2ED-4AAB-8726-16688B105173}" srcOrd="0" destOrd="0" presId="urn:microsoft.com/office/officeart/2005/8/layout/hierarchy2"/>
    <dgm:cxn modelId="{B454E663-50D1-48F1-BD80-086F153DC8BF}" type="presParOf" srcId="{1ABAC7FE-F163-45FB-84D4-6C7481A3D138}" destId="{04D66A0E-D664-4712-9DCD-B1E1349EF8A1}" srcOrd="1" destOrd="0" presId="urn:microsoft.com/office/officeart/2005/8/layout/hierarchy2"/>
    <dgm:cxn modelId="{360921EB-F4EB-4A4E-8310-D53E10FA2E46}" type="presParOf" srcId="{BD17BFDD-6C5A-481D-AF28-49B434453701}" destId="{5529FF0C-A195-46A6-9484-56F5158417CE}" srcOrd="2" destOrd="0" presId="urn:microsoft.com/office/officeart/2005/8/layout/hierarchy2"/>
    <dgm:cxn modelId="{FF301D34-0704-49B0-9A81-9724FF4DCA77}" type="presParOf" srcId="{5529FF0C-A195-46A6-9484-56F5158417CE}" destId="{58047040-DF82-4C3C-8644-DC5BFE180001}" srcOrd="0" destOrd="0" presId="urn:microsoft.com/office/officeart/2005/8/layout/hierarchy2"/>
    <dgm:cxn modelId="{CA5CDC26-555C-4183-93E3-90DB4AA10A89}" type="presParOf" srcId="{BD17BFDD-6C5A-481D-AF28-49B434453701}" destId="{F3EB2D15-4544-4AEA-98EC-EC79F1B85735}" srcOrd="3" destOrd="0" presId="urn:microsoft.com/office/officeart/2005/8/layout/hierarchy2"/>
    <dgm:cxn modelId="{1BB191E6-BAA8-4B26-B915-18CC24E9DC68}" type="presParOf" srcId="{F3EB2D15-4544-4AEA-98EC-EC79F1B85735}" destId="{DE3489F3-3BE2-4870-9936-DA5D5C46D253}" srcOrd="0" destOrd="0" presId="urn:microsoft.com/office/officeart/2005/8/layout/hierarchy2"/>
    <dgm:cxn modelId="{1DDDED1F-8262-42BA-BDAB-AFC62D826D9E}" type="presParOf" srcId="{F3EB2D15-4544-4AEA-98EC-EC79F1B85735}" destId="{C117B5B3-4E85-4063-8E25-AB79793C2D0F}" srcOrd="1" destOrd="0" presId="urn:microsoft.com/office/officeart/2005/8/layout/hierarchy2"/>
    <dgm:cxn modelId="{FCB0D516-9EE2-4C60-9549-3B81DC607090}" type="presParOf" srcId="{C117B5B3-4E85-4063-8E25-AB79793C2D0F}" destId="{A4331E08-05CA-4B37-ABDD-57CE96BE9B7D}" srcOrd="0" destOrd="0" presId="urn:microsoft.com/office/officeart/2005/8/layout/hierarchy2"/>
    <dgm:cxn modelId="{3FABB3E9-4FE3-4AE1-BDA9-B7B14076CC5F}" type="presParOf" srcId="{A4331E08-05CA-4B37-ABDD-57CE96BE9B7D}" destId="{2D777FBC-BE78-4D0F-8C82-3ED201F44D63}" srcOrd="0" destOrd="0" presId="urn:microsoft.com/office/officeart/2005/8/layout/hierarchy2"/>
    <dgm:cxn modelId="{51B3DF65-D1FD-4F18-8CC8-0A45ADA633F1}" type="presParOf" srcId="{C117B5B3-4E85-4063-8E25-AB79793C2D0F}" destId="{A0218037-902A-4D69-AD2A-1CFA670A0C79}" srcOrd="1" destOrd="0" presId="urn:microsoft.com/office/officeart/2005/8/layout/hierarchy2"/>
    <dgm:cxn modelId="{4B6B5F4D-85D0-4DCC-81BA-26A9C5699819}" type="presParOf" srcId="{A0218037-902A-4D69-AD2A-1CFA670A0C79}" destId="{620A40FC-D428-4F23-9256-C7257F77A9D7}" srcOrd="0" destOrd="0" presId="urn:microsoft.com/office/officeart/2005/8/layout/hierarchy2"/>
    <dgm:cxn modelId="{906546A5-E802-4DBF-99B2-AE474070C28F}" type="presParOf" srcId="{A0218037-902A-4D69-AD2A-1CFA670A0C79}" destId="{378A4A25-C733-4EEA-BFF8-9C6C907C1401}" srcOrd="1" destOrd="0" presId="urn:microsoft.com/office/officeart/2005/8/layout/hierarchy2"/>
    <dgm:cxn modelId="{F4F22DCB-CCAB-47FF-A560-642B38856C37}" type="presParOf" srcId="{C117B5B3-4E85-4063-8E25-AB79793C2D0F}" destId="{B20B3B03-7D89-461B-B648-1B12BA3B6ACB}" srcOrd="2" destOrd="0" presId="urn:microsoft.com/office/officeart/2005/8/layout/hierarchy2"/>
    <dgm:cxn modelId="{065A90DD-416E-46CC-BBF0-5DF0C6087B2B}" type="presParOf" srcId="{B20B3B03-7D89-461B-B648-1B12BA3B6ACB}" destId="{E4BF73E7-91BC-4080-9F51-2E37BB701DCB}" srcOrd="0" destOrd="0" presId="urn:microsoft.com/office/officeart/2005/8/layout/hierarchy2"/>
    <dgm:cxn modelId="{6E01FCBD-CC81-4846-B272-3F3C02704930}" type="presParOf" srcId="{C117B5B3-4E85-4063-8E25-AB79793C2D0F}" destId="{3520C7FC-E62A-47CE-8B61-AA7C9C5A0A0F}" srcOrd="3" destOrd="0" presId="urn:microsoft.com/office/officeart/2005/8/layout/hierarchy2"/>
    <dgm:cxn modelId="{60BF7A19-EAFC-44B8-9BBF-6DE25F6384C3}" type="presParOf" srcId="{3520C7FC-E62A-47CE-8B61-AA7C9C5A0A0F}" destId="{E64FF1C3-135A-4020-B8F9-4A934947D56D}" srcOrd="0" destOrd="0" presId="urn:microsoft.com/office/officeart/2005/8/layout/hierarchy2"/>
    <dgm:cxn modelId="{21884A20-302F-426F-8BBA-2BDD0F53162F}" type="presParOf" srcId="{3520C7FC-E62A-47CE-8B61-AA7C9C5A0A0F}" destId="{83DCC238-A1B4-40FA-BCAA-D3D88E4EF913}"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0E3B3E-4B86-4FCE-AC42-0B3C12698846}"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US"/>
        </a:p>
      </dgm:t>
    </dgm:pt>
    <dgm:pt modelId="{C2373C68-8932-4711-882E-18B3CD481F56}">
      <dgm:prSet/>
      <dgm:spPr/>
      <dgm:t>
        <a:bodyPr/>
        <a:lstStyle/>
        <a:p>
          <a:r>
            <a:rPr lang="en-US"/>
            <a:t>Staffing:</a:t>
          </a:r>
        </a:p>
      </dgm:t>
    </dgm:pt>
    <dgm:pt modelId="{82A07898-0647-40D7-9647-0C713BAABF07}" type="parTrans" cxnId="{1AB71565-5774-4984-AB21-F36DDBE3DAEB}">
      <dgm:prSet/>
      <dgm:spPr/>
      <dgm:t>
        <a:bodyPr/>
        <a:lstStyle/>
        <a:p>
          <a:endParaRPr lang="en-US"/>
        </a:p>
      </dgm:t>
    </dgm:pt>
    <dgm:pt modelId="{AA118462-B692-4BFD-8301-280A5A8B7D32}" type="sibTrans" cxnId="{1AB71565-5774-4984-AB21-F36DDBE3DAEB}">
      <dgm:prSet/>
      <dgm:spPr/>
      <dgm:t>
        <a:bodyPr/>
        <a:lstStyle/>
        <a:p>
          <a:endParaRPr lang="en-US"/>
        </a:p>
      </dgm:t>
    </dgm:pt>
    <dgm:pt modelId="{CE1D7856-7A83-4577-BA7B-9E4C45DF37D1}">
      <dgm:prSet/>
      <dgm:spPr/>
      <dgm:t>
        <a:bodyPr/>
        <a:lstStyle/>
        <a:p>
          <a:r>
            <a:rPr lang="en-US"/>
            <a:t>Event director, logistics coordinator, masterclass leads</a:t>
          </a:r>
        </a:p>
      </dgm:t>
    </dgm:pt>
    <dgm:pt modelId="{2D7A77E8-3854-41ED-9045-E7BACC6EE1DE}" type="parTrans" cxnId="{2C394585-E2C1-477A-BFE7-16015698C113}">
      <dgm:prSet/>
      <dgm:spPr/>
      <dgm:t>
        <a:bodyPr/>
        <a:lstStyle/>
        <a:p>
          <a:endParaRPr lang="en-US"/>
        </a:p>
      </dgm:t>
    </dgm:pt>
    <dgm:pt modelId="{4F2569BF-2BD7-4549-8194-BF1F4BBEC988}" type="sibTrans" cxnId="{2C394585-E2C1-477A-BFE7-16015698C113}">
      <dgm:prSet/>
      <dgm:spPr/>
      <dgm:t>
        <a:bodyPr/>
        <a:lstStyle/>
        <a:p>
          <a:endParaRPr lang="en-US"/>
        </a:p>
      </dgm:t>
    </dgm:pt>
    <dgm:pt modelId="{F59927CA-E34D-4DD6-9A64-BA072DEA9375}">
      <dgm:prSet/>
      <dgm:spPr/>
      <dgm:t>
        <a:bodyPr/>
        <a:lstStyle/>
        <a:p>
          <a:r>
            <a:rPr lang="en-US"/>
            <a:t>Guest chefs and industry keynote speakers</a:t>
          </a:r>
        </a:p>
      </dgm:t>
    </dgm:pt>
    <dgm:pt modelId="{073ECEE4-F54D-46C2-B50B-FD799B27FA61}" type="parTrans" cxnId="{EC4CCD84-6B74-4C48-AC5A-C8F27F24CB3D}">
      <dgm:prSet/>
      <dgm:spPr/>
      <dgm:t>
        <a:bodyPr/>
        <a:lstStyle/>
        <a:p>
          <a:endParaRPr lang="en-US"/>
        </a:p>
      </dgm:t>
    </dgm:pt>
    <dgm:pt modelId="{75305E8F-C3BD-4813-99B8-ADD0BA86DC0E}" type="sibTrans" cxnId="{EC4CCD84-6B74-4C48-AC5A-C8F27F24CB3D}">
      <dgm:prSet/>
      <dgm:spPr/>
      <dgm:t>
        <a:bodyPr/>
        <a:lstStyle/>
        <a:p>
          <a:endParaRPr lang="en-US"/>
        </a:p>
      </dgm:t>
    </dgm:pt>
    <dgm:pt modelId="{2D71E82C-B957-4AB2-8ADD-6E97B417179D}">
      <dgm:prSet/>
      <dgm:spPr/>
      <dgm:t>
        <a:bodyPr/>
        <a:lstStyle/>
        <a:p>
          <a:r>
            <a:rPr lang="en-US"/>
            <a:t>Support teams: AV, catering, transport</a:t>
          </a:r>
        </a:p>
      </dgm:t>
    </dgm:pt>
    <dgm:pt modelId="{A2CBD969-526B-4A6F-84B9-45B27A17AA43}" type="parTrans" cxnId="{715A8041-ECAC-4711-8E17-CD46CBCA7657}">
      <dgm:prSet/>
      <dgm:spPr/>
      <dgm:t>
        <a:bodyPr/>
        <a:lstStyle/>
        <a:p>
          <a:endParaRPr lang="en-US"/>
        </a:p>
      </dgm:t>
    </dgm:pt>
    <dgm:pt modelId="{A89EA5EA-58B5-4660-AEF0-EC7E9D77AD6E}" type="sibTrans" cxnId="{715A8041-ECAC-4711-8E17-CD46CBCA7657}">
      <dgm:prSet/>
      <dgm:spPr/>
      <dgm:t>
        <a:bodyPr/>
        <a:lstStyle/>
        <a:p>
          <a:endParaRPr lang="en-US"/>
        </a:p>
      </dgm:t>
    </dgm:pt>
    <dgm:pt modelId="{553D241F-23C1-458F-8331-AF1F972F8EF5}">
      <dgm:prSet/>
      <dgm:spPr/>
      <dgm:t>
        <a:bodyPr/>
        <a:lstStyle/>
        <a:p>
          <a:r>
            <a:rPr lang="en-US"/>
            <a:t>Resources &amp; Logistics:</a:t>
          </a:r>
        </a:p>
      </dgm:t>
    </dgm:pt>
    <dgm:pt modelId="{1A2102FB-2AB0-4C24-B201-D7C0F7CFF161}" type="parTrans" cxnId="{B224AC3B-91F4-4C95-A4ED-26A5030BF909}">
      <dgm:prSet/>
      <dgm:spPr/>
      <dgm:t>
        <a:bodyPr/>
        <a:lstStyle/>
        <a:p>
          <a:endParaRPr lang="en-US"/>
        </a:p>
      </dgm:t>
    </dgm:pt>
    <dgm:pt modelId="{85D11CE4-8525-40BE-BC47-242098572852}" type="sibTrans" cxnId="{B224AC3B-91F4-4C95-A4ED-26A5030BF909}">
      <dgm:prSet/>
      <dgm:spPr/>
      <dgm:t>
        <a:bodyPr/>
        <a:lstStyle/>
        <a:p>
          <a:endParaRPr lang="en-US"/>
        </a:p>
      </dgm:t>
    </dgm:pt>
    <dgm:pt modelId="{4A8ABF54-0DA3-4E49-BD60-D4AEB1EF4888}">
      <dgm:prSet/>
      <dgm:spPr/>
      <dgm:t>
        <a:bodyPr/>
        <a:lstStyle/>
        <a:p>
          <a:r>
            <a:rPr lang="en-US"/>
            <a:t>AV: Screens, lighting, sound systems</a:t>
          </a:r>
        </a:p>
      </dgm:t>
    </dgm:pt>
    <dgm:pt modelId="{64049247-0A48-43EF-8689-2592D8A3BF09}" type="parTrans" cxnId="{1375F71C-1DA4-4277-9E06-2251D956DC26}">
      <dgm:prSet/>
      <dgm:spPr/>
      <dgm:t>
        <a:bodyPr/>
        <a:lstStyle/>
        <a:p>
          <a:endParaRPr lang="en-US"/>
        </a:p>
      </dgm:t>
    </dgm:pt>
    <dgm:pt modelId="{064769F4-F246-4EE6-A6F0-FC05B2BC4DFF}" type="sibTrans" cxnId="{1375F71C-1DA4-4277-9E06-2251D956DC26}">
      <dgm:prSet/>
      <dgm:spPr/>
      <dgm:t>
        <a:bodyPr/>
        <a:lstStyle/>
        <a:p>
          <a:endParaRPr lang="en-US"/>
        </a:p>
      </dgm:t>
    </dgm:pt>
    <dgm:pt modelId="{77281EE2-0E40-4589-9139-A6A56BF10C4F}">
      <dgm:prSet/>
      <dgm:spPr/>
      <dgm:t>
        <a:bodyPr/>
        <a:lstStyle/>
        <a:p>
          <a:r>
            <a:rPr lang="en-US"/>
            <a:t>Catering: Local producers supplying ~4,000 plated meals (avg. £40–£150/head) </a:t>
          </a:r>
          <a:r>
            <a:rPr lang="en-US" u="sng">
              <a:hlinkClick xmlns:r="http://schemas.openxmlformats.org/officeDocument/2006/relationships" r:id="rId1"/>
            </a:rPr>
            <a:t>y</a:t>
          </a:r>
          <a:endParaRPr lang="en-US"/>
        </a:p>
      </dgm:t>
    </dgm:pt>
    <dgm:pt modelId="{CA3EEF57-C427-45B4-837C-FCEDBE3E441D}" type="parTrans" cxnId="{21D1D4FD-57B3-41C3-85F7-350E2BF1228B}">
      <dgm:prSet/>
      <dgm:spPr/>
      <dgm:t>
        <a:bodyPr/>
        <a:lstStyle/>
        <a:p>
          <a:endParaRPr lang="en-US"/>
        </a:p>
      </dgm:t>
    </dgm:pt>
    <dgm:pt modelId="{CF2AB702-EB55-4F59-A85F-5D1BF799FD40}" type="sibTrans" cxnId="{21D1D4FD-57B3-41C3-85F7-350E2BF1228B}">
      <dgm:prSet/>
      <dgm:spPr/>
      <dgm:t>
        <a:bodyPr/>
        <a:lstStyle/>
        <a:p>
          <a:endParaRPr lang="en-US"/>
        </a:p>
      </dgm:t>
    </dgm:pt>
    <dgm:pt modelId="{7E2B79BC-2E53-4060-9FFF-C3C0C7116BE6}">
      <dgm:prSet/>
      <dgm:spPr/>
      <dgm:t>
        <a:bodyPr/>
        <a:lstStyle/>
        <a:p>
          <a:r>
            <a:rPr lang="en-US"/>
            <a:t>Transport: Chartered coach services, hotel shuttles, on‑site parking</a:t>
          </a:r>
        </a:p>
      </dgm:t>
    </dgm:pt>
    <dgm:pt modelId="{CD65FD23-7F93-4EBE-A4AB-4ACD7D8E8D62}" type="parTrans" cxnId="{F187D8A1-2156-42B9-82F2-9112858D34CD}">
      <dgm:prSet/>
      <dgm:spPr/>
      <dgm:t>
        <a:bodyPr/>
        <a:lstStyle/>
        <a:p>
          <a:endParaRPr lang="en-US"/>
        </a:p>
      </dgm:t>
    </dgm:pt>
    <dgm:pt modelId="{AA61BFA4-343C-4E2A-9035-28284477FCE0}" type="sibTrans" cxnId="{F187D8A1-2156-42B9-82F2-9112858D34CD}">
      <dgm:prSet/>
      <dgm:spPr/>
      <dgm:t>
        <a:bodyPr/>
        <a:lstStyle/>
        <a:p>
          <a:endParaRPr lang="en-US"/>
        </a:p>
      </dgm:t>
    </dgm:pt>
    <dgm:pt modelId="{B2401F3C-881C-44CD-A61D-8E90BF5C96AE}" type="pres">
      <dgm:prSet presAssocID="{450E3B3E-4B86-4FCE-AC42-0B3C12698846}" presName="linear" presStyleCnt="0">
        <dgm:presLayoutVars>
          <dgm:animLvl val="lvl"/>
          <dgm:resizeHandles val="exact"/>
        </dgm:presLayoutVars>
      </dgm:prSet>
      <dgm:spPr/>
    </dgm:pt>
    <dgm:pt modelId="{E46FE378-8FF2-46E1-B348-F4B3B1ED4835}" type="pres">
      <dgm:prSet presAssocID="{C2373C68-8932-4711-882E-18B3CD481F56}" presName="parentText" presStyleLbl="node1" presStyleIdx="0" presStyleCnt="3">
        <dgm:presLayoutVars>
          <dgm:chMax val="0"/>
          <dgm:bulletEnabled val="1"/>
        </dgm:presLayoutVars>
      </dgm:prSet>
      <dgm:spPr/>
    </dgm:pt>
    <dgm:pt modelId="{001AB9C3-A6E9-42F6-AC6F-3CE9DD7BE855}" type="pres">
      <dgm:prSet presAssocID="{C2373C68-8932-4711-882E-18B3CD481F56}" presName="childText" presStyleLbl="revTx" presStyleIdx="0" presStyleCnt="2">
        <dgm:presLayoutVars>
          <dgm:bulletEnabled val="1"/>
        </dgm:presLayoutVars>
      </dgm:prSet>
      <dgm:spPr/>
    </dgm:pt>
    <dgm:pt modelId="{272C1853-B1A1-4946-B430-62D9FEE7FAB5}" type="pres">
      <dgm:prSet presAssocID="{553D241F-23C1-458F-8331-AF1F972F8EF5}" presName="parentText" presStyleLbl="node1" presStyleIdx="1" presStyleCnt="3">
        <dgm:presLayoutVars>
          <dgm:chMax val="0"/>
          <dgm:bulletEnabled val="1"/>
        </dgm:presLayoutVars>
      </dgm:prSet>
      <dgm:spPr/>
    </dgm:pt>
    <dgm:pt modelId="{1066CAF4-6DDE-4EF5-A268-22F21BDC2E5D}" type="pres">
      <dgm:prSet presAssocID="{553D241F-23C1-458F-8331-AF1F972F8EF5}" presName="childText" presStyleLbl="revTx" presStyleIdx="1" presStyleCnt="2">
        <dgm:presLayoutVars>
          <dgm:bulletEnabled val="1"/>
        </dgm:presLayoutVars>
      </dgm:prSet>
      <dgm:spPr/>
    </dgm:pt>
    <dgm:pt modelId="{994B5DBD-3366-46AF-90EE-AEFFEEFCECAE}" type="pres">
      <dgm:prSet presAssocID="{7E2B79BC-2E53-4060-9FFF-C3C0C7116BE6}" presName="parentText" presStyleLbl="node1" presStyleIdx="2" presStyleCnt="3">
        <dgm:presLayoutVars>
          <dgm:chMax val="0"/>
          <dgm:bulletEnabled val="1"/>
        </dgm:presLayoutVars>
      </dgm:prSet>
      <dgm:spPr/>
    </dgm:pt>
  </dgm:ptLst>
  <dgm:cxnLst>
    <dgm:cxn modelId="{96816102-88D2-4E7A-B80B-29096DE7589C}" type="presOf" srcId="{F59927CA-E34D-4DD6-9A64-BA072DEA9375}" destId="{001AB9C3-A6E9-42F6-AC6F-3CE9DD7BE855}" srcOrd="0" destOrd="1" presId="urn:microsoft.com/office/officeart/2005/8/layout/vList2"/>
    <dgm:cxn modelId="{1375F71C-1DA4-4277-9E06-2251D956DC26}" srcId="{553D241F-23C1-458F-8331-AF1F972F8EF5}" destId="{4A8ABF54-0DA3-4E49-BD60-D4AEB1EF4888}" srcOrd="0" destOrd="0" parTransId="{64049247-0A48-43EF-8689-2592D8A3BF09}" sibTransId="{064769F4-F246-4EE6-A6F0-FC05B2BC4DFF}"/>
    <dgm:cxn modelId="{B224AC3B-91F4-4C95-A4ED-26A5030BF909}" srcId="{450E3B3E-4B86-4FCE-AC42-0B3C12698846}" destId="{553D241F-23C1-458F-8331-AF1F972F8EF5}" srcOrd="1" destOrd="0" parTransId="{1A2102FB-2AB0-4C24-B201-D7C0F7CFF161}" sibTransId="{85D11CE4-8525-40BE-BC47-242098572852}"/>
    <dgm:cxn modelId="{66711E60-C5F7-4C45-ADA2-FC2EFA3FED5C}" type="presOf" srcId="{7E2B79BC-2E53-4060-9FFF-C3C0C7116BE6}" destId="{994B5DBD-3366-46AF-90EE-AEFFEEFCECAE}" srcOrd="0" destOrd="0" presId="urn:microsoft.com/office/officeart/2005/8/layout/vList2"/>
    <dgm:cxn modelId="{715A8041-ECAC-4711-8E17-CD46CBCA7657}" srcId="{C2373C68-8932-4711-882E-18B3CD481F56}" destId="{2D71E82C-B957-4AB2-8ADD-6E97B417179D}" srcOrd="2" destOrd="0" parTransId="{A2CBD969-526B-4A6F-84B9-45B27A17AA43}" sibTransId="{A89EA5EA-58B5-4660-AEF0-EC7E9D77AD6E}"/>
    <dgm:cxn modelId="{1AB71565-5774-4984-AB21-F36DDBE3DAEB}" srcId="{450E3B3E-4B86-4FCE-AC42-0B3C12698846}" destId="{C2373C68-8932-4711-882E-18B3CD481F56}" srcOrd="0" destOrd="0" parTransId="{82A07898-0647-40D7-9647-0C713BAABF07}" sibTransId="{AA118462-B692-4BFD-8301-280A5A8B7D32}"/>
    <dgm:cxn modelId="{4C6FDA4C-789C-4478-BBC4-09885B3258BD}" type="presOf" srcId="{450E3B3E-4B86-4FCE-AC42-0B3C12698846}" destId="{B2401F3C-881C-44CD-A61D-8E90BF5C96AE}" srcOrd="0" destOrd="0" presId="urn:microsoft.com/office/officeart/2005/8/layout/vList2"/>
    <dgm:cxn modelId="{EC4CCD84-6B74-4C48-AC5A-C8F27F24CB3D}" srcId="{C2373C68-8932-4711-882E-18B3CD481F56}" destId="{F59927CA-E34D-4DD6-9A64-BA072DEA9375}" srcOrd="1" destOrd="0" parTransId="{073ECEE4-F54D-46C2-B50B-FD799B27FA61}" sibTransId="{75305E8F-C3BD-4813-99B8-ADD0BA86DC0E}"/>
    <dgm:cxn modelId="{2C394585-E2C1-477A-BFE7-16015698C113}" srcId="{C2373C68-8932-4711-882E-18B3CD481F56}" destId="{CE1D7856-7A83-4577-BA7B-9E4C45DF37D1}" srcOrd="0" destOrd="0" parTransId="{2D7A77E8-3854-41ED-9045-E7BACC6EE1DE}" sibTransId="{4F2569BF-2BD7-4549-8194-BF1F4BBEC988}"/>
    <dgm:cxn modelId="{8F8B7288-2E79-4AC2-A05A-42DA83E14CFF}" type="presOf" srcId="{2D71E82C-B957-4AB2-8ADD-6E97B417179D}" destId="{001AB9C3-A6E9-42F6-AC6F-3CE9DD7BE855}" srcOrd="0" destOrd="2" presId="urn:microsoft.com/office/officeart/2005/8/layout/vList2"/>
    <dgm:cxn modelId="{74A05594-03A2-4E25-8868-FF69310150EA}" type="presOf" srcId="{4A8ABF54-0DA3-4E49-BD60-D4AEB1EF4888}" destId="{1066CAF4-6DDE-4EF5-A268-22F21BDC2E5D}" srcOrd="0" destOrd="0" presId="urn:microsoft.com/office/officeart/2005/8/layout/vList2"/>
    <dgm:cxn modelId="{096D9F9C-38A2-4098-9993-31461983257C}" type="presOf" srcId="{553D241F-23C1-458F-8331-AF1F972F8EF5}" destId="{272C1853-B1A1-4946-B430-62D9FEE7FAB5}" srcOrd="0" destOrd="0" presId="urn:microsoft.com/office/officeart/2005/8/layout/vList2"/>
    <dgm:cxn modelId="{F187D8A1-2156-42B9-82F2-9112858D34CD}" srcId="{450E3B3E-4B86-4FCE-AC42-0B3C12698846}" destId="{7E2B79BC-2E53-4060-9FFF-C3C0C7116BE6}" srcOrd="2" destOrd="0" parTransId="{CD65FD23-7F93-4EBE-A4AB-4ACD7D8E8D62}" sibTransId="{AA61BFA4-343C-4E2A-9035-28284477FCE0}"/>
    <dgm:cxn modelId="{EC19A1CB-D94F-4139-AE51-D445A8E8FF20}" type="presOf" srcId="{C2373C68-8932-4711-882E-18B3CD481F56}" destId="{E46FE378-8FF2-46E1-B348-F4B3B1ED4835}" srcOrd="0" destOrd="0" presId="urn:microsoft.com/office/officeart/2005/8/layout/vList2"/>
    <dgm:cxn modelId="{457C9EDF-563D-4322-B770-684316C96A78}" type="presOf" srcId="{77281EE2-0E40-4589-9139-A6A56BF10C4F}" destId="{1066CAF4-6DDE-4EF5-A268-22F21BDC2E5D}" srcOrd="0" destOrd="1" presId="urn:microsoft.com/office/officeart/2005/8/layout/vList2"/>
    <dgm:cxn modelId="{5D5700F1-DA6F-4329-86EF-5CBFB29710BB}" type="presOf" srcId="{CE1D7856-7A83-4577-BA7B-9E4C45DF37D1}" destId="{001AB9C3-A6E9-42F6-AC6F-3CE9DD7BE855}" srcOrd="0" destOrd="0" presId="urn:microsoft.com/office/officeart/2005/8/layout/vList2"/>
    <dgm:cxn modelId="{21D1D4FD-57B3-41C3-85F7-350E2BF1228B}" srcId="{553D241F-23C1-458F-8331-AF1F972F8EF5}" destId="{77281EE2-0E40-4589-9139-A6A56BF10C4F}" srcOrd="1" destOrd="0" parTransId="{CA3EEF57-C427-45B4-837C-FCEDBE3E441D}" sibTransId="{CF2AB702-EB55-4F59-A85F-5D1BF799FD40}"/>
    <dgm:cxn modelId="{8768D11F-089A-42FF-A6FE-C8146AEBF05E}" type="presParOf" srcId="{B2401F3C-881C-44CD-A61D-8E90BF5C96AE}" destId="{E46FE378-8FF2-46E1-B348-F4B3B1ED4835}" srcOrd="0" destOrd="0" presId="urn:microsoft.com/office/officeart/2005/8/layout/vList2"/>
    <dgm:cxn modelId="{45268109-729D-45EA-822D-508E843280A9}" type="presParOf" srcId="{B2401F3C-881C-44CD-A61D-8E90BF5C96AE}" destId="{001AB9C3-A6E9-42F6-AC6F-3CE9DD7BE855}" srcOrd="1" destOrd="0" presId="urn:microsoft.com/office/officeart/2005/8/layout/vList2"/>
    <dgm:cxn modelId="{2B235AC5-5B47-41D1-B4EB-C918167A1C22}" type="presParOf" srcId="{B2401F3C-881C-44CD-A61D-8E90BF5C96AE}" destId="{272C1853-B1A1-4946-B430-62D9FEE7FAB5}" srcOrd="2" destOrd="0" presId="urn:microsoft.com/office/officeart/2005/8/layout/vList2"/>
    <dgm:cxn modelId="{7412FD18-12F7-4600-A71D-918D27C55338}" type="presParOf" srcId="{B2401F3C-881C-44CD-A61D-8E90BF5C96AE}" destId="{1066CAF4-6DDE-4EF5-A268-22F21BDC2E5D}" srcOrd="3" destOrd="0" presId="urn:microsoft.com/office/officeart/2005/8/layout/vList2"/>
    <dgm:cxn modelId="{6F2C7F17-1AEF-4A15-8A84-839711DEDA7D}" type="presParOf" srcId="{B2401F3C-881C-44CD-A61D-8E90BF5C96AE}" destId="{994B5DBD-3366-46AF-90EE-AEFFEEFCECA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8B0B9B6-7200-40EB-BF61-3387AF9FC4E5}"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08786903-E23C-4CB3-BA9C-E86B4B46D432}">
      <dgm:prSet/>
      <dgm:spPr/>
      <dgm:t>
        <a:bodyPr/>
        <a:lstStyle/>
        <a:p>
          <a:r>
            <a:rPr lang="en-US" dirty="0"/>
            <a:t>Venue hire &amp; setup fees</a:t>
          </a:r>
        </a:p>
      </dgm:t>
    </dgm:pt>
    <dgm:pt modelId="{24F03E61-ADB9-4541-AD15-1C639E42A172}" type="parTrans" cxnId="{8F55A4C4-0B49-40FB-8536-936166560614}">
      <dgm:prSet/>
      <dgm:spPr/>
      <dgm:t>
        <a:bodyPr/>
        <a:lstStyle/>
        <a:p>
          <a:endParaRPr lang="en-US"/>
        </a:p>
      </dgm:t>
    </dgm:pt>
    <dgm:pt modelId="{A8285F72-A334-411E-9CBA-A2573C1F2556}" type="sibTrans" cxnId="{8F55A4C4-0B49-40FB-8536-936166560614}">
      <dgm:prSet/>
      <dgm:spPr/>
      <dgm:t>
        <a:bodyPr/>
        <a:lstStyle/>
        <a:p>
          <a:endParaRPr lang="en-US"/>
        </a:p>
      </dgm:t>
    </dgm:pt>
    <dgm:pt modelId="{A6C2AAF3-F67F-4317-9838-1D3DF85F77D3}">
      <dgm:prSet/>
      <dgm:spPr/>
      <dgm:t>
        <a:bodyPr/>
        <a:lstStyle/>
        <a:p>
          <a:r>
            <a:rPr lang="en-US" dirty="0"/>
            <a:t>Catering (4,000 plates at average £70/head) </a:t>
          </a:r>
          <a:r>
            <a:rPr lang="en-US" u="sng" dirty="0">
              <a:hlinkClick xmlns:r="http://schemas.openxmlformats.org/officeDocument/2006/relationships" r:id="rId1"/>
            </a:rPr>
            <a:t>The Wild Oven</a:t>
          </a:r>
          <a:endParaRPr lang="en-US" dirty="0"/>
        </a:p>
      </dgm:t>
    </dgm:pt>
    <dgm:pt modelId="{31373486-DC04-4109-BD43-88F028096028}" type="parTrans" cxnId="{C70D2F71-2B4A-439E-B66F-590EC991D7FB}">
      <dgm:prSet/>
      <dgm:spPr/>
      <dgm:t>
        <a:bodyPr/>
        <a:lstStyle/>
        <a:p>
          <a:endParaRPr lang="en-US"/>
        </a:p>
      </dgm:t>
    </dgm:pt>
    <dgm:pt modelId="{CDB059E0-986E-495A-88BE-6A174959A23C}" type="sibTrans" cxnId="{C70D2F71-2B4A-439E-B66F-590EC991D7FB}">
      <dgm:prSet/>
      <dgm:spPr/>
      <dgm:t>
        <a:bodyPr/>
        <a:lstStyle/>
        <a:p>
          <a:endParaRPr lang="en-US"/>
        </a:p>
      </dgm:t>
    </dgm:pt>
    <dgm:pt modelId="{7044C7D7-991A-47C6-84E9-FA26E45DFD44}">
      <dgm:prSet/>
      <dgm:spPr/>
      <dgm:t>
        <a:bodyPr/>
        <a:lstStyle/>
        <a:p>
          <a:r>
            <a:rPr lang="en-US"/>
            <a:t>Staffing (salaries, speaker fees)</a:t>
          </a:r>
        </a:p>
      </dgm:t>
    </dgm:pt>
    <dgm:pt modelId="{9B350AC2-5E47-4E27-9B44-8DBDC7787697}" type="parTrans" cxnId="{21B971F6-DEA9-4F98-A2E2-52E28B6DD4DA}">
      <dgm:prSet/>
      <dgm:spPr/>
      <dgm:t>
        <a:bodyPr/>
        <a:lstStyle/>
        <a:p>
          <a:endParaRPr lang="en-US"/>
        </a:p>
      </dgm:t>
    </dgm:pt>
    <dgm:pt modelId="{36D282E3-0C10-447E-9E17-62B74732D096}" type="sibTrans" cxnId="{21B971F6-DEA9-4F98-A2E2-52E28B6DD4DA}">
      <dgm:prSet/>
      <dgm:spPr/>
      <dgm:t>
        <a:bodyPr/>
        <a:lstStyle/>
        <a:p>
          <a:endParaRPr lang="en-US"/>
        </a:p>
      </dgm:t>
    </dgm:pt>
    <dgm:pt modelId="{26ED9A91-0E09-4F1A-90BA-59C146A18121}">
      <dgm:prSet/>
      <dgm:spPr/>
      <dgm:t>
        <a:bodyPr/>
        <a:lstStyle/>
        <a:p>
          <a:r>
            <a:rPr lang="en-US"/>
            <a:t>Transport (coach charters, shuttles)</a:t>
          </a:r>
        </a:p>
      </dgm:t>
    </dgm:pt>
    <dgm:pt modelId="{6AE9F487-32AD-4B9E-A5EB-8CDCFB55D140}" type="parTrans" cxnId="{E0BECEFF-E4BB-4EF2-A8A2-A3F2567B1A4B}">
      <dgm:prSet/>
      <dgm:spPr/>
      <dgm:t>
        <a:bodyPr/>
        <a:lstStyle/>
        <a:p>
          <a:endParaRPr lang="en-US"/>
        </a:p>
      </dgm:t>
    </dgm:pt>
    <dgm:pt modelId="{EFCD119B-8300-47E0-ACEF-5E80D777CB8A}" type="sibTrans" cxnId="{E0BECEFF-E4BB-4EF2-A8A2-A3F2567B1A4B}">
      <dgm:prSet/>
      <dgm:spPr/>
      <dgm:t>
        <a:bodyPr/>
        <a:lstStyle/>
        <a:p>
          <a:endParaRPr lang="en-US"/>
        </a:p>
      </dgm:t>
    </dgm:pt>
    <dgm:pt modelId="{F91E76DF-35A5-49AD-B63F-93B7512201A6}">
      <dgm:prSet/>
      <dgm:spPr/>
      <dgm:t>
        <a:bodyPr/>
        <a:lstStyle/>
        <a:p>
          <a:r>
            <a:rPr lang="en-US"/>
            <a:t>AV production (equipment rental &amp; tech crew)</a:t>
          </a:r>
        </a:p>
      </dgm:t>
    </dgm:pt>
    <dgm:pt modelId="{0F668E38-62DC-4BDD-B01C-8C00581C0301}" type="parTrans" cxnId="{42C9960C-1BB9-4485-8F65-E73C5A0B5AF6}">
      <dgm:prSet/>
      <dgm:spPr/>
      <dgm:t>
        <a:bodyPr/>
        <a:lstStyle/>
        <a:p>
          <a:endParaRPr lang="en-US"/>
        </a:p>
      </dgm:t>
    </dgm:pt>
    <dgm:pt modelId="{07CADBF7-5E25-4C09-8ACB-1629A56C6D6B}" type="sibTrans" cxnId="{42C9960C-1BB9-4485-8F65-E73C5A0B5AF6}">
      <dgm:prSet/>
      <dgm:spPr/>
      <dgm:t>
        <a:bodyPr/>
        <a:lstStyle/>
        <a:p>
          <a:endParaRPr lang="en-US"/>
        </a:p>
      </dgm:t>
    </dgm:pt>
    <dgm:pt modelId="{32220DA9-4C36-41CE-855B-9D8039CA01DB}">
      <dgm:prSet/>
      <dgm:spPr/>
      <dgm:t>
        <a:bodyPr/>
        <a:lstStyle/>
        <a:p>
          <a:r>
            <a:rPr lang="en-US" dirty="0"/>
            <a:t>Marketing collateral &amp; digital advertising</a:t>
          </a:r>
        </a:p>
      </dgm:t>
    </dgm:pt>
    <dgm:pt modelId="{AE935EED-BE2A-4537-9DA1-6F1092034C54}" type="parTrans" cxnId="{9DB83267-C819-40B2-96D9-4E7C3AE8B8D5}">
      <dgm:prSet/>
      <dgm:spPr/>
      <dgm:t>
        <a:bodyPr/>
        <a:lstStyle/>
        <a:p>
          <a:endParaRPr lang="en-US"/>
        </a:p>
      </dgm:t>
    </dgm:pt>
    <dgm:pt modelId="{73E8F5F3-01C0-426A-87B6-5AAD2A401BC8}" type="sibTrans" cxnId="{9DB83267-C819-40B2-96D9-4E7C3AE8B8D5}">
      <dgm:prSet/>
      <dgm:spPr/>
      <dgm:t>
        <a:bodyPr/>
        <a:lstStyle/>
        <a:p>
          <a:endParaRPr lang="en-US"/>
        </a:p>
      </dgm:t>
    </dgm:pt>
    <dgm:pt modelId="{F28069D6-1E3C-4BD0-89AF-48764971B8E8}" type="pres">
      <dgm:prSet presAssocID="{E8B0B9B6-7200-40EB-BF61-3387AF9FC4E5}" presName="linear" presStyleCnt="0">
        <dgm:presLayoutVars>
          <dgm:animLvl val="lvl"/>
          <dgm:resizeHandles val="exact"/>
        </dgm:presLayoutVars>
      </dgm:prSet>
      <dgm:spPr/>
    </dgm:pt>
    <dgm:pt modelId="{6130279E-8945-47FC-B6EF-CD0B7B48B211}" type="pres">
      <dgm:prSet presAssocID="{08786903-E23C-4CB3-BA9C-E86B4B46D432}" presName="parentText" presStyleLbl="node1" presStyleIdx="0" presStyleCnt="1">
        <dgm:presLayoutVars>
          <dgm:chMax val="0"/>
          <dgm:bulletEnabled val="1"/>
        </dgm:presLayoutVars>
      </dgm:prSet>
      <dgm:spPr/>
    </dgm:pt>
    <dgm:pt modelId="{2E45E825-EEA9-4A01-8370-63C34D426602}" type="pres">
      <dgm:prSet presAssocID="{08786903-E23C-4CB3-BA9C-E86B4B46D432}" presName="childText" presStyleLbl="revTx" presStyleIdx="0" presStyleCnt="1">
        <dgm:presLayoutVars>
          <dgm:bulletEnabled val="1"/>
        </dgm:presLayoutVars>
      </dgm:prSet>
      <dgm:spPr/>
    </dgm:pt>
  </dgm:ptLst>
  <dgm:cxnLst>
    <dgm:cxn modelId="{42C9960C-1BB9-4485-8F65-E73C5A0B5AF6}" srcId="{08786903-E23C-4CB3-BA9C-E86B4B46D432}" destId="{F91E76DF-35A5-49AD-B63F-93B7512201A6}" srcOrd="3" destOrd="0" parTransId="{0F668E38-62DC-4BDD-B01C-8C00581C0301}" sibTransId="{07CADBF7-5E25-4C09-8ACB-1629A56C6D6B}"/>
    <dgm:cxn modelId="{A2BED238-3E48-4F8E-9A0D-944DD93E0E18}" type="presOf" srcId="{08786903-E23C-4CB3-BA9C-E86B4B46D432}" destId="{6130279E-8945-47FC-B6EF-CD0B7B48B211}" srcOrd="0" destOrd="0" presId="urn:microsoft.com/office/officeart/2005/8/layout/vList2"/>
    <dgm:cxn modelId="{8AC92942-201B-4AA4-8ACD-650B9CC34AC4}" type="presOf" srcId="{A6C2AAF3-F67F-4317-9838-1D3DF85F77D3}" destId="{2E45E825-EEA9-4A01-8370-63C34D426602}" srcOrd="0" destOrd="0" presId="urn:microsoft.com/office/officeart/2005/8/layout/vList2"/>
    <dgm:cxn modelId="{9DB83267-C819-40B2-96D9-4E7C3AE8B8D5}" srcId="{08786903-E23C-4CB3-BA9C-E86B4B46D432}" destId="{32220DA9-4C36-41CE-855B-9D8039CA01DB}" srcOrd="4" destOrd="0" parTransId="{AE935EED-BE2A-4537-9DA1-6F1092034C54}" sibTransId="{73E8F5F3-01C0-426A-87B6-5AAD2A401BC8}"/>
    <dgm:cxn modelId="{3CE41F49-22C7-4AEF-A07C-67A48116272F}" type="presOf" srcId="{F91E76DF-35A5-49AD-B63F-93B7512201A6}" destId="{2E45E825-EEA9-4A01-8370-63C34D426602}" srcOrd="0" destOrd="3" presId="urn:microsoft.com/office/officeart/2005/8/layout/vList2"/>
    <dgm:cxn modelId="{C70D2F71-2B4A-439E-B66F-590EC991D7FB}" srcId="{08786903-E23C-4CB3-BA9C-E86B4B46D432}" destId="{A6C2AAF3-F67F-4317-9838-1D3DF85F77D3}" srcOrd="0" destOrd="0" parTransId="{31373486-DC04-4109-BD43-88F028096028}" sibTransId="{CDB059E0-986E-495A-88BE-6A174959A23C}"/>
    <dgm:cxn modelId="{DA99CE76-FAB6-4CC9-A0D0-046C67218913}" type="presOf" srcId="{26ED9A91-0E09-4F1A-90BA-59C146A18121}" destId="{2E45E825-EEA9-4A01-8370-63C34D426602}" srcOrd="0" destOrd="2" presId="urn:microsoft.com/office/officeart/2005/8/layout/vList2"/>
    <dgm:cxn modelId="{AC36B4A8-64AF-4055-9FC6-E26CADE1DD1B}" type="presOf" srcId="{32220DA9-4C36-41CE-855B-9D8039CA01DB}" destId="{2E45E825-EEA9-4A01-8370-63C34D426602}" srcOrd="0" destOrd="4" presId="urn:microsoft.com/office/officeart/2005/8/layout/vList2"/>
    <dgm:cxn modelId="{8F55A4C4-0B49-40FB-8536-936166560614}" srcId="{E8B0B9B6-7200-40EB-BF61-3387AF9FC4E5}" destId="{08786903-E23C-4CB3-BA9C-E86B4B46D432}" srcOrd="0" destOrd="0" parTransId="{24F03E61-ADB9-4541-AD15-1C639E42A172}" sibTransId="{A8285F72-A334-411E-9CBA-A2573C1F2556}"/>
    <dgm:cxn modelId="{38CDC6C6-1671-49AB-BF5F-C8D6194FDC79}" type="presOf" srcId="{E8B0B9B6-7200-40EB-BF61-3387AF9FC4E5}" destId="{F28069D6-1E3C-4BD0-89AF-48764971B8E8}" srcOrd="0" destOrd="0" presId="urn:microsoft.com/office/officeart/2005/8/layout/vList2"/>
    <dgm:cxn modelId="{B48E43D6-26E8-4B03-A5AF-65D9A352887B}" type="presOf" srcId="{7044C7D7-991A-47C6-84E9-FA26E45DFD44}" destId="{2E45E825-EEA9-4A01-8370-63C34D426602}" srcOrd="0" destOrd="1" presId="urn:microsoft.com/office/officeart/2005/8/layout/vList2"/>
    <dgm:cxn modelId="{21B971F6-DEA9-4F98-A2E2-52E28B6DD4DA}" srcId="{08786903-E23C-4CB3-BA9C-E86B4B46D432}" destId="{7044C7D7-991A-47C6-84E9-FA26E45DFD44}" srcOrd="1" destOrd="0" parTransId="{9B350AC2-5E47-4E27-9B44-8DBDC7787697}" sibTransId="{36D282E3-0C10-447E-9E17-62B74732D096}"/>
    <dgm:cxn modelId="{E0BECEFF-E4BB-4EF2-A8A2-A3F2567B1A4B}" srcId="{08786903-E23C-4CB3-BA9C-E86B4B46D432}" destId="{26ED9A91-0E09-4F1A-90BA-59C146A18121}" srcOrd="2" destOrd="0" parTransId="{6AE9F487-32AD-4B9E-A5EB-8CDCFB55D140}" sibTransId="{EFCD119B-8300-47E0-ACEF-5E80D777CB8A}"/>
    <dgm:cxn modelId="{086C9729-4011-456E-AE62-52852FE6B816}" type="presParOf" srcId="{F28069D6-1E3C-4BD0-89AF-48764971B8E8}" destId="{6130279E-8945-47FC-B6EF-CD0B7B48B211}" srcOrd="0" destOrd="0" presId="urn:microsoft.com/office/officeart/2005/8/layout/vList2"/>
    <dgm:cxn modelId="{73C4109A-47DF-4FA7-A19A-D46D4FDA9CEF}" type="presParOf" srcId="{F28069D6-1E3C-4BD0-89AF-48764971B8E8}" destId="{2E45E825-EEA9-4A01-8370-63C34D426602}"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12BC316-CA55-45A4-A481-79D706744630}"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176FD01-3D42-4752-BB6D-177898AEFFF9}">
      <dgm:prSet/>
      <dgm:spPr/>
      <dgm:t>
        <a:bodyPr/>
        <a:lstStyle/>
        <a:p>
          <a:r>
            <a:rPr lang="en-US"/>
            <a:t>Ticket tiers:</a:t>
          </a:r>
        </a:p>
      </dgm:t>
    </dgm:pt>
    <dgm:pt modelId="{AEB7B1F5-F8B0-4BC9-9CE2-F6645E37D6BF}" type="parTrans" cxnId="{9E0394EE-909F-49A0-8936-A2A5299B9E0B}">
      <dgm:prSet/>
      <dgm:spPr/>
      <dgm:t>
        <a:bodyPr/>
        <a:lstStyle/>
        <a:p>
          <a:endParaRPr lang="en-US"/>
        </a:p>
      </dgm:t>
    </dgm:pt>
    <dgm:pt modelId="{90C9EFA4-45ED-4FE7-AFDF-0AF12428128C}" type="sibTrans" cxnId="{9E0394EE-909F-49A0-8936-A2A5299B9E0B}">
      <dgm:prSet/>
      <dgm:spPr/>
      <dgm:t>
        <a:bodyPr/>
        <a:lstStyle/>
        <a:p>
          <a:endParaRPr lang="en-US"/>
        </a:p>
      </dgm:t>
    </dgm:pt>
    <dgm:pt modelId="{9CB7172E-2E3C-4B65-8E5B-75549260916E}">
      <dgm:prSet/>
      <dgm:spPr/>
      <dgm:t>
        <a:bodyPr/>
        <a:lstStyle/>
        <a:p>
          <a:r>
            <a:rPr lang="en-US"/>
            <a:t>Early Bird: £500 (100 seats)</a:t>
          </a:r>
        </a:p>
      </dgm:t>
    </dgm:pt>
    <dgm:pt modelId="{4C7A2CF6-508F-45DD-8851-9D641C33ECC5}" type="parTrans" cxnId="{6E17AAC6-91FD-4C72-8A6C-6B5906591055}">
      <dgm:prSet/>
      <dgm:spPr/>
      <dgm:t>
        <a:bodyPr/>
        <a:lstStyle/>
        <a:p>
          <a:endParaRPr lang="en-US"/>
        </a:p>
      </dgm:t>
    </dgm:pt>
    <dgm:pt modelId="{BA89AFE8-B90F-4390-A083-E64B7E7643D5}" type="sibTrans" cxnId="{6E17AAC6-91FD-4C72-8A6C-6B5906591055}">
      <dgm:prSet/>
      <dgm:spPr/>
      <dgm:t>
        <a:bodyPr/>
        <a:lstStyle/>
        <a:p>
          <a:endParaRPr lang="en-US"/>
        </a:p>
      </dgm:t>
    </dgm:pt>
    <dgm:pt modelId="{90556B13-D46D-4FE6-810E-DA72943AC77B}">
      <dgm:prSet/>
      <dgm:spPr/>
      <dgm:t>
        <a:bodyPr/>
        <a:lstStyle/>
        <a:p>
          <a:r>
            <a:rPr lang="en-US"/>
            <a:t>Standard: £600 (350 seats)</a:t>
          </a:r>
        </a:p>
      </dgm:t>
    </dgm:pt>
    <dgm:pt modelId="{8DDFC8BD-7C78-49AD-80ED-E3C743D54961}" type="parTrans" cxnId="{3D520FA8-E3CD-4AED-B139-79A22E70F311}">
      <dgm:prSet/>
      <dgm:spPr/>
      <dgm:t>
        <a:bodyPr/>
        <a:lstStyle/>
        <a:p>
          <a:endParaRPr lang="en-US"/>
        </a:p>
      </dgm:t>
    </dgm:pt>
    <dgm:pt modelId="{C4E0C673-1FFF-4482-9395-489F84D686E8}" type="sibTrans" cxnId="{3D520FA8-E3CD-4AED-B139-79A22E70F311}">
      <dgm:prSet/>
      <dgm:spPr/>
      <dgm:t>
        <a:bodyPr/>
        <a:lstStyle/>
        <a:p>
          <a:endParaRPr lang="en-US"/>
        </a:p>
      </dgm:t>
    </dgm:pt>
    <dgm:pt modelId="{D21DC01D-205D-4E8B-9919-124D27D71F14}">
      <dgm:prSet/>
      <dgm:spPr/>
      <dgm:t>
        <a:bodyPr/>
        <a:lstStyle/>
        <a:p>
          <a:r>
            <a:rPr lang="en-US"/>
            <a:t>VIP: £1,000 (50 seats)</a:t>
          </a:r>
        </a:p>
      </dgm:t>
    </dgm:pt>
    <dgm:pt modelId="{AD00104C-6621-446B-8CFC-F5C091C62F31}" type="parTrans" cxnId="{A820264B-13AD-4E47-A4A4-FCA04309B161}">
      <dgm:prSet/>
      <dgm:spPr/>
      <dgm:t>
        <a:bodyPr/>
        <a:lstStyle/>
        <a:p>
          <a:endParaRPr lang="en-US"/>
        </a:p>
      </dgm:t>
    </dgm:pt>
    <dgm:pt modelId="{A69885EB-AA81-4603-8FC7-BB793A07B895}" type="sibTrans" cxnId="{A820264B-13AD-4E47-A4A4-FCA04309B161}">
      <dgm:prSet/>
      <dgm:spPr/>
      <dgm:t>
        <a:bodyPr/>
        <a:lstStyle/>
        <a:p>
          <a:endParaRPr lang="en-US"/>
        </a:p>
      </dgm:t>
    </dgm:pt>
    <dgm:pt modelId="{AB125D5D-CBE6-4006-973B-78160C27B145}">
      <dgm:prSet/>
      <dgm:spPr/>
      <dgm:t>
        <a:bodyPr/>
        <a:lstStyle/>
        <a:p>
          <a:r>
            <a:rPr lang="en-US"/>
            <a:t>Sponsorship packages: Brand activations, expo booths (target: £80,000)</a:t>
          </a:r>
        </a:p>
      </dgm:t>
    </dgm:pt>
    <dgm:pt modelId="{A8552B0E-A26E-4FAB-A875-B297EBBC4723}" type="parTrans" cxnId="{238A8364-6299-4382-809D-1635B9CC83CA}">
      <dgm:prSet/>
      <dgm:spPr/>
      <dgm:t>
        <a:bodyPr/>
        <a:lstStyle/>
        <a:p>
          <a:endParaRPr lang="en-US"/>
        </a:p>
      </dgm:t>
    </dgm:pt>
    <dgm:pt modelId="{C1675044-4F1E-4B89-86BA-5009A1CDA1D8}" type="sibTrans" cxnId="{238A8364-6299-4382-809D-1635B9CC83CA}">
      <dgm:prSet/>
      <dgm:spPr/>
      <dgm:t>
        <a:bodyPr/>
        <a:lstStyle/>
        <a:p>
          <a:endParaRPr lang="en-US"/>
        </a:p>
      </dgm:t>
    </dgm:pt>
    <dgm:pt modelId="{37788778-1707-4060-A0A0-C3C027B00FBD}">
      <dgm:prSet/>
      <dgm:spPr/>
      <dgm:t>
        <a:bodyPr/>
        <a:lstStyle/>
        <a:p>
          <a:r>
            <a:rPr lang="en-US"/>
            <a:t>Grant/local funding: Explore Visit Wales grants and local authority support (est. £30,000)</a:t>
          </a:r>
        </a:p>
      </dgm:t>
    </dgm:pt>
    <dgm:pt modelId="{7B4CFCB5-872D-4879-9391-4F7540A973A6}" type="parTrans" cxnId="{1AD3F4C7-341C-4CC5-A53A-61C55BC18412}">
      <dgm:prSet/>
      <dgm:spPr/>
      <dgm:t>
        <a:bodyPr/>
        <a:lstStyle/>
        <a:p>
          <a:endParaRPr lang="en-US"/>
        </a:p>
      </dgm:t>
    </dgm:pt>
    <dgm:pt modelId="{55247DAC-B4AE-4D52-9EBC-634292F5998D}" type="sibTrans" cxnId="{1AD3F4C7-341C-4CC5-A53A-61C55BC18412}">
      <dgm:prSet/>
      <dgm:spPr/>
      <dgm:t>
        <a:bodyPr/>
        <a:lstStyle/>
        <a:p>
          <a:endParaRPr lang="en-US"/>
        </a:p>
      </dgm:t>
    </dgm:pt>
    <dgm:pt modelId="{00ADF824-A37A-4A38-BE34-8E6D59D186AC}" type="pres">
      <dgm:prSet presAssocID="{312BC316-CA55-45A4-A481-79D706744630}" presName="Name0" presStyleCnt="0">
        <dgm:presLayoutVars>
          <dgm:dir/>
          <dgm:animLvl val="lvl"/>
          <dgm:resizeHandles val="exact"/>
        </dgm:presLayoutVars>
      </dgm:prSet>
      <dgm:spPr/>
    </dgm:pt>
    <dgm:pt modelId="{6C20E1DA-FB4D-4189-AD4D-5074A8A6C466}" type="pres">
      <dgm:prSet presAssocID="{37788778-1707-4060-A0A0-C3C027B00FBD}" presName="boxAndChildren" presStyleCnt="0"/>
      <dgm:spPr/>
    </dgm:pt>
    <dgm:pt modelId="{4CC8F1A7-B1E7-4E01-BA52-3F44E43CF661}" type="pres">
      <dgm:prSet presAssocID="{37788778-1707-4060-A0A0-C3C027B00FBD}" presName="parentTextBox" presStyleLbl="node1" presStyleIdx="0" presStyleCnt="3"/>
      <dgm:spPr/>
    </dgm:pt>
    <dgm:pt modelId="{7897B700-F5C2-47E1-A357-2BBE7D5BD79D}" type="pres">
      <dgm:prSet presAssocID="{C1675044-4F1E-4B89-86BA-5009A1CDA1D8}" presName="sp" presStyleCnt="0"/>
      <dgm:spPr/>
    </dgm:pt>
    <dgm:pt modelId="{4B158AC2-6003-449E-BB3B-102DA18DE642}" type="pres">
      <dgm:prSet presAssocID="{AB125D5D-CBE6-4006-973B-78160C27B145}" presName="arrowAndChildren" presStyleCnt="0"/>
      <dgm:spPr/>
    </dgm:pt>
    <dgm:pt modelId="{0491E1D3-9C00-451E-B1FB-0AF8FBD4B2ED}" type="pres">
      <dgm:prSet presAssocID="{AB125D5D-CBE6-4006-973B-78160C27B145}" presName="parentTextArrow" presStyleLbl="node1" presStyleIdx="1" presStyleCnt="3"/>
      <dgm:spPr/>
    </dgm:pt>
    <dgm:pt modelId="{9AF1705E-FDEF-4173-82CF-854B5D990174}" type="pres">
      <dgm:prSet presAssocID="{90C9EFA4-45ED-4FE7-AFDF-0AF12428128C}" presName="sp" presStyleCnt="0"/>
      <dgm:spPr/>
    </dgm:pt>
    <dgm:pt modelId="{10042BE0-D62F-4A41-8531-A8B479F09E58}" type="pres">
      <dgm:prSet presAssocID="{B176FD01-3D42-4752-BB6D-177898AEFFF9}" presName="arrowAndChildren" presStyleCnt="0"/>
      <dgm:spPr/>
    </dgm:pt>
    <dgm:pt modelId="{09788AFB-528C-4A8C-962C-864EA2093DED}" type="pres">
      <dgm:prSet presAssocID="{B176FD01-3D42-4752-BB6D-177898AEFFF9}" presName="parentTextArrow" presStyleLbl="node1" presStyleIdx="1" presStyleCnt="3"/>
      <dgm:spPr/>
    </dgm:pt>
    <dgm:pt modelId="{A99F37FD-B9B0-4BC2-B0A2-1DD3849DE546}" type="pres">
      <dgm:prSet presAssocID="{B176FD01-3D42-4752-BB6D-177898AEFFF9}" presName="arrow" presStyleLbl="node1" presStyleIdx="2" presStyleCnt="3"/>
      <dgm:spPr/>
    </dgm:pt>
    <dgm:pt modelId="{83FF4B59-0045-4440-8033-9E90E569217C}" type="pres">
      <dgm:prSet presAssocID="{B176FD01-3D42-4752-BB6D-177898AEFFF9}" presName="descendantArrow" presStyleCnt="0"/>
      <dgm:spPr/>
    </dgm:pt>
    <dgm:pt modelId="{27EA61A9-072A-481D-BB7E-6B4B950E04D5}" type="pres">
      <dgm:prSet presAssocID="{9CB7172E-2E3C-4B65-8E5B-75549260916E}" presName="childTextArrow" presStyleLbl="fgAccFollowNode1" presStyleIdx="0" presStyleCnt="3">
        <dgm:presLayoutVars>
          <dgm:bulletEnabled val="1"/>
        </dgm:presLayoutVars>
      </dgm:prSet>
      <dgm:spPr/>
    </dgm:pt>
    <dgm:pt modelId="{70BE1FC9-BE29-4909-A336-96D4D436200B}" type="pres">
      <dgm:prSet presAssocID="{90556B13-D46D-4FE6-810E-DA72943AC77B}" presName="childTextArrow" presStyleLbl="fgAccFollowNode1" presStyleIdx="1" presStyleCnt="3">
        <dgm:presLayoutVars>
          <dgm:bulletEnabled val="1"/>
        </dgm:presLayoutVars>
      </dgm:prSet>
      <dgm:spPr/>
    </dgm:pt>
    <dgm:pt modelId="{69FD8D4B-0DD1-4B00-9AF8-957718E38381}" type="pres">
      <dgm:prSet presAssocID="{D21DC01D-205D-4E8B-9919-124D27D71F14}" presName="childTextArrow" presStyleLbl="fgAccFollowNode1" presStyleIdx="2" presStyleCnt="3">
        <dgm:presLayoutVars>
          <dgm:bulletEnabled val="1"/>
        </dgm:presLayoutVars>
      </dgm:prSet>
      <dgm:spPr/>
    </dgm:pt>
  </dgm:ptLst>
  <dgm:cxnLst>
    <dgm:cxn modelId="{425F9621-59AE-437D-AAE6-27633BA3BD69}" type="presOf" srcId="{D21DC01D-205D-4E8B-9919-124D27D71F14}" destId="{69FD8D4B-0DD1-4B00-9AF8-957718E38381}" srcOrd="0" destOrd="0" presId="urn:microsoft.com/office/officeart/2005/8/layout/process4"/>
    <dgm:cxn modelId="{E3489921-73B4-42F2-80FC-38BBB4B02451}" type="presOf" srcId="{AB125D5D-CBE6-4006-973B-78160C27B145}" destId="{0491E1D3-9C00-451E-B1FB-0AF8FBD4B2ED}" srcOrd="0" destOrd="0" presId="urn:microsoft.com/office/officeart/2005/8/layout/process4"/>
    <dgm:cxn modelId="{E6385A28-C24B-4129-A16E-F88F56CE347D}" type="presOf" srcId="{312BC316-CA55-45A4-A481-79D706744630}" destId="{00ADF824-A37A-4A38-BE34-8E6D59D186AC}" srcOrd="0" destOrd="0" presId="urn:microsoft.com/office/officeart/2005/8/layout/process4"/>
    <dgm:cxn modelId="{9D07E629-9C31-4582-9897-7C574A59B7C6}" type="presOf" srcId="{90556B13-D46D-4FE6-810E-DA72943AC77B}" destId="{70BE1FC9-BE29-4909-A336-96D4D436200B}" srcOrd="0" destOrd="0" presId="urn:microsoft.com/office/officeart/2005/8/layout/process4"/>
    <dgm:cxn modelId="{238A8364-6299-4382-809D-1635B9CC83CA}" srcId="{312BC316-CA55-45A4-A481-79D706744630}" destId="{AB125D5D-CBE6-4006-973B-78160C27B145}" srcOrd="1" destOrd="0" parTransId="{A8552B0E-A26E-4FAB-A875-B297EBBC4723}" sibTransId="{C1675044-4F1E-4B89-86BA-5009A1CDA1D8}"/>
    <dgm:cxn modelId="{1B079F47-B09E-48E6-99AA-66C7CA22AF4C}" type="presOf" srcId="{9CB7172E-2E3C-4B65-8E5B-75549260916E}" destId="{27EA61A9-072A-481D-BB7E-6B4B950E04D5}" srcOrd="0" destOrd="0" presId="urn:microsoft.com/office/officeart/2005/8/layout/process4"/>
    <dgm:cxn modelId="{A820264B-13AD-4E47-A4A4-FCA04309B161}" srcId="{B176FD01-3D42-4752-BB6D-177898AEFFF9}" destId="{D21DC01D-205D-4E8B-9919-124D27D71F14}" srcOrd="2" destOrd="0" parTransId="{AD00104C-6621-446B-8CFC-F5C091C62F31}" sibTransId="{A69885EB-AA81-4603-8FC7-BB793A07B895}"/>
    <dgm:cxn modelId="{EFF3A857-387D-466A-9189-E0603258E9CB}" type="presOf" srcId="{37788778-1707-4060-A0A0-C3C027B00FBD}" destId="{4CC8F1A7-B1E7-4E01-BA52-3F44E43CF661}" srcOrd="0" destOrd="0" presId="urn:microsoft.com/office/officeart/2005/8/layout/process4"/>
    <dgm:cxn modelId="{70BAF49E-FA4C-48D0-965B-48C20C7C3045}" type="presOf" srcId="{B176FD01-3D42-4752-BB6D-177898AEFFF9}" destId="{09788AFB-528C-4A8C-962C-864EA2093DED}" srcOrd="0" destOrd="0" presId="urn:microsoft.com/office/officeart/2005/8/layout/process4"/>
    <dgm:cxn modelId="{3D520FA8-E3CD-4AED-B139-79A22E70F311}" srcId="{B176FD01-3D42-4752-BB6D-177898AEFFF9}" destId="{90556B13-D46D-4FE6-810E-DA72943AC77B}" srcOrd="1" destOrd="0" parTransId="{8DDFC8BD-7C78-49AD-80ED-E3C743D54961}" sibTransId="{C4E0C673-1FFF-4482-9395-489F84D686E8}"/>
    <dgm:cxn modelId="{6E17AAC6-91FD-4C72-8A6C-6B5906591055}" srcId="{B176FD01-3D42-4752-BB6D-177898AEFFF9}" destId="{9CB7172E-2E3C-4B65-8E5B-75549260916E}" srcOrd="0" destOrd="0" parTransId="{4C7A2CF6-508F-45DD-8851-9D641C33ECC5}" sibTransId="{BA89AFE8-B90F-4390-A083-E64B7E7643D5}"/>
    <dgm:cxn modelId="{1AD3F4C7-341C-4CC5-A53A-61C55BC18412}" srcId="{312BC316-CA55-45A4-A481-79D706744630}" destId="{37788778-1707-4060-A0A0-C3C027B00FBD}" srcOrd="2" destOrd="0" parTransId="{7B4CFCB5-872D-4879-9391-4F7540A973A6}" sibTransId="{55247DAC-B4AE-4D52-9EBC-634292F5998D}"/>
    <dgm:cxn modelId="{59C912EE-C5B5-48A3-86AB-ABEA420139FC}" type="presOf" srcId="{B176FD01-3D42-4752-BB6D-177898AEFFF9}" destId="{A99F37FD-B9B0-4BC2-B0A2-1DD3849DE546}" srcOrd="1" destOrd="0" presId="urn:microsoft.com/office/officeart/2005/8/layout/process4"/>
    <dgm:cxn modelId="{9E0394EE-909F-49A0-8936-A2A5299B9E0B}" srcId="{312BC316-CA55-45A4-A481-79D706744630}" destId="{B176FD01-3D42-4752-BB6D-177898AEFFF9}" srcOrd="0" destOrd="0" parTransId="{AEB7B1F5-F8B0-4BC9-9CE2-F6645E37D6BF}" sibTransId="{90C9EFA4-45ED-4FE7-AFDF-0AF12428128C}"/>
    <dgm:cxn modelId="{41C837D6-8273-4D21-AB2D-3CB104FCF5BE}" type="presParOf" srcId="{00ADF824-A37A-4A38-BE34-8E6D59D186AC}" destId="{6C20E1DA-FB4D-4189-AD4D-5074A8A6C466}" srcOrd="0" destOrd="0" presId="urn:microsoft.com/office/officeart/2005/8/layout/process4"/>
    <dgm:cxn modelId="{5E8A131D-3F3B-4A8B-9F76-37CD6AF9C35C}" type="presParOf" srcId="{6C20E1DA-FB4D-4189-AD4D-5074A8A6C466}" destId="{4CC8F1A7-B1E7-4E01-BA52-3F44E43CF661}" srcOrd="0" destOrd="0" presId="urn:microsoft.com/office/officeart/2005/8/layout/process4"/>
    <dgm:cxn modelId="{A94FC7FA-A351-4900-BA8D-E7BB65CB9F92}" type="presParOf" srcId="{00ADF824-A37A-4A38-BE34-8E6D59D186AC}" destId="{7897B700-F5C2-47E1-A357-2BBE7D5BD79D}" srcOrd="1" destOrd="0" presId="urn:microsoft.com/office/officeart/2005/8/layout/process4"/>
    <dgm:cxn modelId="{E86D521E-6E02-4F70-8123-CEC9EA1E2B33}" type="presParOf" srcId="{00ADF824-A37A-4A38-BE34-8E6D59D186AC}" destId="{4B158AC2-6003-449E-BB3B-102DA18DE642}" srcOrd="2" destOrd="0" presId="urn:microsoft.com/office/officeart/2005/8/layout/process4"/>
    <dgm:cxn modelId="{AC57DEAA-9649-426A-9461-25EC4B609C20}" type="presParOf" srcId="{4B158AC2-6003-449E-BB3B-102DA18DE642}" destId="{0491E1D3-9C00-451E-B1FB-0AF8FBD4B2ED}" srcOrd="0" destOrd="0" presId="urn:microsoft.com/office/officeart/2005/8/layout/process4"/>
    <dgm:cxn modelId="{9B055850-4943-46A5-918E-F566055FA731}" type="presParOf" srcId="{00ADF824-A37A-4A38-BE34-8E6D59D186AC}" destId="{9AF1705E-FDEF-4173-82CF-854B5D990174}" srcOrd="3" destOrd="0" presId="urn:microsoft.com/office/officeart/2005/8/layout/process4"/>
    <dgm:cxn modelId="{448DE89F-FA46-4B7D-8EB9-C1875001942D}" type="presParOf" srcId="{00ADF824-A37A-4A38-BE34-8E6D59D186AC}" destId="{10042BE0-D62F-4A41-8531-A8B479F09E58}" srcOrd="4" destOrd="0" presId="urn:microsoft.com/office/officeart/2005/8/layout/process4"/>
    <dgm:cxn modelId="{1A3BD17D-B5FB-49B1-9A1C-39CBC4016A95}" type="presParOf" srcId="{10042BE0-D62F-4A41-8531-A8B479F09E58}" destId="{09788AFB-528C-4A8C-962C-864EA2093DED}" srcOrd="0" destOrd="0" presId="urn:microsoft.com/office/officeart/2005/8/layout/process4"/>
    <dgm:cxn modelId="{BF4CDA10-3D72-4C51-936A-B9830F96B8E0}" type="presParOf" srcId="{10042BE0-D62F-4A41-8531-A8B479F09E58}" destId="{A99F37FD-B9B0-4BC2-B0A2-1DD3849DE546}" srcOrd="1" destOrd="0" presId="urn:microsoft.com/office/officeart/2005/8/layout/process4"/>
    <dgm:cxn modelId="{6B496B6E-38FD-4990-8FD9-A20534DBDD95}" type="presParOf" srcId="{10042BE0-D62F-4A41-8531-A8B479F09E58}" destId="{83FF4B59-0045-4440-8033-9E90E569217C}" srcOrd="2" destOrd="0" presId="urn:microsoft.com/office/officeart/2005/8/layout/process4"/>
    <dgm:cxn modelId="{30FA3605-5868-4A91-81C3-7DD07AADEF0B}" type="presParOf" srcId="{83FF4B59-0045-4440-8033-9E90E569217C}" destId="{27EA61A9-072A-481D-BB7E-6B4B950E04D5}" srcOrd="0" destOrd="0" presId="urn:microsoft.com/office/officeart/2005/8/layout/process4"/>
    <dgm:cxn modelId="{89250722-6ADE-4AA6-B6AE-36DDC92894AB}" type="presParOf" srcId="{83FF4B59-0045-4440-8033-9E90E569217C}" destId="{70BE1FC9-BE29-4909-A336-96D4D436200B}" srcOrd="1" destOrd="0" presId="urn:microsoft.com/office/officeart/2005/8/layout/process4"/>
    <dgm:cxn modelId="{EE8338F2-49F8-4115-A1C5-B538BC260B82}" type="presParOf" srcId="{83FF4B59-0045-4440-8033-9E90E569217C}" destId="{69FD8D4B-0DD1-4B00-9AF8-957718E38381}" srcOrd="2"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75A2658-F01A-4507-AAD5-76649FB6BC17}"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4589FB7-4CE3-47FA-825B-EF4D03AFDD6C}">
      <dgm:prSet/>
      <dgm:spPr/>
      <dgm:t>
        <a:bodyPr/>
        <a:lstStyle/>
        <a:p>
          <a:pPr>
            <a:defRPr cap="all"/>
          </a:pPr>
          <a:r>
            <a:rPr lang="en-US" cap="none" dirty="0"/>
            <a:t>Feasibility Verdict: Viable At ~500 Delegates With Targeted Sponsorship</a:t>
          </a:r>
        </a:p>
      </dgm:t>
    </dgm:pt>
    <dgm:pt modelId="{A3D669E7-B8E7-431A-B260-858E09C1A7D8}" type="parTrans" cxnId="{2CC37CB7-DB25-459B-B833-7C2A2B983F00}">
      <dgm:prSet/>
      <dgm:spPr/>
      <dgm:t>
        <a:bodyPr/>
        <a:lstStyle/>
        <a:p>
          <a:endParaRPr lang="en-US" dirty="0"/>
        </a:p>
      </dgm:t>
    </dgm:pt>
    <dgm:pt modelId="{9FA6203E-F303-40F7-B81B-7E137BF2007F}" type="sibTrans" cxnId="{2CC37CB7-DB25-459B-B833-7C2A2B983F00}">
      <dgm:prSet/>
      <dgm:spPr/>
      <dgm:t>
        <a:bodyPr/>
        <a:lstStyle/>
        <a:p>
          <a:endParaRPr lang="en-US" dirty="0"/>
        </a:p>
      </dgm:t>
    </dgm:pt>
    <dgm:pt modelId="{A1D348D0-35F9-4AFC-9CEB-F5448AAACCC1}">
      <dgm:prSet/>
      <dgm:spPr/>
      <dgm:t>
        <a:bodyPr/>
        <a:lstStyle/>
        <a:p>
          <a:pPr>
            <a:defRPr cap="all"/>
          </a:pPr>
          <a:r>
            <a:rPr lang="en-US" cap="none" dirty="0"/>
            <a:t>Immediate Actions: Secure Venue Contracts, Confirm Key Partnerships, Launch Promotional Campaign</a:t>
          </a:r>
        </a:p>
      </dgm:t>
    </dgm:pt>
    <dgm:pt modelId="{565DF73F-CE4C-498E-A35A-1DB04E3F1670}" type="parTrans" cxnId="{02C1421D-010B-4A14-B002-F50FB1403074}">
      <dgm:prSet/>
      <dgm:spPr/>
      <dgm:t>
        <a:bodyPr/>
        <a:lstStyle/>
        <a:p>
          <a:endParaRPr lang="en-US" dirty="0"/>
        </a:p>
      </dgm:t>
    </dgm:pt>
    <dgm:pt modelId="{982BFA2A-4E4D-41AB-8ABF-20972776312A}" type="sibTrans" cxnId="{02C1421D-010B-4A14-B002-F50FB1403074}">
      <dgm:prSet/>
      <dgm:spPr/>
      <dgm:t>
        <a:bodyPr/>
        <a:lstStyle/>
        <a:p>
          <a:endParaRPr lang="en-US" dirty="0"/>
        </a:p>
      </dgm:t>
    </dgm:pt>
    <dgm:pt modelId="{FCC810CA-5757-4075-80E4-0AB091A12F43}">
      <dgm:prSet/>
      <dgm:spPr/>
      <dgm:t>
        <a:bodyPr/>
        <a:lstStyle/>
        <a:p>
          <a:pPr>
            <a:defRPr cap="all"/>
          </a:pPr>
          <a:r>
            <a:rPr lang="en-US" cap="none" dirty="0"/>
            <a:t>Next Steps: Develop A Detailed Project Timeline With Approval Milestones</a:t>
          </a:r>
        </a:p>
      </dgm:t>
    </dgm:pt>
    <dgm:pt modelId="{5DEEC53D-B79F-4F0E-A331-86636587639D}" type="parTrans" cxnId="{08E40A15-3425-4986-AEAC-443034832CDB}">
      <dgm:prSet/>
      <dgm:spPr/>
      <dgm:t>
        <a:bodyPr/>
        <a:lstStyle/>
        <a:p>
          <a:endParaRPr lang="en-US" dirty="0"/>
        </a:p>
      </dgm:t>
    </dgm:pt>
    <dgm:pt modelId="{2EADAC47-1ABC-4D27-8317-C4F3BF524AB2}" type="sibTrans" cxnId="{08E40A15-3425-4986-AEAC-443034832CDB}">
      <dgm:prSet/>
      <dgm:spPr/>
      <dgm:t>
        <a:bodyPr/>
        <a:lstStyle/>
        <a:p>
          <a:endParaRPr lang="en-US" dirty="0"/>
        </a:p>
      </dgm:t>
    </dgm:pt>
    <dgm:pt modelId="{D9E87FB9-E598-4011-9A23-47423037886A}" type="pres">
      <dgm:prSet presAssocID="{A75A2658-F01A-4507-AAD5-76649FB6BC17}" presName="root" presStyleCnt="0">
        <dgm:presLayoutVars>
          <dgm:dir/>
          <dgm:resizeHandles val="exact"/>
        </dgm:presLayoutVars>
      </dgm:prSet>
      <dgm:spPr/>
    </dgm:pt>
    <dgm:pt modelId="{4758F7DA-F4BA-49B6-8549-22CD53F9CFBA}" type="pres">
      <dgm:prSet presAssocID="{B4589FB7-4CE3-47FA-825B-EF4D03AFDD6C}" presName="compNode" presStyleCnt="0"/>
      <dgm:spPr/>
    </dgm:pt>
    <dgm:pt modelId="{FF8E69DC-E6E9-46DF-9D80-315CE6D97567}" type="pres">
      <dgm:prSet presAssocID="{B4589FB7-4CE3-47FA-825B-EF4D03AFDD6C}" presName="iconBgRect" presStyleLbl="bgShp" presStyleIdx="0" presStyleCnt="3"/>
      <dgm:spPr/>
    </dgm:pt>
    <dgm:pt modelId="{7E3063EE-DE7B-43C8-BE39-BD33DE3A558B}" type="pres">
      <dgm:prSet presAssocID="{B4589FB7-4CE3-47FA-825B-EF4D03AFDD6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C8219E7C-70A6-4500-A0AC-C020DCFEBCA9}" type="pres">
      <dgm:prSet presAssocID="{B4589FB7-4CE3-47FA-825B-EF4D03AFDD6C}" presName="spaceRect" presStyleCnt="0"/>
      <dgm:spPr/>
    </dgm:pt>
    <dgm:pt modelId="{161FC44E-1795-46BA-8E31-87313BD60A84}" type="pres">
      <dgm:prSet presAssocID="{B4589FB7-4CE3-47FA-825B-EF4D03AFDD6C}" presName="textRect" presStyleLbl="revTx" presStyleIdx="0" presStyleCnt="3">
        <dgm:presLayoutVars>
          <dgm:chMax val="1"/>
          <dgm:chPref val="1"/>
        </dgm:presLayoutVars>
      </dgm:prSet>
      <dgm:spPr/>
    </dgm:pt>
    <dgm:pt modelId="{302A5F8D-3DC6-40D2-8FAB-FED7C8ED72A1}" type="pres">
      <dgm:prSet presAssocID="{9FA6203E-F303-40F7-B81B-7E137BF2007F}" presName="sibTrans" presStyleCnt="0"/>
      <dgm:spPr/>
    </dgm:pt>
    <dgm:pt modelId="{A7CD40A7-5A93-4C73-BD97-A611740540C6}" type="pres">
      <dgm:prSet presAssocID="{A1D348D0-35F9-4AFC-9CEB-F5448AAACCC1}" presName="compNode" presStyleCnt="0"/>
      <dgm:spPr/>
    </dgm:pt>
    <dgm:pt modelId="{CDC4EACF-8E1A-4F1A-9370-6463687A691C}" type="pres">
      <dgm:prSet presAssocID="{A1D348D0-35F9-4AFC-9CEB-F5448AAACCC1}" presName="iconBgRect" presStyleLbl="bgShp" presStyleIdx="1" presStyleCnt="3"/>
      <dgm:spPr/>
    </dgm:pt>
    <dgm:pt modelId="{EB0C0115-03A7-4863-8B64-68369DAF0890}" type="pres">
      <dgm:prSet presAssocID="{A1D348D0-35F9-4AFC-9CEB-F5448AAACCC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Envelope"/>
        </a:ext>
      </dgm:extLst>
    </dgm:pt>
    <dgm:pt modelId="{F2CDC351-EB47-42BA-8C7A-61CE23A48CCE}" type="pres">
      <dgm:prSet presAssocID="{A1D348D0-35F9-4AFC-9CEB-F5448AAACCC1}" presName="spaceRect" presStyleCnt="0"/>
      <dgm:spPr/>
    </dgm:pt>
    <dgm:pt modelId="{5CB01F19-CA42-4206-BF49-A9BCCF4503DD}" type="pres">
      <dgm:prSet presAssocID="{A1D348D0-35F9-4AFC-9CEB-F5448AAACCC1}" presName="textRect" presStyleLbl="revTx" presStyleIdx="1" presStyleCnt="3">
        <dgm:presLayoutVars>
          <dgm:chMax val="1"/>
          <dgm:chPref val="1"/>
        </dgm:presLayoutVars>
      </dgm:prSet>
      <dgm:spPr/>
    </dgm:pt>
    <dgm:pt modelId="{CB419B72-AC18-4D3A-A3CA-82896D61AB8D}" type="pres">
      <dgm:prSet presAssocID="{982BFA2A-4E4D-41AB-8ABF-20972776312A}" presName="sibTrans" presStyleCnt="0"/>
      <dgm:spPr/>
    </dgm:pt>
    <dgm:pt modelId="{9EAC49D3-8D8F-4DFC-84A3-0AF0830CFC7E}" type="pres">
      <dgm:prSet presAssocID="{FCC810CA-5757-4075-80E4-0AB091A12F43}" presName="compNode" presStyleCnt="0"/>
      <dgm:spPr/>
    </dgm:pt>
    <dgm:pt modelId="{183ACE7C-2E5C-45AE-BE16-E1B9366CBA23}" type="pres">
      <dgm:prSet presAssocID="{FCC810CA-5757-4075-80E4-0AB091A12F43}" presName="iconBgRect" presStyleLbl="bgShp" presStyleIdx="2" presStyleCnt="3"/>
      <dgm:spPr/>
    </dgm:pt>
    <dgm:pt modelId="{5241B4FA-618F-4B20-A9C0-DD2F5FFFD51B}" type="pres">
      <dgm:prSet presAssocID="{FCC810CA-5757-4075-80E4-0AB091A12F4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8F42BD3A-FE1F-495F-8D98-FCE28BD88FFE}" type="pres">
      <dgm:prSet presAssocID="{FCC810CA-5757-4075-80E4-0AB091A12F43}" presName="spaceRect" presStyleCnt="0"/>
      <dgm:spPr/>
    </dgm:pt>
    <dgm:pt modelId="{2F724E4A-F8FD-4547-BB96-A70B027304DD}" type="pres">
      <dgm:prSet presAssocID="{FCC810CA-5757-4075-80E4-0AB091A12F43}" presName="textRect" presStyleLbl="revTx" presStyleIdx="2" presStyleCnt="3">
        <dgm:presLayoutVars>
          <dgm:chMax val="1"/>
          <dgm:chPref val="1"/>
        </dgm:presLayoutVars>
      </dgm:prSet>
      <dgm:spPr/>
    </dgm:pt>
  </dgm:ptLst>
  <dgm:cxnLst>
    <dgm:cxn modelId="{F44AC707-1F50-4489-A857-E2F167C0D295}" type="presOf" srcId="{FCC810CA-5757-4075-80E4-0AB091A12F43}" destId="{2F724E4A-F8FD-4547-BB96-A70B027304DD}" srcOrd="0" destOrd="0" presId="urn:microsoft.com/office/officeart/2018/5/layout/IconCircleLabelList"/>
    <dgm:cxn modelId="{08E40A15-3425-4986-AEAC-443034832CDB}" srcId="{A75A2658-F01A-4507-AAD5-76649FB6BC17}" destId="{FCC810CA-5757-4075-80E4-0AB091A12F43}" srcOrd="2" destOrd="0" parTransId="{5DEEC53D-B79F-4F0E-A331-86636587639D}" sibTransId="{2EADAC47-1ABC-4D27-8317-C4F3BF524AB2}"/>
    <dgm:cxn modelId="{02C1421D-010B-4A14-B002-F50FB1403074}" srcId="{A75A2658-F01A-4507-AAD5-76649FB6BC17}" destId="{A1D348D0-35F9-4AFC-9CEB-F5448AAACCC1}" srcOrd="1" destOrd="0" parTransId="{565DF73F-CE4C-498E-A35A-1DB04E3F1670}" sibTransId="{982BFA2A-4E4D-41AB-8ABF-20972776312A}"/>
    <dgm:cxn modelId="{2CDEA391-A5E6-4C4E-807F-B08C0F4934A2}" type="presOf" srcId="{A1D348D0-35F9-4AFC-9CEB-F5448AAACCC1}" destId="{5CB01F19-CA42-4206-BF49-A9BCCF4503DD}" srcOrd="0" destOrd="0" presId="urn:microsoft.com/office/officeart/2018/5/layout/IconCircleLabelList"/>
    <dgm:cxn modelId="{9FC860AB-D3B4-4F4A-ADA9-D2583768204E}" type="presOf" srcId="{A75A2658-F01A-4507-AAD5-76649FB6BC17}" destId="{D9E87FB9-E598-4011-9A23-47423037886A}" srcOrd="0" destOrd="0" presId="urn:microsoft.com/office/officeart/2018/5/layout/IconCircleLabelList"/>
    <dgm:cxn modelId="{2CC37CB7-DB25-459B-B833-7C2A2B983F00}" srcId="{A75A2658-F01A-4507-AAD5-76649FB6BC17}" destId="{B4589FB7-4CE3-47FA-825B-EF4D03AFDD6C}" srcOrd="0" destOrd="0" parTransId="{A3D669E7-B8E7-431A-B260-858E09C1A7D8}" sibTransId="{9FA6203E-F303-40F7-B81B-7E137BF2007F}"/>
    <dgm:cxn modelId="{E7F421FB-0366-4988-BB5A-DE0A79A1379D}" type="presOf" srcId="{B4589FB7-4CE3-47FA-825B-EF4D03AFDD6C}" destId="{161FC44E-1795-46BA-8E31-87313BD60A84}" srcOrd="0" destOrd="0" presId="urn:microsoft.com/office/officeart/2018/5/layout/IconCircleLabelList"/>
    <dgm:cxn modelId="{FB917BFB-9007-4F71-A469-4282309C5AE0}" type="presParOf" srcId="{D9E87FB9-E598-4011-9A23-47423037886A}" destId="{4758F7DA-F4BA-49B6-8549-22CD53F9CFBA}" srcOrd="0" destOrd="0" presId="urn:microsoft.com/office/officeart/2018/5/layout/IconCircleLabelList"/>
    <dgm:cxn modelId="{7BD87C3A-6BB1-42F2-A3AB-838A4CB5E4E1}" type="presParOf" srcId="{4758F7DA-F4BA-49B6-8549-22CD53F9CFBA}" destId="{FF8E69DC-E6E9-46DF-9D80-315CE6D97567}" srcOrd="0" destOrd="0" presId="urn:microsoft.com/office/officeart/2018/5/layout/IconCircleLabelList"/>
    <dgm:cxn modelId="{B1C4B542-A0D5-4643-9D4C-9CD15C426F0B}" type="presParOf" srcId="{4758F7DA-F4BA-49B6-8549-22CD53F9CFBA}" destId="{7E3063EE-DE7B-43C8-BE39-BD33DE3A558B}" srcOrd="1" destOrd="0" presId="urn:microsoft.com/office/officeart/2018/5/layout/IconCircleLabelList"/>
    <dgm:cxn modelId="{0CA01A23-7BB2-4DE6-9A67-71405B23A562}" type="presParOf" srcId="{4758F7DA-F4BA-49B6-8549-22CD53F9CFBA}" destId="{C8219E7C-70A6-4500-A0AC-C020DCFEBCA9}" srcOrd="2" destOrd="0" presId="urn:microsoft.com/office/officeart/2018/5/layout/IconCircleLabelList"/>
    <dgm:cxn modelId="{CAE1117C-1160-4616-93C0-5D04C5EB982C}" type="presParOf" srcId="{4758F7DA-F4BA-49B6-8549-22CD53F9CFBA}" destId="{161FC44E-1795-46BA-8E31-87313BD60A84}" srcOrd="3" destOrd="0" presId="urn:microsoft.com/office/officeart/2018/5/layout/IconCircleLabelList"/>
    <dgm:cxn modelId="{8DCB0DA8-39C0-4190-8837-DE19212D36F3}" type="presParOf" srcId="{D9E87FB9-E598-4011-9A23-47423037886A}" destId="{302A5F8D-3DC6-40D2-8FAB-FED7C8ED72A1}" srcOrd="1" destOrd="0" presId="urn:microsoft.com/office/officeart/2018/5/layout/IconCircleLabelList"/>
    <dgm:cxn modelId="{0ABF04BF-C6F8-46B2-9864-5285B6A74334}" type="presParOf" srcId="{D9E87FB9-E598-4011-9A23-47423037886A}" destId="{A7CD40A7-5A93-4C73-BD97-A611740540C6}" srcOrd="2" destOrd="0" presId="urn:microsoft.com/office/officeart/2018/5/layout/IconCircleLabelList"/>
    <dgm:cxn modelId="{02778D5E-07B7-4EA9-BE75-A02DE03C3546}" type="presParOf" srcId="{A7CD40A7-5A93-4C73-BD97-A611740540C6}" destId="{CDC4EACF-8E1A-4F1A-9370-6463687A691C}" srcOrd="0" destOrd="0" presId="urn:microsoft.com/office/officeart/2018/5/layout/IconCircleLabelList"/>
    <dgm:cxn modelId="{AD4C9A02-D9C8-4522-8A1E-BBA6FBAC702E}" type="presParOf" srcId="{A7CD40A7-5A93-4C73-BD97-A611740540C6}" destId="{EB0C0115-03A7-4863-8B64-68369DAF0890}" srcOrd="1" destOrd="0" presId="urn:microsoft.com/office/officeart/2018/5/layout/IconCircleLabelList"/>
    <dgm:cxn modelId="{44D96DFD-5817-4D75-A9F8-C91CD7F3F77C}" type="presParOf" srcId="{A7CD40A7-5A93-4C73-BD97-A611740540C6}" destId="{F2CDC351-EB47-42BA-8C7A-61CE23A48CCE}" srcOrd="2" destOrd="0" presId="urn:microsoft.com/office/officeart/2018/5/layout/IconCircleLabelList"/>
    <dgm:cxn modelId="{B4A076CB-4396-444D-9ED4-87467EE9220C}" type="presParOf" srcId="{A7CD40A7-5A93-4C73-BD97-A611740540C6}" destId="{5CB01F19-CA42-4206-BF49-A9BCCF4503DD}" srcOrd="3" destOrd="0" presId="urn:microsoft.com/office/officeart/2018/5/layout/IconCircleLabelList"/>
    <dgm:cxn modelId="{BCBA053F-657E-44D3-AEB0-EAA5875C503E}" type="presParOf" srcId="{D9E87FB9-E598-4011-9A23-47423037886A}" destId="{CB419B72-AC18-4D3A-A3CA-82896D61AB8D}" srcOrd="3" destOrd="0" presId="urn:microsoft.com/office/officeart/2018/5/layout/IconCircleLabelList"/>
    <dgm:cxn modelId="{4745B569-8AB6-4879-A333-C901C698776A}" type="presParOf" srcId="{D9E87FB9-E598-4011-9A23-47423037886A}" destId="{9EAC49D3-8D8F-4DFC-84A3-0AF0830CFC7E}" srcOrd="4" destOrd="0" presId="urn:microsoft.com/office/officeart/2018/5/layout/IconCircleLabelList"/>
    <dgm:cxn modelId="{E9625C6E-5AA8-4545-9403-66C15C0C73E8}" type="presParOf" srcId="{9EAC49D3-8D8F-4DFC-84A3-0AF0830CFC7E}" destId="{183ACE7C-2E5C-45AE-BE16-E1B9366CBA23}" srcOrd="0" destOrd="0" presId="urn:microsoft.com/office/officeart/2018/5/layout/IconCircleLabelList"/>
    <dgm:cxn modelId="{FEB3D5CB-0477-4371-B07C-888656257AE4}" type="presParOf" srcId="{9EAC49D3-8D8F-4DFC-84A3-0AF0830CFC7E}" destId="{5241B4FA-618F-4B20-A9C0-DD2F5FFFD51B}" srcOrd="1" destOrd="0" presId="urn:microsoft.com/office/officeart/2018/5/layout/IconCircleLabelList"/>
    <dgm:cxn modelId="{F03E1939-76DC-4504-96E0-7039875A82BC}" type="presParOf" srcId="{9EAC49D3-8D8F-4DFC-84A3-0AF0830CFC7E}" destId="{8F42BD3A-FE1F-495F-8D98-FCE28BD88FFE}" srcOrd="2" destOrd="0" presId="urn:microsoft.com/office/officeart/2018/5/layout/IconCircleLabelList"/>
    <dgm:cxn modelId="{9E59C347-F394-4D2D-BD9F-1C3957D8A16B}" type="presParOf" srcId="{9EAC49D3-8D8F-4DFC-84A3-0AF0830CFC7E}" destId="{2F724E4A-F8FD-4547-BB96-A70B027304D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591240-B796-4121-94B4-97216917D7A4}">
      <dsp:nvSpPr>
        <dsp:cNvPr id="0" name=""/>
        <dsp:cNvSpPr/>
      </dsp:nvSpPr>
      <dsp:spPr>
        <a:xfrm>
          <a:off x="4018175" y="1406116"/>
          <a:ext cx="1352332" cy="643587"/>
        </a:xfrm>
        <a:custGeom>
          <a:avLst/>
          <a:gdLst/>
          <a:ahLst/>
          <a:cxnLst/>
          <a:rect l="0" t="0" r="0" b="0"/>
          <a:pathLst>
            <a:path>
              <a:moveTo>
                <a:pt x="0" y="0"/>
              </a:moveTo>
              <a:lnTo>
                <a:pt x="0" y="438586"/>
              </a:lnTo>
              <a:lnTo>
                <a:pt x="1352332" y="438586"/>
              </a:lnTo>
              <a:lnTo>
                <a:pt x="1352332" y="643587"/>
              </a:lnTo>
            </a:path>
          </a:pathLst>
        </a:custGeom>
        <a:noFill/>
        <a:ln w="1905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7799D30-33C0-4068-A2F3-D533D42870BD}">
      <dsp:nvSpPr>
        <dsp:cNvPr id="0" name=""/>
        <dsp:cNvSpPr/>
      </dsp:nvSpPr>
      <dsp:spPr>
        <a:xfrm>
          <a:off x="2665842" y="1406116"/>
          <a:ext cx="1352332" cy="643587"/>
        </a:xfrm>
        <a:custGeom>
          <a:avLst/>
          <a:gdLst/>
          <a:ahLst/>
          <a:cxnLst/>
          <a:rect l="0" t="0" r="0" b="0"/>
          <a:pathLst>
            <a:path>
              <a:moveTo>
                <a:pt x="1352332" y="0"/>
              </a:moveTo>
              <a:lnTo>
                <a:pt x="1352332" y="438586"/>
              </a:lnTo>
              <a:lnTo>
                <a:pt x="0" y="438586"/>
              </a:lnTo>
              <a:lnTo>
                <a:pt x="0" y="643587"/>
              </a:lnTo>
            </a:path>
          </a:pathLst>
        </a:custGeom>
        <a:noFill/>
        <a:ln w="1905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B8EE84E-5524-4326-AF26-CC71F9EABFBD}">
      <dsp:nvSpPr>
        <dsp:cNvPr id="0" name=""/>
        <dsp:cNvSpPr/>
      </dsp:nvSpPr>
      <dsp:spPr>
        <a:xfrm>
          <a:off x="2911721" y="919"/>
          <a:ext cx="2212908" cy="140519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F34915-4F11-4859-9A6E-D2BA01D790A2}">
      <dsp:nvSpPr>
        <dsp:cNvPr id="0" name=""/>
        <dsp:cNvSpPr/>
      </dsp:nvSpPr>
      <dsp:spPr>
        <a:xfrm>
          <a:off x="3157599" y="234504"/>
          <a:ext cx="2212908" cy="1405196"/>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International F&amp;B buyers</a:t>
          </a:r>
        </a:p>
      </dsp:txBody>
      <dsp:txXfrm>
        <a:off x="3198756" y="275661"/>
        <a:ext cx="2130594" cy="1322882"/>
      </dsp:txXfrm>
    </dsp:sp>
    <dsp:sp modelId="{955BAC42-F67D-4E51-BDA9-BCA572C9528B}">
      <dsp:nvSpPr>
        <dsp:cNvPr id="0" name=""/>
        <dsp:cNvSpPr/>
      </dsp:nvSpPr>
      <dsp:spPr>
        <a:xfrm>
          <a:off x="1559388" y="2049703"/>
          <a:ext cx="2212908" cy="140519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34913A-7A0C-49A1-86CC-E683F5E11F7F}">
      <dsp:nvSpPr>
        <dsp:cNvPr id="0" name=""/>
        <dsp:cNvSpPr/>
      </dsp:nvSpPr>
      <dsp:spPr>
        <a:xfrm>
          <a:off x="1805267" y="2283288"/>
          <a:ext cx="2212908" cy="1405196"/>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Travel media and food critics</a:t>
          </a:r>
        </a:p>
      </dsp:txBody>
      <dsp:txXfrm>
        <a:off x="1846424" y="2324445"/>
        <a:ext cx="2130594" cy="1322882"/>
      </dsp:txXfrm>
    </dsp:sp>
    <dsp:sp modelId="{7ED4F827-600B-41F2-8806-EA7107EA7B22}">
      <dsp:nvSpPr>
        <dsp:cNvPr id="0" name=""/>
        <dsp:cNvSpPr/>
      </dsp:nvSpPr>
      <dsp:spPr>
        <a:xfrm>
          <a:off x="4264053" y="2049703"/>
          <a:ext cx="2212908" cy="140519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6AB7BC-4011-4744-8ABF-2F0FB0C15827}">
      <dsp:nvSpPr>
        <dsp:cNvPr id="0" name=""/>
        <dsp:cNvSpPr/>
      </dsp:nvSpPr>
      <dsp:spPr>
        <a:xfrm>
          <a:off x="4509932" y="2283288"/>
          <a:ext cx="2212908" cy="1405196"/>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Hospitality professionals &amp; gastronomy tour operators</a:t>
          </a:r>
        </a:p>
      </dsp:txBody>
      <dsp:txXfrm>
        <a:off x="4551089" y="2324445"/>
        <a:ext cx="2130594" cy="13228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772756-EA57-4A64-AEBC-DCFDE144EEFE}">
      <dsp:nvSpPr>
        <dsp:cNvPr id="0" name=""/>
        <dsp:cNvSpPr/>
      </dsp:nvSpPr>
      <dsp:spPr>
        <a:xfrm>
          <a:off x="0" y="275305"/>
          <a:ext cx="10927829" cy="990675"/>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48121" tIns="354076" rIns="848121" bIns="120904" numCol="1" spcCol="1270" anchor="t" anchorCtr="0">
          <a:noAutofit/>
        </a:bodyPr>
        <a:lstStyle/>
        <a:p>
          <a:pPr marL="171450" lvl="1" indent="-171450" algn="l" defTabSz="755650">
            <a:lnSpc>
              <a:spcPct val="90000"/>
            </a:lnSpc>
            <a:spcBef>
              <a:spcPct val="0"/>
            </a:spcBef>
            <a:spcAft>
              <a:spcPct val="15000"/>
            </a:spcAft>
            <a:buChar char="•"/>
          </a:pPr>
          <a:r>
            <a:rPr lang="en-US" sz="1700" kern="1200"/>
            <a:t>Cardiff International Food &amp; Drink Festival draws 50,000 visitors annually </a:t>
          </a:r>
        </a:p>
        <a:p>
          <a:pPr marL="171450" lvl="1" indent="-171450" algn="l" defTabSz="755650">
            <a:lnSpc>
              <a:spcPct val="90000"/>
            </a:lnSpc>
            <a:spcBef>
              <a:spcPct val="0"/>
            </a:spcBef>
            <a:spcAft>
              <a:spcPct val="15000"/>
            </a:spcAft>
            <a:buChar char="•"/>
          </a:pPr>
          <a:r>
            <a:rPr lang="en-US" sz="1700" kern="1200"/>
            <a:t>Wavehill survey: 50% of 909 Welsh festival attendees influenced product development </a:t>
          </a:r>
        </a:p>
      </dsp:txBody>
      <dsp:txXfrm>
        <a:off x="0" y="275305"/>
        <a:ext cx="10927829" cy="990675"/>
      </dsp:txXfrm>
    </dsp:sp>
    <dsp:sp modelId="{8E3B478F-9885-46CF-94B2-5629A33A14E8}">
      <dsp:nvSpPr>
        <dsp:cNvPr id="0" name=""/>
        <dsp:cNvSpPr/>
      </dsp:nvSpPr>
      <dsp:spPr>
        <a:xfrm>
          <a:off x="546391" y="24384"/>
          <a:ext cx="7649480" cy="50184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755650">
            <a:lnSpc>
              <a:spcPct val="90000"/>
            </a:lnSpc>
            <a:spcBef>
              <a:spcPct val="0"/>
            </a:spcBef>
            <a:spcAft>
              <a:spcPct val="35000"/>
            </a:spcAft>
            <a:buNone/>
          </a:pPr>
          <a:r>
            <a:rPr lang="en-US" sz="1700" kern="1200"/>
            <a:t>Evidence of demand:</a:t>
          </a:r>
        </a:p>
      </dsp:txBody>
      <dsp:txXfrm>
        <a:off x="570889" y="48882"/>
        <a:ext cx="7600484" cy="452844"/>
      </dsp:txXfrm>
    </dsp:sp>
    <dsp:sp modelId="{14CC89CC-8EE5-4812-A9C7-D1375273867D}">
      <dsp:nvSpPr>
        <dsp:cNvPr id="0" name=""/>
        <dsp:cNvSpPr/>
      </dsp:nvSpPr>
      <dsp:spPr>
        <a:xfrm>
          <a:off x="0" y="1608700"/>
          <a:ext cx="10927829" cy="990675"/>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48121" tIns="354076" rIns="848121" bIns="120904" numCol="1" spcCol="1270" anchor="t" anchorCtr="0">
          <a:noAutofit/>
        </a:bodyPr>
        <a:lstStyle/>
        <a:p>
          <a:pPr marL="171450" lvl="1" indent="-171450" algn="l" defTabSz="755650">
            <a:lnSpc>
              <a:spcPct val="90000"/>
            </a:lnSpc>
            <a:spcBef>
              <a:spcPct val="0"/>
            </a:spcBef>
            <a:spcAft>
              <a:spcPct val="15000"/>
            </a:spcAft>
            <a:buChar char="•"/>
          </a:pPr>
          <a:r>
            <a:rPr lang="en-US" sz="1700" kern="1200"/>
            <a:t>Welsh lamb exports nearly 30,500 tonnes in 2023 </a:t>
          </a:r>
        </a:p>
        <a:p>
          <a:pPr marL="171450" lvl="1" indent="-171450" algn="l" defTabSz="755650">
            <a:lnSpc>
              <a:spcPct val="90000"/>
            </a:lnSpc>
            <a:spcBef>
              <a:spcPct val="0"/>
            </a:spcBef>
            <a:spcAft>
              <a:spcPct val="15000"/>
            </a:spcAft>
            <a:buChar char="•"/>
          </a:pPr>
          <a:r>
            <a:rPr lang="en-US" sz="1700" kern="1200"/>
            <a:t>Iconic products: sea salt from Cardigan Bay, laverbread from Gower, artisanal cheeses</a:t>
          </a:r>
        </a:p>
      </dsp:txBody>
      <dsp:txXfrm>
        <a:off x="0" y="1608700"/>
        <a:ext cx="10927829" cy="990675"/>
      </dsp:txXfrm>
    </dsp:sp>
    <dsp:sp modelId="{D7D55956-0138-4C40-9534-6F026C22E4D5}">
      <dsp:nvSpPr>
        <dsp:cNvPr id="0" name=""/>
        <dsp:cNvSpPr/>
      </dsp:nvSpPr>
      <dsp:spPr>
        <a:xfrm>
          <a:off x="546391" y="1357780"/>
          <a:ext cx="7649480" cy="50184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755650">
            <a:lnSpc>
              <a:spcPct val="90000"/>
            </a:lnSpc>
            <a:spcBef>
              <a:spcPct val="0"/>
            </a:spcBef>
            <a:spcAft>
              <a:spcPct val="35000"/>
            </a:spcAft>
            <a:buNone/>
          </a:pPr>
          <a:r>
            <a:rPr lang="en-US" sz="1700" kern="1200"/>
            <a:t>Unique supply:</a:t>
          </a:r>
        </a:p>
      </dsp:txBody>
      <dsp:txXfrm>
        <a:off x="570889" y="1382278"/>
        <a:ext cx="7600484" cy="452844"/>
      </dsp:txXfrm>
    </dsp:sp>
    <dsp:sp modelId="{F627CE91-15D1-42A4-A4AC-933477AF4F27}">
      <dsp:nvSpPr>
        <dsp:cNvPr id="0" name=""/>
        <dsp:cNvSpPr/>
      </dsp:nvSpPr>
      <dsp:spPr>
        <a:xfrm>
          <a:off x="0" y="2942095"/>
          <a:ext cx="10927829" cy="722925"/>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48121" tIns="354076" rIns="848121" bIns="120904" numCol="1" spcCol="1270" anchor="t" anchorCtr="0">
          <a:noAutofit/>
        </a:bodyPr>
        <a:lstStyle/>
        <a:p>
          <a:pPr marL="171450" lvl="1" indent="-171450" algn="l" defTabSz="755650">
            <a:lnSpc>
              <a:spcPct val="90000"/>
            </a:lnSpc>
            <a:spcBef>
              <a:spcPct val="0"/>
            </a:spcBef>
            <a:spcAft>
              <a:spcPct val="15000"/>
            </a:spcAft>
            <a:buChar char="•"/>
          </a:pPr>
          <a:r>
            <a:rPr lang="en-US" sz="1700" kern="1200"/>
            <a:t>Ideal window: April–July, before peak summer festival crowding </a:t>
          </a:r>
        </a:p>
      </dsp:txBody>
      <dsp:txXfrm>
        <a:off x="0" y="2942095"/>
        <a:ext cx="10927829" cy="722925"/>
      </dsp:txXfrm>
    </dsp:sp>
    <dsp:sp modelId="{AB903E59-4906-4571-BD54-82314F2506C0}">
      <dsp:nvSpPr>
        <dsp:cNvPr id="0" name=""/>
        <dsp:cNvSpPr/>
      </dsp:nvSpPr>
      <dsp:spPr>
        <a:xfrm>
          <a:off x="546391" y="2691175"/>
          <a:ext cx="7649480" cy="50184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755650">
            <a:lnSpc>
              <a:spcPct val="90000"/>
            </a:lnSpc>
            <a:spcBef>
              <a:spcPct val="0"/>
            </a:spcBef>
            <a:spcAft>
              <a:spcPct val="35000"/>
            </a:spcAft>
            <a:buNone/>
          </a:pPr>
          <a:r>
            <a:rPr lang="en-US" sz="1700" kern="1200"/>
            <a:t>Seasonality:</a:t>
          </a:r>
        </a:p>
      </dsp:txBody>
      <dsp:txXfrm>
        <a:off x="570889" y="2715673"/>
        <a:ext cx="7600484" cy="4528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E20B12-16A8-4EAE-9481-42FE823AD65D}">
      <dsp:nvSpPr>
        <dsp:cNvPr id="0" name=""/>
        <dsp:cNvSpPr/>
      </dsp:nvSpPr>
      <dsp:spPr>
        <a:xfrm>
          <a:off x="6719" y="259330"/>
          <a:ext cx="3566200" cy="106986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1809" tIns="281809" rIns="281809" bIns="281809" numCol="1" spcCol="1270" anchor="ctr" anchorCtr="0">
          <a:noAutofit/>
        </a:bodyPr>
        <a:lstStyle/>
        <a:p>
          <a:pPr marL="0" lvl="0" indent="0" algn="ctr" defTabSz="1200150">
            <a:lnSpc>
              <a:spcPct val="90000"/>
            </a:lnSpc>
            <a:spcBef>
              <a:spcPct val="0"/>
            </a:spcBef>
            <a:spcAft>
              <a:spcPct val="35000"/>
            </a:spcAft>
            <a:buNone/>
          </a:pPr>
          <a:r>
            <a:rPr lang="en-US" sz="2700" kern="1200"/>
            <a:t>Competing events:</a:t>
          </a:r>
        </a:p>
      </dsp:txBody>
      <dsp:txXfrm>
        <a:off x="6719" y="259330"/>
        <a:ext cx="3566200" cy="1069860"/>
      </dsp:txXfrm>
    </dsp:sp>
    <dsp:sp modelId="{22408B8C-122A-4915-8C64-EC5F78F7691F}">
      <dsp:nvSpPr>
        <dsp:cNvPr id="0" name=""/>
        <dsp:cNvSpPr/>
      </dsp:nvSpPr>
      <dsp:spPr>
        <a:xfrm>
          <a:off x="6719" y="1329190"/>
          <a:ext cx="3566200" cy="2604284"/>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2261" tIns="352261" rIns="352261" bIns="352261" numCol="1" spcCol="1270" anchor="t" anchorCtr="0">
          <a:noAutofit/>
        </a:bodyPr>
        <a:lstStyle/>
        <a:p>
          <a:pPr marL="0" lvl="0" indent="0" algn="l" defTabSz="889000">
            <a:lnSpc>
              <a:spcPct val="90000"/>
            </a:lnSpc>
            <a:spcBef>
              <a:spcPct val="0"/>
            </a:spcBef>
            <a:spcAft>
              <a:spcPct val="35000"/>
            </a:spcAft>
            <a:buNone/>
          </a:pPr>
          <a:r>
            <a:rPr lang="en-US" sz="2000" kern="1200"/>
            <a:t>Neath Food &amp; Drink Festival: 60,000 attendees (2018) </a:t>
          </a:r>
        </a:p>
        <a:p>
          <a:pPr marL="0" lvl="0" indent="0" algn="l" defTabSz="889000">
            <a:lnSpc>
              <a:spcPct val="90000"/>
            </a:lnSpc>
            <a:spcBef>
              <a:spcPct val="0"/>
            </a:spcBef>
            <a:spcAft>
              <a:spcPct val="35000"/>
            </a:spcAft>
            <a:buNone/>
          </a:pPr>
          <a:r>
            <a:rPr lang="en-US" sz="2000" kern="1200"/>
            <a:t>The Big Cheese Festival in Caerphilly: 80,000 visitors (July)</a:t>
          </a:r>
        </a:p>
      </dsp:txBody>
      <dsp:txXfrm>
        <a:off x="6719" y="1329190"/>
        <a:ext cx="3566200" cy="2604284"/>
      </dsp:txXfrm>
    </dsp:sp>
    <dsp:sp modelId="{D0BCAA64-DBA6-4AE9-968B-510AB72007E9}">
      <dsp:nvSpPr>
        <dsp:cNvPr id="0" name=""/>
        <dsp:cNvSpPr/>
      </dsp:nvSpPr>
      <dsp:spPr>
        <a:xfrm>
          <a:off x="3680814" y="259330"/>
          <a:ext cx="3566200" cy="106986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1809" tIns="281809" rIns="281809" bIns="281809" numCol="1" spcCol="1270" anchor="ctr" anchorCtr="0">
          <a:noAutofit/>
        </a:bodyPr>
        <a:lstStyle/>
        <a:p>
          <a:pPr marL="0" lvl="0" indent="0" algn="ctr" defTabSz="1200150">
            <a:lnSpc>
              <a:spcPct val="90000"/>
            </a:lnSpc>
            <a:spcBef>
              <a:spcPct val="0"/>
            </a:spcBef>
            <a:spcAft>
              <a:spcPct val="35000"/>
            </a:spcAft>
            <a:buNone/>
          </a:pPr>
          <a:r>
            <a:rPr lang="en-US" sz="2700" kern="1200"/>
            <a:t>Differentiators:</a:t>
          </a:r>
        </a:p>
      </dsp:txBody>
      <dsp:txXfrm>
        <a:off x="3680814" y="259330"/>
        <a:ext cx="3566200" cy="1069860"/>
      </dsp:txXfrm>
    </dsp:sp>
    <dsp:sp modelId="{AE88A2D0-02B1-40FE-BF53-2B1E82E09C49}">
      <dsp:nvSpPr>
        <dsp:cNvPr id="0" name=""/>
        <dsp:cNvSpPr/>
      </dsp:nvSpPr>
      <dsp:spPr>
        <a:xfrm>
          <a:off x="3680814" y="1329190"/>
          <a:ext cx="3566200" cy="2604284"/>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2261" tIns="352261" rIns="352261" bIns="352261" numCol="1" spcCol="1270" anchor="t" anchorCtr="0">
          <a:noAutofit/>
        </a:bodyPr>
        <a:lstStyle/>
        <a:p>
          <a:pPr marL="0" lvl="0" indent="0" algn="l" defTabSz="889000">
            <a:lnSpc>
              <a:spcPct val="90000"/>
            </a:lnSpc>
            <a:spcBef>
              <a:spcPct val="0"/>
            </a:spcBef>
            <a:spcAft>
              <a:spcPct val="35000"/>
            </a:spcAft>
            <a:buNone/>
          </a:pPr>
          <a:r>
            <a:rPr lang="en-US" sz="2000" kern="1200"/>
            <a:t>Four-day congress format vs. 2–3-day fairs</a:t>
          </a:r>
        </a:p>
        <a:p>
          <a:pPr marL="0" lvl="0" indent="0" algn="l" defTabSz="889000">
            <a:lnSpc>
              <a:spcPct val="90000"/>
            </a:lnSpc>
            <a:spcBef>
              <a:spcPct val="0"/>
            </a:spcBef>
            <a:spcAft>
              <a:spcPct val="35000"/>
            </a:spcAft>
            <a:buNone/>
          </a:pPr>
          <a:r>
            <a:rPr lang="en-US" sz="2000" kern="1200"/>
            <a:t>Emphasis on farm‑to‑table tours and masterclasses</a:t>
          </a:r>
        </a:p>
      </dsp:txBody>
      <dsp:txXfrm>
        <a:off x="3680814" y="1329190"/>
        <a:ext cx="3566200" cy="2604284"/>
      </dsp:txXfrm>
    </dsp:sp>
    <dsp:sp modelId="{E9176B9B-C71F-495A-B87A-89DD35FB40D3}">
      <dsp:nvSpPr>
        <dsp:cNvPr id="0" name=""/>
        <dsp:cNvSpPr/>
      </dsp:nvSpPr>
      <dsp:spPr>
        <a:xfrm>
          <a:off x="7354909" y="259330"/>
          <a:ext cx="3566200" cy="106986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1809" tIns="281809" rIns="281809" bIns="281809" numCol="1" spcCol="1270" anchor="ctr" anchorCtr="0">
          <a:noAutofit/>
        </a:bodyPr>
        <a:lstStyle/>
        <a:p>
          <a:pPr marL="0" lvl="0" indent="0" algn="ctr" defTabSz="1200150">
            <a:lnSpc>
              <a:spcPct val="90000"/>
            </a:lnSpc>
            <a:spcBef>
              <a:spcPct val="0"/>
            </a:spcBef>
            <a:spcAft>
              <a:spcPct val="35000"/>
            </a:spcAft>
            <a:buNone/>
          </a:pPr>
          <a:r>
            <a:rPr lang="en-US" sz="2700" kern="1200"/>
            <a:t>Marketing channels:</a:t>
          </a:r>
        </a:p>
      </dsp:txBody>
      <dsp:txXfrm>
        <a:off x="7354909" y="259330"/>
        <a:ext cx="3566200" cy="1069860"/>
      </dsp:txXfrm>
    </dsp:sp>
    <dsp:sp modelId="{00D3DB01-110B-4DE7-B748-D32D2CF3952C}">
      <dsp:nvSpPr>
        <dsp:cNvPr id="0" name=""/>
        <dsp:cNvSpPr/>
      </dsp:nvSpPr>
      <dsp:spPr>
        <a:xfrm>
          <a:off x="7354909" y="1329190"/>
          <a:ext cx="3566200" cy="2604284"/>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2261" tIns="352261" rIns="352261" bIns="352261" numCol="1" spcCol="1270" anchor="t" anchorCtr="0">
          <a:noAutofit/>
        </a:bodyPr>
        <a:lstStyle/>
        <a:p>
          <a:pPr marL="0" lvl="0" indent="0" algn="l" defTabSz="889000">
            <a:lnSpc>
              <a:spcPct val="90000"/>
            </a:lnSpc>
            <a:spcBef>
              <a:spcPct val="0"/>
            </a:spcBef>
            <a:spcAft>
              <a:spcPct val="35000"/>
            </a:spcAft>
            <a:buNone/>
          </a:pPr>
          <a:r>
            <a:rPr lang="en-US" sz="2000" kern="1200"/>
            <a:t>Trade shows (e.g., World Food Expo)</a:t>
          </a:r>
        </a:p>
        <a:p>
          <a:pPr marL="0" lvl="0" indent="0" algn="l" defTabSz="889000">
            <a:lnSpc>
              <a:spcPct val="90000"/>
            </a:lnSpc>
            <a:spcBef>
              <a:spcPct val="0"/>
            </a:spcBef>
            <a:spcAft>
              <a:spcPct val="35000"/>
            </a:spcAft>
            <a:buNone/>
          </a:pPr>
          <a:r>
            <a:rPr lang="en-US" sz="2000" kern="1200"/>
            <a:t>Culinary &amp; hospitality publications</a:t>
          </a:r>
        </a:p>
        <a:p>
          <a:pPr marL="0" lvl="0" indent="0" algn="l" defTabSz="889000">
            <a:lnSpc>
              <a:spcPct val="90000"/>
            </a:lnSpc>
            <a:spcBef>
              <a:spcPct val="0"/>
            </a:spcBef>
            <a:spcAft>
              <a:spcPct val="35000"/>
            </a:spcAft>
            <a:buNone/>
          </a:pPr>
          <a:r>
            <a:rPr lang="en-US" sz="2000" kern="1200"/>
            <a:t>Targeted social media campaigns</a:t>
          </a:r>
        </a:p>
      </dsp:txBody>
      <dsp:txXfrm>
        <a:off x="7354909" y="1329190"/>
        <a:ext cx="3566200" cy="26042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75993-423C-4616-AF5F-A54F65A9E412}">
      <dsp:nvSpPr>
        <dsp:cNvPr id="0" name=""/>
        <dsp:cNvSpPr/>
      </dsp:nvSpPr>
      <dsp:spPr>
        <a:xfrm>
          <a:off x="2622" y="964621"/>
          <a:ext cx="2874364" cy="143718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a:t>Main Venue: Swansea Arena (capacity up to 3,500; full‐venue hire from £12,000/day) </a:t>
          </a:r>
        </a:p>
      </dsp:txBody>
      <dsp:txXfrm>
        <a:off x="44716" y="1006715"/>
        <a:ext cx="2790176" cy="1352994"/>
      </dsp:txXfrm>
    </dsp:sp>
    <dsp:sp modelId="{5E888BEF-50E0-4E6D-B210-3882D456BF31}">
      <dsp:nvSpPr>
        <dsp:cNvPr id="0" name=""/>
        <dsp:cNvSpPr/>
      </dsp:nvSpPr>
      <dsp:spPr>
        <a:xfrm rot="19457599">
          <a:off x="2743901" y="1239173"/>
          <a:ext cx="1415916" cy="61699"/>
        </a:xfrm>
        <a:custGeom>
          <a:avLst/>
          <a:gdLst/>
          <a:ahLst/>
          <a:cxnLst/>
          <a:rect l="0" t="0" r="0" b="0"/>
          <a:pathLst>
            <a:path>
              <a:moveTo>
                <a:pt x="0" y="30849"/>
              </a:moveTo>
              <a:lnTo>
                <a:pt x="1415916" y="30849"/>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16461" y="1234624"/>
        <a:ext cx="70795" cy="70795"/>
      </dsp:txXfrm>
    </dsp:sp>
    <dsp:sp modelId="{2CA2F86E-D2ED-4AAB-8726-16688B105173}">
      <dsp:nvSpPr>
        <dsp:cNvPr id="0" name=""/>
        <dsp:cNvSpPr/>
      </dsp:nvSpPr>
      <dsp:spPr>
        <a:xfrm>
          <a:off x="4026732" y="138241"/>
          <a:ext cx="2874364" cy="143718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a:t>Field Locations: Guided tours at local farms and vineyards across South Wales</a:t>
          </a:r>
        </a:p>
      </dsp:txBody>
      <dsp:txXfrm>
        <a:off x="4068826" y="180335"/>
        <a:ext cx="2790176" cy="1352994"/>
      </dsp:txXfrm>
    </dsp:sp>
    <dsp:sp modelId="{5529FF0C-A195-46A6-9484-56F5158417CE}">
      <dsp:nvSpPr>
        <dsp:cNvPr id="0" name=""/>
        <dsp:cNvSpPr/>
      </dsp:nvSpPr>
      <dsp:spPr>
        <a:xfrm rot="2142401">
          <a:off x="2743901" y="2065552"/>
          <a:ext cx="1415916" cy="61699"/>
        </a:xfrm>
        <a:custGeom>
          <a:avLst/>
          <a:gdLst/>
          <a:ahLst/>
          <a:cxnLst/>
          <a:rect l="0" t="0" r="0" b="0"/>
          <a:pathLst>
            <a:path>
              <a:moveTo>
                <a:pt x="0" y="30849"/>
              </a:moveTo>
              <a:lnTo>
                <a:pt x="1415916" y="30849"/>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16461" y="2061004"/>
        <a:ext cx="70795" cy="70795"/>
      </dsp:txXfrm>
    </dsp:sp>
    <dsp:sp modelId="{DE3489F3-3BE2-4870-9936-DA5D5C46D253}">
      <dsp:nvSpPr>
        <dsp:cNvPr id="0" name=""/>
        <dsp:cNvSpPr/>
      </dsp:nvSpPr>
      <dsp:spPr>
        <a:xfrm>
          <a:off x="4026732" y="1791001"/>
          <a:ext cx="2874364" cy="143718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a:t>Facilities &amp; Contingency:</a:t>
          </a:r>
        </a:p>
      </dsp:txBody>
      <dsp:txXfrm>
        <a:off x="4068826" y="1833095"/>
        <a:ext cx="2790176" cy="1352994"/>
      </dsp:txXfrm>
    </dsp:sp>
    <dsp:sp modelId="{A4331E08-05CA-4B37-ABDD-57CE96BE9B7D}">
      <dsp:nvSpPr>
        <dsp:cNvPr id="0" name=""/>
        <dsp:cNvSpPr/>
      </dsp:nvSpPr>
      <dsp:spPr>
        <a:xfrm rot="19457599">
          <a:off x="6768011" y="2065552"/>
          <a:ext cx="1415916" cy="61699"/>
        </a:xfrm>
        <a:custGeom>
          <a:avLst/>
          <a:gdLst/>
          <a:ahLst/>
          <a:cxnLst/>
          <a:rect l="0" t="0" r="0" b="0"/>
          <a:pathLst>
            <a:path>
              <a:moveTo>
                <a:pt x="0" y="30849"/>
              </a:moveTo>
              <a:lnTo>
                <a:pt x="1415916" y="30849"/>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440571" y="2061004"/>
        <a:ext cx="70795" cy="70795"/>
      </dsp:txXfrm>
    </dsp:sp>
    <dsp:sp modelId="{620A40FC-D428-4F23-9256-C7257F77A9D7}">
      <dsp:nvSpPr>
        <dsp:cNvPr id="0" name=""/>
        <dsp:cNvSpPr/>
      </dsp:nvSpPr>
      <dsp:spPr>
        <a:xfrm>
          <a:off x="8050842" y="964621"/>
          <a:ext cx="2874364" cy="143718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a:t>Expo hall and dedicated masterclass rooms</a:t>
          </a:r>
        </a:p>
      </dsp:txBody>
      <dsp:txXfrm>
        <a:off x="8092936" y="1006715"/>
        <a:ext cx="2790176" cy="1352994"/>
      </dsp:txXfrm>
    </dsp:sp>
    <dsp:sp modelId="{B20B3B03-7D89-461B-B648-1B12BA3B6ACB}">
      <dsp:nvSpPr>
        <dsp:cNvPr id="0" name=""/>
        <dsp:cNvSpPr/>
      </dsp:nvSpPr>
      <dsp:spPr>
        <a:xfrm rot="2142401">
          <a:off x="6768011" y="2891932"/>
          <a:ext cx="1415916" cy="61699"/>
        </a:xfrm>
        <a:custGeom>
          <a:avLst/>
          <a:gdLst/>
          <a:ahLst/>
          <a:cxnLst/>
          <a:rect l="0" t="0" r="0" b="0"/>
          <a:pathLst>
            <a:path>
              <a:moveTo>
                <a:pt x="0" y="30849"/>
              </a:moveTo>
              <a:lnTo>
                <a:pt x="1415916" y="30849"/>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440571" y="2887384"/>
        <a:ext cx="70795" cy="70795"/>
      </dsp:txXfrm>
    </dsp:sp>
    <dsp:sp modelId="{E64FF1C3-135A-4020-B8F9-4A934947D56D}">
      <dsp:nvSpPr>
        <dsp:cNvPr id="0" name=""/>
        <dsp:cNvSpPr/>
      </dsp:nvSpPr>
      <dsp:spPr>
        <a:xfrm>
          <a:off x="8050842" y="2617381"/>
          <a:ext cx="2874364" cy="143718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a:t>Indoor back‑up spaces in arena concourses for adverse weather</a:t>
          </a:r>
        </a:p>
      </dsp:txBody>
      <dsp:txXfrm>
        <a:off x="8092936" y="2659475"/>
        <a:ext cx="2790176" cy="13529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6FE378-8FF2-46E1-B348-F4B3B1ED4835}">
      <dsp:nvSpPr>
        <dsp:cNvPr id="0" name=""/>
        <dsp:cNvSpPr/>
      </dsp:nvSpPr>
      <dsp:spPr>
        <a:xfrm>
          <a:off x="0" y="100877"/>
          <a:ext cx="10927829" cy="68796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Staffing:</a:t>
          </a:r>
        </a:p>
      </dsp:txBody>
      <dsp:txXfrm>
        <a:off x="33583" y="134460"/>
        <a:ext cx="10860663" cy="620794"/>
      </dsp:txXfrm>
    </dsp:sp>
    <dsp:sp modelId="{001AB9C3-A6E9-42F6-AC6F-3CE9DD7BE855}">
      <dsp:nvSpPr>
        <dsp:cNvPr id="0" name=""/>
        <dsp:cNvSpPr/>
      </dsp:nvSpPr>
      <dsp:spPr>
        <a:xfrm>
          <a:off x="0" y="788837"/>
          <a:ext cx="10927829" cy="1159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6959"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Event director, logistics coordinator, masterclass leads</a:t>
          </a:r>
        </a:p>
        <a:p>
          <a:pPr marL="228600" lvl="1" indent="-228600" algn="l" defTabSz="977900">
            <a:lnSpc>
              <a:spcPct val="90000"/>
            </a:lnSpc>
            <a:spcBef>
              <a:spcPct val="0"/>
            </a:spcBef>
            <a:spcAft>
              <a:spcPct val="20000"/>
            </a:spcAft>
            <a:buChar char="•"/>
          </a:pPr>
          <a:r>
            <a:rPr lang="en-US" sz="2200" kern="1200"/>
            <a:t>Guest chefs and industry keynote speakers</a:t>
          </a:r>
        </a:p>
        <a:p>
          <a:pPr marL="228600" lvl="1" indent="-228600" algn="l" defTabSz="977900">
            <a:lnSpc>
              <a:spcPct val="90000"/>
            </a:lnSpc>
            <a:spcBef>
              <a:spcPct val="0"/>
            </a:spcBef>
            <a:spcAft>
              <a:spcPct val="20000"/>
            </a:spcAft>
            <a:buChar char="•"/>
          </a:pPr>
          <a:r>
            <a:rPr lang="en-US" sz="2200" kern="1200"/>
            <a:t>Support teams: AV, catering, transport</a:t>
          </a:r>
        </a:p>
      </dsp:txBody>
      <dsp:txXfrm>
        <a:off x="0" y="788837"/>
        <a:ext cx="10927829" cy="1159200"/>
      </dsp:txXfrm>
    </dsp:sp>
    <dsp:sp modelId="{272C1853-B1A1-4946-B430-62D9FEE7FAB5}">
      <dsp:nvSpPr>
        <dsp:cNvPr id="0" name=""/>
        <dsp:cNvSpPr/>
      </dsp:nvSpPr>
      <dsp:spPr>
        <a:xfrm>
          <a:off x="0" y="1948037"/>
          <a:ext cx="10927829" cy="68796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Resources &amp; Logistics:</a:t>
          </a:r>
        </a:p>
      </dsp:txBody>
      <dsp:txXfrm>
        <a:off x="33583" y="1981620"/>
        <a:ext cx="10860663" cy="620794"/>
      </dsp:txXfrm>
    </dsp:sp>
    <dsp:sp modelId="{1066CAF4-6DDE-4EF5-A268-22F21BDC2E5D}">
      <dsp:nvSpPr>
        <dsp:cNvPr id="0" name=""/>
        <dsp:cNvSpPr/>
      </dsp:nvSpPr>
      <dsp:spPr>
        <a:xfrm>
          <a:off x="0" y="2635997"/>
          <a:ext cx="10927829" cy="767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6959"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AV: Screens, lighting, sound systems</a:t>
          </a:r>
        </a:p>
        <a:p>
          <a:pPr marL="228600" lvl="1" indent="-228600" algn="l" defTabSz="977900">
            <a:lnSpc>
              <a:spcPct val="90000"/>
            </a:lnSpc>
            <a:spcBef>
              <a:spcPct val="0"/>
            </a:spcBef>
            <a:spcAft>
              <a:spcPct val="20000"/>
            </a:spcAft>
            <a:buChar char="•"/>
          </a:pPr>
          <a:r>
            <a:rPr lang="en-US" sz="2200" kern="1200"/>
            <a:t>Catering: Local producers supplying ~4,000 plated meals (avg. £40–£150/head) </a:t>
          </a:r>
          <a:r>
            <a:rPr lang="en-US" sz="2200" u="sng" kern="1200">
              <a:hlinkClick xmlns:r="http://schemas.openxmlformats.org/officeDocument/2006/relationships" r:id="rId1"/>
            </a:rPr>
            <a:t>y</a:t>
          </a:r>
          <a:endParaRPr lang="en-US" sz="2200" kern="1200"/>
        </a:p>
      </dsp:txBody>
      <dsp:txXfrm>
        <a:off x="0" y="2635997"/>
        <a:ext cx="10927829" cy="767970"/>
      </dsp:txXfrm>
    </dsp:sp>
    <dsp:sp modelId="{994B5DBD-3366-46AF-90EE-AEFFEEFCECAE}">
      <dsp:nvSpPr>
        <dsp:cNvPr id="0" name=""/>
        <dsp:cNvSpPr/>
      </dsp:nvSpPr>
      <dsp:spPr>
        <a:xfrm>
          <a:off x="0" y="3403967"/>
          <a:ext cx="10927829" cy="68796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Transport: Chartered coach services, hotel shuttles, on‑site parking</a:t>
          </a:r>
        </a:p>
      </dsp:txBody>
      <dsp:txXfrm>
        <a:off x="33583" y="3437550"/>
        <a:ext cx="10860663" cy="6207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30279E-8945-47FC-B6EF-CD0B7B48B211}">
      <dsp:nvSpPr>
        <dsp:cNvPr id="0" name=""/>
        <dsp:cNvSpPr/>
      </dsp:nvSpPr>
      <dsp:spPr>
        <a:xfrm>
          <a:off x="0" y="12925"/>
          <a:ext cx="8253200" cy="83538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Venue hire &amp; setup fees</a:t>
          </a:r>
        </a:p>
      </dsp:txBody>
      <dsp:txXfrm>
        <a:off x="40780" y="53705"/>
        <a:ext cx="8171640" cy="753820"/>
      </dsp:txXfrm>
    </dsp:sp>
    <dsp:sp modelId="{2E45E825-EEA9-4A01-8370-63C34D426602}">
      <dsp:nvSpPr>
        <dsp:cNvPr id="0" name=""/>
        <dsp:cNvSpPr/>
      </dsp:nvSpPr>
      <dsp:spPr>
        <a:xfrm>
          <a:off x="0" y="848305"/>
          <a:ext cx="8253200" cy="27448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2039" tIns="43180" rIns="241808" bIns="43180" numCol="1" spcCol="1270" anchor="t" anchorCtr="0">
          <a:noAutofit/>
        </a:bodyPr>
        <a:lstStyle/>
        <a:p>
          <a:pPr marL="228600" lvl="1" indent="-228600" algn="l" defTabSz="1200150">
            <a:lnSpc>
              <a:spcPct val="90000"/>
            </a:lnSpc>
            <a:spcBef>
              <a:spcPct val="0"/>
            </a:spcBef>
            <a:spcAft>
              <a:spcPct val="20000"/>
            </a:spcAft>
            <a:buChar char="•"/>
          </a:pPr>
          <a:r>
            <a:rPr lang="en-US" sz="2700" kern="1200" dirty="0"/>
            <a:t>Catering (4,000 plates at average £70/head) </a:t>
          </a:r>
          <a:r>
            <a:rPr lang="en-US" sz="2700" u="sng" kern="1200" dirty="0">
              <a:hlinkClick xmlns:r="http://schemas.openxmlformats.org/officeDocument/2006/relationships" r:id="rId1"/>
            </a:rPr>
            <a:t>The Wild Oven</a:t>
          </a:r>
          <a:endParaRPr lang="en-US" sz="2700" kern="1200" dirty="0"/>
        </a:p>
        <a:p>
          <a:pPr marL="228600" lvl="1" indent="-228600" algn="l" defTabSz="1200150">
            <a:lnSpc>
              <a:spcPct val="90000"/>
            </a:lnSpc>
            <a:spcBef>
              <a:spcPct val="0"/>
            </a:spcBef>
            <a:spcAft>
              <a:spcPct val="20000"/>
            </a:spcAft>
            <a:buChar char="•"/>
          </a:pPr>
          <a:r>
            <a:rPr lang="en-US" sz="2700" kern="1200"/>
            <a:t>Staffing (salaries, speaker fees)</a:t>
          </a:r>
        </a:p>
        <a:p>
          <a:pPr marL="228600" lvl="1" indent="-228600" algn="l" defTabSz="1200150">
            <a:lnSpc>
              <a:spcPct val="90000"/>
            </a:lnSpc>
            <a:spcBef>
              <a:spcPct val="0"/>
            </a:spcBef>
            <a:spcAft>
              <a:spcPct val="20000"/>
            </a:spcAft>
            <a:buChar char="•"/>
          </a:pPr>
          <a:r>
            <a:rPr lang="en-US" sz="2700" kern="1200"/>
            <a:t>Transport (coach charters, shuttles)</a:t>
          </a:r>
        </a:p>
        <a:p>
          <a:pPr marL="228600" lvl="1" indent="-228600" algn="l" defTabSz="1200150">
            <a:lnSpc>
              <a:spcPct val="90000"/>
            </a:lnSpc>
            <a:spcBef>
              <a:spcPct val="0"/>
            </a:spcBef>
            <a:spcAft>
              <a:spcPct val="20000"/>
            </a:spcAft>
            <a:buChar char="•"/>
          </a:pPr>
          <a:r>
            <a:rPr lang="en-US" sz="2700" kern="1200"/>
            <a:t>AV production (equipment rental &amp; tech crew)</a:t>
          </a:r>
        </a:p>
        <a:p>
          <a:pPr marL="228600" lvl="1" indent="-228600" algn="l" defTabSz="1200150">
            <a:lnSpc>
              <a:spcPct val="90000"/>
            </a:lnSpc>
            <a:spcBef>
              <a:spcPct val="0"/>
            </a:spcBef>
            <a:spcAft>
              <a:spcPct val="20000"/>
            </a:spcAft>
            <a:buChar char="•"/>
          </a:pPr>
          <a:r>
            <a:rPr lang="en-US" sz="2700" kern="1200" dirty="0"/>
            <a:t>Marketing collateral &amp; digital advertising</a:t>
          </a:r>
        </a:p>
      </dsp:txBody>
      <dsp:txXfrm>
        <a:off x="0" y="848305"/>
        <a:ext cx="8253200" cy="27448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C8F1A7-B1E7-4E01-BA52-3F44E43CF661}">
      <dsp:nvSpPr>
        <dsp:cNvPr id="0" name=""/>
        <dsp:cNvSpPr/>
      </dsp:nvSpPr>
      <dsp:spPr>
        <a:xfrm>
          <a:off x="0" y="3156146"/>
          <a:ext cx="10927829" cy="103591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Grant/local funding: Explore Visit Wales grants and local authority support (est. £30,000)</a:t>
          </a:r>
        </a:p>
      </dsp:txBody>
      <dsp:txXfrm>
        <a:off x="0" y="3156146"/>
        <a:ext cx="10927829" cy="1035917"/>
      </dsp:txXfrm>
    </dsp:sp>
    <dsp:sp modelId="{0491E1D3-9C00-451E-B1FB-0AF8FBD4B2ED}">
      <dsp:nvSpPr>
        <dsp:cNvPr id="0" name=""/>
        <dsp:cNvSpPr/>
      </dsp:nvSpPr>
      <dsp:spPr>
        <a:xfrm rot="10800000">
          <a:off x="0" y="1578443"/>
          <a:ext cx="10927829" cy="1593241"/>
        </a:xfrm>
        <a:prstGeom prst="upArrowCallou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Sponsorship packages: Brand activations, expo booths (target: £80,000)</a:t>
          </a:r>
        </a:p>
      </dsp:txBody>
      <dsp:txXfrm rot="10800000">
        <a:off x="0" y="1578443"/>
        <a:ext cx="10927829" cy="1035240"/>
      </dsp:txXfrm>
    </dsp:sp>
    <dsp:sp modelId="{A99F37FD-B9B0-4BC2-B0A2-1DD3849DE546}">
      <dsp:nvSpPr>
        <dsp:cNvPr id="0" name=""/>
        <dsp:cNvSpPr/>
      </dsp:nvSpPr>
      <dsp:spPr>
        <a:xfrm rot="10800000">
          <a:off x="0" y="741"/>
          <a:ext cx="10927829" cy="1593241"/>
        </a:xfrm>
        <a:prstGeom prst="upArrowCallou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Ticket tiers:</a:t>
          </a:r>
        </a:p>
      </dsp:txBody>
      <dsp:txXfrm rot="-10800000">
        <a:off x="0" y="741"/>
        <a:ext cx="10927829" cy="559227"/>
      </dsp:txXfrm>
    </dsp:sp>
    <dsp:sp modelId="{27EA61A9-072A-481D-BB7E-6B4B950E04D5}">
      <dsp:nvSpPr>
        <dsp:cNvPr id="0" name=""/>
        <dsp:cNvSpPr/>
      </dsp:nvSpPr>
      <dsp:spPr>
        <a:xfrm>
          <a:off x="5335" y="559968"/>
          <a:ext cx="3639052" cy="476379"/>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US" sz="2200" kern="1200"/>
            <a:t>Early Bird: £500 (100 seats)</a:t>
          </a:r>
        </a:p>
      </dsp:txBody>
      <dsp:txXfrm>
        <a:off x="5335" y="559968"/>
        <a:ext cx="3639052" cy="476379"/>
      </dsp:txXfrm>
    </dsp:sp>
    <dsp:sp modelId="{70BE1FC9-BE29-4909-A336-96D4D436200B}">
      <dsp:nvSpPr>
        <dsp:cNvPr id="0" name=""/>
        <dsp:cNvSpPr/>
      </dsp:nvSpPr>
      <dsp:spPr>
        <a:xfrm>
          <a:off x="3644388" y="559968"/>
          <a:ext cx="3639052" cy="476379"/>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US" sz="2200" kern="1200"/>
            <a:t>Standard: £600 (350 seats)</a:t>
          </a:r>
        </a:p>
      </dsp:txBody>
      <dsp:txXfrm>
        <a:off x="3644388" y="559968"/>
        <a:ext cx="3639052" cy="476379"/>
      </dsp:txXfrm>
    </dsp:sp>
    <dsp:sp modelId="{69FD8D4B-0DD1-4B00-9AF8-957718E38381}">
      <dsp:nvSpPr>
        <dsp:cNvPr id="0" name=""/>
        <dsp:cNvSpPr/>
      </dsp:nvSpPr>
      <dsp:spPr>
        <a:xfrm>
          <a:off x="7283440" y="559968"/>
          <a:ext cx="3639052" cy="476379"/>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US" sz="2200" kern="1200"/>
            <a:t>VIP: £1,000 (50 seats)</a:t>
          </a:r>
        </a:p>
      </dsp:txBody>
      <dsp:txXfrm>
        <a:off x="7283440" y="559968"/>
        <a:ext cx="3639052" cy="47637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8E69DC-E6E9-46DF-9D80-315CE6D97567}">
      <dsp:nvSpPr>
        <dsp:cNvPr id="0" name=""/>
        <dsp:cNvSpPr/>
      </dsp:nvSpPr>
      <dsp:spPr>
        <a:xfrm>
          <a:off x="718664" y="202202"/>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3063EE-DE7B-43C8-BE39-BD33DE3A558B}">
      <dsp:nvSpPr>
        <dsp:cNvPr id="0" name=""/>
        <dsp:cNvSpPr/>
      </dsp:nvSpPr>
      <dsp:spPr>
        <a:xfrm>
          <a:off x="1135476" y="6190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1FC44E-1795-46BA-8E31-87313BD60A84}">
      <dsp:nvSpPr>
        <dsp:cNvPr id="0" name=""/>
        <dsp:cNvSpPr/>
      </dsp:nvSpPr>
      <dsp:spPr>
        <a:xfrm>
          <a:off x="93445"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cap="none" dirty="0"/>
            <a:t>Feasibility Verdict: Viable At ~500 Delegates With Targeted Sponsorship</a:t>
          </a:r>
        </a:p>
      </dsp:txBody>
      <dsp:txXfrm>
        <a:off x="93445" y="2767202"/>
        <a:ext cx="3206250" cy="720000"/>
      </dsp:txXfrm>
    </dsp:sp>
    <dsp:sp modelId="{CDC4EACF-8E1A-4F1A-9370-6463687A691C}">
      <dsp:nvSpPr>
        <dsp:cNvPr id="0" name=""/>
        <dsp:cNvSpPr/>
      </dsp:nvSpPr>
      <dsp:spPr>
        <a:xfrm>
          <a:off x="4486008" y="202202"/>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0C0115-03A7-4863-8B64-68369DAF0890}">
      <dsp:nvSpPr>
        <dsp:cNvPr id="0" name=""/>
        <dsp:cNvSpPr/>
      </dsp:nvSpPr>
      <dsp:spPr>
        <a:xfrm>
          <a:off x="4902820" y="6190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B01F19-CA42-4206-BF49-A9BCCF4503DD}">
      <dsp:nvSpPr>
        <dsp:cNvPr id="0" name=""/>
        <dsp:cNvSpPr/>
      </dsp:nvSpPr>
      <dsp:spPr>
        <a:xfrm>
          <a:off x="3860789"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cap="none" dirty="0"/>
            <a:t>Immediate Actions: Secure Venue Contracts, Confirm Key Partnerships, Launch Promotional Campaign</a:t>
          </a:r>
        </a:p>
      </dsp:txBody>
      <dsp:txXfrm>
        <a:off x="3860789" y="2767202"/>
        <a:ext cx="3206250" cy="720000"/>
      </dsp:txXfrm>
    </dsp:sp>
    <dsp:sp modelId="{183ACE7C-2E5C-45AE-BE16-E1B9366CBA23}">
      <dsp:nvSpPr>
        <dsp:cNvPr id="0" name=""/>
        <dsp:cNvSpPr/>
      </dsp:nvSpPr>
      <dsp:spPr>
        <a:xfrm>
          <a:off x="8253352" y="202202"/>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41B4FA-618F-4B20-A9C0-DD2F5FFFD51B}">
      <dsp:nvSpPr>
        <dsp:cNvPr id="0" name=""/>
        <dsp:cNvSpPr/>
      </dsp:nvSpPr>
      <dsp:spPr>
        <a:xfrm>
          <a:off x="8670164" y="6190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724E4A-F8FD-4547-BB96-A70B027304DD}">
      <dsp:nvSpPr>
        <dsp:cNvPr id="0" name=""/>
        <dsp:cNvSpPr/>
      </dsp:nvSpPr>
      <dsp:spPr>
        <a:xfrm>
          <a:off x="7628133"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cap="none" dirty="0"/>
            <a:t>Next Steps: Develop A Detailed Project Timeline With Approval Milestones</a:t>
          </a:r>
        </a:p>
      </dsp:txBody>
      <dsp:txXfrm>
        <a:off x="7628133" y="2767202"/>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DC0B51-33ED-46C5-85B4-F3F4411C01C2}" type="datetimeFigureOut">
              <a:rPr lang="en-US" smtClean="0"/>
              <a:t>6/8/2025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6158E1-5C33-4004-B01B-4DCB370CF273}" type="slidenum">
              <a:rPr lang="en-US" smtClean="0"/>
              <a:t>‹#›</a:t>
            </a:fld>
            <a:endParaRPr lang="en-US"/>
          </a:p>
        </p:txBody>
      </p:sp>
    </p:spTree>
    <p:extLst>
      <p:ext uri="{BB962C8B-B14F-4D97-AF65-F5344CB8AC3E}">
        <p14:creationId xmlns:p14="http://schemas.microsoft.com/office/powerpoint/2010/main" val="1951969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96158E1-5C33-4004-B01B-4DCB370CF273}" type="slidenum">
              <a:rPr lang="en-US" smtClean="0"/>
              <a:t>2</a:t>
            </a:fld>
            <a:endParaRPr lang="en-US"/>
          </a:p>
        </p:txBody>
      </p:sp>
    </p:spTree>
    <p:extLst>
      <p:ext uri="{BB962C8B-B14F-4D97-AF65-F5344CB8AC3E}">
        <p14:creationId xmlns:p14="http://schemas.microsoft.com/office/powerpoint/2010/main" val="4242336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This event will run for four days to celebrate Welsh food and culture. Chefs, media, critics, and buyers will join to explore food from Wales. The theme is “Celebrating Wales Through Food” with tours, expos, and masterclasses. Networking will connect Welsh producers with global food and beverage buyers worldwide.</a:t>
            </a:r>
            <a:endParaRPr lang="en-US" dirty="0"/>
          </a:p>
        </p:txBody>
      </p:sp>
      <p:sp>
        <p:nvSpPr>
          <p:cNvPr id="4" name="Slide Number Placeholder 3"/>
          <p:cNvSpPr>
            <a:spLocks noGrp="1"/>
          </p:cNvSpPr>
          <p:nvPr>
            <p:ph type="sldNum" sz="quarter" idx="5"/>
          </p:nvPr>
        </p:nvSpPr>
        <p:spPr/>
        <p:txBody>
          <a:bodyPr/>
          <a:lstStyle/>
          <a:p>
            <a:fld id="{596158E1-5C33-4004-B01B-4DCB370CF273}" type="slidenum">
              <a:rPr lang="en-US" smtClean="0"/>
              <a:t>3</a:t>
            </a:fld>
            <a:endParaRPr lang="en-US"/>
          </a:p>
        </p:txBody>
      </p:sp>
    </p:spTree>
    <p:extLst>
      <p:ext uri="{BB962C8B-B14F-4D97-AF65-F5344CB8AC3E}">
        <p14:creationId xmlns:p14="http://schemas.microsoft.com/office/powerpoint/2010/main" val="49291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rPr>
              <a:t>Main target audience includes global buyers from the food and beverage sector. Critics and journalists will attend and share the event with international audiences. Tour operators connect food experiences with travel packages for global visitor interest. Each market group will receive tailored outreach based on their specific needs.</a:t>
            </a:r>
          </a:p>
          <a:p>
            <a:endParaRPr lang="en-US" dirty="0"/>
          </a:p>
        </p:txBody>
      </p:sp>
      <p:sp>
        <p:nvSpPr>
          <p:cNvPr id="4" name="Slide Number Placeholder 3"/>
          <p:cNvSpPr>
            <a:spLocks noGrp="1"/>
          </p:cNvSpPr>
          <p:nvPr>
            <p:ph type="sldNum" sz="quarter" idx="5"/>
          </p:nvPr>
        </p:nvSpPr>
        <p:spPr/>
        <p:txBody>
          <a:bodyPr/>
          <a:lstStyle/>
          <a:p>
            <a:fld id="{596158E1-5C33-4004-B01B-4DCB370CF273}" type="slidenum">
              <a:rPr lang="en-US" smtClean="0"/>
              <a:t>4</a:t>
            </a:fld>
            <a:endParaRPr lang="en-US"/>
          </a:p>
        </p:txBody>
      </p:sp>
    </p:spTree>
    <p:extLst>
      <p:ext uri="{BB962C8B-B14F-4D97-AF65-F5344CB8AC3E}">
        <p14:creationId xmlns:p14="http://schemas.microsoft.com/office/powerpoint/2010/main" val="2691932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Welsh food festivals attract large crowds every year across different locations. Event visitors often shape new product ideas through direct experience and feedback. Unique Welsh products like lamb and sea salt make the event very special. Spring is ideal as ingredients stay fresh and before summer festivals begin.</a:t>
            </a:r>
            <a:endParaRPr lang="en-US" dirty="0"/>
          </a:p>
        </p:txBody>
      </p:sp>
      <p:sp>
        <p:nvSpPr>
          <p:cNvPr id="4" name="Slide Number Placeholder 3"/>
          <p:cNvSpPr>
            <a:spLocks noGrp="1"/>
          </p:cNvSpPr>
          <p:nvPr>
            <p:ph type="sldNum" sz="quarter" idx="5"/>
          </p:nvPr>
        </p:nvSpPr>
        <p:spPr/>
        <p:txBody>
          <a:bodyPr/>
          <a:lstStyle/>
          <a:p>
            <a:fld id="{596158E1-5C33-4004-B01B-4DCB370CF273}" type="slidenum">
              <a:rPr lang="en-US" smtClean="0"/>
              <a:t>5</a:t>
            </a:fld>
            <a:endParaRPr lang="en-US"/>
          </a:p>
        </p:txBody>
      </p:sp>
    </p:spTree>
    <p:extLst>
      <p:ext uri="{BB962C8B-B14F-4D97-AF65-F5344CB8AC3E}">
        <p14:creationId xmlns:p14="http://schemas.microsoft.com/office/powerpoint/2010/main" val="9079715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Other Welsh food festivals compete by offering short but popular programs. This congress is longer and offers deeper engagement through learning and networking. Farm tours and masterclasses will provide unique value to global attendees. Promotion includes food trade shows, top food magazines, and strong social media reach.</a:t>
            </a:r>
            <a:endParaRPr lang="en-US" dirty="0"/>
          </a:p>
        </p:txBody>
      </p:sp>
      <p:sp>
        <p:nvSpPr>
          <p:cNvPr id="4" name="Slide Number Placeholder 3"/>
          <p:cNvSpPr>
            <a:spLocks noGrp="1"/>
          </p:cNvSpPr>
          <p:nvPr>
            <p:ph type="sldNum" sz="quarter" idx="5"/>
          </p:nvPr>
        </p:nvSpPr>
        <p:spPr/>
        <p:txBody>
          <a:bodyPr/>
          <a:lstStyle/>
          <a:p>
            <a:fld id="{596158E1-5C33-4004-B01B-4DCB370CF273}" type="slidenum">
              <a:rPr lang="en-US" smtClean="0"/>
              <a:t>6</a:t>
            </a:fld>
            <a:endParaRPr lang="en-US"/>
          </a:p>
        </p:txBody>
      </p:sp>
    </p:spTree>
    <p:extLst>
      <p:ext uri="{BB962C8B-B14F-4D97-AF65-F5344CB8AC3E}">
        <p14:creationId xmlns:p14="http://schemas.microsoft.com/office/powerpoint/2010/main" val="2843508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rPr>
              <a:t>Swansea Arena provides flexible space for various food and event activities. Event tours include Welsh vineyards, cheese farms, and countryside locations. Expo space fits up to 80 stalls for food businesses and producers. Indoor plans are ready in case of rain or poor weather conditions. All locations have access support and strong Wi-Fi for attendees.</a:t>
            </a:r>
          </a:p>
          <a:p>
            <a:endParaRPr lang="en-US" dirty="0"/>
          </a:p>
        </p:txBody>
      </p:sp>
      <p:sp>
        <p:nvSpPr>
          <p:cNvPr id="4" name="Slide Number Placeholder 3"/>
          <p:cNvSpPr>
            <a:spLocks noGrp="1"/>
          </p:cNvSpPr>
          <p:nvPr>
            <p:ph type="sldNum" sz="quarter" idx="5"/>
          </p:nvPr>
        </p:nvSpPr>
        <p:spPr/>
        <p:txBody>
          <a:bodyPr/>
          <a:lstStyle/>
          <a:p>
            <a:fld id="{596158E1-5C33-4004-B01B-4DCB370CF273}" type="slidenum">
              <a:rPr lang="en-US" smtClean="0"/>
              <a:t>7</a:t>
            </a:fld>
            <a:endParaRPr lang="en-US"/>
          </a:p>
        </p:txBody>
      </p:sp>
    </p:spTree>
    <p:extLst>
      <p:ext uri="{BB962C8B-B14F-4D97-AF65-F5344CB8AC3E}">
        <p14:creationId xmlns:p14="http://schemas.microsoft.com/office/powerpoint/2010/main" val="40751342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Event team includes experts in planning, hospitality, and logistics operations. AV partner will manage sound, lights, and stage needs across venues. All catering uses fresh Welsh produce from trusted regional suppliers. Transport includes hotel shuttles, hired coaches, and planned parking zones. Parking zones improve arrival times and smooth departure for all guests.</a:t>
            </a:r>
            <a:endParaRPr lang="en-US" dirty="0"/>
          </a:p>
        </p:txBody>
      </p:sp>
      <p:sp>
        <p:nvSpPr>
          <p:cNvPr id="4" name="Slide Number Placeholder 3"/>
          <p:cNvSpPr>
            <a:spLocks noGrp="1"/>
          </p:cNvSpPr>
          <p:nvPr>
            <p:ph type="sldNum" sz="quarter" idx="5"/>
          </p:nvPr>
        </p:nvSpPr>
        <p:spPr/>
        <p:txBody>
          <a:bodyPr/>
          <a:lstStyle/>
          <a:p>
            <a:fld id="{596158E1-5C33-4004-B01B-4DCB370CF273}" type="slidenum">
              <a:rPr lang="en-US" smtClean="0"/>
              <a:t>8</a:t>
            </a:fld>
            <a:endParaRPr lang="en-US"/>
          </a:p>
        </p:txBody>
      </p:sp>
    </p:spTree>
    <p:extLst>
      <p:ext uri="{BB962C8B-B14F-4D97-AF65-F5344CB8AC3E}">
        <p14:creationId xmlns:p14="http://schemas.microsoft.com/office/powerpoint/2010/main" val="1674410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rPr>
              <a:t>Venue hire makes up 25 percent of the total event cost. Catering is the biggest cost, expected to reach around £280,000 overall. Staff costs include chefs, speakers, service staff, and event management. Audio-visual services will help ensure smooth delivery of presentations and speeches. Marketing budget will focus on high-return channels for strong event reach.</a:t>
            </a:r>
          </a:p>
          <a:p>
            <a:endParaRPr lang="en-US" dirty="0"/>
          </a:p>
        </p:txBody>
      </p:sp>
      <p:sp>
        <p:nvSpPr>
          <p:cNvPr id="4" name="Slide Number Placeholder 3"/>
          <p:cNvSpPr>
            <a:spLocks noGrp="1"/>
          </p:cNvSpPr>
          <p:nvPr>
            <p:ph type="sldNum" sz="quarter" idx="5"/>
          </p:nvPr>
        </p:nvSpPr>
        <p:spPr/>
        <p:txBody>
          <a:bodyPr/>
          <a:lstStyle/>
          <a:p>
            <a:fld id="{596158E1-5C33-4004-B01B-4DCB370CF273}" type="slidenum">
              <a:rPr lang="en-US" smtClean="0"/>
              <a:t>9</a:t>
            </a:fld>
            <a:endParaRPr lang="en-US"/>
          </a:p>
        </p:txBody>
      </p:sp>
    </p:spTree>
    <p:extLst>
      <p:ext uri="{BB962C8B-B14F-4D97-AF65-F5344CB8AC3E}">
        <p14:creationId xmlns:p14="http://schemas.microsoft.com/office/powerpoint/2010/main" val="22209219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rPr>
              <a:t>Main income will come from 500 tiered-ticket sales for attendees. Sponsorship gives branding, booths, and partnership visibility to supporting companies. Early Bird tickets will help generate revenue quickly and increase commitment. Cultural grants from Visit Wales will also support this important food event. Revenue sources will meet the planned event budget goal of £500,000.</a:t>
            </a:r>
          </a:p>
          <a:p>
            <a:endParaRPr lang="en-US" dirty="0"/>
          </a:p>
        </p:txBody>
      </p:sp>
      <p:sp>
        <p:nvSpPr>
          <p:cNvPr id="4" name="Slide Number Placeholder 3"/>
          <p:cNvSpPr>
            <a:spLocks noGrp="1"/>
          </p:cNvSpPr>
          <p:nvPr>
            <p:ph type="sldNum" sz="quarter" idx="5"/>
          </p:nvPr>
        </p:nvSpPr>
        <p:spPr/>
        <p:txBody>
          <a:bodyPr/>
          <a:lstStyle/>
          <a:p>
            <a:fld id="{596158E1-5C33-4004-B01B-4DCB370CF273}" type="slidenum">
              <a:rPr lang="en-US" smtClean="0"/>
              <a:t>10</a:t>
            </a:fld>
            <a:endParaRPr lang="en-US"/>
          </a:p>
        </p:txBody>
      </p:sp>
    </p:spTree>
    <p:extLst>
      <p:ext uri="{BB962C8B-B14F-4D97-AF65-F5344CB8AC3E}">
        <p14:creationId xmlns:p14="http://schemas.microsoft.com/office/powerpoint/2010/main" val="22121150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rPr>
              <a:t>Expected income of £510,000 covers full event costs and operations. A ten percent financial buffer will manage any extra or surprise expenses. Break-even target is around 430 delegates attending the full event. Surplus funding may support additional promotion or emergency needs. Weekly checks will track spending and control financial planning.</a:t>
            </a:r>
          </a:p>
          <a:p>
            <a:endParaRPr lang="en-US" dirty="0"/>
          </a:p>
        </p:txBody>
      </p:sp>
      <p:sp>
        <p:nvSpPr>
          <p:cNvPr id="4" name="Slide Number Placeholder 3"/>
          <p:cNvSpPr>
            <a:spLocks noGrp="1"/>
          </p:cNvSpPr>
          <p:nvPr>
            <p:ph type="sldNum" sz="quarter" idx="5"/>
          </p:nvPr>
        </p:nvSpPr>
        <p:spPr/>
        <p:txBody>
          <a:bodyPr/>
          <a:lstStyle/>
          <a:p>
            <a:fld id="{596158E1-5C33-4004-B01B-4DCB370CF273}" type="slidenum">
              <a:rPr lang="en-US" smtClean="0"/>
              <a:t>11</a:t>
            </a:fld>
            <a:endParaRPr lang="en-US"/>
          </a:p>
        </p:txBody>
      </p:sp>
    </p:spTree>
    <p:extLst>
      <p:ext uri="{BB962C8B-B14F-4D97-AF65-F5344CB8AC3E}">
        <p14:creationId xmlns:p14="http://schemas.microsoft.com/office/powerpoint/2010/main" val="6266026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rPr>
              <a:t>This event works if 500 delegates attend and sponsors provide support. Contracts for venue and suppliers are the next required step. Sponsorship and cultural grant applications will start very soon. Marketing will begin six months before the congress event launch. Clear planning ensures delivery is smooth from start to finish.</a:t>
            </a:r>
          </a:p>
          <a:p>
            <a:endParaRPr lang="en-US" dirty="0"/>
          </a:p>
        </p:txBody>
      </p:sp>
      <p:sp>
        <p:nvSpPr>
          <p:cNvPr id="4" name="Slide Number Placeholder 3"/>
          <p:cNvSpPr>
            <a:spLocks noGrp="1"/>
          </p:cNvSpPr>
          <p:nvPr>
            <p:ph type="sldNum" sz="quarter" idx="5"/>
          </p:nvPr>
        </p:nvSpPr>
        <p:spPr/>
        <p:txBody>
          <a:bodyPr/>
          <a:lstStyle/>
          <a:p>
            <a:fld id="{596158E1-5C33-4004-B01B-4DCB370CF273}" type="slidenum">
              <a:rPr lang="en-US" smtClean="0"/>
              <a:t>12</a:t>
            </a:fld>
            <a:endParaRPr lang="en-US"/>
          </a:p>
        </p:txBody>
      </p:sp>
    </p:spTree>
    <p:extLst>
      <p:ext uri="{BB962C8B-B14F-4D97-AF65-F5344CB8AC3E}">
        <p14:creationId xmlns:p14="http://schemas.microsoft.com/office/powerpoint/2010/main" val="10894214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6158E1-5C33-4004-B01B-4DCB370CF273}" type="slidenum">
              <a:rPr lang="en-US" smtClean="0"/>
              <a:t>13</a:t>
            </a:fld>
            <a:endParaRPr lang="en-US"/>
          </a:p>
        </p:txBody>
      </p:sp>
    </p:spTree>
    <p:extLst>
      <p:ext uri="{BB962C8B-B14F-4D97-AF65-F5344CB8AC3E}">
        <p14:creationId xmlns:p14="http://schemas.microsoft.com/office/powerpoint/2010/main" val="25145967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3FAF3-3D74-D4C7-2FDC-E325CFCECE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70824BD-6DFD-7963-E33B-1D4648478C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AE0A200-F2F5-0346-A86B-8EDC1E7685C4}"/>
              </a:ext>
            </a:extLst>
          </p:cNvPr>
          <p:cNvSpPr>
            <a:spLocks noGrp="1"/>
          </p:cNvSpPr>
          <p:nvPr>
            <p:ph type="dt" sz="half" idx="10"/>
          </p:nvPr>
        </p:nvSpPr>
        <p:spPr/>
        <p:txBody>
          <a:bodyPr/>
          <a:lstStyle/>
          <a:p>
            <a:fld id="{08B279AD-A4E6-406C-A114-B154141F3129}" type="datetimeFigureOut">
              <a:rPr lang="en-US" smtClean="0"/>
              <a:t>6/8/2025</a:t>
            </a:fld>
            <a:endParaRPr lang="en-US"/>
          </a:p>
        </p:txBody>
      </p:sp>
      <p:sp>
        <p:nvSpPr>
          <p:cNvPr id="5" name="Footer Placeholder 4">
            <a:extLst>
              <a:ext uri="{FF2B5EF4-FFF2-40B4-BE49-F238E27FC236}">
                <a16:creationId xmlns:a16="http://schemas.microsoft.com/office/drawing/2014/main" id="{BB061C1A-E4D9-2E20-973B-E87F21EAD9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44CB7E-D5B4-48E6-6D98-2F74D74D6FF3}"/>
              </a:ext>
            </a:extLst>
          </p:cNvPr>
          <p:cNvSpPr>
            <a:spLocks noGrp="1"/>
          </p:cNvSpPr>
          <p:nvPr>
            <p:ph type="sldNum" sz="quarter" idx="12"/>
          </p:nvPr>
        </p:nvSpPr>
        <p:spPr/>
        <p:txBody>
          <a:bodyPr/>
          <a:lstStyle/>
          <a:p>
            <a:fld id="{C097BA60-07C2-4F23-9052-73C917D5A3A0}" type="slidenum">
              <a:rPr lang="en-US" smtClean="0"/>
              <a:t>‹#›</a:t>
            </a:fld>
            <a:endParaRPr lang="en-US"/>
          </a:p>
        </p:txBody>
      </p:sp>
    </p:spTree>
    <p:extLst>
      <p:ext uri="{BB962C8B-B14F-4D97-AF65-F5344CB8AC3E}">
        <p14:creationId xmlns:p14="http://schemas.microsoft.com/office/powerpoint/2010/main" val="3313935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57BFC-C413-3335-F451-42EED9588DA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D534D8-3BCC-3653-431F-E0363B3A00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A4A32-7744-B7DA-CB96-A49F71098A44}"/>
              </a:ext>
            </a:extLst>
          </p:cNvPr>
          <p:cNvSpPr>
            <a:spLocks noGrp="1"/>
          </p:cNvSpPr>
          <p:nvPr>
            <p:ph type="dt" sz="half" idx="10"/>
          </p:nvPr>
        </p:nvSpPr>
        <p:spPr/>
        <p:txBody>
          <a:bodyPr/>
          <a:lstStyle/>
          <a:p>
            <a:fld id="{08B279AD-A4E6-406C-A114-B154141F3129}" type="datetimeFigureOut">
              <a:rPr lang="en-US" smtClean="0"/>
              <a:t>6/8/2025</a:t>
            </a:fld>
            <a:endParaRPr lang="en-US"/>
          </a:p>
        </p:txBody>
      </p:sp>
      <p:sp>
        <p:nvSpPr>
          <p:cNvPr id="5" name="Footer Placeholder 4">
            <a:extLst>
              <a:ext uri="{FF2B5EF4-FFF2-40B4-BE49-F238E27FC236}">
                <a16:creationId xmlns:a16="http://schemas.microsoft.com/office/drawing/2014/main" id="{07904353-37D6-2C8D-6060-78BE328F13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93ECC3-5DD8-635D-20F7-18A769D82F0F}"/>
              </a:ext>
            </a:extLst>
          </p:cNvPr>
          <p:cNvSpPr>
            <a:spLocks noGrp="1"/>
          </p:cNvSpPr>
          <p:nvPr>
            <p:ph type="sldNum" sz="quarter" idx="12"/>
          </p:nvPr>
        </p:nvSpPr>
        <p:spPr/>
        <p:txBody>
          <a:bodyPr/>
          <a:lstStyle/>
          <a:p>
            <a:fld id="{C097BA60-07C2-4F23-9052-73C917D5A3A0}" type="slidenum">
              <a:rPr lang="en-US" smtClean="0"/>
              <a:t>‹#›</a:t>
            </a:fld>
            <a:endParaRPr lang="en-US"/>
          </a:p>
        </p:txBody>
      </p:sp>
    </p:spTree>
    <p:extLst>
      <p:ext uri="{BB962C8B-B14F-4D97-AF65-F5344CB8AC3E}">
        <p14:creationId xmlns:p14="http://schemas.microsoft.com/office/powerpoint/2010/main" val="918982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1CD02-4BAE-E914-633C-77594BF9388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0517C8A-A5AB-33D3-7170-7077E5B2B57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73E9AE-D05C-399D-5C62-13E4722081D5}"/>
              </a:ext>
            </a:extLst>
          </p:cNvPr>
          <p:cNvSpPr>
            <a:spLocks noGrp="1"/>
          </p:cNvSpPr>
          <p:nvPr>
            <p:ph type="dt" sz="half" idx="10"/>
          </p:nvPr>
        </p:nvSpPr>
        <p:spPr/>
        <p:txBody>
          <a:bodyPr/>
          <a:lstStyle/>
          <a:p>
            <a:fld id="{08B279AD-A4E6-406C-A114-B154141F3129}" type="datetimeFigureOut">
              <a:rPr lang="en-US" smtClean="0"/>
              <a:t>6/8/2025</a:t>
            </a:fld>
            <a:endParaRPr lang="en-US"/>
          </a:p>
        </p:txBody>
      </p:sp>
      <p:sp>
        <p:nvSpPr>
          <p:cNvPr id="5" name="Footer Placeholder 4">
            <a:extLst>
              <a:ext uri="{FF2B5EF4-FFF2-40B4-BE49-F238E27FC236}">
                <a16:creationId xmlns:a16="http://schemas.microsoft.com/office/drawing/2014/main" id="{2CBD3DE1-842C-E331-8170-7C85E99470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190982-268B-49BC-F04A-3BA445451AB3}"/>
              </a:ext>
            </a:extLst>
          </p:cNvPr>
          <p:cNvSpPr>
            <a:spLocks noGrp="1"/>
          </p:cNvSpPr>
          <p:nvPr>
            <p:ph type="sldNum" sz="quarter" idx="12"/>
          </p:nvPr>
        </p:nvSpPr>
        <p:spPr/>
        <p:txBody>
          <a:bodyPr/>
          <a:lstStyle/>
          <a:p>
            <a:fld id="{C097BA60-07C2-4F23-9052-73C917D5A3A0}" type="slidenum">
              <a:rPr lang="en-US" smtClean="0"/>
              <a:t>‹#›</a:t>
            </a:fld>
            <a:endParaRPr lang="en-US"/>
          </a:p>
        </p:txBody>
      </p:sp>
    </p:spTree>
    <p:extLst>
      <p:ext uri="{BB962C8B-B14F-4D97-AF65-F5344CB8AC3E}">
        <p14:creationId xmlns:p14="http://schemas.microsoft.com/office/powerpoint/2010/main" val="4141896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B6BA7-586F-76B9-BC10-1E4613D6F4E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DA8381-A762-ED10-D440-9A0589B7BD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66BFF7A-9572-4C54-41E1-EB15806E9C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A2AA7A-E3DA-6608-EFCB-9941E0E61870}"/>
              </a:ext>
            </a:extLst>
          </p:cNvPr>
          <p:cNvSpPr>
            <a:spLocks noGrp="1"/>
          </p:cNvSpPr>
          <p:nvPr>
            <p:ph type="dt" sz="half" idx="10"/>
          </p:nvPr>
        </p:nvSpPr>
        <p:spPr/>
        <p:txBody>
          <a:bodyPr/>
          <a:lstStyle/>
          <a:p>
            <a:fld id="{08B279AD-A4E6-406C-A114-B154141F3129}" type="datetimeFigureOut">
              <a:rPr lang="en-US" smtClean="0"/>
              <a:t>6/8/2025</a:t>
            </a:fld>
            <a:endParaRPr lang="en-US"/>
          </a:p>
        </p:txBody>
      </p:sp>
      <p:sp>
        <p:nvSpPr>
          <p:cNvPr id="6" name="Footer Placeholder 5">
            <a:extLst>
              <a:ext uri="{FF2B5EF4-FFF2-40B4-BE49-F238E27FC236}">
                <a16:creationId xmlns:a16="http://schemas.microsoft.com/office/drawing/2014/main" id="{CB9585AE-EAA6-4E1E-A530-390121AB22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F8890B-70DC-C76B-9967-F27210F04B33}"/>
              </a:ext>
            </a:extLst>
          </p:cNvPr>
          <p:cNvSpPr>
            <a:spLocks noGrp="1"/>
          </p:cNvSpPr>
          <p:nvPr>
            <p:ph type="sldNum" sz="quarter" idx="12"/>
          </p:nvPr>
        </p:nvSpPr>
        <p:spPr/>
        <p:txBody>
          <a:bodyPr/>
          <a:lstStyle/>
          <a:p>
            <a:fld id="{C097BA60-07C2-4F23-9052-73C917D5A3A0}" type="slidenum">
              <a:rPr lang="en-US" smtClean="0"/>
              <a:t>‹#›</a:t>
            </a:fld>
            <a:endParaRPr lang="en-US"/>
          </a:p>
        </p:txBody>
      </p:sp>
    </p:spTree>
    <p:extLst>
      <p:ext uri="{BB962C8B-B14F-4D97-AF65-F5344CB8AC3E}">
        <p14:creationId xmlns:p14="http://schemas.microsoft.com/office/powerpoint/2010/main" val="1874350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28A50-BC9C-994C-59CE-0C5252442E9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E257344-2D0F-B9BB-3C00-4BF920A5AB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017003-A6F3-647B-F32E-03AE898085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6BABB-B05B-3261-173A-5DE14E2841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94630D-F163-DB2A-FA72-A8687BF8BE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02C9F98-E0FD-5C5C-4D05-01026B2B0A19}"/>
              </a:ext>
            </a:extLst>
          </p:cNvPr>
          <p:cNvSpPr>
            <a:spLocks noGrp="1"/>
          </p:cNvSpPr>
          <p:nvPr>
            <p:ph type="dt" sz="half" idx="10"/>
          </p:nvPr>
        </p:nvSpPr>
        <p:spPr/>
        <p:txBody>
          <a:bodyPr/>
          <a:lstStyle/>
          <a:p>
            <a:fld id="{08B279AD-A4E6-406C-A114-B154141F3129}" type="datetimeFigureOut">
              <a:rPr lang="en-US" smtClean="0"/>
              <a:t>6/8/2025</a:t>
            </a:fld>
            <a:endParaRPr lang="en-US"/>
          </a:p>
        </p:txBody>
      </p:sp>
      <p:sp>
        <p:nvSpPr>
          <p:cNvPr id="8" name="Footer Placeholder 7">
            <a:extLst>
              <a:ext uri="{FF2B5EF4-FFF2-40B4-BE49-F238E27FC236}">
                <a16:creationId xmlns:a16="http://schemas.microsoft.com/office/drawing/2014/main" id="{DD2A7AC6-879E-60E0-9FDA-4BC61295940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1B132F5-CB48-60B4-8BAE-2DE019D972C1}"/>
              </a:ext>
            </a:extLst>
          </p:cNvPr>
          <p:cNvSpPr>
            <a:spLocks noGrp="1"/>
          </p:cNvSpPr>
          <p:nvPr>
            <p:ph type="sldNum" sz="quarter" idx="12"/>
          </p:nvPr>
        </p:nvSpPr>
        <p:spPr/>
        <p:txBody>
          <a:bodyPr/>
          <a:lstStyle/>
          <a:p>
            <a:fld id="{C097BA60-07C2-4F23-9052-73C917D5A3A0}" type="slidenum">
              <a:rPr lang="en-US" smtClean="0"/>
              <a:t>‹#›</a:t>
            </a:fld>
            <a:endParaRPr lang="en-US"/>
          </a:p>
        </p:txBody>
      </p:sp>
    </p:spTree>
    <p:extLst>
      <p:ext uri="{BB962C8B-B14F-4D97-AF65-F5344CB8AC3E}">
        <p14:creationId xmlns:p14="http://schemas.microsoft.com/office/powerpoint/2010/main" val="3863945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47E0B-94FD-AC4A-A37D-EDC616AEAE5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93AD25D-83C2-894A-56B4-52C87C65837D}"/>
              </a:ext>
            </a:extLst>
          </p:cNvPr>
          <p:cNvSpPr>
            <a:spLocks noGrp="1"/>
          </p:cNvSpPr>
          <p:nvPr>
            <p:ph type="dt" sz="half" idx="10"/>
          </p:nvPr>
        </p:nvSpPr>
        <p:spPr/>
        <p:txBody>
          <a:bodyPr/>
          <a:lstStyle/>
          <a:p>
            <a:fld id="{08B279AD-A4E6-406C-A114-B154141F3129}" type="datetimeFigureOut">
              <a:rPr lang="en-US" smtClean="0"/>
              <a:t>6/8/2025</a:t>
            </a:fld>
            <a:endParaRPr lang="en-US"/>
          </a:p>
        </p:txBody>
      </p:sp>
      <p:sp>
        <p:nvSpPr>
          <p:cNvPr id="4" name="Footer Placeholder 3">
            <a:extLst>
              <a:ext uri="{FF2B5EF4-FFF2-40B4-BE49-F238E27FC236}">
                <a16:creationId xmlns:a16="http://schemas.microsoft.com/office/drawing/2014/main" id="{C0D2F3C8-145D-7447-0C08-9AD2A3236B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1D48C1-9631-C7BE-7B99-950B31209ED9}"/>
              </a:ext>
            </a:extLst>
          </p:cNvPr>
          <p:cNvSpPr>
            <a:spLocks noGrp="1"/>
          </p:cNvSpPr>
          <p:nvPr>
            <p:ph type="sldNum" sz="quarter" idx="12"/>
          </p:nvPr>
        </p:nvSpPr>
        <p:spPr/>
        <p:txBody>
          <a:bodyPr/>
          <a:lstStyle/>
          <a:p>
            <a:fld id="{C097BA60-07C2-4F23-9052-73C917D5A3A0}" type="slidenum">
              <a:rPr lang="en-US" smtClean="0"/>
              <a:t>‹#›</a:t>
            </a:fld>
            <a:endParaRPr lang="en-US"/>
          </a:p>
        </p:txBody>
      </p:sp>
    </p:spTree>
    <p:extLst>
      <p:ext uri="{BB962C8B-B14F-4D97-AF65-F5344CB8AC3E}">
        <p14:creationId xmlns:p14="http://schemas.microsoft.com/office/powerpoint/2010/main" val="148923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932633-81F7-1E90-1416-A667A6369A55}"/>
              </a:ext>
            </a:extLst>
          </p:cNvPr>
          <p:cNvSpPr>
            <a:spLocks noGrp="1"/>
          </p:cNvSpPr>
          <p:nvPr>
            <p:ph type="dt" sz="half" idx="10"/>
          </p:nvPr>
        </p:nvSpPr>
        <p:spPr/>
        <p:txBody>
          <a:bodyPr/>
          <a:lstStyle/>
          <a:p>
            <a:fld id="{08B279AD-A4E6-406C-A114-B154141F3129}" type="datetimeFigureOut">
              <a:rPr lang="en-US" smtClean="0"/>
              <a:t>6/8/2025</a:t>
            </a:fld>
            <a:endParaRPr lang="en-US"/>
          </a:p>
        </p:txBody>
      </p:sp>
      <p:sp>
        <p:nvSpPr>
          <p:cNvPr id="3" name="Footer Placeholder 2">
            <a:extLst>
              <a:ext uri="{FF2B5EF4-FFF2-40B4-BE49-F238E27FC236}">
                <a16:creationId xmlns:a16="http://schemas.microsoft.com/office/drawing/2014/main" id="{D0B61947-98F6-070F-5C2B-13CAA451CC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17ADFF-4785-90FD-F92D-E8B7A6FA417B}"/>
              </a:ext>
            </a:extLst>
          </p:cNvPr>
          <p:cNvSpPr>
            <a:spLocks noGrp="1"/>
          </p:cNvSpPr>
          <p:nvPr>
            <p:ph type="sldNum" sz="quarter" idx="12"/>
          </p:nvPr>
        </p:nvSpPr>
        <p:spPr/>
        <p:txBody>
          <a:bodyPr/>
          <a:lstStyle/>
          <a:p>
            <a:fld id="{C097BA60-07C2-4F23-9052-73C917D5A3A0}" type="slidenum">
              <a:rPr lang="en-US" smtClean="0"/>
              <a:t>‹#›</a:t>
            </a:fld>
            <a:endParaRPr lang="en-US"/>
          </a:p>
        </p:txBody>
      </p:sp>
    </p:spTree>
    <p:extLst>
      <p:ext uri="{BB962C8B-B14F-4D97-AF65-F5344CB8AC3E}">
        <p14:creationId xmlns:p14="http://schemas.microsoft.com/office/powerpoint/2010/main" val="279160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A484D-C297-5A95-C2E5-C22B95D408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855F8CD-A86E-6C82-E602-AE36930309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0B76D5-D4E8-6C4A-3E0E-317D992009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8D496A-B7F5-9748-9A2C-49C4994ED5EF}"/>
              </a:ext>
            </a:extLst>
          </p:cNvPr>
          <p:cNvSpPr>
            <a:spLocks noGrp="1"/>
          </p:cNvSpPr>
          <p:nvPr>
            <p:ph type="dt" sz="half" idx="10"/>
          </p:nvPr>
        </p:nvSpPr>
        <p:spPr/>
        <p:txBody>
          <a:bodyPr/>
          <a:lstStyle/>
          <a:p>
            <a:fld id="{08B279AD-A4E6-406C-A114-B154141F3129}" type="datetimeFigureOut">
              <a:rPr lang="en-US" smtClean="0"/>
              <a:t>6/8/2025</a:t>
            </a:fld>
            <a:endParaRPr lang="en-US"/>
          </a:p>
        </p:txBody>
      </p:sp>
      <p:sp>
        <p:nvSpPr>
          <p:cNvPr id="6" name="Footer Placeholder 5">
            <a:extLst>
              <a:ext uri="{FF2B5EF4-FFF2-40B4-BE49-F238E27FC236}">
                <a16:creationId xmlns:a16="http://schemas.microsoft.com/office/drawing/2014/main" id="{C6700B3A-03D0-5EA4-C9BE-950740DDE0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1AD594-1167-07BA-C4BA-40AA4C8E2B92}"/>
              </a:ext>
            </a:extLst>
          </p:cNvPr>
          <p:cNvSpPr>
            <a:spLocks noGrp="1"/>
          </p:cNvSpPr>
          <p:nvPr>
            <p:ph type="sldNum" sz="quarter" idx="12"/>
          </p:nvPr>
        </p:nvSpPr>
        <p:spPr/>
        <p:txBody>
          <a:bodyPr/>
          <a:lstStyle/>
          <a:p>
            <a:fld id="{C097BA60-07C2-4F23-9052-73C917D5A3A0}" type="slidenum">
              <a:rPr lang="en-US" smtClean="0"/>
              <a:t>‹#›</a:t>
            </a:fld>
            <a:endParaRPr lang="en-US"/>
          </a:p>
        </p:txBody>
      </p:sp>
    </p:spTree>
    <p:extLst>
      <p:ext uri="{BB962C8B-B14F-4D97-AF65-F5344CB8AC3E}">
        <p14:creationId xmlns:p14="http://schemas.microsoft.com/office/powerpoint/2010/main" val="1325461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AC060-4448-AC98-A27F-7A5B06801F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DCB72D5-0511-FAC4-9A57-D57463A67F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FF2D57C-F230-4C86-979A-7DF060F445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F69695-A6BE-D72B-869F-0548592D74C6}"/>
              </a:ext>
            </a:extLst>
          </p:cNvPr>
          <p:cNvSpPr>
            <a:spLocks noGrp="1"/>
          </p:cNvSpPr>
          <p:nvPr>
            <p:ph type="dt" sz="half" idx="10"/>
          </p:nvPr>
        </p:nvSpPr>
        <p:spPr/>
        <p:txBody>
          <a:bodyPr/>
          <a:lstStyle/>
          <a:p>
            <a:fld id="{08B279AD-A4E6-406C-A114-B154141F3129}" type="datetimeFigureOut">
              <a:rPr lang="en-US" smtClean="0"/>
              <a:t>6/8/2025</a:t>
            </a:fld>
            <a:endParaRPr lang="en-US"/>
          </a:p>
        </p:txBody>
      </p:sp>
      <p:sp>
        <p:nvSpPr>
          <p:cNvPr id="6" name="Footer Placeholder 5">
            <a:extLst>
              <a:ext uri="{FF2B5EF4-FFF2-40B4-BE49-F238E27FC236}">
                <a16:creationId xmlns:a16="http://schemas.microsoft.com/office/drawing/2014/main" id="{C5D74E48-E2BA-1000-C9F1-48A2A61341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8B8384-5779-776D-6CE4-8CB8E544BB52}"/>
              </a:ext>
            </a:extLst>
          </p:cNvPr>
          <p:cNvSpPr>
            <a:spLocks noGrp="1"/>
          </p:cNvSpPr>
          <p:nvPr>
            <p:ph type="sldNum" sz="quarter" idx="12"/>
          </p:nvPr>
        </p:nvSpPr>
        <p:spPr/>
        <p:txBody>
          <a:bodyPr/>
          <a:lstStyle/>
          <a:p>
            <a:fld id="{C097BA60-07C2-4F23-9052-73C917D5A3A0}" type="slidenum">
              <a:rPr lang="en-US" smtClean="0"/>
              <a:t>‹#›</a:t>
            </a:fld>
            <a:endParaRPr lang="en-US"/>
          </a:p>
        </p:txBody>
      </p:sp>
    </p:spTree>
    <p:extLst>
      <p:ext uri="{BB962C8B-B14F-4D97-AF65-F5344CB8AC3E}">
        <p14:creationId xmlns:p14="http://schemas.microsoft.com/office/powerpoint/2010/main" val="4039865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27093-FC61-1262-8E63-E2F63A69C74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19C9FA8-51BD-E254-38B7-D609A110F1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8D7A99-5B79-F7F6-14B3-1ACEAB278E99}"/>
              </a:ext>
            </a:extLst>
          </p:cNvPr>
          <p:cNvSpPr>
            <a:spLocks noGrp="1"/>
          </p:cNvSpPr>
          <p:nvPr>
            <p:ph type="dt" sz="half" idx="10"/>
          </p:nvPr>
        </p:nvSpPr>
        <p:spPr/>
        <p:txBody>
          <a:bodyPr/>
          <a:lstStyle/>
          <a:p>
            <a:fld id="{08B279AD-A4E6-406C-A114-B154141F3129}" type="datetimeFigureOut">
              <a:rPr lang="en-US" smtClean="0"/>
              <a:t>6/8/2025</a:t>
            </a:fld>
            <a:endParaRPr lang="en-US"/>
          </a:p>
        </p:txBody>
      </p:sp>
      <p:sp>
        <p:nvSpPr>
          <p:cNvPr id="5" name="Footer Placeholder 4">
            <a:extLst>
              <a:ext uri="{FF2B5EF4-FFF2-40B4-BE49-F238E27FC236}">
                <a16:creationId xmlns:a16="http://schemas.microsoft.com/office/drawing/2014/main" id="{44DD0F8B-A75A-5052-ADC5-7530184D7D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6772D2-6865-61BC-025C-1A04D80B1DDD}"/>
              </a:ext>
            </a:extLst>
          </p:cNvPr>
          <p:cNvSpPr>
            <a:spLocks noGrp="1"/>
          </p:cNvSpPr>
          <p:nvPr>
            <p:ph type="sldNum" sz="quarter" idx="12"/>
          </p:nvPr>
        </p:nvSpPr>
        <p:spPr/>
        <p:txBody>
          <a:bodyPr/>
          <a:lstStyle/>
          <a:p>
            <a:fld id="{C097BA60-07C2-4F23-9052-73C917D5A3A0}" type="slidenum">
              <a:rPr lang="en-US" smtClean="0"/>
              <a:t>‹#›</a:t>
            </a:fld>
            <a:endParaRPr lang="en-US"/>
          </a:p>
        </p:txBody>
      </p:sp>
    </p:spTree>
    <p:extLst>
      <p:ext uri="{BB962C8B-B14F-4D97-AF65-F5344CB8AC3E}">
        <p14:creationId xmlns:p14="http://schemas.microsoft.com/office/powerpoint/2010/main" val="3822050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ADD6CC-E072-35CC-BD69-947F6857B88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099FD3D-4E8C-407D-209A-BE4FD15EA94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5462570-63D6-DF57-7657-A3E77AE981CA}"/>
              </a:ext>
            </a:extLst>
          </p:cNvPr>
          <p:cNvSpPr>
            <a:spLocks noGrp="1"/>
          </p:cNvSpPr>
          <p:nvPr>
            <p:ph type="dt" sz="half" idx="10"/>
          </p:nvPr>
        </p:nvSpPr>
        <p:spPr/>
        <p:txBody>
          <a:bodyPr/>
          <a:lstStyle/>
          <a:p>
            <a:fld id="{08B279AD-A4E6-406C-A114-B154141F3129}" type="datetimeFigureOut">
              <a:rPr lang="en-US" smtClean="0"/>
              <a:t>6/8/2025</a:t>
            </a:fld>
            <a:endParaRPr lang="en-US"/>
          </a:p>
        </p:txBody>
      </p:sp>
      <p:sp>
        <p:nvSpPr>
          <p:cNvPr id="5" name="Footer Placeholder 4">
            <a:extLst>
              <a:ext uri="{FF2B5EF4-FFF2-40B4-BE49-F238E27FC236}">
                <a16:creationId xmlns:a16="http://schemas.microsoft.com/office/drawing/2014/main" id="{9CC0CF84-E657-7983-7715-BCFF36DE21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13A7CC-EAE4-C254-ACEB-2194BE57464B}"/>
              </a:ext>
            </a:extLst>
          </p:cNvPr>
          <p:cNvSpPr>
            <a:spLocks noGrp="1"/>
          </p:cNvSpPr>
          <p:nvPr>
            <p:ph type="sldNum" sz="quarter" idx="12"/>
          </p:nvPr>
        </p:nvSpPr>
        <p:spPr/>
        <p:txBody>
          <a:bodyPr/>
          <a:lstStyle/>
          <a:p>
            <a:fld id="{C097BA60-07C2-4F23-9052-73C917D5A3A0}" type="slidenum">
              <a:rPr lang="en-US" smtClean="0"/>
              <a:t>‹#›</a:t>
            </a:fld>
            <a:endParaRPr lang="en-US"/>
          </a:p>
        </p:txBody>
      </p:sp>
    </p:spTree>
    <p:extLst>
      <p:ext uri="{BB962C8B-B14F-4D97-AF65-F5344CB8AC3E}">
        <p14:creationId xmlns:p14="http://schemas.microsoft.com/office/powerpoint/2010/main" val="29177564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6EF282-4FE2-CCC2-D3C7-C7B08E2D2A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CCF709F-6E74-18FE-843F-A601F9EE6E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9729A67-AE16-F14F-A75A-9E85BEF2EE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8B279AD-A4E6-406C-A114-B154141F3129}" type="datetimeFigureOut">
              <a:rPr lang="en-US" smtClean="0"/>
              <a:t>6/8/2025</a:t>
            </a:fld>
            <a:endParaRPr lang="en-US"/>
          </a:p>
        </p:txBody>
      </p:sp>
      <p:sp>
        <p:nvSpPr>
          <p:cNvPr id="5" name="Footer Placeholder 4">
            <a:extLst>
              <a:ext uri="{FF2B5EF4-FFF2-40B4-BE49-F238E27FC236}">
                <a16:creationId xmlns:a16="http://schemas.microsoft.com/office/drawing/2014/main" id="{8CBAA59F-7568-F020-808D-F7C122FD7E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3023835-D0DC-FFF1-DA4F-C6B3E026EE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097BA60-07C2-4F23-9052-73C917D5A3A0}" type="slidenum">
              <a:rPr lang="en-US" smtClean="0"/>
              <a:t>‹#›</a:t>
            </a:fld>
            <a:endParaRPr lang="en-US"/>
          </a:p>
        </p:txBody>
      </p:sp>
    </p:spTree>
    <p:extLst>
      <p:ext uri="{BB962C8B-B14F-4D97-AF65-F5344CB8AC3E}">
        <p14:creationId xmlns:p14="http://schemas.microsoft.com/office/powerpoint/2010/main" val="20747282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8" Type="http://schemas.openxmlformats.org/officeDocument/2006/relationships/hyperlink" Target="https://www.gov.wales/croeso-i-bawb-warm-welsh-welcome" TargetMode="External"/><Relationship Id="rId13" Type="http://schemas.openxmlformats.org/officeDocument/2006/relationships/hyperlink" Target="https://www.theguardian.com/uk-news/2025/jan/12/deep-joy-wales-embraces-hwyl-in-tourism-campaign-to-rival-danish-hygge" TargetMode="External"/><Relationship Id="rId3" Type="http://schemas.openxmlformats.org/officeDocument/2006/relationships/hyperlink" Target="https://businessnewswales.com/countdown-begins-for-worldchefs-congress-expo-2026-in-wales/" TargetMode="External"/><Relationship Id="rId7" Type="http://schemas.openxmlformats.org/officeDocument/2006/relationships/hyperlink" Target="https://doi.org/10.1016/j.ijinfomgt.2023.102726" TargetMode="External"/><Relationship Id="rId12" Type="http://schemas.openxmlformats.org/officeDocument/2006/relationships/hyperlink" Target="https://doi.org/10.1371/journal.pone.0300599"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craftguildofchefs.org/news/wales-wins-bid-host-worlds-biggest-culinary-event-2026" TargetMode="External"/><Relationship Id="rId11" Type="http://schemas.openxmlformats.org/officeDocument/2006/relationships/hyperlink" Target="https://doi.org/10.1002/jtr.834" TargetMode="External"/><Relationship Id="rId5" Type="http://schemas.openxmlformats.org/officeDocument/2006/relationships/hyperlink" Target="https://www.conference-news.co.uk/news/wales-host-worlds-biggest-culinary-event-2026/" TargetMode="External"/><Relationship Id="rId10" Type="http://schemas.openxmlformats.org/officeDocument/2006/relationships/hyperlink" Target="https://www.gov.wales/visit-wales-invites-world-feel-hwyl-2025" TargetMode="External"/><Relationship Id="rId4" Type="http://schemas.openxmlformats.org/officeDocument/2006/relationships/hyperlink" Target="https://businessnewswales.com/worlds-biggest-culinary-event-is-the-boost-we-need/" TargetMode="External"/><Relationship Id="rId9" Type="http://schemas.openxmlformats.org/officeDocument/2006/relationships/hyperlink" Target="https://www.gov.wales/croeso-i-bawb-warm-welsh-welcome?utm_source=chatgpt.com" TargetMode="External"/><Relationship Id="rId14" Type="http://schemas.openxmlformats.org/officeDocument/2006/relationships/hyperlink" Target="https://industry.visitwales.com/get-involved/visit-wales-themed-year-campaigns/year-croes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5CAD2-A684-AC52-401D-AD474CA4FD14}"/>
              </a:ext>
            </a:extLst>
          </p:cNvPr>
          <p:cNvSpPr>
            <a:spLocks noGrp="1"/>
          </p:cNvSpPr>
          <p:nvPr>
            <p:ph type="ctrTitle"/>
          </p:nvPr>
        </p:nvSpPr>
        <p:spPr>
          <a:xfrm>
            <a:off x="1615440" y="1122363"/>
            <a:ext cx="9144000" cy="1911123"/>
          </a:xfrm>
        </p:spPr>
        <p:txBody>
          <a:bodyPr>
            <a:noAutofit/>
          </a:bodyPr>
          <a:lstStyle/>
          <a:p>
            <a:pPr algn="l"/>
            <a:r>
              <a:rPr lang="en-US" sz="2000" dirty="0"/>
              <a:t>INTERNATIONAL MEETINGS MANAGEMENT FOR THE HOTEL INDUSTRY</a:t>
            </a:r>
            <a:br>
              <a:rPr lang="en-US" sz="2000" dirty="0"/>
            </a:br>
            <a:br>
              <a:rPr lang="en-US" sz="2000" dirty="0"/>
            </a:br>
            <a:r>
              <a:rPr lang="en-US" sz="2000" dirty="0"/>
              <a:t>Module code: BMIH6007</a:t>
            </a:r>
            <a:br>
              <a:rPr lang="en-US" sz="2000" dirty="0"/>
            </a:br>
            <a:br>
              <a:rPr lang="en-US" sz="2000" dirty="0"/>
            </a:br>
            <a:r>
              <a:rPr lang="en-US" sz="2000" dirty="0"/>
              <a:t>Assignment 1: Feasibility Plan for an International Meeting</a:t>
            </a:r>
            <a:br>
              <a:rPr lang="en-US" sz="2000"/>
            </a:br>
            <a:endParaRPr lang="en-US" sz="2000" dirty="0"/>
          </a:p>
        </p:txBody>
      </p:sp>
      <p:sp>
        <p:nvSpPr>
          <p:cNvPr id="3" name="Subtitle 2">
            <a:extLst>
              <a:ext uri="{FF2B5EF4-FFF2-40B4-BE49-F238E27FC236}">
                <a16:creationId xmlns:a16="http://schemas.microsoft.com/office/drawing/2014/main" id="{A20E5E72-9D35-375C-986A-2B864872992E}"/>
              </a:ext>
            </a:extLst>
          </p:cNvPr>
          <p:cNvSpPr>
            <a:spLocks noGrp="1"/>
          </p:cNvSpPr>
          <p:nvPr>
            <p:ph type="subTitle" idx="1"/>
          </p:nvPr>
        </p:nvSpPr>
        <p:spPr/>
        <p:txBody>
          <a:bodyPr/>
          <a:lstStyle/>
          <a:p>
            <a:r>
              <a:rPr lang="en-US" dirty="0"/>
              <a:t>Student Name: Valentina Matei</a:t>
            </a:r>
          </a:p>
          <a:p>
            <a:r>
              <a:rPr lang="en-US" dirty="0"/>
              <a:t>Student ID: 2221642</a:t>
            </a:r>
          </a:p>
        </p:txBody>
      </p:sp>
    </p:spTree>
    <p:extLst>
      <p:ext uri="{BB962C8B-B14F-4D97-AF65-F5344CB8AC3E}">
        <p14:creationId xmlns:p14="http://schemas.microsoft.com/office/powerpoint/2010/main" val="388129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F3B813-9511-646A-4136-C87E2EACA94D}"/>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Table of Content</a:t>
            </a:r>
          </a:p>
        </p:txBody>
      </p:sp>
      <p:pic>
        <p:nvPicPr>
          <p:cNvPr id="6" name="Picture 5">
            <a:extLst>
              <a:ext uri="{FF2B5EF4-FFF2-40B4-BE49-F238E27FC236}">
                <a16:creationId xmlns:a16="http://schemas.microsoft.com/office/drawing/2014/main" id="{63659EAE-705C-E503-3DF4-71C45778E629}"/>
              </a:ext>
            </a:extLst>
          </p:cNvPr>
          <p:cNvPicPr>
            <a:picLocks noChangeAspect="1"/>
          </p:cNvPicPr>
          <p:nvPr/>
        </p:nvPicPr>
        <p:blipFill>
          <a:blip r:embed="rId3"/>
          <a:stretch>
            <a:fillRect/>
          </a:stretch>
        </p:blipFill>
        <p:spPr>
          <a:xfrm>
            <a:off x="4891688" y="647988"/>
            <a:ext cx="6169687" cy="5541744"/>
          </a:xfrm>
          <a:prstGeom prst="rect">
            <a:avLst/>
          </a:prstGeom>
        </p:spPr>
      </p:pic>
    </p:spTree>
    <p:extLst>
      <p:ext uri="{BB962C8B-B14F-4D97-AF65-F5344CB8AC3E}">
        <p14:creationId xmlns:p14="http://schemas.microsoft.com/office/powerpoint/2010/main" val="4193976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8978CB-D2A0-AA3C-5409-D9545AF08206}"/>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Introduction</a:t>
            </a:r>
          </a:p>
        </p:txBody>
      </p:sp>
      <p:sp>
        <p:nvSpPr>
          <p:cNvPr id="3" name="Content Placeholder 2">
            <a:extLst>
              <a:ext uri="{FF2B5EF4-FFF2-40B4-BE49-F238E27FC236}">
                <a16:creationId xmlns:a16="http://schemas.microsoft.com/office/drawing/2014/main" id="{3AACD9B3-5C8C-6FD6-2606-6499CBB25B7E}"/>
              </a:ext>
            </a:extLst>
          </p:cNvPr>
          <p:cNvSpPr>
            <a:spLocks noGrp="1"/>
          </p:cNvSpPr>
          <p:nvPr>
            <p:ph idx="1"/>
          </p:nvPr>
        </p:nvSpPr>
        <p:spPr>
          <a:xfrm>
            <a:off x="1371600" y="2318197"/>
            <a:ext cx="6582230" cy="3683358"/>
          </a:xfrm>
        </p:spPr>
        <p:txBody>
          <a:bodyPr anchor="ctr">
            <a:normAutofit lnSpcReduction="10000"/>
          </a:bodyPr>
          <a:lstStyle/>
          <a:p>
            <a:pPr marL="0" marR="0">
              <a:spcAft>
                <a:spcPts val="800"/>
              </a:spcAft>
              <a:buNone/>
            </a:pPr>
            <a:r>
              <a:rPr lang="en-US" sz="2000" kern="100" dirty="0">
                <a:effectLst/>
                <a:latin typeface="Times New Roman" panose="02020603050405020304" pitchFamily="18" charset="0"/>
                <a:ea typeface="Calibri" panose="020F0502020204030204" pitchFamily="34" charset="0"/>
              </a:rPr>
              <a:t>Four-day Celtic Culinary Congress celebrating Welsh culinary heritage</a:t>
            </a:r>
          </a:p>
          <a:p>
            <a:pPr marL="342900" marR="0" lvl="0" indent="-342900">
              <a:spcAft>
                <a:spcPts val="800"/>
              </a:spcAft>
              <a:buSzPts val="1000"/>
              <a:buFont typeface="Symbol" panose="05050102010706020507" pitchFamily="18" charset="2"/>
              <a:buChar char=""/>
              <a:tabLst>
                <a:tab pos="457200" algn="l"/>
              </a:tabLst>
            </a:pPr>
            <a:r>
              <a:rPr lang="en-US" sz="2000" kern="100" dirty="0">
                <a:effectLst/>
                <a:latin typeface="Times New Roman" panose="02020603050405020304" pitchFamily="18" charset="0"/>
                <a:ea typeface="Calibri" panose="020F0502020204030204" pitchFamily="34" charset="0"/>
              </a:rPr>
              <a:t>Brings together chefs, food critics, hospitality professionals, and gastronomy tour operators</a:t>
            </a:r>
          </a:p>
          <a:p>
            <a:pPr marL="342900" marR="0" lvl="0" indent="-342900">
              <a:spcAft>
                <a:spcPts val="800"/>
              </a:spcAft>
              <a:buSzPts val="1000"/>
              <a:buFont typeface="Symbol" panose="05050102010706020507" pitchFamily="18" charset="2"/>
              <a:buChar char=""/>
              <a:tabLst>
                <a:tab pos="457200" algn="l"/>
              </a:tabLst>
            </a:pPr>
            <a:r>
              <a:rPr lang="en-US" sz="2000" kern="100" dirty="0">
                <a:effectLst/>
                <a:latin typeface="Times New Roman" panose="02020603050405020304" pitchFamily="18" charset="0"/>
                <a:ea typeface="Calibri" panose="020F0502020204030204" pitchFamily="34" charset="0"/>
              </a:rPr>
              <a:t>Promotes “Celebrating Wales Through Food” on an international stage</a:t>
            </a:r>
          </a:p>
          <a:p>
            <a:pPr marL="342900" marR="0" lvl="0" indent="-342900">
              <a:spcAft>
                <a:spcPts val="800"/>
              </a:spcAft>
              <a:buSzPts val="1000"/>
              <a:buFont typeface="Symbol" panose="05050102010706020507" pitchFamily="18" charset="2"/>
              <a:buChar char=""/>
              <a:tabLst>
                <a:tab pos="457200" algn="l"/>
              </a:tabLst>
            </a:pPr>
            <a:r>
              <a:rPr lang="en-US" sz="2000" kern="100" dirty="0">
                <a:effectLst/>
                <a:latin typeface="Times New Roman" panose="02020603050405020304" pitchFamily="18" charset="0"/>
                <a:ea typeface="Calibri" panose="020F0502020204030204" pitchFamily="34" charset="0"/>
              </a:rPr>
              <a:t>Facilitates networking among F&amp;B buyers and travel media</a:t>
            </a:r>
          </a:p>
          <a:p>
            <a:pPr marL="342900" marR="0" lvl="0" indent="-342900">
              <a:spcAft>
                <a:spcPts val="800"/>
              </a:spcAft>
              <a:buSzPts val="1000"/>
              <a:buFont typeface="Symbol" panose="05050102010706020507" pitchFamily="18" charset="2"/>
              <a:buChar char=""/>
              <a:tabLst>
                <a:tab pos="457200" algn="l"/>
              </a:tabLst>
            </a:pPr>
            <a:r>
              <a:rPr lang="en-US" sz="2000" kern="100" dirty="0">
                <a:effectLst/>
                <a:latin typeface="Times New Roman" panose="02020603050405020304" pitchFamily="18" charset="0"/>
                <a:ea typeface="Calibri" panose="020F0502020204030204" pitchFamily="34" charset="0"/>
              </a:rPr>
              <a:t>Delivers immersive learning via masterclasses, expos, and farm &amp; vineyard visits</a:t>
            </a:r>
          </a:p>
          <a:p>
            <a:endParaRPr lang="en-US" sz="2000" dirty="0"/>
          </a:p>
        </p:txBody>
      </p:sp>
      <p:pic>
        <p:nvPicPr>
          <p:cNvPr id="4" name="Picture 3">
            <a:extLst>
              <a:ext uri="{FF2B5EF4-FFF2-40B4-BE49-F238E27FC236}">
                <a16:creationId xmlns:a16="http://schemas.microsoft.com/office/drawing/2014/main" id="{AB6B0622-6D4C-E198-09B1-AB0ECFE2366E}"/>
              </a:ext>
            </a:extLst>
          </p:cNvPr>
          <p:cNvPicPr>
            <a:picLocks noChangeAspect="1"/>
          </p:cNvPicPr>
          <p:nvPr/>
        </p:nvPicPr>
        <p:blipFill>
          <a:blip r:embed="rId3"/>
          <a:stretch>
            <a:fillRect/>
          </a:stretch>
        </p:blipFill>
        <p:spPr>
          <a:xfrm>
            <a:off x="8513762" y="5349092"/>
            <a:ext cx="3495675" cy="1304925"/>
          </a:xfrm>
          <a:prstGeom prst="rect">
            <a:avLst/>
          </a:prstGeom>
        </p:spPr>
      </p:pic>
    </p:spTree>
    <p:extLst>
      <p:ext uri="{BB962C8B-B14F-4D97-AF65-F5344CB8AC3E}">
        <p14:creationId xmlns:p14="http://schemas.microsoft.com/office/powerpoint/2010/main" val="3372695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79CB48-366E-E5E8-0F2D-9FFED796468F}"/>
              </a:ext>
            </a:extLst>
          </p:cNvPr>
          <p:cNvSpPr>
            <a:spLocks noGrp="1"/>
          </p:cNvSpPr>
          <p:nvPr>
            <p:ph type="title"/>
          </p:nvPr>
        </p:nvSpPr>
        <p:spPr>
          <a:xfrm>
            <a:off x="1383564" y="348865"/>
            <a:ext cx="9718111" cy="1576446"/>
          </a:xfrm>
        </p:spPr>
        <p:txBody>
          <a:bodyPr anchor="ctr">
            <a:normAutofit/>
          </a:bodyPr>
          <a:lstStyle/>
          <a:p>
            <a:r>
              <a:rPr lang="en-US" sz="4000" dirty="0">
                <a:solidFill>
                  <a:srgbClr val="FFFFFF"/>
                </a:solidFill>
              </a:rPr>
              <a:t>Market Factors – Target Market</a:t>
            </a:r>
          </a:p>
        </p:txBody>
      </p:sp>
      <p:graphicFrame>
        <p:nvGraphicFramePr>
          <p:cNvPr id="5" name="Content Placeholder 2">
            <a:extLst>
              <a:ext uri="{FF2B5EF4-FFF2-40B4-BE49-F238E27FC236}">
                <a16:creationId xmlns:a16="http://schemas.microsoft.com/office/drawing/2014/main" id="{66FAF842-607F-8DD0-EB68-7275017D6196}"/>
              </a:ext>
            </a:extLst>
          </p:cNvPr>
          <p:cNvGraphicFramePr>
            <a:graphicFrameLocks noGrp="1"/>
          </p:cNvGraphicFramePr>
          <p:nvPr>
            <p:ph idx="1"/>
            <p:extLst>
              <p:ext uri="{D42A27DB-BD31-4B8C-83A1-F6EECF244321}">
                <p14:modId xmlns:p14="http://schemas.microsoft.com/office/powerpoint/2010/main" val="370938792"/>
              </p:ext>
            </p:extLst>
          </p:nvPr>
        </p:nvGraphicFramePr>
        <p:xfrm>
          <a:off x="234512" y="2273574"/>
          <a:ext cx="82822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8D6D0737-7BC6-A5F7-D862-C2C143A3898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044683" y="4766060"/>
            <a:ext cx="2619375" cy="1743075"/>
          </a:xfrm>
          <a:prstGeom prst="rect">
            <a:avLst/>
          </a:prstGeom>
        </p:spPr>
      </p:pic>
      <p:pic>
        <p:nvPicPr>
          <p:cNvPr id="8" name="Picture 7">
            <a:extLst>
              <a:ext uri="{FF2B5EF4-FFF2-40B4-BE49-F238E27FC236}">
                <a16:creationId xmlns:a16="http://schemas.microsoft.com/office/drawing/2014/main" id="{54724E73-F18F-57D1-2BEA-B2ED40E6CD81}"/>
              </a:ext>
            </a:extLst>
          </p:cNvPr>
          <p:cNvPicPr>
            <a:picLocks noChangeAspect="1"/>
          </p:cNvPicPr>
          <p:nvPr/>
        </p:nvPicPr>
        <p:blipFill>
          <a:blip r:embed="rId9"/>
          <a:stretch>
            <a:fillRect/>
          </a:stretch>
        </p:blipFill>
        <p:spPr>
          <a:xfrm>
            <a:off x="9045574" y="2312170"/>
            <a:ext cx="2618484" cy="2105025"/>
          </a:xfrm>
          <a:prstGeom prst="rect">
            <a:avLst/>
          </a:prstGeom>
        </p:spPr>
      </p:pic>
    </p:spTree>
    <p:extLst>
      <p:ext uri="{BB962C8B-B14F-4D97-AF65-F5344CB8AC3E}">
        <p14:creationId xmlns:p14="http://schemas.microsoft.com/office/powerpoint/2010/main" val="4106245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B3E1D5-C2A0-7D47-FC1E-FFB4EDFF836A}"/>
              </a:ext>
            </a:extLst>
          </p:cNvPr>
          <p:cNvSpPr>
            <a:spLocks noGrp="1"/>
          </p:cNvSpPr>
          <p:nvPr>
            <p:ph type="title"/>
          </p:nvPr>
        </p:nvSpPr>
        <p:spPr>
          <a:xfrm>
            <a:off x="1383564" y="348865"/>
            <a:ext cx="9718111" cy="1576446"/>
          </a:xfrm>
        </p:spPr>
        <p:txBody>
          <a:bodyPr anchor="ctr">
            <a:normAutofit/>
          </a:bodyPr>
          <a:lstStyle/>
          <a:p>
            <a:r>
              <a:rPr lang="en-US" sz="4000" dirty="0">
                <a:solidFill>
                  <a:srgbClr val="FFFFFF"/>
                </a:solidFill>
              </a:rPr>
              <a:t>Market Factors – Demand &amp; Supply</a:t>
            </a:r>
          </a:p>
        </p:txBody>
      </p:sp>
      <p:graphicFrame>
        <p:nvGraphicFramePr>
          <p:cNvPr id="5" name="Content Placeholder 2">
            <a:extLst>
              <a:ext uri="{FF2B5EF4-FFF2-40B4-BE49-F238E27FC236}">
                <a16:creationId xmlns:a16="http://schemas.microsoft.com/office/drawing/2014/main" id="{7096DE83-31FA-BB3D-DE82-3A06DFD6C126}"/>
              </a:ext>
            </a:extLst>
          </p:cNvPr>
          <p:cNvGraphicFramePr>
            <a:graphicFrameLocks noGrp="1"/>
          </p:cNvGraphicFramePr>
          <p:nvPr>
            <p:ph idx="1"/>
            <p:extLst>
              <p:ext uri="{D42A27DB-BD31-4B8C-83A1-F6EECF244321}">
                <p14:modId xmlns:p14="http://schemas.microsoft.com/office/powerpoint/2010/main" val="123032529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4582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65969D-AAE1-857A-5F65-353B0A3350E7}"/>
              </a:ext>
            </a:extLst>
          </p:cNvPr>
          <p:cNvSpPr>
            <a:spLocks noGrp="1"/>
          </p:cNvSpPr>
          <p:nvPr>
            <p:ph type="title"/>
          </p:nvPr>
        </p:nvSpPr>
        <p:spPr>
          <a:xfrm>
            <a:off x="1371597" y="348865"/>
            <a:ext cx="10044023" cy="877729"/>
          </a:xfrm>
        </p:spPr>
        <p:txBody>
          <a:bodyPr anchor="ctr">
            <a:normAutofit/>
          </a:bodyPr>
          <a:lstStyle/>
          <a:p>
            <a:r>
              <a:rPr lang="en-US" sz="3700" dirty="0">
                <a:solidFill>
                  <a:srgbClr val="FFFFFF"/>
                </a:solidFill>
              </a:rPr>
              <a:t>Market Factors – Competition &amp; Marketing Activity</a:t>
            </a:r>
          </a:p>
        </p:txBody>
      </p:sp>
      <p:graphicFrame>
        <p:nvGraphicFramePr>
          <p:cNvPr id="5" name="Content Placeholder 2">
            <a:extLst>
              <a:ext uri="{FF2B5EF4-FFF2-40B4-BE49-F238E27FC236}">
                <a16:creationId xmlns:a16="http://schemas.microsoft.com/office/drawing/2014/main" id="{FB802149-4408-206C-477F-02543F6D9046}"/>
              </a:ext>
            </a:extLst>
          </p:cNvPr>
          <p:cNvGraphicFramePr>
            <a:graphicFrameLocks noGrp="1"/>
          </p:cNvGraphicFramePr>
          <p:nvPr>
            <p:ph idx="1"/>
            <p:extLst>
              <p:ext uri="{D42A27DB-BD31-4B8C-83A1-F6EECF244321}">
                <p14:modId xmlns:p14="http://schemas.microsoft.com/office/powerpoint/2010/main" val="267437257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464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A4E657-3572-D3AC-5F1E-E91C14696E4B}"/>
              </a:ext>
            </a:extLst>
          </p:cNvPr>
          <p:cNvSpPr>
            <a:spLocks noGrp="1"/>
          </p:cNvSpPr>
          <p:nvPr>
            <p:ph type="title"/>
          </p:nvPr>
        </p:nvSpPr>
        <p:spPr>
          <a:xfrm>
            <a:off x="1371597" y="348865"/>
            <a:ext cx="10044023" cy="877729"/>
          </a:xfrm>
        </p:spPr>
        <p:txBody>
          <a:bodyPr anchor="ctr">
            <a:normAutofit/>
          </a:bodyPr>
          <a:lstStyle/>
          <a:p>
            <a:r>
              <a:rPr lang="en-US" sz="4000" dirty="0">
                <a:solidFill>
                  <a:srgbClr val="FFFFFF"/>
                </a:solidFill>
              </a:rPr>
              <a:t>Operational Plan – Venue, Locations &amp; Facilities</a:t>
            </a:r>
          </a:p>
        </p:txBody>
      </p:sp>
      <p:graphicFrame>
        <p:nvGraphicFramePr>
          <p:cNvPr id="5" name="Content Placeholder 2">
            <a:extLst>
              <a:ext uri="{FF2B5EF4-FFF2-40B4-BE49-F238E27FC236}">
                <a16:creationId xmlns:a16="http://schemas.microsoft.com/office/drawing/2014/main" id="{2C7E9880-B42E-97D4-6CC7-524137CDBCAA}"/>
              </a:ext>
            </a:extLst>
          </p:cNvPr>
          <p:cNvGraphicFramePr>
            <a:graphicFrameLocks noGrp="1"/>
          </p:cNvGraphicFramePr>
          <p:nvPr>
            <p:ph idx="1"/>
            <p:extLst>
              <p:ext uri="{D42A27DB-BD31-4B8C-83A1-F6EECF244321}">
                <p14:modId xmlns:p14="http://schemas.microsoft.com/office/powerpoint/2010/main" val="310979586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3054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AEA626-1406-2AF5-B501-5D7B5763B3E7}"/>
              </a:ext>
            </a:extLst>
          </p:cNvPr>
          <p:cNvSpPr>
            <a:spLocks noGrp="1"/>
          </p:cNvSpPr>
          <p:nvPr>
            <p:ph type="title"/>
          </p:nvPr>
        </p:nvSpPr>
        <p:spPr>
          <a:xfrm>
            <a:off x="1371597" y="348865"/>
            <a:ext cx="10044023" cy="877729"/>
          </a:xfrm>
        </p:spPr>
        <p:txBody>
          <a:bodyPr anchor="ctr">
            <a:normAutofit/>
          </a:bodyPr>
          <a:lstStyle/>
          <a:p>
            <a:r>
              <a:rPr lang="en-US" sz="3700" dirty="0">
                <a:solidFill>
                  <a:srgbClr val="FFFFFF"/>
                </a:solidFill>
              </a:rPr>
              <a:t>Operational Plan – Staffing, Resources &amp; Logistics</a:t>
            </a:r>
          </a:p>
        </p:txBody>
      </p:sp>
      <p:graphicFrame>
        <p:nvGraphicFramePr>
          <p:cNvPr id="5" name="Content Placeholder 2">
            <a:extLst>
              <a:ext uri="{FF2B5EF4-FFF2-40B4-BE49-F238E27FC236}">
                <a16:creationId xmlns:a16="http://schemas.microsoft.com/office/drawing/2014/main" id="{9554F59A-034D-D1EC-D8C0-2287F1615B25}"/>
              </a:ext>
            </a:extLst>
          </p:cNvPr>
          <p:cNvGraphicFramePr>
            <a:graphicFrameLocks noGrp="1"/>
          </p:cNvGraphicFramePr>
          <p:nvPr>
            <p:ph idx="1"/>
            <p:extLst>
              <p:ext uri="{D42A27DB-BD31-4B8C-83A1-F6EECF244321}">
                <p14:modId xmlns:p14="http://schemas.microsoft.com/office/powerpoint/2010/main" val="342460806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6523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06A4C2-06DD-E64B-D486-4F298C421CF6}"/>
              </a:ext>
            </a:extLst>
          </p:cNvPr>
          <p:cNvSpPr>
            <a:spLocks noGrp="1"/>
          </p:cNvSpPr>
          <p:nvPr>
            <p:ph type="title"/>
          </p:nvPr>
        </p:nvSpPr>
        <p:spPr>
          <a:xfrm>
            <a:off x="1371597" y="348865"/>
            <a:ext cx="10044023" cy="877729"/>
          </a:xfrm>
        </p:spPr>
        <p:txBody>
          <a:bodyPr anchor="ctr">
            <a:normAutofit/>
          </a:bodyPr>
          <a:lstStyle/>
          <a:p>
            <a:r>
              <a:rPr lang="en-US" sz="4000" dirty="0">
                <a:solidFill>
                  <a:srgbClr val="FFFFFF"/>
                </a:solidFill>
              </a:rPr>
              <a:t>Financial Factors – Cost Breakdown</a:t>
            </a:r>
          </a:p>
        </p:txBody>
      </p:sp>
      <p:graphicFrame>
        <p:nvGraphicFramePr>
          <p:cNvPr id="5" name="Content Placeholder 2">
            <a:extLst>
              <a:ext uri="{FF2B5EF4-FFF2-40B4-BE49-F238E27FC236}">
                <a16:creationId xmlns:a16="http://schemas.microsoft.com/office/drawing/2014/main" id="{6B775144-069D-E54E-A184-8AA8787F2784}"/>
              </a:ext>
            </a:extLst>
          </p:cNvPr>
          <p:cNvGraphicFramePr>
            <a:graphicFrameLocks noGrp="1"/>
          </p:cNvGraphicFramePr>
          <p:nvPr>
            <p:ph idx="1"/>
            <p:extLst>
              <p:ext uri="{D42A27DB-BD31-4B8C-83A1-F6EECF244321}">
                <p14:modId xmlns:p14="http://schemas.microsoft.com/office/powerpoint/2010/main" val="4273036194"/>
              </p:ext>
            </p:extLst>
          </p:nvPr>
        </p:nvGraphicFramePr>
        <p:xfrm>
          <a:off x="644057" y="2112580"/>
          <a:ext cx="8253200" cy="36060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E1B85E44-21FD-0AFE-48BF-1607D3DD3331}"/>
              </a:ext>
            </a:extLst>
          </p:cNvPr>
          <p:cNvPicPr>
            <a:picLocks noChangeAspect="1"/>
          </p:cNvPicPr>
          <p:nvPr/>
        </p:nvPicPr>
        <p:blipFill>
          <a:blip r:embed="rId8"/>
          <a:stretch>
            <a:fillRect/>
          </a:stretch>
        </p:blipFill>
        <p:spPr>
          <a:xfrm>
            <a:off x="8488941" y="5212943"/>
            <a:ext cx="3703060" cy="1576446"/>
          </a:xfrm>
          <a:prstGeom prst="rect">
            <a:avLst/>
          </a:prstGeom>
        </p:spPr>
      </p:pic>
    </p:spTree>
    <p:extLst>
      <p:ext uri="{BB962C8B-B14F-4D97-AF65-F5344CB8AC3E}">
        <p14:creationId xmlns:p14="http://schemas.microsoft.com/office/powerpoint/2010/main" val="41509841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95DE2C3-85AA-A770-7481-48C38759EF75}"/>
              </a:ext>
            </a:extLst>
          </p:cNvPr>
          <p:cNvSpPr>
            <a:spLocks noGrp="1"/>
          </p:cNvSpPr>
          <p:nvPr>
            <p:ph type="title"/>
          </p:nvPr>
        </p:nvSpPr>
        <p:spPr>
          <a:xfrm>
            <a:off x="1371597" y="348865"/>
            <a:ext cx="10044023" cy="877729"/>
          </a:xfrm>
        </p:spPr>
        <p:txBody>
          <a:bodyPr anchor="ctr">
            <a:normAutofit/>
          </a:bodyPr>
          <a:lstStyle/>
          <a:p>
            <a:r>
              <a:rPr lang="en-US" sz="3700" dirty="0">
                <a:solidFill>
                  <a:srgbClr val="FFFFFF"/>
                </a:solidFill>
              </a:rPr>
              <a:t>Financial Factors – Predicted Revenues &amp; Funding</a:t>
            </a:r>
          </a:p>
        </p:txBody>
      </p:sp>
      <p:graphicFrame>
        <p:nvGraphicFramePr>
          <p:cNvPr id="5" name="Content Placeholder 2">
            <a:extLst>
              <a:ext uri="{FF2B5EF4-FFF2-40B4-BE49-F238E27FC236}">
                <a16:creationId xmlns:a16="http://schemas.microsoft.com/office/drawing/2014/main" id="{AFD45C66-8E33-9646-5D3F-4CE86951C976}"/>
              </a:ext>
            </a:extLst>
          </p:cNvPr>
          <p:cNvGraphicFramePr>
            <a:graphicFrameLocks noGrp="1"/>
          </p:cNvGraphicFramePr>
          <p:nvPr>
            <p:ph idx="1"/>
            <p:extLst>
              <p:ext uri="{D42A27DB-BD31-4B8C-83A1-F6EECF244321}">
                <p14:modId xmlns:p14="http://schemas.microsoft.com/office/powerpoint/2010/main" val="274513786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18190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993974-71C2-4460-F5E1-EF7B959D859F}"/>
              </a:ext>
            </a:extLst>
          </p:cNvPr>
          <p:cNvSpPr>
            <a:spLocks noGrp="1"/>
          </p:cNvSpPr>
          <p:nvPr>
            <p:ph type="title"/>
          </p:nvPr>
        </p:nvSpPr>
        <p:spPr>
          <a:xfrm>
            <a:off x="1383564" y="348865"/>
            <a:ext cx="9718111" cy="1576446"/>
          </a:xfrm>
        </p:spPr>
        <p:txBody>
          <a:bodyPr anchor="ctr">
            <a:normAutofit/>
          </a:bodyPr>
          <a:lstStyle/>
          <a:p>
            <a:r>
              <a:rPr lang="en-US" sz="4000" dirty="0">
                <a:solidFill>
                  <a:srgbClr val="FFFFFF"/>
                </a:solidFill>
              </a:rPr>
              <a:t>Financial Factors – Income &amp; Expenditure Table</a:t>
            </a:r>
          </a:p>
        </p:txBody>
      </p:sp>
      <p:graphicFrame>
        <p:nvGraphicFramePr>
          <p:cNvPr id="4" name="Content Placeholder 3">
            <a:extLst>
              <a:ext uri="{FF2B5EF4-FFF2-40B4-BE49-F238E27FC236}">
                <a16:creationId xmlns:a16="http://schemas.microsoft.com/office/drawing/2014/main" id="{14E99EBA-36E6-C4A0-5F65-F2C063465695}"/>
              </a:ext>
            </a:extLst>
          </p:cNvPr>
          <p:cNvGraphicFramePr>
            <a:graphicFrameLocks noGrp="1"/>
          </p:cNvGraphicFramePr>
          <p:nvPr>
            <p:ph idx="1"/>
            <p:extLst>
              <p:ext uri="{D42A27DB-BD31-4B8C-83A1-F6EECF244321}">
                <p14:modId xmlns:p14="http://schemas.microsoft.com/office/powerpoint/2010/main" val="4016023368"/>
              </p:ext>
            </p:extLst>
          </p:nvPr>
        </p:nvGraphicFramePr>
        <p:xfrm>
          <a:off x="1316173" y="2615979"/>
          <a:ext cx="9583596" cy="3689415"/>
        </p:xfrm>
        <a:graphic>
          <a:graphicData uri="http://schemas.openxmlformats.org/drawingml/2006/table">
            <a:tbl>
              <a:tblPr firstRow="1" firstCol="1" bandRow="1">
                <a:tableStyleId>{7E9639D4-E3E2-4D34-9284-5A2195B3D0D7}</a:tableStyleId>
              </a:tblPr>
              <a:tblGrid>
                <a:gridCol w="3843525">
                  <a:extLst>
                    <a:ext uri="{9D8B030D-6E8A-4147-A177-3AD203B41FA5}">
                      <a16:colId xmlns:a16="http://schemas.microsoft.com/office/drawing/2014/main" val="420323220"/>
                    </a:ext>
                  </a:extLst>
                </a:gridCol>
                <a:gridCol w="2500921">
                  <a:extLst>
                    <a:ext uri="{9D8B030D-6E8A-4147-A177-3AD203B41FA5}">
                      <a16:colId xmlns:a16="http://schemas.microsoft.com/office/drawing/2014/main" val="2146446423"/>
                    </a:ext>
                  </a:extLst>
                </a:gridCol>
                <a:gridCol w="3239150">
                  <a:extLst>
                    <a:ext uri="{9D8B030D-6E8A-4147-A177-3AD203B41FA5}">
                      <a16:colId xmlns:a16="http://schemas.microsoft.com/office/drawing/2014/main" val="74830972"/>
                    </a:ext>
                  </a:extLst>
                </a:gridCol>
              </a:tblGrid>
              <a:tr h="245961">
                <a:tc>
                  <a:txBody>
                    <a:bodyPr/>
                    <a:lstStyle/>
                    <a:p>
                      <a:pPr marL="0" marR="0">
                        <a:lnSpc>
                          <a:spcPct val="107000"/>
                        </a:lnSpc>
                        <a:spcAft>
                          <a:spcPts val="800"/>
                        </a:spcAft>
                        <a:buNone/>
                      </a:pPr>
                      <a:r>
                        <a:rPr lang="en-US" sz="1300" kern="100">
                          <a:effectLst/>
                        </a:rPr>
                        <a:t>Category</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pPr marL="0" marR="0">
                        <a:lnSpc>
                          <a:spcPct val="107000"/>
                        </a:lnSpc>
                        <a:spcAft>
                          <a:spcPts val="800"/>
                        </a:spcAft>
                        <a:buNone/>
                      </a:pPr>
                      <a:r>
                        <a:rPr lang="en-US" sz="1300" kern="100">
                          <a:effectLst/>
                        </a:rPr>
                        <a:t>Income (£)</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pPr marL="0" marR="0">
                        <a:lnSpc>
                          <a:spcPct val="107000"/>
                        </a:lnSpc>
                        <a:spcAft>
                          <a:spcPts val="800"/>
                        </a:spcAft>
                        <a:buNone/>
                      </a:pPr>
                      <a:r>
                        <a:rPr lang="en-US" sz="1300" kern="100">
                          <a:effectLst/>
                        </a:rPr>
                        <a:t>Expenditure (£)</a:t>
                      </a:r>
                      <a:endParaRPr lang="en-US" sz="1300" kern="100">
                        <a:effectLst/>
                        <a:latin typeface="Times New Roman" panose="02020603050405020304" pitchFamily="18" charset="0"/>
                        <a:ea typeface="Calibri" panose="020F0502020204030204" pitchFamily="34" charset="0"/>
                      </a:endParaRPr>
                    </a:p>
                  </a:txBody>
                  <a:tcPr marL="76996" marR="76996" marT="0" marB="0"/>
                </a:tc>
                <a:extLst>
                  <a:ext uri="{0D108BD9-81ED-4DB2-BD59-A6C34878D82A}">
                    <a16:rowId xmlns:a16="http://schemas.microsoft.com/office/drawing/2014/main" val="300322249"/>
                  </a:ext>
                </a:extLst>
              </a:tr>
              <a:tr h="245961">
                <a:tc>
                  <a:txBody>
                    <a:bodyPr/>
                    <a:lstStyle/>
                    <a:p>
                      <a:pPr marL="0" marR="0">
                        <a:lnSpc>
                          <a:spcPct val="107000"/>
                        </a:lnSpc>
                        <a:spcAft>
                          <a:spcPts val="800"/>
                        </a:spcAft>
                        <a:buNone/>
                      </a:pPr>
                      <a:r>
                        <a:rPr lang="en-US" sz="1300" kern="100">
                          <a:effectLst/>
                        </a:rPr>
                        <a:t>Tickets (500 seats)</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pPr marL="0" marR="0">
                        <a:lnSpc>
                          <a:spcPct val="107000"/>
                        </a:lnSpc>
                        <a:spcAft>
                          <a:spcPts val="800"/>
                        </a:spcAft>
                        <a:buNone/>
                      </a:pPr>
                      <a:r>
                        <a:rPr lang="en-US" sz="1300" kern="100">
                          <a:effectLst/>
                        </a:rPr>
                        <a:t>400,000</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endParaRPr lang="en-US" sz="1300" kern="100">
                        <a:effectLst/>
                        <a:latin typeface="Times New Roman" panose="02020603050405020304" pitchFamily="18" charset="0"/>
                      </a:endParaRPr>
                    </a:p>
                  </a:txBody>
                  <a:tcPr marL="76996" marR="76996" marT="0" marB="0"/>
                </a:tc>
                <a:extLst>
                  <a:ext uri="{0D108BD9-81ED-4DB2-BD59-A6C34878D82A}">
                    <a16:rowId xmlns:a16="http://schemas.microsoft.com/office/drawing/2014/main" val="3091224080"/>
                  </a:ext>
                </a:extLst>
              </a:tr>
              <a:tr h="245961">
                <a:tc>
                  <a:txBody>
                    <a:bodyPr/>
                    <a:lstStyle/>
                    <a:p>
                      <a:pPr marL="0" marR="0">
                        <a:lnSpc>
                          <a:spcPct val="107000"/>
                        </a:lnSpc>
                        <a:spcAft>
                          <a:spcPts val="800"/>
                        </a:spcAft>
                        <a:buNone/>
                      </a:pPr>
                      <a:r>
                        <a:rPr lang="en-US" sz="1300" kern="100">
                          <a:effectLst/>
                        </a:rPr>
                        <a:t>Sponsorship</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pPr marL="0" marR="0">
                        <a:lnSpc>
                          <a:spcPct val="107000"/>
                        </a:lnSpc>
                        <a:spcAft>
                          <a:spcPts val="800"/>
                        </a:spcAft>
                        <a:buNone/>
                      </a:pPr>
                      <a:r>
                        <a:rPr lang="en-US" sz="1300" kern="100">
                          <a:effectLst/>
                        </a:rPr>
                        <a:t>80,000</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endParaRPr lang="en-US" sz="1300" kern="100">
                        <a:effectLst/>
                        <a:latin typeface="Times New Roman" panose="02020603050405020304" pitchFamily="18" charset="0"/>
                      </a:endParaRPr>
                    </a:p>
                  </a:txBody>
                  <a:tcPr marL="76996" marR="76996" marT="0" marB="0"/>
                </a:tc>
                <a:extLst>
                  <a:ext uri="{0D108BD9-81ED-4DB2-BD59-A6C34878D82A}">
                    <a16:rowId xmlns:a16="http://schemas.microsoft.com/office/drawing/2014/main" val="764262578"/>
                  </a:ext>
                </a:extLst>
              </a:tr>
              <a:tr h="245961">
                <a:tc>
                  <a:txBody>
                    <a:bodyPr/>
                    <a:lstStyle/>
                    <a:p>
                      <a:pPr marL="0" marR="0">
                        <a:lnSpc>
                          <a:spcPct val="107000"/>
                        </a:lnSpc>
                        <a:spcAft>
                          <a:spcPts val="800"/>
                        </a:spcAft>
                        <a:buNone/>
                      </a:pPr>
                      <a:r>
                        <a:rPr lang="en-US" sz="1300" kern="100">
                          <a:effectLst/>
                        </a:rPr>
                        <a:t>Grants</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pPr marL="0" marR="0">
                        <a:lnSpc>
                          <a:spcPct val="107000"/>
                        </a:lnSpc>
                        <a:spcAft>
                          <a:spcPts val="800"/>
                        </a:spcAft>
                        <a:buNone/>
                      </a:pPr>
                      <a:r>
                        <a:rPr lang="en-US" sz="1300" kern="100">
                          <a:effectLst/>
                        </a:rPr>
                        <a:t>30,000</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endParaRPr lang="en-US" sz="1300" kern="100">
                        <a:effectLst/>
                        <a:latin typeface="Times New Roman" panose="02020603050405020304" pitchFamily="18" charset="0"/>
                      </a:endParaRPr>
                    </a:p>
                  </a:txBody>
                  <a:tcPr marL="76996" marR="76996" marT="0" marB="0"/>
                </a:tc>
                <a:extLst>
                  <a:ext uri="{0D108BD9-81ED-4DB2-BD59-A6C34878D82A}">
                    <a16:rowId xmlns:a16="http://schemas.microsoft.com/office/drawing/2014/main" val="522046659"/>
                  </a:ext>
                </a:extLst>
              </a:tr>
              <a:tr h="245961">
                <a:tc>
                  <a:txBody>
                    <a:bodyPr/>
                    <a:lstStyle/>
                    <a:p>
                      <a:pPr marL="0" marR="0">
                        <a:lnSpc>
                          <a:spcPct val="107000"/>
                        </a:lnSpc>
                        <a:spcAft>
                          <a:spcPts val="800"/>
                        </a:spcAft>
                        <a:buNone/>
                      </a:pPr>
                      <a:r>
                        <a:rPr lang="en-US" sz="1300" kern="100">
                          <a:effectLst/>
                        </a:rPr>
                        <a:t>Total Income</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pPr marL="0" marR="0">
                        <a:lnSpc>
                          <a:spcPct val="107000"/>
                        </a:lnSpc>
                        <a:spcAft>
                          <a:spcPts val="800"/>
                        </a:spcAft>
                        <a:buNone/>
                      </a:pPr>
                      <a:r>
                        <a:rPr lang="en-US" sz="1300" kern="100">
                          <a:effectLst/>
                        </a:rPr>
                        <a:t>510,000</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endParaRPr lang="en-US" sz="1300" kern="100">
                        <a:effectLst/>
                        <a:latin typeface="Times New Roman" panose="02020603050405020304" pitchFamily="18" charset="0"/>
                      </a:endParaRPr>
                    </a:p>
                  </a:txBody>
                  <a:tcPr marL="76996" marR="76996" marT="0" marB="0"/>
                </a:tc>
                <a:extLst>
                  <a:ext uri="{0D108BD9-81ED-4DB2-BD59-A6C34878D82A}">
                    <a16:rowId xmlns:a16="http://schemas.microsoft.com/office/drawing/2014/main" val="1279079002"/>
                  </a:ext>
                </a:extLst>
              </a:tr>
              <a:tr h="245961">
                <a:tc>
                  <a:txBody>
                    <a:bodyPr/>
                    <a:lstStyle/>
                    <a:p>
                      <a:pPr marL="0" marR="0">
                        <a:lnSpc>
                          <a:spcPct val="107000"/>
                        </a:lnSpc>
                        <a:spcAft>
                          <a:spcPts val="800"/>
                        </a:spcAft>
                        <a:buNone/>
                      </a:pPr>
                      <a:r>
                        <a:rPr lang="en-US" sz="1300" kern="100">
                          <a:effectLst/>
                        </a:rPr>
                        <a:t>Venue Hire</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endParaRPr lang="en-US" sz="1300" kern="100">
                        <a:effectLst/>
                        <a:latin typeface="Times New Roman" panose="02020603050405020304" pitchFamily="18" charset="0"/>
                      </a:endParaRPr>
                    </a:p>
                  </a:txBody>
                  <a:tcPr marL="76996" marR="76996" marT="0" marB="0"/>
                </a:tc>
                <a:tc>
                  <a:txBody>
                    <a:bodyPr/>
                    <a:lstStyle/>
                    <a:p>
                      <a:pPr marL="0" marR="0">
                        <a:lnSpc>
                          <a:spcPct val="107000"/>
                        </a:lnSpc>
                        <a:spcAft>
                          <a:spcPts val="800"/>
                        </a:spcAft>
                        <a:buNone/>
                      </a:pPr>
                      <a:r>
                        <a:rPr lang="en-US" sz="1300" kern="100">
                          <a:effectLst/>
                        </a:rPr>
                        <a:t>50,000</a:t>
                      </a:r>
                      <a:endParaRPr lang="en-US" sz="1300" kern="100">
                        <a:effectLst/>
                        <a:latin typeface="Times New Roman" panose="02020603050405020304" pitchFamily="18" charset="0"/>
                        <a:ea typeface="Calibri" panose="020F0502020204030204" pitchFamily="34" charset="0"/>
                      </a:endParaRPr>
                    </a:p>
                  </a:txBody>
                  <a:tcPr marL="76996" marR="76996" marT="0" marB="0"/>
                </a:tc>
                <a:extLst>
                  <a:ext uri="{0D108BD9-81ED-4DB2-BD59-A6C34878D82A}">
                    <a16:rowId xmlns:a16="http://schemas.microsoft.com/office/drawing/2014/main" val="3080247178"/>
                  </a:ext>
                </a:extLst>
              </a:tr>
              <a:tr h="245961">
                <a:tc>
                  <a:txBody>
                    <a:bodyPr/>
                    <a:lstStyle/>
                    <a:p>
                      <a:pPr marL="0" marR="0">
                        <a:lnSpc>
                          <a:spcPct val="107000"/>
                        </a:lnSpc>
                        <a:spcAft>
                          <a:spcPts val="800"/>
                        </a:spcAft>
                        <a:buNone/>
                      </a:pPr>
                      <a:r>
                        <a:rPr lang="en-US" sz="1300" kern="100">
                          <a:effectLst/>
                        </a:rPr>
                        <a:t>Catering</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endParaRPr lang="en-US" sz="1300" kern="100">
                        <a:effectLst/>
                        <a:latin typeface="Times New Roman" panose="02020603050405020304" pitchFamily="18" charset="0"/>
                      </a:endParaRPr>
                    </a:p>
                  </a:txBody>
                  <a:tcPr marL="76996" marR="76996" marT="0" marB="0"/>
                </a:tc>
                <a:tc>
                  <a:txBody>
                    <a:bodyPr/>
                    <a:lstStyle/>
                    <a:p>
                      <a:pPr marL="0" marR="0">
                        <a:lnSpc>
                          <a:spcPct val="107000"/>
                        </a:lnSpc>
                        <a:spcAft>
                          <a:spcPts val="800"/>
                        </a:spcAft>
                        <a:buNone/>
                      </a:pPr>
                      <a:r>
                        <a:rPr lang="en-US" sz="1300" kern="100">
                          <a:effectLst/>
                        </a:rPr>
                        <a:t>280,000</a:t>
                      </a:r>
                      <a:endParaRPr lang="en-US" sz="1300" kern="100">
                        <a:effectLst/>
                        <a:latin typeface="Times New Roman" panose="02020603050405020304" pitchFamily="18" charset="0"/>
                        <a:ea typeface="Calibri" panose="020F0502020204030204" pitchFamily="34" charset="0"/>
                      </a:endParaRPr>
                    </a:p>
                  </a:txBody>
                  <a:tcPr marL="76996" marR="76996" marT="0" marB="0"/>
                </a:tc>
                <a:extLst>
                  <a:ext uri="{0D108BD9-81ED-4DB2-BD59-A6C34878D82A}">
                    <a16:rowId xmlns:a16="http://schemas.microsoft.com/office/drawing/2014/main" val="367002818"/>
                  </a:ext>
                </a:extLst>
              </a:tr>
              <a:tr h="245961">
                <a:tc>
                  <a:txBody>
                    <a:bodyPr/>
                    <a:lstStyle/>
                    <a:p>
                      <a:pPr marL="0" marR="0">
                        <a:lnSpc>
                          <a:spcPct val="107000"/>
                        </a:lnSpc>
                        <a:spcAft>
                          <a:spcPts val="800"/>
                        </a:spcAft>
                        <a:buNone/>
                      </a:pPr>
                      <a:r>
                        <a:rPr lang="en-US" sz="1300" kern="100">
                          <a:effectLst/>
                        </a:rPr>
                        <a:t>Staffing</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endParaRPr lang="en-US" sz="1300" kern="100">
                        <a:effectLst/>
                        <a:latin typeface="Times New Roman" panose="02020603050405020304" pitchFamily="18" charset="0"/>
                      </a:endParaRPr>
                    </a:p>
                  </a:txBody>
                  <a:tcPr marL="76996" marR="76996" marT="0" marB="0"/>
                </a:tc>
                <a:tc>
                  <a:txBody>
                    <a:bodyPr/>
                    <a:lstStyle/>
                    <a:p>
                      <a:pPr marL="0" marR="0">
                        <a:lnSpc>
                          <a:spcPct val="107000"/>
                        </a:lnSpc>
                        <a:spcAft>
                          <a:spcPts val="800"/>
                        </a:spcAft>
                        <a:buNone/>
                      </a:pPr>
                      <a:r>
                        <a:rPr lang="en-US" sz="1300" kern="100">
                          <a:effectLst/>
                        </a:rPr>
                        <a:t>50,000</a:t>
                      </a:r>
                      <a:endParaRPr lang="en-US" sz="1300" kern="100">
                        <a:effectLst/>
                        <a:latin typeface="Times New Roman" panose="02020603050405020304" pitchFamily="18" charset="0"/>
                        <a:ea typeface="Calibri" panose="020F0502020204030204" pitchFamily="34" charset="0"/>
                      </a:endParaRPr>
                    </a:p>
                  </a:txBody>
                  <a:tcPr marL="76996" marR="76996" marT="0" marB="0"/>
                </a:tc>
                <a:extLst>
                  <a:ext uri="{0D108BD9-81ED-4DB2-BD59-A6C34878D82A}">
                    <a16:rowId xmlns:a16="http://schemas.microsoft.com/office/drawing/2014/main" val="2603691836"/>
                  </a:ext>
                </a:extLst>
              </a:tr>
              <a:tr h="245961">
                <a:tc>
                  <a:txBody>
                    <a:bodyPr/>
                    <a:lstStyle/>
                    <a:p>
                      <a:pPr marL="0" marR="0">
                        <a:lnSpc>
                          <a:spcPct val="107000"/>
                        </a:lnSpc>
                        <a:spcAft>
                          <a:spcPts val="800"/>
                        </a:spcAft>
                        <a:buNone/>
                      </a:pPr>
                      <a:r>
                        <a:rPr lang="en-US" sz="1300" kern="100">
                          <a:effectLst/>
                        </a:rPr>
                        <a:t>AV &amp; Production</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endParaRPr lang="en-US" sz="1300" kern="100">
                        <a:effectLst/>
                        <a:latin typeface="Times New Roman" panose="02020603050405020304" pitchFamily="18" charset="0"/>
                      </a:endParaRPr>
                    </a:p>
                  </a:txBody>
                  <a:tcPr marL="76996" marR="76996" marT="0" marB="0"/>
                </a:tc>
                <a:tc>
                  <a:txBody>
                    <a:bodyPr/>
                    <a:lstStyle/>
                    <a:p>
                      <a:pPr marL="0" marR="0">
                        <a:lnSpc>
                          <a:spcPct val="107000"/>
                        </a:lnSpc>
                        <a:spcAft>
                          <a:spcPts val="800"/>
                        </a:spcAft>
                        <a:buNone/>
                      </a:pPr>
                      <a:r>
                        <a:rPr lang="en-US" sz="1300" kern="100">
                          <a:effectLst/>
                        </a:rPr>
                        <a:t>30,000</a:t>
                      </a:r>
                      <a:endParaRPr lang="en-US" sz="1300" kern="100">
                        <a:effectLst/>
                        <a:latin typeface="Times New Roman" panose="02020603050405020304" pitchFamily="18" charset="0"/>
                        <a:ea typeface="Calibri" panose="020F0502020204030204" pitchFamily="34" charset="0"/>
                      </a:endParaRPr>
                    </a:p>
                  </a:txBody>
                  <a:tcPr marL="76996" marR="76996" marT="0" marB="0"/>
                </a:tc>
                <a:extLst>
                  <a:ext uri="{0D108BD9-81ED-4DB2-BD59-A6C34878D82A}">
                    <a16:rowId xmlns:a16="http://schemas.microsoft.com/office/drawing/2014/main" val="4172375706"/>
                  </a:ext>
                </a:extLst>
              </a:tr>
              <a:tr h="245961">
                <a:tc>
                  <a:txBody>
                    <a:bodyPr/>
                    <a:lstStyle/>
                    <a:p>
                      <a:pPr marL="0" marR="0">
                        <a:lnSpc>
                          <a:spcPct val="107000"/>
                        </a:lnSpc>
                        <a:spcAft>
                          <a:spcPts val="800"/>
                        </a:spcAft>
                        <a:buNone/>
                      </a:pPr>
                      <a:r>
                        <a:rPr lang="en-US" sz="1300" kern="100">
                          <a:effectLst/>
                        </a:rPr>
                        <a:t>Transport</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endParaRPr lang="en-US" sz="1300" kern="100">
                        <a:effectLst/>
                        <a:latin typeface="Times New Roman" panose="02020603050405020304" pitchFamily="18" charset="0"/>
                      </a:endParaRPr>
                    </a:p>
                  </a:txBody>
                  <a:tcPr marL="76996" marR="76996" marT="0" marB="0"/>
                </a:tc>
                <a:tc>
                  <a:txBody>
                    <a:bodyPr/>
                    <a:lstStyle/>
                    <a:p>
                      <a:pPr marL="0" marR="0">
                        <a:lnSpc>
                          <a:spcPct val="107000"/>
                        </a:lnSpc>
                        <a:spcAft>
                          <a:spcPts val="800"/>
                        </a:spcAft>
                        <a:buNone/>
                      </a:pPr>
                      <a:r>
                        <a:rPr lang="en-US" sz="1300" kern="100">
                          <a:effectLst/>
                        </a:rPr>
                        <a:t>20,000</a:t>
                      </a:r>
                      <a:endParaRPr lang="en-US" sz="1300" kern="100">
                        <a:effectLst/>
                        <a:latin typeface="Times New Roman" panose="02020603050405020304" pitchFamily="18" charset="0"/>
                        <a:ea typeface="Calibri" panose="020F0502020204030204" pitchFamily="34" charset="0"/>
                      </a:endParaRPr>
                    </a:p>
                  </a:txBody>
                  <a:tcPr marL="76996" marR="76996" marT="0" marB="0"/>
                </a:tc>
                <a:extLst>
                  <a:ext uri="{0D108BD9-81ED-4DB2-BD59-A6C34878D82A}">
                    <a16:rowId xmlns:a16="http://schemas.microsoft.com/office/drawing/2014/main" val="3236278059"/>
                  </a:ext>
                </a:extLst>
              </a:tr>
              <a:tr h="245961">
                <a:tc>
                  <a:txBody>
                    <a:bodyPr/>
                    <a:lstStyle/>
                    <a:p>
                      <a:pPr marL="0" marR="0">
                        <a:lnSpc>
                          <a:spcPct val="107000"/>
                        </a:lnSpc>
                        <a:spcAft>
                          <a:spcPts val="800"/>
                        </a:spcAft>
                        <a:buNone/>
                      </a:pPr>
                      <a:r>
                        <a:rPr lang="en-US" sz="1300" kern="100">
                          <a:effectLst/>
                        </a:rPr>
                        <a:t>Marketing</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endParaRPr lang="en-US" sz="1300" kern="100">
                        <a:effectLst/>
                        <a:latin typeface="Times New Roman" panose="02020603050405020304" pitchFamily="18" charset="0"/>
                      </a:endParaRPr>
                    </a:p>
                  </a:txBody>
                  <a:tcPr marL="76996" marR="76996" marT="0" marB="0"/>
                </a:tc>
                <a:tc>
                  <a:txBody>
                    <a:bodyPr/>
                    <a:lstStyle/>
                    <a:p>
                      <a:pPr marL="0" marR="0">
                        <a:lnSpc>
                          <a:spcPct val="107000"/>
                        </a:lnSpc>
                        <a:spcAft>
                          <a:spcPts val="800"/>
                        </a:spcAft>
                        <a:buNone/>
                      </a:pPr>
                      <a:r>
                        <a:rPr lang="en-US" sz="1300" kern="100">
                          <a:effectLst/>
                        </a:rPr>
                        <a:t>25,000</a:t>
                      </a:r>
                      <a:endParaRPr lang="en-US" sz="1300" kern="100">
                        <a:effectLst/>
                        <a:latin typeface="Times New Roman" panose="02020603050405020304" pitchFamily="18" charset="0"/>
                        <a:ea typeface="Calibri" panose="020F0502020204030204" pitchFamily="34" charset="0"/>
                      </a:endParaRPr>
                    </a:p>
                  </a:txBody>
                  <a:tcPr marL="76996" marR="76996" marT="0" marB="0"/>
                </a:tc>
                <a:extLst>
                  <a:ext uri="{0D108BD9-81ED-4DB2-BD59-A6C34878D82A}">
                    <a16:rowId xmlns:a16="http://schemas.microsoft.com/office/drawing/2014/main" val="269856132"/>
                  </a:ext>
                </a:extLst>
              </a:tr>
              <a:tr h="245961">
                <a:tc>
                  <a:txBody>
                    <a:bodyPr/>
                    <a:lstStyle/>
                    <a:p>
                      <a:pPr marL="0" marR="0">
                        <a:lnSpc>
                          <a:spcPct val="107000"/>
                        </a:lnSpc>
                        <a:spcAft>
                          <a:spcPts val="800"/>
                        </a:spcAft>
                        <a:buNone/>
                      </a:pPr>
                      <a:r>
                        <a:rPr lang="en-US" sz="1300" kern="100">
                          <a:effectLst/>
                        </a:rPr>
                        <a:t>Subtotal Expenses</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endParaRPr lang="en-US" sz="1300" kern="100">
                        <a:effectLst/>
                        <a:latin typeface="Times New Roman" panose="02020603050405020304" pitchFamily="18" charset="0"/>
                      </a:endParaRPr>
                    </a:p>
                  </a:txBody>
                  <a:tcPr marL="76996" marR="76996" marT="0" marB="0"/>
                </a:tc>
                <a:tc>
                  <a:txBody>
                    <a:bodyPr/>
                    <a:lstStyle/>
                    <a:p>
                      <a:pPr marL="0" marR="0">
                        <a:lnSpc>
                          <a:spcPct val="107000"/>
                        </a:lnSpc>
                        <a:spcAft>
                          <a:spcPts val="800"/>
                        </a:spcAft>
                        <a:buNone/>
                      </a:pPr>
                      <a:r>
                        <a:rPr lang="en-US" sz="1300" kern="100">
                          <a:effectLst/>
                        </a:rPr>
                        <a:t>455,000</a:t>
                      </a:r>
                      <a:endParaRPr lang="en-US" sz="1300" kern="100">
                        <a:effectLst/>
                        <a:latin typeface="Times New Roman" panose="02020603050405020304" pitchFamily="18" charset="0"/>
                        <a:ea typeface="Calibri" panose="020F0502020204030204" pitchFamily="34" charset="0"/>
                      </a:endParaRPr>
                    </a:p>
                  </a:txBody>
                  <a:tcPr marL="76996" marR="76996" marT="0" marB="0"/>
                </a:tc>
                <a:extLst>
                  <a:ext uri="{0D108BD9-81ED-4DB2-BD59-A6C34878D82A}">
                    <a16:rowId xmlns:a16="http://schemas.microsoft.com/office/drawing/2014/main" val="1449485660"/>
                  </a:ext>
                </a:extLst>
              </a:tr>
              <a:tr h="245961">
                <a:tc>
                  <a:txBody>
                    <a:bodyPr/>
                    <a:lstStyle/>
                    <a:p>
                      <a:pPr marL="0" marR="0">
                        <a:lnSpc>
                          <a:spcPct val="107000"/>
                        </a:lnSpc>
                        <a:spcAft>
                          <a:spcPts val="800"/>
                        </a:spcAft>
                        <a:buNone/>
                      </a:pPr>
                      <a:r>
                        <a:rPr lang="en-US" sz="1300" kern="100">
                          <a:effectLst/>
                        </a:rPr>
                        <a:t>Contingency (10%)</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endParaRPr lang="en-US" sz="1300" kern="100">
                        <a:effectLst/>
                        <a:latin typeface="Times New Roman" panose="02020603050405020304" pitchFamily="18" charset="0"/>
                      </a:endParaRPr>
                    </a:p>
                  </a:txBody>
                  <a:tcPr marL="76996" marR="76996" marT="0" marB="0"/>
                </a:tc>
                <a:tc>
                  <a:txBody>
                    <a:bodyPr/>
                    <a:lstStyle/>
                    <a:p>
                      <a:pPr marL="0" marR="0">
                        <a:lnSpc>
                          <a:spcPct val="107000"/>
                        </a:lnSpc>
                        <a:spcAft>
                          <a:spcPts val="800"/>
                        </a:spcAft>
                        <a:buNone/>
                      </a:pPr>
                      <a:r>
                        <a:rPr lang="en-US" sz="1300" kern="100">
                          <a:effectLst/>
                        </a:rPr>
                        <a:t>45,500</a:t>
                      </a:r>
                      <a:endParaRPr lang="en-US" sz="1300" kern="100">
                        <a:effectLst/>
                        <a:latin typeface="Times New Roman" panose="02020603050405020304" pitchFamily="18" charset="0"/>
                        <a:ea typeface="Calibri" panose="020F0502020204030204" pitchFamily="34" charset="0"/>
                      </a:endParaRPr>
                    </a:p>
                  </a:txBody>
                  <a:tcPr marL="76996" marR="76996" marT="0" marB="0"/>
                </a:tc>
                <a:extLst>
                  <a:ext uri="{0D108BD9-81ED-4DB2-BD59-A6C34878D82A}">
                    <a16:rowId xmlns:a16="http://schemas.microsoft.com/office/drawing/2014/main" val="2082207358"/>
                  </a:ext>
                </a:extLst>
              </a:tr>
              <a:tr h="245961">
                <a:tc>
                  <a:txBody>
                    <a:bodyPr/>
                    <a:lstStyle/>
                    <a:p>
                      <a:pPr marL="0" marR="0">
                        <a:lnSpc>
                          <a:spcPct val="107000"/>
                        </a:lnSpc>
                        <a:spcAft>
                          <a:spcPts val="800"/>
                        </a:spcAft>
                        <a:buNone/>
                      </a:pPr>
                      <a:r>
                        <a:rPr lang="en-US" sz="1300" kern="100">
                          <a:effectLst/>
                        </a:rPr>
                        <a:t>Total Expenses</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endParaRPr lang="en-US" sz="1300" kern="100">
                        <a:effectLst/>
                        <a:latin typeface="Times New Roman" panose="02020603050405020304" pitchFamily="18" charset="0"/>
                      </a:endParaRPr>
                    </a:p>
                  </a:txBody>
                  <a:tcPr marL="76996" marR="76996" marT="0" marB="0"/>
                </a:tc>
                <a:tc>
                  <a:txBody>
                    <a:bodyPr/>
                    <a:lstStyle/>
                    <a:p>
                      <a:pPr marL="0" marR="0">
                        <a:lnSpc>
                          <a:spcPct val="107000"/>
                        </a:lnSpc>
                        <a:spcAft>
                          <a:spcPts val="800"/>
                        </a:spcAft>
                        <a:buNone/>
                      </a:pPr>
                      <a:r>
                        <a:rPr lang="en-US" sz="1300" kern="100">
                          <a:effectLst/>
                        </a:rPr>
                        <a:t>500,500</a:t>
                      </a:r>
                      <a:endParaRPr lang="en-US" sz="1300" kern="100">
                        <a:effectLst/>
                        <a:latin typeface="Times New Roman" panose="02020603050405020304" pitchFamily="18" charset="0"/>
                        <a:ea typeface="Calibri" panose="020F0502020204030204" pitchFamily="34" charset="0"/>
                      </a:endParaRPr>
                    </a:p>
                  </a:txBody>
                  <a:tcPr marL="76996" marR="76996" marT="0" marB="0"/>
                </a:tc>
                <a:extLst>
                  <a:ext uri="{0D108BD9-81ED-4DB2-BD59-A6C34878D82A}">
                    <a16:rowId xmlns:a16="http://schemas.microsoft.com/office/drawing/2014/main" val="2383213639"/>
                  </a:ext>
                </a:extLst>
              </a:tr>
              <a:tr h="245961">
                <a:tc>
                  <a:txBody>
                    <a:bodyPr/>
                    <a:lstStyle/>
                    <a:p>
                      <a:pPr marL="0" marR="0">
                        <a:lnSpc>
                          <a:spcPct val="107000"/>
                        </a:lnSpc>
                        <a:spcAft>
                          <a:spcPts val="800"/>
                        </a:spcAft>
                        <a:buNone/>
                      </a:pPr>
                      <a:r>
                        <a:rPr lang="en-US" sz="1300" kern="100">
                          <a:effectLst/>
                        </a:rPr>
                        <a:t>Surplus/(Deficit)</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pPr marL="0" marR="0">
                        <a:lnSpc>
                          <a:spcPct val="107000"/>
                        </a:lnSpc>
                        <a:spcAft>
                          <a:spcPts val="800"/>
                        </a:spcAft>
                        <a:buNone/>
                      </a:pPr>
                      <a:r>
                        <a:rPr lang="en-US" sz="1300" kern="100">
                          <a:effectLst/>
                        </a:rPr>
                        <a:t>9,500</a:t>
                      </a:r>
                      <a:endParaRPr lang="en-US" sz="1300" kern="100">
                        <a:effectLst/>
                        <a:latin typeface="Times New Roman" panose="02020603050405020304" pitchFamily="18" charset="0"/>
                        <a:ea typeface="Calibri" panose="020F0502020204030204" pitchFamily="34" charset="0"/>
                      </a:endParaRPr>
                    </a:p>
                  </a:txBody>
                  <a:tcPr marL="76996" marR="76996" marT="0" marB="0"/>
                </a:tc>
                <a:tc>
                  <a:txBody>
                    <a:bodyPr/>
                    <a:lstStyle/>
                    <a:p>
                      <a:endParaRPr lang="en-US" sz="1300" kern="100" dirty="0">
                        <a:effectLst/>
                        <a:latin typeface="Times New Roman" panose="02020603050405020304" pitchFamily="18" charset="0"/>
                      </a:endParaRPr>
                    </a:p>
                  </a:txBody>
                  <a:tcPr marL="76996" marR="76996" marT="0" marB="0"/>
                </a:tc>
                <a:extLst>
                  <a:ext uri="{0D108BD9-81ED-4DB2-BD59-A6C34878D82A}">
                    <a16:rowId xmlns:a16="http://schemas.microsoft.com/office/drawing/2014/main" val="3073580619"/>
                  </a:ext>
                </a:extLst>
              </a:tr>
            </a:tbl>
          </a:graphicData>
        </a:graphic>
      </p:graphicFrame>
    </p:spTree>
    <p:extLst>
      <p:ext uri="{BB962C8B-B14F-4D97-AF65-F5344CB8AC3E}">
        <p14:creationId xmlns:p14="http://schemas.microsoft.com/office/powerpoint/2010/main" val="797475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67965F-94E8-E010-80D3-5C9B34F38B54}"/>
              </a:ext>
            </a:extLst>
          </p:cNvPr>
          <p:cNvSpPr>
            <a:spLocks noGrp="1"/>
          </p:cNvSpPr>
          <p:nvPr>
            <p:ph type="title"/>
          </p:nvPr>
        </p:nvSpPr>
        <p:spPr>
          <a:xfrm>
            <a:off x="1383564" y="348865"/>
            <a:ext cx="9718111" cy="1576446"/>
          </a:xfrm>
        </p:spPr>
        <p:txBody>
          <a:bodyPr anchor="ctr">
            <a:normAutofit/>
          </a:bodyPr>
          <a:lstStyle/>
          <a:p>
            <a:r>
              <a:rPr lang="en-US" sz="4000" dirty="0">
                <a:solidFill>
                  <a:srgbClr val="FFFFFF"/>
                </a:solidFill>
              </a:rPr>
              <a:t>Conclusion</a:t>
            </a:r>
          </a:p>
        </p:txBody>
      </p:sp>
      <p:graphicFrame>
        <p:nvGraphicFramePr>
          <p:cNvPr id="5" name="Content Placeholder 2">
            <a:extLst>
              <a:ext uri="{FF2B5EF4-FFF2-40B4-BE49-F238E27FC236}">
                <a16:creationId xmlns:a16="http://schemas.microsoft.com/office/drawing/2014/main" id="{0D355054-5DCC-3648-F1FF-FF4293284334}"/>
              </a:ext>
            </a:extLst>
          </p:cNvPr>
          <p:cNvGraphicFramePr>
            <a:graphicFrameLocks noGrp="1"/>
          </p:cNvGraphicFramePr>
          <p:nvPr>
            <p:ph idx="1"/>
            <p:extLst>
              <p:ext uri="{D42A27DB-BD31-4B8C-83A1-F6EECF244321}">
                <p14:modId xmlns:p14="http://schemas.microsoft.com/office/powerpoint/2010/main" val="344346883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96306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6BBF9F-862A-67FB-7DE2-97A0A03B87A4}"/>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References</a:t>
            </a:r>
          </a:p>
        </p:txBody>
      </p:sp>
      <p:sp>
        <p:nvSpPr>
          <p:cNvPr id="4" name="Content Placeholder 3">
            <a:extLst>
              <a:ext uri="{FF2B5EF4-FFF2-40B4-BE49-F238E27FC236}">
                <a16:creationId xmlns:a16="http://schemas.microsoft.com/office/drawing/2014/main" id="{E9FD3147-12C3-DA1F-D84D-9E0E63969222}"/>
              </a:ext>
            </a:extLst>
          </p:cNvPr>
          <p:cNvSpPr>
            <a:spLocks noGrp="1"/>
          </p:cNvSpPr>
          <p:nvPr>
            <p:ph idx="1"/>
          </p:nvPr>
        </p:nvSpPr>
        <p:spPr>
          <a:xfrm>
            <a:off x="838200" y="2318298"/>
            <a:ext cx="10923270" cy="6597102"/>
          </a:xfrm>
        </p:spPr>
        <p:txBody>
          <a:bodyPr>
            <a:noAutofit/>
          </a:bodyPr>
          <a:lstStyle/>
          <a:p>
            <a:pPr lvl="0"/>
            <a:r>
              <a:rPr lang="en-US" sz="700" dirty="0"/>
              <a:t>Business News Wales (2024) </a:t>
            </a:r>
            <a:r>
              <a:rPr lang="en-US" sz="700" i="1" dirty="0"/>
              <a:t>Countdown Begins for </a:t>
            </a:r>
            <a:r>
              <a:rPr lang="en-US" sz="700" i="1" dirty="0" err="1"/>
              <a:t>Worldchefs</a:t>
            </a:r>
            <a:r>
              <a:rPr lang="en-US" sz="700" i="1" dirty="0"/>
              <a:t> Congress &amp; Expo 2026 in Wales</a:t>
            </a:r>
            <a:r>
              <a:rPr lang="en-US" sz="700" dirty="0"/>
              <a:t>. Available at: </a:t>
            </a:r>
            <a:r>
              <a:rPr lang="en-US" sz="700" u="sng" dirty="0">
                <a:hlinkClick r:id="rId3"/>
              </a:rPr>
              <a:t>https://businessnewswales.com/countdown-begins-for-worldchefs-congress-expo-2026-in-wales/</a:t>
            </a:r>
            <a:r>
              <a:rPr lang="en-US" sz="700" dirty="0"/>
              <a:t> (Accessed: 17 May 2025).</a:t>
            </a:r>
          </a:p>
          <a:p>
            <a:pPr lvl="0"/>
            <a:r>
              <a:rPr lang="en-US" sz="700" dirty="0"/>
              <a:t>Business News Wales (2025) </a:t>
            </a:r>
            <a:r>
              <a:rPr lang="en-US" sz="700" i="1" dirty="0"/>
              <a:t>World's Biggest Culinary Event is the Boost We Need</a:t>
            </a:r>
            <a:r>
              <a:rPr lang="en-US" sz="700" dirty="0"/>
              <a:t>. Available at: </a:t>
            </a:r>
            <a:r>
              <a:rPr lang="en-US" sz="700" u="sng" dirty="0">
                <a:hlinkClick r:id="rId4"/>
              </a:rPr>
              <a:t>https://businessnewswales.com/worlds-biggest-culinary-event-is-the-boost-we-need/</a:t>
            </a:r>
            <a:r>
              <a:rPr lang="en-US" sz="700" dirty="0"/>
              <a:t> (Accessed: 17 May 2025).</a:t>
            </a:r>
          </a:p>
          <a:p>
            <a:pPr lvl="0"/>
            <a:r>
              <a:rPr lang="en-US" sz="700" dirty="0"/>
              <a:t>Conference News (2023) </a:t>
            </a:r>
            <a:r>
              <a:rPr lang="en-US" sz="700" i="1" dirty="0"/>
              <a:t>Wales to Host the World's Biggest Culinary Event in 2026</a:t>
            </a:r>
            <a:r>
              <a:rPr lang="en-US" sz="700" dirty="0"/>
              <a:t>. Available at: </a:t>
            </a:r>
            <a:r>
              <a:rPr lang="en-US" sz="700" u="sng" dirty="0">
                <a:hlinkClick r:id="rId5"/>
              </a:rPr>
              <a:t>https://www.conference-news.co.uk/news/wales-host-worlds-biggest-culinary-event-2026/</a:t>
            </a:r>
            <a:r>
              <a:rPr lang="en-US" sz="700" dirty="0"/>
              <a:t> (Accessed: 17 May 2025).</a:t>
            </a:r>
          </a:p>
          <a:p>
            <a:pPr lvl="0"/>
            <a:r>
              <a:rPr lang="en-US" sz="700" dirty="0"/>
              <a:t>Craft Guild of Chefs (2023) </a:t>
            </a:r>
            <a:r>
              <a:rPr lang="en-US" sz="700" i="1" dirty="0"/>
              <a:t>Wales Wins Bid to Host World's Biggest Culinary Event in 2026</a:t>
            </a:r>
            <a:r>
              <a:rPr lang="en-US" sz="700" dirty="0"/>
              <a:t>. Available at: </a:t>
            </a:r>
            <a:r>
              <a:rPr lang="en-US" sz="700" u="sng" dirty="0">
                <a:hlinkClick r:id="rId6"/>
              </a:rPr>
              <a:t>https://craftguildofchefs.org/news/wales-wins-bid-host-worlds-biggest-culinary-event-2026</a:t>
            </a:r>
            <a:r>
              <a:rPr lang="en-US" sz="700" dirty="0"/>
              <a:t> (Accessed: 17 May 2025).</a:t>
            </a:r>
          </a:p>
          <a:p>
            <a:pPr lvl="0"/>
            <a:r>
              <a:rPr lang="en-US" sz="700" dirty="0"/>
              <a:t>Flavián, C., Ibáñez-Sánchez, S., Orús, C. and </a:t>
            </a:r>
            <a:r>
              <a:rPr lang="en-US" sz="700" dirty="0" err="1"/>
              <a:t>Barta</a:t>
            </a:r>
            <a:r>
              <a:rPr lang="en-US" sz="700" dirty="0"/>
              <a:t>, S. (2024) ‘The dark side of the metaverse: The role of gamification in event virtualization’, </a:t>
            </a:r>
            <a:r>
              <a:rPr lang="en-US" sz="700" i="1" dirty="0"/>
              <a:t>International journal of information management</a:t>
            </a:r>
            <a:r>
              <a:rPr lang="en-US" sz="700" dirty="0"/>
              <a:t>, 75, pp. 102726-. Available at: </a:t>
            </a:r>
            <a:r>
              <a:rPr lang="en-US" sz="700" u="sng" dirty="0">
                <a:hlinkClick r:id="rId7"/>
              </a:rPr>
              <a:t>https://doi.org/10.1016/j.ijinfomgt.2023.102726</a:t>
            </a:r>
            <a:r>
              <a:rPr lang="en-US" sz="700" dirty="0"/>
              <a:t>.</a:t>
            </a:r>
          </a:p>
          <a:p>
            <a:pPr lvl="0"/>
            <a:r>
              <a:rPr lang="en-US" sz="700" dirty="0"/>
              <a:t>Fox, D., et al. (2014) </a:t>
            </a:r>
            <a:r>
              <a:rPr lang="en-US" sz="700" i="1" dirty="0"/>
              <a:t>Doing Events Research: From Theory to Practice</a:t>
            </a:r>
            <a:r>
              <a:rPr lang="en-US" sz="700" dirty="0"/>
              <a:t>. Oxford: Routledge.</a:t>
            </a:r>
          </a:p>
          <a:p>
            <a:pPr lvl="0"/>
            <a:r>
              <a:rPr lang="en-US" sz="700" dirty="0"/>
              <a:t>Getz, D. and Page, S. (2019) </a:t>
            </a:r>
            <a:r>
              <a:rPr lang="en-US" sz="700" i="1" dirty="0"/>
              <a:t>Event Studies: Theory, Research and Policy for Planned Events</a:t>
            </a:r>
            <a:r>
              <a:rPr lang="en-US" sz="700" dirty="0"/>
              <a:t>. 3rd ed. Oxford: Routledge.</a:t>
            </a:r>
          </a:p>
          <a:p>
            <a:pPr lvl="0"/>
            <a:r>
              <a:rPr lang="en-US" sz="700" dirty="0"/>
              <a:t>GOV.WALES (2024) </a:t>
            </a:r>
            <a:r>
              <a:rPr lang="en-US" sz="700" i="1" dirty="0"/>
              <a:t>‘</a:t>
            </a:r>
            <a:r>
              <a:rPr lang="en-US" sz="700" i="1" dirty="0" err="1"/>
              <a:t>Croeso</a:t>
            </a:r>
            <a:r>
              <a:rPr lang="en-US" sz="700" i="1" dirty="0"/>
              <a:t>’ i </a:t>
            </a:r>
            <a:r>
              <a:rPr lang="en-US" sz="700" i="1" dirty="0" err="1"/>
              <a:t>bawb</a:t>
            </a:r>
            <a:r>
              <a:rPr lang="en-US" sz="700" i="1" dirty="0"/>
              <a:t>! A Warm Welsh ‘Welcome!’</a:t>
            </a:r>
            <a:r>
              <a:rPr lang="en-US" sz="700" dirty="0"/>
              <a:t>. Available at: </a:t>
            </a:r>
            <a:r>
              <a:rPr lang="en-US" sz="700" u="sng" dirty="0">
                <a:hlinkClick r:id="rId8"/>
              </a:rPr>
              <a:t>https://www.gov.wales/croeso-i-bawb-warm-welsh-welcome</a:t>
            </a:r>
            <a:r>
              <a:rPr lang="en-US" sz="700" dirty="0"/>
              <a:t> (Accessed: 17 May 2025).</a:t>
            </a:r>
            <a:r>
              <a:rPr lang="en-US" sz="700" u="sng" dirty="0">
                <a:hlinkClick r:id="rId9"/>
              </a:rPr>
              <a:t>GOV.WALES+1Business Wales+1</a:t>
            </a:r>
            <a:endParaRPr lang="en-US" sz="700" dirty="0"/>
          </a:p>
          <a:p>
            <a:pPr lvl="0"/>
            <a:r>
              <a:rPr lang="en-US" sz="700" dirty="0"/>
              <a:t>GOV.WALES (2025) </a:t>
            </a:r>
            <a:r>
              <a:rPr lang="en-US" sz="700" i="1" dirty="0"/>
              <a:t>Visit Wales Invites World to Feel the 'Hwyl' in 2025</a:t>
            </a:r>
            <a:r>
              <a:rPr lang="en-US" sz="700" dirty="0"/>
              <a:t>. Available at: </a:t>
            </a:r>
            <a:r>
              <a:rPr lang="en-US" sz="700" u="sng" dirty="0">
                <a:hlinkClick r:id="rId10"/>
              </a:rPr>
              <a:t>https://www.gov.wales/visit-wales-invites-world-feel-hwyl-2025</a:t>
            </a:r>
            <a:r>
              <a:rPr lang="en-US" sz="700" dirty="0"/>
              <a:t> (Accessed: 17 May 2025).</a:t>
            </a:r>
          </a:p>
          <a:p>
            <a:pPr lvl="0"/>
            <a:r>
              <a:rPr lang="en-US" sz="700" dirty="0"/>
              <a:t>Horng, J.-S. and Tsai, C.-T. (Simon) (2012) ‘Culinary tourism strategic development: an Asia-Pacific perspective’, </a:t>
            </a:r>
            <a:r>
              <a:rPr lang="en-US" sz="700" i="1" dirty="0"/>
              <a:t>The international journal of tourism research</a:t>
            </a:r>
            <a:r>
              <a:rPr lang="en-US" sz="700" dirty="0"/>
              <a:t>, 14(1), pp. 40–55. Available at: </a:t>
            </a:r>
            <a:r>
              <a:rPr lang="en-US" sz="700" u="sng" dirty="0">
                <a:hlinkClick r:id="rId11"/>
              </a:rPr>
              <a:t>https://doi.org/10.1002/jtr.834</a:t>
            </a:r>
            <a:r>
              <a:rPr lang="en-US" sz="700" dirty="0"/>
              <a:t>.</a:t>
            </a:r>
          </a:p>
          <a:p>
            <a:pPr lvl="0"/>
            <a:r>
              <a:rPr lang="en-US" sz="700" dirty="0"/>
              <a:t>Meredith, J. (2022) </a:t>
            </a:r>
            <a:r>
              <a:rPr lang="en-US" sz="700" i="1" dirty="0"/>
              <a:t>Project Management: A Managerial Approach</a:t>
            </a:r>
            <a:r>
              <a:rPr lang="en-US" sz="700" dirty="0"/>
              <a:t>.</a:t>
            </a:r>
          </a:p>
          <a:p>
            <a:pPr lvl="0"/>
            <a:r>
              <a:rPr lang="en-US" sz="700" dirty="0"/>
              <a:t>O’Toole, W. (2011) </a:t>
            </a:r>
            <a:r>
              <a:rPr lang="en-US" sz="700" i="1" dirty="0"/>
              <a:t>Events Feasibility and Development: From Strategy to Operations</a:t>
            </a:r>
            <a:r>
              <a:rPr lang="en-US" sz="700" dirty="0"/>
              <a:t>. Oxford: Elsevier.</a:t>
            </a:r>
          </a:p>
          <a:p>
            <a:pPr lvl="0"/>
            <a:r>
              <a:rPr lang="en-US" sz="700" dirty="0"/>
              <a:t>Rogers, T. and Wynn-Moylan, P. (2022) </a:t>
            </a:r>
            <a:r>
              <a:rPr lang="en-US" sz="700" i="1" dirty="0"/>
              <a:t>Conferences and Conventions: A Global Industry</a:t>
            </a:r>
            <a:r>
              <a:rPr lang="en-US" sz="700" dirty="0"/>
              <a:t>. 4th ed. Oxford: Routledge.</a:t>
            </a:r>
          </a:p>
          <a:p>
            <a:pPr lvl="0"/>
            <a:r>
              <a:rPr lang="en-US" sz="700" dirty="0"/>
              <a:t>Sánchez-</a:t>
            </a:r>
            <a:r>
              <a:rPr lang="en-US" sz="700" dirty="0" err="1"/>
              <a:t>Amboage</a:t>
            </a:r>
            <a:r>
              <a:rPr lang="en-US" sz="700" dirty="0"/>
              <a:t>, E., Crespo-Pereira, V., </a:t>
            </a:r>
            <a:r>
              <a:rPr lang="en-US" sz="700" dirty="0" err="1"/>
              <a:t>Membiela-Pollán</a:t>
            </a:r>
            <a:r>
              <a:rPr lang="en-US" sz="700" dirty="0"/>
              <a:t>, M. and Jesús Faustino, J.P. (2024) ‘Tourism marketing in the metaverse: A systematic literature review, building blocks, and future research directions’, </a:t>
            </a:r>
            <a:r>
              <a:rPr lang="en-US" sz="700" i="1" dirty="0"/>
              <a:t>PloS one</a:t>
            </a:r>
            <a:r>
              <a:rPr lang="en-US" sz="700" dirty="0"/>
              <a:t>, 19(5), pp. e0300599–e0300599. Available at: </a:t>
            </a:r>
            <a:r>
              <a:rPr lang="en-US" sz="700" u="sng" dirty="0">
                <a:hlinkClick r:id="rId12"/>
              </a:rPr>
              <a:t>https://doi.org/10.1371/journal.pone.0300599</a:t>
            </a:r>
            <a:r>
              <a:rPr lang="en-US" sz="700" dirty="0"/>
              <a:t>.</a:t>
            </a:r>
          </a:p>
          <a:p>
            <a:pPr lvl="0"/>
            <a:r>
              <a:rPr lang="en-US" sz="700" dirty="0"/>
              <a:t>Seaman, A.N. (2022) ‘“When you mix the best of high society with the best of high society”: culinary cannabis and the US hospitality industry’, </a:t>
            </a:r>
            <a:r>
              <a:rPr lang="en-US" sz="700" i="1" dirty="0"/>
              <a:t>Research in hospitality management</a:t>
            </a:r>
            <a:r>
              <a:rPr lang="en-US" sz="700" dirty="0"/>
              <a:t>, 12(2), pp. 115–124. Available at: https://doi.org/10.1080/22243534.2022.2133185.</a:t>
            </a:r>
          </a:p>
          <a:p>
            <a:pPr lvl="0"/>
            <a:r>
              <a:rPr lang="en-US" sz="700" dirty="0"/>
              <a:t>Smith, A. (2012) </a:t>
            </a:r>
            <a:r>
              <a:rPr lang="en-US" sz="700" i="1" dirty="0"/>
              <a:t>Events and Urban Regeneration: The Strategic Use of Events to Revitalise Cities</a:t>
            </a:r>
            <a:r>
              <a:rPr lang="en-US" sz="700" dirty="0"/>
              <a:t>. Oxford: Routledge.</a:t>
            </a:r>
          </a:p>
          <a:p>
            <a:pPr lvl="0"/>
            <a:r>
              <a:rPr lang="en-US" sz="700" dirty="0"/>
              <a:t>The Guardian (2025) </a:t>
            </a:r>
            <a:r>
              <a:rPr lang="en-US" sz="700" i="1" dirty="0"/>
              <a:t>Deep Joy: Wales Embraces 'Hwyl' in Tourism Campaign to Rival Danish 'Hygge'</a:t>
            </a:r>
            <a:r>
              <a:rPr lang="en-US" sz="700" dirty="0"/>
              <a:t>. Available at: </a:t>
            </a:r>
            <a:r>
              <a:rPr lang="en-US" sz="700" u="sng" dirty="0">
                <a:hlinkClick r:id="rId13"/>
              </a:rPr>
              <a:t>https://www.theguardian.com/uk-news/2025/jan/12/deep-joy-wales-embraces-hwyl-in-tourism-campaign-to-rival-danish-hygge</a:t>
            </a:r>
            <a:r>
              <a:rPr lang="en-US" sz="700" dirty="0"/>
              <a:t> (Accessed: 17 May 2025).</a:t>
            </a:r>
          </a:p>
          <a:p>
            <a:pPr lvl="0"/>
            <a:r>
              <a:rPr lang="en-US" sz="700" dirty="0"/>
              <a:t>Visit Wales (2025) </a:t>
            </a:r>
            <a:r>
              <a:rPr lang="en-US" sz="700" i="1" dirty="0"/>
              <a:t>Year of </a:t>
            </a:r>
            <a:r>
              <a:rPr lang="en-US" sz="700" i="1" dirty="0" err="1"/>
              <a:t>Croeso</a:t>
            </a:r>
            <a:r>
              <a:rPr lang="en-US" sz="700" i="1" dirty="0"/>
              <a:t> Campaign</a:t>
            </a:r>
            <a:r>
              <a:rPr lang="en-US" sz="700" dirty="0"/>
              <a:t>. Available at: </a:t>
            </a:r>
            <a:r>
              <a:rPr lang="en-US" sz="700" u="sng" dirty="0">
                <a:hlinkClick r:id="rId14"/>
              </a:rPr>
              <a:t>https://industry.visitwales.com/get-involved/visit-wales-themed-year-campaigns/year-croeso</a:t>
            </a:r>
            <a:r>
              <a:rPr lang="en-US" sz="700" dirty="0"/>
              <a:t> (Accessed: 17 May 2025).</a:t>
            </a:r>
          </a:p>
          <a:p>
            <a:pPr lvl="0"/>
            <a:r>
              <a:rPr lang="en-US" sz="700" dirty="0" err="1"/>
              <a:t>Vuksanović</a:t>
            </a:r>
            <a:r>
              <a:rPr lang="en-US" sz="700" dirty="0"/>
              <a:t>, N., </a:t>
            </a:r>
            <a:r>
              <a:rPr lang="en-US" sz="700" dirty="0" err="1"/>
              <a:t>Demirović</a:t>
            </a:r>
            <a:r>
              <a:rPr lang="en-US" sz="700" dirty="0"/>
              <a:t> Bajrami, D., </a:t>
            </a:r>
            <a:r>
              <a:rPr lang="en-US" sz="700" dirty="0" err="1"/>
              <a:t>Petrović</a:t>
            </a:r>
            <a:r>
              <a:rPr lang="en-US" sz="700" dirty="0"/>
              <a:t>, M.D., </a:t>
            </a:r>
            <a:r>
              <a:rPr lang="en-US" sz="700" dirty="0" err="1"/>
              <a:t>Radovanović</a:t>
            </a:r>
            <a:r>
              <a:rPr lang="en-US" sz="700" dirty="0"/>
              <a:t>, M.M., </a:t>
            </a:r>
            <a:r>
              <a:rPr lang="en-US" sz="700" dirty="0" err="1"/>
              <a:t>Malinović-Milićević</a:t>
            </a:r>
            <a:r>
              <a:rPr lang="en-US" sz="700" dirty="0"/>
              <a:t>, S., </a:t>
            </a:r>
            <a:r>
              <a:rPr lang="en-US" sz="700" dirty="0" err="1"/>
              <a:t>Radosavac</a:t>
            </a:r>
            <a:r>
              <a:rPr lang="en-US" sz="700" dirty="0"/>
              <a:t>, A., </a:t>
            </a:r>
            <a:r>
              <a:rPr lang="en-US" sz="700" dirty="0" err="1"/>
              <a:t>Obradović</a:t>
            </a:r>
            <a:r>
              <a:rPr lang="en-US" sz="700" dirty="0"/>
              <a:t>, V. and </a:t>
            </a:r>
            <a:r>
              <a:rPr lang="en-US" sz="700" dirty="0" err="1"/>
              <a:t>Ergović</a:t>
            </a:r>
            <a:r>
              <a:rPr lang="en-US" sz="700" dirty="0"/>
              <a:t> </a:t>
            </a:r>
            <a:r>
              <a:rPr lang="en-US" sz="700" dirty="0" err="1"/>
              <a:t>Ravančić</a:t>
            </a:r>
            <a:r>
              <a:rPr lang="en-US" sz="700" dirty="0"/>
              <a:t>, M. (2024) ‘The Role of Culinary Tourism in Local Marketplace Business—New Outlook in the Selected Developing Area’, </a:t>
            </a:r>
            <a:r>
              <a:rPr lang="en-US" sz="700" i="1" dirty="0"/>
              <a:t>Agriculture (Basel)</a:t>
            </a:r>
            <a:r>
              <a:rPr lang="en-US" sz="700" dirty="0"/>
              <a:t>, 14(1), pp. 130-. Available at: https://doi.org/10.3390/agriculture14010130.</a:t>
            </a:r>
          </a:p>
        </p:txBody>
      </p:sp>
    </p:spTree>
    <p:extLst>
      <p:ext uri="{BB962C8B-B14F-4D97-AF65-F5344CB8AC3E}">
        <p14:creationId xmlns:p14="http://schemas.microsoft.com/office/powerpoint/2010/main" val="41407609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1988</Words>
  <Application>Microsoft Office PowerPoint</Application>
  <PresentationFormat>Widescreen</PresentationFormat>
  <Paragraphs>141</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Symbol</vt:lpstr>
      <vt:lpstr>Times New Roman</vt:lpstr>
      <vt:lpstr>Office Theme</vt:lpstr>
      <vt:lpstr>INTERNATIONAL MEETINGS MANAGEMENT FOR THE HOTEL INDUSTRY  Module code: BMIH6007  Assignment 1: Feasibility Plan for an International Meeting </vt:lpstr>
      <vt:lpstr>Table of Content</vt:lpstr>
      <vt:lpstr>Introduction</vt:lpstr>
      <vt:lpstr>Market Factors – Target Market</vt:lpstr>
      <vt:lpstr>Market Factors – Demand &amp; Supply</vt:lpstr>
      <vt:lpstr>Market Factors – Competition &amp; Marketing Activity</vt:lpstr>
      <vt:lpstr>Operational Plan – Venue, Locations &amp; Facilities</vt:lpstr>
      <vt:lpstr>Operational Plan – Staffing, Resources &amp; Logistics</vt:lpstr>
      <vt:lpstr>Financial Factors – Cost Breakdown</vt:lpstr>
      <vt:lpstr>Financial Factors – Predicted Revenues &amp; Funding</vt:lpstr>
      <vt:lpstr>Financial Factors – Income &amp; Expenditure Table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2025-05-17T07:39:19Z</dcterms:created>
  <dcterms:modified xsi:type="dcterms:W3CDTF">2025-06-08T14:39:55Z</dcterms:modified>
</cp:coreProperties>
</file>