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66" r:id="rId3"/>
    <p:sldId id="258" r:id="rId4"/>
    <p:sldId id="259" r:id="rId5"/>
    <p:sldId id="260" r:id="rId6"/>
    <p:sldId id="264" r:id="rId7"/>
    <p:sldId id="263" r:id="rId8"/>
    <p:sldId id="265" r:id="rId9"/>
    <p:sldId id="268" r:id="rId10"/>
    <p:sldId id="269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AF8698-0C11-4AD0-810F-6C976ACCB85A}" v="2207" dt="2022-03-18T14:57:45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80150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70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5767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962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809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6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940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798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43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51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04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298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bi.nlm.gov/pmc/articles" TargetMode="External"/><Relationship Id="rId2" Type="http://schemas.openxmlformats.org/officeDocument/2006/relationships/hyperlink" Target="http://www.learnonline.eiu.edu.15/03/20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formatics.bmj.com" TargetMode="External"/><Relationship Id="rId5" Type="http://schemas.openxmlformats.org/officeDocument/2006/relationships/hyperlink" Target="http://www.imperial.ac.uk" TargetMode="External"/><Relationship Id="rId4" Type="http://schemas.openxmlformats.org/officeDocument/2006/relationships/hyperlink" Target="http://www.lifetimenurse.blogsp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21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Evidence based Practise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>
            <a:normAutofit/>
          </a:bodyPr>
          <a:lstStyle/>
          <a:p>
            <a:r>
              <a:rPr lang="en-GB" dirty="0"/>
              <a:t>Stacey King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1632B6-8184-541D-B99B-C2A1CE2445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86" r="3" b="3"/>
          <a:stretch/>
        </p:blipFill>
        <p:spPr>
          <a:xfrm>
            <a:off x="540988" y="540000"/>
            <a:ext cx="6671025" cy="5778000"/>
          </a:xfrm>
          <a:prstGeom prst="rect">
            <a:avLst/>
          </a:prstGeom>
        </p:spPr>
      </p:pic>
      <p:cxnSp>
        <p:nvCxnSpPr>
          <p:cNvPr id="53" name="Straight Connector 23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7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EADD72DC-CC5F-44D6-97D3-79407D4FF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1058433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083E179-CF1F-4694-AEAB-6931C9B3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>
            <a:off x="388193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E6257A7-D071-42C9-8560-75A6EAE2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854399" y="71786"/>
            <a:ext cx="2287608" cy="3673900"/>
            <a:chOff x="-6080955" y="3437416"/>
            <a:chExt cx="2287608" cy="36739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2115B20-516B-48FE-ABF8-0300640B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72F2AC0-C134-4522-9F34-10107EC52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EA2E5B3-77CC-4AA0-A77A-5D95FCDD5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05C810-6BE0-4E85-BA3D-785C45D9B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4ECB930-9F06-48DB-86D3-75A7E6A2C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116707-08B8-43A2-8DCB-845D77ABA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Freeform: Shape 20">
              <a:extLst>
                <a:ext uri="{FF2B5EF4-FFF2-40B4-BE49-F238E27FC236}">
                  <a16:creationId xmlns:a16="http://schemas.microsoft.com/office/drawing/2014/main" id="{2E7DC9CC-81EB-48D8-AC44-C99F47742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E2C41B-8946-4545-9CF1-9978182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AD7D35B-560E-435E-B0FD-0F84A2E6C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V="1">
            <a:off x="8942212" y="184491"/>
            <a:ext cx="2287608" cy="3232926"/>
          </a:xfrm>
          <a:custGeom>
            <a:avLst/>
            <a:gdLst>
              <a:gd name="connsiteX0" fmla="*/ 1143804 w 2287608"/>
              <a:gd name="connsiteY0" fmla="*/ 1916209 h 3232926"/>
              <a:gd name="connsiteX1" fmla="*/ 1140311 w 2287608"/>
              <a:gd name="connsiteY1" fmla="*/ 1919384 h 3232926"/>
              <a:gd name="connsiteX2" fmla="*/ 1136818 w 2287608"/>
              <a:gd name="connsiteY2" fmla="*/ 1916209 h 3232926"/>
              <a:gd name="connsiteX3" fmla="*/ 1136818 w 2287608"/>
              <a:gd name="connsiteY3" fmla="*/ 1922559 h 3232926"/>
              <a:gd name="connsiteX4" fmla="*/ 1117018 w 2287608"/>
              <a:gd name="connsiteY4" fmla="*/ 1940554 h 3232926"/>
              <a:gd name="connsiteX5" fmla="*/ 854401 w 2287608"/>
              <a:gd name="connsiteY5" fmla="*/ 2574568 h 3232926"/>
              <a:gd name="connsiteX6" fmla="*/ 1117018 w 2287608"/>
              <a:gd name="connsiteY6" fmla="*/ 3208581 h 3232926"/>
              <a:gd name="connsiteX7" fmla="*/ 1136818 w 2287608"/>
              <a:gd name="connsiteY7" fmla="*/ 3226577 h 3232926"/>
              <a:gd name="connsiteX8" fmla="*/ 1136818 w 2287608"/>
              <a:gd name="connsiteY8" fmla="*/ 3232926 h 3232926"/>
              <a:gd name="connsiteX9" fmla="*/ 1140311 w 2287608"/>
              <a:gd name="connsiteY9" fmla="*/ 3229751 h 3232926"/>
              <a:gd name="connsiteX10" fmla="*/ 1143804 w 2287608"/>
              <a:gd name="connsiteY10" fmla="*/ 3232926 h 3232926"/>
              <a:gd name="connsiteX11" fmla="*/ 1143804 w 2287608"/>
              <a:gd name="connsiteY11" fmla="*/ 3226577 h 3232926"/>
              <a:gd name="connsiteX12" fmla="*/ 1163604 w 2287608"/>
              <a:gd name="connsiteY12" fmla="*/ 3208581 h 3232926"/>
              <a:gd name="connsiteX13" fmla="*/ 1426221 w 2287608"/>
              <a:gd name="connsiteY13" fmla="*/ 2574567 h 3232926"/>
              <a:gd name="connsiteX14" fmla="*/ 1163604 w 2287608"/>
              <a:gd name="connsiteY14" fmla="*/ 1940554 h 3232926"/>
              <a:gd name="connsiteX15" fmla="*/ 1143804 w 2287608"/>
              <a:gd name="connsiteY15" fmla="*/ 1922558 h 3232926"/>
              <a:gd name="connsiteX16" fmla="*/ 1140312 w 2287608"/>
              <a:gd name="connsiteY16" fmla="*/ 1494239 h 3232926"/>
              <a:gd name="connsiteX17" fmla="*/ 1134813 w 2287608"/>
              <a:gd name="connsiteY17" fmla="*/ 1497413 h 3232926"/>
              <a:gd name="connsiteX18" fmla="*/ 1109328 w 2287608"/>
              <a:gd name="connsiteY18" fmla="*/ 1489264 h 3232926"/>
              <a:gd name="connsiteX19" fmla="*/ 428947 w 2287608"/>
              <a:gd name="connsiteY19" fmla="*/ 1578838 h 3232926"/>
              <a:gd name="connsiteX20" fmla="*/ 11185 w 2287608"/>
              <a:gd name="connsiteY20" fmla="*/ 2123278 h 3232926"/>
              <a:gd name="connsiteX21" fmla="*/ 5499 w 2287608"/>
              <a:gd name="connsiteY21" fmla="*/ 2149423 h 3232926"/>
              <a:gd name="connsiteX22" fmla="*/ 0 w 2287608"/>
              <a:gd name="connsiteY22" fmla="*/ 2152597 h 3232926"/>
              <a:gd name="connsiteX23" fmla="*/ 4497 w 2287608"/>
              <a:gd name="connsiteY23" fmla="*/ 2154035 h 3232926"/>
              <a:gd name="connsiteX24" fmla="*/ 3493 w 2287608"/>
              <a:gd name="connsiteY24" fmla="*/ 2158648 h 3232926"/>
              <a:gd name="connsiteX25" fmla="*/ 8992 w 2287608"/>
              <a:gd name="connsiteY25" fmla="*/ 2155473 h 3232926"/>
              <a:gd name="connsiteX26" fmla="*/ 34477 w 2287608"/>
              <a:gd name="connsiteY26" fmla="*/ 2163622 h 3232926"/>
              <a:gd name="connsiteX27" fmla="*/ 290620 w 2287608"/>
              <a:gd name="connsiteY27" fmla="*/ 2194022 h 3232926"/>
              <a:gd name="connsiteX28" fmla="*/ 714858 w 2287608"/>
              <a:gd name="connsiteY28" fmla="*/ 2074049 h 3232926"/>
              <a:gd name="connsiteX29" fmla="*/ 1132621 w 2287608"/>
              <a:gd name="connsiteY29" fmla="*/ 1529609 h 3232926"/>
              <a:gd name="connsiteX30" fmla="*/ 1138305 w 2287608"/>
              <a:gd name="connsiteY30" fmla="*/ 1503464 h 3232926"/>
              <a:gd name="connsiteX31" fmla="*/ 1143804 w 2287608"/>
              <a:gd name="connsiteY31" fmla="*/ 1500289 h 3232926"/>
              <a:gd name="connsiteX32" fmla="*/ 1139308 w 2287608"/>
              <a:gd name="connsiteY32" fmla="*/ 1498852 h 3232926"/>
              <a:gd name="connsiteX33" fmla="*/ 2069415 w 2287608"/>
              <a:gd name="connsiteY33" fmla="*/ 1747063 h 3232926"/>
              <a:gd name="connsiteX34" fmla="*/ 1858661 w 2287608"/>
              <a:gd name="connsiteY34" fmla="*/ 1578837 h 3232926"/>
              <a:gd name="connsiteX35" fmla="*/ 1178281 w 2287608"/>
              <a:gd name="connsiteY35" fmla="*/ 1489263 h 3232926"/>
              <a:gd name="connsiteX36" fmla="*/ 1152796 w 2287608"/>
              <a:gd name="connsiteY36" fmla="*/ 1497412 h 3232926"/>
              <a:gd name="connsiteX37" fmla="*/ 1147297 w 2287608"/>
              <a:gd name="connsiteY37" fmla="*/ 1494238 h 3232926"/>
              <a:gd name="connsiteX38" fmla="*/ 1148300 w 2287608"/>
              <a:gd name="connsiteY38" fmla="*/ 1498851 h 3232926"/>
              <a:gd name="connsiteX39" fmla="*/ 1143804 w 2287608"/>
              <a:gd name="connsiteY39" fmla="*/ 1500288 h 3232926"/>
              <a:gd name="connsiteX40" fmla="*/ 1149304 w 2287608"/>
              <a:gd name="connsiteY40" fmla="*/ 1503463 h 3232926"/>
              <a:gd name="connsiteX41" fmla="*/ 1154988 w 2287608"/>
              <a:gd name="connsiteY41" fmla="*/ 1529608 h 3232926"/>
              <a:gd name="connsiteX42" fmla="*/ 1572751 w 2287608"/>
              <a:gd name="connsiteY42" fmla="*/ 2074048 h 3232926"/>
              <a:gd name="connsiteX43" fmla="*/ 1996989 w 2287608"/>
              <a:gd name="connsiteY43" fmla="*/ 2194021 h 3232926"/>
              <a:gd name="connsiteX44" fmla="*/ 2253131 w 2287608"/>
              <a:gd name="connsiteY44" fmla="*/ 2163621 h 3232926"/>
              <a:gd name="connsiteX45" fmla="*/ 2278616 w 2287608"/>
              <a:gd name="connsiteY45" fmla="*/ 2155472 h 3232926"/>
              <a:gd name="connsiteX46" fmla="*/ 2284115 w 2287608"/>
              <a:gd name="connsiteY46" fmla="*/ 2158647 h 3232926"/>
              <a:gd name="connsiteX47" fmla="*/ 2283112 w 2287608"/>
              <a:gd name="connsiteY47" fmla="*/ 2154034 h 3232926"/>
              <a:gd name="connsiteX48" fmla="*/ 2287608 w 2287608"/>
              <a:gd name="connsiteY48" fmla="*/ 2152596 h 3232926"/>
              <a:gd name="connsiteX49" fmla="*/ 2282109 w 2287608"/>
              <a:gd name="connsiteY49" fmla="*/ 2149422 h 3232926"/>
              <a:gd name="connsiteX50" fmla="*/ 2276424 w 2287608"/>
              <a:gd name="connsiteY50" fmla="*/ 2123277 h 3232926"/>
              <a:gd name="connsiteX51" fmla="*/ 2069415 w 2287608"/>
              <a:gd name="connsiteY51" fmla="*/ 1747063 h 3232926"/>
              <a:gd name="connsiteX52" fmla="*/ 1140311 w 2287608"/>
              <a:gd name="connsiteY52" fmla="*/ 779689 h 3232926"/>
              <a:gd name="connsiteX53" fmla="*/ 1134812 w 2287608"/>
              <a:gd name="connsiteY53" fmla="*/ 782863 h 3232926"/>
              <a:gd name="connsiteX54" fmla="*/ 1109328 w 2287608"/>
              <a:gd name="connsiteY54" fmla="*/ 774714 h 3232926"/>
              <a:gd name="connsiteX55" fmla="*/ 428947 w 2287608"/>
              <a:gd name="connsiteY55" fmla="*/ 864288 h 3232926"/>
              <a:gd name="connsiteX56" fmla="*/ 11185 w 2287608"/>
              <a:gd name="connsiteY56" fmla="*/ 1408728 h 3232926"/>
              <a:gd name="connsiteX57" fmla="*/ 5499 w 2287608"/>
              <a:gd name="connsiteY57" fmla="*/ 1434873 h 3232926"/>
              <a:gd name="connsiteX58" fmla="*/ 0 w 2287608"/>
              <a:gd name="connsiteY58" fmla="*/ 1438047 h 3232926"/>
              <a:gd name="connsiteX59" fmla="*/ 4497 w 2287608"/>
              <a:gd name="connsiteY59" fmla="*/ 1439485 h 3232926"/>
              <a:gd name="connsiteX60" fmla="*/ 3493 w 2287608"/>
              <a:gd name="connsiteY60" fmla="*/ 1444098 h 3232926"/>
              <a:gd name="connsiteX61" fmla="*/ 8992 w 2287608"/>
              <a:gd name="connsiteY61" fmla="*/ 1440923 h 3232926"/>
              <a:gd name="connsiteX62" fmla="*/ 34477 w 2287608"/>
              <a:gd name="connsiteY62" fmla="*/ 1449072 h 3232926"/>
              <a:gd name="connsiteX63" fmla="*/ 290620 w 2287608"/>
              <a:gd name="connsiteY63" fmla="*/ 1479472 h 3232926"/>
              <a:gd name="connsiteX64" fmla="*/ 714858 w 2287608"/>
              <a:gd name="connsiteY64" fmla="*/ 1359499 h 3232926"/>
              <a:gd name="connsiteX65" fmla="*/ 1132621 w 2287608"/>
              <a:gd name="connsiteY65" fmla="*/ 815059 h 3232926"/>
              <a:gd name="connsiteX66" fmla="*/ 1138305 w 2287608"/>
              <a:gd name="connsiteY66" fmla="*/ 788914 h 3232926"/>
              <a:gd name="connsiteX67" fmla="*/ 1143805 w 2287608"/>
              <a:gd name="connsiteY67" fmla="*/ 785739 h 3232926"/>
              <a:gd name="connsiteX68" fmla="*/ 1139308 w 2287608"/>
              <a:gd name="connsiteY68" fmla="*/ 784302 h 3232926"/>
              <a:gd name="connsiteX69" fmla="*/ 2069415 w 2287608"/>
              <a:gd name="connsiteY69" fmla="*/ 1032514 h 3232926"/>
              <a:gd name="connsiteX70" fmla="*/ 1858661 w 2287608"/>
              <a:gd name="connsiteY70" fmla="*/ 864289 h 3232926"/>
              <a:gd name="connsiteX71" fmla="*/ 1178281 w 2287608"/>
              <a:gd name="connsiteY71" fmla="*/ 774715 h 3232926"/>
              <a:gd name="connsiteX72" fmla="*/ 1152796 w 2287608"/>
              <a:gd name="connsiteY72" fmla="*/ 782864 h 3232926"/>
              <a:gd name="connsiteX73" fmla="*/ 1147297 w 2287608"/>
              <a:gd name="connsiteY73" fmla="*/ 779690 h 3232926"/>
              <a:gd name="connsiteX74" fmla="*/ 1148300 w 2287608"/>
              <a:gd name="connsiteY74" fmla="*/ 784303 h 3232926"/>
              <a:gd name="connsiteX75" fmla="*/ 1143804 w 2287608"/>
              <a:gd name="connsiteY75" fmla="*/ 785740 h 3232926"/>
              <a:gd name="connsiteX76" fmla="*/ 1149304 w 2287608"/>
              <a:gd name="connsiteY76" fmla="*/ 788915 h 3232926"/>
              <a:gd name="connsiteX77" fmla="*/ 1154988 w 2287608"/>
              <a:gd name="connsiteY77" fmla="*/ 815060 h 3232926"/>
              <a:gd name="connsiteX78" fmla="*/ 1572751 w 2287608"/>
              <a:gd name="connsiteY78" fmla="*/ 1359500 h 3232926"/>
              <a:gd name="connsiteX79" fmla="*/ 1996989 w 2287608"/>
              <a:gd name="connsiteY79" fmla="*/ 1479473 h 3232926"/>
              <a:gd name="connsiteX80" fmla="*/ 2253131 w 2287608"/>
              <a:gd name="connsiteY80" fmla="*/ 1449073 h 3232926"/>
              <a:gd name="connsiteX81" fmla="*/ 2278616 w 2287608"/>
              <a:gd name="connsiteY81" fmla="*/ 1440924 h 3232926"/>
              <a:gd name="connsiteX82" fmla="*/ 2284115 w 2287608"/>
              <a:gd name="connsiteY82" fmla="*/ 1444099 h 3232926"/>
              <a:gd name="connsiteX83" fmla="*/ 2283112 w 2287608"/>
              <a:gd name="connsiteY83" fmla="*/ 1439486 h 3232926"/>
              <a:gd name="connsiteX84" fmla="*/ 2287608 w 2287608"/>
              <a:gd name="connsiteY84" fmla="*/ 1438048 h 3232926"/>
              <a:gd name="connsiteX85" fmla="*/ 2282109 w 2287608"/>
              <a:gd name="connsiteY85" fmla="*/ 1434874 h 3232926"/>
              <a:gd name="connsiteX86" fmla="*/ 2276424 w 2287608"/>
              <a:gd name="connsiteY86" fmla="*/ 1408729 h 3232926"/>
              <a:gd name="connsiteX87" fmla="*/ 2069415 w 2287608"/>
              <a:gd name="connsiteY87" fmla="*/ 1032514 h 3232926"/>
              <a:gd name="connsiteX88" fmla="*/ 1140311 w 2287608"/>
              <a:gd name="connsiteY88" fmla="*/ 35676 h 3232926"/>
              <a:gd name="connsiteX89" fmla="*/ 1134812 w 2287608"/>
              <a:gd name="connsiteY89" fmla="*/ 38850 h 3232926"/>
              <a:gd name="connsiteX90" fmla="*/ 1109328 w 2287608"/>
              <a:gd name="connsiteY90" fmla="*/ 30701 h 3232926"/>
              <a:gd name="connsiteX91" fmla="*/ 428948 w 2287608"/>
              <a:gd name="connsiteY91" fmla="*/ 120275 h 3232926"/>
              <a:gd name="connsiteX92" fmla="*/ 11185 w 2287608"/>
              <a:gd name="connsiteY92" fmla="*/ 664715 h 3232926"/>
              <a:gd name="connsiteX93" fmla="*/ 5499 w 2287608"/>
              <a:gd name="connsiteY93" fmla="*/ 690860 h 3232926"/>
              <a:gd name="connsiteX94" fmla="*/ 0 w 2287608"/>
              <a:gd name="connsiteY94" fmla="*/ 694034 h 3232926"/>
              <a:gd name="connsiteX95" fmla="*/ 4497 w 2287608"/>
              <a:gd name="connsiteY95" fmla="*/ 695472 h 3232926"/>
              <a:gd name="connsiteX96" fmla="*/ 3493 w 2287608"/>
              <a:gd name="connsiteY96" fmla="*/ 700085 h 3232926"/>
              <a:gd name="connsiteX97" fmla="*/ 8992 w 2287608"/>
              <a:gd name="connsiteY97" fmla="*/ 696910 h 3232926"/>
              <a:gd name="connsiteX98" fmla="*/ 34477 w 2287608"/>
              <a:gd name="connsiteY98" fmla="*/ 705059 h 3232926"/>
              <a:gd name="connsiteX99" fmla="*/ 290620 w 2287608"/>
              <a:gd name="connsiteY99" fmla="*/ 735459 h 3232926"/>
              <a:gd name="connsiteX100" fmla="*/ 714857 w 2287608"/>
              <a:gd name="connsiteY100" fmla="*/ 615486 h 3232926"/>
              <a:gd name="connsiteX101" fmla="*/ 1132621 w 2287608"/>
              <a:gd name="connsiteY101" fmla="*/ 71046 h 3232926"/>
              <a:gd name="connsiteX102" fmla="*/ 1138305 w 2287608"/>
              <a:gd name="connsiteY102" fmla="*/ 44901 h 3232926"/>
              <a:gd name="connsiteX103" fmla="*/ 1143805 w 2287608"/>
              <a:gd name="connsiteY103" fmla="*/ 41726 h 3232926"/>
              <a:gd name="connsiteX104" fmla="*/ 1139308 w 2287608"/>
              <a:gd name="connsiteY104" fmla="*/ 40289 h 3232926"/>
              <a:gd name="connsiteX105" fmla="*/ 2069415 w 2287608"/>
              <a:gd name="connsiteY105" fmla="*/ 288501 h 3232926"/>
              <a:gd name="connsiteX106" fmla="*/ 1858661 w 2287608"/>
              <a:gd name="connsiteY106" fmla="*/ 120276 h 3232926"/>
              <a:gd name="connsiteX107" fmla="*/ 1178281 w 2287608"/>
              <a:gd name="connsiteY107" fmla="*/ 30702 h 3232926"/>
              <a:gd name="connsiteX108" fmla="*/ 1152796 w 2287608"/>
              <a:gd name="connsiteY108" fmla="*/ 38850 h 3232926"/>
              <a:gd name="connsiteX109" fmla="*/ 1147297 w 2287608"/>
              <a:gd name="connsiteY109" fmla="*/ 35676 h 3232926"/>
              <a:gd name="connsiteX110" fmla="*/ 1148300 w 2287608"/>
              <a:gd name="connsiteY110" fmla="*/ 40290 h 3232926"/>
              <a:gd name="connsiteX111" fmla="*/ 1143804 w 2287608"/>
              <a:gd name="connsiteY111" fmla="*/ 41727 h 3232926"/>
              <a:gd name="connsiteX112" fmla="*/ 1149304 w 2287608"/>
              <a:gd name="connsiteY112" fmla="*/ 44901 h 3232926"/>
              <a:gd name="connsiteX113" fmla="*/ 1154988 w 2287608"/>
              <a:gd name="connsiteY113" fmla="*/ 71046 h 3232926"/>
              <a:gd name="connsiteX114" fmla="*/ 1572751 w 2287608"/>
              <a:gd name="connsiteY114" fmla="*/ 615486 h 3232926"/>
              <a:gd name="connsiteX115" fmla="*/ 1996989 w 2287608"/>
              <a:gd name="connsiteY115" fmla="*/ 735460 h 3232926"/>
              <a:gd name="connsiteX116" fmla="*/ 2253131 w 2287608"/>
              <a:gd name="connsiteY116" fmla="*/ 705060 h 3232926"/>
              <a:gd name="connsiteX117" fmla="*/ 2278616 w 2287608"/>
              <a:gd name="connsiteY117" fmla="*/ 696911 h 3232926"/>
              <a:gd name="connsiteX118" fmla="*/ 2284115 w 2287608"/>
              <a:gd name="connsiteY118" fmla="*/ 700086 h 3232926"/>
              <a:gd name="connsiteX119" fmla="*/ 2283112 w 2287608"/>
              <a:gd name="connsiteY119" fmla="*/ 695473 h 3232926"/>
              <a:gd name="connsiteX120" fmla="*/ 2287608 w 2287608"/>
              <a:gd name="connsiteY120" fmla="*/ 694035 h 3232926"/>
              <a:gd name="connsiteX121" fmla="*/ 2282109 w 2287608"/>
              <a:gd name="connsiteY121" fmla="*/ 690860 h 3232926"/>
              <a:gd name="connsiteX122" fmla="*/ 2276424 w 2287608"/>
              <a:gd name="connsiteY122" fmla="*/ 664716 h 3232926"/>
              <a:gd name="connsiteX123" fmla="*/ 2069415 w 2287608"/>
              <a:gd name="connsiteY123" fmla="*/ 288501 h 3232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2287608" h="3232926">
                <a:moveTo>
                  <a:pt x="1143804" y="1916209"/>
                </a:moveTo>
                <a:lnTo>
                  <a:pt x="1140311" y="1919384"/>
                </a:lnTo>
                <a:lnTo>
                  <a:pt x="1136818" y="1916209"/>
                </a:lnTo>
                <a:lnTo>
                  <a:pt x="1136818" y="1922559"/>
                </a:lnTo>
                <a:lnTo>
                  <a:pt x="1117018" y="1940554"/>
                </a:lnTo>
                <a:cubicBezTo>
                  <a:pt x="954760" y="2102813"/>
                  <a:pt x="854401" y="2326970"/>
                  <a:pt x="854401" y="2574568"/>
                </a:cubicBezTo>
                <a:cubicBezTo>
                  <a:pt x="854401" y="2822165"/>
                  <a:pt x="954760" y="3046323"/>
                  <a:pt x="1117018" y="3208581"/>
                </a:cubicBezTo>
                <a:lnTo>
                  <a:pt x="1136818" y="3226577"/>
                </a:lnTo>
                <a:lnTo>
                  <a:pt x="1136818" y="3232926"/>
                </a:lnTo>
                <a:lnTo>
                  <a:pt x="1140311" y="3229751"/>
                </a:lnTo>
                <a:lnTo>
                  <a:pt x="1143804" y="3232926"/>
                </a:lnTo>
                <a:lnTo>
                  <a:pt x="1143804" y="3226577"/>
                </a:lnTo>
                <a:lnTo>
                  <a:pt x="1163604" y="3208581"/>
                </a:lnTo>
                <a:cubicBezTo>
                  <a:pt x="1325862" y="3046323"/>
                  <a:pt x="1426221" y="2822165"/>
                  <a:pt x="1426221" y="2574567"/>
                </a:cubicBezTo>
                <a:cubicBezTo>
                  <a:pt x="1426221" y="2326970"/>
                  <a:pt x="1325862" y="2102812"/>
                  <a:pt x="1163604" y="1940554"/>
                </a:cubicBezTo>
                <a:lnTo>
                  <a:pt x="1143804" y="1922558"/>
                </a:lnTo>
                <a:close/>
                <a:moveTo>
                  <a:pt x="1140312" y="1494239"/>
                </a:moveTo>
                <a:lnTo>
                  <a:pt x="1134813" y="1497413"/>
                </a:lnTo>
                <a:lnTo>
                  <a:pt x="1109328" y="1489264"/>
                </a:lnTo>
                <a:cubicBezTo>
                  <a:pt x="887680" y="1429874"/>
                  <a:pt x="643374" y="1455039"/>
                  <a:pt x="428947" y="1578838"/>
                </a:cubicBezTo>
                <a:cubicBezTo>
                  <a:pt x="214522" y="1702637"/>
                  <a:pt x="70575" y="1901629"/>
                  <a:pt x="11185" y="2123278"/>
                </a:cubicBezTo>
                <a:lnTo>
                  <a:pt x="5499" y="2149423"/>
                </a:lnTo>
                <a:lnTo>
                  <a:pt x="0" y="2152597"/>
                </a:lnTo>
                <a:lnTo>
                  <a:pt x="4497" y="2154035"/>
                </a:lnTo>
                <a:lnTo>
                  <a:pt x="3493" y="2158648"/>
                </a:lnTo>
                <a:lnTo>
                  <a:pt x="8992" y="2155473"/>
                </a:lnTo>
                <a:lnTo>
                  <a:pt x="34477" y="2163622"/>
                </a:lnTo>
                <a:cubicBezTo>
                  <a:pt x="117596" y="2185894"/>
                  <a:pt x="203900" y="2196274"/>
                  <a:pt x="290620" y="2194022"/>
                </a:cubicBezTo>
                <a:cubicBezTo>
                  <a:pt x="435153" y="2190268"/>
                  <a:pt x="580841" y="2151423"/>
                  <a:pt x="714858" y="2074049"/>
                </a:cubicBezTo>
                <a:cubicBezTo>
                  <a:pt x="929283" y="1950250"/>
                  <a:pt x="1073230" y="1751258"/>
                  <a:pt x="1132621" y="1529609"/>
                </a:cubicBezTo>
                <a:lnTo>
                  <a:pt x="1138305" y="1503464"/>
                </a:lnTo>
                <a:lnTo>
                  <a:pt x="1143804" y="1500289"/>
                </a:lnTo>
                <a:lnTo>
                  <a:pt x="1139308" y="1498852"/>
                </a:lnTo>
                <a:close/>
                <a:moveTo>
                  <a:pt x="2069415" y="1747063"/>
                </a:moveTo>
                <a:cubicBezTo>
                  <a:pt x="2009570" y="1682261"/>
                  <a:pt x="1939071" y="1625262"/>
                  <a:pt x="1858661" y="1578837"/>
                </a:cubicBezTo>
                <a:cubicBezTo>
                  <a:pt x="1644235" y="1455038"/>
                  <a:pt x="1399929" y="1429873"/>
                  <a:pt x="1178281" y="1489263"/>
                </a:cubicBezTo>
                <a:lnTo>
                  <a:pt x="1152796" y="1497412"/>
                </a:lnTo>
                <a:lnTo>
                  <a:pt x="1147297" y="1494238"/>
                </a:lnTo>
                <a:lnTo>
                  <a:pt x="1148300" y="1498851"/>
                </a:lnTo>
                <a:lnTo>
                  <a:pt x="1143804" y="1500288"/>
                </a:lnTo>
                <a:lnTo>
                  <a:pt x="1149304" y="1503463"/>
                </a:lnTo>
                <a:lnTo>
                  <a:pt x="1154988" y="1529608"/>
                </a:lnTo>
                <a:cubicBezTo>
                  <a:pt x="1214379" y="1751257"/>
                  <a:pt x="1358325" y="1950249"/>
                  <a:pt x="1572751" y="2074048"/>
                </a:cubicBezTo>
                <a:cubicBezTo>
                  <a:pt x="1706767" y="2151422"/>
                  <a:pt x="1852455" y="2190267"/>
                  <a:pt x="1996989" y="2194021"/>
                </a:cubicBezTo>
                <a:cubicBezTo>
                  <a:pt x="2083709" y="2196273"/>
                  <a:pt x="2170013" y="2185893"/>
                  <a:pt x="2253131" y="2163621"/>
                </a:cubicBezTo>
                <a:lnTo>
                  <a:pt x="2278616" y="2155472"/>
                </a:lnTo>
                <a:lnTo>
                  <a:pt x="2284115" y="2158647"/>
                </a:lnTo>
                <a:lnTo>
                  <a:pt x="2283112" y="2154034"/>
                </a:lnTo>
                <a:lnTo>
                  <a:pt x="2287608" y="2152596"/>
                </a:lnTo>
                <a:lnTo>
                  <a:pt x="2282109" y="2149422"/>
                </a:lnTo>
                <a:lnTo>
                  <a:pt x="2276424" y="2123277"/>
                </a:lnTo>
                <a:cubicBezTo>
                  <a:pt x="2239306" y="1984747"/>
                  <a:pt x="2169157" y="1855067"/>
                  <a:pt x="2069415" y="1747063"/>
                </a:cubicBezTo>
                <a:close/>
                <a:moveTo>
                  <a:pt x="1140311" y="779689"/>
                </a:moveTo>
                <a:lnTo>
                  <a:pt x="1134812" y="782863"/>
                </a:lnTo>
                <a:lnTo>
                  <a:pt x="1109328" y="774714"/>
                </a:lnTo>
                <a:cubicBezTo>
                  <a:pt x="887679" y="715324"/>
                  <a:pt x="643374" y="740489"/>
                  <a:pt x="428947" y="864288"/>
                </a:cubicBezTo>
                <a:cubicBezTo>
                  <a:pt x="214522" y="988087"/>
                  <a:pt x="70575" y="1187079"/>
                  <a:pt x="11185" y="1408728"/>
                </a:cubicBezTo>
                <a:lnTo>
                  <a:pt x="5499" y="1434873"/>
                </a:lnTo>
                <a:lnTo>
                  <a:pt x="0" y="1438047"/>
                </a:lnTo>
                <a:lnTo>
                  <a:pt x="4497" y="1439485"/>
                </a:lnTo>
                <a:lnTo>
                  <a:pt x="3493" y="1444098"/>
                </a:lnTo>
                <a:lnTo>
                  <a:pt x="8992" y="1440923"/>
                </a:lnTo>
                <a:lnTo>
                  <a:pt x="34477" y="1449072"/>
                </a:lnTo>
                <a:cubicBezTo>
                  <a:pt x="117595" y="1471344"/>
                  <a:pt x="203900" y="1481724"/>
                  <a:pt x="290620" y="1479472"/>
                </a:cubicBezTo>
                <a:cubicBezTo>
                  <a:pt x="435154" y="1475718"/>
                  <a:pt x="580841" y="1436873"/>
                  <a:pt x="714858" y="1359499"/>
                </a:cubicBezTo>
                <a:cubicBezTo>
                  <a:pt x="929284" y="1235700"/>
                  <a:pt x="1073229" y="1036708"/>
                  <a:pt x="1132621" y="815059"/>
                </a:cubicBezTo>
                <a:lnTo>
                  <a:pt x="1138305" y="788914"/>
                </a:lnTo>
                <a:lnTo>
                  <a:pt x="1143805" y="785739"/>
                </a:lnTo>
                <a:lnTo>
                  <a:pt x="1139308" y="784302"/>
                </a:lnTo>
                <a:close/>
                <a:moveTo>
                  <a:pt x="2069415" y="1032514"/>
                </a:moveTo>
                <a:cubicBezTo>
                  <a:pt x="2009570" y="967712"/>
                  <a:pt x="1939071" y="910714"/>
                  <a:pt x="1858661" y="864289"/>
                </a:cubicBezTo>
                <a:cubicBezTo>
                  <a:pt x="1644235" y="740490"/>
                  <a:pt x="1399929" y="715325"/>
                  <a:pt x="1178281" y="774715"/>
                </a:cubicBezTo>
                <a:lnTo>
                  <a:pt x="1152796" y="782864"/>
                </a:lnTo>
                <a:lnTo>
                  <a:pt x="1147297" y="779690"/>
                </a:lnTo>
                <a:lnTo>
                  <a:pt x="1148300" y="784303"/>
                </a:lnTo>
                <a:lnTo>
                  <a:pt x="1143804" y="785740"/>
                </a:lnTo>
                <a:lnTo>
                  <a:pt x="1149304" y="788915"/>
                </a:lnTo>
                <a:lnTo>
                  <a:pt x="1154988" y="815060"/>
                </a:lnTo>
                <a:cubicBezTo>
                  <a:pt x="1214379" y="1036709"/>
                  <a:pt x="1358325" y="1235701"/>
                  <a:pt x="1572751" y="1359500"/>
                </a:cubicBezTo>
                <a:cubicBezTo>
                  <a:pt x="1706767" y="1436874"/>
                  <a:pt x="1852455" y="1475719"/>
                  <a:pt x="1996989" y="1479473"/>
                </a:cubicBezTo>
                <a:cubicBezTo>
                  <a:pt x="2083709" y="1481725"/>
                  <a:pt x="2170013" y="1471345"/>
                  <a:pt x="2253131" y="1449073"/>
                </a:cubicBezTo>
                <a:lnTo>
                  <a:pt x="2278616" y="1440924"/>
                </a:lnTo>
                <a:lnTo>
                  <a:pt x="2284115" y="1444099"/>
                </a:lnTo>
                <a:lnTo>
                  <a:pt x="2283112" y="1439486"/>
                </a:lnTo>
                <a:lnTo>
                  <a:pt x="2287608" y="1438048"/>
                </a:lnTo>
                <a:lnTo>
                  <a:pt x="2282109" y="1434874"/>
                </a:lnTo>
                <a:lnTo>
                  <a:pt x="2276424" y="1408729"/>
                </a:lnTo>
                <a:cubicBezTo>
                  <a:pt x="2239306" y="1270198"/>
                  <a:pt x="2169157" y="1140518"/>
                  <a:pt x="2069415" y="1032514"/>
                </a:cubicBezTo>
                <a:close/>
                <a:moveTo>
                  <a:pt x="1140311" y="35676"/>
                </a:moveTo>
                <a:lnTo>
                  <a:pt x="1134812" y="38850"/>
                </a:lnTo>
                <a:lnTo>
                  <a:pt x="1109328" y="30701"/>
                </a:lnTo>
                <a:cubicBezTo>
                  <a:pt x="887679" y="-28689"/>
                  <a:pt x="643374" y="-3524"/>
                  <a:pt x="428948" y="120275"/>
                </a:cubicBezTo>
                <a:cubicBezTo>
                  <a:pt x="214521" y="244074"/>
                  <a:pt x="70575" y="443066"/>
                  <a:pt x="11185" y="664715"/>
                </a:cubicBezTo>
                <a:lnTo>
                  <a:pt x="5499" y="690860"/>
                </a:lnTo>
                <a:lnTo>
                  <a:pt x="0" y="694034"/>
                </a:lnTo>
                <a:lnTo>
                  <a:pt x="4497" y="695472"/>
                </a:lnTo>
                <a:lnTo>
                  <a:pt x="3493" y="700085"/>
                </a:lnTo>
                <a:lnTo>
                  <a:pt x="8992" y="696910"/>
                </a:lnTo>
                <a:lnTo>
                  <a:pt x="34477" y="705059"/>
                </a:lnTo>
                <a:cubicBezTo>
                  <a:pt x="117595" y="727331"/>
                  <a:pt x="203900" y="737711"/>
                  <a:pt x="290620" y="735459"/>
                </a:cubicBezTo>
                <a:cubicBezTo>
                  <a:pt x="435154" y="731705"/>
                  <a:pt x="580841" y="692860"/>
                  <a:pt x="714857" y="615486"/>
                </a:cubicBezTo>
                <a:cubicBezTo>
                  <a:pt x="929284" y="491687"/>
                  <a:pt x="1073229" y="292695"/>
                  <a:pt x="1132621" y="71046"/>
                </a:cubicBezTo>
                <a:lnTo>
                  <a:pt x="1138305" y="44901"/>
                </a:lnTo>
                <a:lnTo>
                  <a:pt x="1143805" y="41726"/>
                </a:lnTo>
                <a:lnTo>
                  <a:pt x="1139308" y="40289"/>
                </a:lnTo>
                <a:close/>
                <a:moveTo>
                  <a:pt x="2069415" y="288501"/>
                </a:moveTo>
                <a:cubicBezTo>
                  <a:pt x="2009570" y="223699"/>
                  <a:pt x="1939071" y="166700"/>
                  <a:pt x="1858661" y="120276"/>
                </a:cubicBezTo>
                <a:cubicBezTo>
                  <a:pt x="1644235" y="-3523"/>
                  <a:pt x="1399929" y="-28688"/>
                  <a:pt x="1178281" y="30702"/>
                </a:cubicBezTo>
                <a:lnTo>
                  <a:pt x="1152796" y="38850"/>
                </a:lnTo>
                <a:lnTo>
                  <a:pt x="1147297" y="35676"/>
                </a:lnTo>
                <a:lnTo>
                  <a:pt x="1148300" y="40290"/>
                </a:lnTo>
                <a:lnTo>
                  <a:pt x="1143804" y="41727"/>
                </a:lnTo>
                <a:lnTo>
                  <a:pt x="1149304" y="44901"/>
                </a:lnTo>
                <a:lnTo>
                  <a:pt x="1154988" y="71046"/>
                </a:lnTo>
                <a:cubicBezTo>
                  <a:pt x="1214379" y="292695"/>
                  <a:pt x="1358325" y="491688"/>
                  <a:pt x="1572751" y="615486"/>
                </a:cubicBezTo>
                <a:cubicBezTo>
                  <a:pt x="1706767" y="692860"/>
                  <a:pt x="1852455" y="731705"/>
                  <a:pt x="1996989" y="735460"/>
                </a:cubicBezTo>
                <a:cubicBezTo>
                  <a:pt x="2083709" y="737712"/>
                  <a:pt x="2170013" y="727332"/>
                  <a:pt x="2253131" y="705060"/>
                </a:cubicBezTo>
                <a:lnTo>
                  <a:pt x="2278616" y="696911"/>
                </a:lnTo>
                <a:lnTo>
                  <a:pt x="2284115" y="700086"/>
                </a:lnTo>
                <a:lnTo>
                  <a:pt x="2283112" y="695473"/>
                </a:lnTo>
                <a:lnTo>
                  <a:pt x="2287608" y="694035"/>
                </a:lnTo>
                <a:lnTo>
                  <a:pt x="2282109" y="690860"/>
                </a:lnTo>
                <a:lnTo>
                  <a:pt x="2276424" y="664716"/>
                </a:lnTo>
                <a:cubicBezTo>
                  <a:pt x="2239306" y="526185"/>
                  <a:pt x="2169157" y="396505"/>
                  <a:pt x="2069415" y="288501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C46C823-4AEE-4D15-A7B7-556599F86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521489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FE368E1-8B21-487B-879D-A96309199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8A31684-3F27-4828-8633-A1624B02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66CF5CA-BCE0-446B-990C-62FB772AB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486523" y="3291143"/>
            <a:ext cx="1785983" cy="2208479"/>
            <a:chOff x="2725201" y="4453039"/>
            <a:chExt cx="1785983" cy="2208479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91F38DD-D787-4EE5-931B-C8CC2ED92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F4E1D11-C91E-45F4-9A4A-EC0243DE76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3D0A83C-B0AD-4E04-B3FE-48D739F6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34" name="Rectangle 30">
              <a:extLst>
                <a:ext uri="{FF2B5EF4-FFF2-40B4-BE49-F238E27FC236}">
                  <a16:creationId xmlns:a16="http://schemas.microsoft.com/office/drawing/2014/main" id="{AF60A4C7-053A-4E00-9224-C9C9CAA54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0">
              <a:extLst>
                <a:ext uri="{FF2B5EF4-FFF2-40B4-BE49-F238E27FC236}">
                  <a16:creationId xmlns:a16="http://schemas.microsoft.com/office/drawing/2014/main" id="{C90A005E-7D6C-4543-AE86-10F5BA1C0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C174C2C-9AC5-4D2F-B12B-8AD9BE877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 flipV="1">
            <a:off x="473803" y="5280732"/>
            <a:ext cx="864005" cy="1032464"/>
            <a:chOff x="2207971" y="2384401"/>
            <a:chExt cx="864005" cy="1032464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2A1D572-4E75-4B18-83CD-369937018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4501448-AAB4-4BDF-81E5-BF4BEF2A4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DA5CA3F8-7E28-4253-9221-2849B1891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ABAD8F42-57F4-4A12-8B47-E199EA174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9BF509FE-DD9E-4AB3-94EE-468C868875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7F45189-997F-4E6B-800E-D17FF116E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0114077" y="3690094"/>
            <a:ext cx="1785983" cy="1799739"/>
          </a:xfrm>
          <a:custGeom>
            <a:avLst/>
            <a:gdLst>
              <a:gd name="connsiteX0" fmla="*/ 440819 w 1785983"/>
              <a:gd name="connsiteY0" fmla="*/ 59 h 1799739"/>
              <a:gd name="connsiteX1" fmla="*/ 845918 w 1785983"/>
              <a:gd name="connsiteY1" fmla="*/ 261596 h 1799739"/>
              <a:gd name="connsiteX2" fmla="*/ 892992 w 1785983"/>
              <a:gd name="connsiteY2" fmla="*/ 360758 h 1799739"/>
              <a:gd name="connsiteX3" fmla="*/ 892992 w 1785983"/>
              <a:gd name="connsiteY3" fmla="*/ 365372 h 1799739"/>
              <a:gd name="connsiteX4" fmla="*/ 940065 w 1785983"/>
              <a:gd name="connsiteY4" fmla="*/ 266212 h 1799739"/>
              <a:gd name="connsiteX5" fmla="*/ 1406106 w 1785983"/>
              <a:gd name="connsiteY5" fmla="*/ 8338 h 1799739"/>
              <a:gd name="connsiteX6" fmla="*/ 1022901 w 1785983"/>
              <a:gd name="connsiteY6" fmla="*/ 1699451 h 1799739"/>
              <a:gd name="connsiteX7" fmla="*/ 892991 w 1785983"/>
              <a:gd name="connsiteY7" fmla="*/ 1799739 h 1799739"/>
              <a:gd name="connsiteX8" fmla="*/ 892991 w 1785983"/>
              <a:gd name="connsiteY8" fmla="*/ 1795123 h 1799739"/>
              <a:gd name="connsiteX9" fmla="*/ 763082 w 1785983"/>
              <a:gd name="connsiteY9" fmla="*/ 1694835 h 1799739"/>
              <a:gd name="connsiteX10" fmla="*/ 379877 w 1785983"/>
              <a:gd name="connsiteY10" fmla="*/ 3722 h 1799739"/>
              <a:gd name="connsiteX11" fmla="*/ 440819 w 1785983"/>
              <a:gd name="connsiteY11" fmla="*/ 59 h 1799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85983" h="1799739">
                <a:moveTo>
                  <a:pt x="440819" y="59"/>
                </a:moveTo>
                <a:cubicBezTo>
                  <a:pt x="584367" y="2557"/>
                  <a:pt x="735105" y="83293"/>
                  <a:pt x="845918" y="261596"/>
                </a:cubicBezTo>
                <a:lnTo>
                  <a:pt x="892992" y="360758"/>
                </a:lnTo>
                <a:lnTo>
                  <a:pt x="892992" y="365372"/>
                </a:lnTo>
                <a:lnTo>
                  <a:pt x="940065" y="266212"/>
                </a:lnTo>
                <a:cubicBezTo>
                  <a:pt x="1066709" y="62437"/>
                  <a:pt x="1245499" y="-13903"/>
                  <a:pt x="1406106" y="8338"/>
                </a:cubicBezTo>
                <a:cubicBezTo>
                  <a:pt x="1827702" y="66720"/>
                  <a:pt x="2124001" y="804388"/>
                  <a:pt x="1022901" y="1699451"/>
                </a:cubicBezTo>
                <a:lnTo>
                  <a:pt x="892991" y="1799739"/>
                </a:lnTo>
                <a:lnTo>
                  <a:pt x="892991" y="1795123"/>
                </a:lnTo>
                <a:lnTo>
                  <a:pt x="763082" y="1694835"/>
                </a:lnTo>
                <a:cubicBezTo>
                  <a:pt x="-338018" y="799772"/>
                  <a:pt x="-41719" y="62104"/>
                  <a:pt x="379877" y="3722"/>
                </a:cubicBezTo>
                <a:cubicBezTo>
                  <a:pt x="399953" y="942"/>
                  <a:pt x="420313" y="-298"/>
                  <a:pt x="440819" y="59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C214B40-3523-42BE-856A-2B9047265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V="1">
            <a:off x="9049994" y="71786"/>
            <a:ext cx="2287608" cy="3673900"/>
            <a:chOff x="-6080955" y="3437416"/>
            <a:chExt cx="2287608" cy="367390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626B876-FE3F-403F-B675-FB9415E00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4937151" y="4754133"/>
              <a:ext cx="0" cy="235718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F8DDE7-4258-4181-9F2B-940B587EE5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-5226554" y="3437416"/>
              <a:ext cx="571820" cy="1316717"/>
            </a:xfrm>
            <a:custGeom>
              <a:avLst/>
              <a:gdLst>
                <a:gd name="connsiteX0" fmla="*/ 282417 w 571820"/>
                <a:gd name="connsiteY0" fmla="*/ 1316717 h 1316717"/>
                <a:gd name="connsiteX1" fmla="*/ 285910 w 571820"/>
                <a:gd name="connsiteY1" fmla="*/ 1313542 h 1316717"/>
                <a:gd name="connsiteX2" fmla="*/ 289403 w 571820"/>
                <a:gd name="connsiteY2" fmla="*/ 1316717 h 1316717"/>
                <a:gd name="connsiteX3" fmla="*/ 289403 w 571820"/>
                <a:gd name="connsiteY3" fmla="*/ 1310368 h 1316717"/>
                <a:gd name="connsiteX4" fmla="*/ 309203 w 571820"/>
                <a:gd name="connsiteY4" fmla="*/ 1292372 h 1316717"/>
                <a:gd name="connsiteX5" fmla="*/ 571820 w 571820"/>
                <a:gd name="connsiteY5" fmla="*/ 658358 h 1316717"/>
                <a:gd name="connsiteX6" fmla="*/ 309203 w 571820"/>
                <a:gd name="connsiteY6" fmla="*/ 24345 h 1316717"/>
                <a:gd name="connsiteX7" fmla="*/ 289403 w 571820"/>
                <a:gd name="connsiteY7" fmla="*/ 6349 h 1316717"/>
                <a:gd name="connsiteX8" fmla="*/ 289403 w 571820"/>
                <a:gd name="connsiteY8" fmla="*/ 0 h 1316717"/>
                <a:gd name="connsiteX9" fmla="*/ 285910 w 571820"/>
                <a:gd name="connsiteY9" fmla="*/ 3175 h 1316717"/>
                <a:gd name="connsiteX10" fmla="*/ 282417 w 571820"/>
                <a:gd name="connsiteY10" fmla="*/ 0 h 1316717"/>
                <a:gd name="connsiteX11" fmla="*/ 282417 w 571820"/>
                <a:gd name="connsiteY11" fmla="*/ 6350 h 1316717"/>
                <a:gd name="connsiteX12" fmla="*/ 262617 w 571820"/>
                <a:gd name="connsiteY12" fmla="*/ 24345 h 1316717"/>
                <a:gd name="connsiteX13" fmla="*/ 0 w 571820"/>
                <a:gd name="connsiteY13" fmla="*/ 658359 h 1316717"/>
                <a:gd name="connsiteX14" fmla="*/ 262617 w 571820"/>
                <a:gd name="connsiteY14" fmla="*/ 1292372 h 1316717"/>
                <a:gd name="connsiteX15" fmla="*/ 282417 w 571820"/>
                <a:gd name="connsiteY15" fmla="*/ 1310368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71820" h="1316717">
                  <a:moveTo>
                    <a:pt x="282417" y="1316717"/>
                  </a:moveTo>
                  <a:lnTo>
                    <a:pt x="285910" y="1313542"/>
                  </a:lnTo>
                  <a:lnTo>
                    <a:pt x="289403" y="1316717"/>
                  </a:lnTo>
                  <a:lnTo>
                    <a:pt x="289403" y="1310368"/>
                  </a:lnTo>
                  <a:lnTo>
                    <a:pt x="309203" y="1292372"/>
                  </a:lnTo>
                  <a:cubicBezTo>
                    <a:pt x="471461" y="1130114"/>
                    <a:pt x="571820" y="905956"/>
                    <a:pt x="571820" y="658358"/>
                  </a:cubicBezTo>
                  <a:cubicBezTo>
                    <a:pt x="571820" y="410761"/>
                    <a:pt x="471461" y="186603"/>
                    <a:pt x="309203" y="24345"/>
                  </a:cubicBezTo>
                  <a:lnTo>
                    <a:pt x="289403" y="6349"/>
                  </a:lnTo>
                  <a:lnTo>
                    <a:pt x="289403" y="0"/>
                  </a:lnTo>
                  <a:lnTo>
                    <a:pt x="285910" y="3175"/>
                  </a:lnTo>
                  <a:lnTo>
                    <a:pt x="282417" y="0"/>
                  </a:lnTo>
                  <a:lnTo>
                    <a:pt x="282417" y="6350"/>
                  </a:lnTo>
                  <a:lnTo>
                    <a:pt x="262617" y="24345"/>
                  </a:lnTo>
                  <a:cubicBezTo>
                    <a:pt x="100359" y="186604"/>
                    <a:pt x="0" y="410761"/>
                    <a:pt x="0" y="658359"/>
                  </a:cubicBezTo>
                  <a:cubicBezTo>
                    <a:pt x="0" y="905956"/>
                    <a:pt x="100359" y="1130114"/>
                    <a:pt x="262617" y="1292372"/>
                  </a:cubicBezTo>
                  <a:lnTo>
                    <a:pt x="282417" y="1310368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EED88FA-E654-453B-92BF-21196E32B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F3C238A-5CF1-4927-B70F-C99112299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4476018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2EAC2EE-4C33-44A6-A62B-6130E320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2EC395-DF39-4C41-A452-37AF723EA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190567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425D947-0068-4059-B9BE-93A3B27CD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6080955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0F2FE05-A04C-4860-B709-2FCBEAE87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-4937151" y="5934581"/>
              <a:ext cx="1143804" cy="735761"/>
            </a:xfrm>
            <a:custGeom>
              <a:avLst/>
              <a:gdLst>
                <a:gd name="connsiteX0" fmla="*/ 290619 w 1143804"/>
                <a:gd name="connsiteY0" fmla="*/ 302 h 735761"/>
                <a:gd name="connsiteX1" fmla="*/ 714857 w 1143804"/>
                <a:gd name="connsiteY1" fmla="*/ 120275 h 735761"/>
                <a:gd name="connsiteX2" fmla="*/ 1132620 w 1143804"/>
                <a:gd name="connsiteY2" fmla="*/ 664715 h 735761"/>
                <a:gd name="connsiteX3" fmla="*/ 1138304 w 1143804"/>
                <a:gd name="connsiteY3" fmla="*/ 690860 h 735761"/>
                <a:gd name="connsiteX4" fmla="*/ 1143804 w 1143804"/>
                <a:gd name="connsiteY4" fmla="*/ 694035 h 735761"/>
                <a:gd name="connsiteX5" fmla="*/ 1139308 w 1143804"/>
                <a:gd name="connsiteY5" fmla="*/ 695472 h 735761"/>
                <a:gd name="connsiteX6" fmla="*/ 1140311 w 1143804"/>
                <a:gd name="connsiteY6" fmla="*/ 700085 h 735761"/>
                <a:gd name="connsiteX7" fmla="*/ 1134812 w 1143804"/>
                <a:gd name="connsiteY7" fmla="*/ 696911 h 735761"/>
                <a:gd name="connsiteX8" fmla="*/ 1109327 w 1143804"/>
                <a:gd name="connsiteY8" fmla="*/ 705060 h 735761"/>
                <a:gd name="connsiteX9" fmla="*/ 428947 w 1143804"/>
                <a:gd name="connsiteY9" fmla="*/ 615486 h 735761"/>
                <a:gd name="connsiteX10" fmla="*/ 11184 w 1143804"/>
                <a:gd name="connsiteY10" fmla="*/ 71046 h 735761"/>
                <a:gd name="connsiteX11" fmla="*/ 5499 w 1143804"/>
                <a:gd name="connsiteY11" fmla="*/ 44901 h 735761"/>
                <a:gd name="connsiteX12" fmla="*/ 0 w 1143804"/>
                <a:gd name="connsiteY12" fmla="*/ 41727 h 735761"/>
                <a:gd name="connsiteX13" fmla="*/ 4496 w 1143804"/>
                <a:gd name="connsiteY13" fmla="*/ 40289 h 735761"/>
                <a:gd name="connsiteX14" fmla="*/ 3493 w 1143804"/>
                <a:gd name="connsiteY14" fmla="*/ 35676 h 735761"/>
                <a:gd name="connsiteX15" fmla="*/ 8992 w 1143804"/>
                <a:gd name="connsiteY15" fmla="*/ 38851 h 735761"/>
                <a:gd name="connsiteX16" fmla="*/ 34477 w 1143804"/>
                <a:gd name="connsiteY16" fmla="*/ 30702 h 735761"/>
                <a:gd name="connsiteX17" fmla="*/ 290619 w 1143804"/>
                <a:gd name="connsiteY17" fmla="*/ 302 h 73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43804" h="735761">
                  <a:moveTo>
                    <a:pt x="290619" y="302"/>
                  </a:moveTo>
                  <a:cubicBezTo>
                    <a:pt x="435153" y="4056"/>
                    <a:pt x="580841" y="42901"/>
                    <a:pt x="714857" y="120275"/>
                  </a:cubicBezTo>
                  <a:cubicBezTo>
                    <a:pt x="929283" y="244074"/>
                    <a:pt x="1073229" y="443066"/>
                    <a:pt x="1132620" y="664715"/>
                  </a:cubicBezTo>
                  <a:lnTo>
                    <a:pt x="1138304" y="690860"/>
                  </a:lnTo>
                  <a:lnTo>
                    <a:pt x="1143804" y="694035"/>
                  </a:lnTo>
                  <a:lnTo>
                    <a:pt x="1139308" y="695472"/>
                  </a:lnTo>
                  <a:lnTo>
                    <a:pt x="1140311" y="700085"/>
                  </a:lnTo>
                  <a:lnTo>
                    <a:pt x="1134812" y="696911"/>
                  </a:lnTo>
                  <a:lnTo>
                    <a:pt x="1109327" y="705060"/>
                  </a:lnTo>
                  <a:cubicBezTo>
                    <a:pt x="887679" y="764450"/>
                    <a:pt x="643373" y="739285"/>
                    <a:pt x="428947" y="615486"/>
                  </a:cubicBezTo>
                  <a:cubicBezTo>
                    <a:pt x="214521" y="491687"/>
                    <a:pt x="70574" y="292695"/>
                    <a:pt x="11184" y="71046"/>
                  </a:cubicBezTo>
                  <a:lnTo>
                    <a:pt x="5499" y="44901"/>
                  </a:lnTo>
                  <a:lnTo>
                    <a:pt x="0" y="41727"/>
                  </a:lnTo>
                  <a:lnTo>
                    <a:pt x="4496" y="40289"/>
                  </a:lnTo>
                  <a:lnTo>
                    <a:pt x="3493" y="35676"/>
                  </a:lnTo>
                  <a:lnTo>
                    <a:pt x="8992" y="38851"/>
                  </a:lnTo>
                  <a:lnTo>
                    <a:pt x="34477" y="30702"/>
                  </a:lnTo>
                  <a:cubicBezTo>
                    <a:pt x="117595" y="8430"/>
                    <a:pt x="203899" y="-1950"/>
                    <a:pt x="290619" y="302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C52D25-4954-4852-8883-6101FA105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610" y="1011237"/>
            <a:ext cx="4426782" cy="860400"/>
          </a:xfrm>
        </p:spPr>
        <p:txBody>
          <a:bodyPr anchor="b">
            <a:normAutofit/>
          </a:bodyPr>
          <a:lstStyle/>
          <a:p>
            <a:pPr algn="ctr"/>
            <a:r>
              <a:rPr lang="en-GB" b="1" u="sng" dirty="0"/>
              <a:t>Introduction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201B7-73AC-452F-A4B5-95E1B3D5D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976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 dirty="0"/>
              <a:t>This is my presentation on evidence-based practice and how it has had an impact on me as a health care assistant and will continue to do so as a nurse in every decision I will make.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69D14CB3-B46C-4D52-91C7-9020767C0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500000" flipH="1" flipV="1">
            <a:off x="10901022" y="5639014"/>
            <a:ext cx="865742" cy="628383"/>
            <a:chOff x="558167" y="958515"/>
            <a:chExt cx="865742" cy="628383"/>
          </a:xfrm>
          <a:solidFill>
            <a:schemeClr val="accent3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A77D7F4-D3A2-4801-9AC3-6626FDE15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>
              <a:off x="558167" y="1122160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1E62BACE-7CE7-442A-BFFB-8BC57C446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959170" y="95851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95E1464-F8FF-467B-BC7A-2DB63FD73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9919495" y="3291143"/>
            <a:ext cx="1785983" cy="2208479"/>
            <a:chOff x="2725201" y="4453039"/>
            <a:chExt cx="1785983" cy="2208479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1D9EF77E-636A-4F91-8AC6-2926F2512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0" flipH="1">
              <a:off x="3618192" y="4453039"/>
              <a:ext cx="0" cy="22084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F9F8CE5-DA1D-4DAF-A044-400C40169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738439" y="5243393"/>
              <a:ext cx="176093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C47A2FE-4826-4485-B3C0-56DF9A73A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2725201" y="4861779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  <a:gd name="connsiteX0" fmla="*/ 440819 w 1785983"/>
                <a:gd name="connsiteY0" fmla="*/ 59 h 1849891"/>
                <a:gd name="connsiteX1" fmla="*/ 845918 w 1785983"/>
                <a:gd name="connsiteY1" fmla="*/ 261596 h 1849891"/>
                <a:gd name="connsiteX2" fmla="*/ 892992 w 1785983"/>
                <a:gd name="connsiteY2" fmla="*/ 360758 h 1849891"/>
                <a:gd name="connsiteX3" fmla="*/ 892992 w 1785983"/>
                <a:gd name="connsiteY3" fmla="*/ 365372 h 1849891"/>
                <a:gd name="connsiteX4" fmla="*/ 940065 w 1785983"/>
                <a:gd name="connsiteY4" fmla="*/ 266212 h 1849891"/>
                <a:gd name="connsiteX5" fmla="*/ 1406106 w 1785983"/>
                <a:gd name="connsiteY5" fmla="*/ 8338 h 1849891"/>
                <a:gd name="connsiteX6" fmla="*/ 1022901 w 1785983"/>
                <a:gd name="connsiteY6" fmla="*/ 1699451 h 1849891"/>
                <a:gd name="connsiteX7" fmla="*/ 892991 w 1785983"/>
                <a:gd name="connsiteY7" fmla="*/ 1799739 h 1849891"/>
                <a:gd name="connsiteX8" fmla="*/ 838223 w 1785983"/>
                <a:gd name="connsiteY8" fmla="*/ 1849891 h 1849891"/>
                <a:gd name="connsiteX9" fmla="*/ 763082 w 1785983"/>
                <a:gd name="connsiteY9" fmla="*/ 1694835 h 1849891"/>
                <a:gd name="connsiteX10" fmla="*/ 379877 w 1785983"/>
                <a:gd name="connsiteY10" fmla="*/ 3722 h 1849891"/>
                <a:gd name="connsiteX11" fmla="*/ 440819 w 1785983"/>
                <a:gd name="connsiteY11" fmla="*/ 59 h 1849891"/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763082 w 1785983"/>
                <a:gd name="connsiteY8" fmla="*/ 1694835 h 1799739"/>
                <a:gd name="connsiteX9" fmla="*/ 379877 w 1785983"/>
                <a:gd name="connsiteY9" fmla="*/ 3722 h 1799739"/>
                <a:gd name="connsiteX10" fmla="*/ 440819 w 1785983"/>
                <a:gd name="connsiteY10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66" name="Rectangle 30">
              <a:extLst>
                <a:ext uri="{FF2B5EF4-FFF2-40B4-BE49-F238E27FC236}">
                  <a16:creationId xmlns:a16="http://schemas.microsoft.com/office/drawing/2014/main" id="{A9D0A0EF-4934-4E46-A33A-95E5D932D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124232" y="5447997"/>
              <a:ext cx="987915" cy="987915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30">
              <a:extLst>
                <a:ext uri="{FF2B5EF4-FFF2-40B4-BE49-F238E27FC236}">
                  <a16:creationId xmlns:a16="http://schemas.microsoft.com/office/drawing/2014/main" id="{EA389321-1892-4D9B-9F10-CA83BC15F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315029" y="5983110"/>
              <a:ext cx="606323" cy="606323"/>
            </a:xfrm>
            <a:custGeom>
              <a:avLst/>
              <a:gdLst>
                <a:gd name="connsiteX0" fmla="*/ 0 w 1302493"/>
                <a:gd name="connsiteY0" fmla="*/ 0 h 1302493"/>
                <a:gd name="connsiteX1" fmla="*/ 1302493 w 1302493"/>
                <a:gd name="connsiteY1" fmla="*/ 0 h 1302493"/>
                <a:gd name="connsiteX2" fmla="*/ 1302493 w 1302493"/>
                <a:gd name="connsiteY2" fmla="*/ 1302493 h 1302493"/>
                <a:gd name="connsiteX3" fmla="*/ 0 w 1302493"/>
                <a:gd name="connsiteY3" fmla="*/ 1302493 h 1302493"/>
                <a:gd name="connsiteX4" fmla="*/ 0 w 1302493"/>
                <a:gd name="connsiteY4" fmla="*/ 0 h 1302493"/>
                <a:gd name="connsiteX0" fmla="*/ 1302493 w 1393933"/>
                <a:gd name="connsiteY0" fmla="*/ 1302493 h 1393933"/>
                <a:gd name="connsiteX1" fmla="*/ 0 w 1393933"/>
                <a:gd name="connsiteY1" fmla="*/ 1302493 h 1393933"/>
                <a:gd name="connsiteX2" fmla="*/ 0 w 1393933"/>
                <a:gd name="connsiteY2" fmla="*/ 0 h 1393933"/>
                <a:gd name="connsiteX3" fmla="*/ 1302493 w 1393933"/>
                <a:gd name="connsiteY3" fmla="*/ 0 h 1393933"/>
                <a:gd name="connsiteX4" fmla="*/ 1393933 w 1393933"/>
                <a:gd name="connsiteY4" fmla="*/ 1393933 h 1393933"/>
                <a:gd name="connsiteX0" fmla="*/ 0 w 1393933"/>
                <a:gd name="connsiteY0" fmla="*/ 1302493 h 1393933"/>
                <a:gd name="connsiteX1" fmla="*/ 0 w 1393933"/>
                <a:gd name="connsiteY1" fmla="*/ 0 h 1393933"/>
                <a:gd name="connsiteX2" fmla="*/ 1302493 w 1393933"/>
                <a:gd name="connsiteY2" fmla="*/ 0 h 1393933"/>
                <a:gd name="connsiteX3" fmla="*/ 1393933 w 1393933"/>
                <a:gd name="connsiteY3" fmla="*/ 1393933 h 1393933"/>
                <a:gd name="connsiteX0" fmla="*/ 0 w 1302493"/>
                <a:gd name="connsiteY0" fmla="*/ 1302493 h 1302493"/>
                <a:gd name="connsiteX1" fmla="*/ 0 w 1302493"/>
                <a:gd name="connsiteY1" fmla="*/ 0 h 1302493"/>
                <a:gd name="connsiteX2" fmla="*/ 1302493 w 1302493"/>
                <a:gd name="connsiteY2" fmla="*/ 0 h 130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02493" h="1302493">
                  <a:moveTo>
                    <a:pt x="0" y="1302493"/>
                  </a:moveTo>
                  <a:lnTo>
                    <a:pt x="0" y="0"/>
                  </a:lnTo>
                  <a:lnTo>
                    <a:pt x="1302493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D9F93B70-A436-473C-A7CE-540999A59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V="1">
            <a:off x="10854193" y="5280732"/>
            <a:ext cx="864005" cy="1032464"/>
            <a:chOff x="2207971" y="2384401"/>
            <a:chExt cx="864005" cy="1032464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78ABD64-1B50-4D55-BC1F-146CC4D6E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2207971" y="2856305"/>
              <a:ext cx="464739" cy="464739"/>
            </a:xfrm>
            <a:custGeom>
              <a:avLst/>
              <a:gdLst>
                <a:gd name="connsiteX0" fmla="*/ 464132 w 464739"/>
                <a:gd name="connsiteY0" fmla="*/ 463881 h 464739"/>
                <a:gd name="connsiteX1" fmla="*/ 463891 w 464739"/>
                <a:gd name="connsiteY1" fmla="*/ 463892 h 464739"/>
                <a:gd name="connsiteX2" fmla="*/ 463880 w 464739"/>
                <a:gd name="connsiteY2" fmla="*/ 464132 h 464739"/>
                <a:gd name="connsiteX3" fmla="*/ 463651 w 464739"/>
                <a:gd name="connsiteY3" fmla="*/ 463904 h 464739"/>
                <a:gd name="connsiteX4" fmla="*/ 446142 w 464739"/>
                <a:gd name="connsiteY4" fmla="*/ 464739 h 464739"/>
                <a:gd name="connsiteX5" fmla="*/ 130673 w 464739"/>
                <a:gd name="connsiteY5" fmla="*/ 334067 h 464739"/>
                <a:gd name="connsiteX6" fmla="*/ 0 w 464739"/>
                <a:gd name="connsiteY6" fmla="*/ 18597 h 464739"/>
                <a:gd name="connsiteX7" fmla="*/ 836 w 464739"/>
                <a:gd name="connsiteY7" fmla="*/ 1089 h 464739"/>
                <a:gd name="connsiteX8" fmla="*/ 607 w 464739"/>
                <a:gd name="connsiteY8" fmla="*/ 859 h 464739"/>
                <a:gd name="connsiteX9" fmla="*/ 848 w 464739"/>
                <a:gd name="connsiteY9" fmla="*/ 848 h 464739"/>
                <a:gd name="connsiteX10" fmla="*/ 859 w 464739"/>
                <a:gd name="connsiteY10" fmla="*/ 607 h 464739"/>
                <a:gd name="connsiteX11" fmla="*/ 1089 w 464739"/>
                <a:gd name="connsiteY11" fmla="*/ 836 h 464739"/>
                <a:gd name="connsiteX12" fmla="*/ 18597 w 464739"/>
                <a:gd name="connsiteY12" fmla="*/ 0 h 464739"/>
                <a:gd name="connsiteX13" fmla="*/ 334067 w 464739"/>
                <a:gd name="connsiteY13" fmla="*/ 130672 h 464739"/>
                <a:gd name="connsiteX14" fmla="*/ 464739 w 464739"/>
                <a:gd name="connsiteY14" fmla="*/ 446142 h 464739"/>
                <a:gd name="connsiteX15" fmla="*/ 463903 w 464739"/>
                <a:gd name="connsiteY15" fmla="*/ 463652 h 46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9" h="464739">
                  <a:moveTo>
                    <a:pt x="464132" y="463881"/>
                  </a:moveTo>
                  <a:lnTo>
                    <a:pt x="463891" y="463892"/>
                  </a:lnTo>
                  <a:lnTo>
                    <a:pt x="463880" y="464132"/>
                  </a:lnTo>
                  <a:lnTo>
                    <a:pt x="463651" y="463904"/>
                  </a:lnTo>
                  <a:lnTo>
                    <a:pt x="446142" y="464739"/>
                  </a:lnTo>
                  <a:cubicBezTo>
                    <a:pt x="331965" y="464739"/>
                    <a:pt x="217787" y="421182"/>
                    <a:pt x="130673" y="334067"/>
                  </a:cubicBezTo>
                  <a:cubicBezTo>
                    <a:pt x="43558" y="246953"/>
                    <a:pt x="1" y="132775"/>
                    <a:pt x="0" y="18597"/>
                  </a:cubicBezTo>
                  <a:lnTo>
                    <a:pt x="836" y="1089"/>
                  </a:lnTo>
                  <a:lnTo>
                    <a:pt x="607" y="859"/>
                  </a:lnTo>
                  <a:lnTo>
                    <a:pt x="848" y="848"/>
                  </a:lnTo>
                  <a:lnTo>
                    <a:pt x="859" y="607"/>
                  </a:lnTo>
                  <a:lnTo>
                    <a:pt x="1089" y="836"/>
                  </a:lnTo>
                  <a:lnTo>
                    <a:pt x="18597" y="0"/>
                  </a:lnTo>
                  <a:cubicBezTo>
                    <a:pt x="132775" y="0"/>
                    <a:pt x="246952" y="43557"/>
                    <a:pt x="334067" y="130672"/>
                  </a:cubicBezTo>
                  <a:cubicBezTo>
                    <a:pt x="421182" y="217787"/>
                    <a:pt x="464739" y="331964"/>
                    <a:pt x="464739" y="446142"/>
                  </a:cubicBezTo>
                  <a:lnTo>
                    <a:pt x="463903" y="463652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7FC7EAA-9D36-4047-8A25-796E944D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607238" y="2688467"/>
              <a:ext cx="464738" cy="464738"/>
            </a:xfrm>
            <a:custGeom>
              <a:avLst/>
              <a:gdLst>
                <a:gd name="connsiteX0" fmla="*/ 446142 w 464738"/>
                <a:gd name="connsiteY0" fmla="*/ 464738 h 464738"/>
                <a:gd name="connsiteX1" fmla="*/ 130673 w 464738"/>
                <a:gd name="connsiteY1" fmla="*/ 334066 h 464738"/>
                <a:gd name="connsiteX2" fmla="*/ 0 w 464738"/>
                <a:gd name="connsiteY2" fmla="*/ 18596 h 464738"/>
                <a:gd name="connsiteX3" fmla="*/ 836 w 464738"/>
                <a:gd name="connsiteY3" fmla="*/ 1089 h 464738"/>
                <a:gd name="connsiteX4" fmla="*/ 606 w 464738"/>
                <a:gd name="connsiteY4" fmla="*/ 859 h 464738"/>
                <a:gd name="connsiteX5" fmla="*/ 848 w 464738"/>
                <a:gd name="connsiteY5" fmla="*/ 848 h 464738"/>
                <a:gd name="connsiteX6" fmla="*/ 859 w 464738"/>
                <a:gd name="connsiteY6" fmla="*/ 606 h 464738"/>
                <a:gd name="connsiteX7" fmla="*/ 1089 w 464738"/>
                <a:gd name="connsiteY7" fmla="*/ 836 h 464738"/>
                <a:gd name="connsiteX8" fmla="*/ 18596 w 464738"/>
                <a:gd name="connsiteY8" fmla="*/ 0 h 464738"/>
                <a:gd name="connsiteX9" fmla="*/ 334066 w 464738"/>
                <a:gd name="connsiteY9" fmla="*/ 130672 h 464738"/>
                <a:gd name="connsiteX10" fmla="*/ 464738 w 464738"/>
                <a:gd name="connsiteY10" fmla="*/ 446142 h 464738"/>
                <a:gd name="connsiteX11" fmla="*/ 463902 w 464738"/>
                <a:gd name="connsiteY11" fmla="*/ 463650 h 464738"/>
                <a:gd name="connsiteX12" fmla="*/ 464132 w 464738"/>
                <a:gd name="connsiteY12" fmla="*/ 463880 h 464738"/>
                <a:gd name="connsiteX13" fmla="*/ 463891 w 464738"/>
                <a:gd name="connsiteY13" fmla="*/ 463892 h 464738"/>
                <a:gd name="connsiteX14" fmla="*/ 463879 w 464738"/>
                <a:gd name="connsiteY14" fmla="*/ 464132 h 464738"/>
                <a:gd name="connsiteX15" fmla="*/ 463650 w 464738"/>
                <a:gd name="connsiteY15" fmla="*/ 463903 h 46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4738" h="464738">
                  <a:moveTo>
                    <a:pt x="446142" y="464738"/>
                  </a:moveTo>
                  <a:cubicBezTo>
                    <a:pt x="331965" y="464738"/>
                    <a:pt x="217787" y="421181"/>
                    <a:pt x="130673" y="334066"/>
                  </a:cubicBezTo>
                  <a:cubicBezTo>
                    <a:pt x="43558" y="246952"/>
                    <a:pt x="1" y="132774"/>
                    <a:pt x="0" y="18596"/>
                  </a:cubicBezTo>
                  <a:lnTo>
                    <a:pt x="836" y="1089"/>
                  </a:lnTo>
                  <a:lnTo>
                    <a:pt x="606" y="859"/>
                  </a:lnTo>
                  <a:lnTo>
                    <a:pt x="848" y="848"/>
                  </a:lnTo>
                  <a:lnTo>
                    <a:pt x="859" y="606"/>
                  </a:lnTo>
                  <a:lnTo>
                    <a:pt x="1089" y="836"/>
                  </a:lnTo>
                  <a:lnTo>
                    <a:pt x="18596" y="0"/>
                  </a:lnTo>
                  <a:cubicBezTo>
                    <a:pt x="132774" y="0"/>
                    <a:pt x="246951" y="43557"/>
                    <a:pt x="334066" y="130672"/>
                  </a:cubicBezTo>
                  <a:cubicBezTo>
                    <a:pt x="421181" y="217787"/>
                    <a:pt x="464738" y="331964"/>
                    <a:pt x="464738" y="446142"/>
                  </a:cubicBezTo>
                  <a:lnTo>
                    <a:pt x="463902" y="463650"/>
                  </a:lnTo>
                  <a:lnTo>
                    <a:pt x="464132" y="463880"/>
                  </a:lnTo>
                  <a:lnTo>
                    <a:pt x="463891" y="463892"/>
                  </a:lnTo>
                  <a:lnTo>
                    <a:pt x="463879" y="464132"/>
                  </a:lnTo>
                  <a:lnTo>
                    <a:pt x="463650" y="463903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0C72E6B1-2CDE-4B76-BB57-54923A35BC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40769" y="2384401"/>
              <a:ext cx="313009" cy="1032464"/>
              <a:chOff x="2440769" y="2384401"/>
              <a:chExt cx="313009" cy="1032464"/>
            </a:xfrm>
          </p:grpSpPr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0A618DA4-FD3B-435B-9077-6643BD6C9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2440769" y="2516865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6579CD8F-9756-4DC0-A735-0CA77A8734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8100000" flipH="1">
                <a:off x="2753778" y="2384401"/>
                <a:ext cx="0" cy="90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910436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68DA2037-3C70-8DE3-5309-866EDA23BA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-2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E3A16-AB02-43A3-AABE-EB31BCE7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006" y="2252663"/>
            <a:ext cx="10020298" cy="965237"/>
          </a:xfrm>
        </p:spPr>
        <p:txBody>
          <a:bodyPr vert="horz" lIns="0" tIns="0" rIns="0" bIns="0" rtlCol="0" anchor="b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rgbClr val="FFFFFF"/>
                </a:solidFill>
              </a:rPr>
              <a:t>What is evidence-based practice</a:t>
            </a:r>
            <a:r>
              <a:rPr lang="en-US" dirty="0">
                <a:solidFill>
                  <a:srgbClr val="FFFFFF"/>
                </a:solidFill>
              </a:rPr>
              <a:t>?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 err="1"/>
              <a:t>Brun,D,C</a:t>
            </a:r>
            <a:r>
              <a:rPr lang="en-US" dirty="0"/>
              <a:t>.(2013).</a:t>
            </a:r>
            <a:br>
              <a:rPr lang="en-US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248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BC243-CCDF-4923-8DE8-88E589651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2417763"/>
          </a:xfrm>
        </p:spPr>
        <p:txBody>
          <a:bodyPr anchor="t">
            <a:normAutofit/>
          </a:bodyPr>
          <a:lstStyle/>
          <a:p>
            <a:r>
              <a:rPr lang="en-GB" b="1" u="sng" dirty="0"/>
              <a:t>Definition</a:t>
            </a:r>
            <a:endParaRPr lang="en-GB"/>
          </a:p>
        </p:txBody>
      </p:sp>
      <p:grpSp>
        <p:nvGrpSpPr>
          <p:cNvPr id="77" name="Group 9">
            <a:extLst>
              <a:ext uri="{FF2B5EF4-FFF2-40B4-BE49-F238E27FC236}">
                <a16:creationId xmlns:a16="http://schemas.microsoft.com/office/drawing/2014/main" id="{A56BA46D-F038-4819-B996-BEDE44248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3176" y="3831217"/>
            <a:ext cx="1980565" cy="2208479"/>
            <a:chOff x="1103176" y="3831217"/>
            <a:chExt cx="1980565" cy="220847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19C8D0-3720-4D8A-BCCB-DA91068B1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1297758" y="4230168"/>
              <a:ext cx="1785983" cy="1799739"/>
            </a:xfrm>
            <a:custGeom>
              <a:avLst/>
              <a:gdLst>
                <a:gd name="connsiteX0" fmla="*/ 440819 w 1785983"/>
                <a:gd name="connsiteY0" fmla="*/ 59 h 1799739"/>
                <a:gd name="connsiteX1" fmla="*/ 845918 w 1785983"/>
                <a:gd name="connsiteY1" fmla="*/ 261596 h 1799739"/>
                <a:gd name="connsiteX2" fmla="*/ 892992 w 1785983"/>
                <a:gd name="connsiteY2" fmla="*/ 360758 h 1799739"/>
                <a:gd name="connsiteX3" fmla="*/ 892992 w 1785983"/>
                <a:gd name="connsiteY3" fmla="*/ 365372 h 1799739"/>
                <a:gd name="connsiteX4" fmla="*/ 940065 w 1785983"/>
                <a:gd name="connsiteY4" fmla="*/ 266212 h 1799739"/>
                <a:gd name="connsiteX5" fmla="*/ 1406106 w 1785983"/>
                <a:gd name="connsiteY5" fmla="*/ 8338 h 1799739"/>
                <a:gd name="connsiteX6" fmla="*/ 1022901 w 1785983"/>
                <a:gd name="connsiteY6" fmla="*/ 1699451 h 1799739"/>
                <a:gd name="connsiteX7" fmla="*/ 892991 w 1785983"/>
                <a:gd name="connsiteY7" fmla="*/ 1799739 h 1799739"/>
                <a:gd name="connsiteX8" fmla="*/ 892991 w 1785983"/>
                <a:gd name="connsiteY8" fmla="*/ 1795123 h 1799739"/>
                <a:gd name="connsiteX9" fmla="*/ 763082 w 1785983"/>
                <a:gd name="connsiteY9" fmla="*/ 1694835 h 1799739"/>
                <a:gd name="connsiteX10" fmla="*/ 379877 w 1785983"/>
                <a:gd name="connsiteY10" fmla="*/ 3722 h 1799739"/>
                <a:gd name="connsiteX11" fmla="*/ 440819 w 1785983"/>
                <a:gd name="connsiteY11" fmla="*/ 59 h 1799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85983" h="1799739">
                  <a:moveTo>
                    <a:pt x="440819" y="59"/>
                  </a:moveTo>
                  <a:cubicBezTo>
                    <a:pt x="584367" y="2557"/>
                    <a:pt x="735105" y="83293"/>
                    <a:pt x="845918" y="261596"/>
                  </a:cubicBezTo>
                  <a:lnTo>
                    <a:pt x="892992" y="360758"/>
                  </a:lnTo>
                  <a:lnTo>
                    <a:pt x="892992" y="365372"/>
                  </a:lnTo>
                  <a:lnTo>
                    <a:pt x="940065" y="266212"/>
                  </a:lnTo>
                  <a:cubicBezTo>
                    <a:pt x="1066709" y="62437"/>
                    <a:pt x="1245499" y="-13903"/>
                    <a:pt x="1406106" y="8338"/>
                  </a:cubicBezTo>
                  <a:cubicBezTo>
                    <a:pt x="1827702" y="66720"/>
                    <a:pt x="2124001" y="804388"/>
                    <a:pt x="1022901" y="1699451"/>
                  </a:cubicBezTo>
                  <a:lnTo>
                    <a:pt x="892991" y="1799739"/>
                  </a:lnTo>
                  <a:lnTo>
                    <a:pt x="892991" y="1795123"/>
                  </a:lnTo>
                  <a:lnTo>
                    <a:pt x="763082" y="1694835"/>
                  </a:lnTo>
                  <a:cubicBezTo>
                    <a:pt x="-338018" y="799772"/>
                    <a:pt x="-41719" y="62104"/>
                    <a:pt x="379877" y="3722"/>
                  </a:cubicBezTo>
                  <a:cubicBezTo>
                    <a:pt x="399953" y="942"/>
                    <a:pt x="420313" y="-298"/>
                    <a:pt x="440819" y="59"/>
                  </a:cubicBez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8" name="Group 11">
              <a:extLst>
                <a:ext uri="{FF2B5EF4-FFF2-40B4-BE49-F238E27FC236}">
                  <a16:creationId xmlns:a16="http://schemas.microsoft.com/office/drawing/2014/main" id="{08C17AC2-A924-422A-AD03-911B80BEF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1103176" y="3831217"/>
              <a:ext cx="1785983" cy="2208479"/>
              <a:chOff x="2725201" y="4453039"/>
              <a:chExt cx="1785983" cy="2208479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A793E9AE-C8D1-485F-AA4B-0B26A62CC2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3618192" y="4453039"/>
                <a:ext cx="0" cy="22084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13">
                <a:extLst>
                  <a:ext uri="{FF2B5EF4-FFF2-40B4-BE49-F238E27FC236}">
                    <a16:creationId xmlns:a16="http://schemas.microsoft.com/office/drawing/2014/main" id="{56B6FF1F-1F9C-44F4-8C43-8F1C269F73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2738439" y="5243393"/>
                <a:ext cx="176093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FEBAC472-1B2E-412E-BE4A-D5423B2BE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725201" y="4861779"/>
                <a:ext cx="1785983" cy="1799739"/>
              </a:xfrm>
              <a:custGeom>
                <a:avLst/>
                <a:gdLst>
                  <a:gd name="connsiteX0" fmla="*/ 440819 w 1785983"/>
                  <a:gd name="connsiteY0" fmla="*/ 59 h 1799739"/>
                  <a:gd name="connsiteX1" fmla="*/ 845918 w 1785983"/>
                  <a:gd name="connsiteY1" fmla="*/ 261596 h 1799739"/>
                  <a:gd name="connsiteX2" fmla="*/ 892992 w 1785983"/>
                  <a:gd name="connsiteY2" fmla="*/ 360758 h 1799739"/>
                  <a:gd name="connsiteX3" fmla="*/ 892992 w 1785983"/>
                  <a:gd name="connsiteY3" fmla="*/ 365372 h 1799739"/>
                  <a:gd name="connsiteX4" fmla="*/ 940065 w 1785983"/>
                  <a:gd name="connsiteY4" fmla="*/ 266212 h 1799739"/>
                  <a:gd name="connsiteX5" fmla="*/ 1406106 w 1785983"/>
                  <a:gd name="connsiteY5" fmla="*/ 8338 h 1799739"/>
                  <a:gd name="connsiteX6" fmla="*/ 1022901 w 1785983"/>
                  <a:gd name="connsiteY6" fmla="*/ 1699451 h 1799739"/>
                  <a:gd name="connsiteX7" fmla="*/ 892991 w 1785983"/>
                  <a:gd name="connsiteY7" fmla="*/ 1799739 h 1799739"/>
                  <a:gd name="connsiteX8" fmla="*/ 892991 w 1785983"/>
                  <a:gd name="connsiteY8" fmla="*/ 1795123 h 1799739"/>
                  <a:gd name="connsiteX9" fmla="*/ 763082 w 1785983"/>
                  <a:gd name="connsiteY9" fmla="*/ 1694835 h 1799739"/>
                  <a:gd name="connsiteX10" fmla="*/ 379877 w 1785983"/>
                  <a:gd name="connsiteY10" fmla="*/ 3722 h 1799739"/>
                  <a:gd name="connsiteX11" fmla="*/ 440819 w 1785983"/>
                  <a:gd name="connsiteY11" fmla="*/ 59 h 1799739"/>
                  <a:gd name="connsiteX0" fmla="*/ 440819 w 1785983"/>
                  <a:gd name="connsiteY0" fmla="*/ 59 h 1849891"/>
                  <a:gd name="connsiteX1" fmla="*/ 845918 w 1785983"/>
                  <a:gd name="connsiteY1" fmla="*/ 261596 h 1849891"/>
                  <a:gd name="connsiteX2" fmla="*/ 892992 w 1785983"/>
                  <a:gd name="connsiteY2" fmla="*/ 360758 h 1849891"/>
                  <a:gd name="connsiteX3" fmla="*/ 892992 w 1785983"/>
                  <a:gd name="connsiteY3" fmla="*/ 365372 h 1849891"/>
                  <a:gd name="connsiteX4" fmla="*/ 940065 w 1785983"/>
                  <a:gd name="connsiteY4" fmla="*/ 266212 h 1849891"/>
                  <a:gd name="connsiteX5" fmla="*/ 1406106 w 1785983"/>
                  <a:gd name="connsiteY5" fmla="*/ 8338 h 1849891"/>
                  <a:gd name="connsiteX6" fmla="*/ 1022901 w 1785983"/>
                  <a:gd name="connsiteY6" fmla="*/ 1699451 h 1849891"/>
                  <a:gd name="connsiteX7" fmla="*/ 892991 w 1785983"/>
                  <a:gd name="connsiteY7" fmla="*/ 1799739 h 1849891"/>
                  <a:gd name="connsiteX8" fmla="*/ 838223 w 1785983"/>
                  <a:gd name="connsiteY8" fmla="*/ 1849891 h 1849891"/>
                  <a:gd name="connsiteX9" fmla="*/ 763082 w 1785983"/>
                  <a:gd name="connsiteY9" fmla="*/ 1694835 h 1849891"/>
                  <a:gd name="connsiteX10" fmla="*/ 379877 w 1785983"/>
                  <a:gd name="connsiteY10" fmla="*/ 3722 h 1849891"/>
                  <a:gd name="connsiteX11" fmla="*/ 440819 w 1785983"/>
                  <a:gd name="connsiteY11" fmla="*/ 59 h 1849891"/>
                  <a:gd name="connsiteX0" fmla="*/ 440819 w 1785983"/>
                  <a:gd name="connsiteY0" fmla="*/ 59 h 1799739"/>
                  <a:gd name="connsiteX1" fmla="*/ 845918 w 1785983"/>
                  <a:gd name="connsiteY1" fmla="*/ 261596 h 1799739"/>
                  <a:gd name="connsiteX2" fmla="*/ 892992 w 1785983"/>
                  <a:gd name="connsiteY2" fmla="*/ 360758 h 1799739"/>
                  <a:gd name="connsiteX3" fmla="*/ 892992 w 1785983"/>
                  <a:gd name="connsiteY3" fmla="*/ 365372 h 1799739"/>
                  <a:gd name="connsiteX4" fmla="*/ 940065 w 1785983"/>
                  <a:gd name="connsiteY4" fmla="*/ 266212 h 1799739"/>
                  <a:gd name="connsiteX5" fmla="*/ 1406106 w 1785983"/>
                  <a:gd name="connsiteY5" fmla="*/ 8338 h 1799739"/>
                  <a:gd name="connsiteX6" fmla="*/ 1022901 w 1785983"/>
                  <a:gd name="connsiteY6" fmla="*/ 1699451 h 1799739"/>
                  <a:gd name="connsiteX7" fmla="*/ 892991 w 1785983"/>
                  <a:gd name="connsiteY7" fmla="*/ 1799739 h 1799739"/>
                  <a:gd name="connsiteX8" fmla="*/ 763082 w 1785983"/>
                  <a:gd name="connsiteY8" fmla="*/ 1694835 h 1799739"/>
                  <a:gd name="connsiteX9" fmla="*/ 379877 w 1785983"/>
                  <a:gd name="connsiteY9" fmla="*/ 3722 h 1799739"/>
                  <a:gd name="connsiteX10" fmla="*/ 440819 w 1785983"/>
                  <a:gd name="connsiteY10" fmla="*/ 59 h 1799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785983" h="1799739">
                    <a:moveTo>
                      <a:pt x="440819" y="59"/>
                    </a:moveTo>
                    <a:cubicBezTo>
                      <a:pt x="584367" y="2557"/>
                      <a:pt x="735105" y="83293"/>
                      <a:pt x="845918" y="261596"/>
                    </a:cubicBezTo>
                    <a:lnTo>
                      <a:pt x="892992" y="360758"/>
                    </a:lnTo>
                    <a:lnTo>
                      <a:pt x="892992" y="365372"/>
                    </a:lnTo>
                    <a:lnTo>
                      <a:pt x="940065" y="266212"/>
                    </a:lnTo>
                    <a:cubicBezTo>
                      <a:pt x="1066709" y="62437"/>
                      <a:pt x="1245499" y="-13903"/>
                      <a:pt x="1406106" y="8338"/>
                    </a:cubicBezTo>
                    <a:cubicBezTo>
                      <a:pt x="1827702" y="66720"/>
                      <a:pt x="2124001" y="804388"/>
                      <a:pt x="1022901" y="1699451"/>
                    </a:cubicBezTo>
                    <a:lnTo>
                      <a:pt x="892991" y="1799739"/>
                    </a:lnTo>
                    <a:lnTo>
                      <a:pt x="763082" y="1694835"/>
                    </a:lnTo>
                    <a:cubicBezTo>
                      <a:pt x="-338018" y="799772"/>
                      <a:pt x="-41719" y="62104"/>
                      <a:pt x="379877" y="3722"/>
                    </a:cubicBezTo>
                    <a:cubicBezTo>
                      <a:pt x="399953" y="942"/>
                      <a:pt x="420313" y="-298"/>
                      <a:pt x="440819" y="59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solidFill>
                    <a:schemeClr val="tx1"/>
                  </a:solidFill>
                  <a:latin typeface="Bell MT" panose="02020503060305020303" pitchFamily="18" charset="0"/>
                </a:endParaRPr>
              </a:p>
            </p:txBody>
          </p:sp>
          <p:sp>
            <p:nvSpPr>
              <p:cNvPr id="16" name="Rectangle 30">
                <a:extLst>
                  <a:ext uri="{FF2B5EF4-FFF2-40B4-BE49-F238E27FC236}">
                    <a16:creationId xmlns:a16="http://schemas.microsoft.com/office/drawing/2014/main" id="{BA77ECB2-C17A-4FC2-BBA8-9B201AA6A9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2700000">
                <a:off x="3124232" y="5447997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30">
                <a:extLst>
                  <a:ext uri="{FF2B5EF4-FFF2-40B4-BE49-F238E27FC236}">
                    <a16:creationId xmlns:a16="http://schemas.microsoft.com/office/drawing/2014/main" id="{6E52EEA2-6D0E-43D0-9C49-EF0EC20DED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2700000">
                <a:off x="3315029" y="5983110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24ECF-7CC6-4B6E-8E9B-6589409E9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87423"/>
            <a:ext cx="5555012" cy="4781552"/>
          </a:xfrm>
        </p:spPr>
        <p:txBody>
          <a:bodyPr>
            <a:normAutofit/>
          </a:bodyPr>
          <a:lstStyle/>
          <a:p>
            <a:pPr marL="359410" indent="-359410"/>
            <a:r>
              <a:rPr lang="en-GB"/>
              <a:t>"The conscientious, explicit, and judicious use of the current best evidence in the making decisions about the care of individual patients"(</a:t>
            </a:r>
            <a:r>
              <a:rPr lang="en-GB" err="1"/>
              <a:t>Sackett,Rosenberg,Gray,Hayes</a:t>
            </a:r>
            <a:r>
              <a:rPr lang="en-GB"/>
              <a:t> and Richardson,1996 cited in Beyea </a:t>
            </a:r>
            <a:r>
              <a:rPr lang="en-GB" err="1"/>
              <a:t>ans</a:t>
            </a:r>
            <a:r>
              <a:rPr lang="en-GB"/>
              <a:t> Slattery,2006,p1).</a:t>
            </a:r>
          </a:p>
        </p:txBody>
      </p:sp>
    </p:spTree>
    <p:extLst>
      <p:ext uri="{BB962C8B-B14F-4D97-AF65-F5344CB8AC3E}">
        <p14:creationId xmlns:p14="http://schemas.microsoft.com/office/powerpoint/2010/main" val="1323853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0FE60-4210-4281-9FD9-2D5E8A3A2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Why is it important?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6C0A4-95CD-41FF-BC77-06C460D720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Ensures patients receive the care that fits their needs.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Facilitates sound decision making and makes it more explicit.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Minimises risk to the patient.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Provides the nurse with the skills and knowledge to evaluate healthcare literature and practise.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Exposes gaps in knowledge and conflicts in evidence.</a:t>
            </a: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Eastern Illinois University.(2018)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B91A0A-DA0A-4800-B577-AB971B05E9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359410" indent="-359410"/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149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14BC-D941-4E3C-8226-241233DAF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Manual Handling.</a:t>
            </a:r>
            <a:endParaRPr lang="en-GB" dirty="0"/>
          </a:p>
        </p:txBody>
      </p:sp>
      <p:pic>
        <p:nvPicPr>
          <p:cNvPr id="5" name="Picture 5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68121D3B-D1A9-446A-822C-A4CFAF05B97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42845" y="1549040"/>
            <a:ext cx="5087618" cy="4292261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B7EFBD-A703-49D2-80EB-E2AA4A67DB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Introduced in1992 (amended 2002)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When risks are involved when manual handling is involved.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To ensure the safety of everyone involved.</a:t>
            </a: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Environ,J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.(2020).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Manual Handling Operations </a:t>
            </a: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Regualtions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,(1992).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Picture: Imperial College London,(2020).</a:t>
            </a:r>
          </a:p>
        </p:txBody>
      </p:sp>
    </p:spTree>
    <p:extLst>
      <p:ext uri="{BB962C8B-B14F-4D97-AF65-F5344CB8AC3E}">
        <p14:creationId xmlns:p14="http://schemas.microsoft.com/office/powerpoint/2010/main" val="588535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7266A-FBC9-4A9F-986B-604A209F3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Australian Lift!!</a:t>
            </a:r>
            <a:endParaRPr lang="en-GB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A51197E-614B-4FB3-B55B-8A5D8094F1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66787" y="1790700"/>
            <a:ext cx="4642582" cy="4662121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FDFDF6-DBC6-45C1-A8CB-6C691621B3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Strain on the neck and spine</a:t>
            </a:r>
            <a:endParaRPr lang="en-US" dirty="0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Shoulder injuries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Skin damage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Back injuries</a:t>
            </a: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r>
              <a:rPr lang="en-GB" b="1" u="sng" dirty="0">
                <a:solidFill>
                  <a:srgbClr val="FFFFFF">
                    <a:alpha val="70000"/>
                  </a:srgbClr>
                </a:solidFill>
              </a:rPr>
              <a:t>UNSAFE LIFT, NEVER TO BE USED !!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Vuolo,J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.(2013).</a:t>
            </a:r>
          </a:p>
        </p:txBody>
      </p:sp>
    </p:spTree>
    <p:extLst>
      <p:ext uri="{BB962C8B-B14F-4D97-AF65-F5344CB8AC3E}">
        <p14:creationId xmlns:p14="http://schemas.microsoft.com/office/powerpoint/2010/main" val="2994657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0DA6B-7D30-41BF-958F-59D6AF7E6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Pros and Cons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2B857-E679-448B-B91F-1218D00AC2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Reduces risk of injury.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Encourages safe working practice.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Decreases sickness due to work place injuries.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More productivity at the work place.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Happy work place </a:t>
            </a: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enviroment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C88D3-2E52-41DA-9E13-33478D552A4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Staffing.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Timing issues.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Compliance.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Works in theory not in practice.</a:t>
            </a: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Health and Safety Executive,(2022).</a:t>
            </a:r>
          </a:p>
        </p:txBody>
      </p:sp>
    </p:spTree>
    <p:extLst>
      <p:ext uri="{BB962C8B-B14F-4D97-AF65-F5344CB8AC3E}">
        <p14:creationId xmlns:p14="http://schemas.microsoft.com/office/powerpoint/2010/main" val="4033912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79CB2-6FF1-4AFD-85C1-F8FE891E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1AB59-7D74-4C91-895D-4EDB4A203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 algn="ctr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Sir Muir Gray, Chief Knowledge Officer of the NHS once coined the </a:t>
            </a: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phrase,"knowledge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 is the enemy of the disease".</a:t>
            </a:r>
          </a:p>
          <a:p>
            <a:pPr marL="359410" indent="-359410" algn="ctr">
              <a:buClr>
                <a:srgbClr val="EF8C6A"/>
              </a:buClr>
            </a:pP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Wyatt,J.Scott,P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.(2020).</a:t>
            </a:r>
          </a:p>
          <a:p>
            <a:pPr marL="359410" indent="-359410" algn="ctr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 algn="ctr">
              <a:buClr>
                <a:srgbClr val="EF8C6A"/>
              </a:buClr>
            </a:pPr>
            <a:r>
              <a:rPr lang="en-GB" sz="4000" dirty="0">
                <a:solidFill>
                  <a:srgbClr val="FFFFFF">
                    <a:alpha val="70000"/>
                  </a:srgbClr>
                </a:solidFill>
              </a:rPr>
              <a:t>So What Is Evidence?</a:t>
            </a:r>
          </a:p>
          <a:p>
            <a:pPr marL="359410" indent="-359410" algn="ctr">
              <a:buClr>
                <a:srgbClr val="EF8C6A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"Provides a ground for a belief or theory"</a:t>
            </a:r>
          </a:p>
          <a:p>
            <a:pPr marL="359410" indent="-359410" algn="ctr">
              <a:buClr>
                <a:srgbClr val="EF8C6A"/>
              </a:buClr>
            </a:pPr>
            <a:r>
              <a:rPr lang="en-GB" dirty="0" err="1">
                <a:solidFill>
                  <a:srgbClr val="FFFFFF">
                    <a:alpha val="70000"/>
                  </a:srgbClr>
                </a:solidFill>
              </a:rPr>
              <a:t>Mautner,T</a:t>
            </a: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.(1999).</a:t>
            </a:r>
          </a:p>
          <a:p>
            <a:pPr marL="359410" indent="-359410" algn="ctr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37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14195-0E35-45CB-9F92-0485785BC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 list.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97570-8496-4121-BED5-CF6C2EEC2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605085"/>
            <a:ext cx="10026650" cy="4994274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359410" indent="-359410">
              <a:lnSpc>
                <a:spcPct val="170000"/>
              </a:lnSpc>
            </a:pP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De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Brun,C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.(2013). Finding the Evidence: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 A key step in the information production process: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The Information Standard.</a:t>
            </a:r>
            <a:endParaRPr lang="en-US" sz="120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Audi,r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.(ed.).(1999)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The </a:t>
            </a:r>
            <a:r>
              <a:rPr lang="en-GB" sz="1200" i="1" dirty="0" err="1">
                <a:solidFill>
                  <a:srgbClr val="FFFFFF">
                    <a:alpha val="70000"/>
                  </a:srgbClr>
                </a:solidFill>
              </a:rPr>
              <a:t>cambridge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 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dictionary of philosophy.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2nd ed. Cambridge: Cambridge University Press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Mautner,T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.(1999)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 The Penguin Dictionary or Philosophy.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London:penguin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 Books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Beyea,S,C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and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Slattery,M,J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.(2006) CHAPTER !: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 what is evidence-based </a:t>
            </a:r>
            <a:r>
              <a:rPr lang="en-GB" sz="1200" i="1" dirty="0" err="1">
                <a:solidFill>
                  <a:srgbClr val="FFFFFF">
                    <a:alpha val="70000"/>
                  </a:srgbClr>
                </a:solidFill>
              </a:rPr>
              <a:t>prectice?Marblehead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: </a:t>
            </a:r>
            <a:r>
              <a:rPr lang="en-GB" sz="1200" i="1" dirty="0" err="1">
                <a:solidFill>
                  <a:srgbClr val="FFFFFF">
                    <a:alpha val="70000"/>
                  </a:srgbClr>
                </a:solidFill>
              </a:rPr>
              <a:t>HCPro,inc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Eastern Illinois University.(2018) Why is evidence-based practice in nursing important?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Eastern Illinois University.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  <a:hlinkClick r:id="rId2"/>
              </a:rPr>
              <a:t>www.learnonline.eiu.edu.15/03/2022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Environ,J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.(2020).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International Journal of </a:t>
            </a:r>
            <a:r>
              <a:rPr lang="en-GB" sz="1200" i="1" dirty="0" err="1">
                <a:solidFill>
                  <a:srgbClr val="FFFFFF">
                    <a:alpha val="70000"/>
                  </a:srgbClr>
                </a:solidFill>
              </a:rPr>
              <a:t>Enviromental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 Research and Public Health: healthcare workers and manual patient handling: A pilot study for interdisciplinary training.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  <a:hlinkClick r:id="rId3"/>
              </a:rPr>
              <a:t>www.ncbi.nlm.gov/pmc/articles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14.03.2022.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Manual Handling Operations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Regualtions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,.(1992)(MHOR)(amended 2002).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Vuolo,J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.(2013) In My Lifetime: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 30 years of nursing.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  <a:hlinkClick r:id="rId4"/>
              </a:rPr>
              <a:t>www.lifetimenurse.blogspot.com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14.03.2022.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Imperial College London.(2022).Safety: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 Manual Handling.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  <a:hlinkClick r:id="rId5"/>
              </a:rPr>
              <a:t>www.imperial.ac.uk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15.03.2022.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Wyatt,J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Scott,P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.(2020) BMJ Healthcare </a:t>
            </a:r>
            <a:r>
              <a:rPr lang="en-GB" sz="1200" dirty="0" err="1">
                <a:solidFill>
                  <a:srgbClr val="FFFFFF">
                    <a:alpha val="70000"/>
                  </a:srgbClr>
                </a:solidFill>
              </a:rPr>
              <a:t>Informatics:</a:t>
            </a:r>
            <a:r>
              <a:rPr lang="en-GB" sz="1200" i="1" dirty="0" err="1">
                <a:solidFill>
                  <a:srgbClr val="FFFFFF">
                    <a:alpha val="70000"/>
                  </a:srgbClr>
                </a:solidFill>
              </a:rPr>
              <a:t>Computable</a:t>
            </a:r>
            <a:r>
              <a:rPr lang="en-GB" sz="1200" i="1" dirty="0">
                <a:solidFill>
                  <a:srgbClr val="FFFFFF">
                    <a:alpha val="70000"/>
                  </a:srgbClr>
                </a:solidFill>
              </a:rPr>
              <a:t> Knowledge is the enemy of disease. 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  <a:hlinkClick r:id="rId6"/>
              </a:rPr>
              <a:t>www.informatics.bmj.com</a:t>
            </a:r>
            <a:r>
              <a:rPr lang="en-GB" sz="1200" dirty="0">
                <a:solidFill>
                  <a:srgbClr val="FFFFFF">
                    <a:alpha val="70000"/>
                  </a:srgbClr>
                </a:solidFill>
              </a:rPr>
              <a:t>. 15.03 2022.</a:t>
            </a:r>
          </a:p>
          <a:p>
            <a:pPr marL="359410" indent="-359410">
              <a:lnSpc>
                <a:spcPct val="170000"/>
              </a:lnSpc>
              <a:buClr>
                <a:srgbClr val="EF8C6A"/>
              </a:buClr>
            </a:pPr>
            <a:endParaRPr lang="en-GB" sz="1200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173433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LeafVTI</vt:lpstr>
      <vt:lpstr>Evidence based Practise</vt:lpstr>
      <vt:lpstr>Introduction</vt:lpstr>
      <vt:lpstr>What is evidence-based practice?     Brun,D,C.(2013). </vt:lpstr>
      <vt:lpstr>Definition</vt:lpstr>
      <vt:lpstr>Why is it important?</vt:lpstr>
      <vt:lpstr>Manual Handling.</vt:lpstr>
      <vt:lpstr>Australian Lift!!</vt:lpstr>
      <vt:lpstr>Pros and Cons</vt:lpstr>
      <vt:lpstr>Conclusion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511</cp:revision>
  <dcterms:created xsi:type="dcterms:W3CDTF">2022-03-18T11:08:48Z</dcterms:created>
  <dcterms:modified xsi:type="dcterms:W3CDTF">2022-03-18T15:53:36Z</dcterms:modified>
</cp:coreProperties>
</file>