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A00847-EE0D-443F-8963-70CA800288AD}" v="154" dt="2023-03-16T19:23:34.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C2C12-23A6-442B-84B5-F1517838B811}" type="datetimeFigureOut">
              <a:t>07.05.2023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FB5590-FB07-44F2-9BA5-168ACDE0141F}" type="slidenum">
              <a:t>‹#›</a:t>
            </a:fld>
            <a:endParaRPr lang="en-GB"/>
          </a:p>
        </p:txBody>
      </p:sp>
    </p:spTree>
    <p:extLst>
      <p:ext uri="{BB962C8B-B14F-4D97-AF65-F5344CB8AC3E}">
        <p14:creationId xmlns:p14="http://schemas.microsoft.com/office/powerpoint/2010/main" val="3867917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be discussing the opportunities and challenges present in Albania, a developing country in which ASOS plans to set up a factory. It will look at the key issues that have been uncovered regarding doing business in Albania and how ASOS can exploit the opportunities and manage its challenges. The opportunities presented by setting up a factory in Albania include access to a lower-cost workforce, low cost of land and infrastructure, and access to the EU market. However, there are also challenges that need to be addressed. These include a lack of skilled </a:t>
            </a:r>
            <a:r>
              <a:rPr lang="en-US" dirty="0" err="1"/>
              <a:t>labour</a:t>
            </a:r>
            <a:r>
              <a:rPr lang="en-US" dirty="0"/>
              <a:t>, a slow bureaucracy, corruption, and a lack of infrastructure.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2</a:t>
            </a:fld>
            <a:endParaRPr lang="en-GB"/>
          </a:p>
        </p:txBody>
      </p:sp>
    </p:spTree>
    <p:extLst>
      <p:ext uri="{BB962C8B-B14F-4D97-AF65-F5344CB8AC3E}">
        <p14:creationId xmlns:p14="http://schemas.microsoft.com/office/powerpoint/2010/main" val="1474551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Albania is a growing economy in the Western Balkans. With a population of around 3 million people, it has a young and vibrant population and a unique culture. </a:t>
            </a:r>
          </a:p>
          <a:p>
            <a:r>
              <a:rPr lang="en-US" dirty="0"/>
              <a:t>Albania has an open market economy and is an attractive destination for foreign investment. The country has signed various free trade agreements, making it an attractive and competitive place to do business (Wivel, 2020). </a:t>
            </a:r>
            <a:endParaRPr lang="en-GB"/>
          </a:p>
          <a:p>
            <a:r>
              <a:rPr lang="en-US" dirty="0"/>
              <a:t>Albania has a liberal tax system and low corporate tax rates, making it an attractive place for businesses to invest and operate. The country also has a well-developed infrastructure, including roads, airports and ports, which makes it easy to move goods and services. </a:t>
            </a:r>
            <a:endParaRPr lang="en-GB"/>
          </a:p>
          <a:p>
            <a:r>
              <a:rPr lang="en-US"/>
              <a:t> </a:t>
            </a:r>
            <a:endParaRPr lang="en-GB"/>
          </a:p>
          <a:p>
            <a:r>
              <a:rPr lang="en-US" dirty="0"/>
              <a:t>Finally, Albania is a member of NATO and the European Union, giving it access to a large, integrated market. This makes it an attractive destination for businesses interested in expanding their operations to the region.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3</a:t>
            </a:fld>
            <a:endParaRPr lang="en-GB"/>
          </a:p>
        </p:txBody>
      </p:sp>
    </p:spTree>
    <p:extLst>
      <p:ext uri="{BB962C8B-B14F-4D97-AF65-F5344CB8AC3E}">
        <p14:creationId xmlns:p14="http://schemas.microsoft.com/office/powerpoint/2010/main" val="1824525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Albania has become an increasingly attractive destination for foreign direct investment in recent years, due to its low corporate tax rate, strategic location, pro-business policies, and competitive </a:t>
            </a:r>
            <a:r>
              <a:rPr lang="en-US" dirty="0" err="1"/>
              <a:t>labour</a:t>
            </a:r>
            <a:r>
              <a:rPr lang="en-US" dirty="0"/>
              <a:t> costs. These factors present a number of opportunities for organizations looking to take advantage of the country’s business-friendly environment and the potential for increased profits  (WB, 2022). However, it is important for businesses to ensure they have a well-defined business strategy and respect for local customs and values in order to be successful.</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4</a:t>
            </a:fld>
            <a:endParaRPr lang="en-GB"/>
          </a:p>
        </p:txBody>
      </p:sp>
    </p:spTree>
    <p:extLst>
      <p:ext uri="{BB962C8B-B14F-4D97-AF65-F5344CB8AC3E}">
        <p14:creationId xmlns:p14="http://schemas.microsoft.com/office/powerpoint/2010/main" val="245768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looking to do business in Albania, there are a number of challenges that businesses must consider. These include a weak and underdeveloped corporate governance framework, a fragmented political system, cultural and linguistic diversity, and the need to develop a well-defined business strategy. Businesses must ensure they have strong corporate governance systems in place to ensure compliance with the law, secure the necessary approvals for their operations, have adequate knowledge of the local language and culture, be respectful of local customs and values, and have a clear understanding of the target market and local regulations and laws (Forbes, 2020). These challenges must be carefully considered in order for businesses to be successful in the Albanian market.</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5</a:t>
            </a:fld>
            <a:endParaRPr lang="en-GB"/>
          </a:p>
        </p:txBody>
      </p:sp>
    </p:spTree>
    <p:extLst>
      <p:ext uri="{BB962C8B-B14F-4D97-AF65-F5344CB8AC3E}">
        <p14:creationId xmlns:p14="http://schemas.microsoft.com/office/powerpoint/2010/main" val="796084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Albania is a democratic parliamentary republic and a member of the United Nations. It also has accession to the World Trade Organization and is a member of the Central European Free Trade Agreement. In 2019, GDP growth was 3.2%, and the country is undergoing economic reform and privatization (Statista, 2021). Manufacturing and agricultural sectors are growing, and the banking system is robust. ASOS should consider these factors when doing business in Albania.</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6</a:t>
            </a:fld>
            <a:endParaRPr lang="en-GB"/>
          </a:p>
        </p:txBody>
      </p:sp>
    </p:spTree>
    <p:extLst>
      <p:ext uri="{BB962C8B-B14F-4D97-AF65-F5344CB8AC3E}">
        <p14:creationId xmlns:p14="http://schemas.microsoft.com/office/powerpoint/2010/main" val="734924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Doing business in Albania requires an understanding of the legal and social environment. Companies must be familiar with the laws, regulations, and cultural norms of the country. By understanding the legal and social environment, companies can successfully operate in Albania.</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7</a:t>
            </a:fld>
            <a:endParaRPr lang="en-GB"/>
          </a:p>
        </p:txBody>
      </p:sp>
    </p:spTree>
    <p:extLst>
      <p:ext uri="{BB962C8B-B14F-4D97-AF65-F5344CB8AC3E}">
        <p14:creationId xmlns:p14="http://schemas.microsoft.com/office/powerpoint/2010/main" val="406141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Investing in Albania's cultural and technological environment can help ASOS establish a successful presence in the country. </a:t>
            </a:r>
          </a:p>
          <a:p>
            <a:r>
              <a:rPr lang="en-US" dirty="0"/>
              <a:t>The cultural environment in Albania is diverse and rich. It is important to be aware of the customs and values of the local population in order to conduct successful business (M&amp;C, 2022). Albania has a modern technological environment, with a growing technology sector. Businesses should take advantage of the technological environment when doing business in Albania.</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8</a:t>
            </a:fld>
            <a:endParaRPr lang="en-GB"/>
          </a:p>
        </p:txBody>
      </p:sp>
    </p:spTree>
    <p:extLst>
      <p:ext uri="{BB962C8B-B14F-4D97-AF65-F5344CB8AC3E}">
        <p14:creationId xmlns:p14="http://schemas.microsoft.com/office/powerpoint/2010/main" val="3408582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Albania is an attractive market for businesses looking to expand their operations into the region. It has a stable government and economy, and access to the European single market. It also has a </a:t>
            </a:r>
            <a:r>
              <a:rPr lang="en-US" dirty="0" err="1"/>
              <a:t>favourable</a:t>
            </a:r>
            <a:r>
              <a:rPr lang="en-US" dirty="0"/>
              <a:t> tax regime and well-developed legal framework, making it a safe and secure environment for foreign investors. The cost of doing business in Albania is also relatively low, which makes it an attractive option for businesses looking to enter the market.</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9</a:t>
            </a:fld>
            <a:endParaRPr lang="en-GB"/>
          </a:p>
        </p:txBody>
      </p:sp>
    </p:spTree>
    <p:extLst>
      <p:ext uri="{BB962C8B-B14F-4D97-AF65-F5344CB8AC3E}">
        <p14:creationId xmlns:p14="http://schemas.microsoft.com/office/powerpoint/2010/main" val="4029591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Albania presents a range of opportunities for ASOS. The company can benefit from the growing middle-class in the country, and can take advantage of the low cost of doing business in Albania. It also has access to the European single market and can tap into the young, educated population as potential customers. The government also offers incentives for foreign businesses looking to invest in the country, and ASOS can benefit from the country’s </a:t>
            </a:r>
            <a:r>
              <a:rPr lang="en-US" dirty="0" err="1"/>
              <a:t>favourable</a:t>
            </a:r>
            <a:r>
              <a:rPr lang="en-US" dirty="0"/>
              <a:t> tax regime.</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10</a:t>
            </a:fld>
            <a:endParaRPr lang="en-GB"/>
          </a:p>
        </p:txBody>
      </p:sp>
    </p:spTree>
    <p:extLst>
      <p:ext uri="{BB962C8B-B14F-4D97-AF65-F5344CB8AC3E}">
        <p14:creationId xmlns:p14="http://schemas.microsoft.com/office/powerpoint/2010/main" val="1073468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business looking to expand operations into Albania, it is important to understand the challenges you may face in managing operations in the country. This includes understanding the political and economic environment, taxation and regulatory framework, infrastructure and access to financing, and human resources.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11</a:t>
            </a:fld>
            <a:endParaRPr lang="en-GB"/>
          </a:p>
        </p:txBody>
      </p:sp>
    </p:spTree>
    <p:extLst>
      <p:ext uri="{BB962C8B-B14F-4D97-AF65-F5344CB8AC3E}">
        <p14:creationId xmlns:p14="http://schemas.microsoft.com/office/powerpoint/2010/main" val="2898258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successfully manage challenges in doing business in Albania, it is important to establish a local presence, research the legal and taxation framework, develop a financing plan, assess infrastructure needs, and identify and train human resources. Establishing a local presence can help mitigate potential challenges and provide a better understanding of the local market and its needs. Researching the legal and taxation framework can help ensure compliance with local regulations. Developing a financing plan can help ensure access to the capital necessary to operate in the country. Assessing infrastructure needs can help identify areas for improvement. Finally, identifying and training human resources can help ensure a qualified labor force. </a:t>
            </a:r>
          </a:p>
        </p:txBody>
      </p:sp>
      <p:sp>
        <p:nvSpPr>
          <p:cNvPr id="4" name="Slide Number Placeholder 3"/>
          <p:cNvSpPr>
            <a:spLocks noGrp="1"/>
          </p:cNvSpPr>
          <p:nvPr>
            <p:ph type="sldNum" sz="quarter" idx="5"/>
          </p:nvPr>
        </p:nvSpPr>
        <p:spPr/>
        <p:txBody>
          <a:bodyPr/>
          <a:lstStyle/>
          <a:p>
            <a:fld id="{D7FB5590-FB07-44F2-9BA5-168ACDE0141F}" type="slidenum">
              <a:t>12</a:t>
            </a:fld>
            <a:endParaRPr lang="en-GB"/>
          </a:p>
        </p:txBody>
      </p:sp>
    </p:spTree>
    <p:extLst>
      <p:ext uri="{BB962C8B-B14F-4D97-AF65-F5344CB8AC3E}">
        <p14:creationId xmlns:p14="http://schemas.microsoft.com/office/powerpoint/2010/main" val="1373980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conclusion is that Albania is a developing country with its own unique set of opportunities and challenges. It provides ASOS with the opportunity to access low labor costs and </a:t>
            </a:r>
            <a:r>
              <a:rPr lang="en-US" dirty="0" err="1"/>
              <a:t>favourable</a:t>
            </a:r>
            <a:r>
              <a:rPr lang="en-US" dirty="0"/>
              <a:t> trade agreements, as well as a strong economic growth rate. It also requires ASOS to manage the lack of infrastructure, local resources and human capital. Despite these challenges, ASOS can overcome them by taking advantage of the opportunities and investing in the necessary resources to make the venture a success. This will ensure that ASOS can capitalize on the potential of this new market.</a:t>
            </a:r>
          </a:p>
          <a:p>
            <a:endParaRPr lang="en-US" dirty="0">
              <a:cs typeface="Calibri"/>
            </a:endParaRPr>
          </a:p>
        </p:txBody>
      </p:sp>
      <p:sp>
        <p:nvSpPr>
          <p:cNvPr id="4" name="Slide Number Placeholder 3"/>
          <p:cNvSpPr>
            <a:spLocks noGrp="1"/>
          </p:cNvSpPr>
          <p:nvPr>
            <p:ph type="sldNum" sz="quarter" idx="5"/>
          </p:nvPr>
        </p:nvSpPr>
        <p:spPr/>
        <p:txBody>
          <a:bodyPr/>
          <a:lstStyle/>
          <a:p>
            <a:fld id="{D7FB5590-FB07-44F2-9BA5-168ACDE0141F}" type="slidenum">
              <a:t>13</a:t>
            </a:fld>
            <a:endParaRPr lang="en-GB"/>
          </a:p>
        </p:txBody>
      </p:sp>
    </p:spTree>
    <p:extLst>
      <p:ext uri="{BB962C8B-B14F-4D97-AF65-F5344CB8AC3E}">
        <p14:creationId xmlns:p14="http://schemas.microsoft.com/office/powerpoint/2010/main" val="2420618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ckinsey.com/industries/retail/our-insights/state-of-fashion" TargetMode="External"/><Relationship Id="rId2" Type="http://schemas.openxmlformats.org/officeDocument/2006/relationships/hyperlink" Target="https://www.forbes.com/sites/shelliekarabell/2018/04/17/albania-is-an-unusual-country-with-unusual-leadership-now-wants-to-join-europe/?sh=30f2ce6363df" TargetMode="External"/><Relationship Id="rId1" Type="http://schemas.openxmlformats.org/officeDocument/2006/relationships/slideLayout" Target="../slideLayouts/slideLayout2.xml"/><Relationship Id="rId6" Type="http://schemas.openxmlformats.org/officeDocument/2006/relationships/hyperlink" Target="https://blogs.worldbank.org/trade/helping-albania-seize-digital-trade-opportunity" TargetMode="External"/><Relationship Id="rId5" Type="http://schemas.openxmlformats.org/officeDocument/2006/relationships/hyperlink" Target="https://unfccc.int/climate-action/un-global-climate-action-awards/climate-leaders/city-of-paris" TargetMode="External"/><Relationship Id="rId4" Type="http://schemas.openxmlformats.org/officeDocument/2006/relationships/hyperlink" Target="https://www.statista.com/outlook/co/economy/alba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mountain, sky, nature, outdoor&#10;&#10;Description automatically generated">
            <a:extLst>
              <a:ext uri="{FF2B5EF4-FFF2-40B4-BE49-F238E27FC236}">
                <a16:creationId xmlns:a16="http://schemas.microsoft.com/office/drawing/2014/main" id="{38698384-67B5-4958-D3A0-9950EC9D4714}"/>
              </a:ext>
            </a:extLst>
          </p:cNvPr>
          <p:cNvPicPr>
            <a:picLocks noChangeAspect="1"/>
          </p:cNvPicPr>
          <p:nvPr/>
        </p:nvPicPr>
        <p:blipFill rotWithShape="1">
          <a:blip r:embed="rId2"/>
          <a:srcRect l="17704" t="9091" r="559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81029" y="1308491"/>
            <a:ext cx="8050199" cy="3204134"/>
          </a:xfrm>
        </p:spPr>
        <p:txBody>
          <a:bodyPr anchor="b">
            <a:normAutofit fontScale="90000"/>
          </a:bodyPr>
          <a:lstStyle/>
          <a:p>
            <a:pPr algn="l"/>
            <a:r>
              <a:rPr lang="en-GB" sz="4800" dirty="0">
                <a:ea typeface="+mj-lt"/>
                <a:cs typeface="+mj-lt"/>
              </a:rPr>
              <a:t>Global Business Environment Module code:LCBB4005 </a:t>
            </a:r>
            <a:br>
              <a:rPr lang="en-GB" sz="4800" dirty="0">
                <a:ea typeface="+mj-lt"/>
                <a:cs typeface="+mj-lt"/>
              </a:rPr>
            </a:br>
            <a:r>
              <a:rPr lang="en-GB" sz="4800" dirty="0" err="1">
                <a:ea typeface="+mj-lt"/>
                <a:cs typeface="+mj-lt"/>
              </a:rPr>
              <a:t>Name:Ceapa</a:t>
            </a:r>
            <a:r>
              <a:rPr lang="en-GB" sz="4800" dirty="0">
                <a:ea typeface="+mj-lt"/>
                <a:cs typeface="+mj-lt"/>
              </a:rPr>
              <a:t> </a:t>
            </a:r>
            <a:r>
              <a:rPr lang="en-GB" sz="4800" dirty="0" err="1">
                <a:ea typeface="+mj-lt"/>
                <a:cs typeface="+mj-lt"/>
              </a:rPr>
              <a:t>Sorina</a:t>
            </a:r>
            <a:br>
              <a:rPr lang="en-GB" sz="4800" dirty="0">
                <a:ea typeface="+mj-lt"/>
                <a:cs typeface="+mj-lt"/>
              </a:rPr>
            </a:br>
            <a:r>
              <a:rPr lang="en-GB" sz="4800" dirty="0">
                <a:ea typeface="+mj-lt"/>
                <a:cs typeface="+mj-lt"/>
              </a:rPr>
              <a:t>Student ID:2123039</a:t>
            </a:r>
            <a:endParaRPr lang="en-US" sz="4800" dirty="0"/>
          </a:p>
          <a:p>
            <a:pPr algn="l"/>
            <a:r>
              <a:rPr lang="en-GB" sz="4800" dirty="0">
                <a:ea typeface="+mj-lt"/>
                <a:cs typeface="+mj-lt"/>
              </a:rPr>
              <a:t>TASK 2</a:t>
            </a:r>
            <a:endParaRPr lang="en-GB" sz="4800" dirty="0">
              <a:cs typeface="Calibri Light"/>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5D083-8E8E-B487-947C-E1DDC2D46FA1}"/>
              </a:ext>
            </a:extLst>
          </p:cNvPr>
          <p:cNvSpPr>
            <a:spLocks noGrp="1"/>
          </p:cNvSpPr>
          <p:nvPr>
            <p:ph type="title"/>
          </p:nvPr>
        </p:nvSpPr>
        <p:spPr>
          <a:xfrm>
            <a:off x="838201" y="365125"/>
            <a:ext cx="5251316" cy="1807305"/>
          </a:xfrm>
        </p:spPr>
        <p:txBody>
          <a:bodyPr>
            <a:normAutofit/>
          </a:bodyPr>
          <a:lstStyle/>
          <a:p>
            <a:r>
              <a:rPr lang="en-GB" dirty="0">
                <a:ea typeface="+mj-lt"/>
                <a:cs typeface="+mj-lt"/>
              </a:rPr>
              <a:t>Introduction</a:t>
            </a:r>
            <a:endParaRPr lang="en-US" dirty="0"/>
          </a:p>
        </p:txBody>
      </p:sp>
      <p:sp>
        <p:nvSpPr>
          <p:cNvPr id="3" name="Content Placeholder 2">
            <a:extLst>
              <a:ext uri="{FF2B5EF4-FFF2-40B4-BE49-F238E27FC236}">
                <a16:creationId xmlns:a16="http://schemas.microsoft.com/office/drawing/2014/main" id="{3BDC3BAF-53DB-33B1-30E8-7B23518A46AF}"/>
              </a:ext>
            </a:extLst>
          </p:cNvPr>
          <p:cNvSpPr>
            <a:spLocks noGrp="1"/>
          </p:cNvSpPr>
          <p:nvPr>
            <p:ph idx="1"/>
          </p:nvPr>
        </p:nvSpPr>
        <p:spPr>
          <a:xfrm>
            <a:off x="838200" y="2333297"/>
            <a:ext cx="4619621" cy="3843666"/>
          </a:xfrm>
        </p:spPr>
        <p:txBody>
          <a:bodyPr vert="horz" lIns="91440" tIns="45720" rIns="91440" bIns="45720" rtlCol="0">
            <a:normAutofit/>
          </a:bodyPr>
          <a:lstStyle/>
          <a:p>
            <a:pPr>
              <a:buNone/>
            </a:pPr>
            <a:r>
              <a:rPr lang="en-GB" sz="2000">
                <a:ea typeface="+mn-lt"/>
                <a:cs typeface="+mn-lt"/>
              </a:rPr>
              <a:t>• Albania is an emerging economy with the potential for growth</a:t>
            </a:r>
            <a:endParaRPr lang="en-US" sz="2000">
              <a:ea typeface="+mn-lt"/>
              <a:cs typeface="+mn-lt"/>
            </a:endParaRPr>
          </a:p>
          <a:p>
            <a:pPr>
              <a:buNone/>
            </a:pPr>
            <a:r>
              <a:rPr lang="en-GB" sz="2000">
                <a:ea typeface="+mn-lt"/>
                <a:cs typeface="+mn-lt"/>
              </a:rPr>
              <a:t>• Opportunities presented by setting up a factory in Albania</a:t>
            </a:r>
          </a:p>
          <a:p>
            <a:pPr>
              <a:buNone/>
            </a:pPr>
            <a:r>
              <a:rPr lang="en-GB" sz="2000">
                <a:ea typeface="+mn-lt"/>
                <a:cs typeface="+mn-lt"/>
              </a:rPr>
              <a:t>• Challenges of doing business in Albania </a:t>
            </a:r>
          </a:p>
          <a:p>
            <a:pPr marL="0" indent="0">
              <a:buNone/>
            </a:pPr>
            <a:endParaRPr lang="en-GB" sz="2000">
              <a:cs typeface="Calibri"/>
            </a:endParaRPr>
          </a:p>
        </p:txBody>
      </p:sp>
      <p:pic>
        <p:nvPicPr>
          <p:cNvPr id="4" name="Picture 4" descr="A picture containing mountain, outdoor, nature&#10;&#10;Description automatically generated">
            <a:extLst>
              <a:ext uri="{FF2B5EF4-FFF2-40B4-BE49-F238E27FC236}">
                <a16:creationId xmlns:a16="http://schemas.microsoft.com/office/drawing/2014/main" id="{769C49FF-9399-AC64-7DF6-F9CC2D2D2265}"/>
              </a:ext>
            </a:extLst>
          </p:cNvPr>
          <p:cNvPicPr>
            <a:picLocks noChangeAspect="1"/>
          </p:cNvPicPr>
          <p:nvPr/>
        </p:nvPicPr>
        <p:blipFill rotWithShape="1">
          <a:blip r:embed="rId3"/>
          <a:srcRect l="30403" r="438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54520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E417D-F7D4-B807-D5ED-D986ECFF501E}"/>
              </a:ext>
            </a:extLst>
          </p:cNvPr>
          <p:cNvSpPr>
            <a:spLocks noGrp="1"/>
          </p:cNvSpPr>
          <p:nvPr>
            <p:ph type="title"/>
          </p:nvPr>
        </p:nvSpPr>
        <p:spPr>
          <a:xfrm>
            <a:off x="838201" y="365125"/>
            <a:ext cx="5251316" cy="1807305"/>
          </a:xfrm>
        </p:spPr>
        <p:txBody>
          <a:bodyPr>
            <a:normAutofit/>
          </a:bodyPr>
          <a:lstStyle/>
          <a:p>
            <a:r>
              <a:rPr lang="en-GB" dirty="0">
                <a:ea typeface="+mj-lt"/>
                <a:cs typeface="+mj-lt"/>
              </a:rPr>
              <a:t>Overview of Albania</a:t>
            </a:r>
            <a:endParaRPr lang="en-US" dirty="0"/>
          </a:p>
        </p:txBody>
      </p:sp>
      <p:sp>
        <p:nvSpPr>
          <p:cNvPr id="3" name="Content Placeholder 2">
            <a:extLst>
              <a:ext uri="{FF2B5EF4-FFF2-40B4-BE49-F238E27FC236}">
                <a16:creationId xmlns:a16="http://schemas.microsoft.com/office/drawing/2014/main" id="{CA8D576D-12D4-E8EE-7F14-E42D2D562582}"/>
              </a:ext>
            </a:extLst>
          </p:cNvPr>
          <p:cNvSpPr>
            <a:spLocks noGrp="1"/>
          </p:cNvSpPr>
          <p:nvPr>
            <p:ph idx="1"/>
          </p:nvPr>
        </p:nvSpPr>
        <p:spPr>
          <a:xfrm>
            <a:off x="838200" y="2333297"/>
            <a:ext cx="4619621" cy="3843666"/>
          </a:xfrm>
        </p:spPr>
        <p:txBody>
          <a:bodyPr vert="horz" lIns="91440" tIns="45720" rIns="91440" bIns="45720" rtlCol="0">
            <a:normAutofit/>
          </a:bodyPr>
          <a:lstStyle/>
          <a:p>
            <a:pPr>
              <a:buNone/>
            </a:pPr>
            <a:r>
              <a:rPr lang="en-GB" sz="1600">
                <a:ea typeface="+mn-lt"/>
                <a:cs typeface="+mn-lt"/>
              </a:rPr>
              <a:t>• Albania is a young, vibrant country with a unique culture</a:t>
            </a:r>
            <a:endParaRPr lang="en-US" sz="1600"/>
          </a:p>
          <a:p>
            <a:pPr>
              <a:buNone/>
            </a:pPr>
            <a:r>
              <a:rPr lang="en-GB" sz="1600">
                <a:ea typeface="+mn-lt"/>
                <a:cs typeface="+mn-lt"/>
              </a:rPr>
              <a:t>• Albania has an open market economy and is an attractive destination for foreign investment (Muharremi, 2020)</a:t>
            </a:r>
            <a:endParaRPr lang="en-GB" sz="1600"/>
          </a:p>
          <a:p>
            <a:pPr>
              <a:buNone/>
            </a:pPr>
            <a:r>
              <a:rPr lang="en-GB" sz="1600">
                <a:ea typeface="+mn-lt"/>
                <a:cs typeface="+mn-lt"/>
              </a:rPr>
              <a:t>• Albania is a member of the World Trade Organisation and has signed various free trade agreements (Wivel, 2020)</a:t>
            </a:r>
            <a:endParaRPr lang="en-GB" sz="1600"/>
          </a:p>
          <a:p>
            <a:pPr>
              <a:buNone/>
            </a:pPr>
            <a:r>
              <a:rPr lang="en-GB" sz="1600">
                <a:ea typeface="+mn-lt"/>
                <a:cs typeface="+mn-lt"/>
              </a:rPr>
              <a:t>• Albania has a liberal tax system and low corporate tax rates</a:t>
            </a:r>
            <a:endParaRPr lang="en-GB" sz="1600"/>
          </a:p>
          <a:p>
            <a:pPr>
              <a:buNone/>
            </a:pPr>
            <a:r>
              <a:rPr lang="en-GB" sz="1600">
                <a:ea typeface="+mn-lt"/>
                <a:cs typeface="+mn-lt"/>
              </a:rPr>
              <a:t>• Albania has a well-developed infrastructure, including roads, airports and ports</a:t>
            </a:r>
            <a:endParaRPr lang="en-GB" sz="1600"/>
          </a:p>
          <a:p>
            <a:pPr>
              <a:buNone/>
            </a:pPr>
            <a:r>
              <a:rPr lang="en-GB" sz="1600">
                <a:ea typeface="+mn-lt"/>
                <a:cs typeface="+mn-lt"/>
              </a:rPr>
              <a:t>• Albania is a member of NATO and the European Union</a:t>
            </a:r>
            <a:endParaRPr lang="en-GB" sz="1600"/>
          </a:p>
          <a:p>
            <a:pPr marL="0" indent="0">
              <a:buNone/>
            </a:pPr>
            <a:endParaRPr lang="en-GB" sz="1600">
              <a:cs typeface="Calibri" panose="020F0502020204030204"/>
            </a:endParaRPr>
          </a:p>
        </p:txBody>
      </p:sp>
      <p:pic>
        <p:nvPicPr>
          <p:cNvPr id="4" name="Picture 4">
            <a:extLst>
              <a:ext uri="{FF2B5EF4-FFF2-40B4-BE49-F238E27FC236}">
                <a16:creationId xmlns:a16="http://schemas.microsoft.com/office/drawing/2014/main" id="{FD5BDADD-3F04-2DF4-EDD9-42F363D7BF88}"/>
              </a:ext>
            </a:extLst>
          </p:cNvPr>
          <p:cNvPicPr>
            <a:picLocks noChangeAspect="1"/>
          </p:cNvPicPr>
          <p:nvPr/>
        </p:nvPicPr>
        <p:blipFill rotWithShape="1">
          <a:blip r:embed="rId3"/>
          <a:srcRect l="17708" r="2882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69928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42233-473B-46D5-0101-E2C4143FE1D8}"/>
              </a:ext>
            </a:extLst>
          </p:cNvPr>
          <p:cNvSpPr>
            <a:spLocks noGrp="1"/>
          </p:cNvSpPr>
          <p:nvPr>
            <p:ph type="title"/>
          </p:nvPr>
        </p:nvSpPr>
        <p:spPr>
          <a:xfrm>
            <a:off x="838201" y="365125"/>
            <a:ext cx="5251316" cy="1807305"/>
          </a:xfrm>
        </p:spPr>
        <p:txBody>
          <a:bodyPr>
            <a:normAutofit/>
          </a:bodyPr>
          <a:lstStyle/>
          <a:p>
            <a:r>
              <a:rPr lang="en-GB" sz="4100">
                <a:ea typeface="+mj-lt"/>
                <a:cs typeface="+mj-lt"/>
              </a:rPr>
              <a:t>Opportunities in Doing Business in Albania</a:t>
            </a:r>
            <a:endParaRPr lang="en-US" sz="4100"/>
          </a:p>
        </p:txBody>
      </p:sp>
      <p:sp>
        <p:nvSpPr>
          <p:cNvPr id="3" name="Content Placeholder 2">
            <a:extLst>
              <a:ext uri="{FF2B5EF4-FFF2-40B4-BE49-F238E27FC236}">
                <a16:creationId xmlns:a16="http://schemas.microsoft.com/office/drawing/2014/main" id="{8D44F6DD-CD08-7937-A734-359EF83EF1A2}"/>
              </a:ext>
            </a:extLst>
          </p:cNvPr>
          <p:cNvSpPr>
            <a:spLocks noGrp="1"/>
          </p:cNvSpPr>
          <p:nvPr>
            <p:ph idx="1"/>
          </p:nvPr>
        </p:nvSpPr>
        <p:spPr>
          <a:xfrm>
            <a:off x="838200" y="2333297"/>
            <a:ext cx="4619621" cy="3843666"/>
          </a:xfrm>
        </p:spPr>
        <p:txBody>
          <a:bodyPr vert="horz" lIns="91440" tIns="45720" rIns="91440" bIns="45720" rtlCol="0">
            <a:normAutofit/>
          </a:bodyPr>
          <a:lstStyle/>
          <a:p>
            <a:pPr>
              <a:buNone/>
            </a:pPr>
            <a:r>
              <a:rPr lang="en-GB" sz="1700">
                <a:ea typeface="+mn-lt"/>
                <a:cs typeface="+mn-lt"/>
              </a:rPr>
              <a:t>• Low Corporate Tax Rate (15%) – Companies can take advantage of the country’s competitive labor costs and reduce their tax burden.</a:t>
            </a:r>
            <a:endParaRPr lang="en-US" sz="1700"/>
          </a:p>
          <a:p>
            <a:pPr>
              <a:buNone/>
            </a:pPr>
            <a:r>
              <a:rPr lang="en-GB" sz="1700">
                <a:ea typeface="+mn-lt"/>
                <a:cs typeface="+mn-lt"/>
              </a:rPr>
              <a:t>• Strategic Location – Ideal gateway for companies looking to access markets in other countries in the region.</a:t>
            </a:r>
            <a:endParaRPr lang="en-GB" sz="1700"/>
          </a:p>
          <a:p>
            <a:pPr>
              <a:buNone/>
            </a:pPr>
            <a:r>
              <a:rPr lang="en-GB" sz="1700">
                <a:ea typeface="+mn-lt"/>
                <a:cs typeface="+mn-lt"/>
              </a:rPr>
              <a:t>• Pro-Business Policies – Albania has implemented a number of pro-business policies to make it attractive to foreign investors  (WB, 2022).</a:t>
            </a:r>
            <a:endParaRPr lang="en-GB" sz="1700"/>
          </a:p>
          <a:p>
            <a:pPr>
              <a:buNone/>
            </a:pPr>
            <a:r>
              <a:rPr lang="en-GB" sz="1700">
                <a:ea typeface="+mn-lt"/>
                <a:cs typeface="+mn-lt"/>
              </a:rPr>
              <a:t>• Competitive Labor Costs – Companies can benefit from the country’s competitive labor costs and access to a skilled workforce.</a:t>
            </a:r>
            <a:endParaRPr lang="en-GB" sz="1700"/>
          </a:p>
          <a:p>
            <a:pPr marL="0" indent="0">
              <a:buNone/>
            </a:pPr>
            <a:endParaRPr lang="en-GB" sz="1700">
              <a:cs typeface="Calibri" panose="020F0502020204030204"/>
            </a:endParaRPr>
          </a:p>
        </p:txBody>
      </p:sp>
      <p:pic>
        <p:nvPicPr>
          <p:cNvPr id="4" name="Picture 4">
            <a:extLst>
              <a:ext uri="{FF2B5EF4-FFF2-40B4-BE49-F238E27FC236}">
                <a16:creationId xmlns:a16="http://schemas.microsoft.com/office/drawing/2014/main" id="{B43EA84F-0D34-D58E-3D14-9DAE4A9027D4}"/>
              </a:ext>
            </a:extLst>
          </p:cNvPr>
          <p:cNvPicPr>
            <a:picLocks noChangeAspect="1"/>
          </p:cNvPicPr>
          <p:nvPr/>
        </p:nvPicPr>
        <p:blipFill rotWithShape="1">
          <a:blip r:embed="rId3"/>
          <a:srcRect l="22254" r="2883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4589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A5167-C265-7F28-A4D6-7CFB5E069A2F}"/>
              </a:ext>
            </a:extLst>
          </p:cNvPr>
          <p:cNvSpPr>
            <a:spLocks noGrp="1"/>
          </p:cNvSpPr>
          <p:nvPr>
            <p:ph type="title"/>
          </p:nvPr>
        </p:nvSpPr>
        <p:spPr>
          <a:xfrm>
            <a:off x="836679" y="723898"/>
            <a:ext cx="6002110" cy="1495425"/>
          </a:xfrm>
        </p:spPr>
        <p:txBody>
          <a:bodyPr>
            <a:normAutofit/>
          </a:bodyPr>
          <a:lstStyle/>
          <a:p>
            <a:r>
              <a:rPr lang="en-GB" sz="4000">
                <a:ea typeface="+mj-lt"/>
                <a:cs typeface="+mj-lt"/>
              </a:rPr>
              <a:t>Challenges of Doing Business in Albania</a:t>
            </a:r>
            <a:endParaRPr lang="en-US" sz="4000"/>
          </a:p>
        </p:txBody>
      </p:sp>
      <p:sp>
        <p:nvSpPr>
          <p:cNvPr id="3" name="Content Placeholder 2">
            <a:extLst>
              <a:ext uri="{FF2B5EF4-FFF2-40B4-BE49-F238E27FC236}">
                <a16:creationId xmlns:a16="http://schemas.microsoft.com/office/drawing/2014/main" id="{99BEC18C-FCA5-17AF-85EC-9EF1D339425C}"/>
              </a:ext>
            </a:extLst>
          </p:cNvPr>
          <p:cNvSpPr>
            <a:spLocks noGrp="1"/>
          </p:cNvSpPr>
          <p:nvPr>
            <p:ph idx="1"/>
          </p:nvPr>
        </p:nvSpPr>
        <p:spPr>
          <a:xfrm>
            <a:off x="836680" y="2405067"/>
            <a:ext cx="6002110" cy="3729034"/>
          </a:xfrm>
        </p:spPr>
        <p:txBody>
          <a:bodyPr vert="horz" lIns="91440" tIns="45720" rIns="91440" bIns="45720" rtlCol="0">
            <a:normAutofit/>
          </a:bodyPr>
          <a:lstStyle/>
          <a:p>
            <a:pPr>
              <a:buNone/>
            </a:pPr>
            <a:r>
              <a:rPr lang="en-GB" sz="1100">
                <a:ea typeface="+mn-lt"/>
                <a:cs typeface="+mn-lt"/>
              </a:rPr>
              <a:t>• Weak Corporate Governance Framework: </a:t>
            </a:r>
            <a:endParaRPr lang="en-US" sz="1100">
              <a:ea typeface="+mn-lt"/>
              <a:cs typeface="+mn-lt"/>
            </a:endParaRPr>
          </a:p>
          <a:p>
            <a:pPr>
              <a:buNone/>
            </a:pPr>
            <a:r>
              <a:rPr lang="en-GB" sz="1100">
                <a:ea typeface="+mn-lt"/>
                <a:cs typeface="+mn-lt"/>
              </a:rPr>
              <a:t>  ○ Businesses must ensure they have strong corporate governance systems in place to ensure compliance with the law</a:t>
            </a:r>
          </a:p>
          <a:p>
            <a:pPr>
              <a:buNone/>
            </a:pPr>
            <a:r>
              <a:rPr lang="en-GB" sz="1100">
                <a:ea typeface="+mn-lt"/>
                <a:cs typeface="+mn-lt"/>
              </a:rPr>
              <a:t>• Fragmented Political System: </a:t>
            </a:r>
          </a:p>
          <a:p>
            <a:pPr>
              <a:buNone/>
            </a:pPr>
            <a:r>
              <a:rPr lang="en-GB" sz="1100">
                <a:ea typeface="+mn-lt"/>
                <a:cs typeface="+mn-lt"/>
              </a:rPr>
              <a:t>  ○ Businesses must secure the necessary approvals for their operations (Marjanović and Đukić, 2020)</a:t>
            </a:r>
          </a:p>
          <a:p>
            <a:pPr>
              <a:buNone/>
            </a:pPr>
            <a:r>
              <a:rPr lang="en-GB" sz="1100">
                <a:ea typeface="+mn-lt"/>
                <a:cs typeface="+mn-lt"/>
              </a:rPr>
              <a:t>• Cultural and Linguistic Diversity:</a:t>
            </a:r>
          </a:p>
          <a:p>
            <a:pPr>
              <a:buNone/>
            </a:pPr>
            <a:r>
              <a:rPr lang="en-GB" sz="1100">
                <a:ea typeface="+mn-lt"/>
                <a:cs typeface="+mn-lt"/>
              </a:rPr>
              <a:t>  ○ Businesses must have adequate knowledge of the local language and culture to be successful</a:t>
            </a:r>
          </a:p>
          <a:p>
            <a:pPr>
              <a:buNone/>
            </a:pPr>
            <a:r>
              <a:rPr lang="en-GB" sz="1100">
                <a:ea typeface="+mn-lt"/>
                <a:cs typeface="+mn-lt"/>
              </a:rPr>
              <a:t>  ○ Businesses must be sensitive to local customs and values</a:t>
            </a:r>
          </a:p>
          <a:p>
            <a:pPr>
              <a:buNone/>
            </a:pPr>
            <a:r>
              <a:rPr lang="en-GB" sz="1100">
                <a:ea typeface="+mn-lt"/>
                <a:cs typeface="+mn-lt"/>
              </a:rPr>
              <a:t>• Developing Business Strategies: </a:t>
            </a:r>
          </a:p>
          <a:p>
            <a:pPr>
              <a:buNone/>
            </a:pPr>
            <a:r>
              <a:rPr lang="en-GB" sz="1100">
                <a:ea typeface="+mn-lt"/>
                <a:cs typeface="+mn-lt"/>
              </a:rPr>
              <a:t>  ○ Businesses must have a clear understanding of their target market and the competitive advantages they can offer (Muratović and Gimpl, 2020)</a:t>
            </a:r>
          </a:p>
          <a:p>
            <a:pPr>
              <a:buNone/>
            </a:pPr>
            <a:r>
              <a:rPr lang="en-GB" sz="1100">
                <a:ea typeface="+mn-lt"/>
                <a:cs typeface="+mn-lt"/>
              </a:rPr>
              <a:t>  ○ Businesses must have a clear understanding of the local regulations and laws in order to ensure compliance</a:t>
            </a:r>
          </a:p>
          <a:p>
            <a:pPr marL="0" indent="0">
              <a:buNone/>
            </a:pPr>
            <a:endParaRPr lang="en-GB" sz="1100">
              <a:cs typeface="Calibri"/>
            </a:endParaRPr>
          </a:p>
        </p:txBody>
      </p:sp>
      <p:pic>
        <p:nvPicPr>
          <p:cNvPr id="4" name="Picture 4" descr="A picture containing water, mountain, outdoor, sky&#10;&#10;Description automatically generated">
            <a:extLst>
              <a:ext uri="{FF2B5EF4-FFF2-40B4-BE49-F238E27FC236}">
                <a16:creationId xmlns:a16="http://schemas.microsoft.com/office/drawing/2014/main" id="{73AD76F8-E5A9-D582-94EC-90983711D671}"/>
              </a:ext>
            </a:extLst>
          </p:cNvPr>
          <p:cNvPicPr>
            <a:picLocks noChangeAspect="1"/>
          </p:cNvPicPr>
          <p:nvPr/>
        </p:nvPicPr>
        <p:blipFill rotWithShape="1">
          <a:blip r:embed="rId3"/>
          <a:srcRect l="35758" r="9643"/>
          <a:stretch/>
        </p:blipFill>
        <p:spPr>
          <a:xfrm>
            <a:off x="7199440" y="10"/>
            <a:ext cx="4992560" cy="6857990"/>
          </a:xfrm>
          <a:prstGeom prst="rect">
            <a:avLst/>
          </a:prstGeom>
          <a:effectLst/>
        </p:spPr>
      </p:pic>
    </p:spTree>
    <p:extLst>
      <p:ext uri="{BB962C8B-B14F-4D97-AF65-F5344CB8AC3E}">
        <p14:creationId xmlns:p14="http://schemas.microsoft.com/office/powerpoint/2010/main" val="3737599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D26BE-BF80-8EC1-4D07-17CF37A8673D}"/>
              </a:ext>
            </a:extLst>
          </p:cNvPr>
          <p:cNvSpPr>
            <a:spLocks noGrp="1"/>
          </p:cNvSpPr>
          <p:nvPr>
            <p:ph type="title"/>
          </p:nvPr>
        </p:nvSpPr>
        <p:spPr>
          <a:xfrm>
            <a:off x="572493" y="238539"/>
            <a:ext cx="11018520" cy="1434415"/>
          </a:xfrm>
        </p:spPr>
        <p:txBody>
          <a:bodyPr anchor="b">
            <a:normAutofit/>
          </a:bodyPr>
          <a:lstStyle/>
          <a:p>
            <a:r>
              <a:rPr lang="en-GB" sz="4600">
                <a:ea typeface="+mj-lt"/>
                <a:cs typeface="+mj-lt"/>
              </a:rPr>
              <a:t>Political Environment and Economic Environment</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551946-3283-2542-1317-62D6988E7F2D}"/>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r>
              <a:rPr lang="en-GB" sz="1500">
                <a:ea typeface="+mn-lt"/>
                <a:cs typeface="+mn-lt"/>
              </a:rPr>
              <a:t>• Political Environment:</a:t>
            </a:r>
            <a:endParaRPr lang="en-US" sz="1500">
              <a:ea typeface="+mn-lt"/>
              <a:cs typeface="+mn-lt"/>
            </a:endParaRPr>
          </a:p>
          <a:p>
            <a:pPr>
              <a:buNone/>
            </a:pPr>
            <a:r>
              <a:rPr lang="en-GB" sz="1500">
                <a:ea typeface="+mn-lt"/>
                <a:cs typeface="+mn-lt"/>
              </a:rPr>
              <a:t>  ◦ Democratic Parliamentary Republic </a:t>
            </a:r>
          </a:p>
          <a:p>
            <a:pPr>
              <a:buNone/>
            </a:pPr>
            <a:r>
              <a:rPr lang="en-GB" sz="1500">
                <a:ea typeface="+mn-lt"/>
                <a:cs typeface="+mn-lt"/>
              </a:rPr>
              <a:t>  ◦ Membership in the United Nations </a:t>
            </a:r>
          </a:p>
          <a:p>
            <a:pPr>
              <a:buNone/>
            </a:pPr>
            <a:r>
              <a:rPr lang="en-GB" sz="1500">
                <a:ea typeface="+mn-lt"/>
                <a:cs typeface="+mn-lt"/>
              </a:rPr>
              <a:t>  ◦ Accession to the World Trade Organization </a:t>
            </a:r>
          </a:p>
          <a:p>
            <a:pPr>
              <a:buNone/>
            </a:pPr>
            <a:r>
              <a:rPr lang="en-GB" sz="1500">
                <a:ea typeface="+mn-lt"/>
                <a:cs typeface="+mn-lt"/>
              </a:rPr>
              <a:t>  ◦ Membership in the Central European Free Trade Agreement (WB, 2022)</a:t>
            </a:r>
            <a:br>
              <a:rPr lang="en-US" sz="1500"/>
            </a:br>
            <a:endParaRPr lang="en-US" sz="1500"/>
          </a:p>
          <a:p>
            <a:pPr>
              <a:buNone/>
            </a:pPr>
            <a:r>
              <a:rPr lang="en-GB" sz="1500">
                <a:ea typeface="+mn-lt"/>
                <a:cs typeface="+mn-lt"/>
              </a:rPr>
              <a:t>• Economic Environment:</a:t>
            </a:r>
          </a:p>
          <a:p>
            <a:pPr>
              <a:buNone/>
            </a:pPr>
            <a:r>
              <a:rPr lang="en-GB" sz="1500">
                <a:ea typeface="+mn-lt"/>
                <a:cs typeface="+mn-lt"/>
              </a:rPr>
              <a:t>  ◦ GDP growth of 3.2% in 2019 (Statista, 2021)</a:t>
            </a:r>
          </a:p>
          <a:p>
            <a:pPr>
              <a:buNone/>
            </a:pPr>
            <a:r>
              <a:rPr lang="en-GB" sz="1500">
                <a:ea typeface="+mn-lt"/>
                <a:cs typeface="+mn-lt"/>
              </a:rPr>
              <a:t>  ◦ Economic reform and privatization </a:t>
            </a:r>
          </a:p>
          <a:p>
            <a:pPr>
              <a:buNone/>
            </a:pPr>
            <a:r>
              <a:rPr lang="en-GB" sz="1500">
                <a:ea typeface="+mn-lt"/>
                <a:cs typeface="+mn-lt"/>
              </a:rPr>
              <a:t>  ◦ Growing manufacturing and agricultural sectors </a:t>
            </a:r>
          </a:p>
          <a:p>
            <a:pPr>
              <a:buNone/>
            </a:pPr>
            <a:r>
              <a:rPr lang="en-GB" sz="1500">
                <a:ea typeface="+mn-lt"/>
                <a:cs typeface="+mn-lt"/>
              </a:rPr>
              <a:t>  ◦ Robust banking system </a:t>
            </a:r>
          </a:p>
          <a:p>
            <a:pPr marL="0" indent="0">
              <a:buNone/>
            </a:pPr>
            <a:br>
              <a:rPr lang="en-US" sz="1500"/>
            </a:br>
            <a:endParaRPr lang="en-US" sz="1500"/>
          </a:p>
        </p:txBody>
      </p:sp>
      <p:pic>
        <p:nvPicPr>
          <p:cNvPr id="4" name="Picture 4" descr="A picture containing mountain, outdoor, town, lush&#10;&#10;Description automatically generated">
            <a:extLst>
              <a:ext uri="{FF2B5EF4-FFF2-40B4-BE49-F238E27FC236}">
                <a16:creationId xmlns:a16="http://schemas.microsoft.com/office/drawing/2014/main" id="{F3B31560-7D03-F012-42E4-6757F80C96CA}"/>
              </a:ext>
            </a:extLst>
          </p:cNvPr>
          <p:cNvPicPr>
            <a:picLocks noChangeAspect="1"/>
          </p:cNvPicPr>
          <p:nvPr/>
        </p:nvPicPr>
        <p:blipFill rotWithShape="1">
          <a:blip r:embed="rId3"/>
          <a:srcRect l="17700" r="13511" b="-3"/>
          <a:stretch/>
        </p:blipFill>
        <p:spPr>
          <a:xfrm>
            <a:off x="7675658" y="2093976"/>
            <a:ext cx="3941064" cy="4096512"/>
          </a:xfrm>
          <a:prstGeom prst="rect">
            <a:avLst/>
          </a:prstGeom>
        </p:spPr>
      </p:pic>
    </p:spTree>
    <p:extLst>
      <p:ext uri="{BB962C8B-B14F-4D97-AF65-F5344CB8AC3E}">
        <p14:creationId xmlns:p14="http://schemas.microsoft.com/office/powerpoint/2010/main" val="3040453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6196E45-1AA0-443D-AEE0-8608B2255C0D}"/>
              </a:ext>
            </a:extLst>
          </p:cNvPr>
          <p:cNvSpPr>
            <a:spLocks noGrp="1"/>
          </p:cNvSpPr>
          <p:nvPr>
            <p:ph type="title"/>
          </p:nvPr>
        </p:nvSpPr>
        <p:spPr>
          <a:xfrm>
            <a:off x="838200" y="365125"/>
            <a:ext cx="5393361" cy="1325563"/>
          </a:xfrm>
        </p:spPr>
        <p:txBody>
          <a:bodyPr>
            <a:normAutofit/>
          </a:bodyPr>
          <a:lstStyle/>
          <a:p>
            <a:r>
              <a:rPr lang="en-GB" sz="4100">
                <a:ea typeface="+mj-lt"/>
                <a:cs typeface="+mj-lt"/>
              </a:rPr>
              <a:t>Legal Environment  and Social Environment</a:t>
            </a:r>
            <a:endParaRPr lang="en-US" sz="4100"/>
          </a:p>
        </p:txBody>
      </p:sp>
      <p:sp>
        <p:nvSpPr>
          <p:cNvPr id="3" name="Content Placeholder 2">
            <a:extLst>
              <a:ext uri="{FF2B5EF4-FFF2-40B4-BE49-F238E27FC236}">
                <a16:creationId xmlns:a16="http://schemas.microsoft.com/office/drawing/2014/main" id="{5A8E0449-68AA-5DFC-8817-46600952DA14}"/>
              </a:ext>
            </a:extLst>
          </p:cNvPr>
          <p:cNvSpPr>
            <a:spLocks noGrp="1"/>
          </p:cNvSpPr>
          <p:nvPr>
            <p:ph idx="1"/>
          </p:nvPr>
        </p:nvSpPr>
        <p:spPr>
          <a:xfrm>
            <a:off x="838200" y="1825625"/>
            <a:ext cx="5393361" cy="4351338"/>
          </a:xfrm>
        </p:spPr>
        <p:txBody>
          <a:bodyPr vert="horz" lIns="91440" tIns="45720" rIns="91440" bIns="45720" rtlCol="0">
            <a:normAutofit/>
          </a:bodyPr>
          <a:lstStyle/>
          <a:p>
            <a:pPr>
              <a:buNone/>
            </a:pPr>
            <a:r>
              <a:rPr lang="en-GB" sz="1300">
                <a:ea typeface="+mn-lt"/>
                <a:cs typeface="+mn-lt"/>
              </a:rPr>
              <a:t>Legal Environment </a:t>
            </a:r>
            <a:endParaRPr lang="en-US" sz="1300"/>
          </a:p>
          <a:p>
            <a:pPr>
              <a:buNone/>
            </a:pPr>
            <a:r>
              <a:rPr lang="en-GB" sz="1300">
                <a:ea typeface="+mn-lt"/>
                <a:cs typeface="+mn-lt"/>
              </a:rPr>
              <a:t>• Albania has a civil law legal system </a:t>
            </a:r>
            <a:endParaRPr lang="en-GB" sz="1300"/>
          </a:p>
          <a:p>
            <a:pPr>
              <a:buNone/>
            </a:pPr>
            <a:r>
              <a:rPr lang="en-GB" sz="1300">
                <a:ea typeface="+mn-lt"/>
                <a:cs typeface="+mn-lt"/>
              </a:rPr>
              <a:t>• Laws are based on the Italian civil code </a:t>
            </a:r>
            <a:endParaRPr lang="en-GB" sz="1300"/>
          </a:p>
          <a:p>
            <a:pPr>
              <a:buNone/>
            </a:pPr>
            <a:r>
              <a:rPr lang="en-GB" sz="1300">
                <a:ea typeface="+mn-lt"/>
                <a:cs typeface="+mn-lt"/>
              </a:rPr>
              <a:t>• Companies are governed by the Commercial Code </a:t>
            </a:r>
            <a:endParaRPr lang="en-GB" sz="1300"/>
          </a:p>
          <a:p>
            <a:pPr>
              <a:buNone/>
            </a:pPr>
            <a:r>
              <a:rPr lang="en-GB" sz="1300">
                <a:ea typeface="+mn-lt"/>
                <a:cs typeface="+mn-lt"/>
              </a:rPr>
              <a:t>• Foreign investors are protected by the Constitution </a:t>
            </a:r>
            <a:endParaRPr lang="en-GB" sz="1300"/>
          </a:p>
          <a:p>
            <a:pPr>
              <a:buNone/>
            </a:pPr>
            <a:r>
              <a:rPr lang="en-GB" sz="1300">
                <a:ea typeface="+mn-lt"/>
                <a:cs typeface="+mn-lt"/>
              </a:rPr>
              <a:t>• There are strict environmental laws and regulations (UNFCCC, 2023)</a:t>
            </a:r>
            <a:endParaRPr lang="en-GB" sz="1300"/>
          </a:p>
          <a:p>
            <a:pPr>
              <a:buNone/>
            </a:pPr>
            <a:r>
              <a:rPr lang="en-GB" sz="1300">
                <a:ea typeface="+mn-lt"/>
                <a:cs typeface="+mn-lt"/>
              </a:rPr>
              <a:t>Social Environment </a:t>
            </a:r>
            <a:endParaRPr lang="en-GB" sz="1300"/>
          </a:p>
          <a:p>
            <a:pPr>
              <a:buNone/>
            </a:pPr>
            <a:r>
              <a:rPr lang="en-GB" sz="1300">
                <a:ea typeface="+mn-lt"/>
                <a:cs typeface="+mn-lt"/>
              </a:rPr>
              <a:t>• Albania is a multicultural country with a diverse population </a:t>
            </a:r>
            <a:endParaRPr lang="en-GB" sz="1300"/>
          </a:p>
          <a:p>
            <a:pPr>
              <a:buNone/>
            </a:pPr>
            <a:r>
              <a:rPr lang="en-GB" sz="1300">
                <a:ea typeface="+mn-lt"/>
                <a:cs typeface="+mn-lt"/>
              </a:rPr>
              <a:t>• The majority of the population is Muslim, with a significant Orthodox minority (</a:t>
            </a:r>
            <a:r>
              <a:rPr lang="en-GB" sz="1300" err="1">
                <a:ea typeface="+mn-lt"/>
                <a:cs typeface="+mn-lt"/>
              </a:rPr>
              <a:t>Sqapi</a:t>
            </a:r>
            <a:r>
              <a:rPr lang="en-GB" sz="1300">
                <a:ea typeface="+mn-lt"/>
                <a:cs typeface="+mn-lt"/>
              </a:rPr>
              <a:t>, 2019)</a:t>
            </a:r>
            <a:endParaRPr lang="en-GB" sz="1300"/>
          </a:p>
          <a:p>
            <a:pPr>
              <a:buNone/>
            </a:pPr>
            <a:r>
              <a:rPr lang="en-GB" sz="1300">
                <a:ea typeface="+mn-lt"/>
                <a:cs typeface="+mn-lt"/>
              </a:rPr>
              <a:t>• Albanian culture is heavily influenced by traditional tribal customs </a:t>
            </a:r>
            <a:endParaRPr lang="en-GB" sz="1300"/>
          </a:p>
          <a:p>
            <a:pPr>
              <a:buNone/>
            </a:pPr>
            <a:r>
              <a:rPr lang="en-GB" sz="1300">
                <a:ea typeface="+mn-lt"/>
                <a:cs typeface="+mn-lt"/>
              </a:rPr>
              <a:t>• The country has a highly-developed tourism industry </a:t>
            </a:r>
            <a:endParaRPr lang="en-GB" sz="1300"/>
          </a:p>
          <a:p>
            <a:pPr>
              <a:buNone/>
            </a:pPr>
            <a:r>
              <a:rPr lang="en-GB" sz="1300">
                <a:ea typeface="+mn-lt"/>
                <a:cs typeface="+mn-lt"/>
              </a:rPr>
              <a:t>• The workforce is highly educated and increasingly diverse </a:t>
            </a:r>
            <a:endParaRPr lang="en-GB" sz="1300"/>
          </a:p>
          <a:p>
            <a:pPr marL="0" indent="0">
              <a:buNone/>
            </a:pPr>
            <a:br>
              <a:rPr lang="en-US" sz="1300"/>
            </a:br>
            <a:endParaRPr lang="en-US" sz="1300"/>
          </a:p>
        </p:txBody>
      </p:sp>
      <p:pic>
        <p:nvPicPr>
          <p:cNvPr id="4" name="Picture 4" descr="A person holding a flag&#10;&#10;Description automatically generated">
            <a:extLst>
              <a:ext uri="{FF2B5EF4-FFF2-40B4-BE49-F238E27FC236}">
                <a16:creationId xmlns:a16="http://schemas.microsoft.com/office/drawing/2014/main" id="{5B4AEF8A-A909-3CDF-4465-59F6A0AFF06B}"/>
              </a:ext>
            </a:extLst>
          </p:cNvPr>
          <p:cNvPicPr>
            <a:picLocks noChangeAspect="1"/>
          </p:cNvPicPr>
          <p:nvPr/>
        </p:nvPicPr>
        <p:blipFill rotWithShape="1">
          <a:blip r:embed="rId3"/>
          <a:srcRect r="3" b="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1384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3F73C-F2BD-27F7-6BF9-32F83D9C8F52}"/>
              </a:ext>
            </a:extLst>
          </p:cNvPr>
          <p:cNvSpPr>
            <a:spLocks noGrp="1"/>
          </p:cNvSpPr>
          <p:nvPr>
            <p:ph type="title"/>
          </p:nvPr>
        </p:nvSpPr>
        <p:spPr>
          <a:xfrm>
            <a:off x="572493" y="238539"/>
            <a:ext cx="11018520" cy="1434415"/>
          </a:xfrm>
        </p:spPr>
        <p:txBody>
          <a:bodyPr anchor="b">
            <a:normAutofit/>
          </a:bodyPr>
          <a:lstStyle/>
          <a:p>
            <a:r>
              <a:rPr lang="en-GB" sz="4600">
                <a:ea typeface="+mj-lt"/>
                <a:cs typeface="+mj-lt"/>
              </a:rPr>
              <a:t>Cultural Environment and Technological Environment</a:t>
            </a:r>
            <a:endParaRPr lang="en-US" sz="46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73ECBD-3381-18E4-E2F2-410DB388D351}"/>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r>
              <a:rPr lang="en-GB" sz="1200">
                <a:ea typeface="+mn-lt"/>
                <a:cs typeface="+mn-lt"/>
              </a:rPr>
              <a:t>Cultural Environment </a:t>
            </a:r>
            <a:endParaRPr lang="en-US" sz="1200">
              <a:ea typeface="+mn-lt"/>
              <a:cs typeface="+mn-lt"/>
            </a:endParaRPr>
          </a:p>
          <a:p>
            <a:pPr>
              <a:buNone/>
            </a:pPr>
            <a:r>
              <a:rPr lang="en-GB" sz="1200">
                <a:ea typeface="+mn-lt"/>
                <a:cs typeface="+mn-lt"/>
              </a:rPr>
              <a:t>• Albanian culture is heavily influenced by the Ottoman Empire, which has left its mark on language, religion, and architecture.</a:t>
            </a:r>
          </a:p>
          <a:p>
            <a:pPr>
              <a:buNone/>
            </a:pPr>
            <a:r>
              <a:rPr lang="en-GB" sz="1200">
                <a:ea typeface="+mn-lt"/>
                <a:cs typeface="+mn-lt"/>
              </a:rPr>
              <a:t>• Family is the center of society and plays an important role in business decision-making. </a:t>
            </a:r>
          </a:p>
          <a:p>
            <a:pPr>
              <a:buNone/>
            </a:pPr>
            <a:r>
              <a:rPr lang="en-GB" sz="1200">
                <a:ea typeface="+mn-lt"/>
                <a:cs typeface="+mn-lt"/>
              </a:rPr>
              <a:t>• Relationship building is essential, and respect for elders is highly valued (Hamze, 2020).</a:t>
            </a:r>
          </a:p>
          <a:p>
            <a:pPr>
              <a:buNone/>
            </a:pPr>
            <a:r>
              <a:rPr lang="en-GB" sz="1200">
                <a:ea typeface="+mn-lt"/>
                <a:cs typeface="+mn-lt"/>
              </a:rPr>
              <a:t>• Albanian culture is an oral culture, meaning communication is often done verbally instead of in writing.</a:t>
            </a:r>
          </a:p>
          <a:p>
            <a:pPr>
              <a:buNone/>
            </a:pPr>
            <a:endParaRPr lang="en-GB" sz="1200"/>
          </a:p>
          <a:p>
            <a:pPr>
              <a:buNone/>
            </a:pPr>
            <a:r>
              <a:rPr lang="en-GB" sz="1200">
                <a:ea typeface="+mn-lt"/>
                <a:cs typeface="+mn-lt"/>
              </a:rPr>
              <a:t>Technological Environment </a:t>
            </a:r>
          </a:p>
          <a:p>
            <a:pPr>
              <a:buNone/>
            </a:pPr>
            <a:r>
              <a:rPr lang="en-GB" sz="1200">
                <a:ea typeface="+mn-lt"/>
                <a:cs typeface="+mn-lt"/>
              </a:rPr>
              <a:t>• Albania has made strides in its technological infrastructure, with high-speed internet widely available. </a:t>
            </a:r>
          </a:p>
          <a:p>
            <a:pPr>
              <a:buNone/>
            </a:pPr>
            <a:r>
              <a:rPr lang="en-GB" sz="1200">
                <a:ea typeface="+mn-lt"/>
                <a:cs typeface="+mn-lt"/>
              </a:rPr>
              <a:t>• The government has invested in digital infrastructure and is working to increase the availability of digital services, such as e-commerce (M&amp;C, 2022). </a:t>
            </a:r>
          </a:p>
          <a:p>
            <a:pPr>
              <a:buNone/>
            </a:pPr>
            <a:r>
              <a:rPr lang="en-GB" sz="1200">
                <a:ea typeface="+mn-lt"/>
                <a:cs typeface="+mn-lt"/>
              </a:rPr>
              <a:t>• Mobile phone and tablet usage is growing rapidly, and mobile banking is becoming more popular. </a:t>
            </a:r>
          </a:p>
          <a:p>
            <a:pPr>
              <a:buNone/>
            </a:pPr>
            <a:r>
              <a:rPr lang="en-GB" sz="1200">
                <a:ea typeface="+mn-lt"/>
                <a:cs typeface="+mn-lt"/>
              </a:rPr>
              <a:t>• ASOS should consider establishing an online presence in Albania, as there is a growing demand for digital products and services. </a:t>
            </a:r>
          </a:p>
          <a:p>
            <a:pPr marL="0" indent="0">
              <a:buNone/>
            </a:pPr>
            <a:endParaRPr lang="en-GB" sz="1200">
              <a:cs typeface="Calibri"/>
            </a:endParaRPr>
          </a:p>
        </p:txBody>
      </p:sp>
      <p:pic>
        <p:nvPicPr>
          <p:cNvPr id="4" name="Picture 4" descr="A group of people posing for a photo&#10;&#10;Description automatically generated">
            <a:extLst>
              <a:ext uri="{FF2B5EF4-FFF2-40B4-BE49-F238E27FC236}">
                <a16:creationId xmlns:a16="http://schemas.microsoft.com/office/drawing/2014/main" id="{63BD1C85-510D-91A3-2DAB-FE4016382951}"/>
              </a:ext>
            </a:extLst>
          </p:cNvPr>
          <p:cNvPicPr>
            <a:picLocks noChangeAspect="1"/>
          </p:cNvPicPr>
          <p:nvPr/>
        </p:nvPicPr>
        <p:blipFill rotWithShape="1">
          <a:blip r:embed="rId3"/>
          <a:srcRect l="14699" r="21085" b="2"/>
          <a:stretch/>
        </p:blipFill>
        <p:spPr>
          <a:xfrm>
            <a:off x="7675658" y="2093976"/>
            <a:ext cx="3941064" cy="4096512"/>
          </a:xfrm>
          <a:prstGeom prst="rect">
            <a:avLst/>
          </a:prstGeom>
        </p:spPr>
      </p:pic>
    </p:spTree>
    <p:extLst>
      <p:ext uri="{BB962C8B-B14F-4D97-AF65-F5344CB8AC3E}">
        <p14:creationId xmlns:p14="http://schemas.microsoft.com/office/powerpoint/2010/main" val="1047883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C1F10-D552-90F7-C51A-CF62A8A50DC1}"/>
              </a:ext>
            </a:extLst>
          </p:cNvPr>
          <p:cNvSpPr>
            <a:spLocks noGrp="1"/>
          </p:cNvSpPr>
          <p:nvPr>
            <p:ph type="title"/>
          </p:nvPr>
        </p:nvSpPr>
        <p:spPr>
          <a:xfrm>
            <a:off x="1136398" y="457201"/>
            <a:ext cx="10117810" cy="1150470"/>
          </a:xfrm>
        </p:spPr>
        <p:txBody>
          <a:bodyPr anchor="b">
            <a:normAutofit/>
          </a:bodyPr>
          <a:lstStyle/>
          <a:p>
            <a:r>
              <a:rPr lang="en-GB" sz="3700">
                <a:ea typeface="+mj-lt"/>
                <a:cs typeface="+mj-lt"/>
              </a:rPr>
              <a:t>Exploiting Opportunities in Doing Business in Albania</a:t>
            </a:r>
            <a:endParaRPr lang="en-US" sz="3700"/>
          </a:p>
        </p:txBody>
      </p:sp>
      <p:sp>
        <p:nvSpPr>
          <p:cNvPr id="3" name="Content Placeholder 2">
            <a:extLst>
              <a:ext uri="{FF2B5EF4-FFF2-40B4-BE49-F238E27FC236}">
                <a16:creationId xmlns:a16="http://schemas.microsoft.com/office/drawing/2014/main" id="{72D1612A-A385-0276-2798-17458F1731E6}"/>
              </a:ext>
            </a:extLst>
          </p:cNvPr>
          <p:cNvSpPr>
            <a:spLocks noGrp="1"/>
          </p:cNvSpPr>
          <p:nvPr>
            <p:ph idx="1"/>
          </p:nvPr>
        </p:nvSpPr>
        <p:spPr>
          <a:xfrm>
            <a:off x="1150286" y="1980775"/>
            <a:ext cx="6001836" cy="3632824"/>
          </a:xfrm>
        </p:spPr>
        <p:txBody>
          <a:bodyPr vert="horz" lIns="91440" tIns="45720" rIns="91440" bIns="45720" rtlCol="0" anchor="t">
            <a:normAutofit/>
          </a:bodyPr>
          <a:lstStyle/>
          <a:p>
            <a:pPr>
              <a:buNone/>
            </a:pPr>
            <a:r>
              <a:rPr lang="en-GB" sz="1400">
                <a:ea typeface="+mn-lt"/>
                <a:cs typeface="+mn-lt"/>
              </a:rPr>
              <a:t>• Albania has a vibrant economy and offers a range of opportunities for businesses looking to enter the market. </a:t>
            </a:r>
            <a:endParaRPr lang="en-US" sz="1400"/>
          </a:p>
          <a:p>
            <a:pPr>
              <a:buNone/>
            </a:pPr>
            <a:r>
              <a:rPr lang="en-GB" sz="1400">
                <a:ea typeface="+mn-lt"/>
                <a:cs typeface="+mn-lt"/>
              </a:rPr>
              <a:t>• It has a strong and stable government, a growing middle class, a strategic location, and a young, educated population (Forbes, 2018). </a:t>
            </a:r>
            <a:endParaRPr lang="en-GB" sz="1400"/>
          </a:p>
          <a:p>
            <a:pPr>
              <a:buNone/>
            </a:pPr>
            <a:r>
              <a:rPr lang="en-GB" sz="1400">
                <a:ea typeface="+mn-lt"/>
                <a:cs typeface="+mn-lt"/>
              </a:rPr>
              <a:t>• Albania is a member of the European Union and enjoys access to the European single market. </a:t>
            </a:r>
            <a:endParaRPr lang="en-GB" sz="1400"/>
          </a:p>
          <a:p>
            <a:pPr>
              <a:buNone/>
            </a:pPr>
            <a:r>
              <a:rPr lang="en-GB" sz="1400">
                <a:ea typeface="+mn-lt"/>
                <a:cs typeface="+mn-lt"/>
              </a:rPr>
              <a:t>• The country has a favourable tax regime and a well-developed legal framework that provides a safe and secure environment for foreign investors. </a:t>
            </a:r>
            <a:endParaRPr lang="en-GB" sz="1400"/>
          </a:p>
          <a:p>
            <a:pPr>
              <a:buNone/>
            </a:pPr>
            <a:r>
              <a:rPr lang="en-GB" sz="1400">
                <a:ea typeface="+mn-lt"/>
                <a:cs typeface="+mn-lt"/>
              </a:rPr>
              <a:t>• The Albanian economy is open to foreign investment, and the government offers incentives to encourage foreign businesses to invest in the country (Forbes, 2018). </a:t>
            </a:r>
            <a:endParaRPr lang="en-GB" sz="1400"/>
          </a:p>
          <a:p>
            <a:pPr>
              <a:buNone/>
            </a:pPr>
            <a:r>
              <a:rPr lang="en-GB" sz="1400">
                <a:ea typeface="+mn-lt"/>
                <a:cs typeface="+mn-lt"/>
              </a:rPr>
              <a:t>• The cost of doing business in Albania is relatively low compared to other European countries, which makes it a good option for businesses looking to expand into the region.</a:t>
            </a:r>
            <a:endParaRPr lang="en-GB" sz="1400"/>
          </a:p>
        </p:txBody>
      </p:sp>
      <p:pic>
        <p:nvPicPr>
          <p:cNvPr id="4" name="Picture 4">
            <a:extLst>
              <a:ext uri="{FF2B5EF4-FFF2-40B4-BE49-F238E27FC236}">
                <a16:creationId xmlns:a16="http://schemas.microsoft.com/office/drawing/2014/main" id="{D5B0EEA0-FDA3-ACF8-2E95-3DA47FBBAD5A}"/>
              </a:ext>
            </a:extLst>
          </p:cNvPr>
          <p:cNvPicPr>
            <a:picLocks noChangeAspect="1"/>
          </p:cNvPicPr>
          <p:nvPr/>
        </p:nvPicPr>
        <p:blipFill rotWithShape="1">
          <a:blip r:embed="rId3"/>
          <a:srcRect l="4538" r="18064" b="-3"/>
          <a:stretch/>
        </p:blipFill>
        <p:spPr>
          <a:xfrm>
            <a:off x="7646838" y="1980775"/>
            <a:ext cx="3748858" cy="3632824"/>
          </a:xfrm>
          <a:prstGeom prst="rect">
            <a:avLst/>
          </a:prstGeom>
        </p:spPr>
      </p:pic>
      <p:sp>
        <p:nvSpPr>
          <p:cNvPr id="11" name="Rectangle 10">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9882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3023F-92D2-135F-4731-709003F6F737}"/>
              </a:ext>
            </a:extLst>
          </p:cNvPr>
          <p:cNvSpPr>
            <a:spLocks noGrp="1"/>
          </p:cNvSpPr>
          <p:nvPr>
            <p:ph type="title"/>
          </p:nvPr>
        </p:nvSpPr>
        <p:spPr>
          <a:xfrm>
            <a:off x="5596501" y="489508"/>
            <a:ext cx="5754896" cy="1667569"/>
          </a:xfrm>
        </p:spPr>
        <p:txBody>
          <a:bodyPr anchor="b">
            <a:normAutofit/>
          </a:bodyPr>
          <a:lstStyle/>
          <a:p>
            <a:r>
              <a:rPr lang="en-GB" sz="4000">
                <a:ea typeface="+mj-lt"/>
                <a:cs typeface="+mj-lt"/>
              </a:rPr>
              <a:t>ASOS Opportunities in Albania</a:t>
            </a:r>
            <a:endParaRPr lang="en-US" sz="4000"/>
          </a:p>
        </p:txBody>
      </p:sp>
      <p:pic>
        <p:nvPicPr>
          <p:cNvPr id="4" name="Picture 4" descr="Logo, icon&#10;&#10;Description automatically generated">
            <a:extLst>
              <a:ext uri="{FF2B5EF4-FFF2-40B4-BE49-F238E27FC236}">
                <a16:creationId xmlns:a16="http://schemas.microsoft.com/office/drawing/2014/main" id="{0CDCBC68-BAE0-A78F-7121-4743D2F2DAD7}"/>
              </a:ext>
            </a:extLst>
          </p:cNvPr>
          <p:cNvPicPr>
            <a:picLocks noChangeAspect="1"/>
          </p:cNvPicPr>
          <p:nvPr/>
        </p:nvPicPr>
        <p:blipFill>
          <a:blip r:embed="rId3"/>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F955571C-0161-BDE1-C1BF-6B75CF5CF343}"/>
              </a:ext>
            </a:extLst>
          </p:cNvPr>
          <p:cNvSpPr>
            <a:spLocks noGrp="1"/>
          </p:cNvSpPr>
          <p:nvPr>
            <p:ph idx="1"/>
          </p:nvPr>
        </p:nvSpPr>
        <p:spPr>
          <a:xfrm>
            <a:off x="5596502" y="2405894"/>
            <a:ext cx="5754896" cy="3197464"/>
          </a:xfrm>
        </p:spPr>
        <p:txBody>
          <a:bodyPr vert="horz" lIns="91440" tIns="45720" rIns="91440" bIns="45720" rtlCol="0" anchor="t">
            <a:normAutofit/>
          </a:bodyPr>
          <a:lstStyle/>
          <a:p>
            <a:pPr>
              <a:buNone/>
            </a:pPr>
            <a:r>
              <a:rPr lang="en-GB" sz="1600">
                <a:ea typeface="+mn-lt"/>
                <a:cs typeface="+mn-lt"/>
              </a:rPr>
              <a:t>• ASOS has the potential to benefit from the growing middle-class in Albania. </a:t>
            </a:r>
            <a:endParaRPr lang="en-US" sz="1600"/>
          </a:p>
          <a:p>
            <a:pPr>
              <a:buNone/>
            </a:pPr>
            <a:r>
              <a:rPr lang="en-GB" sz="1600">
                <a:ea typeface="+mn-lt"/>
                <a:cs typeface="+mn-lt"/>
              </a:rPr>
              <a:t>• ASOS can take advantage of the low cost of doing business in Albania. </a:t>
            </a:r>
            <a:endParaRPr lang="en-GB" sz="1600"/>
          </a:p>
          <a:p>
            <a:pPr>
              <a:buNone/>
            </a:pPr>
            <a:r>
              <a:rPr lang="en-GB" sz="1600">
                <a:ea typeface="+mn-lt"/>
                <a:cs typeface="+mn-lt"/>
              </a:rPr>
              <a:t>• ASOS can benefit from the country’s strategic location and access to the European single market. </a:t>
            </a:r>
            <a:endParaRPr lang="en-GB" sz="1600"/>
          </a:p>
          <a:p>
            <a:pPr>
              <a:buNone/>
            </a:pPr>
            <a:r>
              <a:rPr lang="en-GB" sz="1600">
                <a:ea typeface="+mn-lt"/>
                <a:cs typeface="+mn-lt"/>
              </a:rPr>
              <a:t>• ASOS can tap into the young, educated population of Albania as potential customers. </a:t>
            </a:r>
            <a:endParaRPr lang="en-GB" sz="1600"/>
          </a:p>
          <a:p>
            <a:pPr>
              <a:buNone/>
            </a:pPr>
            <a:r>
              <a:rPr lang="en-GB" sz="1600">
                <a:ea typeface="+mn-lt"/>
                <a:cs typeface="+mn-lt"/>
              </a:rPr>
              <a:t>• ASOS can benefit from the government’s incentives for foreign businesses looking to invest in the country (M&amp;C, 2022). </a:t>
            </a:r>
            <a:endParaRPr lang="en-GB" sz="1600"/>
          </a:p>
          <a:p>
            <a:pPr>
              <a:buNone/>
            </a:pPr>
            <a:r>
              <a:rPr lang="en-GB" sz="1600">
                <a:ea typeface="+mn-lt"/>
                <a:cs typeface="+mn-lt"/>
              </a:rPr>
              <a:t>• ASOS can take advantage of the country’s favourable tax regime.</a:t>
            </a:r>
            <a:endParaRPr lang="en-GB" sz="1600"/>
          </a:p>
          <a:p>
            <a:pPr marL="0" indent="0">
              <a:buNone/>
            </a:pPr>
            <a:endParaRPr lang="en-GB" sz="1600">
              <a:cs typeface="Calibri"/>
            </a:endParaRP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5493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F09E230-168D-8B57-8F35-E17CD5436B86}"/>
              </a:ext>
            </a:extLst>
          </p:cNvPr>
          <p:cNvPicPr>
            <a:picLocks noChangeAspect="1"/>
          </p:cNvPicPr>
          <p:nvPr/>
        </p:nvPicPr>
        <p:blipFill rotWithShape="1">
          <a:blip r:embed="rId3"/>
          <a:srcRect l="7381" r="13308"/>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0086B7-33E3-3EA2-0EBA-F9F1CA8B7D5E}"/>
              </a:ext>
            </a:extLst>
          </p:cNvPr>
          <p:cNvSpPr>
            <a:spLocks noGrp="1"/>
          </p:cNvSpPr>
          <p:nvPr>
            <p:ph type="title"/>
          </p:nvPr>
        </p:nvSpPr>
        <p:spPr>
          <a:xfrm>
            <a:off x="7531610" y="365125"/>
            <a:ext cx="3822189" cy="1899912"/>
          </a:xfrm>
        </p:spPr>
        <p:txBody>
          <a:bodyPr>
            <a:normAutofit/>
          </a:bodyPr>
          <a:lstStyle/>
          <a:p>
            <a:r>
              <a:rPr lang="en-GB" sz="4000">
                <a:ea typeface="+mj-lt"/>
                <a:cs typeface="+mj-lt"/>
              </a:rPr>
              <a:t>Managing Challenges</a:t>
            </a:r>
            <a:endParaRPr lang="en-US" sz="4000"/>
          </a:p>
        </p:txBody>
      </p:sp>
      <p:sp>
        <p:nvSpPr>
          <p:cNvPr id="3" name="Content Placeholder 2">
            <a:extLst>
              <a:ext uri="{FF2B5EF4-FFF2-40B4-BE49-F238E27FC236}">
                <a16:creationId xmlns:a16="http://schemas.microsoft.com/office/drawing/2014/main" id="{6B486F98-0F99-5CFD-EE5D-A19BF0A4A549}"/>
              </a:ext>
            </a:extLst>
          </p:cNvPr>
          <p:cNvSpPr>
            <a:spLocks noGrp="1"/>
          </p:cNvSpPr>
          <p:nvPr>
            <p:ph idx="1"/>
          </p:nvPr>
        </p:nvSpPr>
        <p:spPr>
          <a:xfrm>
            <a:off x="7531610" y="2434201"/>
            <a:ext cx="3822189" cy="3742762"/>
          </a:xfrm>
        </p:spPr>
        <p:txBody>
          <a:bodyPr vert="horz" lIns="91440" tIns="45720" rIns="91440" bIns="45720" rtlCol="0">
            <a:normAutofit/>
          </a:bodyPr>
          <a:lstStyle/>
          <a:p>
            <a:pPr>
              <a:buNone/>
            </a:pPr>
            <a:r>
              <a:rPr lang="en-GB" sz="2000">
                <a:ea typeface="+mn-lt"/>
                <a:cs typeface="+mn-lt"/>
              </a:rPr>
              <a:t>• Political and Economic Environment </a:t>
            </a:r>
            <a:endParaRPr lang="en-US" sz="2000">
              <a:ea typeface="+mn-lt"/>
              <a:cs typeface="+mn-lt"/>
            </a:endParaRPr>
          </a:p>
          <a:p>
            <a:pPr>
              <a:buNone/>
            </a:pPr>
            <a:r>
              <a:rPr lang="en-GB" sz="2000">
                <a:ea typeface="+mn-lt"/>
                <a:cs typeface="+mn-lt"/>
              </a:rPr>
              <a:t>• Taxation and Regulatory Framework (M&amp;C, 2022)</a:t>
            </a:r>
          </a:p>
          <a:p>
            <a:pPr>
              <a:buNone/>
            </a:pPr>
            <a:r>
              <a:rPr lang="en-GB" sz="2000">
                <a:ea typeface="+mn-lt"/>
                <a:cs typeface="+mn-lt"/>
              </a:rPr>
              <a:t>• Infrastructure and Access to Financing </a:t>
            </a:r>
          </a:p>
          <a:p>
            <a:pPr>
              <a:buNone/>
            </a:pPr>
            <a:r>
              <a:rPr lang="en-GB" sz="2000">
                <a:ea typeface="+mn-lt"/>
                <a:cs typeface="+mn-lt"/>
              </a:rPr>
              <a:t>• Human Resources </a:t>
            </a:r>
          </a:p>
          <a:p>
            <a:pPr marL="0" indent="0">
              <a:buNone/>
            </a:pPr>
            <a:endParaRPr lang="en-GB" sz="2000">
              <a:cs typeface="Calibri"/>
            </a:endParaRPr>
          </a:p>
        </p:txBody>
      </p:sp>
    </p:spTree>
    <p:extLst>
      <p:ext uri="{BB962C8B-B14F-4D97-AF65-F5344CB8AC3E}">
        <p14:creationId xmlns:p14="http://schemas.microsoft.com/office/powerpoint/2010/main" val="2655567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8F860-3D6E-A1CA-E77C-802AC0468663}"/>
              </a:ext>
            </a:extLst>
          </p:cNvPr>
          <p:cNvSpPr>
            <a:spLocks noGrp="1"/>
          </p:cNvSpPr>
          <p:nvPr>
            <p:ph type="title"/>
          </p:nvPr>
        </p:nvSpPr>
        <p:spPr>
          <a:xfrm>
            <a:off x="838201" y="365125"/>
            <a:ext cx="5251316" cy="1807305"/>
          </a:xfrm>
        </p:spPr>
        <p:txBody>
          <a:bodyPr>
            <a:normAutofit/>
          </a:bodyPr>
          <a:lstStyle/>
          <a:p>
            <a:r>
              <a:rPr lang="en-GB" dirty="0">
                <a:ea typeface="+mj-lt"/>
                <a:cs typeface="+mj-lt"/>
              </a:rPr>
              <a:t>Strategies for Managing Challenges </a:t>
            </a:r>
            <a:endParaRPr lang="en-US" dirty="0"/>
          </a:p>
        </p:txBody>
      </p:sp>
      <p:sp>
        <p:nvSpPr>
          <p:cNvPr id="3" name="Content Placeholder 2">
            <a:extLst>
              <a:ext uri="{FF2B5EF4-FFF2-40B4-BE49-F238E27FC236}">
                <a16:creationId xmlns:a16="http://schemas.microsoft.com/office/drawing/2014/main" id="{890F9248-610E-5B9D-B743-77A0F9F99CB8}"/>
              </a:ext>
            </a:extLst>
          </p:cNvPr>
          <p:cNvSpPr>
            <a:spLocks noGrp="1"/>
          </p:cNvSpPr>
          <p:nvPr>
            <p:ph idx="1"/>
          </p:nvPr>
        </p:nvSpPr>
        <p:spPr>
          <a:xfrm>
            <a:off x="838200" y="2333297"/>
            <a:ext cx="4619621" cy="3843666"/>
          </a:xfrm>
        </p:spPr>
        <p:txBody>
          <a:bodyPr vert="horz" lIns="91440" tIns="45720" rIns="91440" bIns="45720" rtlCol="0">
            <a:normAutofit/>
          </a:bodyPr>
          <a:lstStyle/>
          <a:p>
            <a:pPr>
              <a:buNone/>
            </a:pPr>
            <a:r>
              <a:rPr lang="en-GB" sz="2000">
                <a:ea typeface="+mn-lt"/>
                <a:cs typeface="+mn-lt"/>
              </a:rPr>
              <a:t>• Establishing a Local Presence </a:t>
            </a:r>
            <a:endParaRPr lang="en-US" sz="2000">
              <a:ea typeface="+mn-lt"/>
              <a:cs typeface="+mn-lt"/>
            </a:endParaRPr>
          </a:p>
          <a:p>
            <a:pPr>
              <a:buNone/>
            </a:pPr>
            <a:r>
              <a:rPr lang="en-GB" sz="2000">
                <a:ea typeface="+mn-lt"/>
                <a:cs typeface="+mn-lt"/>
              </a:rPr>
              <a:t>• Researching the Legal and Taxation Framework (Sqapi, 2019)</a:t>
            </a:r>
          </a:p>
          <a:p>
            <a:pPr>
              <a:buNone/>
            </a:pPr>
            <a:r>
              <a:rPr lang="en-GB" sz="2000">
                <a:ea typeface="+mn-lt"/>
                <a:cs typeface="+mn-lt"/>
              </a:rPr>
              <a:t>• Developing a Financing Plan </a:t>
            </a:r>
          </a:p>
          <a:p>
            <a:pPr>
              <a:buNone/>
            </a:pPr>
            <a:r>
              <a:rPr lang="en-GB" sz="2000">
                <a:ea typeface="+mn-lt"/>
                <a:cs typeface="+mn-lt"/>
              </a:rPr>
              <a:t>• Assessing Infrastructure Needs </a:t>
            </a:r>
          </a:p>
          <a:p>
            <a:pPr>
              <a:buNone/>
            </a:pPr>
            <a:r>
              <a:rPr lang="en-GB" sz="2000">
                <a:ea typeface="+mn-lt"/>
                <a:cs typeface="+mn-lt"/>
              </a:rPr>
              <a:t>• Identifying and Training Human Resources </a:t>
            </a:r>
          </a:p>
          <a:p>
            <a:pPr marL="0" indent="0">
              <a:buNone/>
            </a:pPr>
            <a:endParaRPr lang="en-GB" sz="2000">
              <a:cs typeface="Calibri"/>
            </a:endParaRPr>
          </a:p>
        </p:txBody>
      </p:sp>
      <p:pic>
        <p:nvPicPr>
          <p:cNvPr id="4" name="Picture 4" descr="A picture containing tree, outdoor, sky, shore&#10;&#10;Description automatically generated">
            <a:extLst>
              <a:ext uri="{FF2B5EF4-FFF2-40B4-BE49-F238E27FC236}">
                <a16:creationId xmlns:a16="http://schemas.microsoft.com/office/drawing/2014/main" id="{45E7F466-E9B7-80F6-C129-155513E6E44E}"/>
              </a:ext>
            </a:extLst>
          </p:cNvPr>
          <p:cNvPicPr>
            <a:picLocks noChangeAspect="1"/>
          </p:cNvPicPr>
          <p:nvPr/>
        </p:nvPicPr>
        <p:blipFill rotWithShape="1">
          <a:blip r:embed="rId3"/>
          <a:srcRect l="30575" r="2051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44315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6D05609-9416-F02D-E227-DBE9CD001A93}"/>
              </a:ext>
            </a:extLst>
          </p:cNvPr>
          <p:cNvPicPr>
            <a:picLocks noChangeAspect="1"/>
          </p:cNvPicPr>
          <p:nvPr/>
        </p:nvPicPr>
        <p:blipFill rotWithShape="1">
          <a:blip r:embed="rId3"/>
          <a:srcRect t="4158"/>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7C597D-B215-A032-311D-45DDC57E63EE}"/>
              </a:ext>
            </a:extLst>
          </p:cNvPr>
          <p:cNvSpPr>
            <a:spLocks noGrp="1"/>
          </p:cNvSpPr>
          <p:nvPr>
            <p:ph type="title"/>
          </p:nvPr>
        </p:nvSpPr>
        <p:spPr>
          <a:xfrm>
            <a:off x="7531610" y="365125"/>
            <a:ext cx="3822189" cy="1899912"/>
          </a:xfrm>
        </p:spPr>
        <p:txBody>
          <a:bodyPr>
            <a:normAutofit/>
          </a:bodyPr>
          <a:lstStyle/>
          <a:p>
            <a:r>
              <a:rPr lang="en-GB" sz="4000">
                <a:ea typeface="+mj-lt"/>
                <a:cs typeface="+mj-lt"/>
              </a:rPr>
              <a:t>Conclusion</a:t>
            </a:r>
            <a:endParaRPr lang="en-US" sz="4000"/>
          </a:p>
        </p:txBody>
      </p:sp>
      <p:sp>
        <p:nvSpPr>
          <p:cNvPr id="3" name="Content Placeholder 2">
            <a:extLst>
              <a:ext uri="{FF2B5EF4-FFF2-40B4-BE49-F238E27FC236}">
                <a16:creationId xmlns:a16="http://schemas.microsoft.com/office/drawing/2014/main" id="{96AEB347-95F3-8E9A-27AD-392DDA4A6A57}"/>
              </a:ext>
            </a:extLst>
          </p:cNvPr>
          <p:cNvSpPr>
            <a:spLocks noGrp="1"/>
          </p:cNvSpPr>
          <p:nvPr>
            <p:ph idx="1"/>
          </p:nvPr>
        </p:nvSpPr>
        <p:spPr>
          <a:xfrm>
            <a:off x="7531610" y="2434201"/>
            <a:ext cx="3822189" cy="3742762"/>
          </a:xfrm>
        </p:spPr>
        <p:txBody>
          <a:bodyPr vert="horz" lIns="91440" tIns="45720" rIns="91440" bIns="45720" rtlCol="0">
            <a:normAutofit/>
          </a:bodyPr>
          <a:lstStyle/>
          <a:p>
            <a:pPr>
              <a:buNone/>
            </a:pPr>
            <a:r>
              <a:rPr lang="en-GB" sz="2000">
                <a:ea typeface="+mn-lt"/>
                <a:cs typeface="+mn-lt"/>
              </a:rPr>
              <a:t>• Albania is a developing country with a range of opportunities and challenges for businesses.</a:t>
            </a:r>
            <a:endParaRPr lang="en-US" sz="2000">
              <a:ea typeface="+mn-lt"/>
              <a:cs typeface="+mn-lt"/>
            </a:endParaRPr>
          </a:p>
          <a:p>
            <a:pPr>
              <a:buNone/>
            </a:pPr>
            <a:r>
              <a:rPr lang="en-GB" sz="2000">
                <a:ea typeface="+mn-lt"/>
                <a:cs typeface="+mn-lt"/>
              </a:rPr>
              <a:t>• Key opportunities include low labor costs, access to favourable trade agreements and a strong economic growth rate.</a:t>
            </a:r>
          </a:p>
          <a:p>
            <a:pPr>
              <a:buNone/>
            </a:pPr>
            <a:r>
              <a:rPr lang="en-GB" sz="2000">
                <a:ea typeface="+mn-lt"/>
                <a:cs typeface="+mn-lt"/>
              </a:rPr>
              <a:t>• Key challenges include a lack of infrastructure, a lack of local resources and a lack of human capital.</a:t>
            </a:r>
          </a:p>
          <a:p>
            <a:pPr marL="0" indent="0">
              <a:buNone/>
            </a:pPr>
            <a:endParaRPr lang="en-GB" sz="2000">
              <a:cs typeface="Calibri"/>
            </a:endParaRPr>
          </a:p>
        </p:txBody>
      </p:sp>
    </p:spTree>
    <p:extLst>
      <p:ext uri="{BB962C8B-B14F-4D97-AF65-F5344CB8AC3E}">
        <p14:creationId xmlns:p14="http://schemas.microsoft.com/office/powerpoint/2010/main" val="2793743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25FC4E-5425-80A4-86C9-716F8A455D09}"/>
              </a:ext>
            </a:extLst>
          </p:cNvPr>
          <p:cNvSpPr>
            <a:spLocks noGrp="1"/>
          </p:cNvSpPr>
          <p:nvPr>
            <p:ph type="title"/>
          </p:nvPr>
        </p:nvSpPr>
        <p:spPr>
          <a:xfrm>
            <a:off x="1115568" y="548640"/>
            <a:ext cx="10168128" cy="1179576"/>
          </a:xfrm>
        </p:spPr>
        <p:txBody>
          <a:bodyPr>
            <a:normAutofit/>
          </a:bodyPr>
          <a:lstStyle/>
          <a:p>
            <a:r>
              <a:rPr lang="en-GB" sz="4000">
                <a:cs typeface="Calibri Light"/>
              </a:rPr>
              <a:t>Reference</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114E764-45B1-2342-9F6C-BD11BA8F285B}"/>
              </a:ext>
            </a:extLst>
          </p:cNvPr>
          <p:cNvSpPr>
            <a:spLocks noGrp="1"/>
          </p:cNvSpPr>
          <p:nvPr>
            <p:ph idx="1"/>
          </p:nvPr>
        </p:nvSpPr>
        <p:spPr>
          <a:xfrm>
            <a:off x="1115568" y="2481943"/>
            <a:ext cx="10168128" cy="3695020"/>
          </a:xfrm>
        </p:spPr>
        <p:txBody>
          <a:bodyPr vert="horz" lIns="91440" tIns="45720" rIns="91440" bIns="45720" rtlCol="0">
            <a:normAutofit/>
          </a:bodyPr>
          <a:lstStyle/>
          <a:p>
            <a:r>
              <a:rPr lang="en-GB" sz="900">
                <a:ea typeface="+mn-lt"/>
                <a:cs typeface="+mn-lt"/>
              </a:rPr>
              <a:t>Forbes, 2018, “Albania Is An Unusual Country With Unusual Leadership. Now It Wants To Join Europe”, Available at </a:t>
            </a:r>
            <a:r>
              <a:rPr lang="en-GB" sz="900">
                <a:ea typeface="+mn-lt"/>
                <a:cs typeface="+mn-lt"/>
                <a:hlinkClick r:id="rId2"/>
              </a:rPr>
              <a:t>https://www.forbes.com/sites/shelliekarabell/2018/04/17/albania-is-an-unusual-country-with-unusual-leadership-now-wants-to-join-europe/?sh=30f2ce6363df</a:t>
            </a:r>
            <a:r>
              <a:rPr lang="en-GB" sz="900">
                <a:ea typeface="+mn-lt"/>
                <a:cs typeface="+mn-lt"/>
              </a:rPr>
              <a:t> [Accessed on 15th March 2023]</a:t>
            </a:r>
            <a:endParaRPr lang="en-GB" sz="900">
              <a:cs typeface="Calibri" panose="020F0502020204030204"/>
            </a:endParaRPr>
          </a:p>
          <a:p>
            <a:r>
              <a:rPr lang="en-GB" sz="900">
                <a:ea typeface="+mn-lt"/>
                <a:cs typeface="+mn-lt"/>
              </a:rPr>
              <a:t>Hamze, M.M., 2020. The Challenges Facing Expatriate Managers Working in Foreign Countries. Management and Economics Review, 5(1), pp.160-173.</a:t>
            </a:r>
            <a:endParaRPr lang="en-GB" sz="900"/>
          </a:p>
          <a:p>
            <a:r>
              <a:rPr lang="en-GB" sz="900">
                <a:ea typeface="+mn-lt"/>
                <a:cs typeface="+mn-lt"/>
              </a:rPr>
              <a:t>M&amp;C, 2022, “The State of Fashion 2023: Holding onto growth as global clouds gather”, Available at </a:t>
            </a:r>
            <a:r>
              <a:rPr lang="en-GB" sz="900">
                <a:ea typeface="+mn-lt"/>
                <a:cs typeface="+mn-lt"/>
                <a:hlinkClick r:id="rId3"/>
              </a:rPr>
              <a:t>https://www.mckinsey.com/industries/retail/our-insights/state-of-fashion</a:t>
            </a:r>
            <a:r>
              <a:rPr lang="en-GB" sz="900">
                <a:ea typeface="+mn-lt"/>
                <a:cs typeface="+mn-lt"/>
              </a:rPr>
              <a:t> [Accessed on 15th March 2023]</a:t>
            </a:r>
            <a:endParaRPr lang="en-GB" sz="900"/>
          </a:p>
          <a:p>
            <a:r>
              <a:rPr lang="en-GB" sz="900">
                <a:ea typeface="+mn-lt"/>
                <a:cs typeface="+mn-lt"/>
              </a:rPr>
              <a:t>Marjanović, D. and Đukić, M., 2020. Western Balkan countries as an attractive investment destination. Economic Analysis: journal of emerging economics, 53(2), pp.109-120.</a:t>
            </a:r>
            <a:endParaRPr lang="en-GB" sz="900"/>
          </a:p>
          <a:p>
            <a:r>
              <a:rPr lang="en-GB" sz="900">
                <a:ea typeface="+mn-lt"/>
                <a:cs typeface="+mn-lt"/>
              </a:rPr>
              <a:t>Muharremi, O., 2020. DISCUSSION: CHALLENGES AND RECENT DEVELOPMENTS OF FOREIGN DIRECT INVESTMENTS IN ALBANIA AND WESTERN BALKAN COUNTRIES. Central European Business Review, 9(4).</a:t>
            </a:r>
            <a:endParaRPr lang="en-GB" sz="900"/>
          </a:p>
          <a:p>
            <a:r>
              <a:rPr lang="en-GB" sz="900">
                <a:ea typeface="+mn-lt"/>
                <a:cs typeface="+mn-lt"/>
              </a:rPr>
              <a:t>Muratović, K. and Gimpl, F., 2020. Doing nation in empires: The emergence of Turkey and Austria. Croatian Journal of Education: Hrvatski časopis za odgoj i obrazovanje, 22(Sp. Ed. 2), pp.151-169.</a:t>
            </a:r>
            <a:endParaRPr lang="en-GB" sz="900"/>
          </a:p>
          <a:p>
            <a:r>
              <a:rPr lang="en-GB" sz="900">
                <a:ea typeface="+mn-lt"/>
                <a:cs typeface="+mn-lt"/>
              </a:rPr>
              <a:t>Sqapi, G., 2019. Stateness before democracy? A theoretical perspective for centrality of stateness in the democratization process: The case of Albania. Eastern Journal of European Studies, 10(1), p.45.</a:t>
            </a:r>
            <a:endParaRPr lang="en-GB" sz="900"/>
          </a:p>
          <a:p>
            <a:r>
              <a:rPr lang="en-GB" sz="900">
                <a:ea typeface="+mn-lt"/>
                <a:cs typeface="+mn-lt"/>
              </a:rPr>
              <a:t>Statista, 2021, “Economy - Albania”, Available at </a:t>
            </a:r>
            <a:r>
              <a:rPr lang="en-GB" sz="900">
                <a:ea typeface="+mn-lt"/>
                <a:cs typeface="+mn-lt"/>
                <a:hlinkClick r:id="rId4"/>
              </a:rPr>
              <a:t>https://www.statista.com/outlook/co/economy/albania</a:t>
            </a:r>
            <a:r>
              <a:rPr lang="en-GB" sz="900">
                <a:ea typeface="+mn-lt"/>
                <a:cs typeface="+mn-lt"/>
              </a:rPr>
              <a:t> [Accessed on 15th March 2023]</a:t>
            </a:r>
            <a:endParaRPr lang="en-GB" sz="900"/>
          </a:p>
          <a:p>
            <a:r>
              <a:rPr lang="en-GB" sz="900">
                <a:ea typeface="+mn-lt"/>
                <a:cs typeface="+mn-lt"/>
              </a:rPr>
              <a:t>UNFCCC, 2023, “City of Paris: Carbon Neutral by 2050 for a Fair, Inclusive and Resilient Transition | France”, Available at </a:t>
            </a:r>
            <a:r>
              <a:rPr lang="en-GB" sz="900">
                <a:ea typeface="+mn-lt"/>
                <a:cs typeface="+mn-lt"/>
                <a:hlinkClick r:id="rId5"/>
              </a:rPr>
              <a:t>https://unfccc.int/climate-action/un-global-climate-action-awards/climate-leaders/city-of-paris</a:t>
            </a:r>
            <a:r>
              <a:rPr lang="en-GB" sz="900">
                <a:ea typeface="+mn-lt"/>
                <a:cs typeface="+mn-lt"/>
              </a:rPr>
              <a:t> [Accessed on 15th March 2023]</a:t>
            </a:r>
            <a:endParaRPr lang="en-GB" sz="900"/>
          </a:p>
          <a:p>
            <a:r>
              <a:rPr lang="en-GB" sz="900">
                <a:ea typeface="+mn-lt"/>
                <a:cs typeface="+mn-lt"/>
              </a:rPr>
              <a:t>Vlados, C., 2019. Porter’s diamond approaches and the competitiveness web. International Journal of Business Administration, 10(5), pp.33-52.</a:t>
            </a:r>
            <a:endParaRPr lang="en-GB" sz="900"/>
          </a:p>
          <a:p>
            <a:r>
              <a:rPr lang="en-GB" sz="900">
                <a:ea typeface="+mn-lt"/>
                <a:cs typeface="+mn-lt"/>
              </a:rPr>
              <a:t>WB, 2022, “Helping Albania seize the digital trade opportunity”, Available at </a:t>
            </a:r>
            <a:r>
              <a:rPr lang="en-GB" sz="900">
                <a:ea typeface="+mn-lt"/>
                <a:cs typeface="+mn-lt"/>
                <a:hlinkClick r:id="rId6"/>
              </a:rPr>
              <a:t>https://blogs.worldbank.org/trade/helping-albania-seize-digital-trade-opportunity</a:t>
            </a:r>
            <a:r>
              <a:rPr lang="en-GB" sz="900">
                <a:ea typeface="+mn-lt"/>
                <a:cs typeface="+mn-lt"/>
              </a:rPr>
              <a:t> [Accessed on 15th March 2023]</a:t>
            </a:r>
            <a:endParaRPr lang="en-GB" sz="900"/>
          </a:p>
          <a:p>
            <a:r>
              <a:rPr lang="en-GB" sz="900">
                <a:ea typeface="+mn-lt"/>
                <a:cs typeface="+mn-lt"/>
              </a:rPr>
              <a:t>Wivel, A., 2020. Small states in Europe. In Handbook on the politics of small states (pp. 99-112). Edward Elgar Publishing.</a:t>
            </a:r>
            <a:endParaRPr lang="en-GB" sz="900"/>
          </a:p>
        </p:txBody>
      </p:sp>
    </p:spTree>
    <p:extLst>
      <p:ext uri="{BB962C8B-B14F-4D97-AF65-F5344CB8AC3E}">
        <p14:creationId xmlns:p14="http://schemas.microsoft.com/office/powerpoint/2010/main" val="21017995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2724</Words>
  <Application>Microsoft Office PowerPoint</Application>
  <PresentationFormat>Широкоэкранный</PresentationFormat>
  <Paragraphs>138</Paragraphs>
  <Slides>14</Slides>
  <Notes>12</Notes>
  <HiddenSlides>0</HiddenSlides>
  <MMClips>0</MMClips>
  <ScaleCrop>false</ScaleCrop>
  <HeadingPairs>
    <vt:vector size="6" baseType="variant">
      <vt:variant>
        <vt:lpstr>Использованные шрифты</vt:lpstr>
      </vt:variant>
      <vt:variant>
        <vt:i4>3</vt:i4>
      </vt:variant>
      <vt:variant>
        <vt:lpstr>Тема</vt:lpstr>
      </vt:variant>
      <vt:variant>
        <vt:i4>1</vt:i4>
      </vt:variant>
      <vt:variant>
        <vt:lpstr>Заголовки слайдов</vt:lpstr>
      </vt:variant>
      <vt:variant>
        <vt:i4>14</vt:i4>
      </vt:variant>
    </vt:vector>
  </HeadingPairs>
  <TitlesOfParts>
    <vt:vector size="18" baseType="lpstr">
      <vt:lpstr>Arial</vt:lpstr>
      <vt:lpstr>Calibri</vt:lpstr>
      <vt:lpstr>Calibri Light</vt:lpstr>
      <vt:lpstr>office theme</vt:lpstr>
      <vt:lpstr>Global Business Environment Module code:LCBB4005  Name:Ceapa Sorina Student ID:2123039 TASK 2</vt:lpstr>
      <vt:lpstr>Introduction</vt:lpstr>
      <vt:lpstr>Overview of Albania</vt:lpstr>
      <vt:lpstr>Opportunities in Doing Business in Albania</vt:lpstr>
      <vt:lpstr>Challenges of Doing Business in Albania</vt:lpstr>
      <vt:lpstr>Political Environment and Economic Environment</vt:lpstr>
      <vt:lpstr>Legal Environment  and Social Environment</vt:lpstr>
      <vt:lpstr>Cultural Environment and Technological Environment</vt:lpstr>
      <vt:lpstr>Exploiting Opportunities in Doing Business in Albania</vt:lpstr>
      <vt:lpstr>ASOS Opportunities in Albania</vt:lpstr>
      <vt:lpstr>Managing Challenges</vt:lpstr>
      <vt:lpstr>Strategies for Managing Challenges </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 LCBB4005  TASK 2 </dc:title>
  <dc:creator/>
  <cp:lastModifiedBy>Пользователь</cp:lastModifiedBy>
  <cp:revision>67</cp:revision>
  <dcterms:created xsi:type="dcterms:W3CDTF">2023-03-16T19:12:49Z</dcterms:created>
  <dcterms:modified xsi:type="dcterms:W3CDTF">2023-05-07T08:29:14Z</dcterms:modified>
</cp:coreProperties>
</file>