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92" d="100"/>
          <a:sy n="92" d="100"/>
        </p:scale>
        <p:origin x="120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AB366E-9046-42CB-A6B0-4FD52EB73500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BD2932F-F178-4AD3-8317-716C2C69BD60}">
      <dgm:prSet phldrT="[Text]"/>
      <dgm:spPr/>
      <dgm:t>
        <a:bodyPr/>
        <a:lstStyle/>
        <a:p>
          <a:pPr algn="l"/>
          <a:r>
            <a:rPr lang="en-GB" dirty="0"/>
            <a:t>Higher New Car Prices</a:t>
          </a:r>
        </a:p>
      </dgm:t>
    </dgm:pt>
    <dgm:pt modelId="{F9EDBFDC-625E-4B00-BF48-6F6C12C20635}" type="parTrans" cxnId="{19028E61-0A56-416D-8E38-22D16AC57D9A}">
      <dgm:prSet/>
      <dgm:spPr/>
      <dgm:t>
        <a:bodyPr/>
        <a:lstStyle/>
        <a:p>
          <a:endParaRPr lang="en-GB"/>
        </a:p>
      </dgm:t>
    </dgm:pt>
    <dgm:pt modelId="{953BE0F7-7178-4141-AAEC-BB5F6BD396F4}" type="sibTrans" cxnId="{19028E61-0A56-416D-8E38-22D16AC57D9A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6F695057-7068-43A8-A80C-D48814F29936}">
      <dgm:prSet phldrT="[Text]"/>
      <dgm:spPr/>
      <dgm:t>
        <a:bodyPr/>
        <a:lstStyle/>
        <a:p>
          <a:r>
            <a:rPr lang="en-GB" dirty="0"/>
            <a:t>Greater Demand for Used Cars</a:t>
          </a:r>
        </a:p>
      </dgm:t>
    </dgm:pt>
    <dgm:pt modelId="{DC7C7BA3-50DE-48EC-AE6C-544E15D14D80}" type="parTrans" cxnId="{B53DA621-2356-4D1A-A82E-D00D794A52AF}">
      <dgm:prSet/>
      <dgm:spPr/>
      <dgm:t>
        <a:bodyPr/>
        <a:lstStyle/>
        <a:p>
          <a:endParaRPr lang="en-GB"/>
        </a:p>
      </dgm:t>
    </dgm:pt>
    <dgm:pt modelId="{7E7A7B3E-4EAF-4812-86B9-1D59734A52D8}" type="sibTrans" cxnId="{B53DA621-2356-4D1A-A82E-D00D794A52AF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endParaRPr lang="en-GB"/>
        </a:p>
      </dgm:t>
    </dgm:pt>
    <dgm:pt modelId="{2BDFBA23-4962-43C8-8135-AEB63DF571E3}">
      <dgm:prSet phldrT="[Text]"/>
      <dgm:spPr/>
      <dgm:t>
        <a:bodyPr/>
        <a:lstStyle/>
        <a:p>
          <a:r>
            <a:rPr lang="en-GB" dirty="0"/>
            <a:t>Opportunity for DriveWise Ltd</a:t>
          </a:r>
        </a:p>
      </dgm:t>
    </dgm:pt>
    <dgm:pt modelId="{DA7F5AAA-46F1-4ADC-B8CD-0C74E41B6B7A}" type="parTrans" cxnId="{E5C4C977-A3DD-4D1D-A5E2-11B429D7C4CD}">
      <dgm:prSet/>
      <dgm:spPr/>
      <dgm:t>
        <a:bodyPr/>
        <a:lstStyle/>
        <a:p>
          <a:endParaRPr lang="en-GB"/>
        </a:p>
      </dgm:t>
    </dgm:pt>
    <dgm:pt modelId="{1C3E3B4D-123C-4EBE-8518-A3696CCF0AAB}" type="sibTrans" cxnId="{E5C4C977-A3DD-4D1D-A5E2-11B429D7C4CD}">
      <dgm:prSet/>
      <dgm:spPr/>
      <dgm:t>
        <a:bodyPr/>
        <a:lstStyle/>
        <a:p>
          <a:endParaRPr lang="en-GB"/>
        </a:p>
      </dgm:t>
    </dgm:pt>
    <dgm:pt modelId="{94A5E1FD-B19B-44AA-A616-78A39C06F09E}" type="pres">
      <dgm:prSet presAssocID="{57AB366E-9046-42CB-A6B0-4FD52EB73500}" presName="outerComposite" presStyleCnt="0">
        <dgm:presLayoutVars>
          <dgm:chMax val="5"/>
          <dgm:dir/>
          <dgm:resizeHandles val="exact"/>
        </dgm:presLayoutVars>
      </dgm:prSet>
      <dgm:spPr/>
    </dgm:pt>
    <dgm:pt modelId="{4A961F19-7BB5-4826-B170-99E7F0CF452A}" type="pres">
      <dgm:prSet presAssocID="{57AB366E-9046-42CB-A6B0-4FD52EB73500}" presName="dummyMaxCanvas" presStyleCnt="0">
        <dgm:presLayoutVars/>
      </dgm:prSet>
      <dgm:spPr/>
    </dgm:pt>
    <dgm:pt modelId="{5CB1C485-3137-4257-B3BF-E981956AFC66}" type="pres">
      <dgm:prSet presAssocID="{57AB366E-9046-42CB-A6B0-4FD52EB73500}" presName="ThreeNodes_1" presStyleLbl="node1" presStyleIdx="0" presStyleCnt="3">
        <dgm:presLayoutVars>
          <dgm:bulletEnabled val="1"/>
        </dgm:presLayoutVars>
      </dgm:prSet>
      <dgm:spPr/>
    </dgm:pt>
    <dgm:pt modelId="{B232F7E6-2A10-42DC-8179-4E0C27479112}" type="pres">
      <dgm:prSet presAssocID="{57AB366E-9046-42CB-A6B0-4FD52EB73500}" presName="ThreeNodes_2" presStyleLbl="node1" presStyleIdx="1" presStyleCnt="3">
        <dgm:presLayoutVars>
          <dgm:bulletEnabled val="1"/>
        </dgm:presLayoutVars>
      </dgm:prSet>
      <dgm:spPr/>
    </dgm:pt>
    <dgm:pt modelId="{6B743F22-FB33-4BA6-BA03-06E67F31AA02}" type="pres">
      <dgm:prSet presAssocID="{57AB366E-9046-42CB-A6B0-4FD52EB73500}" presName="ThreeNodes_3" presStyleLbl="node1" presStyleIdx="2" presStyleCnt="3">
        <dgm:presLayoutVars>
          <dgm:bulletEnabled val="1"/>
        </dgm:presLayoutVars>
      </dgm:prSet>
      <dgm:spPr/>
    </dgm:pt>
    <dgm:pt modelId="{5C5CC92B-9F4B-481B-82FA-285A689350E8}" type="pres">
      <dgm:prSet presAssocID="{57AB366E-9046-42CB-A6B0-4FD52EB73500}" presName="ThreeConn_1-2" presStyleLbl="fgAccFollowNode1" presStyleIdx="0" presStyleCnt="2">
        <dgm:presLayoutVars>
          <dgm:bulletEnabled val="1"/>
        </dgm:presLayoutVars>
      </dgm:prSet>
      <dgm:spPr/>
    </dgm:pt>
    <dgm:pt modelId="{FD724A19-C2B2-4C06-826A-59A838F03945}" type="pres">
      <dgm:prSet presAssocID="{57AB366E-9046-42CB-A6B0-4FD52EB73500}" presName="ThreeConn_2-3" presStyleLbl="fgAccFollowNode1" presStyleIdx="1" presStyleCnt="2">
        <dgm:presLayoutVars>
          <dgm:bulletEnabled val="1"/>
        </dgm:presLayoutVars>
      </dgm:prSet>
      <dgm:spPr/>
    </dgm:pt>
    <dgm:pt modelId="{F34D1E05-BF0A-4AAB-BB47-A3E9E169BCAE}" type="pres">
      <dgm:prSet presAssocID="{57AB366E-9046-42CB-A6B0-4FD52EB73500}" presName="ThreeNodes_1_text" presStyleLbl="node1" presStyleIdx="2" presStyleCnt="3">
        <dgm:presLayoutVars>
          <dgm:bulletEnabled val="1"/>
        </dgm:presLayoutVars>
      </dgm:prSet>
      <dgm:spPr/>
    </dgm:pt>
    <dgm:pt modelId="{1E344AFB-0A45-48A8-8DF4-9A5FC0F354D7}" type="pres">
      <dgm:prSet presAssocID="{57AB366E-9046-42CB-A6B0-4FD52EB73500}" presName="ThreeNodes_2_text" presStyleLbl="node1" presStyleIdx="2" presStyleCnt="3">
        <dgm:presLayoutVars>
          <dgm:bulletEnabled val="1"/>
        </dgm:presLayoutVars>
      </dgm:prSet>
      <dgm:spPr/>
    </dgm:pt>
    <dgm:pt modelId="{016CC0CE-C608-40F0-ADCE-B6B0A72E8E36}" type="pres">
      <dgm:prSet presAssocID="{57AB366E-9046-42CB-A6B0-4FD52EB7350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53DA621-2356-4D1A-A82E-D00D794A52AF}" srcId="{57AB366E-9046-42CB-A6B0-4FD52EB73500}" destId="{6F695057-7068-43A8-A80C-D48814F29936}" srcOrd="1" destOrd="0" parTransId="{DC7C7BA3-50DE-48EC-AE6C-544E15D14D80}" sibTransId="{7E7A7B3E-4EAF-4812-86B9-1D59734A52D8}"/>
    <dgm:cxn modelId="{62E57126-A7BA-49BA-9409-5DEB28F37BF1}" type="presOf" srcId="{953BE0F7-7178-4141-AAEC-BB5F6BD396F4}" destId="{5C5CC92B-9F4B-481B-82FA-285A689350E8}" srcOrd="0" destOrd="0" presId="urn:microsoft.com/office/officeart/2005/8/layout/vProcess5"/>
    <dgm:cxn modelId="{9B9C2D60-045B-4F2F-926C-75751AA2D447}" type="presOf" srcId="{7E7A7B3E-4EAF-4812-86B9-1D59734A52D8}" destId="{FD724A19-C2B2-4C06-826A-59A838F03945}" srcOrd="0" destOrd="0" presId="urn:microsoft.com/office/officeart/2005/8/layout/vProcess5"/>
    <dgm:cxn modelId="{19028E61-0A56-416D-8E38-22D16AC57D9A}" srcId="{57AB366E-9046-42CB-A6B0-4FD52EB73500}" destId="{1BD2932F-F178-4AD3-8317-716C2C69BD60}" srcOrd="0" destOrd="0" parTransId="{F9EDBFDC-625E-4B00-BF48-6F6C12C20635}" sibTransId="{953BE0F7-7178-4141-AAEC-BB5F6BD396F4}"/>
    <dgm:cxn modelId="{3EBF014A-B006-4D6C-BC76-9DBA7F79DFB4}" type="presOf" srcId="{2BDFBA23-4962-43C8-8135-AEB63DF571E3}" destId="{016CC0CE-C608-40F0-ADCE-B6B0A72E8E36}" srcOrd="1" destOrd="0" presId="urn:microsoft.com/office/officeart/2005/8/layout/vProcess5"/>
    <dgm:cxn modelId="{85EEBD72-8DC0-4509-AC90-9BDF2977E945}" type="presOf" srcId="{2BDFBA23-4962-43C8-8135-AEB63DF571E3}" destId="{6B743F22-FB33-4BA6-BA03-06E67F31AA02}" srcOrd="0" destOrd="0" presId="urn:microsoft.com/office/officeart/2005/8/layout/vProcess5"/>
    <dgm:cxn modelId="{E5C4C977-A3DD-4D1D-A5E2-11B429D7C4CD}" srcId="{57AB366E-9046-42CB-A6B0-4FD52EB73500}" destId="{2BDFBA23-4962-43C8-8135-AEB63DF571E3}" srcOrd="2" destOrd="0" parTransId="{DA7F5AAA-46F1-4ADC-B8CD-0C74E41B6B7A}" sibTransId="{1C3E3B4D-123C-4EBE-8518-A3696CCF0AAB}"/>
    <dgm:cxn modelId="{92781C7D-5E64-4357-B7EB-D6B7DE1E9427}" type="presOf" srcId="{1BD2932F-F178-4AD3-8317-716C2C69BD60}" destId="{5CB1C485-3137-4257-B3BF-E981956AFC66}" srcOrd="0" destOrd="0" presId="urn:microsoft.com/office/officeart/2005/8/layout/vProcess5"/>
    <dgm:cxn modelId="{969893AD-2A6C-477F-B8AE-F26C82A340A9}" type="presOf" srcId="{57AB366E-9046-42CB-A6B0-4FD52EB73500}" destId="{94A5E1FD-B19B-44AA-A616-78A39C06F09E}" srcOrd="0" destOrd="0" presId="urn:microsoft.com/office/officeart/2005/8/layout/vProcess5"/>
    <dgm:cxn modelId="{7B94A9CB-ED02-4FEC-BFC2-F7CD7E46D33C}" type="presOf" srcId="{1BD2932F-F178-4AD3-8317-716C2C69BD60}" destId="{F34D1E05-BF0A-4AAB-BB47-A3E9E169BCAE}" srcOrd="1" destOrd="0" presId="urn:microsoft.com/office/officeart/2005/8/layout/vProcess5"/>
    <dgm:cxn modelId="{A1AC22E3-7FD1-4BB5-B744-7EDE42C5A606}" type="presOf" srcId="{6F695057-7068-43A8-A80C-D48814F29936}" destId="{B232F7E6-2A10-42DC-8179-4E0C27479112}" srcOrd="0" destOrd="0" presId="urn:microsoft.com/office/officeart/2005/8/layout/vProcess5"/>
    <dgm:cxn modelId="{4DEA6BFB-7447-4BDC-AF29-46055AA426D5}" type="presOf" srcId="{6F695057-7068-43A8-A80C-D48814F29936}" destId="{1E344AFB-0A45-48A8-8DF4-9A5FC0F354D7}" srcOrd="1" destOrd="0" presId="urn:microsoft.com/office/officeart/2005/8/layout/vProcess5"/>
    <dgm:cxn modelId="{3DDA283B-01C3-4418-B9E0-BEA2D8A4C64A}" type="presParOf" srcId="{94A5E1FD-B19B-44AA-A616-78A39C06F09E}" destId="{4A961F19-7BB5-4826-B170-99E7F0CF452A}" srcOrd="0" destOrd="0" presId="urn:microsoft.com/office/officeart/2005/8/layout/vProcess5"/>
    <dgm:cxn modelId="{0AEC1ECE-B2DC-4F94-9B9E-EA17C04F7E23}" type="presParOf" srcId="{94A5E1FD-B19B-44AA-A616-78A39C06F09E}" destId="{5CB1C485-3137-4257-B3BF-E981956AFC66}" srcOrd="1" destOrd="0" presId="urn:microsoft.com/office/officeart/2005/8/layout/vProcess5"/>
    <dgm:cxn modelId="{0B432CFF-AE45-4527-877A-BFF7C40D61AB}" type="presParOf" srcId="{94A5E1FD-B19B-44AA-A616-78A39C06F09E}" destId="{B232F7E6-2A10-42DC-8179-4E0C27479112}" srcOrd="2" destOrd="0" presId="urn:microsoft.com/office/officeart/2005/8/layout/vProcess5"/>
    <dgm:cxn modelId="{CD051913-7F92-4896-88A5-A57F61577369}" type="presParOf" srcId="{94A5E1FD-B19B-44AA-A616-78A39C06F09E}" destId="{6B743F22-FB33-4BA6-BA03-06E67F31AA02}" srcOrd="3" destOrd="0" presId="urn:microsoft.com/office/officeart/2005/8/layout/vProcess5"/>
    <dgm:cxn modelId="{2DA52E1B-19A6-4C2A-8F6E-6476E824E778}" type="presParOf" srcId="{94A5E1FD-B19B-44AA-A616-78A39C06F09E}" destId="{5C5CC92B-9F4B-481B-82FA-285A689350E8}" srcOrd="4" destOrd="0" presId="urn:microsoft.com/office/officeart/2005/8/layout/vProcess5"/>
    <dgm:cxn modelId="{246A6211-7A60-44EC-B1B4-B520B6D37404}" type="presParOf" srcId="{94A5E1FD-B19B-44AA-A616-78A39C06F09E}" destId="{FD724A19-C2B2-4C06-826A-59A838F03945}" srcOrd="5" destOrd="0" presId="urn:microsoft.com/office/officeart/2005/8/layout/vProcess5"/>
    <dgm:cxn modelId="{6A454303-58F5-42DE-A8A9-E1B4357A1F95}" type="presParOf" srcId="{94A5E1FD-B19B-44AA-A616-78A39C06F09E}" destId="{F34D1E05-BF0A-4AAB-BB47-A3E9E169BCAE}" srcOrd="6" destOrd="0" presId="urn:microsoft.com/office/officeart/2005/8/layout/vProcess5"/>
    <dgm:cxn modelId="{1BDBD45C-01FB-446A-BAE9-216E2067AD6F}" type="presParOf" srcId="{94A5E1FD-B19B-44AA-A616-78A39C06F09E}" destId="{1E344AFB-0A45-48A8-8DF4-9A5FC0F354D7}" srcOrd="7" destOrd="0" presId="urn:microsoft.com/office/officeart/2005/8/layout/vProcess5"/>
    <dgm:cxn modelId="{BD8C8A48-7C96-491A-BC89-49AB41B9B2B4}" type="presParOf" srcId="{94A5E1FD-B19B-44AA-A616-78A39C06F09E}" destId="{016CC0CE-C608-40F0-ADCE-B6B0A72E8E3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1C485-3137-4257-B3BF-E981956AFC66}">
      <dsp:nvSpPr>
        <dsp:cNvPr id="0" name=""/>
        <dsp:cNvSpPr/>
      </dsp:nvSpPr>
      <dsp:spPr>
        <a:xfrm>
          <a:off x="0" y="0"/>
          <a:ext cx="2788707" cy="7414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Higher New Car Prices</a:t>
          </a:r>
        </a:p>
      </dsp:txBody>
      <dsp:txXfrm>
        <a:off x="21716" y="21716"/>
        <a:ext cx="1988622" cy="698021"/>
      </dsp:txXfrm>
    </dsp:sp>
    <dsp:sp modelId="{B232F7E6-2A10-42DC-8179-4E0C27479112}">
      <dsp:nvSpPr>
        <dsp:cNvPr id="0" name=""/>
        <dsp:cNvSpPr/>
      </dsp:nvSpPr>
      <dsp:spPr>
        <a:xfrm>
          <a:off x="246062" y="865028"/>
          <a:ext cx="2788707" cy="7414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Greater Demand for Used Cars</a:t>
          </a:r>
        </a:p>
      </dsp:txBody>
      <dsp:txXfrm>
        <a:off x="267778" y="886744"/>
        <a:ext cx="2017268" cy="698021"/>
      </dsp:txXfrm>
    </dsp:sp>
    <dsp:sp modelId="{6B743F22-FB33-4BA6-BA03-06E67F31AA02}">
      <dsp:nvSpPr>
        <dsp:cNvPr id="0" name=""/>
        <dsp:cNvSpPr/>
      </dsp:nvSpPr>
      <dsp:spPr>
        <a:xfrm>
          <a:off x="492124" y="1730057"/>
          <a:ext cx="2788707" cy="7414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Opportunity for DriveWise Ltd</a:t>
          </a:r>
        </a:p>
      </dsp:txBody>
      <dsp:txXfrm>
        <a:off x="513840" y="1751773"/>
        <a:ext cx="2017268" cy="698021"/>
      </dsp:txXfrm>
    </dsp:sp>
    <dsp:sp modelId="{5C5CC92B-9F4B-481B-82FA-285A689350E8}">
      <dsp:nvSpPr>
        <dsp:cNvPr id="0" name=""/>
        <dsp:cNvSpPr/>
      </dsp:nvSpPr>
      <dsp:spPr>
        <a:xfrm>
          <a:off x="2306762" y="562268"/>
          <a:ext cx="481944" cy="48194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>
            <a:solidFill>
              <a:srgbClr val="002060"/>
            </a:solidFill>
          </a:endParaRPr>
        </a:p>
      </dsp:txBody>
      <dsp:txXfrm>
        <a:off x="2415199" y="562268"/>
        <a:ext cx="265070" cy="362663"/>
      </dsp:txXfrm>
    </dsp:sp>
    <dsp:sp modelId="{FD724A19-C2B2-4C06-826A-59A838F03945}">
      <dsp:nvSpPr>
        <dsp:cNvPr id="0" name=""/>
        <dsp:cNvSpPr/>
      </dsp:nvSpPr>
      <dsp:spPr>
        <a:xfrm>
          <a:off x="2552825" y="1422354"/>
          <a:ext cx="481944" cy="48194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661262" y="1422354"/>
        <a:ext cx="265070" cy="3626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95E73-D2B9-4F01-81BA-F2F661163FEB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A760D7-2A21-43B3-AE64-F76E6B8FA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01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760D7-2A21-43B3-AE64-F76E6B8FAA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85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760D7-2A21-43B3-AE64-F76E6B8FAA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714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760D7-2A21-43B3-AE64-F76E6B8FAA2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886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B953-CE62-7E97-D0E8-81D862F817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2DCEA2-DBEC-FEF8-392D-7F587AF76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B3D1E-101F-6039-5843-CA752F9EF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DA7C8-D7EF-E145-514B-CC5A0E5AD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0415DC-C643-AC90-5A8A-0AD58DE33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5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ECC6D-93E7-C5A1-EFDC-4602D1119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45072-CF41-C4DB-5662-A5D8B8510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659E1-60F7-71C1-5EB3-443D4A639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BC232-9C61-E397-42DE-8D89B0845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23315-29F1-46F1-38B7-FE56EC0CD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06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D5C86-6CE2-8770-8B7D-77EAC0325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FE7B4D-E5DE-AF04-1CE6-10B1EB765B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42C97-7888-0C66-999C-49565CEC2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65BEA-705A-E040-E404-BA3F97BF3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26A4C-6B38-0D1D-C636-F7C1A458A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92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537E1-23E5-2802-3DFD-9C8B82A9D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DAFB0-308A-1D2A-3E6A-2C3A134A5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D46400-BDF2-69E5-A8F7-26060BB1E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37B46-B4A4-8E62-9B6B-A9E8A0044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E6EF3-7018-24C4-9681-2CCAADF29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3B1CDC-FC02-9A29-4072-B3780CAF4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24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D622D-42BD-1687-9847-6B8B3035B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A379D-5988-2B71-FB89-A64A0CBFF7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19198C-38F2-3339-BEBC-6DE96A75D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C2244D-50E3-0F10-5FBD-BF720A9157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73108D-A056-EFC4-04B7-50AD483C77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41B360-A3F5-3F60-2D60-A6B852A8C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5F9355-C81E-1FFE-1BC2-C116DDF3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50A9C6-A864-82CB-DA18-D70182281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92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78471-689D-4AD0-751C-92C4F2003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8C8984-0F93-4D85-CB19-72A1387B8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29B530-7E9A-9E11-F6D5-B7F88A6F4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C29F2-4ED8-35BB-D23B-120FD30B7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99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85E729-33FB-194D-0E6C-2357DDE18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C02347-0955-5CFE-2F22-DD2FCA3E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92E3A0-BC22-B850-AFD1-86244D96F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B374E-6C32-D44A-EF5C-295101F02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C6C53-AC29-FB27-595D-B46939040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013349-2076-C7AF-F832-58AE20180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6DF164-14AE-124D-F486-86754046E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C6E1D-88D0-DDAE-6A43-5EE68B3C6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BFA6A-DE30-D336-7BD6-3E59B9F7F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58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C8DB6-7F84-C7CC-8037-A2CA8D511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B1A176-8597-A9D2-4421-29174172E5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17D29C-AF67-08C4-147F-843C515280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E016DF-9BC7-EF95-6FD7-1F83FD6E6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E3DD88-51B9-1226-C061-CBFC02563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333D5-014E-51AA-F5CF-AF5D98228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319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A108F-27BD-5578-9909-AC93E84E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076248-0DAA-5B70-71ED-992F4EB2C2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5770E-F393-2846-C96A-D3CFBFB9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44FE1-05F4-4D73-CB5F-04CC8307F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3F425-AE05-0812-0146-7C8BB4922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47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2C9658-11FB-7C36-0AAE-B456E06011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56527-F1CA-F3CE-AE0B-D693EE6D4D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FF4C7-5769-7B19-DB2F-314648AF8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A76E5-A9B2-2ACB-08AB-7A0ABFC81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FFB6E-D967-CCA9-A9E4-D1EDD11C4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76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5C8CDF-17A0-CC9A-F35F-77BBEB08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091C0A-E0EF-DFD3-5BC4-A419D9484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481A1-F88E-2A28-AEF7-AAD45DAE06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65924F-18E3-428B-8BAC-E679DF26A306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65695-15E3-8CA7-4761-91531D2962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F8BEC-AE0E-716C-5A03-6FCCFEB2D2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600596-34A6-46E2-B3F1-55366008B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76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img.magnific.com/premium-photo/modern-car-dealership-exterior-with-parked-cars-sunset_1055425-8980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s://www.vecteezy.com/photo/57502553-new-cars-sitting-in-modern-dealership-showroom" TargetMode="External"/><Relationship Id="rId7" Type="http://schemas.openxmlformats.org/officeDocument/2006/relationships/hyperlink" Target="https://www.bing.com/images/search?view=detailV2&amp;ccid=5t94qRWn&amp;id=AAA84A7863C59E383D704E14AC2E2E8555FAC600&amp;thid=OIP.5t94qRWnYZufA6Nx99MJogHaEO&amp;mediaurl=https%3A%2F%2Fsmgcars.com%2Fwp-content%2Fuploads%2F2023%2F10%2Fdealershi-contract.jpg&amp;cdnurl=https%3A%2F%2Fth.bing.com%2Fth%2Fid%2FR.e6df78a915a7619b9f03a371f7d309a2%3Frik%3DAMb6VYUuLqwUTg%26pid%3DImgRaw%26r%3D0&amp;exph=1024&amp;expw=1792&amp;q=financial+car+dealership&amp;FORM=IRPRST&amp;ck=EA08C4ECC1FF18306DB1A22B19B6DFD3&amp;selectedIndex=0&amp;itb=0&amp;cw=1346&amp;ch=784&amp;mode=overla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b2bauto.eu/how-vehicle-sourcing-works/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autocorp.ai/resources/articles/lean-management-for-car-dealerships-streamlining-operations-for-profit-and-performanc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dreamstime.com/cars-climbing-bar-graph-representing-growth-automotive-industry-creative-d-illustration-featuring-ascending-symbolizing-image35067086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dealermagazine.com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mt.co.uk/" TargetMode="External"/><Relationship Id="rId2" Type="http://schemas.openxmlformats.org/officeDocument/2006/relationships/hyperlink" Target="https://plc.autotrader.co.uk/news-views/press-releases/retail-price-index-december-202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DEBD8FA-615B-E998-D4BE-9223FAEF52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2905" y="3318165"/>
            <a:ext cx="4630428" cy="33990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5EEA1F-F7C0-61F1-86E6-3B8FC736895D}"/>
              </a:ext>
            </a:extLst>
          </p:cNvPr>
          <p:cNvSpPr txBox="1"/>
          <p:nvPr/>
        </p:nvSpPr>
        <p:spPr>
          <a:xfrm>
            <a:off x="2939984" y="215627"/>
            <a:ext cx="6312030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8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</a:t>
            </a:r>
          </a:p>
          <a:p>
            <a:pPr algn="ctr">
              <a:buNone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Presented by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Jubed Uddin Ahmed</a:t>
            </a:r>
          </a:p>
          <a:p>
            <a:pPr algn="ctr">
              <a:buNone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2518996</a:t>
            </a:r>
          </a:p>
          <a:p>
            <a:pPr algn="ctr">
              <a:buNone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Enterprise and Entrepreneurship (LCLM4006_LON)</a:t>
            </a:r>
          </a:p>
          <a:p>
            <a:pPr algn="ctr">
              <a:buNone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Andry Rakotovololona</a:t>
            </a:r>
          </a:p>
        </p:txBody>
      </p:sp>
    </p:spTree>
    <p:extLst>
      <p:ext uri="{BB962C8B-B14F-4D97-AF65-F5344CB8AC3E}">
        <p14:creationId xmlns:p14="http://schemas.microsoft.com/office/powerpoint/2010/main" val="394850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BB3BC-4F89-FD4D-DD27-47AF29C33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0" y="142190"/>
            <a:ext cx="7018020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2F8A25-CE29-1EB2-AF23-179DA22EABF3}"/>
              </a:ext>
            </a:extLst>
          </p:cNvPr>
          <p:cNvSpPr txBox="1"/>
          <p:nvPr/>
        </p:nvSpPr>
        <p:spPr>
          <a:xfrm>
            <a:off x="510540" y="1452831"/>
            <a:ext cx="465582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Business Opportunity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Products &amp;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PESTLE Analysis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Funding Allocation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Marketing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Operations &amp;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Financial Plan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Future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Conclusion </a:t>
            </a:r>
          </a:p>
        </p:txBody>
      </p:sp>
      <p:pic>
        <p:nvPicPr>
          <p:cNvPr id="8" name="Picture 7" descr="Luxury Car Dealership with Sleek Sports Cars in a Glossy Showroom Stock ...">
            <a:extLst>
              <a:ext uri="{FF2B5EF4-FFF2-40B4-BE49-F238E27FC236}">
                <a16:creationId xmlns:a16="http://schemas.microsoft.com/office/drawing/2014/main" id="{2EBD5FE6-AAB1-023B-17D4-E54EB4B49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5318" y="1581695"/>
            <a:ext cx="5406142" cy="30300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EC508E-265D-283E-E196-51E81D6E6FB5}"/>
              </a:ext>
            </a:extLst>
          </p:cNvPr>
          <p:cNvSpPr txBox="1"/>
          <p:nvPr/>
        </p:nvSpPr>
        <p:spPr>
          <a:xfrm>
            <a:off x="9054623" y="4725693"/>
            <a:ext cx="234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source: Google images,(2026)  </a:t>
            </a:r>
          </a:p>
        </p:txBody>
      </p:sp>
    </p:spTree>
    <p:extLst>
      <p:ext uri="{BB962C8B-B14F-4D97-AF65-F5344CB8AC3E}">
        <p14:creationId xmlns:p14="http://schemas.microsoft.com/office/powerpoint/2010/main" val="402858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63C9-66AD-8064-94E5-9AD2EF537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96" y="935576"/>
            <a:ext cx="3458792" cy="1325563"/>
          </a:xfrm>
        </p:spPr>
        <p:txBody>
          <a:bodyPr/>
          <a:lstStyle/>
          <a:p>
            <a:r>
              <a:rPr lang="en-GB" sz="48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21C1F-2E58-7507-5985-1A0E0F13C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188" y="2333698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 is a proposed independent used vehicle dealership based in London, specialising in the purchase and sale of quality mid-range and premium used vehicles.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business aims to provide customers with reliable vehicles, transparent pricing and exceptional customer service while building a trusted reputation within the UK automotive market.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BF85FB-A412-E6FE-E781-49FFB8E0BB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011" y="172964"/>
            <a:ext cx="2476798" cy="201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6FD38-B25E-D266-FE03-455E4DB14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90" y="137504"/>
            <a:ext cx="10515600" cy="1188059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  <a:r>
              <a:rPr lang="en-GB" sz="4800" b="1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3001C-B3CC-D340-3645-DEDCD5107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314" y="1148676"/>
            <a:ext cx="6937637" cy="636703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</a:t>
            </a: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Type</a:t>
            </a:r>
            <a:endParaRPr lang="en-GB" sz="8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Independent private limited company based in London. </a:t>
            </a: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Concept</a:t>
            </a:r>
            <a:endParaRPr lang="en-GB" sz="8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Buy, prepare and sell quality used vehicles.</a:t>
            </a:r>
            <a:r>
              <a:rPr lang="en-GB" sz="6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Mission</a:t>
            </a:r>
            <a:endParaRPr lang="en-GB" sz="8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0" dirty="0"/>
              <a:t>Reliable vehicles, transparent pricing &amp; excellent service</a:t>
            </a:r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Vision</a:t>
            </a:r>
            <a:endParaRPr lang="en-GB" sz="8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Become one of London's most trusted independent dealerships before expanding across the UK. </a:t>
            </a:r>
          </a:p>
          <a:p>
            <a:pPr marL="0" indent="0">
              <a:buNone/>
            </a:pP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Revenue Streams</a:t>
            </a:r>
            <a:endParaRPr lang="en-GB" sz="8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🚗 Vehicle Sales</a:t>
            </a: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💷 Finance</a:t>
            </a: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🛡 Warranty</a:t>
            </a:r>
          </a:p>
          <a:p>
            <a:r>
              <a:rPr lang="en-GB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🔄 Part Exchange</a:t>
            </a:r>
          </a:p>
          <a:p>
            <a:pPr marL="0" indent="0">
              <a:buNone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(Burns, 2023)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Premium Photo | Modern car dealership exterior with parked cars at sunset">
            <a:hlinkClick r:id="rId2"/>
            <a:extLst>
              <a:ext uri="{FF2B5EF4-FFF2-40B4-BE49-F238E27FC236}">
                <a16:creationId xmlns:a16="http://schemas.microsoft.com/office/drawing/2014/main" id="{5984FC70-E2F8-9648-3F2C-F936119FD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5104" y="1801300"/>
            <a:ext cx="4881892" cy="2790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C341F0-1E5C-AEBF-E6D4-5689E80066E1}"/>
              </a:ext>
            </a:extLst>
          </p:cNvPr>
          <p:cNvSpPr txBox="1"/>
          <p:nvPr/>
        </p:nvSpPr>
        <p:spPr>
          <a:xfrm>
            <a:off x="9586050" y="4688877"/>
            <a:ext cx="3430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Source: Google images, (2026)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31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FC7B-B180-BD02-D0ED-940B59D0A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952" y="443560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Opportunity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564BC-6238-4D18-AFA2-D92FCC54D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946" y="1770624"/>
            <a:ext cx="504008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now?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Rising demand for quality used vehicles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car prices continue to increase. 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Higher living costs encourage consumers to buy used vehicles. 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demand for reliable and affordable transport. 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Growth in hybrid and electric vehicle demand presents future opportunities. </a:t>
            </a:r>
          </a:p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F210821-0AD7-A9B6-7949-E8A9C60B77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4704394"/>
              </p:ext>
            </p:extLst>
          </p:nvPr>
        </p:nvGraphicFramePr>
        <p:xfrm>
          <a:off x="7625062" y="913769"/>
          <a:ext cx="3280832" cy="2471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0CCC57A-22B6-AD30-72B0-E643668F3C91}"/>
              </a:ext>
            </a:extLst>
          </p:cNvPr>
          <p:cNvSpPr txBox="1"/>
          <p:nvPr/>
        </p:nvSpPr>
        <p:spPr>
          <a:xfrm>
            <a:off x="6566812" y="3855488"/>
            <a:ext cx="5144429" cy="2154436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Statistics</a:t>
            </a:r>
          </a:p>
          <a:p>
            <a:pPr>
              <a:buNone/>
            </a:pP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120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Vehicles planned for Year 1</a:t>
            </a:r>
          </a:p>
          <a:p>
            <a:pPr>
              <a:buNone/>
            </a:pP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£1.056m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Projected Year 1 </a:t>
            </a:r>
          </a:p>
          <a:p>
            <a:pPr>
              <a:buNone/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Break-even Point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75 vehicles</a:t>
            </a:r>
          </a:p>
          <a:p>
            <a:pPr>
              <a:buNone/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Gross Profit Year 1: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£276,000</a:t>
            </a:r>
          </a:p>
          <a:p>
            <a:pPr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(SMMT, 2025; Auto Trader, 2024)</a:t>
            </a:r>
          </a:p>
        </p:txBody>
      </p:sp>
    </p:spTree>
    <p:extLst>
      <p:ext uri="{BB962C8B-B14F-4D97-AF65-F5344CB8AC3E}">
        <p14:creationId xmlns:p14="http://schemas.microsoft.com/office/powerpoint/2010/main" val="1262690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40035-1CB3-1FBF-844B-749C3997C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775" y="0"/>
            <a:ext cx="7171022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Products and services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A9AF4E-8217-250D-AB31-D628BA5EEBBE}"/>
              </a:ext>
            </a:extLst>
          </p:cNvPr>
          <p:cNvSpPr txBox="1"/>
          <p:nvPr/>
        </p:nvSpPr>
        <p:spPr>
          <a:xfrm>
            <a:off x="185321" y="741218"/>
            <a:ext cx="558509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Used Vehicle Sales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Mid-range and premium used vehicles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and transparent pricing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 friendly/hybrid vehicles available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🔍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Vehicle Sourcing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Find specific makes and models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to trusted trade suppliers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💷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Finance Referrals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Approved finance partners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Affordable payment solutions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🔄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Part-Exchange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Trade in existing vehicles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customer’s purchase 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⭐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After-Sales Support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 follow-up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Encourage repeat business and referrals</a:t>
            </a:r>
          </a:p>
          <a:p>
            <a:endParaRPr lang="en-GB" dirty="0"/>
          </a:p>
        </p:txBody>
      </p:sp>
      <p:pic>
        <p:nvPicPr>
          <p:cNvPr id="3" name="Picture 2" descr="New cars sitting in modern dealership showroom 57502553 Stock Photo at ...">
            <a:hlinkClick r:id="rId3"/>
            <a:extLst>
              <a:ext uri="{FF2B5EF4-FFF2-40B4-BE49-F238E27FC236}">
                <a16:creationId xmlns:a16="http://schemas.microsoft.com/office/drawing/2014/main" id="{29C36964-F48D-8A10-CA1E-FD3B134343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4082" y="1865771"/>
            <a:ext cx="3855573" cy="2209225"/>
          </a:xfrm>
          <a:prstGeom prst="rect">
            <a:avLst/>
          </a:prstGeom>
        </p:spPr>
      </p:pic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13C41CF1-788D-6A4B-626F-6EE9E8A7C6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41740" y="4313811"/>
            <a:ext cx="3915001" cy="2230064"/>
          </a:xfrm>
          <a:prstGeom prst="rect">
            <a:avLst/>
          </a:prstGeom>
        </p:spPr>
      </p:pic>
      <p:pic>
        <p:nvPicPr>
          <p:cNvPr id="8" name="Picture 7" descr="Car Broker Nashville at Tayla Stang blog">
            <a:hlinkClick r:id="rId7"/>
            <a:extLst>
              <a:ext uri="{FF2B5EF4-FFF2-40B4-BE49-F238E27FC236}">
                <a16:creationId xmlns:a16="http://schemas.microsoft.com/office/drawing/2014/main" id="{604CCAFC-030C-7F56-C422-870DA86747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71060" y="1872697"/>
            <a:ext cx="3534350" cy="22092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B01633E-2D20-3401-7257-F7BB5C60218A}"/>
              </a:ext>
            </a:extLst>
          </p:cNvPr>
          <p:cNvSpPr txBox="1"/>
          <p:nvPr/>
        </p:nvSpPr>
        <p:spPr>
          <a:xfrm>
            <a:off x="10617760" y="5878857"/>
            <a:ext cx="1574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Google images (2026)</a:t>
            </a:r>
          </a:p>
        </p:txBody>
      </p:sp>
    </p:spTree>
    <p:extLst>
      <p:ext uri="{BB962C8B-B14F-4D97-AF65-F5344CB8AC3E}">
        <p14:creationId xmlns:p14="http://schemas.microsoft.com/office/powerpoint/2010/main" val="1038529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0B4A0-485F-E40E-ABAE-9817DA690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10" y="251460"/>
            <a:ext cx="4335780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657E065-7000-FA82-25D5-6408A5EE1D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566954"/>
              </p:ext>
            </p:extLst>
          </p:nvPr>
        </p:nvGraphicFramePr>
        <p:xfrm>
          <a:off x="4508721" y="251460"/>
          <a:ext cx="7543800" cy="3560666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771900">
                  <a:extLst>
                    <a:ext uri="{9D8B030D-6E8A-4147-A177-3AD203B41FA5}">
                      <a16:colId xmlns:a16="http://schemas.microsoft.com/office/drawing/2014/main" val="4271206345"/>
                    </a:ext>
                  </a:extLst>
                </a:gridCol>
                <a:gridCol w="3771900">
                  <a:extLst>
                    <a:ext uri="{9D8B030D-6E8A-4147-A177-3AD203B41FA5}">
                      <a16:colId xmlns:a16="http://schemas.microsoft.com/office/drawing/2014/main" val="1123763243"/>
                    </a:ext>
                  </a:extLst>
                </a:gridCol>
              </a:tblGrid>
              <a:tr h="3526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Factor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Impact on DriveWise Ltd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8416909"/>
                  </a:ext>
                </a:extLst>
              </a:tr>
              <a:tr h="1028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💷 </a:t>
                      </a: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Economic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Higher new-car prices support used-car demand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Cost-of-living pressures increase value-conscious purchasing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607336"/>
                  </a:ext>
                </a:extLst>
              </a:tr>
              <a:tr h="10613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💻 </a:t>
                      </a: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Technological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Auto Trader, website and social media increase customer reach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Digital enquiries support online vehicle sales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3066301"/>
                  </a:ext>
                </a:extLst>
              </a:tr>
              <a:tr h="10613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🌱 </a:t>
                      </a: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Environmental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Growing demand for hybrid and electric vehicles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 Opportunity to diversify vehicle stock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18365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F2F99DA-4397-1DD4-AC60-9F4F103075E7}"/>
              </a:ext>
            </a:extLst>
          </p:cNvPr>
          <p:cNvSpPr txBox="1"/>
          <p:nvPr/>
        </p:nvSpPr>
        <p:spPr>
          <a:xfrm>
            <a:off x="460036" y="1460145"/>
            <a:ext cx="36576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efore launching DriveWise Ltd, it is important to understand the external factors that could influence the business.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PESTLE analysis evaluates the Political, Economic, Social, Technological, Legal and Environmental factors that may create opportunities or challenges.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understanding these influences, DriveWise Ltd can make informed strategic decisions and remain competitive within the UK used vehicle market.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(Johnson, Scholes and Whittington, 2020).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 descr="13 Most Eco-Friendly Cars of 2026 - TheRoundup">
            <a:extLst>
              <a:ext uri="{FF2B5EF4-FFF2-40B4-BE49-F238E27FC236}">
                <a16:creationId xmlns:a16="http://schemas.microsoft.com/office/drawing/2014/main" id="{D9EC7A1B-B894-D1D1-92BE-77B38621FE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246" y="4060182"/>
            <a:ext cx="4657081" cy="23285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BDF922-0354-3957-0080-69AD3B32ECA5}"/>
              </a:ext>
            </a:extLst>
          </p:cNvPr>
          <p:cNvSpPr txBox="1"/>
          <p:nvPr/>
        </p:nvSpPr>
        <p:spPr>
          <a:xfrm>
            <a:off x="9252601" y="6460839"/>
            <a:ext cx="30663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Google images,(2026)</a:t>
            </a:r>
          </a:p>
        </p:txBody>
      </p:sp>
    </p:spTree>
    <p:extLst>
      <p:ext uri="{BB962C8B-B14F-4D97-AF65-F5344CB8AC3E}">
        <p14:creationId xmlns:p14="http://schemas.microsoft.com/office/powerpoint/2010/main" val="355492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CA20-1940-A690-39BA-36E5EBAD8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" y="218592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4511B-6CD0-5163-A9D5-2F600998A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940" y="1544155"/>
            <a:ext cx="6537960" cy="435133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 requires an initial investment of £120,000 to establish the business and support operations during the start-up phase.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funding will be used to purchase vehicle stock, secure business premises, invest in marketing and maintain sufficient working capital.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08EB61-9775-0EE9-679D-674ED6666C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880212"/>
              </p:ext>
            </p:extLst>
          </p:nvPr>
        </p:nvGraphicFramePr>
        <p:xfrm>
          <a:off x="2030730" y="4794732"/>
          <a:ext cx="4582160" cy="1783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1080">
                  <a:extLst>
                    <a:ext uri="{9D8B030D-6E8A-4147-A177-3AD203B41FA5}">
                      <a16:colId xmlns:a16="http://schemas.microsoft.com/office/drawing/2014/main" val="2448244382"/>
                    </a:ext>
                  </a:extLst>
                </a:gridCol>
                <a:gridCol w="2291080">
                  <a:extLst>
                    <a:ext uri="{9D8B030D-6E8A-4147-A177-3AD203B41FA5}">
                      <a16:colId xmlns:a16="http://schemas.microsoft.com/office/drawing/2014/main" val="3724392742"/>
                    </a:ext>
                  </a:extLst>
                </a:gridCol>
              </a:tblGrid>
              <a:tr h="381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Source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 dirty="0"/>
                        <a:t>Amount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6044316"/>
                  </a:ext>
                </a:extLst>
              </a:tr>
              <a:tr h="381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💼 Investor Funding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£100,000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9706645"/>
                  </a:ext>
                </a:extLst>
              </a:tr>
              <a:tr h="381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👤 Owner's Personal Savings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£20,000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6463800"/>
                  </a:ext>
                </a:extLst>
              </a:tr>
              <a:tr h="3812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Total Funding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 dirty="0"/>
                        <a:t>£120,000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932520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0C96FB0-B081-227A-9210-F0CDBAA9FF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113826"/>
              </p:ext>
            </p:extLst>
          </p:nvPr>
        </p:nvGraphicFramePr>
        <p:xfrm>
          <a:off x="7214870" y="1913487"/>
          <a:ext cx="4833620" cy="4733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6810">
                  <a:extLst>
                    <a:ext uri="{9D8B030D-6E8A-4147-A177-3AD203B41FA5}">
                      <a16:colId xmlns:a16="http://schemas.microsoft.com/office/drawing/2014/main" val="1389691454"/>
                    </a:ext>
                  </a:extLst>
                </a:gridCol>
                <a:gridCol w="2416810">
                  <a:extLst>
                    <a:ext uri="{9D8B030D-6E8A-4147-A177-3AD203B41FA5}">
                      <a16:colId xmlns:a16="http://schemas.microsoft.com/office/drawing/2014/main" val="1680902061"/>
                    </a:ext>
                  </a:extLst>
                </a:gridCol>
              </a:tblGrid>
              <a:tr h="3316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Purpose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Amount (£)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7448783"/>
                  </a:ext>
                </a:extLst>
              </a:tr>
              <a:tr h="3316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🚗 Vehicle Stock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70,000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933074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🏢 Premises Deposit &amp; Initial Rent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12,000</a:t>
                      </a:r>
                      <a:endParaRPr lang="en-GB" sz="160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13450544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💻 Website &amp; Marketing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5,000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8141542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🪑 Equipment &amp; Office Setup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5,000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3090398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🛡 Insurance &amp; Licences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4,000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50521905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⚖ Legal &amp; Professional Fees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3,000</a:t>
                      </a:r>
                      <a:endParaRPr lang="en-GB" sz="1600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6379091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💷 Operating Cash Reserve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21,000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6891915"/>
                  </a:ext>
                </a:extLst>
              </a:tr>
              <a:tr h="580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Total: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210864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DE86A09-3087-34FF-6497-42F2352CBEAA}"/>
              </a:ext>
            </a:extLst>
          </p:cNvPr>
          <p:cNvSpPr txBox="1"/>
          <p:nvPr/>
        </p:nvSpPr>
        <p:spPr>
          <a:xfrm>
            <a:off x="3300730" y="4390353"/>
            <a:ext cx="2042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A1C1DC-68DA-9380-DD20-8BB72D029A50}"/>
              </a:ext>
            </a:extLst>
          </p:cNvPr>
          <p:cNvSpPr txBox="1"/>
          <p:nvPr/>
        </p:nvSpPr>
        <p:spPr>
          <a:xfrm>
            <a:off x="8549640" y="1544155"/>
            <a:ext cx="2659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Allocation of Funds</a:t>
            </a:r>
          </a:p>
        </p:txBody>
      </p:sp>
    </p:spTree>
    <p:extLst>
      <p:ext uri="{BB962C8B-B14F-4D97-AF65-F5344CB8AC3E}">
        <p14:creationId xmlns:p14="http://schemas.microsoft.com/office/powerpoint/2010/main" val="2569379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7825-469C-5389-902F-2BDA91EF9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644" y="72641"/>
            <a:ext cx="10515600" cy="98613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91023-F6E9-598A-2738-1557B4BDB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28" y="2670982"/>
            <a:ext cx="4534759" cy="348450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STP Model </a:t>
            </a:r>
          </a:p>
          <a:p>
            <a:pPr marL="0" indent="0">
              <a:buNone/>
            </a:pPr>
            <a:r>
              <a:rPr lang="en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📍 Segmentation</a:t>
            </a:r>
            <a:endParaRPr lang="en-GB" sz="6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First-time drivers </a:t>
            </a: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Families </a:t>
            </a: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Working professionals </a:t>
            </a:r>
          </a:p>
          <a:p>
            <a:pPr marL="0" indent="0">
              <a:buNone/>
            </a:pPr>
            <a:r>
              <a:rPr lang="en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🎯 Targeting</a:t>
            </a:r>
            <a:endParaRPr lang="en-GB" sz="6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Customers seeking reliable, affordable used vehicles </a:t>
            </a: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Buyers looking for flexible finance and warranty options </a:t>
            </a:r>
          </a:p>
          <a:p>
            <a:pPr marL="0" indent="0">
              <a:buNone/>
            </a:pPr>
            <a:r>
              <a:rPr lang="en-GB" sz="6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⭐ Positioning</a:t>
            </a:r>
            <a:endParaRPr lang="en-GB" sz="6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Trusted independent dealership </a:t>
            </a: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inspected vehicles </a:t>
            </a:r>
          </a:p>
          <a:p>
            <a:r>
              <a:rPr lang="en-GB" sz="6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Transparent pricing and excellent customer service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596D38-79AF-EDC6-B809-029EC7D33E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776973"/>
              </p:ext>
            </p:extLst>
          </p:nvPr>
        </p:nvGraphicFramePr>
        <p:xfrm>
          <a:off x="6289963" y="831409"/>
          <a:ext cx="5770880" cy="4190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5440">
                  <a:extLst>
                    <a:ext uri="{9D8B030D-6E8A-4147-A177-3AD203B41FA5}">
                      <a16:colId xmlns:a16="http://schemas.microsoft.com/office/drawing/2014/main" val="1231686341"/>
                    </a:ext>
                  </a:extLst>
                </a:gridCol>
                <a:gridCol w="2885440">
                  <a:extLst>
                    <a:ext uri="{9D8B030D-6E8A-4147-A177-3AD203B41FA5}">
                      <a16:colId xmlns:a16="http://schemas.microsoft.com/office/drawing/2014/main" val="3935649963"/>
                    </a:ext>
                  </a:extLst>
                </a:gridCol>
              </a:tblGrid>
              <a:tr h="2095432">
                <a:tc>
                  <a:txBody>
                    <a:bodyPr/>
                    <a:lstStyle/>
                    <a:p>
                      <a:pPr algn="ctr"/>
                      <a:r>
                        <a:rPr lang="en-GB" u="sng" dirty="0">
                          <a:solidFill>
                            <a:schemeClr val="tx1"/>
                          </a:solidFill>
                        </a:rPr>
                        <a:t>Product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Quality inspected used and premium vehicles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Finance, warranties and part-exchange services 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Price</a:t>
                      </a:r>
                    </a:p>
                    <a:p>
                      <a:pPr algn="ctr"/>
                      <a:endParaRPr lang="en-GB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Competitive and transparent pricing</a:t>
                      </a:r>
                      <a:endParaRPr lang="en-GB" b="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2788324"/>
                  </a:ext>
                </a:extLst>
              </a:tr>
              <a:tr h="2095432"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Place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London dealership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Company website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Auto Trader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Social media platforms</a:t>
                      </a:r>
                      <a:endParaRPr lang="en-GB" b="1" u="sng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Promotion</a:t>
                      </a:r>
                    </a:p>
                    <a:p>
                      <a:pPr algn="ctr"/>
                      <a:endParaRPr lang="en-GB" b="1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Digital marketing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Facebook &amp; Instagram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Online advertising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Customer reviews and referrals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99398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FB8676D-CDDE-ED47-256F-6B95B581CE82}"/>
              </a:ext>
            </a:extLst>
          </p:cNvPr>
          <p:cNvSpPr txBox="1"/>
          <p:nvPr/>
        </p:nvSpPr>
        <p:spPr>
          <a:xfrm>
            <a:off x="8336973" y="363859"/>
            <a:ext cx="2567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Mix (4Ps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57BEDF-A5EE-ECCD-A1E1-ABB0B6ECD827}"/>
              </a:ext>
            </a:extLst>
          </p:cNvPr>
          <p:cNvSpPr txBox="1"/>
          <p:nvPr/>
        </p:nvSpPr>
        <p:spPr>
          <a:xfrm>
            <a:off x="381000" y="1156992"/>
            <a:ext cx="559308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combining the STP model with the Marketing Mix (4Ps), the business aims to reach the right customers and create a competitive advantage within the UK used vehicle market.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(Kotler and Keller, 2022; Chaffey and Ellis-Chadwick, 2022).</a:t>
            </a:r>
          </a:p>
        </p:txBody>
      </p:sp>
    </p:spTree>
    <p:extLst>
      <p:ext uri="{BB962C8B-B14F-4D97-AF65-F5344CB8AC3E}">
        <p14:creationId xmlns:p14="http://schemas.microsoft.com/office/powerpoint/2010/main" val="313735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F553-F1BF-ED31-B6AD-706AFA56B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816" y="72673"/>
            <a:ext cx="6801337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Operations &amp;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A6071-E29D-3CB5-231C-06FD9E066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77" y="1238908"/>
            <a:ext cx="6932123" cy="48699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Management</a:t>
            </a:r>
            <a:r>
              <a:rPr lang="en-GB" sz="9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9600" b="1" dirty="0"/>
              <a:t>Managing Director</a:t>
            </a:r>
            <a:br>
              <a:rPr lang="en-GB" sz="9600" dirty="0"/>
            </a:br>
            <a:r>
              <a:rPr lang="en-GB" sz="9600" dirty="0"/>
              <a:t>Strategy, sourcing &amp; finance</a:t>
            </a:r>
          </a:p>
          <a:p>
            <a:r>
              <a:rPr lang="en-GB" sz="9600" b="1" dirty="0"/>
              <a:t>Sales Executive</a:t>
            </a:r>
            <a:br>
              <a:rPr lang="en-GB" sz="9600" dirty="0"/>
            </a:br>
            <a:r>
              <a:rPr lang="en-GB" sz="9600" dirty="0"/>
              <a:t>Sales &amp; customer service</a:t>
            </a:r>
          </a:p>
          <a:p>
            <a:r>
              <a:rPr lang="en-GB" sz="9600" b="1" dirty="0"/>
              <a:t>Admin/Finance Assistant</a:t>
            </a:r>
            <a:br>
              <a:rPr lang="en-GB" sz="9600" dirty="0"/>
            </a:br>
            <a:r>
              <a:rPr lang="en-GB" sz="9600" dirty="0"/>
              <a:t>Administration &amp; records</a:t>
            </a:r>
          </a:p>
          <a:p>
            <a:r>
              <a:rPr lang="en-GB" sz="9600" b="1" dirty="0"/>
              <a:t>Outsourced Specialists</a:t>
            </a:r>
            <a:br>
              <a:rPr lang="en-GB" sz="9600" dirty="0"/>
            </a:br>
            <a:r>
              <a:rPr lang="en-GB" sz="9600" dirty="0"/>
              <a:t>MOT, servicing &amp; repairs</a:t>
            </a:r>
          </a:p>
          <a:p>
            <a:endParaRPr lang="en-GB" sz="9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9600" b="1" dirty="0"/>
              <a:t>Operations</a:t>
            </a:r>
          </a:p>
          <a:p>
            <a:r>
              <a:rPr lang="en-GB" sz="9600" dirty="0"/>
              <a:t>Source vehicles from trusted suppliers </a:t>
            </a:r>
          </a:p>
          <a:p>
            <a:r>
              <a:rPr lang="en-GB" sz="9600" dirty="0"/>
              <a:t>Inspect, prepare and advertise vehicles </a:t>
            </a:r>
          </a:p>
          <a:p>
            <a:r>
              <a:rPr lang="en-GB" sz="9600" dirty="0"/>
              <a:t>Provide finance, warranties and part-exchange </a:t>
            </a:r>
          </a:p>
          <a:p>
            <a:r>
              <a:rPr lang="en-GB" sz="9600" dirty="0"/>
              <a:t>Deliver strong customer service</a:t>
            </a:r>
          </a:p>
          <a:p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/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27A0978E-8517-B6BC-8D05-060087872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342" y="1398236"/>
            <a:ext cx="5296606" cy="28862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A3D9C9-AA9A-42FF-44DA-EBCF59EB40B0}"/>
              </a:ext>
            </a:extLst>
          </p:cNvPr>
          <p:cNvSpPr txBox="1"/>
          <p:nvPr/>
        </p:nvSpPr>
        <p:spPr>
          <a:xfrm>
            <a:off x="7915797" y="4353747"/>
            <a:ext cx="407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source: Google images, (2026)</a:t>
            </a:r>
          </a:p>
        </p:txBody>
      </p:sp>
    </p:spTree>
    <p:extLst>
      <p:ext uri="{BB962C8B-B14F-4D97-AF65-F5344CB8AC3E}">
        <p14:creationId xmlns:p14="http://schemas.microsoft.com/office/powerpoint/2010/main" val="1121997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E87A0-4BA2-C543-6F72-3EF683794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675" y="199349"/>
            <a:ext cx="7487689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 Plan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F578AC-98CD-F48F-A53A-DCCF01052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346746"/>
              </p:ext>
            </p:extLst>
          </p:nvPr>
        </p:nvGraphicFramePr>
        <p:xfrm>
          <a:off x="5699760" y="1690688"/>
          <a:ext cx="637032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5160">
                  <a:extLst>
                    <a:ext uri="{9D8B030D-6E8A-4147-A177-3AD203B41FA5}">
                      <a16:colId xmlns:a16="http://schemas.microsoft.com/office/drawing/2014/main" val="3050589762"/>
                    </a:ext>
                  </a:extLst>
                </a:gridCol>
                <a:gridCol w="3185160">
                  <a:extLst>
                    <a:ext uri="{9D8B030D-6E8A-4147-A177-3AD203B41FA5}">
                      <a16:colId xmlns:a16="http://schemas.microsoft.com/office/drawing/2014/main" val="2769889888"/>
                    </a:ext>
                  </a:extLst>
                </a:gridCol>
              </a:tblGrid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Financial Metric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Forecast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8814352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Start-up Funding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£120,000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3421414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Year 1 Vehicle Sales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 dirty="0"/>
                        <a:t>120 vehicles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70715913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Year 1 Revenue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 dirty="0"/>
                        <a:t>£1,056,000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9763170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Year 1 Gross Profit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£276,000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4796808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Year 2 Revenue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£1,424,000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2767234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Year 3 Revenue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£1,890,000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34167904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Break-even Point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b="1"/>
                        <a:t>75 vehicles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7857181"/>
                  </a:ext>
                </a:extLst>
              </a:tr>
              <a:tr h="362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Cash Flow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dirty="0"/>
                        <a:t>Positive cash flow forecast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785826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0609D63-3136-B9C7-1ECF-60A2DD766018}"/>
              </a:ext>
            </a:extLst>
          </p:cNvPr>
          <p:cNvSpPr txBox="1"/>
          <p:nvPr/>
        </p:nvSpPr>
        <p:spPr>
          <a:xfrm>
            <a:off x="633357" y="1365106"/>
            <a:ext cx="44729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financial plan demonstrates the expected performance and viability of DriveWise Ltd during its first three years of operation.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(Atrill and McLaney, 2022).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557131-9900-1EB5-52B4-01C8384645AD}"/>
              </a:ext>
            </a:extLst>
          </p:cNvPr>
          <p:cNvSpPr txBox="1"/>
          <p:nvPr/>
        </p:nvSpPr>
        <p:spPr>
          <a:xfrm>
            <a:off x="8057803" y="1234007"/>
            <a:ext cx="33576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 Forecast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465D0F-0CBA-94ED-B7E8-5B22CE3AD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657" y="3235036"/>
            <a:ext cx="3545613" cy="2363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560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E9E66-3CBD-1ECF-3857-BF6B2FDF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568" y="433877"/>
            <a:ext cx="4036309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E85E6-1D61-E716-7E04-3D17F0806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952" y="1582305"/>
            <a:ext cx="4701540" cy="435133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 aims to achieve sustainable growth by expanding its operations, increasing sales and strengthening its position within the UK used vehicle market.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(Burns, 2023; Kotler and Keller, 2022)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B9944B-D72E-8CC4-A90F-218E4D711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1739331"/>
              </p:ext>
            </p:extLst>
          </p:nvPr>
        </p:nvGraphicFramePr>
        <p:xfrm>
          <a:off x="5037512" y="888972"/>
          <a:ext cx="6995160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720">
                  <a:extLst>
                    <a:ext uri="{9D8B030D-6E8A-4147-A177-3AD203B41FA5}">
                      <a16:colId xmlns:a16="http://schemas.microsoft.com/office/drawing/2014/main" val="4191428756"/>
                    </a:ext>
                  </a:extLst>
                </a:gridCol>
                <a:gridCol w="2331720">
                  <a:extLst>
                    <a:ext uri="{9D8B030D-6E8A-4147-A177-3AD203B41FA5}">
                      <a16:colId xmlns:a16="http://schemas.microsoft.com/office/drawing/2014/main" val="575724571"/>
                    </a:ext>
                  </a:extLst>
                </a:gridCol>
                <a:gridCol w="2331720">
                  <a:extLst>
                    <a:ext uri="{9D8B030D-6E8A-4147-A177-3AD203B41FA5}">
                      <a16:colId xmlns:a16="http://schemas.microsoft.com/office/drawing/2014/main" val="5508825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Objective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Action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Expected Outcome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47290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🏢 </a:t>
                      </a:r>
                      <a:r>
                        <a:rPr lang="en-GB" b="1"/>
                        <a:t>Expand Premises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Relocate to a larger dealership within 6–12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Increase showroom space and vehicle stock capacity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484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🚗 </a:t>
                      </a:r>
                      <a:r>
                        <a:rPr lang="en-GB" b="1"/>
                        <a:t>Increase Sales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Grow annual sales from 120 to over 200 vehicles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Higher revenue and improved profitability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07087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⚡ </a:t>
                      </a:r>
                      <a:r>
                        <a:rPr lang="en-GB" b="1"/>
                        <a:t>Expand Vehicle Range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Introduce more hybrid and electric vehicles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Meet changing customer demand and support sustainability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2357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National Expansion</a:t>
                      </a:r>
                    </a:p>
                    <a:p>
                      <a:pPr>
                        <a:buNone/>
                      </a:pPr>
                      <a:r>
                        <a:rPr lang="en-GB" b="1" dirty="0"/>
                        <a:t>(UK)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Open additional DriveWise Ltd dealerships across the UK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Establish a recognised and trusted dealership brand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7945932"/>
                  </a:ext>
                </a:extLst>
              </a:tr>
            </a:tbl>
          </a:graphicData>
        </a:graphic>
      </p:graphicFrame>
      <p:pic>
        <p:nvPicPr>
          <p:cNvPr id="5" name="Picture 4" descr="Cars Climbing Bar Graph Representing Growth in Automotive Industry ...">
            <a:hlinkClick r:id="rId2"/>
            <a:extLst>
              <a:ext uri="{FF2B5EF4-FFF2-40B4-BE49-F238E27FC236}">
                <a16:creationId xmlns:a16="http://schemas.microsoft.com/office/drawing/2014/main" id="{147F76E7-51FB-A077-C0E5-FA1D58A26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109" y="3520728"/>
            <a:ext cx="3386077" cy="290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548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6672-2261-2FD3-87B4-4BC95A4A0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20" y="365125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13C3-80FE-DA97-5686-E6963C715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" y="1690688"/>
            <a:ext cx="8008620" cy="4592348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 offers a strong opportunity in London's used-car market.</a:t>
            </a: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demand for quality used vehicles </a:t>
            </a: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 competitive advantage through transparency and customer service </a:t>
            </a: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£120,000 start-up funding supports initial operations </a:t>
            </a: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Forecast profitability and future growth </a:t>
            </a: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Long-term ambition to expand across the UK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DriveWise Ltd aims to become a trusted and successful independent dealership by combining quality vehicles, competitive pricing and exceptional customer service.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JCT600 opens new state-of-the-art Ferrari showroom in Leeds – Car ...">
            <a:extLst>
              <a:ext uri="{FF2B5EF4-FFF2-40B4-BE49-F238E27FC236}">
                <a16:creationId xmlns:a16="http://schemas.microsoft.com/office/drawing/2014/main" id="{9F4E1F54-4497-9933-E27C-1483ECE93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0" y="2282563"/>
            <a:ext cx="3673641" cy="24484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C5CCC4-8B36-88B9-42EE-A89B13A3B035}"/>
              </a:ext>
            </a:extLst>
          </p:cNvPr>
          <p:cNvSpPr txBox="1"/>
          <p:nvPr/>
        </p:nvSpPr>
        <p:spPr>
          <a:xfrm>
            <a:off x="8630651" y="4861255"/>
            <a:ext cx="3363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source: </a:t>
            </a:r>
            <a:r>
              <a:rPr lang="en-GB" dirty="0">
                <a:hlinkClick r:id="rId3"/>
              </a:rPr>
              <a:t>www.cardealermagazine.com</a:t>
            </a:r>
            <a:r>
              <a:rPr lang="en-GB" dirty="0"/>
              <a:t> (2026)</a:t>
            </a:r>
          </a:p>
        </p:txBody>
      </p:sp>
    </p:spTree>
    <p:extLst>
      <p:ext uri="{BB962C8B-B14F-4D97-AF65-F5344CB8AC3E}">
        <p14:creationId xmlns:p14="http://schemas.microsoft.com/office/powerpoint/2010/main" val="1531813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C487C-A740-27B2-2873-741F7D4EB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201" y="37200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D9B3-B55E-393E-4A80-E453E4F8E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3201" y="1635687"/>
            <a:ext cx="10515600" cy="4585004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Atrill, P. and McLaney, E. (2022)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Accounting and Finance for Non-Specialists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12th edn. Harlow: Pearson.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 Trader (2024)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Retail Price Index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https://plc.autotrader.co.uk/news-views/press-releases/retail-price-index-december-2024/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21 July 2026).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Burns, P. (2023)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Entrepreneurship and Small Business: Start-up, Growth and Maturity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6th edn. London: Red Globe Press.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Chaffey, D. and Ellis-Chadwick, F. (2022)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Marketing: Strategy, Implementation and Practice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8th edn. Harlow: Pearson.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Johnson, G., Scholes, K. and Whittington, R. (2020)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Exploring Strategy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12th edn. Harlow: Pearson.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Kotler, P. and Keller, K.L. (2022)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Management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16th Global edn. Harlow: Pearson.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SMMT (2025)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 Automotive Market Data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https://www.smmt.co.uk/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21 July 2026).</a:t>
            </a:r>
          </a:p>
          <a:p>
            <a:pPr marL="0" indent="0">
              <a:lnSpc>
                <a:spcPct val="170000"/>
              </a:lnSpc>
              <a:buNone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0653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2978</TotalTime>
  <Words>1282</Words>
  <Application>Microsoft Office PowerPoint</Application>
  <PresentationFormat>Widescreen</PresentationFormat>
  <Paragraphs>233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PowerPoint Presentation</vt:lpstr>
      <vt:lpstr>Presentation Overview</vt:lpstr>
      <vt:lpstr>Introduction </vt:lpstr>
      <vt:lpstr>Overview </vt:lpstr>
      <vt:lpstr>Business Opportunity </vt:lpstr>
      <vt:lpstr>Products and services</vt:lpstr>
      <vt:lpstr>PESTLE Analysis</vt:lpstr>
      <vt:lpstr>Funding Allocation</vt:lpstr>
      <vt:lpstr>Marketing Strategy</vt:lpstr>
      <vt:lpstr>Operations &amp; Management </vt:lpstr>
      <vt:lpstr>Financial Plan </vt:lpstr>
      <vt:lpstr>Future Growth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Jubed Uddin Ahmed (2518996)</dc:creator>
  <cp:lastModifiedBy>Jubed Uddin Ahmed (2518996)</cp:lastModifiedBy>
  <cp:revision>15</cp:revision>
  <dcterms:created xsi:type="dcterms:W3CDTF">2026-07-26T12:56:19Z</dcterms:created>
  <dcterms:modified xsi:type="dcterms:W3CDTF">2026-08-10T09:09:50Z</dcterms:modified>
</cp:coreProperties>
</file>