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1"/>
  </p:notesMasterIdLst>
  <p:handoutMasterIdLst>
    <p:handoutMasterId r:id="rId22"/>
  </p:handoutMasterIdLst>
  <p:sldIdLst>
    <p:sldId id="366" r:id="rId4"/>
    <p:sldId id="379" r:id="rId5"/>
    <p:sldId id="462" r:id="rId6"/>
    <p:sldId id="463" r:id="rId7"/>
    <p:sldId id="464" r:id="rId8"/>
    <p:sldId id="465" r:id="rId9"/>
    <p:sldId id="446" r:id="rId10"/>
    <p:sldId id="467" r:id="rId11"/>
    <p:sldId id="476" r:id="rId12"/>
    <p:sldId id="468" r:id="rId13"/>
    <p:sldId id="418" r:id="rId14"/>
    <p:sldId id="470" r:id="rId15"/>
    <p:sldId id="472" r:id="rId16"/>
    <p:sldId id="473" r:id="rId17"/>
    <p:sldId id="474" r:id="rId18"/>
    <p:sldId id="475" r:id="rId19"/>
    <p:sldId id="384" r:id="rId20"/>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90" autoAdjust="0"/>
    <p:restoredTop sz="80049" autoAdjust="0"/>
  </p:normalViewPr>
  <p:slideViewPr>
    <p:cSldViewPr>
      <p:cViewPr varScale="1">
        <p:scale>
          <a:sx n="57" d="100"/>
          <a:sy n="57" d="100"/>
        </p:scale>
        <p:origin x="142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22/09/2020</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22/09/2020</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22/09/2020</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22/09/2020</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22/09/2020</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22/09/2020</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22/09/2020</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22/09/2020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22/09/2020</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22/09/2020</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22/09/2020</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22/09/2020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22/09/2020</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6</a:t>
            </a:r>
            <a:endParaRPr lang="en-GB" dirty="0">
              <a:solidFill>
                <a:schemeClr val="bg1"/>
              </a:solidFill>
            </a:endParaRP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22/09/2020</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Emotional intelligence and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Emotional intelligence plays an essential role in succeeding as a leader. </a:t>
            </a:r>
          </a:p>
          <a:p>
            <a:r>
              <a:rPr lang="en-GB" dirty="0"/>
              <a:t>People often get promoted for demonstrating their technical expertise, but it is emotional intelligence that determines how well they will succeed as leaders.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Emotional intelligence and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Reflecting on your own experience with leaders you’ve known will tell you this is true. </a:t>
            </a:r>
          </a:p>
          <a:p>
            <a:r>
              <a:rPr lang="en-GB" dirty="0"/>
              <a:t>While you must be a master of your professional discipline to succeed in leadership, other personal qualities make the difference in making great leaders.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226076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Some of the characteristics of leaders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 They are visionary thinkers who are able to share their vision in a way that inspires others to join them in making it a reality.</a:t>
            </a:r>
          </a:p>
          <a:p>
            <a:r>
              <a:rPr lang="en-GB" dirty="0"/>
              <a:t> They are able to build strong teams based on trust and open communications. </a:t>
            </a:r>
          </a:p>
          <a:p>
            <a:pPr marL="0" indent="0">
              <a:buNone/>
            </a:pPr>
            <a:r>
              <a:rPr lang="en-GB" dirty="0"/>
              <a:t>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82966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Some of the characteristics of leaders</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They set high standards and hold people accountable for meeting up to them. </a:t>
            </a:r>
          </a:p>
          <a:p>
            <a:r>
              <a:rPr lang="en-GB" dirty="0"/>
              <a:t>And they have the capacity to convey genuine caring and respect for individuals at all levels of their organizations.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79402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4000" dirty="0"/>
              <a:t>Importance of emotional intelligence in leadership</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89992" y="1772816"/>
            <a:ext cx="8229600" cy="3916363"/>
          </a:xfrm>
        </p:spPr>
        <p:txBody>
          <a:bodyPr/>
          <a:lstStyle/>
          <a:p>
            <a:r>
              <a:rPr lang="en-GB" dirty="0"/>
              <a:t>Research confirms the importance of emotional intelligence in leadership. </a:t>
            </a:r>
          </a:p>
          <a:p>
            <a:r>
              <a:rPr lang="en-GB" dirty="0"/>
              <a:t>According to, Goleman:</a:t>
            </a:r>
          </a:p>
          <a:p>
            <a:pPr marL="0" indent="0">
              <a:buNone/>
            </a:pPr>
            <a:r>
              <a:rPr lang="en-GB" dirty="0"/>
              <a:t>‘’The most effective leaders are all alike in one crucial way: they all have a high degree of what has come to be known as emotional intelligence.’’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2366092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While the concept of emotional intelligence itself is relatively new, for nearly thirty years Simmons Management Systems has been measuring characteristics that we now put under the heading of emotional intelligence.</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441520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r>
              <a:rPr lang="en-GB" dirty="0"/>
              <a:t>The Simmons EQ Profile measures thirteen characteristics that provide an unusually accurate insight into how someone can be expected to perform at work:</a:t>
            </a:r>
          </a:p>
          <a:p>
            <a:pPr marL="0" indent="0">
              <a:buNone/>
            </a:pPr>
            <a:r>
              <a:rPr lang="en-GB" dirty="0"/>
              <a:t>1. Energy </a:t>
            </a:r>
          </a:p>
          <a:p>
            <a:pPr marL="0" indent="0">
              <a:buNone/>
            </a:pPr>
            <a:r>
              <a:rPr lang="en-GB" dirty="0"/>
              <a:t>2. Stress </a:t>
            </a:r>
          </a:p>
          <a:p>
            <a:pPr marL="0" indent="0">
              <a:buNone/>
            </a:pPr>
            <a:r>
              <a:rPr lang="en-GB" dirty="0"/>
              <a:t>3. Optimism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831830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4.Self-Esteem </a:t>
            </a:r>
          </a:p>
          <a:p>
            <a:pPr marL="0" indent="0">
              <a:buNone/>
            </a:pPr>
            <a:r>
              <a:rPr lang="en-GB" dirty="0"/>
              <a:t>5. Work </a:t>
            </a:r>
          </a:p>
          <a:p>
            <a:pPr marL="0" indent="0">
              <a:buNone/>
            </a:pPr>
            <a:r>
              <a:rPr lang="en-GB" dirty="0"/>
              <a:t>6. Detail </a:t>
            </a:r>
          </a:p>
          <a:p>
            <a:pPr marL="0" indent="0">
              <a:buNone/>
            </a:pPr>
            <a:r>
              <a:rPr lang="en-GB" dirty="0"/>
              <a:t>7. Change </a:t>
            </a:r>
          </a:p>
          <a:p>
            <a:pPr marL="0" indent="0">
              <a:buNone/>
            </a:pPr>
            <a:r>
              <a:rPr lang="en-GB" dirty="0"/>
              <a:t>8. Courage</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1848817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sz="3600" dirty="0"/>
              <a:t>Matching emotional intelligence to the position: the 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39552" y="1920875"/>
            <a:ext cx="8229600" cy="3916363"/>
          </a:xfrm>
        </p:spPr>
        <p:txBody>
          <a:bodyPr/>
          <a:lstStyle/>
          <a:p>
            <a:pPr marL="0" indent="0">
              <a:buNone/>
            </a:pPr>
            <a:r>
              <a:rPr lang="en-GB" dirty="0"/>
              <a:t> 9. Direction </a:t>
            </a:r>
          </a:p>
          <a:p>
            <a:pPr marL="0" indent="0">
              <a:buNone/>
            </a:pPr>
            <a:r>
              <a:rPr lang="en-GB" dirty="0"/>
              <a:t>10. Assertive </a:t>
            </a:r>
          </a:p>
          <a:p>
            <a:pPr marL="0" indent="0">
              <a:buNone/>
            </a:pPr>
            <a:r>
              <a:rPr lang="en-GB" dirty="0"/>
              <a:t>11. Tolerance </a:t>
            </a:r>
          </a:p>
          <a:p>
            <a:pPr marL="0" indent="0">
              <a:buNone/>
            </a:pPr>
            <a:r>
              <a:rPr lang="en-GB" dirty="0"/>
              <a:t>12. Consideration for Others </a:t>
            </a:r>
          </a:p>
          <a:p>
            <a:pPr marL="0" indent="0">
              <a:buNone/>
            </a:pPr>
            <a:r>
              <a:rPr lang="en-GB" dirty="0"/>
              <a:t>13. Sociable</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2438362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700808"/>
            <a:ext cx="8229600" cy="3916363"/>
          </a:xfrm>
        </p:spPr>
        <p:txBody>
          <a:bodyPr/>
          <a:lstStyle/>
          <a:p>
            <a:r>
              <a:rPr lang="en-GB" dirty="0"/>
              <a:t>The EQ Profile also offers a variety of norms that assess a person’s fit for various levels of management as well as a number of specific types of work such as sales.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2957883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The company’s commitment to continuous research, validation, and the refinement of norms has led to the development of this remarkably accurate assessment device. Users of the instrument give it an accuracy rating of 97 to 100 percent.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1996567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376237"/>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519237"/>
            <a:ext cx="8229600" cy="3916363"/>
          </a:xfrm>
        </p:spPr>
        <p:txBody>
          <a:bodyPr/>
          <a:lstStyle/>
          <a:p>
            <a:r>
              <a:rPr lang="en-GB" dirty="0"/>
              <a:t>The Simmons EQ Profile has been shown to produce tremendous cost savings by assisting companies in matching people to the emotional needs of the job. For example, Methodist Hospitals, in Memphis, Tennessee, had a turnover rate of 65 percent in critical care nurses.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96899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68760"/>
            <a:ext cx="8229600" cy="3916363"/>
          </a:xfrm>
        </p:spPr>
        <p:txBody>
          <a:bodyPr/>
          <a:lstStyle/>
          <a:p>
            <a:r>
              <a:rPr lang="en-GB" dirty="0"/>
              <a:t>Using the EQ Profile as a selection tool, they were able to reduce that turnover rate to 15 percent within 18 months and have kept it at that level for more than 18 years. </a:t>
            </a:r>
          </a:p>
          <a:p>
            <a:r>
              <a:rPr lang="en-GB" dirty="0"/>
              <a:t>An in-depth study of the Personal Survey with nurses at that hospital found a correlation of .68 with overall performance.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044790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sz="2800" dirty="0"/>
              <a:t>The Simmons EQ Profile is so sensitive in predicting job performance that it can help companies ‘‘clone’’ employees and leaders. By selecting a group of top performers from a particular position, Simmons can create a customized norm comparison group, enabling companies to hire people with the emotional characteristics known to be critical for success in specific positions.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62899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6525"/>
            <a:ext cx="8229600" cy="1143000"/>
          </a:xfrm>
        </p:spPr>
        <p:txBody>
          <a:bodyPr/>
          <a:lstStyle/>
          <a:p>
            <a:r>
              <a:rPr lang="en-GB" dirty="0"/>
              <a:t>Simmons EQ profile</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The research on the Simmons EQ Profile has demonstrated emotional intelligence is a multidimensional combination of characteristics that must take the demands of the specific job into account to find the right combination of emotional competencies to predict success on the job.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3952970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340768"/>
            <a:ext cx="8229600" cy="3916363"/>
          </a:xfrm>
        </p:spPr>
        <p:txBody>
          <a:bodyPr/>
          <a:lstStyle/>
          <a:p>
            <a:r>
              <a:rPr lang="en-GB" dirty="0"/>
              <a:t>Wall, Bob. </a:t>
            </a:r>
            <a:r>
              <a:rPr lang="en-GB" i="1" dirty="0"/>
              <a:t>Coaching for Emotional Intelligence the Secret to Developing the Star Potential in Your Employees</a:t>
            </a:r>
            <a:r>
              <a:rPr lang="en-GB" dirty="0"/>
              <a:t>. New York: </a:t>
            </a:r>
            <a:r>
              <a:rPr lang="en-GB" dirty="0" err="1"/>
              <a:t>Amacom</a:t>
            </a:r>
            <a:r>
              <a:rPr lang="en-GB" dirty="0"/>
              <a:t>, 2007. Web.</a:t>
            </a:r>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22/09/2020</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4836</TotalTime>
  <Words>749</Words>
  <Application>Microsoft Office PowerPoint</Application>
  <PresentationFormat>On-screen Show (4:3)</PresentationFormat>
  <Paragraphs>86</Paragraphs>
  <Slides>17</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17</vt:i4>
      </vt:variant>
    </vt:vector>
  </HeadingPairs>
  <TitlesOfParts>
    <vt:vector size="23"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6</vt:lpstr>
      <vt:lpstr>Emotional intelligence and leadership</vt:lpstr>
      <vt:lpstr>Emotional intelligence and leadership</vt:lpstr>
      <vt:lpstr>Some of the characteristics of leaders</vt:lpstr>
      <vt:lpstr>Some of the characteristics of leaders</vt:lpstr>
      <vt:lpstr>Importance of emotional intelligence in leadership</vt:lpstr>
      <vt:lpstr>Matching emotional intelligence to the position: the Simmons EQ profile</vt:lpstr>
      <vt:lpstr>Matching emotional intelligence to the position: the Simmons EQ profile</vt:lpstr>
      <vt:lpstr>Matching emotional intelligence to the position: the Simmons EQ profile</vt:lpstr>
      <vt:lpstr>Matching emotional intelligence to the position: the Simmons EQ profile</vt:lpstr>
      <vt:lpstr>Simmons EQ profile</vt:lpstr>
      <vt:lpstr>Simmons EQ profile</vt:lpstr>
      <vt:lpstr>Simmons EQ profile</vt:lpstr>
      <vt:lpstr>Simmons EQ profile</vt:lpstr>
      <vt:lpstr>Simmons EQ profile</vt:lpstr>
      <vt:lpstr>Simmons EQ profile</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MD Kalam</cp:lastModifiedBy>
  <cp:revision>176</cp:revision>
  <dcterms:created xsi:type="dcterms:W3CDTF">2000-07-11T10:51:26Z</dcterms:created>
  <dcterms:modified xsi:type="dcterms:W3CDTF">2020-09-22T15:14:43Z</dcterms:modified>
</cp:coreProperties>
</file>