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7.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8.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9.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0.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1.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2.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3.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14.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Lst>
  <p:notesMasterIdLst>
    <p:notesMasterId r:id="rId24"/>
  </p:notesMasterIdLst>
  <p:sldIdLst>
    <p:sldId id="256" r:id="rId2"/>
    <p:sldId id="257" r:id="rId3"/>
    <p:sldId id="260" r:id="rId4"/>
    <p:sldId id="258" r:id="rId5"/>
    <p:sldId id="259" r:id="rId6"/>
    <p:sldId id="261" r:id="rId7"/>
    <p:sldId id="262" r:id="rId8"/>
    <p:sldId id="263" r:id="rId9"/>
    <p:sldId id="264" r:id="rId10"/>
    <p:sldId id="265" r:id="rId11"/>
    <p:sldId id="266" r:id="rId12"/>
    <p:sldId id="268" r:id="rId13"/>
    <p:sldId id="267" r:id="rId14"/>
    <p:sldId id="269" r:id="rId15"/>
    <p:sldId id="270" r:id="rId16"/>
    <p:sldId id="274" r:id="rId17"/>
    <p:sldId id="271" r:id="rId18"/>
    <p:sldId id="272" r:id="rId19"/>
    <p:sldId id="273" r:id="rId20"/>
    <p:sldId id="275" r:id="rId21"/>
    <p:sldId id="276" r:id="rId22"/>
    <p:sldId id="277" r:id="rId23"/>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Untitled Section" id="{6D091CD7-A983-4893-9C1B-0CF61FE108DD}">
          <p14:sldIdLst>
            <p14:sldId id="256"/>
            <p14:sldId id="257"/>
            <p14:sldId id="260"/>
            <p14:sldId id="258"/>
            <p14:sldId id="259"/>
            <p14:sldId id="261"/>
            <p14:sldId id="262"/>
            <p14:sldId id="263"/>
            <p14:sldId id="264"/>
            <p14:sldId id="265"/>
            <p14:sldId id="266"/>
            <p14:sldId id="268"/>
            <p14:sldId id="267"/>
            <p14:sldId id="269"/>
            <p14:sldId id="270"/>
            <p14:sldId id="274"/>
            <p14:sldId id="271"/>
            <p14:sldId id="272"/>
            <p14:sldId id="273"/>
            <p14:sldId id="275"/>
            <p14:sldId id="276"/>
            <p14:sldId id="277"/>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F580D53-E06B-B0C3-5EBB-DC3A6484F750}" v="103" dt="2026-03-16T16:18:33.87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897C1BC-50FB-4D6D-B286-A524A237C072}"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5159D652-58B4-45B1-AA69-32D6EE027419}">
      <dgm:prSet/>
      <dgm:spPr/>
      <dgm:t>
        <a:bodyPr/>
        <a:lstStyle/>
        <a:p>
          <a:r>
            <a:rPr lang="en-GB"/>
            <a:t>UK population is ageing rapidly</a:t>
          </a:r>
          <a:endParaRPr lang="en-US"/>
        </a:p>
      </dgm:t>
    </dgm:pt>
    <dgm:pt modelId="{DCD6AAFC-4891-4F7A-A930-0832BF80DB84}" type="parTrans" cxnId="{FB8DF347-A874-4D2A-B6E9-E6DE5C14637C}">
      <dgm:prSet/>
      <dgm:spPr/>
      <dgm:t>
        <a:bodyPr/>
        <a:lstStyle/>
        <a:p>
          <a:endParaRPr lang="en-US"/>
        </a:p>
      </dgm:t>
    </dgm:pt>
    <dgm:pt modelId="{3B2492A4-7221-4AB9-92C9-5493C556ABB8}" type="sibTrans" cxnId="{FB8DF347-A874-4D2A-B6E9-E6DE5C14637C}">
      <dgm:prSet/>
      <dgm:spPr/>
      <dgm:t>
        <a:bodyPr/>
        <a:lstStyle/>
        <a:p>
          <a:endParaRPr lang="en-US"/>
        </a:p>
      </dgm:t>
    </dgm:pt>
    <dgm:pt modelId="{87F450B2-1FB8-48EC-8968-DA4FF60CFD53}">
      <dgm:prSet/>
      <dgm:spPr/>
      <dgm:t>
        <a:bodyPr/>
        <a:lstStyle/>
        <a:p>
          <a:r>
            <a:rPr lang="en-GB"/>
            <a:t>Increase in people aged 65+ and 85+</a:t>
          </a:r>
          <a:endParaRPr lang="en-US"/>
        </a:p>
      </dgm:t>
    </dgm:pt>
    <dgm:pt modelId="{32D3BA64-CF4B-453B-BB4B-10541A31F391}" type="parTrans" cxnId="{E33FA932-9D93-47AD-85DC-6CC82A256610}">
      <dgm:prSet/>
      <dgm:spPr/>
      <dgm:t>
        <a:bodyPr/>
        <a:lstStyle/>
        <a:p>
          <a:endParaRPr lang="en-US"/>
        </a:p>
      </dgm:t>
    </dgm:pt>
    <dgm:pt modelId="{8F5478A1-ED82-44C5-B6AF-3A3D670778F9}" type="sibTrans" cxnId="{E33FA932-9D93-47AD-85DC-6CC82A256610}">
      <dgm:prSet/>
      <dgm:spPr/>
      <dgm:t>
        <a:bodyPr/>
        <a:lstStyle/>
        <a:p>
          <a:endParaRPr lang="en-US"/>
        </a:p>
      </dgm:t>
    </dgm:pt>
    <dgm:pt modelId="{5F1E38E8-7C02-490E-9A1E-DF23AED0ED8E}">
      <dgm:prSet/>
      <dgm:spPr/>
      <dgm:t>
        <a:bodyPr/>
        <a:lstStyle/>
        <a:p>
          <a:r>
            <a:rPr lang="en-GB"/>
            <a:t>Driven by longer life expectancy + lower birth rates</a:t>
          </a:r>
          <a:endParaRPr lang="en-US"/>
        </a:p>
      </dgm:t>
    </dgm:pt>
    <dgm:pt modelId="{E2A87099-ACE5-48E6-B62C-32B1AF9B0E69}" type="parTrans" cxnId="{5084E808-7E1D-497C-B690-5955F1BD7835}">
      <dgm:prSet/>
      <dgm:spPr/>
      <dgm:t>
        <a:bodyPr/>
        <a:lstStyle/>
        <a:p>
          <a:endParaRPr lang="en-US"/>
        </a:p>
      </dgm:t>
    </dgm:pt>
    <dgm:pt modelId="{D859F274-789E-4473-BE62-6F4A8A2D2311}" type="sibTrans" cxnId="{5084E808-7E1D-497C-B690-5955F1BD7835}">
      <dgm:prSet/>
      <dgm:spPr/>
      <dgm:t>
        <a:bodyPr/>
        <a:lstStyle/>
        <a:p>
          <a:endParaRPr lang="en-US"/>
        </a:p>
      </dgm:t>
    </dgm:pt>
    <dgm:pt modelId="{15AB2FB6-9815-44A3-A009-AAF0FFC061EA}">
      <dgm:prSet/>
      <dgm:spPr/>
      <dgm:t>
        <a:bodyPr/>
        <a:lstStyle/>
        <a:p>
          <a:r>
            <a:rPr lang="en-GB"/>
            <a:t>Higher demand on health &amp; social care</a:t>
          </a:r>
          <a:endParaRPr lang="en-US"/>
        </a:p>
      </dgm:t>
    </dgm:pt>
    <dgm:pt modelId="{7BB7B533-49E1-4FA4-B4F0-0B65EAF4B458}" type="parTrans" cxnId="{69C8F748-D980-47D0-8347-DA9F7B7C5B34}">
      <dgm:prSet/>
      <dgm:spPr/>
      <dgm:t>
        <a:bodyPr/>
        <a:lstStyle/>
        <a:p>
          <a:endParaRPr lang="en-US"/>
        </a:p>
      </dgm:t>
    </dgm:pt>
    <dgm:pt modelId="{9D952A12-4677-4B10-BE63-2E7157580008}" type="sibTrans" cxnId="{69C8F748-D980-47D0-8347-DA9F7B7C5B34}">
      <dgm:prSet/>
      <dgm:spPr/>
      <dgm:t>
        <a:bodyPr/>
        <a:lstStyle/>
        <a:p>
          <a:endParaRPr lang="en-US"/>
        </a:p>
      </dgm:t>
    </dgm:pt>
    <dgm:pt modelId="{6E5808D2-DB6C-4C43-B1BF-4AA25C15650A}">
      <dgm:prSet/>
      <dgm:spPr/>
      <dgm:t>
        <a:bodyPr/>
        <a:lstStyle/>
        <a:p>
          <a:r>
            <a:rPr lang="en-GB"/>
            <a:t>Implications for funding, workforce, and service design</a:t>
          </a:r>
          <a:endParaRPr lang="en-US"/>
        </a:p>
      </dgm:t>
    </dgm:pt>
    <dgm:pt modelId="{BB4D9C1A-4FAB-4369-803B-D93CFB62C60A}" type="parTrans" cxnId="{94A86A5C-44AA-4BB0-9434-F45EA2E843FF}">
      <dgm:prSet/>
      <dgm:spPr/>
      <dgm:t>
        <a:bodyPr/>
        <a:lstStyle/>
        <a:p>
          <a:endParaRPr lang="en-US"/>
        </a:p>
      </dgm:t>
    </dgm:pt>
    <dgm:pt modelId="{5BF19844-D995-4832-B822-3BDADFC99244}" type="sibTrans" cxnId="{94A86A5C-44AA-4BB0-9434-F45EA2E843FF}">
      <dgm:prSet/>
      <dgm:spPr/>
      <dgm:t>
        <a:bodyPr/>
        <a:lstStyle/>
        <a:p>
          <a:endParaRPr lang="en-US"/>
        </a:p>
      </dgm:t>
    </dgm:pt>
    <dgm:pt modelId="{21531F07-3F36-45C6-8E60-203EB0828E8B}" type="pres">
      <dgm:prSet presAssocID="{8897C1BC-50FB-4D6D-B286-A524A237C072}" presName="vert0" presStyleCnt="0">
        <dgm:presLayoutVars>
          <dgm:dir/>
          <dgm:animOne val="branch"/>
          <dgm:animLvl val="lvl"/>
        </dgm:presLayoutVars>
      </dgm:prSet>
      <dgm:spPr/>
    </dgm:pt>
    <dgm:pt modelId="{D5117CA2-ACFA-4061-A12A-5BAB739F162B}" type="pres">
      <dgm:prSet presAssocID="{5159D652-58B4-45B1-AA69-32D6EE027419}" presName="thickLine" presStyleLbl="alignNode1" presStyleIdx="0" presStyleCnt="5"/>
      <dgm:spPr/>
    </dgm:pt>
    <dgm:pt modelId="{5E4C0ABA-E92D-4F80-A9C6-A6E2AC5BB037}" type="pres">
      <dgm:prSet presAssocID="{5159D652-58B4-45B1-AA69-32D6EE027419}" presName="horz1" presStyleCnt="0"/>
      <dgm:spPr/>
    </dgm:pt>
    <dgm:pt modelId="{9EFD5EEE-956A-4777-AC5D-9595DB3C1133}" type="pres">
      <dgm:prSet presAssocID="{5159D652-58B4-45B1-AA69-32D6EE027419}" presName="tx1" presStyleLbl="revTx" presStyleIdx="0" presStyleCnt="5"/>
      <dgm:spPr/>
    </dgm:pt>
    <dgm:pt modelId="{BC8BFEBE-0B6F-4245-B7D1-0252ECC8BD58}" type="pres">
      <dgm:prSet presAssocID="{5159D652-58B4-45B1-AA69-32D6EE027419}" presName="vert1" presStyleCnt="0"/>
      <dgm:spPr/>
    </dgm:pt>
    <dgm:pt modelId="{7BD457A5-F7D3-4AD9-93F8-68265E807C13}" type="pres">
      <dgm:prSet presAssocID="{87F450B2-1FB8-48EC-8968-DA4FF60CFD53}" presName="thickLine" presStyleLbl="alignNode1" presStyleIdx="1" presStyleCnt="5"/>
      <dgm:spPr/>
    </dgm:pt>
    <dgm:pt modelId="{14683EC5-543E-4787-9BF7-8024338275A3}" type="pres">
      <dgm:prSet presAssocID="{87F450B2-1FB8-48EC-8968-DA4FF60CFD53}" presName="horz1" presStyleCnt="0"/>
      <dgm:spPr/>
    </dgm:pt>
    <dgm:pt modelId="{ADEABDEF-1DC3-4ECD-A4FF-9D664C7E7206}" type="pres">
      <dgm:prSet presAssocID="{87F450B2-1FB8-48EC-8968-DA4FF60CFD53}" presName="tx1" presStyleLbl="revTx" presStyleIdx="1" presStyleCnt="5"/>
      <dgm:spPr/>
    </dgm:pt>
    <dgm:pt modelId="{EDC2B4E0-4E54-4430-97D2-CB1E7F139886}" type="pres">
      <dgm:prSet presAssocID="{87F450B2-1FB8-48EC-8968-DA4FF60CFD53}" presName="vert1" presStyleCnt="0"/>
      <dgm:spPr/>
    </dgm:pt>
    <dgm:pt modelId="{4C0C749D-2F34-479E-85E2-A1095979FCC1}" type="pres">
      <dgm:prSet presAssocID="{5F1E38E8-7C02-490E-9A1E-DF23AED0ED8E}" presName="thickLine" presStyleLbl="alignNode1" presStyleIdx="2" presStyleCnt="5"/>
      <dgm:spPr/>
    </dgm:pt>
    <dgm:pt modelId="{8D25B7D1-7877-4AD7-A10F-41812E6B94B7}" type="pres">
      <dgm:prSet presAssocID="{5F1E38E8-7C02-490E-9A1E-DF23AED0ED8E}" presName="horz1" presStyleCnt="0"/>
      <dgm:spPr/>
    </dgm:pt>
    <dgm:pt modelId="{28D32FEE-8882-4DA9-9E0D-5FDFB545D322}" type="pres">
      <dgm:prSet presAssocID="{5F1E38E8-7C02-490E-9A1E-DF23AED0ED8E}" presName="tx1" presStyleLbl="revTx" presStyleIdx="2" presStyleCnt="5"/>
      <dgm:spPr/>
    </dgm:pt>
    <dgm:pt modelId="{E4BB33FE-8249-4330-BE7F-918A2245738A}" type="pres">
      <dgm:prSet presAssocID="{5F1E38E8-7C02-490E-9A1E-DF23AED0ED8E}" presName="vert1" presStyleCnt="0"/>
      <dgm:spPr/>
    </dgm:pt>
    <dgm:pt modelId="{FA25D95D-F1AC-4DAB-B738-569FC05BE4A6}" type="pres">
      <dgm:prSet presAssocID="{15AB2FB6-9815-44A3-A009-AAF0FFC061EA}" presName="thickLine" presStyleLbl="alignNode1" presStyleIdx="3" presStyleCnt="5"/>
      <dgm:spPr/>
    </dgm:pt>
    <dgm:pt modelId="{3CC1CCBB-AAA3-467A-9A57-64CBF8126CBB}" type="pres">
      <dgm:prSet presAssocID="{15AB2FB6-9815-44A3-A009-AAF0FFC061EA}" presName="horz1" presStyleCnt="0"/>
      <dgm:spPr/>
    </dgm:pt>
    <dgm:pt modelId="{240F040A-89EB-402E-80EB-C2D639A92678}" type="pres">
      <dgm:prSet presAssocID="{15AB2FB6-9815-44A3-A009-AAF0FFC061EA}" presName="tx1" presStyleLbl="revTx" presStyleIdx="3" presStyleCnt="5"/>
      <dgm:spPr/>
    </dgm:pt>
    <dgm:pt modelId="{D0078C40-DE5E-41B8-A300-2091E013BC6A}" type="pres">
      <dgm:prSet presAssocID="{15AB2FB6-9815-44A3-A009-AAF0FFC061EA}" presName="vert1" presStyleCnt="0"/>
      <dgm:spPr/>
    </dgm:pt>
    <dgm:pt modelId="{3EA9E342-176B-4A85-BB25-08D161F754A7}" type="pres">
      <dgm:prSet presAssocID="{6E5808D2-DB6C-4C43-B1BF-4AA25C15650A}" presName="thickLine" presStyleLbl="alignNode1" presStyleIdx="4" presStyleCnt="5"/>
      <dgm:spPr/>
    </dgm:pt>
    <dgm:pt modelId="{C80FA06C-7FB1-4062-A847-D0047E69878B}" type="pres">
      <dgm:prSet presAssocID="{6E5808D2-DB6C-4C43-B1BF-4AA25C15650A}" presName="horz1" presStyleCnt="0"/>
      <dgm:spPr/>
    </dgm:pt>
    <dgm:pt modelId="{541490ED-706B-4260-82BB-FA3CFB9D0FE8}" type="pres">
      <dgm:prSet presAssocID="{6E5808D2-DB6C-4C43-B1BF-4AA25C15650A}" presName="tx1" presStyleLbl="revTx" presStyleIdx="4" presStyleCnt="5"/>
      <dgm:spPr/>
    </dgm:pt>
    <dgm:pt modelId="{9D29EE22-DC85-4029-936C-BF1B7932DB83}" type="pres">
      <dgm:prSet presAssocID="{6E5808D2-DB6C-4C43-B1BF-4AA25C15650A}" presName="vert1" presStyleCnt="0"/>
      <dgm:spPr/>
    </dgm:pt>
  </dgm:ptLst>
  <dgm:cxnLst>
    <dgm:cxn modelId="{5084E808-7E1D-497C-B690-5955F1BD7835}" srcId="{8897C1BC-50FB-4D6D-B286-A524A237C072}" destId="{5F1E38E8-7C02-490E-9A1E-DF23AED0ED8E}" srcOrd="2" destOrd="0" parTransId="{E2A87099-ACE5-48E6-B62C-32B1AF9B0E69}" sibTransId="{D859F274-789E-4473-BE62-6F4A8A2D2311}"/>
    <dgm:cxn modelId="{9B3BA41B-FBF8-463E-A277-CA209C3D5E05}" type="presOf" srcId="{15AB2FB6-9815-44A3-A009-AAF0FFC061EA}" destId="{240F040A-89EB-402E-80EB-C2D639A92678}" srcOrd="0" destOrd="0" presId="urn:microsoft.com/office/officeart/2008/layout/LinedList"/>
    <dgm:cxn modelId="{E6081031-7C3D-450A-925D-4C2A3F58854D}" type="presOf" srcId="{5F1E38E8-7C02-490E-9A1E-DF23AED0ED8E}" destId="{28D32FEE-8882-4DA9-9E0D-5FDFB545D322}" srcOrd="0" destOrd="0" presId="urn:microsoft.com/office/officeart/2008/layout/LinedList"/>
    <dgm:cxn modelId="{E33FA932-9D93-47AD-85DC-6CC82A256610}" srcId="{8897C1BC-50FB-4D6D-B286-A524A237C072}" destId="{87F450B2-1FB8-48EC-8968-DA4FF60CFD53}" srcOrd="1" destOrd="0" parTransId="{32D3BA64-CF4B-453B-BB4B-10541A31F391}" sibTransId="{8F5478A1-ED82-44C5-B6AF-3A3D670778F9}"/>
    <dgm:cxn modelId="{26B55F3D-C92A-4723-8E70-37B5298C0C38}" type="presOf" srcId="{8897C1BC-50FB-4D6D-B286-A524A237C072}" destId="{21531F07-3F36-45C6-8E60-203EB0828E8B}" srcOrd="0" destOrd="0" presId="urn:microsoft.com/office/officeart/2008/layout/LinedList"/>
    <dgm:cxn modelId="{94A86A5C-44AA-4BB0-9434-F45EA2E843FF}" srcId="{8897C1BC-50FB-4D6D-B286-A524A237C072}" destId="{6E5808D2-DB6C-4C43-B1BF-4AA25C15650A}" srcOrd="4" destOrd="0" parTransId="{BB4D9C1A-4FAB-4369-803B-D93CFB62C60A}" sibTransId="{5BF19844-D995-4832-B822-3BDADFC99244}"/>
    <dgm:cxn modelId="{CAB57643-F466-4BDF-8D1C-DC8EEE925361}" type="presOf" srcId="{6E5808D2-DB6C-4C43-B1BF-4AA25C15650A}" destId="{541490ED-706B-4260-82BB-FA3CFB9D0FE8}" srcOrd="0" destOrd="0" presId="urn:microsoft.com/office/officeart/2008/layout/LinedList"/>
    <dgm:cxn modelId="{FB8DF347-A874-4D2A-B6E9-E6DE5C14637C}" srcId="{8897C1BC-50FB-4D6D-B286-A524A237C072}" destId="{5159D652-58B4-45B1-AA69-32D6EE027419}" srcOrd="0" destOrd="0" parTransId="{DCD6AAFC-4891-4F7A-A930-0832BF80DB84}" sibTransId="{3B2492A4-7221-4AB9-92C9-5493C556ABB8}"/>
    <dgm:cxn modelId="{69C8F748-D980-47D0-8347-DA9F7B7C5B34}" srcId="{8897C1BC-50FB-4D6D-B286-A524A237C072}" destId="{15AB2FB6-9815-44A3-A009-AAF0FFC061EA}" srcOrd="3" destOrd="0" parTransId="{7BB7B533-49E1-4FA4-B4F0-0B65EAF4B458}" sibTransId="{9D952A12-4677-4B10-BE63-2E7157580008}"/>
    <dgm:cxn modelId="{0ED82457-C339-4801-9E8E-59EB4FA00CF5}" type="presOf" srcId="{87F450B2-1FB8-48EC-8968-DA4FF60CFD53}" destId="{ADEABDEF-1DC3-4ECD-A4FF-9D664C7E7206}" srcOrd="0" destOrd="0" presId="urn:microsoft.com/office/officeart/2008/layout/LinedList"/>
    <dgm:cxn modelId="{3137B4E9-92F6-404F-BA01-925566E7EA75}" type="presOf" srcId="{5159D652-58B4-45B1-AA69-32D6EE027419}" destId="{9EFD5EEE-956A-4777-AC5D-9595DB3C1133}" srcOrd="0" destOrd="0" presId="urn:microsoft.com/office/officeart/2008/layout/LinedList"/>
    <dgm:cxn modelId="{530DEE4D-2ABB-458D-B45C-9B174811D3DC}" type="presParOf" srcId="{21531F07-3F36-45C6-8E60-203EB0828E8B}" destId="{D5117CA2-ACFA-4061-A12A-5BAB739F162B}" srcOrd="0" destOrd="0" presId="urn:microsoft.com/office/officeart/2008/layout/LinedList"/>
    <dgm:cxn modelId="{9DD3276B-8B70-4414-AA3D-5AF05CFC8466}" type="presParOf" srcId="{21531F07-3F36-45C6-8E60-203EB0828E8B}" destId="{5E4C0ABA-E92D-4F80-A9C6-A6E2AC5BB037}" srcOrd="1" destOrd="0" presId="urn:microsoft.com/office/officeart/2008/layout/LinedList"/>
    <dgm:cxn modelId="{6FB49066-708B-44F4-8A5B-8840C66F5040}" type="presParOf" srcId="{5E4C0ABA-E92D-4F80-A9C6-A6E2AC5BB037}" destId="{9EFD5EEE-956A-4777-AC5D-9595DB3C1133}" srcOrd="0" destOrd="0" presId="urn:microsoft.com/office/officeart/2008/layout/LinedList"/>
    <dgm:cxn modelId="{F0CC34EB-E962-4773-988B-E9FBC5703AED}" type="presParOf" srcId="{5E4C0ABA-E92D-4F80-A9C6-A6E2AC5BB037}" destId="{BC8BFEBE-0B6F-4245-B7D1-0252ECC8BD58}" srcOrd="1" destOrd="0" presId="urn:microsoft.com/office/officeart/2008/layout/LinedList"/>
    <dgm:cxn modelId="{7C249926-8046-4525-A03D-53A99F9BB408}" type="presParOf" srcId="{21531F07-3F36-45C6-8E60-203EB0828E8B}" destId="{7BD457A5-F7D3-4AD9-93F8-68265E807C13}" srcOrd="2" destOrd="0" presId="urn:microsoft.com/office/officeart/2008/layout/LinedList"/>
    <dgm:cxn modelId="{324DECD9-3C08-485D-92CF-E5E8A1268B3E}" type="presParOf" srcId="{21531F07-3F36-45C6-8E60-203EB0828E8B}" destId="{14683EC5-543E-4787-9BF7-8024338275A3}" srcOrd="3" destOrd="0" presId="urn:microsoft.com/office/officeart/2008/layout/LinedList"/>
    <dgm:cxn modelId="{506C3AD8-83FA-4C8B-91A5-00D057192D94}" type="presParOf" srcId="{14683EC5-543E-4787-9BF7-8024338275A3}" destId="{ADEABDEF-1DC3-4ECD-A4FF-9D664C7E7206}" srcOrd="0" destOrd="0" presId="urn:microsoft.com/office/officeart/2008/layout/LinedList"/>
    <dgm:cxn modelId="{575575D1-E5EF-45ED-832A-1BEC7517DBD2}" type="presParOf" srcId="{14683EC5-543E-4787-9BF7-8024338275A3}" destId="{EDC2B4E0-4E54-4430-97D2-CB1E7F139886}" srcOrd="1" destOrd="0" presId="urn:microsoft.com/office/officeart/2008/layout/LinedList"/>
    <dgm:cxn modelId="{D570B09E-D49A-4CB0-956D-56DA98668FC0}" type="presParOf" srcId="{21531F07-3F36-45C6-8E60-203EB0828E8B}" destId="{4C0C749D-2F34-479E-85E2-A1095979FCC1}" srcOrd="4" destOrd="0" presId="urn:microsoft.com/office/officeart/2008/layout/LinedList"/>
    <dgm:cxn modelId="{2D9A8C5D-28B5-41F4-A470-E0ECAE5CC286}" type="presParOf" srcId="{21531F07-3F36-45C6-8E60-203EB0828E8B}" destId="{8D25B7D1-7877-4AD7-A10F-41812E6B94B7}" srcOrd="5" destOrd="0" presId="urn:microsoft.com/office/officeart/2008/layout/LinedList"/>
    <dgm:cxn modelId="{9E84A3FD-4A2D-46F0-BC03-875A69835716}" type="presParOf" srcId="{8D25B7D1-7877-4AD7-A10F-41812E6B94B7}" destId="{28D32FEE-8882-4DA9-9E0D-5FDFB545D322}" srcOrd="0" destOrd="0" presId="urn:microsoft.com/office/officeart/2008/layout/LinedList"/>
    <dgm:cxn modelId="{88B086F6-E33E-41FA-BC8F-7804FDFCAA35}" type="presParOf" srcId="{8D25B7D1-7877-4AD7-A10F-41812E6B94B7}" destId="{E4BB33FE-8249-4330-BE7F-918A2245738A}" srcOrd="1" destOrd="0" presId="urn:microsoft.com/office/officeart/2008/layout/LinedList"/>
    <dgm:cxn modelId="{B867DCC1-E08B-4F2F-87AE-9E463420F632}" type="presParOf" srcId="{21531F07-3F36-45C6-8E60-203EB0828E8B}" destId="{FA25D95D-F1AC-4DAB-B738-569FC05BE4A6}" srcOrd="6" destOrd="0" presId="urn:microsoft.com/office/officeart/2008/layout/LinedList"/>
    <dgm:cxn modelId="{6740516D-DD4F-4992-B2DC-1B9BF7901441}" type="presParOf" srcId="{21531F07-3F36-45C6-8E60-203EB0828E8B}" destId="{3CC1CCBB-AAA3-467A-9A57-64CBF8126CBB}" srcOrd="7" destOrd="0" presId="urn:microsoft.com/office/officeart/2008/layout/LinedList"/>
    <dgm:cxn modelId="{B70A6ED1-98A9-48A7-9920-06B035476172}" type="presParOf" srcId="{3CC1CCBB-AAA3-467A-9A57-64CBF8126CBB}" destId="{240F040A-89EB-402E-80EB-C2D639A92678}" srcOrd="0" destOrd="0" presId="urn:microsoft.com/office/officeart/2008/layout/LinedList"/>
    <dgm:cxn modelId="{DC06A1CC-5B41-4B8E-BB3E-495E365BB1B0}" type="presParOf" srcId="{3CC1CCBB-AAA3-467A-9A57-64CBF8126CBB}" destId="{D0078C40-DE5E-41B8-A300-2091E013BC6A}" srcOrd="1" destOrd="0" presId="urn:microsoft.com/office/officeart/2008/layout/LinedList"/>
    <dgm:cxn modelId="{E5F9301D-C2E5-4130-8533-DCC6D82E3F7E}" type="presParOf" srcId="{21531F07-3F36-45C6-8E60-203EB0828E8B}" destId="{3EA9E342-176B-4A85-BB25-08D161F754A7}" srcOrd="8" destOrd="0" presId="urn:microsoft.com/office/officeart/2008/layout/LinedList"/>
    <dgm:cxn modelId="{58F14CF6-54AC-4778-B222-C546C30072A9}" type="presParOf" srcId="{21531F07-3F36-45C6-8E60-203EB0828E8B}" destId="{C80FA06C-7FB1-4062-A847-D0047E69878B}" srcOrd="9" destOrd="0" presId="urn:microsoft.com/office/officeart/2008/layout/LinedList"/>
    <dgm:cxn modelId="{530BD272-7450-4828-9F32-FE549E74AE6C}" type="presParOf" srcId="{C80FA06C-7FB1-4062-A847-D0047E69878B}" destId="{541490ED-706B-4260-82BB-FA3CFB9D0FE8}" srcOrd="0" destOrd="0" presId="urn:microsoft.com/office/officeart/2008/layout/LinedList"/>
    <dgm:cxn modelId="{24382D0E-CE6F-4B39-B65F-5F3F94339EEA}" type="presParOf" srcId="{C80FA06C-7FB1-4062-A847-D0047E69878B}" destId="{9D29EE22-DC85-4029-936C-BF1B7932DB83}"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95DE6F0-0CE7-4D1A-8C30-F7DD65B040F1}"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C5DE4D6F-8104-473F-8A6A-D75F09C8EFEC}">
      <dgm:prSet/>
      <dgm:spPr/>
      <dgm:t>
        <a:bodyPr/>
        <a:lstStyle/>
        <a:p>
          <a:r>
            <a:rPr lang="en-GB" dirty="0"/>
            <a:t>Empowerment refers to enabling older people to have </a:t>
          </a:r>
          <a:r>
            <a:rPr lang="en-GB" b="1" dirty="0"/>
            <a:t>choice, control, and autonomy</a:t>
          </a:r>
          <a:r>
            <a:rPr lang="en-GB" dirty="0"/>
            <a:t> over decisions that affect their lives. It is about supporting individuals to maintain their </a:t>
          </a:r>
          <a:r>
            <a:rPr lang="en-GB" b="1" dirty="0"/>
            <a:t>dignity, independence, and sense of self</a:t>
          </a:r>
          <a:r>
            <a:rPr lang="en-GB" dirty="0"/>
            <a:t>, even when they require care or support.</a:t>
          </a:r>
          <a:endParaRPr lang="en-US" dirty="0"/>
        </a:p>
      </dgm:t>
    </dgm:pt>
    <dgm:pt modelId="{04FB5FA4-3487-46B8-8F3B-837998B373A4}" type="parTrans" cxnId="{52CB3B36-4A39-421F-BF72-AB15CFE92946}">
      <dgm:prSet/>
      <dgm:spPr/>
      <dgm:t>
        <a:bodyPr/>
        <a:lstStyle/>
        <a:p>
          <a:endParaRPr lang="en-US"/>
        </a:p>
      </dgm:t>
    </dgm:pt>
    <dgm:pt modelId="{18B59668-0DF8-4843-8A8B-6BD63CCB15B0}" type="sibTrans" cxnId="{52CB3B36-4A39-421F-BF72-AB15CFE92946}">
      <dgm:prSet/>
      <dgm:spPr/>
      <dgm:t>
        <a:bodyPr/>
        <a:lstStyle/>
        <a:p>
          <a:endParaRPr lang="en-US"/>
        </a:p>
      </dgm:t>
    </dgm:pt>
    <dgm:pt modelId="{8564C13E-474D-478D-B452-2B89D542845A}">
      <dgm:prSet/>
      <dgm:spPr/>
      <dgm:t>
        <a:bodyPr/>
        <a:lstStyle/>
        <a:p>
          <a:r>
            <a:rPr lang="en-GB" dirty="0"/>
            <a:t>In health and social care, empowerment is closely linked to </a:t>
          </a:r>
          <a:r>
            <a:rPr lang="en-GB" b="1" dirty="0"/>
            <a:t>person‑centred practice</a:t>
          </a:r>
          <a:r>
            <a:rPr lang="en-GB" dirty="0"/>
            <a:t>, where the older person’s preferences, values, and goals guide the care they receive. This approach challenges traditional power imbalances, ensuring that older adults are active participants rather than passive recipients of care.</a:t>
          </a:r>
          <a:endParaRPr lang="en-US" dirty="0"/>
        </a:p>
      </dgm:t>
    </dgm:pt>
    <dgm:pt modelId="{6F9612C4-9EDF-48C3-BE4F-B8D39567C7B8}" type="parTrans" cxnId="{4CEDD57B-7CC6-4CA9-90AE-A8803B7ACEA6}">
      <dgm:prSet/>
      <dgm:spPr/>
      <dgm:t>
        <a:bodyPr/>
        <a:lstStyle/>
        <a:p>
          <a:endParaRPr lang="en-US"/>
        </a:p>
      </dgm:t>
    </dgm:pt>
    <dgm:pt modelId="{B3393221-E614-4F06-94E0-EB8D0664604A}" type="sibTrans" cxnId="{4CEDD57B-7CC6-4CA9-90AE-A8803B7ACEA6}">
      <dgm:prSet/>
      <dgm:spPr/>
      <dgm:t>
        <a:bodyPr/>
        <a:lstStyle/>
        <a:p>
          <a:endParaRPr lang="en-US"/>
        </a:p>
      </dgm:t>
    </dgm:pt>
    <dgm:pt modelId="{CB71316F-61CE-4958-B552-284514720EA7}">
      <dgm:prSet/>
      <dgm:spPr/>
      <dgm:t>
        <a:bodyPr/>
        <a:lstStyle/>
        <a:p>
          <a:r>
            <a:rPr lang="en-GB"/>
            <a:t>The </a:t>
          </a:r>
          <a:r>
            <a:rPr lang="en-GB" b="1"/>
            <a:t>Care Act </a:t>
          </a:r>
          <a:r>
            <a:rPr lang="en-GB" b="1">
              <a:latin typeface="Neue Haas Grotesk Text Pro"/>
            </a:rPr>
            <a:t>(</a:t>
          </a:r>
          <a:r>
            <a:rPr lang="en-GB" b="1"/>
            <a:t>2014</a:t>
          </a:r>
          <a:r>
            <a:rPr lang="en-GB" b="1">
              <a:latin typeface="Neue Haas Grotesk Text Pro"/>
            </a:rPr>
            <a:t>)</a:t>
          </a:r>
          <a:r>
            <a:rPr lang="en-GB"/>
            <a:t> places empowerment at the centre of practice through its wellbeing principle, which emphasises personalisation, independence, and involvement in decision‑making. Empowerment is therefore not only a moral responsibility but also a </a:t>
          </a:r>
          <a:r>
            <a:rPr lang="en-GB" b="1"/>
            <a:t>legal and professional requirement</a:t>
          </a:r>
          <a:r>
            <a:rPr lang="en-GB"/>
            <a:t> within UK care settings.</a:t>
          </a:r>
          <a:endParaRPr lang="en-US"/>
        </a:p>
      </dgm:t>
    </dgm:pt>
    <dgm:pt modelId="{3F96CD7D-9CBF-4F49-AAFC-18AAF3FF508D}" type="parTrans" cxnId="{F3B6C434-2E42-4116-8C2D-F679E0B92ED9}">
      <dgm:prSet/>
      <dgm:spPr/>
      <dgm:t>
        <a:bodyPr/>
        <a:lstStyle/>
        <a:p>
          <a:endParaRPr lang="en-US"/>
        </a:p>
      </dgm:t>
    </dgm:pt>
    <dgm:pt modelId="{7E8A4F0B-9E63-4BEC-B1FD-D8249F3AD7DB}" type="sibTrans" cxnId="{F3B6C434-2E42-4116-8C2D-F679E0B92ED9}">
      <dgm:prSet/>
      <dgm:spPr/>
      <dgm:t>
        <a:bodyPr/>
        <a:lstStyle/>
        <a:p>
          <a:endParaRPr lang="en-US"/>
        </a:p>
      </dgm:t>
    </dgm:pt>
    <dgm:pt modelId="{48E21FF7-33A5-47B2-9232-D0F5B14084BA}">
      <dgm:prSet/>
      <dgm:spPr/>
      <dgm:t>
        <a:bodyPr/>
        <a:lstStyle/>
        <a:p>
          <a:r>
            <a:rPr lang="en-GB" dirty="0"/>
            <a:t>Overall, empowerment helps older people maintain control over their daily lives, supports their functional ability, and improves their overall quality of life.”</a:t>
          </a:r>
          <a:endParaRPr lang="en-US" dirty="0"/>
        </a:p>
      </dgm:t>
    </dgm:pt>
    <dgm:pt modelId="{6C1323FA-989D-4471-BED2-83051A23372B}" type="parTrans" cxnId="{61AE738D-08A8-477F-BE27-61F03D484910}">
      <dgm:prSet/>
      <dgm:spPr/>
      <dgm:t>
        <a:bodyPr/>
        <a:lstStyle/>
        <a:p>
          <a:endParaRPr lang="en-US"/>
        </a:p>
      </dgm:t>
    </dgm:pt>
    <dgm:pt modelId="{5E1D6BBB-C079-48E5-8F63-B5A5761C50C3}" type="sibTrans" cxnId="{61AE738D-08A8-477F-BE27-61F03D484910}">
      <dgm:prSet/>
      <dgm:spPr/>
      <dgm:t>
        <a:bodyPr/>
        <a:lstStyle/>
        <a:p>
          <a:endParaRPr lang="en-US"/>
        </a:p>
      </dgm:t>
    </dgm:pt>
    <dgm:pt modelId="{AF2B1905-D68F-49A0-9388-3DA6C5373CCF}" type="pres">
      <dgm:prSet presAssocID="{D95DE6F0-0CE7-4D1A-8C30-F7DD65B040F1}" presName="vert0" presStyleCnt="0">
        <dgm:presLayoutVars>
          <dgm:dir/>
          <dgm:animOne val="branch"/>
          <dgm:animLvl val="lvl"/>
        </dgm:presLayoutVars>
      </dgm:prSet>
      <dgm:spPr/>
    </dgm:pt>
    <dgm:pt modelId="{E94696E1-CE5C-4605-9DE3-93939C8700B9}" type="pres">
      <dgm:prSet presAssocID="{C5DE4D6F-8104-473F-8A6A-D75F09C8EFEC}" presName="thickLine" presStyleLbl="alignNode1" presStyleIdx="0" presStyleCnt="4"/>
      <dgm:spPr/>
    </dgm:pt>
    <dgm:pt modelId="{3EE41691-261A-45E8-A4C3-F08687DFBA2E}" type="pres">
      <dgm:prSet presAssocID="{C5DE4D6F-8104-473F-8A6A-D75F09C8EFEC}" presName="horz1" presStyleCnt="0"/>
      <dgm:spPr/>
    </dgm:pt>
    <dgm:pt modelId="{00402E55-DC4C-4A12-847A-BF1DA6E84699}" type="pres">
      <dgm:prSet presAssocID="{C5DE4D6F-8104-473F-8A6A-D75F09C8EFEC}" presName="tx1" presStyleLbl="revTx" presStyleIdx="0" presStyleCnt="4"/>
      <dgm:spPr/>
    </dgm:pt>
    <dgm:pt modelId="{866CFB66-8C00-4369-8560-D2BC0537B91F}" type="pres">
      <dgm:prSet presAssocID="{C5DE4D6F-8104-473F-8A6A-D75F09C8EFEC}" presName="vert1" presStyleCnt="0"/>
      <dgm:spPr/>
    </dgm:pt>
    <dgm:pt modelId="{9FDA1C0C-52C6-45A3-A4CA-7452FF26E2FA}" type="pres">
      <dgm:prSet presAssocID="{8564C13E-474D-478D-B452-2B89D542845A}" presName="thickLine" presStyleLbl="alignNode1" presStyleIdx="1" presStyleCnt="4"/>
      <dgm:spPr/>
    </dgm:pt>
    <dgm:pt modelId="{710F7F27-AC34-4487-8335-AFE1DC52F9DB}" type="pres">
      <dgm:prSet presAssocID="{8564C13E-474D-478D-B452-2B89D542845A}" presName="horz1" presStyleCnt="0"/>
      <dgm:spPr/>
    </dgm:pt>
    <dgm:pt modelId="{691E3908-5567-4350-A66A-FF9EA6E5505E}" type="pres">
      <dgm:prSet presAssocID="{8564C13E-474D-478D-B452-2B89D542845A}" presName="tx1" presStyleLbl="revTx" presStyleIdx="1" presStyleCnt="4"/>
      <dgm:spPr/>
    </dgm:pt>
    <dgm:pt modelId="{D788D90B-694B-4601-A4CC-60C978303D30}" type="pres">
      <dgm:prSet presAssocID="{8564C13E-474D-478D-B452-2B89D542845A}" presName="vert1" presStyleCnt="0"/>
      <dgm:spPr/>
    </dgm:pt>
    <dgm:pt modelId="{5DCE16E3-0A0D-4C6D-B5ED-D595E9B9EDC3}" type="pres">
      <dgm:prSet presAssocID="{CB71316F-61CE-4958-B552-284514720EA7}" presName="thickLine" presStyleLbl="alignNode1" presStyleIdx="2" presStyleCnt="4"/>
      <dgm:spPr/>
    </dgm:pt>
    <dgm:pt modelId="{298D0B40-6EB9-4D96-B71B-C0CE39191849}" type="pres">
      <dgm:prSet presAssocID="{CB71316F-61CE-4958-B552-284514720EA7}" presName="horz1" presStyleCnt="0"/>
      <dgm:spPr/>
    </dgm:pt>
    <dgm:pt modelId="{86105A53-C898-45D4-923C-51A067CBEB16}" type="pres">
      <dgm:prSet presAssocID="{CB71316F-61CE-4958-B552-284514720EA7}" presName="tx1" presStyleLbl="revTx" presStyleIdx="2" presStyleCnt="4"/>
      <dgm:spPr/>
    </dgm:pt>
    <dgm:pt modelId="{69F9AA70-9E93-4179-A75C-F44C23BB24CA}" type="pres">
      <dgm:prSet presAssocID="{CB71316F-61CE-4958-B552-284514720EA7}" presName="vert1" presStyleCnt="0"/>
      <dgm:spPr/>
    </dgm:pt>
    <dgm:pt modelId="{EC54C166-68A4-4A37-B59B-0E2FDAA327F8}" type="pres">
      <dgm:prSet presAssocID="{48E21FF7-33A5-47B2-9232-D0F5B14084BA}" presName="thickLine" presStyleLbl="alignNode1" presStyleIdx="3" presStyleCnt="4"/>
      <dgm:spPr/>
    </dgm:pt>
    <dgm:pt modelId="{AD1A7BC8-1D42-463F-9FDC-2DE85A40B0D1}" type="pres">
      <dgm:prSet presAssocID="{48E21FF7-33A5-47B2-9232-D0F5B14084BA}" presName="horz1" presStyleCnt="0"/>
      <dgm:spPr/>
    </dgm:pt>
    <dgm:pt modelId="{6C12F998-21C0-4750-AC7E-0A2398FAB0DE}" type="pres">
      <dgm:prSet presAssocID="{48E21FF7-33A5-47B2-9232-D0F5B14084BA}" presName="tx1" presStyleLbl="revTx" presStyleIdx="3" presStyleCnt="4"/>
      <dgm:spPr/>
    </dgm:pt>
    <dgm:pt modelId="{2442E2B5-E569-4A98-BA8E-7D935C2980F9}" type="pres">
      <dgm:prSet presAssocID="{48E21FF7-33A5-47B2-9232-D0F5B14084BA}" presName="vert1" presStyleCnt="0"/>
      <dgm:spPr/>
    </dgm:pt>
  </dgm:ptLst>
  <dgm:cxnLst>
    <dgm:cxn modelId="{30CD8417-2474-46B6-9AE7-E175C6CD3316}" type="presOf" srcId="{8564C13E-474D-478D-B452-2B89D542845A}" destId="{691E3908-5567-4350-A66A-FF9EA6E5505E}" srcOrd="0" destOrd="0" presId="urn:microsoft.com/office/officeart/2008/layout/LinedList"/>
    <dgm:cxn modelId="{F3B6C434-2E42-4116-8C2D-F679E0B92ED9}" srcId="{D95DE6F0-0CE7-4D1A-8C30-F7DD65B040F1}" destId="{CB71316F-61CE-4958-B552-284514720EA7}" srcOrd="2" destOrd="0" parTransId="{3F96CD7D-9CBF-4F49-AAFC-18AAF3FF508D}" sibTransId="{7E8A4F0B-9E63-4BEC-B1FD-D8249F3AD7DB}"/>
    <dgm:cxn modelId="{52CB3B36-4A39-421F-BF72-AB15CFE92946}" srcId="{D95DE6F0-0CE7-4D1A-8C30-F7DD65B040F1}" destId="{C5DE4D6F-8104-473F-8A6A-D75F09C8EFEC}" srcOrd="0" destOrd="0" parTransId="{04FB5FA4-3487-46B8-8F3B-837998B373A4}" sibTransId="{18B59668-0DF8-4843-8A8B-6BD63CCB15B0}"/>
    <dgm:cxn modelId="{6A4EC349-F2C3-47C2-A580-560058CE7D36}" type="presOf" srcId="{CB71316F-61CE-4958-B552-284514720EA7}" destId="{86105A53-C898-45D4-923C-51A067CBEB16}" srcOrd="0" destOrd="0" presId="urn:microsoft.com/office/officeart/2008/layout/LinedList"/>
    <dgm:cxn modelId="{4CEDD57B-7CC6-4CA9-90AE-A8803B7ACEA6}" srcId="{D95DE6F0-0CE7-4D1A-8C30-F7DD65B040F1}" destId="{8564C13E-474D-478D-B452-2B89D542845A}" srcOrd="1" destOrd="0" parTransId="{6F9612C4-9EDF-48C3-BE4F-B8D39567C7B8}" sibTransId="{B3393221-E614-4F06-94E0-EB8D0664604A}"/>
    <dgm:cxn modelId="{FEE0F67D-0FE8-4D1E-A090-F3170D9085E9}" type="presOf" srcId="{C5DE4D6F-8104-473F-8A6A-D75F09C8EFEC}" destId="{00402E55-DC4C-4A12-847A-BF1DA6E84699}" srcOrd="0" destOrd="0" presId="urn:microsoft.com/office/officeart/2008/layout/LinedList"/>
    <dgm:cxn modelId="{61AE738D-08A8-477F-BE27-61F03D484910}" srcId="{D95DE6F0-0CE7-4D1A-8C30-F7DD65B040F1}" destId="{48E21FF7-33A5-47B2-9232-D0F5B14084BA}" srcOrd="3" destOrd="0" parTransId="{6C1323FA-989D-4471-BED2-83051A23372B}" sibTransId="{5E1D6BBB-C079-48E5-8F63-B5A5761C50C3}"/>
    <dgm:cxn modelId="{43D86EC9-16FF-4165-BB46-0DDB2FE5D102}" type="presOf" srcId="{D95DE6F0-0CE7-4D1A-8C30-F7DD65B040F1}" destId="{AF2B1905-D68F-49A0-9388-3DA6C5373CCF}" srcOrd="0" destOrd="0" presId="urn:microsoft.com/office/officeart/2008/layout/LinedList"/>
    <dgm:cxn modelId="{E2C5EFD8-6700-4608-AE5E-81944B1ACF5F}" type="presOf" srcId="{48E21FF7-33A5-47B2-9232-D0F5B14084BA}" destId="{6C12F998-21C0-4750-AC7E-0A2398FAB0DE}" srcOrd="0" destOrd="0" presId="urn:microsoft.com/office/officeart/2008/layout/LinedList"/>
    <dgm:cxn modelId="{4F152C54-879B-4CBB-B6F3-698D6AFF5A3A}" type="presParOf" srcId="{AF2B1905-D68F-49A0-9388-3DA6C5373CCF}" destId="{E94696E1-CE5C-4605-9DE3-93939C8700B9}" srcOrd="0" destOrd="0" presId="urn:microsoft.com/office/officeart/2008/layout/LinedList"/>
    <dgm:cxn modelId="{69783053-B66B-4806-884B-459BD8A0254E}" type="presParOf" srcId="{AF2B1905-D68F-49A0-9388-3DA6C5373CCF}" destId="{3EE41691-261A-45E8-A4C3-F08687DFBA2E}" srcOrd="1" destOrd="0" presId="urn:microsoft.com/office/officeart/2008/layout/LinedList"/>
    <dgm:cxn modelId="{A16D2E0B-9AC7-402F-B869-B4BCB3115D85}" type="presParOf" srcId="{3EE41691-261A-45E8-A4C3-F08687DFBA2E}" destId="{00402E55-DC4C-4A12-847A-BF1DA6E84699}" srcOrd="0" destOrd="0" presId="urn:microsoft.com/office/officeart/2008/layout/LinedList"/>
    <dgm:cxn modelId="{F709E24F-4B42-4A1B-9E72-BEC9C4FCCAA9}" type="presParOf" srcId="{3EE41691-261A-45E8-A4C3-F08687DFBA2E}" destId="{866CFB66-8C00-4369-8560-D2BC0537B91F}" srcOrd="1" destOrd="0" presId="urn:microsoft.com/office/officeart/2008/layout/LinedList"/>
    <dgm:cxn modelId="{93554EE4-EBAC-4012-B2D5-2C12868257E2}" type="presParOf" srcId="{AF2B1905-D68F-49A0-9388-3DA6C5373CCF}" destId="{9FDA1C0C-52C6-45A3-A4CA-7452FF26E2FA}" srcOrd="2" destOrd="0" presId="urn:microsoft.com/office/officeart/2008/layout/LinedList"/>
    <dgm:cxn modelId="{0BFA572E-DBD1-4A39-840C-894B975657A6}" type="presParOf" srcId="{AF2B1905-D68F-49A0-9388-3DA6C5373CCF}" destId="{710F7F27-AC34-4487-8335-AFE1DC52F9DB}" srcOrd="3" destOrd="0" presId="urn:microsoft.com/office/officeart/2008/layout/LinedList"/>
    <dgm:cxn modelId="{3114D17D-BF01-45E6-B967-2F6C316EEB4D}" type="presParOf" srcId="{710F7F27-AC34-4487-8335-AFE1DC52F9DB}" destId="{691E3908-5567-4350-A66A-FF9EA6E5505E}" srcOrd="0" destOrd="0" presId="urn:microsoft.com/office/officeart/2008/layout/LinedList"/>
    <dgm:cxn modelId="{030A2A8F-293A-4F14-93AB-1609EED24819}" type="presParOf" srcId="{710F7F27-AC34-4487-8335-AFE1DC52F9DB}" destId="{D788D90B-694B-4601-A4CC-60C978303D30}" srcOrd="1" destOrd="0" presId="urn:microsoft.com/office/officeart/2008/layout/LinedList"/>
    <dgm:cxn modelId="{08BBE456-BD35-4280-87A1-FFA3570DB0C6}" type="presParOf" srcId="{AF2B1905-D68F-49A0-9388-3DA6C5373CCF}" destId="{5DCE16E3-0A0D-4C6D-B5ED-D595E9B9EDC3}" srcOrd="4" destOrd="0" presId="urn:microsoft.com/office/officeart/2008/layout/LinedList"/>
    <dgm:cxn modelId="{E70979E0-4233-4950-ABA1-306991848FE2}" type="presParOf" srcId="{AF2B1905-D68F-49A0-9388-3DA6C5373CCF}" destId="{298D0B40-6EB9-4D96-B71B-C0CE39191849}" srcOrd="5" destOrd="0" presId="urn:microsoft.com/office/officeart/2008/layout/LinedList"/>
    <dgm:cxn modelId="{F1B5F4CC-D0F6-4395-8730-EEFD184E6560}" type="presParOf" srcId="{298D0B40-6EB9-4D96-B71B-C0CE39191849}" destId="{86105A53-C898-45D4-923C-51A067CBEB16}" srcOrd="0" destOrd="0" presId="urn:microsoft.com/office/officeart/2008/layout/LinedList"/>
    <dgm:cxn modelId="{BA7A5A36-504A-4488-921F-A33090C41CE5}" type="presParOf" srcId="{298D0B40-6EB9-4D96-B71B-C0CE39191849}" destId="{69F9AA70-9E93-4179-A75C-F44C23BB24CA}" srcOrd="1" destOrd="0" presId="urn:microsoft.com/office/officeart/2008/layout/LinedList"/>
    <dgm:cxn modelId="{4E5C7F34-F35B-4B65-B981-EAA4B99BABBE}" type="presParOf" srcId="{AF2B1905-D68F-49A0-9388-3DA6C5373CCF}" destId="{EC54C166-68A4-4A37-B59B-0E2FDAA327F8}" srcOrd="6" destOrd="0" presId="urn:microsoft.com/office/officeart/2008/layout/LinedList"/>
    <dgm:cxn modelId="{BD34C72B-C297-497D-8816-52D2096A266E}" type="presParOf" srcId="{AF2B1905-D68F-49A0-9388-3DA6C5373CCF}" destId="{AD1A7BC8-1D42-463F-9FDC-2DE85A40B0D1}" srcOrd="7" destOrd="0" presId="urn:microsoft.com/office/officeart/2008/layout/LinedList"/>
    <dgm:cxn modelId="{282EF972-E1E6-41A1-9F01-C98B7CDED569}" type="presParOf" srcId="{AD1A7BC8-1D42-463F-9FDC-2DE85A40B0D1}" destId="{6C12F998-21C0-4750-AC7E-0A2398FAB0DE}" srcOrd="0" destOrd="0" presId="urn:microsoft.com/office/officeart/2008/layout/LinedList"/>
    <dgm:cxn modelId="{39777373-AFE8-4EED-BBA0-DCA6CD491163}" type="presParOf" srcId="{AD1A7BC8-1D42-463F-9FDC-2DE85A40B0D1}" destId="{2442E2B5-E569-4A98-BA8E-7D935C2980F9}"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C3F82B0-D8BB-40A2-BC64-6F66F56DEF13}"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666FD56C-E89C-454E-B647-1FFA1C1C5ADD}">
      <dgm:prSet/>
      <dgm:spPr/>
      <dgm:t>
        <a:bodyPr/>
        <a:lstStyle/>
        <a:p>
          <a:r>
            <a:rPr lang="en-GB"/>
            <a:t>Care = support to meet physical, emotional, social &amp; psychological needs</a:t>
          </a:r>
          <a:endParaRPr lang="en-US"/>
        </a:p>
      </dgm:t>
    </dgm:pt>
    <dgm:pt modelId="{AADC4C78-C8EA-4B0A-9A29-833C66FF978D}" type="parTrans" cxnId="{0BAACDC2-68D0-42AD-B420-0C97636BB05A}">
      <dgm:prSet/>
      <dgm:spPr/>
      <dgm:t>
        <a:bodyPr/>
        <a:lstStyle/>
        <a:p>
          <a:endParaRPr lang="en-US"/>
        </a:p>
      </dgm:t>
    </dgm:pt>
    <dgm:pt modelId="{BFC9779A-0B52-4360-8D2B-567A4F8FA30C}" type="sibTrans" cxnId="{0BAACDC2-68D0-42AD-B420-0C97636BB05A}">
      <dgm:prSet/>
      <dgm:spPr/>
      <dgm:t>
        <a:bodyPr/>
        <a:lstStyle/>
        <a:p>
          <a:endParaRPr lang="en-US"/>
        </a:p>
      </dgm:t>
    </dgm:pt>
    <dgm:pt modelId="{C3E18977-3B13-41CC-AE6C-BEAB29400726}">
      <dgm:prSet/>
      <dgm:spPr/>
      <dgm:t>
        <a:bodyPr/>
        <a:lstStyle/>
        <a:p>
          <a:r>
            <a:rPr lang="en-GB"/>
            <a:t>Delivered formally (professionals) or informally (family/friends)</a:t>
          </a:r>
          <a:endParaRPr lang="en-US"/>
        </a:p>
      </dgm:t>
    </dgm:pt>
    <dgm:pt modelId="{B94B1D59-605B-4EEB-A8DF-3477A8AE3078}" type="parTrans" cxnId="{EAA085BC-216A-41A0-99F8-E598657A5CE5}">
      <dgm:prSet/>
      <dgm:spPr/>
      <dgm:t>
        <a:bodyPr/>
        <a:lstStyle/>
        <a:p>
          <a:endParaRPr lang="en-US"/>
        </a:p>
      </dgm:t>
    </dgm:pt>
    <dgm:pt modelId="{3A24CF02-0BE8-4C3D-B9AB-DC2AFA09EB78}" type="sibTrans" cxnId="{EAA085BC-216A-41A0-99F8-E598657A5CE5}">
      <dgm:prSet/>
      <dgm:spPr/>
      <dgm:t>
        <a:bodyPr/>
        <a:lstStyle/>
        <a:p>
          <a:endParaRPr lang="en-US"/>
        </a:p>
      </dgm:t>
    </dgm:pt>
    <dgm:pt modelId="{C6A07929-7C00-421A-8B98-04ACFEF616E4}">
      <dgm:prSet/>
      <dgm:spPr/>
      <dgm:t>
        <a:bodyPr/>
        <a:lstStyle/>
        <a:p>
          <a:r>
            <a:rPr lang="en-GB"/>
            <a:t>Person‑centred and promotes dignity, safety, independence</a:t>
          </a:r>
          <a:endParaRPr lang="en-US"/>
        </a:p>
      </dgm:t>
    </dgm:pt>
    <dgm:pt modelId="{7A280F31-063B-4589-99F8-E4660BFA0FE1}" type="parTrans" cxnId="{E972A519-CC13-42F2-97AA-2B5AA611A7C6}">
      <dgm:prSet/>
      <dgm:spPr/>
      <dgm:t>
        <a:bodyPr/>
        <a:lstStyle/>
        <a:p>
          <a:endParaRPr lang="en-US"/>
        </a:p>
      </dgm:t>
    </dgm:pt>
    <dgm:pt modelId="{93A20A72-757B-4FAC-BCC2-15D593DABBBF}" type="sibTrans" cxnId="{E972A519-CC13-42F2-97AA-2B5AA611A7C6}">
      <dgm:prSet/>
      <dgm:spPr/>
      <dgm:t>
        <a:bodyPr/>
        <a:lstStyle/>
        <a:p>
          <a:endParaRPr lang="en-US"/>
        </a:p>
      </dgm:t>
    </dgm:pt>
    <dgm:pt modelId="{999C7FE2-D888-4C93-BB49-46B354D171A3}">
      <dgm:prSet/>
      <dgm:spPr/>
      <dgm:t>
        <a:bodyPr/>
        <a:lstStyle/>
        <a:p>
          <a:r>
            <a:rPr lang="en-GB"/>
            <a:t>Guided by Care Act </a:t>
          </a:r>
          <a:r>
            <a:rPr lang="en-GB">
              <a:latin typeface="Neue Haas Grotesk Text Pro"/>
            </a:rPr>
            <a:t>(</a:t>
          </a:r>
          <a:r>
            <a:rPr lang="en-GB"/>
            <a:t>2014</a:t>
          </a:r>
          <a:r>
            <a:rPr lang="en-GB">
              <a:latin typeface="Neue Haas Grotesk Text Pro"/>
            </a:rPr>
            <a:t>)</a:t>
          </a:r>
          <a:r>
            <a:rPr lang="en-GB"/>
            <a:t> &amp; professional standards</a:t>
          </a:r>
          <a:endParaRPr lang="en-US"/>
        </a:p>
      </dgm:t>
    </dgm:pt>
    <dgm:pt modelId="{E89FAB1D-0915-4D14-9F88-0719A41CC562}" type="parTrans" cxnId="{03BA98A0-1DFC-4215-99EB-5143B5B164E0}">
      <dgm:prSet/>
      <dgm:spPr/>
      <dgm:t>
        <a:bodyPr/>
        <a:lstStyle/>
        <a:p>
          <a:endParaRPr lang="en-US"/>
        </a:p>
      </dgm:t>
    </dgm:pt>
    <dgm:pt modelId="{24DB65AC-BEC7-407B-94C6-002C6B685D78}" type="sibTrans" cxnId="{03BA98A0-1DFC-4215-99EB-5143B5B164E0}">
      <dgm:prSet/>
      <dgm:spPr/>
      <dgm:t>
        <a:bodyPr/>
        <a:lstStyle/>
        <a:p>
          <a:endParaRPr lang="en-US"/>
        </a:p>
      </dgm:t>
    </dgm:pt>
    <dgm:pt modelId="{E1EA2713-F7FC-4FDC-B05D-2C7F63BD3FC3}">
      <dgm:prSet/>
      <dgm:spPr/>
      <dgm:t>
        <a:bodyPr/>
        <a:lstStyle/>
        <a:p>
          <a:r>
            <a:rPr lang="en-GB"/>
            <a:t>Aims to improve wellbeing and quality of life</a:t>
          </a:r>
          <a:endParaRPr lang="en-US"/>
        </a:p>
      </dgm:t>
    </dgm:pt>
    <dgm:pt modelId="{B235ACA3-2377-4BB3-9960-12BB3C8D684D}" type="parTrans" cxnId="{B630C524-6CE8-4BFE-8CD6-334F4D8C97AC}">
      <dgm:prSet/>
      <dgm:spPr/>
      <dgm:t>
        <a:bodyPr/>
        <a:lstStyle/>
        <a:p>
          <a:endParaRPr lang="en-US"/>
        </a:p>
      </dgm:t>
    </dgm:pt>
    <dgm:pt modelId="{BDDCE00B-AE4B-4402-9669-DBED3A2BDC07}" type="sibTrans" cxnId="{B630C524-6CE8-4BFE-8CD6-334F4D8C97AC}">
      <dgm:prSet/>
      <dgm:spPr/>
      <dgm:t>
        <a:bodyPr/>
        <a:lstStyle/>
        <a:p>
          <a:endParaRPr lang="en-US"/>
        </a:p>
      </dgm:t>
    </dgm:pt>
    <dgm:pt modelId="{C037CB30-4A16-45C6-AB68-4AE9E86B9000}" type="pres">
      <dgm:prSet presAssocID="{0C3F82B0-D8BB-40A2-BC64-6F66F56DEF13}" presName="vert0" presStyleCnt="0">
        <dgm:presLayoutVars>
          <dgm:dir/>
          <dgm:animOne val="branch"/>
          <dgm:animLvl val="lvl"/>
        </dgm:presLayoutVars>
      </dgm:prSet>
      <dgm:spPr/>
    </dgm:pt>
    <dgm:pt modelId="{15CEA7BA-90B9-4B1F-AA52-BB4637CF7AB7}" type="pres">
      <dgm:prSet presAssocID="{666FD56C-E89C-454E-B647-1FFA1C1C5ADD}" presName="thickLine" presStyleLbl="alignNode1" presStyleIdx="0" presStyleCnt="5"/>
      <dgm:spPr/>
    </dgm:pt>
    <dgm:pt modelId="{DDD1D65B-E4AB-4384-A92E-D6F660956661}" type="pres">
      <dgm:prSet presAssocID="{666FD56C-E89C-454E-B647-1FFA1C1C5ADD}" presName="horz1" presStyleCnt="0"/>
      <dgm:spPr/>
    </dgm:pt>
    <dgm:pt modelId="{207E64F4-9BBB-4CD1-B300-00E84EA4D859}" type="pres">
      <dgm:prSet presAssocID="{666FD56C-E89C-454E-B647-1FFA1C1C5ADD}" presName="tx1" presStyleLbl="revTx" presStyleIdx="0" presStyleCnt="5"/>
      <dgm:spPr/>
    </dgm:pt>
    <dgm:pt modelId="{0DA2F355-CA2C-4D39-BC07-F259788166E4}" type="pres">
      <dgm:prSet presAssocID="{666FD56C-E89C-454E-B647-1FFA1C1C5ADD}" presName="vert1" presStyleCnt="0"/>
      <dgm:spPr/>
    </dgm:pt>
    <dgm:pt modelId="{E195D584-4FA4-477E-8B0D-24DF5615609A}" type="pres">
      <dgm:prSet presAssocID="{C3E18977-3B13-41CC-AE6C-BEAB29400726}" presName="thickLine" presStyleLbl="alignNode1" presStyleIdx="1" presStyleCnt="5"/>
      <dgm:spPr/>
    </dgm:pt>
    <dgm:pt modelId="{5AA348FF-47C0-4584-98A6-9420C2418ACE}" type="pres">
      <dgm:prSet presAssocID="{C3E18977-3B13-41CC-AE6C-BEAB29400726}" presName="horz1" presStyleCnt="0"/>
      <dgm:spPr/>
    </dgm:pt>
    <dgm:pt modelId="{D3649751-EAC1-40B6-A829-4770E24E2CA1}" type="pres">
      <dgm:prSet presAssocID="{C3E18977-3B13-41CC-AE6C-BEAB29400726}" presName="tx1" presStyleLbl="revTx" presStyleIdx="1" presStyleCnt="5"/>
      <dgm:spPr/>
    </dgm:pt>
    <dgm:pt modelId="{79497A47-A997-4079-BECE-8CE02725FFEE}" type="pres">
      <dgm:prSet presAssocID="{C3E18977-3B13-41CC-AE6C-BEAB29400726}" presName="vert1" presStyleCnt="0"/>
      <dgm:spPr/>
    </dgm:pt>
    <dgm:pt modelId="{897AF90B-0346-421D-864C-1B92026CA253}" type="pres">
      <dgm:prSet presAssocID="{C6A07929-7C00-421A-8B98-04ACFEF616E4}" presName="thickLine" presStyleLbl="alignNode1" presStyleIdx="2" presStyleCnt="5"/>
      <dgm:spPr/>
    </dgm:pt>
    <dgm:pt modelId="{9A4AFDBB-2D2F-4CA8-8461-86453FD19605}" type="pres">
      <dgm:prSet presAssocID="{C6A07929-7C00-421A-8B98-04ACFEF616E4}" presName="horz1" presStyleCnt="0"/>
      <dgm:spPr/>
    </dgm:pt>
    <dgm:pt modelId="{35361E16-8CCD-4255-B5D6-ADFC98A58D6E}" type="pres">
      <dgm:prSet presAssocID="{C6A07929-7C00-421A-8B98-04ACFEF616E4}" presName="tx1" presStyleLbl="revTx" presStyleIdx="2" presStyleCnt="5"/>
      <dgm:spPr/>
    </dgm:pt>
    <dgm:pt modelId="{5B6218E1-F5F6-4169-BA2A-C70F0FA09CFA}" type="pres">
      <dgm:prSet presAssocID="{C6A07929-7C00-421A-8B98-04ACFEF616E4}" presName="vert1" presStyleCnt="0"/>
      <dgm:spPr/>
    </dgm:pt>
    <dgm:pt modelId="{1FB149CF-BFC8-42AA-9281-D8C999F0DD3C}" type="pres">
      <dgm:prSet presAssocID="{999C7FE2-D888-4C93-BB49-46B354D171A3}" presName="thickLine" presStyleLbl="alignNode1" presStyleIdx="3" presStyleCnt="5"/>
      <dgm:spPr/>
    </dgm:pt>
    <dgm:pt modelId="{AB5DD83B-CE90-422D-ADE0-544EDE8644D1}" type="pres">
      <dgm:prSet presAssocID="{999C7FE2-D888-4C93-BB49-46B354D171A3}" presName="horz1" presStyleCnt="0"/>
      <dgm:spPr/>
    </dgm:pt>
    <dgm:pt modelId="{FF9630FC-5E79-4D0C-A4F9-F3D398947975}" type="pres">
      <dgm:prSet presAssocID="{999C7FE2-D888-4C93-BB49-46B354D171A3}" presName="tx1" presStyleLbl="revTx" presStyleIdx="3" presStyleCnt="5"/>
      <dgm:spPr/>
    </dgm:pt>
    <dgm:pt modelId="{2368565F-E434-43A8-8FFF-341905FC4070}" type="pres">
      <dgm:prSet presAssocID="{999C7FE2-D888-4C93-BB49-46B354D171A3}" presName="vert1" presStyleCnt="0"/>
      <dgm:spPr/>
    </dgm:pt>
    <dgm:pt modelId="{1B7AE431-104D-41C3-90EE-582AEC61E5D0}" type="pres">
      <dgm:prSet presAssocID="{E1EA2713-F7FC-4FDC-B05D-2C7F63BD3FC3}" presName="thickLine" presStyleLbl="alignNode1" presStyleIdx="4" presStyleCnt="5"/>
      <dgm:spPr/>
    </dgm:pt>
    <dgm:pt modelId="{873E4278-5438-45AA-813C-DA704FB2427C}" type="pres">
      <dgm:prSet presAssocID="{E1EA2713-F7FC-4FDC-B05D-2C7F63BD3FC3}" presName="horz1" presStyleCnt="0"/>
      <dgm:spPr/>
    </dgm:pt>
    <dgm:pt modelId="{A7AA3537-B2F4-4640-A429-A1AF8868F410}" type="pres">
      <dgm:prSet presAssocID="{E1EA2713-F7FC-4FDC-B05D-2C7F63BD3FC3}" presName="tx1" presStyleLbl="revTx" presStyleIdx="4" presStyleCnt="5"/>
      <dgm:spPr/>
    </dgm:pt>
    <dgm:pt modelId="{8C81C219-BA0D-450A-AEA9-AD3E6CF5F3E3}" type="pres">
      <dgm:prSet presAssocID="{E1EA2713-F7FC-4FDC-B05D-2C7F63BD3FC3}" presName="vert1" presStyleCnt="0"/>
      <dgm:spPr/>
    </dgm:pt>
  </dgm:ptLst>
  <dgm:cxnLst>
    <dgm:cxn modelId="{AF90DB13-986D-4C70-9A95-89E0C469536A}" type="presOf" srcId="{E1EA2713-F7FC-4FDC-B05D-2C7F63BD3FC3}" destId="{A7AA3537-B2F4-4640-A429-A1AF8868F410}" srcOrd="0" destOrd="0" presId="urn:microsoft.com/office/officeart/2008/layout/LinedList"/>
    <dgm:cxn modelId="{E972A519-CC13-42F2-97AA-2B5AA611A7C6}" srcId="{0C3F82B0-D8BB-40A2-BC64-6F66F56DEF13}" destId="{C6A07929-7C00-421A-8B98-04ACFEF616E4}" srcOrd="2" destOrd="0" parTransId="{7A280F31-063B-4589-99F8-E4660BFA0FE1}" sibTransId="{93A20A72-757B-4FAC-BCC2-15D593DABBBF}"/>
    <dgm:cxn modelId="{B630C524-6CE8-4BFE-8CD6-334F4D8C97AC}" srcId="{0C3F82B0-D8BB-40A2-BC64-6F66F56DEF13}" destId="{E1EA2713-F7FC-4FDC-B05D-2C7F63BD3FC3}" srcOrd="4" destOrd="0" parTransId="{B235ACA3-2377-4BB3-9960-12BB3C8D684D}" sibTransId="{BDDCE00B-AE4B-4402-9669-DBED3A2BDC07}"/>
    <dgm:cxn modelId="{6C9CF42E-3CED-4A3F-9C7D-52F10DC9C6D5}" type="presOf" srcId="{999C7FE2-D888-4C93-BB49-46B354D171A3}" destId="{FF9630FC-5E79-4D0C-A4F9-F3D398947975}" srcOrd="0" destOrd="0" presId="urn:microsoft.com/office/officeart/2008/layout/LinedList"/>
    <dgm:cxn modelId="{8849733D-B631-4D66-A303-4857FBEE6B9F}" type="presOf" srcId="{C3E18977-3B13-41CC-AE6C-BEAB29400726}" destId="{D3649751-EAC1-40B6-A829-4770E24E2CA1}" srcOrd="0" destOrd="0" presId="urn:microsoft.com/office/officeart/2008/layout/LinedList"/>
    <dgm:cxn modelId="{FBD9AD7A-F3DD-49E7-9A61-AB93207A09F8}" type="presOf" srcId="{666FD56C-E89C-454E-B647-1FFA1C1C5ADD}" destId="{207E64F4-9BBB-4CD1-B300-00E84EA4D859}" srcOrd="0" destOrd="0" presId="urn:microsoft.com/office/officeart/2008/layout/LinedList"/>
    <dgm:cxn modelId="{03BA98A0-1DFC-4215-99EB-5143B5B164E0}" srcId="{0C3F82B0-D8BB-40A2-BC64-6F66F56DEF13}" destId="{999C7FE2-D888-4C93-BB49-46B354D171A3}" srcOrd="3" destOrd="0" parTransId="{E89FAB1D-0915-4D14-9F88-0719A41CC562}" sibTransId="{24DB65AC-BEC7-407B-94C6-002C6B685D78}"/>
    <dgm:cxn modelId="{EAA085BC-216A-41A0-99F8-E598657A5CE5}" srcId="{0C3F82B0-D8BB-40A2-BC64-6F66F56DEF13}" destId="{C3E18977-3B13-41CC-AE6C-BEAB29400726}" srcOrd="1" destOrd="0" parTransId="{B94B1D59-605B-4EEB-A8DF-3477A8AE3078}" sibTransId="{3A24CF02-0BE8-4C3D-B9AB-DC2AFA09EB78}"/>
    <dgm:cxn modelId="{0BAACDC2-68D0-42AD-B420-0C97636BB05A}" srcId="{0C3F82B0-D8BB-40A2-BC64-6F66F56DEF13}" destId="{666FD56C-E89C-454E-B647-1FFA1C1C5ADD}" srcOrd="0" destOrd="0" parTransId="{AADC4C78-C8EA-4B0A-9A29-833C66FF978D}" sibTransId="{BFC9779A-0B52-4360-8D2B-567A4F8FA30C}"/>
    <dgm:cxn modelId="{37A869DB-77B6-4C89-AAB3-F3D7CFD567C5}" type="presOf" srcId="{C6A07929-7C00-421A-8B98-04ACFEF616E4}" destId="{35361E16-8CCD-4255-B5D6-ADFC98A58D6E}" srcOrd="0" destOrd="0" presId="urn:microsoft.com/office/officeart/2008/layout/LinedList"/>
    <dgm:cxn modelId="{BC48ECFE-A8B2-4696-B60D-7621AA51A8A9}" type="presOf" srcId="{0C3F82B0-D8BB-40A2-BC64-6F66F56DEF13}" destId="{C037CB30-4A16-45C6-AB68-4AE9E86B9000}" srcOrd="0" destOrd="0" presId="urn:microsoft.com/office/officeart/2008/layout/LinedList"/>
    <dgm:cxn modelId="{9231199F-AA26-4F58-9EA3-92BCE5AD5D96}" type="presParOf" srcId="{C037CB30-4A16-45C6-AB68-4AE9E86B9000}" destId="{15CEA7BA-90B9-4B1F-AA52-BB4637CF7AB7}" srcOrd="0" destOrd="0" presId="urn:microsoft.com/office/officeart/2008/layout/LinedList"/>
    <dgm:cxn modelId="{8452526A-9C4D-4148-942D-C04163B3FE0A}" type="presParOf" srcId="{C037CB30-4A16-45C6-AB68-4AE9E86B9000}" destId="{DDD1D65B-E4AB-4384-A92E-D6F660956661}" srcOrd="1" destOrd="0" presId="urn:microsoft.com/office/officeart/2008/layout/LinedList"/>
    <dgm:cxn modelId="{827C6A0E-414E-4828-A859-2561DAEFD856}" type="presParOf" srcId="{DDD1D65B-E4AB-4384-A92E-D6F660956661}" destId="{207E64F4-9BBB-4CD1-B300-00E84EA4D859}" srcOrd="0" destOrd="0" presId="urn:microsoft.com/office/officeart/2008/layout/LinedList"/>
    <dgm:cxn modelId="{0E23642C-6077-41DB-A9A9-9CDF2AD13732}" type="presParOf" srcId="{DDD1D65B-E4AB-4384-A92E-D6F660956661}" destId="{0DA2F355-CA2C-4D39-BC07-F259788166E4}" srcOrd="1" destOrd="0" presId="urn:microsoft.com/office/officeart/2008/layout/LinedList"/>
    <dgm:cxn modelId="{2E5013F7-AD12-47C0-9CF3-BEB8B126B316}" type="presParOf" srcId="{C037CB30-4A16-45C6-AB68-4AE9E86B9000}" destId="{E195D584-4FA4-477E-8B0D-24DF5615609A}" srcOrd="2" destOrd="0" presId="urn:microsoft.com/office/officeart/2008/layout/LinedList"/>
    <dgm:cxn modelId="{299555D5-B6FF-41BF-A19F-53D4BDB4E586}" type="presParOf" srcId="{C037CB30-4A16-45C6-AB68-4AE9E86B9000}" destId="{5AA348FF-47C0-4584-98A6-9420C2418ACE}" srcOrd="3" destOrd="0" presId="urn:microsoft.com/office/officeart/2008/layout/LinedList"/>
    <dgm:cxn modelId="{FE6D3D9A-1E6F-4DAA-A913-3CB3A92DD35A}" type="presParOf" srcId="{5AA348FF-47C0-4584-98A6-9420C2418ACE}" destId="{D3649751-EAC1-40B6-A829-4770E24E2CA1}" srcOrd="0" destOrd="0" presId="urn:microsoft.com/office/officeart/2008/layout/LinedList"/>
    <dgm:cxn modelId="{1010BAD1-84CE-4BD2-AFCB-58BFC264892E}" type="presParOf" srcId="{5AA348FF-47C0-4584-98A6-9420C2418ACE}" destId="{79497A47-A997-4079-BECE-8CE02725FFEE}" srcOrd="1" destOrd="0" presId="urn:microsoft.com/office/officeart/2008/layout/LinedList"/>
    <dgm:cxn modelId="{AA30E762-53F0-4290-9DE0-0D64D37D5118}" type="presParOf" srcId="{C037CB30-4A16-45C6-AB68-4AE9E86B9000}" destId="{897AF90B-0346-421D-864C-1B92026CA253}" srcOrd="4" destOrd="0" presId="urn:microsoft.com/office/officeart/2008/layout/LinedList"/>
    <dgm:cxn modelId="{A78691E3-11F8-47DC-B48A-1E98D831FA1C}" type="presParOf" srcId="{C037CB30-4A16-45C6-AB68-4AE9E86B9000}" destId="{9A4AFDBB-2D2F-4CA8-8461-86453FD19605}" srcOrd="5" destOrd="0" presId="urn:microsoft.com/office/officeart/2008/layout/LinedList"/>
    <dgm:cxn modelId="{B804D264-F5DA-4684-83C3-33B8C13342A7}" type="presParOf" srcId="{9A4AFDBB-2D2F-4CA8-8461-86453FD19605}" destId="{35361E16-8CCD-4255-B5D6-ADFC98A58D6E}" srcOrd="0" destOrd="0" presId="urn:microsoft.com/office/officeart/2008/layout/LinedList"/>
    <dgm:cxn modelId="{9F2FE713-1884-4DD2-A27E-E7804523D5BF}" type="presParOf" srcId="{9A4AFDBB-2D2F-4CA8-8461-86453FD19605}" destId="{5B6218E1-F5F6-4169-BA2A-C70F0FA09CFA}" srcOrd="1" destOrd="0" presId="urn:microsoft.com/office/officeart/2008/layout/LinedList"/>
    <dgm:cxn modelId="{AF2F82FC-8E01-4226-8AE6-ECD33C6D6DCF}" type="presParOf" srcId="{C037CB30-4A16-45C6-AB68-4AE9E86B9000}" destId="{1FB149CF-BFC8-42AA-9281-D8C999F0DD3C}" srcOrd="6" destOrd="0" presId="urn:microsoft.com/office/officeart/2008/layout/LinedList"/>
    <dgm:cxn modelId="{9ED1436E-7679-4C21-AFF2-379A9A084E97}" type="presParOf" srcId="{C037CB30-4A16-45C6-AB68-4AE9E86B9000}" destId="{AB5DD83B-CE90-422D-ADE0-544EDE8644D1}" srcOrd="7" destOrd="0" presId="urn:microsoft.com/office/officeart/2008/layout/LinedList"/>
    <dgm:cxn modelId="{A3A08D89-6187-496A-8FB3-8C89DDFE147D}" type="presParOf" srcId="{AB5DD83B-CE90-422D-ADE0-544EDE8644D1}" destId="{FF9630FC-5E79-4D0C-A4F9-F3D398947975}" srcOrd="0" destOrd="0" presId="urn:microsoft.com/office/officeart/2008/layout/LinedList"/>
    <dgm:cxn modelId="{8FE31827-4B9E-4330-B28C-0B9F40E4FE88}" type="presParOf" srcId="{AB5DD83B-CE90-422D-ADE0-544EDE8644D1}" destId="{2368565F-E434-43A8-8FFF-341905FC4070}" srcOrd="1" destOrd="0" presId="urn:microsoft.com/office/officeart/2008/layout/LinedList"/>
    <dgm:cxn modelId="{214BA147-031A-4C50-BAFE-C1AB5A8AAC39}" type="presParOf" srcId="{C037CB30-4A16-45C6-AB68-4AE9E86B9000}" destId="{1B7AE431-104D-41C3-90EE-582AEC61E5D0}" srcOrd="8" destOrd="0" presId="urn:microsoft.com/office/officeart/2008/layout/LinedList"/>
    <dgm:cxn modelId="{96E7DACC-5E0D-4300-853D-C832C7AE1243}" type="presParOf" srcId="{C037CB30-4A16-45C6-AB68-4AE9E86B9000}" destId="{873E4278-5438-45AA-813C-DA704FB2427C}" srcOrd="9" destOrd="0" presId="urn:microsoft.com/office/officeart/2008/layout/LinedList"/>
    <dgm:cxn modelId="{2D5D47E3-F03C-43CF-AA47-809FBA7F8D10}" type="presParOf" srcId="{873E4278-5438-45AA-813C-DA704FB2427C}" destId="{A7AA3537-B2F4-4640-A429-A1AF8868F410}" srcOrd="0" destOrd="0" presId="urn:microsoft.com/office/officeart/2008/layout/LinedList"/>
    <dgm:cxn modelId="{48BB1FFA-902F-4208-A717-960E24E9337F}" type="presParOf" srcId="{873E4278-5438-45AA-813C-DA704FB2427C}" destId="{8C81C219-BA0D-450A-AEA9-AD3E6CF5F3E3}"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F66E547-1D05-44FC-92D1-001FDB19EB9A}"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FEBE1D3F-FFE5-4473-A48A-FB4DE338A6B9}">
      <dgm:prSet/>
      <dgm:spPr/>
      <dgm:t>
        <a:bodyPr/>
        <a:lstStyle/>
        <a:p>
          <a:r>
            <a:rPr lang="en-GB"/>
            <a:t>Activity Theory – staying active = better wellbeing</a:t>
          </a:r>
          <a:endParaRPr lang="en-US"/>
        </a:p>
      </dgm:t>
    </dgm:pt>
    <dgm:pt modelId="{0157A01E-592C-4CA7-9CC2-4EB803955EE4}" type="parTrans" cxnId="{98152230-D2ED-4D55-842B-CCF0A50C9C98}">
      <dgm:prSet/>
      <dgm:spPr/>
      <dgm:t>
        <a:bodyPr/>
        <a:lstStyle/>
        <a:p>
          <a:endParaRPr lang="en-US"/>
        </a:p>
      </dgm:t>
    </dgm:pt>
    <dgm:pt modelId="{8409F509-BA51-437C-BEC8-DFC27702E09A}" type="sibTrans" cxnId="{98152230-D2ED-4D55-842B-CCF0A50C9C98}">
      <dgm:prSet/>
      <dgm:spPr/>
      <dgm:t>
        <a:bodyPr/>
        <a:lstStyle/>
        <a:p>
          <a:endParaRPr lang="en-US"/>
        </a:p>
      </dgm:t>
    </dgm:pt>
    <dgm:pt modelId="{FBA9FF62-B0DB-449C-BFC1-C70C276FC739}">
      <dgm:prSet/>
      <dgm:spPr/>
      <dgm:t>
        <a:bodyPr/>
        <a:lstStyle/>
        <a:p>
          <a:r>
            <a:rPr lang="en-GB"/>
            <a:t>Disengagement Theory – gradual withdrawal from roles</a:t>
          </a:r>
          <a:endParaRPr lang="en-US"/>
        </a:p>
      </dgm:t>
    </dgm:pt>
    <dgm:pt modelId="{B8D5E8A2-F082-4351-885D-26B09903AD43}" type="parTrans" cxnId="{BD5FC87A-7FE0-4F27-A342-FAFE14225CF1}">
      <dgm:prSet/>
      <dgm:spPr/>
      <dgm:t>
        <a:bodyPr/>
        <a:lstStyle/>
        <a:p>
          <a:endParaRPr lang="en-US"/>
        </a:p>
      </dgm:t>
    </dgm:pt>
    <dgm:pt modelId="{231845A2-0696-4EA9-BF91-9816E46408AE}" type="sibTrans" cxnId="{BD5FC87A-7FE0-4F27-A342-FAFE14225CF1}">
      <dgm:prSet/>
      <dgm:spPr/>
      <dgm:t>
        <a:bodyPr/>
        <a:lstStyle/>
        <a:p>
          <a:endParaRPr lang="en-US"/>
        </a:p>
      </dgm:t>
    </dgm:pt>
    <dgm:pt modelId="{5D808DCD-655C-409D-B8C8-FE61AD56BD42}">
      <dgm:prSet/>
      <dgm:spPr/>
      <dgm:t>
        <a:bodyPr/>
        <a:lstStyle/>
        <a:p>
          <a:r>
            <a:rPr lang="en-GB"/>
            <a:t>Continuity Theory – maintaining habits &amp; identity</a:t>
          </a:r>
          <a:endParaRPr lang="en-US"/>
        </a:p>
      </dgm:t>
    </dgm:pt>
    <dgm:pt modelId="{FA29DADD-61DF-4590-9EB8-66CDADDF0677}" type="parTrans" cxnId="{C890475D-B1CF-4B76-A3BF-15D1BE2521C6}">
      <dgm:prSet/>
      <dgm:spPr/>
      <dgm:t>
        <a:bodyPr/>
        <a:lstStyle/>
        <a:p>
          <a:endParaRPr lang="en-US"/>
        </a:p>
      </dgm:t>
    </dgm:pt>
    <dgm:pt modelId="{F7991D00-413B-4B02-BF3F-8B623D680FF7}" type="sibTrans" cxnId="{C890475D-B1CF-4B76-A3BF-15D1BE2521C6}">
      <dgm:prSet/>
      <dgm:spPr/>
      <dgm:t>
        <a:bodyPr/>
        <a:lstStyle/>
        <a:p>
          <a:endParaRPr lang="en-US"/>
        </a:p>
      </dgm:t>
    </dgm:pt>
    <dgm:pt modelId="{FD4818B9-DB6F-4E4A-8434-3588AAE36352}">
      <dgm:prSet/>
      <dgm:spPr/>
      <dgm:t>
        <a:bodyPr/>
        <a:lstStyle/>
        <a:p>
          <a:r>
            <a:rPr lang="en-GB"/>
            <a:t>Life Course Perspective – ageing shaped by life experiences</a:t>
          </a:r>
          <a:endParaRPr lang="en-US"/>
        </a:p>
      </dgm:t>
    </dgm:pt>
    <dgm:pt modelId="{21A71B3D-2E54-418B-829D-577F8610DAD5}" type="parTrans" cxnId="{612081FB-0D83-43E5-9349-CEB487C41A13}">
      <dgm:prSet/>
      <dgm:spPr/>
      <dgm:t>
        <a:bodyPr/>
        <a:lstStyle/>
        <a:p>
          <a:endParaRPr lang="en-US"/>
        </a:p>
      </dgm:t>
    </dgm:pt>
    <dgm:pt modelId="{53E62856-BBFB-4B13-BE02-8D09642EC55C}" type="sibTrans" cxnId="{612081FB-0D83-43E5-9349-CEB487C41A13}">
      <dgm:prSet/>
      <dgm:spPr/>
      <dgm:t>
        <a:bodyPr/>
        <a:lstStyle/>
        <a:p>
          <a:endParaRPr lang="en-US"/>
        </a:p>
      </dgm:t>
    </dgm:pt>
    <dgm:pt modelId="{4228F53B-2EA3-402D-AD96-F1236EAAEB8F}">
      <dgm:prSet/>
      <dgm:spPr/>
      <dgm:t>
        <a:bodyPr/>
        <a:lstStyle/>
        <a:p>
          <a:r>
            <a:rPr lang="en-GB"/>
            <a:t>Helps explain needs, behaviour &amp; care approaches</a:t>
          </a:r>
          <a:endParaRPr lang="en-US"/>
        </a:p>
      </dgm:t>
    </dgm:pt>
    <dgm:pt modelId="{BC0D1C5B-3A4D-402B-A429-C35DA3552C0B}" type="parTrans" cxnId="{E13F33CD-5B20-4999-85FD-6AEEAE1AE477}">
      <dgm:prSet/>
      <dgm:spPr/>
      <dgm:t>
        <a:bodyPr/>
        <a:lstStyle/>
        <a:p>
          <a:endParaRPr lang="en-US"/>
        </a:p>
      </dgm:t>
    </dgm:pt>
    <dgm:pt modelId="{003857F0-9236-44D1-A634-2EC5AB2FD6F6}" type="sibTrans" cxnId="{E13F33CD-5B20-4999-85FD-6AEEAE1AE477}">
      <dgm:prSet/>
      <dgm:spPr/>
      <dgm:t>
        <a:bodyPr/>
        <a:lstStyle/>
        <a:p>
          <a:endParaRPr lang="en-US"/>
        </a:p>
      </dgm:t>
    </dgm:pt>
    <dgm:pt modelId="{6044AB48-BC41-4CE1-830A-1D2090A0D8D6}" type="pres">
      <dgm:prSet presAssocID="{0F66E547-1D05-44FC-92D1-001FDB19EB9A}" presName="vert0" presStyleCnt="0">
        <dgm:presLayoutVars>
          <dgm:dir/>
          <dgm:animOne val="branch"/>
          <dgm:animLvl val="lvl"/>
        </dgm:presLayoutVars>
      </dgm:prSet>
      <dgm:spPr/>
    </dgm:pt>
    <dgm:pt modelId="{82280917-7D99-4834-8C0C-FF5F8DA7C0DE}" type="pres">
      <dgm:prSet presAssocID="{FEBE1D3F-FFE5-4473-A48A-FB4DE338A6B9}" presName="thickLine" presStyleLbl="alignNode1" presStyleIdx="0" presStyleCnt="5"/>
      <dgm:spPr/>
    </dgm:pt>
    <dgm:pt modelId="{34F6552D-CBDA-4698-BA6D-F6A247AE5216}" type="pres">
      <dgm:prSet presAssocID="{FEBE1D3F-FFE5-4473-A48A-FB4DE338A6B9}" presName="horz1" presStyleCnt="0"/>
      <dgm:spPr/>
    </dgm:pt>
    <dgm:pt modelId="{1215D94D-37B9-4DB5-A494-37C7D6E39061}" type="pres">
      <dgm:prSet presAssocID="{FEBE1D3F-FFE5-4473-A48A-FB4DE338A6B9}" presName="tx1" presStyleLbl="revTx" presStyleIdx="0" presStyleCnt="5"/>
      <dgm:spPr/>
    </dgm:pt>
    <dgm:pt modelId="{AFDB8BFA-B7FF-47CD-8E06-E90E34E46C8C}" type="pres">
      <dgm:prSet presAssocID="{FEBE1D3F-FFE5-4473-A48A-FB4DE338A6B9}" presName="vert1" presStyleCnt="0"/>
      <dgm:spPr/>
    </dgm:pt>
    <dgm:pt modelId="{1186A960-1ED9-4B10-9ED4-1EEC2B86B7A6}" type="pres">
      <dgm:prSet presAssocID="{FBA9FF62-B0DB-449C-BFC1-C70C276FC739}" presName="thickLine" presStyleLbl="alignNode1" presStyleIdx="1" presStyleCnt="5"/>
      <dgm:spPr/>
    </dgm:pt>
    <dgm:pt modelId="{7EE50A44-7223-423D-8F81-9C8AD8E5921C}" type="pres">
      <dgm:prSet presAssocID="{FBA9FF62-B0DB-449C-BFC1-C70C276FC739}" presName="horz1" presStyleCnt="0"/>
      <dgm:spPr/>
    </dgm:pt>
    <dgm:pt modelId="{559B7C52-DD76-4762-84D2-B5F05F82461B}" type="pres">
      <dgm:prSet presAssocID="{FBA9FF62-B0DB-449C-BFC1-C70C276FC739}" presName="tx1" presStyleLbl="revTx" presStyleIdx="1" presStyleCnt="5"/>
      <dgm:spPr/>
    </dgm:pt>
    <dgm:pt modelId="{533C6E93-4304-4451-871F-24CC2BDA0FC4}" type="pres">
      <dgm:prSet presAssocID="{FBA9FF62-B0DB-449C-BFC1-C70C276FC739}" presName="vert1" presStyleCnt="0"/>
      <dgm:spPr/>
    </dgm:pt>
    <dgm:pt modelId="{4C3110DB-9B02-432C-88F3-177403758626}" type="pres">
      <dgm:prSet presAssocID="{5D808DCD-655C-409D-B8C8-FE61AD56BD42}" presName="thickLine" presStyleLbl="alignNode1" presStyleIdx="2" presStyleCnt="5"/>
      <dgm:spPr/>
    </dgm:pt>
    <dgm:pt modelId="{6E15A691-6300-4DC1-A54A-A5D739CE3616}" type="pres">
      <dgm:prSet presAssocID="{5D808DCD-655C-409D-B8C8-FE61AD56BD42}" presName="horz1" presStyleCnt="0"/>
      <dgm:spPr/>
    </dgm:pt>
    <dgm:pt modelId="{642A2F0D-603A-4933-B8A6-73CB7F8E0D3D}" type="pres">
      <dgm:prSet presAssocID="{5D808DCD-655C-409D-B8C8-FE61AD56BD42}" presName="tx1" presStyleLbl="revTx" presStyleIdx="2" presStyleCnt="5"/>
      <dgm:spPr/>
    </dgm:pt>
    <dgm:pt modelId="{93DF1335-EF12-43E8-B922-3D1192597540}" type="pres">
      <dgm:prSet presAssocID="{5D808DCD-655C-409D-B8C8-FE61AD56BD42}" presName="vert1" presStyleCnt="0"/>
      <dgm:spPr/>
    </dgm:pt>
    <dgm:pt modelId="{EFCD8499-79EE-484B-9C04-A881CA67B340}" type="pres">
      <dgm:prSet presAssocID="{FD4818B9-DB6F-4E4A-8434-3588AAE36352}" presName="thickLine" presStyleLbl="alignNode1" presStyleIdx="3" presStyleCnt="5"/>
      <dgm:spPr/>
    </dgm:pt>
    <dgm:pt modelId="{523B68E8-E3A0-4BFB-8634-C9C2E0AFE80D}" type="pres">
      <dgm:prSet presAssocID="{FD4818B9-DB6F-4E4A-8434-3588AAE36352}" presName="horz1" presStyleCnt="0"/>
      <dgm:spPr/>
    </dgm:pt>
    <dgm:pt modelId="{1116AA3E-12A1-4E72-8075-797D7C3EACC6}" type="pres">
      <dgm:prSet presAssocID="{FD4818B9-DB6F-4E4A-8434-3588AAE36352}" presName="tx1" presStyleLbl="revTx" presStyleIdx="3" presStyleCnt="5"/>
      <dgm:spPr/>
    </dgm:pt>
    <dgm:pt modelId="{0208CB79-FB15-4C05-9F71-3217C64EFE7F}" type="pres">
      <dgm:prSet presAssocID="{FD4818B9-DB6F-4E4A-8434-3588AAE36352}" presName="vert1" presStyleCnt="0"/>
      <dgm:spPr/>
    </dgm:pt>
    <dgm:pt modelId="{A2011BF1-BA5F-4D45-9B7A-D6CE413040D6}" type="pres">
      <dgm:prSet presAssocID="{4228F53B-2EA3-402D-AD96-F1236EAAEB8F}" presName="thickLine" presStyleLbl="alignNode1" presStyleIdx="4" presStyleCnt="5"/>
      <dgm:spPr/>
    </dgm:pt>
    <dgm:pt modelId="{D8664248-7C88-41FE-B44D-AB1C5DD597D2}" type="pres">
      <dgm:prSet presAssocID="{4228F53B-2EA3-402D-AD96-F1236EAAEB8F}" presName="horz1" presStyleCnt="0"/>
      <dgm:spPr/>
    </dgm:pt>
    <dgm:pt modelId="{B2A4178E-DE6F-4DF3-88F6-C687FE218EFC}" type="pres">
      <dgm:prSet presAssocID="{4228F53B-2EA3-402D-AD96-F1236EAAEB8F}" presName="tx1" presStyleLbl="revTx" presStyleIdx="4" presStyleCnt="5"/>
      <dgm:spPr/>
    </dgm:pt>
    <dgm:pt modelId="{ED3A8636-ED39-4E90-A7C0-58DF3C0F9DBB}" type="pres">
      <dgm:prSet presAssocID="{4228F53B-2EA3-402D-AD96-F1236EAAEB8F}" presName="vert1" presStyleCnt="0"/>
      <dgm:spPr/>
    </dgm:pt>
  </dgm:ptLst>
  <dgm:cxnLst>
    <dgm:cxn modelId="{1666B419-FA52-4733-8E92-EEBF6D3849F4}" type="presOf" srcId="{0F66E547-1D05-44FC-92D1-001FDB19EB9A}" destId="{6044AB48-BC41-4CE1-830A-1D2090A0D8D6}" srcOrd="0" destOrd="0" presId="urn:microsoft.com/office/officeart/2008/layout/LinedList"/>
    <dgm:cxn modelId="{98152230-D2ED-4D55-842B-CCF0A50C9C98}" srcId="{0F66E547-1D05-44FC-92D1-001FDB19EB9A}" destId="{FEBE1D3F-FFE5-4473-A48A-FB4DE338A6B9}" srcOrd="0" destOrd="0" parTransId="{0157A01E-592C-4CA7-9CC2-4EB803955EE4}" sibTransId="{8409F509-BA51-437C-BEC8-DFC27702E09A}"/>
    <dgm:cxn modelId="{C890475D-B1CF-4B76-A3BF-15D1BE2521C6}" srcId="{0F66E547-1D05-44FC-92D1-001FDB19EB9A}" destId="{5D808DCD-655C-409D-B8C8-FE61AD56BD42}" srcOrd="2" destOrd="0" parTransId="{FA29DADD-61DF-4590-9EB8-66CDADDF0677}" sibTransId="{F7991D00-413B-4B02-BF3F-8B623D680FF7}"/>
    <dgm:cxn modelId="{B0F60169-7B55-4381-948F-2D140201A1B9}" type="presOf" srcId="{5D808DCD-655C-409D-B8C8-FE61AD56BD42}" destId="{642A2F0D-603A-4933-B8A6-73CB7F8E0D3D}" srcOrd="0" destOrd="0" presId="urn:microsoft.com/office/officeart/2008/layout/LinedList"/>
    <dgm:cxn modelId="{0422C954-1BC3-4FAD-B42F-4079F3901C3F}" type="presOf" srcId="{FD4818B9-DB6F-4E4A-8434-3588AAE36352}" destId="{1116AA3E-12A1-4E72-8075-797D7C3EACC6}" srcOrd="0" destOrd="0" presId="urn:microsoft.com/office/officeart/2008/layout/LinedList"/>
    <dgm:cxn modelId="{BD5FC87A-7FE0-4F27-A342-FAFE14225CF1}" srcId="{0F66E547-1D05-44FC-92D1-001FDB19EB9A}" destId="{FBA9FF62-B0DB-449C-BFC1-C70C276FC739}" srcOrd="1" destOrd="0" parTransId="{B8D5E8A2-F082-4351-885D-26B09903AD43}" sibTransId="{231845A2-0696-4EA9-BF91-9816E46408AE}"/>
    <dgm:cxn modelId="{B68C6890-328E-4EAD-8575-ED2799591062}" type="presOf" srcId="{4228F53B-2EA3-402D-AD96-F1236EAAEB8F}" destId="{B2A4178E-DE6F-4DF3-88F6-C687FE218EFC}" srcOrd="0" destOrd="0" presId="urn:microsoft.com/office/officeart/2008/layout/LinedList"/>
    <dgm:cxn modelId="{71EC11B9-7D2E-46A8-9790-2F418CABCB8C}" type="presOf" srcId="{FEBE1D3F-FFE5-4473-A48A-FB4DE338A6B9}" destId="{1215D94D-37B9-4DB5-A494-37C7D6E39061}" srcOrd="0" destOrd="0" presId="urn:microsoft.com/office/officeart/2008/layout/LinedList"/>
    <dgm:cxn modelId="{0968C7C8-87B7-4250-991C-1503C8FFCAAD}" type="presOf" srcId="{FBA9FF62-B0DB-449C-BFC1-C70C276FC739}" destId="{559B7C52-DD76-4762-84D2-B5F05F82461B}" srcOrd="0" destOrd="0" presId="urn:microsoft.com/office/officeart/2008/layout/LinedList"/>
    <dgm:cxn modelId="{E13F33CD-5B20-4999-85FD-6AEEAE1AE477}" srcId="{0F66E547-1D05-44FC-92D1-001FDB19EB9A}" destId="{4228F53B-2EA3-402D-AD96-F1236EAAEB8F}" srcOrd="4" destOrd="0" parTransId="{BC0D1C5B-3A4D-402B-A429-C35DA3552C0B}" sibTransId="{003857F0-9236-44D1-A634-2EC5AB2FD6F6}"/>
    <dgm:cxn modelId="{612081FB-0D83-43E5-9349-CEB487C41A13}" srcId="{0F66E547-1D05-44FC-92D1-001FDB19EB9A}" destId="{FD4818B9-DB6F-4E4A-8434-3588AAE36352}" srcOrd="3" destOrd="0" parTransId="{21A71B3D-2E54-418B-829D-577F8610DAD5}" sibTransId="{53E62856-BBFB-4B13-BE02-8D09642EC55C}"/>
    <dgm:cxn modelId="{E5F19136-05E3-47AF-B216-9E941014C801}" type="presParOf" srcId="{6044AB48-BC41-4CE1-830A-1D2090A0D8D6}" destId="{82280917-7D99-4834-8C0C-FF5F8DA7C0DE}" srcOrd="0" destOrd="0" presId="urn:microsoft.com/office/officeart/2008/layout/LinedList"/>
    <dgm:cxn modelId="{1A9B02F5-9129-4B6A-8375-2BFDB453ECDF}" type="presParOf" srcId="{6044AB48-BC41-4CE1-830A-1D2090A0D8D6}" destId="{34F6552D-CBDA-4698-BA6D-F6A247AE5216}" srcOrd="1" destOrd="0" presId="urn:microsoft.com/office/officeart/2008/layout/LinedList"/>
    <dgm:cxn modelId="{7CE286B9-69D3-4D9E-8301-C7060B59C488}" type="presParOf" srcId="{34F6552D-CBDA-4698-BA6D-F6A247AE5216}" destId="{1215D94D-37B9-4DB5-A494-37C7D6E39061}" srcOrd="0" destOrd="0" presId="urn:microsoft.com/office/officeart/2008/layout/LinedList"/>
    <dgm:cxn modelId="{DBF1F16E-7500-4B5D-B256-CFC9BD3C485D}" type="presParOf" srcId="{34F6552D-CBDA-4698-BA6D-F6A247AE5216}" destId="{AFDB8BFA-B7FF-47CD-8E06-E90E34E46C8C}" srcOrd="1" destOrd="0" presId="urn:microsoft.com/office/officeart/2008/layout/LinedList"/>
    <dgm:cxn modelId="{E556F71D-F44A-4D1A-9FA5-8531F502988F}" type="presParOf" srcId="{6044AB48-BC41-4CE1-830A-1D2090A0D8D6}" destId="{1186A960-1ED9-4B10-9ED4-1EEC2B86B7A6}" srcOrd="2" destOrd="0" presId="urn:microsoft.com/office/officeart/2008/layout/LinedList"/>
    <dgm:cxn modelId="{74B9FDE1-D9D4-4744-BEA3-78548B7382E2}" type="presParOf" srcId="{6044AB48-BC41-4CE1-830A-1D2090A0D8D6}" destId="{7EE50A44-7223-423D-8F81-9C8AD8E5921C}" srcOrd="3" destOrd="0" presId="urn:microsoft.com/office/officeart/2008/layout/LinedList"/>
    <dgm:cxn modelId="{982E5BD2-6444-42D7-AC7C-60E65C6BC8F1}" type="presParOf" srcId="{7EE50A44-7223-423D-8F81-9C8AD8E5921C}" destId="{559B7C52-DD76-4762-84D2-B5F05F82461B}" srcOrd="0" destOrd="0" presId="urn:microsoft.com/office/officeart/2008/layout/LinedList"/>
    <dgm:cxn modelId="{13E21899-5795-4DF1-B33D-2FCE0EF3A8E8}" type="presParOf" srcId="{7EE50A44-7223-423D-8F81-9C8AD8E5921C}" destId="{533C6E93-4304-4451-871F-24CC2BDA0FC4}" srcOrd="1" destOrd="0" presId="urn:microsoft.com/office/officeart/2008/layout/LinedList"/>
    <dgm:cxn modelId="{5EBE4A01-4711-4BA7-A675-695EEDFB5832}" type="presParOf" srcId="{6044AB48-BC41-4CE1-830A-1D2090A0D8D6}" destId="{4C3110DB-9B02-432C-88F3-177403758626}" srcOrd="4" destOrd="0" presId="urn:microsoft.com/office/officeart/2008/layout/LinedList"/>
    <dgm:cxn modelId="{7EE7A9F8-352E-46F2-A4EE-BFB5BA9F5825}" type="presParOf" srcId="{6044AB48-BC41-4CE1-830A-1D2090A0D8D6}" destId="{6E15A691-6300-4DC1-A54A-A5D739CE3616}" srcOrd="5" destOrd="0" presId="urn:microsoft.com/office/officeart/2008/layout/LinedList"/>
    <dgm:cxn modelId="{C7EDAD85-4F27-43E5-A3B8-48FCFC6B2263}" type="presParOf" srcId="{6E15A691-6300-4DC1-A54A-A5D739CE3616}" destId="{642A2F0D-603A-4933-B8A6-73CB7F8E0D3D}" srcOrd="0" destOrd="0" presId="urn:microsoft.com/office/officeart/2008/layout/LinedList"/>
    <dgm:cxn modelId="{88BFCB01-4419-47E7-BD01-E927CA549379}" type="presParOf" srcId="{6E15A691-6300-4DC1-A54A-A5D739CE3616}" destId="{93DF1335-EF12-43E8-B922-3D1192597540}" srcOrd="1" destOrd="0" presId="urn:microsoft.com/office/officeart/2008/layout/LinedList"/>
    <dgm:cxn modelId="{D6650D23-6978-4BF2-9FD6-38FABEE4127C}" type="presParOf" srcId="{6044AB48-BC41-4CE1-830A-1D2090A0D8D6}" destId="{EFCD8499-79EE-484B-9C04-A881CA67B340}" srcOrd="6" destOrd="0" presId="urn:microsoft.com/office/officeart/2008/layout/LinedList"/>
    <dgm:cxn modelId="{70E73994-8CF7-4822-9A21-B842BE8AF739}" type="presParOf" srcId="{6044AB48-BC41-4CE1-830A-1D2090A0D8D6}" destId="{523B68E8-E3A0-4BFB-8634-C9C2E0AFE80D}" srcOrd="7" destOrd="0" presId="urn:microsoft.com/office/officeart/2008/layout/LinedList"/>
    <dgm:cxn modelId="{C2A88998-120C-4F13-B083-794A38946546}" type="presParOf" srcId="{523B68E8-E3A0-4BFB-8634-C9C2E0AFE80D}" destId="{1116AA3E-12A1-4E72-8075-797D7C3EACC6}" srcOrd="0" destOrd="0" presId="urn:microsoft.com/office/officeart/2008/layout/LinedList"/>
    <dgm:cxn modelId="{D7CB6194-870A-4A48-9470-F329BCB1D6FA}" type="presParOf" srcId="{523B68E8-E3A0-4BFB-8634-C9C2E0AFE80D}" destId="{0208CB79-FB15-4C05-9F71-3217C64EFE7F}" srcOrd="1" destOrd="0" presId="urn:microsoft.com/office/officeart/2008/layout/LinedList"/>
    <dgm:cxn modelId="{8BBABADF-C436-4CB1-8F8E-43E5AED0FD00}" type="presParOf" srcId="{6044AB48-BC41-4CE1-830A-1D2090A0D8D6}" destId="{A2011BF1-BA5F-4D45-9B7A-D6CE413040D6}" srcOrd="8" destOrd="0" presId="urn:microsoft.com/office/officeart/2008/layout/LinedList"/>
    <dgm:cxn modelId="{FC720450-9104-404B-B4B3-E474408A6137}" type="presParOf" srcId="{6044AB48-BC41-4CE1-830A-1D2090A0D8D6}" destId="{D8664248-7C88-41FE-B44D-AB1C5DD597D2}" srcOrd="9" destOrd="0" presId="urn:microsoft.com/office/officeart/2008/layout/LinedList"/>
    <dgm:cxn modelId="{3EC8A00E-8A1E-48E6-875C-61ACC6F68DEA}" type="presParOf" srcId="{D8664248-7C88-41FE-B44D-AB1C5DD597D2}" destId="{B2A4178E-DE6F-4DF3-88F6-C687FE218EFC}" srcOrd="0" destOrd="0" presId="urn:microsoft.com/office/officeart/2008/layout/LinedList"/>
    <dgm:cxn modelId="{DD7925A6-145D-4B92-A729-FDA86ADB0694}" type="presParOf" srcId="{D8664248-7C88-41FE-B44D-AB1C5DD597D2}" destId="{ED3A8636-ED39-4E90-A7C0-58DF3C0F9DBB}"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5C94EFC4-E925-4EDC-91D6-9E3536675EBB}"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39703A78-632A-47D7-873F-892F07FE3AD6}">
      <dgm:prSet/>
      <dgm:spPr/>
      <dgm:t>
        <a:bodyPr/>
        <a:lstStyle/>
        <a:p>
          <a:r>
            <a:rPr lang="en-GB" b="1"/>
            <a:t>Care Act 2014</a:t>
          </a:r>
          <a:r>
            <a:rPr lang="en-GB"/>
            <a:t> – wellbeing, personalisation, empowerment</a:t>
          </a:r>
          <a:endParaRPr lang="en-US"/>
        </a:p>
      </dgm:t>
    </dgm:pt>
    <dgm:pt modelId="{A29994DC-30B0-48CE-A1D9-AE3FB99FF2A1}" type="parTrans" cxnId="{E1527CAD-BB33-43F5-A547-E04D600EE821}">
      <dgm:prSet/>
      <dgm:spPr/>
      <dgm:t>
        <a:bodyPr/>
        <a:lstStyle/>
        <a:p>
          <a:endParaRPr lang="en-US"/>
        </a:p>
      </dgm:t>
    </dgm:pt>
    <dgm:pt modelId="{11C4F890-A3D3-4AC7-8899-462CBFD50D3E}" type="sibTrans" cxnId="{E1527CAD-BB33-43F5-A547-E04D600EE821}">
      <dgm:prSet/>
      <dgm:spPr/>
      <dgm:t>
        <a:bodyPr/>
        <a:lstStyle/>
        <a:p>
          <a:endParaRPr lang="en-US"/>
        </a:p>
      </dgm:t>
    </dgm:pt>
    <dgm:pt modelId="{AFEAC63D-1795-488F-BCD4-73E9EC526045}">
      <dgm:prSet/>
      <dgm:spPr/>
      <dgm:t>
        <a:bodyPr/>
        <a:lstStyle/>
        <a:p>
          <a:r>
            <a:rPr lang="en-GB" b="1"/>
            <a:t>Equality Act 2010</a:t>
          </a:r>
          <a:r>
            <a:rPr lang="en-GB"/>
            <a:t> – anti‑discrimination, age as protected characteristic</a:t>
          </a:r>
          <a:endParaRPr lang="en-US"/>
        </a:p>
      </dgm:t>
    </dgm:pt>
    <dgm:pt modelId="{11FC8FB5-A41A-465F-8199-718AED066896}" type="parTrans" cxnId="{5C1C332C-D3FE-4009-B502-3CA01D2DD7D6}">
      <dgm:prSet/>
      <dgm:spPr/>
      <dgm:t>
        <a:bodyPr/>
        <a:lstStyle/>
        <a:p>
          <a:endParaRPr lang="en-US"/>
        </a:p>
      </dgm:t>
    </dgm:pt>
    <dgm:pt modelId="{590E91DC-EDD1-456A-82A8-185895860723}" type="sibTrans" cxnId="{5C1C332C-D3FE-4009-B502-3CA01D2DD7D6}">
      <dgm:prSet/>
      <dgm:spPr/>
      <dgm:t>
        <a:bodyPr/>
        <a:lstStyle/>
        <a:p>
          <a:endParaRPr lang="en-US"/>
        </a:p>
      </dgm:t>
    </dgm:pt>
    <dgm:pt modelId="{B2334FAF-7F20-4F76-9E67-696B32FFE1FF}">
      <dgm:prSet/>
      <dgm:spPr/>
      <dgm:t>
        <a:bodyPr/>
        <a:lstStyle/>
        <a:p>
          <a:r>
            <a:rPr lang="en-GB" b="1"/>
            <a:t>Human Rights Act 1998</a:t>
          </a:r>
          <a:r>
            <a:rPr lang="en-GB"/>
            <a:t> – dignity, autonomy, right to life</a:t>
          </a:r>
          <a:endParaRPr lang="en-US"/>
        </a:p>
      </dgm:t>
    </dgm:pt>
    <dgm:pt modelId="{459D4D49-C391-4531-A323-F4F4A2A2D6DB}" type="parTrans" cxnId="{F305CBC6-F0D3-42C1-9C36-3FCB1F061C27}">
      <dgm:prSet/>
      <dgm:spPr/>
      <dgm:t>
        <a:bodyPr/>
        <a:lstStyle/>
        <a:p>
          <a:endParaRPr lang="en-US"/>
        </a:p>
      </dgm:t>
    </dgm:pt>
    <dgm:pt modelId="{1D43AF3E-FE0E-4C9D-9C94-486624CEFF6C}" type="sibTrans" cxnId="{F305CBC6-F0D3-42C1-9C36-3FCB1F061C27}">
      <dgm:prSet/>
      <dgm:spPr/>
      <dgm:t>
        <a:bodyPr/>
        <a:lstStyle/>
        <a:p>
          <a:endParaRPr lang="en-US"/>
        </a:p>
      </dgm:t>
    </dgm:pt>
    <dgm:pt modelId="{19DABD36-F3C5-4A35-A9E5-C23864F1AAE3}">
      <dgm:prSet/>
      <dgm:spPr/>
      <dgm:t>
        <a:bodyPr/>
        <a:lstStyle/>
        <a:p>
          <a:r>
            <a:rPr lang="en-GB" b="1"/>
            <a:t>NHS Long Term Plan (2019)</a:t>
          </a:r>
          <a:r>
            <a:rPr lang="en-GB"/>
            <a:t> – ageing population, integrated care</a:t>
          </a:r>
          <a:endParaRPr lang="en-US"/>
        </a:p>
      </dgm:t>
    </dgm:pt>
    <dgm:pt modelId="{820E9FF3-B01C-4F8C-861D-FF7CC57EF560}" type="parTrans" cxnId="{55F8D955-E4B7-4D69-B71B-A5181BDCAC29}">
      <dgm:prSet/>
      <dgm:spPr/>
      <dgm:t>
        <a:bodyPr/>
        <a:lstStyle/>
        <a:p>
          <a:endParaRPr lang="en-US"/>
        </a:p>
      </dgm:t>
    </dgm:pt>
    <dgm:pt modelId="{34ED1AD8-A8ED-4ECE-9AF2-72E505DEAD34}" type="sibTrans" cxnId="{55F8D955-E4B7-4D69-B71B-A5181BDCAC29}">
      <dgm:prSet/>
      <dgm:spPr/>
      <dgm:t>
        <a:bodyPr/>
        <a:lstStyle/>
        <a:p>
          <a:endParaRPr lang="en-US"/>
        </a:p>
      </dgm:t>
    </dgm:pt>
    <dgm:pt modelId="{08768F3E-5457-4286-97CD-AD9BD59C2541}">
      <dgm:prSet/>
      <dgm:spPr/>
      <dgm:t>
        <a:bodyPr/>
        <a:lstStyle/>
        <a:p>
          <a:r>
            <a:rPr lang="en-GB"/>
            <a:t>Shapes practice, funding, rights &amp; independence</a:t>
          </a:r>
          <a:endParaRPr lang="en-US"/>
        </a:p>
      </dgm:t>
    </dgm:pt>
    <dgm:pt modelId="{FE9BF0B3-AB2C-432D-9FFE-F1B2279172F9}" type="parTrans" cxnId="{93F5C5C2-2EF2-474E-A8EB-B4224F108ABB}">
      <dgm:prSet/>
      <dgm:spPr/>
      <dgm:t>
        <a:bodyPr/>
        <a:lstStyle/>
        <a:p>
          <a:endParaRPr lang="en-US"/>
        </a:p>
      </dgm:t>
    </dgm:pt>
    <dgm:pt modelId="{01D7ED58-6140-42DE-A64E-020AA2B8F51A}" type="sibTrans" cxnId="{93F5C5C2-2EF2-474E-A8EB-B4224F108ABB}">
      <dgm:prSet/>
      <dgm:spPr/>
      <dgm:t>
        <a:bodyPr/>
        <a:lstStyle/>
        <a:p>
          <a:endParaRPr lang="en-US"/>
        </a:p>
      </dgm:t>
    </dgm:pt>
    <dgm:pt modelId="{5D647882-1A5E-428A-8E04-B4EDC24EE052}" type="pres">
      <dgm:prSet presAssocID="{5C94EFC4-E925-4EDC-91D6-9E3536675EBB}" presName="vert0" presStyleCnt="0">
        <dgm:presLayoutVars>
          <dgm:dir/>
          <dgm:animOne val="branch"/>
          <dgm:animLvl val="lvl"/>
        </dgm:presLayoutVars>
      </dgm:prSet>
      <dgm:spPr/>
    </dgm:pt>
    <dgm:pt modelId="{2E26977C-670F-4585-9568-9F8FCA0A3ADB}" type="pres">
      <dgm:prSet presAssocID="{39703A78-632A-47D7-873F-892F07FE3AD6}" presName="thickLine" presStyleLbl="alignNode1" presStyleIdx="0" presStyleCnt="5"/>
      <dgm:spPr/>
    </dgm:pt>
    <dgm:pt modelId="{9F19AB38-7B71-4EE1-843E-5C7599BA7503}" type="pres">
      <dgm:prSet presAssocID="{39703A78-632A-47D7-873F-892F07FE3AD6}" presName="horz1" presStyleCnt="0"/>
      <dgm:spPr/>
    </dgm:pt>
    <dgm:pt modelId="{C12CA8B7-3006-46C2-8C39-264123AEA987}" type="pres">
      <dgm:prSet presAssocID="{39703A78-632A-47D7-873F-892F07FE3AD6}" presName="tx1" presStyleLbl="revTx" presStyleIdx="0" presStyleCnt="5"/>
      <dgm:spPr/>
    </dgm:pt>
    <dgm:pt modelId="{E9D16FEC-D780-488C-8B53-E20EEBFFEF49}" type="pres">
      <dgm:prSet presAssocID="{39703A78-632A-47D7-873F-892F07FE3AD6}" presName="vert1" presStyleCnt="0"/>
      <dgm:spPr/>
    </dgm:pt>
    <dgm:pt modelId="{03D72961-B962-4E97-B21F-C1BE64BBE96D}" type="pres">
      <dgm:prSet presAssocID="{AFEAC63D-1795-488F-BCD4-73E9EC526045}" presName="thickLine" presStyleLbl="alignNode1" presStyleIdx="1" presStyleCnt="5"/>
      <dgm:spPr/>
    </dgm:pt>
    <dgm:pt modelId="{1F5BDE9D-AF3C-4E4C-85FC-0F9EF9A5E910}" type="pres">
      <dgm:prSet presAssocID="{AFEAC63D-1795-488F-BCD4-73E9EC526045}" presName="horz1" presStyleCnt="0"/>
      <dgm:spPr/>
    </dgm:pt>
    <dgm:pt modelId="{DBA0EC56-CAB7-4830-A73C-EB64D89F87C5}" type="pres">
      <dgm:prSet presAssocID="{AFEAC63D-1795-488F-BCD4-73E9EC526045}" presName="tx1" presStyleLbl="revTx" presStyleIdx="1" presStyleCnt="5"/>
      <dgm:spPr/>
    </dgm:pt>
    <dgm:pt modelId="{9F24D441-9794-415B-93A6-2CEA7FAB88EA}" type="pres">
      <dgm:prSet presAssocID="{AFEAC63D-1795-488F-BCD4-73E9EC526045}" presName="vert1" presStyleCnt="0"/>
      <dgm:spPr/>
    </dgm:pt>
    <dgm:pt modelId="{25DF4FF2-2214-4775-B1FD-4D79107FBD1D}" type="pres">
      <dgm:prSet presAssocID="{B2334FAF-7F20-4F76-9E67-696B32FFE1FF}" presName="thickLine" presStyleLbl="alignNode1" presStyleIdx="2" presStyleCnt="5"/>
      <dgm:spPr/>
    </dgm:pt>
    <dgm:pt modelId="{067C01B1-3AA9-4CF0-BC78-DF61C0459BE9}" type="pres">
      <dgm:prSet presAssocID="{B2334FAF-7F20-4F76-9E67-696B32FFE1FF}" presName="horz1" presStyleCnt="0"/>
      <dgm:spPr/>
    </dgm:pt>
    <dgm:pt modelId="{FDDBEEBC-46A8-4EE4-B777-78C96B7DE9FB}" type="pres">
      <dgm:prSet presAssocID="{B2334FAF-7F20-4F76-9E67-696B32FFE1FF}" presName="tx1" presStyleLbl="revTx" presStyleIdx="2" presStyleCnt="5"/>
      <dgm:spPr/>
    </dgm:pt>
    <dgm:pt modelId="{52F9500B-9230-4C9B-8C24-A9C18B341804}" type="pres">
      <dgm:prSet presAssocID="{B2334FAF-7F20-4F76-9E67-696B32FFE1FF}" presName="vert1" presStyleCnt="0"/>
      <dgm:spPr/>
    </dgm:pt>
    <dgm:pt modelId="{28B173A8-C75C-4446-83A0-B57BCAD9B2B3}" type="pres">
      <dgm:prSet presAssocID="{19DABD36-F3C5-4A35-A9E5-C23864F1AAE3}" presName="thickLine" presStyleLbl="alignNode1" presStyleIdx="3" presStyleCnt="5"/>
      <dgm:spPr/>
    </dgm:pt>
    <dgm:pt modelId="{636C9D75-5BEB-4505-BCC9-F5AA37F6AA65}" type="pres">
      <dgm:prSet presAssocID="{19DABD36-F3C5-4A35-A9E5-C23864F1AAE3}" presName="horz1" presStyleCnt="0"/>
      <dgm:spPr/>
    </dgm:pt>
    <dgm:pt modelId="{11C5D613-3693-4C67-9786-9983F5782A7E}" type="pres">
      <dgm:prSet presAssocID="{19DABD36-F3C5-4A35-A9E5-C23864F1AAE3}" presName="tx1" presStyleLbl="revTx" presStyleIdx="3" presStyleCnt="5"/>
      <dgm:spPr/>
    </dgm:pt>
    <dgm:pt modelId="{228F4959-96F0-470B-8BFB-624CF3D13FF8}" type="pres">
      <dgm:prSet presAssocID="{19DABD36-F3C5-4A35-A9E5-C23864F1AAE3}" presName="vert1" presStyleCnt="0"/>
      <dgm:spPr/>
    </dgm:pt>
    <dgm:pt modelId="{E4468A20-4E59-40C9-B186-3C20CFFD0399}" type="pres">
      <dgm:prSet presAssocID="{08768F3E-5457-4286-97CD-AD9BD59C2541}" presName="thickLine" presStyleLbl="alignNode1" presStyleIdx="4" presStyleCnt="5"/>
      <dgm:spPr/>
    </dgm:pt>
    <dgm:pt modelId="{72D8F2E3-2E05-4AEA-BDC2-6F35B1CFCA65}" type="pres">
      <dgm:prSet presAssocID="{08768F3E-5457-4286-97CD-AD9BD59C2541}" presName="horz1" presStyleCnt="0"/>
      <dgm:spPr/>
    </dgm:pt>
    <dgm:pt modelId="{08DE2596-906A-48CF-8309-56F2F19B74EC}" type="pres">
      <dgm:prSet presAssocID="{08768F3E-5457-4286-97CD-AD9BD59C2541}" presName="tx1" presStyleLbl="revTx" presStyleIdx="4" presStyleCnt="5"/>
      <dgm:spPr/>
    </dgm:pt>
    <dgm:pt modelId="{71C65612-9AA0-4319-8639-38B01C5C0E0C}" type="pres">
      <dgm:prSet presAssocID="{08768F3E-5457-4286-97CD-AD9BD59C2541}" presName="vert1" presStyleCnt="0"/>
      <dgm:spPr/>
    </dgm:pt>
  </dgm:ptLst>
  <dgm:cxnLst>
    <dgm:cxn modelId="{F905EE02-C06D-44A5-A997-E40403F74AC2}" type="presOf" srcId="{5C94EFC4-E925-4EDC-91D6-9E3536675EBB}" destId="{5D647882-1A5E-428A-8E04-B4EDC24EE052}" srcOrd="0" destOrd="0" presId="urn:microsoft.com/office/officeart/2008/layout/LinedList"/>
    <dgm:cxn modelId="{AC97F81D-D562-43C4-A909-C5E193FF2F4A}" type="presOf" srcId="{AFEAC63D-1795-488F-BCD4-73E9EC526045}" destId="{DBA0EC56-CAB7-4830-A73C-EB64D89F87C5}" srcOrd="0" destOrd="0" presId="urn:microsoft.com/office/officeart/2008/layout/LinedList"/>
    <dgm:cxn modelId="{38FF6D1E-F439-4D9E-8C71-6A2FDE42CCAE}" type="presOf" srcId="{19DABD36-F3C5-4A35-A9E5-C23864F1AAE3}" destId="{11C5D613-3693-4C67-9786-9983F5782A7E}" srcOrd="0" destOrd="0" presId="urn:microsoft.com/office/officeart/2008/layout/LinedList"/>
    <dgm:cxn modelId="{5C1C332C-D3FE-4009-B502-3CA01D2DD7D6}" srcId="{5C94EFC4-E925-4EDC-91D6-9E3536675EBB}" destId="{AFEAC63D-1795-488F-BCD4-73E9EC526045}" srcOrd="1" destOrd="0" parTransId="{11FC8FB5-A41A-465F-8199-718AED066896}" sibTransId="{590E91DC-EDD1-456A-82A8-185895860723}"/>
    <dgm:cxn modelId="{F28C762F-CA2A-4280-8E86-6494F24BC9B3}" type="presOf" srcId="{08768F3E-5457-4286-97CD-AD9BD59C2541}" destId="{08DE2596-906A-48CF-8309-56F2F19B74EC}" srcOrd="0" destOrd="0" presId="urn:microsoft.com/office/officeart/2008/layout/LinedList"/>
    <dgm:cxn modelId="{55F8D955-E4B7-4D69-B71B-A5181BDCAC29}" srcId="{5C94EFC4-E925-4EDC-91D6-9E3536675EBB}" destId="{19DABD36-F3C5-4A35-A9E5-C23864F1AAE3}" srcOrd="3" destOrd="0" parTransId="{820E9FF3-B01C-4F8C-861D-FF7CC57EF560}" sibTransId="{34ED1AD8-A8ED-4ECE-9AF2-72E505DEAD34}"/>
    <dgm:cxn modelId="{E1527CAD-BB33-43F5-A547-E04D600EE821}" srcId="{5C94EFC4-E925-4EDC-91D6-9E3536675EBB}" destId="{39703A78-632A-47D7-873F-892F07FE3AD6}" srcOrd="0" destOrd="0" parTransId="{A29994DC-30B0-48CE-A1D9-AE3FB99FF2A1}" sibTransId="{11C4F890-A3D3-4AC7-8899-462CBFD50D3E}"/>
    <dgm:cxn modelId="{93F5C5C2-2EF2-474E-A8EB-B4224F108ABB}" srcId="{5C94EFC4-E925-4EDC-91D6-9E3536675EBB}" destId="{08768F3E-5457-4286-97CD-AD9BD59C2541}" srcOrd="4" destOrd="0" parTransId="{FE9BF0B3-AB2C-432D-9FFE-F1B2279172F9}" sibTransId="{01D7ED58-6140-42DE-A64E-020AA2B8F51A}"/>
    <dgm:cxn modelId="{F305CBC6-F0D3-42C1-9C36-3FCB1F061C27}" srcId="{5C94EFC4-E925-4EDC-91D6-9E3536675EBB}" destId="{B2334FAF-7F20-4F76-9E67-696B32FFE1FF}" srcOrd="2" destOrd="0" parTransId="{459D4D49-C391-4531-A323-F4F4A2A2D6DB}" sibTransId="{1D43AF3E-FE0E-4C9D-9C94-486624CEFF6C}"/>
    <dgm:cxn modelId="{D5137BDB-55C2-4107-B0F1-D2973FDBA222}" type="presOf" srcId="{B2334FAF-7F20-4F76-9E67-696B32FFE1FF}" destId="{FDDBEEBC-46A8-4EE4-B777-78C96B7DE9FB}" srcOrd="0" destOrd="0" presId="urn:microsoft.com/office/officeart/2008/layout/LinedList"/>
    <dgm:cxn modelId="{68D8A9DD-0C6F-4D47-B71E-2141EC5E9FBA}" type="presOf" srcId="{39703A78-632A-47D7-873F-892F07FE3AD6}" destId="{C12CA8B7-3006-46C2-8C39-264123AEA987}" srcOrd="0" destOrd="0" presId="urn:microsoft.com/office/officeart/2008/layout/LinedList"/>
    <dgm:cxn modelId="{C3DD94A8-8F37-424E-A078-689B356C4B5F}" type="presParOf" srcId="{5D647882-1A5E-428A-8E04-B4EDC24EE052}" destId="{2E26977C-670F-4585-9568-9F8FCA0A3ADB}" srcOrd="0" destOrd="0" presId="urn:microsoft.com/office/officeart/2008/layout/LinedList"/>
    <dgm:cxn modelId="{6D7CA202-1383-41BF-A8D2-C09A35B44F7F}" type="presParOf" srcId="{5D647882-1A5E-428A-8E04-B4EDC24EE052}" destId="{9F19AB38-7B71-4EE1-843E-5C7599BA7503}" srcOrd="1" destOrd="0" presId="urn:microsoft.com/office/officeart/2008/layout/LinedList"/>
    <dgm:cxn modelId="{59529662-9A84-4136-890B-FD52A0759970}" type="presParOf" srcId="{9F19AB38-7B71-4EE1-843E-5C7599BA7503}" destId="{C12CA8B7-3006-46C2-8C39-264123AEA987}" srcOrd="0" destOrd="0" presId="urn:microsoft.com/office/officeart/2008/layout/LinedList"/>
    <dgm:cxn modelId="{7D241461-E05D-43C0-A1F7-D77B9A54390A}" type="presParOf" srcId="{9F19AB38-7B71-4EE1-843E-5C7599BA7503}" destId="{E9D16FEC-D780-488C-8B53-E20EEBFFEF49}" srcOrd="1" destOrd="0" presId="urn:microsoft.com/office/officeart/2008/layout/LinedList"/>
    <dgm:cxn modelId="{8097C7CC-02C6-4FAA-B63A-88E2604F343C}" type="presParOf" srcId="{5D647882-1A5E-428A-8E04-B4EDC24EE052}" destId="{03D72961-B962-4E97-B21F-C1BE64BBE96D}" srcOrd="2" destOrd="0" presId="urn:microsoft.com/office/officeart/2008/layout/LinedList"/>
    <dgm:cxn modelId="{B3514EB8-4136-431B-8CF5-5FFFD55F1EC1}" type="presParOf" srcId="{5D647882-1A5E-428A-8E04-B4EDC24EE052}" destId="{1F5BDE9D-AF3C-4E4C-85FC-0F9EF9A5E910}" srcOrd="3" destOrd="0" presId="urn:microsoft.com/office/officeart/2008/layout/LinedList"/>
    <dgm:cxn modelId="{99ECC4F5-A77E-411E-A767-B659A4324CAA}" type="presParOf" srcId="{1F5BDE9D-AF3C-4E4C-85FC-0F9EF9A5E910}" destId="{DBA0EC56-CAB7-4830-A73C-EB64D89F87C5}" srcOrd="0" destOrd="0" presId="urn:microsoft.com/office/officeart/2008/layout/LinedList"/>
    <dgm:cxn modelId="{076FF32A-6B15-4870-A105-CFCD64952B70}" type="presParOf" srcId="{1F5BDE9D-AF3C-4E4C-85FC-0F9EF9A5E910}" destId="{9F24D441-9794-415B-93A6-2CEA7FAB88EA}" srcOrd="1" destOrd="0" presId="urn:microsoft.com/office/officeart/2008/layout/LinedList"/>
    <dgm:cxn modelId="{F465D28F-9609-4FCB-B908-0B681B84C71A}" type="presParOf" srcId="{5D647882-1A5E-428A-8E04-B4EDC24EE052}" destId="{25DF4FF2-2214-4775-B1FD-4D79107FBD1D}" srcOrd="4" destOrd="0" presId="urn:microsoft.com/office/officeart/2008/layout/LinedList"/>
    <dgm:cxn modelId="{502CB58D-E3FF-4EE3-83B6-24822F0F636C}" type="presParOf" srcId="{5D647882-1A5E-428A-8E04-B4EDC24EE052}" destId="{067C01B1-3AA9-4CF0-BC78-DF61C0459BE9}" srcOrd="5" destOrd="0" presId="urn:microsoft.com/office/officeart/2008/layout/LinedList"/>
    <dgm:cxn modelId="{3BE1CC83-7022-4AE5-8C90-10C6062DFECB}" type="presParOf" srcId="{067C01B1-3AA9-4CF0-BC78-DF61C0459BE9}" destId="{FDDBEEBC-46A8-4EE4-B777-78C96B7DE9FB}" srcOrd="0" destOrd="0" presId="urn:microsoft.com/office/officeart/2008/layout/LinedList"/>
    <dgm:cxn modelId="{CD802351-189B-49D6-9448-23D616B5E90A}" type="presParOf" srcId="{067C01B1-3AA9-4CF0-BC78-DF61C0459BE9}" destId="{52F9500B-9230-4C9B-8C24-A9C18B341804}" srcOrd="1" destOrd="0" presId="urn:microsoft.com/office/officeart/2008/layout/LinedList"/>
    <dgm:cxn modelId="{A313ADEB-1BA5-4ED7-85A8-C7D23B968183}" type="presParOf" srcId="{5D647882-1A5E-428A-8E04-B4EDC24EE052}" destId="{28B173A8-C75C-4446-83A0-B57BCAD9B2B3}" srcOrd="6" destOrd="0" presId="urn:microsoft.com/office/officeart/2008/layout/LinedList"/>
    <dgm:cxn modelId="{79262040-7849-48BC-BB30-133FE9CB47E5}" type="presParOf" srcId="{5D647882-1A5E-428A-8E04-B4EDC24EE052}" destId="{636C9D75-5BEB-4505-BCC9-F5AA37F6AA65}" srcOrd="7" destOrd="0" presId="urn:microsoft.com/office/officeart/2008/layout/LinedList"/>
    <dgm:cxn modelId="{8FE26737-95A5-4C2D-9D01-73B3DAAD5C03}" type="presParOf" srcId="{636C9D75-5BEB-4505-BCC9-F5AA37F6AA65}" destId="{11C5D613-3693-4C67-9786-9983F5782A7E}" srcOrd="0" destOrd="0" presId="urn:microsoft.com/office/officeart/2008/layout/LinedList"/>
    <dgm:cxn modelId="{A98A48E4-F2E9-4E67-9AA1-B2ED857042BA}" type="presParOf" srcId="{636C9D75-5BEB-4505-BCC9-F5AA37F6AA65}" destId="{228F4959-96F0-470B-8BFB-624CF3D13FF8}" srcOrd="1" destOrd="0" presId="urn:microsoft.com/office/officeart/2008/layout/LinedList"/>
    <dgm:cxn modelId="{6B55B4D9-4CEE-4C7E-99B5-8D3049A2BAC3}" type="presParOf" srcId="{5D647882-1A5E-428A-8E04-B4EDC24EE052}" destId="{E4468A20-4E59-40C9-B186-3C20CFFD0399}" srcOrd="8" destOrd="0" presId="urn:microsoft.com/office/officeart/2008/layout/LinedList"/>
    <dgm:cxn modelId="{80B18E3E-02F5-4A05-85CE-4B11F77F25F8}" type="presParOf" srcId="{5D647882-1A5E-428A-8E04-B4EDC24EE052}" destId="{72D8F2E3-2E05-4AEA-BDC2-6F35B1CFCA65}" srcOrd="9" destOrd="0" presId="urn:microsoft.com/office/officeart/2008/layout/LinedList"/>
    <dgm:cxn modelId="{B261B1FB-5052-46F8-93DE-73EA047A1B13}" type="presParOf" srcId="{72D8F2E3-2E05-4AEA-BDC2-6F35B1CFCA65}" destId="{08DE2596-906A-48CF-8309-56F2F19B74EC}" srcOrd="0" destOrd="0" presId="urn:microsoft.com/office/officeart/2008/layout/LinedList"/>
    <dgm:cxn modelId="{A6C4DAC5-EAF8-427E-8152-0BF087ED3648}" type="presParOf" srcId="{72D8F2E3-2E05-4AEA-BDC2-6F35B1CFCA65}" destId="{71C65612-9AA0-4319-8639-38B01C5C0E0C}"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5E9A962F-645C-47C0-B7D6-96FFCE610DD9}"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D13D4EC2-4651-4DD1-BBB0-6636012B6C44}">
      <dgm:prSet/>
      <dgm:spPr/>
      <dgm:t>
        <a:bodyPr/>
        <a:lstStyle/>
        <a:p>
          <a:r>
            <a:rPr lang="en-GB"/>
            <a:t>Physical health decline &amp; multimorbidity</a:t>
          </a:r>
          <a:endParaRPr lang="en-US"/>
        </a:p>
      </dgm:t>
    </dgm:pt>
    <dgm:pt modelId="{D0A18016-6AB4-4A54-A529-45C2D361E0E4}" type="parTrans" cxnId="{C71FD746-A9EF-4484-B2F4-7F681E0B154B}">
      <dgm:prSet/>
      <dgm:spPr/>
      <dgm:t>
        <a:bodyPr/>
        <a:lstStyle/>
        <a:p>
          <a:endParaRPr lang="en-US"/>
        </a:p>
      </dgm:t>
    </dgm:pt>
    <dgm:pt modelId="{6E79E5F7-CA4F-40BA-BA85-8AD8182E5CE9}" type="sibTrans" cxnId="{C71FD746-A9EF-4484-B2F4-7F681E0B154B}">
      <dgm:prSet/>
      <dgm:spPr/>
      <dgm:t>
        <a:bodyPr/>
        <a:lstStyle/>
        <a:p>
          <a:endParaRPr lang="en-US"/>
        </a:p>
      </dgm:t>
    </dgm:pt>
    <dgm:pt modelId="{4DA30E56-6792-4A4C-AC72-6342D5823EC8}">
      <dgm:prSet/>
      <dgm:spPr/>
      <dgm:t>
        <a:bodyPr/>
        <a:lstStyle/>
        <a:p>
          <a:r>
            <a:rPr lang="en-GB"/>
            <a:t>Cognitive impairment (e.g., dementia)</a:t>
          </a:r>
          <a:endParaRPr lang="en-US"/>
        </a:p>
      </dgm:t>
    </dgm:pt>
    <dgm:pt modelId="{02461197-CA86-4C96-B5FB-B6D748EDC974}" type="parTrans" cxnId="{3F315BAD-098A-4509-9DEE-C2385C65675A}">
      <dgm:prSet/>
      <dgm:spPr/>
      <dgm:t>
        <a:bodyPr/>
        <a:lstStyle/>
        <a:p>
          <a:endParaRPr lang="en-US"/>
        </a:p>
      </dgm:t>
    </dgm:pt>
    <dgm:pt modelId="{695E08E4-FF37-4DE7-BE6E-ABDB0562ECA5}" type="sibTrans" cxnId="{3F315BAD-098A-4509-9DEE-C2385C65675A}">
      <dgm:prSet/>
      <dgm:spPr/>
      <dgm:t>
        <a:bodyPr/>
        <a:lstStyle/>
        <a:p>
          <a:endParaRPr lang="en-US"/>
        </a:p>
      </dgm:t>
    </dgm:pt>
    <dgm:pt modelId="{A0C5FA19-8B42-4CC8-8087-50A2D8907A8E}">
      <dgm:prSet/>
      <dgm:spPr/>
      <dgm:t>
        <a:bodyPr/>
        <a:lstStyle/>
        <a:p>
          <a:r>
            <a:rPr lang="en-GB"/>
            <a:t>Social isolation &amp; loneliness</a:t>
          </a:r>
          <a:endParaRPr lang="en-US"/>
        </a:p>
      </dgm:t>
    </dgm:pt>
    <dgm:pt modelId="{D429680D-0FD2-4DAB-AFE4-AB5D145B30FC}" type="parTrans" cxnId="{E05BF2CC-23C3-4227-8D64-A898BC989552}">
      <dgm:prSet/>
      <dgm:spPr/>
      <dgm:t>
        <a:bodyPr/>
        <a:lstStyle/>
        <a:p>
          <a:endParaRPr lang="en-US"/>
        </a:p>
      </dgm:t>
    </dgm:pt>
    <dgm:pt modelId="{2DE684C0-706B-40DA-BB35-4DE04AB7E551}" type="sibTrans" cxnId="{E05BF2CC-23C3-4227-8D64-A898BC989552}">
      <dgm:prSet/>
      <dgm:spPr/>
      <dgm:t>
        <a:bodyPr/>
        <a:lstStyle/>
        <a:p>
          <a:endParaRPr lang="en-US"/>
        </a:p>
      </dgm:t>
    </dgm:pt>
    <dgm:pt modelId="{A93104A1-FCD7-4DAE-BC2C-44A4240648A4}">
      <dgm:prSet/>
      <dgm:spPr/>
      <dgm:t>
        <a:bodyPr/>
        <a:lstStyle/>
        <a:p>
          <a:r>
            <a:rPr lang="en-GB"/>
            <a:t>Financial insecurity</a:t>
          </a:r>
          <a:endParaRPr lang="en-US"/>
        </a:p>
      </dgm:t>
    </dgm:pt>
    <dgm:pt modelId="{4FCF8069-6EBB-4E8C-8D86-C6F060C07110}" type="parTrans" cxnId="{54A051E5-E26F-4CE9-9DC7-10EE7CE9A65F}">
      <dgm:prSet/>
      <dgm:spPr/>
      <dgm:t>
        <a:bodyPr/>
        <a:lstStyle/>
        <a:p>
          <a:endParaRPr lang="en-US"/>
        </a:p>
      </dgm:t>
    </dgm:pt>
    <dgm:pt modelId="{AC321378-92DD-4A8A-86A2-D6ED4E141F17}" type="sibTrans" cxnId="{54A051E5-E26F-4CE9-9DC7-10EE7CE9A65F}">
      <dgm:prSet/>
      <dgm:spPr/>
      <dgm:t>
        <a:bodyPr/>
        <a:lstStyle/>
        <a:p>
          <a:endParaRPr lang="en-US"/>
        </a:p>
      </dgm:t>
    </dgm:pt>
    <dgm:pt modelId="{D25A0FF1-DC9B-445F-83CF-28FC565397A2}">
      <dgm:prSet/>
      <dgm:spPr/>
      <dgm:t>
        <a:bodyPr/>
        <a:lstStyle/>
        <a:p>
          <a:r>
            <a:rPr lang="en-GB"/>
            <a:t>Ageism &amp; discrimination</a:t>
          </a:r>
          <a:endParaRPr lang="en-US"/>
        </a:p>
      </dgm:t>
    </dgm:pt>
    <dgm:pt modelId="{562FE601-46EE-4883-B52C-3962041C5B27}" type="parTrans" cxnId="{8F85C151-9984-4B00-AEC8-303B570F46E7}">
      <dgm:prSet/>
      <dgm:spPr/>
      <dgm:t>
        <a:bodyPr/>
        <a:lstStyle/>
        <a:p>
          <a:endParaRPr lang="en-US"/>
        </a:p>
      </dgm:t>
    </dgm:pt>
    <dgm:pt modelId="{0551F17C-9FAA-416D-A152-784F38FC7662}" type="sibTrans" cxnId="{8F85C151-9984-4B00-AEC8-303B570F46E7}">
      <dgm:prSet/>
      <dgm:spPr/>
      <dgm:t>
        <a:bodyPr/>
        <a:lstStyle/>
        <a:p>
          <a:endParaRPr lang="en-US"/>
        </a:p>
      </dgm:t>
    </dgm:pt>
    <dgm:pt modelId="{0A4162C4-91C6-46C2-A1F7-CF029C8B5A92}">
      <dgm:prSet/>
      <dgm:spPr/>
      <dgm:t>
        <a:bodyPr/>
        <a:lstStyle/>
        <a:p>
          <a:r>
            <a:rPr lang="en-GB"/>
            <a:t>Barriers to accessing services</a:t>
          </a:r>
          <a:endParaRPr lang="en-US"/>
        </a:p>
      </dgm:t>
    </dgm:pt>
    <dgm:pt modelId="{F11192E1-F1FB-471E-921B-939C0EE1B910}" type="parTrans" cxnId="{8EFD77CA-444D-4A99-8FE4-C13E762197D5}">
      <dgm:prSet/>
      <dgm:spPr/>
      <dgm:t>
        <a:bodyPr/>
        <a:lstStyle/>
        <a:p>
          <a:endParaRPr lang="en-US"/>
        </a:p>
      </dgm:t>
    </dgm:pt>
    <dgm:pt modelId="{9EC94633-1BEF-4DA6-B29C-459F22AA42FA}" type="sibTrans" cxnId="{8EFD77CA-444D-4A99-8FE4-C13E762197D5}">
      <dgm:prSet/>
      <dgm:spPr/>
      <dgm:t>
        <a:bodyPr/>
        <a:lstStyle/>
        <a:p>
          <a:endParaRPr lang="en-US"/>
        </a:p>
      </dgm:t>
    </dgm:pt>
    <dgm:pt modelId="{50E632DF-5C6A-4F98-8CAC-24BA2FE62732}">
      <dgm:prSet/>
      <dgm:spPr/>
      <dgm:t>
        <a:bodyPr/>
        <a:lstStyle/>
        <a:p>
          <a:r>
            <a:rPr lang="en-GB"/>
            <a:t>Digital exclusion</a:t>
          </a:r>
          <a:endParaRPr lang="en-US"/>
        </a:p>
      </dgm:t>
    </dgm:pt>
    <dgm:pt modelId="{0443738D-B4C7-4A7E-B0F2-98D9AFC3B7CC}" type="parTrans" cxnId="{37E0F1B6-7E67-4F79-A351-6CBE0F45E838}">
      <dgm:prSet/>
      <dgm:spPr/>
      <dgm:t>
        <a:bodyPr/>
        <a:lstStyle/>
        <a:p>
          <a:endParaRPr lang="en-US"/>
        </a:p>
      </dgm:t>
    </dgm:pt>
    <dgm:pt modelId="{D769C2F5-9551-4FAD-8936-1B534EB2D92F}" type="sibTrans" cxnId="{37E0F1B6-7E67-4F79-A351-6CBE0F45E838}">
      <dgm:prSet/>
      <dgm:spPr/>
      <dgm:t>
        <a:bodyPr/>
        <a:lstStyle/>
        <a:p>
          <a:endParaRPr lang="en-US"/>
        </a:p>
      </dgm:t>
    </dgm:pt>
    <dgm:pt modelId="{A921D28F-263F-4E92-A6B3-1758F189AB3A}" type="pres">
      <dgm:prSet presAssocID="{5E9A962F-645C-47C0-B7D6-96FFCE610DD9}" presName="vert0" presStyleCnt="0">
        <dgm:presLayoutVars>
          <dgm:dir/>
          <dgm:animOne val="branch"/>
          <dgm:animLvl val="lvl"/>
        </dgm:presLayoutVars>
      </dgm:prSet>
      <dgm:spPr/>
    </dgm:pt>
    <dgm:pt modelId="{B721969B-D595-4768-AF00-826E1324F7ED}" type="pres">
      <dgm:prSet presAssocID="{D13D4EC2-4651-4DD1-BBB0-6636012B6C44}" presName="thickLine" presStyleLbl="alignNode1" presStyleIdx="0" presStyleCnt="7"/>
      <dgm:spPr/>
    </dgm:pt>
    <dgm:pt modelId="{11FDFEC9-933E-466F-90B5-16C195FC6401}" type="pres">
      <dgm:prSet presAssocID="{D13D4EC2-4651-4DD1-BBB0-6636012B6C44}" presName="horz1" presStyleCnt="0"/>
      <dgm:spPr/>
    </dgm:pt>
    <dgm:pt modelId="{B5BAD161-A6F7-4614-9ED3-104D306A405A}" type="pres">
      <dgm:prSet presAssocID="{D13D4EC2-4651-4DD1-BBB0-6636012B6C44}" presName="tx1" presStyleLbl="revTx" presStyleIdx="0" presStyleCnt="7"/>
      <dgm:spPr/>
    </dgm:pt>
    <dgm:pt modelId="{08E4FC3B-800E-4C9C-B259-894567103801}" type="pres">
      <dgm:prSet presAssocID="{D13D4EC2-4651-4DD1-BBB0-6636012B6C44}" presName="vert1" presStyleCnt="0"/>
      <dgm:spPr/>
    </dgm:pt>
    <dgm:pt modelId="{07DC6061-16D2-4D1B-BCBE-8F0DB7ED1ED3}" type="pres">
      <dgm:prSet presAssocID="{4DA30E56-6792-4A4C-AC72-6342D5823EC8}" presName="thickLine" presStyleLbl="alignNode1" presStyleIdx="1" presStyleCnt="7"/>
      <dgm:spPr/>
    </dgm:pt>
    <dgm:pt modelId="{FEEE598C-82CC-46A2-954D-4B619CC996CD}" type="pres">
      <dgm:prSet presAssocID="{4DA30E56-6792-4A4C-AC72-6342D5823EC8}" presName="horz1" presStyleCnt="0"/>
      <dgm:spPr/>
    </dgm:pt>
    <dgm:pt modelId="{5E1FA7BD-8AD2-4198-B693-755FC935DF24}" type="pres">
      <dgm:prSet presAssocID="{4DA30E56-6792-4A4C-AC72-6342D5823EC8}" presName="tx1" presStyleLbl="revTx" presStyleIdx="1" presStyleCnt="7"/>
      <dgm:spPr/>
    </dgm:pt>
    <dgm:pt modelId="{0BF52867-5D69-4168-8A95-0009827DF47F}" type="pres">
      <dgm:prSet presAssocID="{4DA30E56-6792-4A4C-AC72-6342D5823EC8}" presName="vert1" presStyleCnt="0"/>
      <dgm:spPr/>
    </dgm:pt>
    <dgm:pt modelId="{B2BEE8FE-EA65-4E6B-BAB5-AA083695672E}" type="pres">
      <dgm:prSet presAssocID="{A0C5FA19-8B42-4CC8-8087-50A2D8907A8E}" presName="thickLine" presStyleLbl="alignNode1" presStyleIdx="2" presStyleCnt="7"/>
      <dgm:spPr/>
    </dgm:pt>
    <dgm:pt modelId="{675F3297-C196-44F5-9855-6BE98FF712E2}" type="pres">
      <dgm:prSet presAssocID="{A0C5FA19-8B42-4CC8-8087-50A2D8907A8E}" presName="horz1" presStyleCnt="0"/>
      <dgm:spPr/>
    </dgm:pt>
    <dgm:pt modelId="{12D55CC4-96EC-4E9A-8E26-502457D29C47}" type="pres">
      <dgm:prSet presAssocID="{A0C5FA19-8B42-4CC8-8087-50A2D8907A8E}" presName="tx1" presStyleLbl="revTx" presStyleIdx="2" presStyleCnt="7"/>
      <dgm:spPr/>
    </dgm:pt>
    <dgm:pt modelId="{33156046-0085-45FC-8209-10F85943ADFD}" type="pres">
      <dgm:prSet presAssocID="{A0C5FA19-8B42-4CC8-8087-50A2D8907A8E}" presName="vert1" presStyleCnt="0"/>
      <dgm:spPr/>
    </dgm:pt>
    <dgm:pt modelId="{D15D9D44-38E3-4DB2-AAA4-32E58F4F4BB5}" type="pres">
      <dgm:prSet presAssocID="{A93104A1-FCD7-4DAE-BC2C-44A4240648A4}" presName="thickLine" presStyleLbl="alignNode1" presStyleIdx="3" presStyleCnt="7"/>
      <dgm:spPr/>
    </dgm:pt>
    <dgm:pt modelId="{45675E00-E40A-4015-8FDF-CEA79D5FB834}" type="pres">
      <dgm:prSet presAssocID="{A93104A1-FCD7-4DAE-BC2C-44A4240648A4}" presName="horz1" presStyleCnt="0"/>
      <dgm:spPr/>
    </dgm:pt>
    <dgm:pt modelId="{6D461607-5C22-4607-B23B-3897C6904191}" type="pres">
      <dgm:prSet presAssocID="{A93104A1-FCD7-4DAE-BC2C-44A4240648A4}" presName="tx1" presStyleLbl="revTx" presStyleIdx="3" presStyleCnt="7"/>
      <dgm:spPr/>
    </dgm:pt>
    <dgm:pt modelId="{5F3E36AF-4D1F-4747-80D6-D713CF6FAE01}" type="pres">
      <dgm:prSet presAssocID="{A93104A1-FCD7-4DAE-BC2C-44A4240648A4}" presName="vert1" presStyleCnt="0"/>
      <dgm:spPr/>
    </dgm:pt>
    <dgm:pt modelId="{B04EF524-A71C-4B38-894D-37E17C006AD1}" type="pres">
      <dgm:prSet presAssocID="{D25A0FF1-DC9B-445F-83CF-28FC565397A2}" presName="thickLine" presStyleLbl="alignNode1" presStyleIdx="4" presStyleCnt="7"/>
      <dgm:spPr/>
    </dgm:pt>
    <dgm:pt modelId="{83E30E78-504E-47A0-B25E-D035DBE7C40B}" type="pres">
      <dgm:prSet presAssocID="{D25A0FF1-DC9B-445F-83CF-28FC565397A2}" presName="horz1" presStyleCnt="0"/>
      <dgm:spPr/>
    </dgm:pt>
    <dgm:pt modelId="{5C8172C1-A694-4AF0-945A-348C4CFA7EB5}" type="pres">
      <dgm:prSet presAssocID="{D25A0FF1-DC9B-445F-83CF-28FC565397A2}" presName="tx1" presStyleLbl="revTx" presStyleIdx="4" presStyleCnt="7"/>
      <dgm:spPr/>
    </dgm:pt>
    <dgm:pt modelId="{5F133E8F-3E28-4EE6-9029-8CAF9B576D0E}" type="pres">
      <dgm:prSet presAssocID="{D25A0FF1-DC9B-445F-83CF-28FC565397A2}" presName="vert1" presStyleCnt="0"/>
      <dgm:spPr/>
    </dgm:pt>
    <dgm:pt modelId="{070BE1CD-8E48-48F1-B2F0-0EF704BBAB08}" type="pres">
      <dgm:prSet presAssocID="{0A4162C4-91C6-46C2-A1F7-CF029C8B5A92}" presName="thickLine" presStyleLbl="alignNode1" presStyleIdx="5" presStyleCnt="7"/>
      <dgm:spPr/>
    </dgm:pt>
    <dgm:pt modelId="{319D7484-860F-4CB6-9C71-59AC54A79F17}" type="pres">
      <dgm:prSet presAssocID="{0A4162C4-91C6-46C2-A1F7-CF029C8B5A92}" presName="horz1" presStyleCnt="0"/>
      <dgm:spPr/>
    </dgm:pt>
    <dgm:pt modelId="{7BA240BD-00AA-4FC0-A26D-9B5659C82D36}" type="pres">
      <dgm:prSet presAssocID="{0A4162C4-91C6-46C2-A1F7-CF029C8B5A92}" presName="tx1" presStyleLbl="revTx" presStyleIdx="5" presStyleCnt="7"/>
      <dgm:spPr/>
    </dgm:pt>
    <dgm:pt modelId="{19560D69-6128-471E-A497-DCD6D5166402}" type="pres">
      <dgm:prSet presAssocID="{0A4162C4-91C6-46C2-A1F7-CF029C8B5A92}" presName="vert1" presStyleCnt="0"/>
      <dgm:spPr/>
    </dgm:pt>
    <dgm:pt modelId="{9E258D5C-2FAB-4375-ABBF-66614F7602FF}" type="pres">
      <dgm:prSet presAssocID="{50E632DF-5C6A-4F98-8CAC-24BA2FE62732}" presName="thickLine" presStyleLbl="alignNode1" presStyleIdx="6" presStyleCnt="7"/>
      <dgm:spPr/>
    </dgm:pt>
    <dgm:pt modelId="{F2EE8E1E-1E21-439A-8531-4DD7B2303D0A}" type="pres">
      <dgm:prSet presAssocID="{50E632DF-5C6A-4F98-8CAC-24BA2FE62732}" presName="horz1" presStyleCnt="0"/>
      <dgm:spPr/>
    </dgm:pt>
    <dgm:pt modelId="{0E25E971-1EDA-438A-98A2-C1DA3DBB1D0F}" type="pres">
      <dgm:prSet presAssocID="{50E632DF-5C6A-4F98-8CAC-24BA2FE62732}" presName="tx1" presStyleLbl="revTx" presStyleIdx="6" presStyleCnt="7"/>
      <dgm:spPr/>
    </dgm:pt>
    <dgm:pt modelId="{B11292F3-C136-4F42-AAAC-A86D7353DF72}" type="pres">
      <dgm:prSet presAssocID="{50E632DF-5C6A-4F98-8CAC-24BA2FE62732}" presName="vert1" presStyleCnt="0"/>
      <dgm:spPr/>
    </dgm:pt>
  </dgm:ptLst>
  <dgm:cxnLst>
    <dgm:cxn modelId="{967AC614-8E65-440F-B6A6-2AC11B6BFCC7}" type="presOf" srcId="{0A4162C4-91C6-46C2-A1F7-CF029C8B5A92}" destId="{7BA240BD-00AA-4FC0-A26D-9B5659C82D36}" srcOrd="0" destOrd="0" presId="urn:microsoft.com/office/officeart/2008/layout/LinedList"/>
    <dgm:cxn modelId="{BBED2F1A-C091-4F92-99E8-E7A70A5C3CE6}" type="presOf" srcId="{A0C5FA19-8B42-4CC8-8087-50A2D8907A8E}" destId="{12D55CC4-96EC-4E9A-8E26-502457D29C47}" srcOrd="0" destOrd="0" presId="urn:microsoft.com/office/officeart/2008/layout/LinedList"/>
    <dgm:cxn modelId="{3DCECE66-62BC-4AD5-B6C6-359B15DE7F78}" type="presOf" srcId="{5E9A962F-645C-47C0-B7D6-96FFCE610DD9}" destId="{A921D28F-263F-4E92-A6B3-1758F189AB3A}" srcOrd="0" destOrd="0" presId="urn:microsoft.com/office/officeart/2008/layout/LinedList"/>
    <dgm:cxn modelId="{C71FD746-A9EF-4484-B2F4-7F681E0B154B}" srcId="{5E9A962F-645C-47C0-B7D6-96FFCE610DD9}" destId="{D13D4EC2-4651-4DD1-BBB0-6636012B6C44}" srcOrd="0" destOrd="0" parTransId="{D0A18016-6AB4-4A54-A529-45C2D361E0E4}" sibTransId="{6E79E5F7-CA4F-40BA-BA85-8AD8182E5CE9}"/>
    <dgm:cxn modelId="{4EBDF54C-72B7-4735-BF4A-B19758BE3B02}" type="presOf" srcId="{A93104A1-FCD7-4DAE-BC2C-44A4240648A4}" destId="{6D461607-5C22-4607-B23B-3897C6904191}" srcOrd="0" destOrd="0" presId="urn:microsoft.com/office/officeart/2008/layout/LinedList"/>
    <dgm:cxn modelId="{8F85C151-9984-4B00-AEC8-303B570F46E7}" srcId="{5E9A962F-645C-47C0-B7D6-96FFCE610DD9}" destId="{D25A0FF1-DC9B-445F-83CF-28FC565397A2}" srcOrd="4" destOrd="0" parTransId="{562FE601-46EE-4883-B52C-3962041C5B27}" sibTransId="{0551F17C-9FAA-416D-A152-784F38FC7662}"/>
    <dgm:cxn modelId="{C1DE6683-5E47-43A2-91C9-CAB8885CF85A}" type="presOf" srcId="{50E632DF-5C6A-4F98-8CAC-24BA2FE62732}" destId="{0E25E971-1EDA-438A-98A2-C1DA3DBB1D0F}" srcOrd="0" destOrd="0" presId="urn:microsoft.com/office/officeart/2008/layout/LinedList"/>
    <dgm:cxn modelId="{3F315BAD-098A-4509-9DEE-C2385C65675A}" srcId="{5E9A962F-645C-47C0-B7D6-96FFCE610DD9}" destId="{4DA30E56-6792-4A4C-AC72-6342D5823EC8}" srcOrd="1" destOrd="0" parTransId="{02461197-CA86-4C96-B5FB-B6D748EDC974}" sibTransId="{695E08E4-FF37-4DE7-BE6E-ABDB0562ECA5}"/>
    <dgm:cxn modelId="{37E0F1B6-7E67-4F79-A351-6CBE0F45E838}" srcId="{5E9A962F-645C-47C0-B7D6-96FFCE610DD9}" destId="{50E632DF-5C6A-4F98-8CAC-24BA2FE62732}" srcOrd="6" destOrd="0" parTransId="{0443738D-B4C7-4A7E-B0F2-98D9AFC3B7CC}" sibTransId="{D769C2F5-9551-4FAD-8936-1B534EB2D92F}"/>
    <dgm:cxn modelId="{EE54FCBC-C4D8-4C54-AC07-712C8E11BF7A}" type="presOf" srcId="{D13D4EC2-4651-4DD1-BBB0-6636012B6C44}" destId="{B5BAD161-A6F7-4614-9ED3-104D306A405A}" srcOrd="0" destOrd="0" presId="urn:microsoft.com/office/officeart/2008/layout/LinedList"/>
    <dgm:cxn modelId="{8EFD77CA-444D-4A99-8FE4-C13E762197D5}" srcId="{5E9A962F-645C-47C0-B7D6-96FFCE610DD9}" destId="{0A4162C4-91C6-46C2-A1F7-CF029C8B5A92}" srcOrd="5" destOrd="0" parTransId="{F11192E1-F1FB-471E-921B-939C0EE1B910}" sibTransId="{9EC94633-1BEF-4DA6-B29C-459F22AA42FA}"/>
    <dgm:cxn modelId="{DA144ECC-3831-468E-8324-862573680621}" type="presOf" srcId="{4DA30E56-6792-4A4C-AC72-6342D5823EC8}" destId="{5E1FA7BD-8AD2-4198-B693-755FC935DF24}" srcOrd="0" destOrd="0" presId="urn:microsoft.com/office/officeart/2008/layout/LinedList"/>
    <dgm:cxn modelId="{E05BF2CC-23C3-4227-8D64-A898BC989552}" srcId="{5E9A962F-645C-47C0-B7D6-96FFCE610DD9}" destId="{A0C5FA19-8B42-4CC8-8087-50A2D8907A8E}" srcOrd="2" destOrd="0" parTransId="{D429680D-0FD2-4DAB-AFE4-AB5D145B30FC}" sibTransId="{2DE684C0-706B-40DA-BB35-4DE04AB7E551}"/>
    <dgm:cxn modelId="{5626FEE2-7FB0-4519-A544-0909D10DE2E1}" type="presOf" srcId="{D25A0FF1-DC9B-445F-83CF-28FC565397A2}" destId="{5C8172C1-A694-4AF0-945A-348C4CFA7EB5}" srcOrd="0" destOrd="0" presId="urn:microsoft.com/office/officeart/2008/layout/LinedList"/>
    <dgm:cxn modelId="{54A051E5-E26F-4CE9-9DC7-10EE7CE9A65F}" srcId="{5E9A962F-645C-47C0-B7D6-96FFCE610DD9}" destId="{A93104A1-FCD7-4DAE-BC2C-44A4240648A4}" srcOrd="3" destOrd="0" parTransId="{4FCF8069-6EBB-4E8C-8D86-C6F060C07110}" sibTransId="{AC321378-92DD-4A8A-86A2-D6ED4E141F17}"/>
    <dgm:cxn modelId="{E14F91AA-93AC-442A-9433-4B225C3161F0}" type="presParOf" srcId="{A921D28F-263F-4E92-A6B3-1758F189AB3A}" destId="{B721969B-D595-4768-AF00-826E1324F7ED}" srcOrd="0" destOrd="0" presId="urn:microsoft.com/office/officeart/2008/layout/LinedList"/>
    <dgm:cxn modelId="{256D9D81-0641-4509-B60C-097209ED874C}" type="presParOf" srcId="{A921D28F-263F-4E92-A6B3-1758F189AB3A}" destId="{11FDFEC9-933E-466F-90B5-16C195FC6401}" srcOrd="1" destOrd="0" presId="urn:microsoft.com/office/officeart/2008/layout/LinedList"/>
    <dgm:cxn modelId="{7F17037D-4337-467E-82B5-2B1DDF505EB5}" type="presParOf" srcId="{11FDFEC9-933E-466F-90B5-16C195FC6401}" destId="{B5BAD161-A6F7-4614-9ED3-104D306A405A}" srcOrd="0" destOrd="0" presId="urn:microsoft.com/office/officeart/2008/layout/LinedList"/>
    <dgm:cxn modelId="{F08BB556-5514-4833-8049-995181CF51E1}" type="presParOf" srcId="{11FDFEC9-933E-466F-90B5-16C195FC6401}" destId="{08E4FC3B-800E-4C9C-B259-894567103801}" srcOrd="1" destOrd="0" presId="urn:microsoft.com/office/officeart/2008/layout/LinedList"/>
    <dgm:cxn modelId="{8214DE82-5731-4862-BA00-57A112C62A11}" type="presParOf" srcId="{A921D28F-263F-4E92-A6B3-1758F189AB3A}" destId="{07DC6061-16D2-4D1B-BCBE-8F0DB7ED1ED3}" srcOrd="2" destOrd="0" presId="urn:microsoft.com/office/officeart/2008/layout/LinedList"/>
    <dgm:cxn modelId="{FD50D025-D829-4C17-BCB7-070B46DEF3D2}" type="presParOf" srcId="{A921D28F-263F-4E92-A6B3-1758F189AB3A}" destId="{FEEE598C-82CC-46A2-954D-4B619CC996CD}" srcOrd="3" destOrd="0" presId="urn:microsoft.com/office/officeart/2008/layout/LinedList"/>
    <dgm:cxn modelId="{A9BE46EE-7815-48E7-BAFE-1E8E69A8C15E}" type="presParOf" srcId="{FEEE598C-82CC-46A2-954D-4B619CC996CD}" destId="{5E1FA7BD-8AD2-4198-B693-755FC935DF24}" srcOrd="0" destOrd="0" presId="urn:microsoft.com/office/officeart/2008/layout/LinedList"/>
    <dgm:cxn modelId="{A319D28C-9CEE-4E34-B71E-613309F4BE2B}" type="presParOf" srcId="{FEEE598C-82CC-46A2-954D-4B619CC996CD}" destId="{0BF52867-5D69-4168-8A95-0009827DF47F}" srcOrd="1" destOrd="0" presId="urn:microsoft.com/office/officeart/2008/layout/LinedList"/>
    <dgm:cxn modelId="{C87799BA-C727-474C-9DA2-C4C59F6B7296}" type="presParOf" srcId="{A921D28F-263F-4E92-A6B3-1758F189AB3A}" destId="{B2BEE8FE-EA65-4E6B-BAB5-AA083695672E}" srcOrd="4" destOrd="0" presId="urn:microsoft.com/office/officeart/2008/layout/LinedList"/>
    <dgm:cxn modelId="{94AB4509-1979-409C-8A61-D1FC2A7E3D0B}" type="presParOf" srcId="{A921D28F-263F-4E92-A6B3-1758F189AB3A}" destId="{675F3297-C196-44F5-9855-6BE98FF712E2}" srcOrd="5" destOrd="0" presId="urn:microsoft.com/office/officeart/2008/layout/LinedList"/>
    <dgm:cxn modelId="{87885CA1-9793-4BE6-B335-8136000EED17}" type="presParOf" srcId="{675F3297-C196-44F5-9855-6BE98FF712E2}" destId="{12D55CC4-96EC-4E9A-8E26-502457D29C47}" srcOrd="0" destOrd="0" presId="urn:microsoft.com/office/officeart/2008/layout/LinedList"/>
    <dgm:cxn modelId="{DEB07A71-89C3-458E-A971-F5B2ECA140AC}" type="presParOf" srcId="{675F3297-C196-44F5-9855-6BE98FF712E2}" destId="{33156046-0085-45FC-8209-10F85943ADFD}" srcOrd="1" destOrd="0" presId="urn:microsoft.com/office/officeart/2008/layout/LinedList"/>
    <dgm:cxn modelId="{9D69BD9D-D687-4D60-9FAC-C706812FF05E}" type="presParOf" srcId="{A921D28F-263F-4E92-A6B3-1758F189AB3A}" destId="{D15D9D44-38E3-4DB2-AAA4-32E58F4F4BB5}" srcOrd="6" destOrd="0" presId="urn:microsoft.com/office/officeart/2008/layout/LinedList"/>
    <dgm:cxn modelId="{A265EDEE-7C2F-4194-BDAA-3989A58F7D24}" type="presParOf" srcId="{A921D28F-263F-4E92-A6B3-1758F189AB3A}" destId="{45675E00-E40A-4015-8FDF-CEA79D5FB834}" srcOrd="7" destOrd="0" presId="urn:microsoft.com/office/officeart/2008/layout/LinedList"/>
    <dgm:cxn modelId="{51639498-A124-4A54-98C1-F61FEC2C9502}" type="presParOf" srcId="{45675E00-E40A-4015-8FDF-CEA79D5FB834}" destId="{6D461607-5C22-4607-B23B-3897C6904191}" srcOrd="0" destOrd="0" presId="urn:microsoft.com/office/officeart/2008/layout/LinedList"/>
    <dgm:cxn modelId="{782A3625-237E-437B-9FE1-7A0796ACDC13}" type="presParOf" srcId="{45675E00-E40A-4015-8FDF-CEA79D5FB834}" destId="{5F3E36AF-4D1F-4747-80D6-D713CF6FAE01}" srcOrd="1" destOrd="0" presId="urn:microsoft.com/office/officeart/2008/layout/LinedList"/>
    <dgm:cxn modelId="{75F3672A-18FB-4D68-A3BF-EAA7095BEB01}" type="presParOf" srcId="{A921D28F-263F-4E92-A6B3-1758F189AB3A}" destId="{B04EF524-A71C-4B38-894D-37E17C006AD1}" srcOrd="8" destOrd="0" presId="urn:microsoft.com/office/officeart/2008/layout/LinedList"/>
    <dgm:cxn modelId="{AF55003A-DD36-4499-88C9-1309AD0C6EDE}" type="presParOf" srcId="{A921D28F-263F-4E92-A6B3-1758F189AB3A}" destId="{83E30E78-504E-47A0-B25E-D035DBE7C40B}" srcOrd="9" destOrd="0" presId="urn:microsoft.com/office/officeart/2008/layout/LinedList"/>
    <dgm:cxn modelId="{691BF783-E54D-43EF-BFFC-8CB401844445}" type="presParOf" srcId="{83E30E78-504E-47A0-B25E-D035DBE7C40B}" destId="{5C8172C1-A694-4AF0-945A-348C4CFA7EB5}" srcOrd="0" destOrd="0" presId="urn:microsoft.com/office/officeart/2008/layout/LinedList"/>
    <dgm:cxn modelId="{AB1C9580-7963-42CF-B645-583F413CBA16}" type="presParOf" srcId="{83E30E78-504E-47A0-B25E-D035DBE7C40B}" destId="{5F133E8F-3E28-4EE6-9029-8CAF9B576D0E}" srcOrd="1" destOrd="0" presId="urn:microsoft.com/office/officeart/2008/layout/LinedList"/>
    <dgm:cxn modelId="{FAAD9829-4621-428E-AF9A-CE27C9FDF654}" type="presParOf" srcId="{A921D28F-263F-4E92-A6B3-1758F189AB3A}" destId="{070BE1CD-8E48-48F1-B2F0-0EF704BBAB08}" srcOrd="10" destOrd="0" presId="urn:microsoft.com/office/officeart/2008/layout/LinedList"/>
    <dgm:cxn modelId="{5950B197-CCB3-4DD4-8BCA-153B3AD783C5}" type="presParOf" srcId="{A921D28F-263F-4E92-A6B3-1758F189AB3A}" destId="{319D7484-860F-4CB6-9C71-59AC54A79F17}" srcOrd="11" destOrd="0" presId="urn:microsoft.com/office/officeart/2008/layout/LinedList"/>
    <dgm:cxn modelId="{FEF511D5-910E-473B-A1B8-99D1C958A127}" type="presParOf" srcId="{319D7484-860F-4CB6-9C71-59AC54A79F17}" destId="{7BA240BD-00AA-4FC0-A26D-9B5659C82D36}" srcOrd="0" destOrd="0" presId="urn:microsoft.com/office/officeart/2008/layout/LinedList"/>
    <dgm:cxn modelId="{23621029-D6B0-4177-931D-26E741509975}" type="presParOf" srcId="{319D7484-860F-4CB6-9C71-59AC54A79F17}" destId="{19560D69-6128-471E-A497-DCD6D5166402}" srcOrd="1" destOrd="0" presId="urn:microsoft.com/office/officeart/2008/layout/LinedList"/>
    <dgm:cxn modelId="{60F61A34-0308-4DDE-9669-C9C2887FF989}" type="presParOf" srcId="{A921D28F-263F-4E92-A6B3-1758F189AB3A}" destId="{9E258D5C-2FAB-4375-ABBF-66614F7602FF}" srcOrd="12" destOrd="0" presId="urn:microsoft.com/office/officeart/2008/layout/LinedList"/>
    <dgm:cxn modelId="{F33B1B51-271A-4914-9ACF-1C0F4E058801}" type="presParOf" srcId="{A921D28F-263F-4E92-A6B3-1758F189AB3A}" destId="{F2EE8E1E-1E21-439A-8531-4DD7B2303D0A}" srcOrd="13" destOrd="0" presId="urn:microsoft.com/office/officeart/2008/layout/LinedList"/>
    <dgm:cxn modelId="{554ABB85-B51A-4218-830F-A7D37A80C41B}" type="presParOf" srcId="{F2EE8E1E-1E21-439A-8531-4DD7B2303D0A}" destId="{0E25E971-1EDA-438A-98A2-C1DA3DBB1D0F}" srcOrd="0" destOrd="0" presId="urn:microsoft.com/office/officeart/2008/layout/LinedList"/>
    <dgm:cxn modelId="{8534A4F3-675D-40B5-850C-9975227DFBC9}" type="presParOf" srcId="{F2EE8E1E-1E21-439A-8531-4DD7B2303D0A}" destId="{B11292F3-C136-4F42-AAAC-A86D7353DF72}"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723F7BA4-F7FF-4075-A6DE-D65C99A862AA}"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9B7306E7-EBDF-4C2B-AFA5-428ADAE4D6CD}">
      <dgm:prSet/>
      <dgm:spPr/>
      <dgm:t>
        <a:bodyPr/>
        <a:lstStyle/>
        <a:p>
          <a:r>
            <a:rPr lang="en-GB"/>
            <a:t>Increased resilience &amp; emotional regulation</a:t>
          </a:r>
          <a:endParaRPr lang="en-US"/>
        </a:p>
      </dgm:t>
    </dgm:pt>
    <dgm:pt modelId="{1B702FDD-BC3D-45B5-BE2F-EAEB37B27609}" type="parTrans" cxnId="{B4FB8372-C268-47B1-979E-AECCB138A039}">
      <dgm:prSet/>
      <dgm:spPr/>
      <dgm:t>
        <a:bodyPr/>
        <a:lstStyle/>
        <a:p>
          <a:endParaRPr lang="en-US"/>
        </a:p>
      </dgm:t>
    </dgm:pt>
    <dgm:pt modelId="{0D23B67D-A76B-4B1C-8C79-D090A5EF6D84}" type="sibTrans" cxnId="{B4FB8372-C268-47B1-979E-AECCB138A039}">
      <dgm:prSet/>
      <dgm:spPr/>
      <dgm:t>
        <a:bodyPr/>
        <a:lstStyle/>
        <a:p>
          <a:endParaRPr lang="en-US"/>
        </a:p>
      </dgm:t>
    </dgm:pt>
    <dgm:pt modelId="{9C1D5A15-FCAE-49D8-B1AD-087D62530906}">
      <dgm:prSet/>
      <dgm:spPr/>
      <dgm:t>
        <a:bodyPr/>
        <a:lstStyle/>
        <a:p>
          <a:r>
            <a:rPr lang="en-GB"/>
            <a:t>Stronger social identity &amp; life experience</a:t>
          </a:r>
          <a:endParaRPr lang="en-US"/>
        </a:p>
      </dgm:t>
    </dgm:pt>
    <dgm:pt modelId="{A7B9E8EC-432A-41CA-BEEA-4DD1F2DF7A78}" type="parTrans" cxnId="{39E8D56C-ED1E-4E5C-A070-7E500355DB8B}">
      <dgm:prSet/>
      <dgm:spPr/>
      <dgm:t>
        <a:bodyPr/>
        <a:lstStyle/>
        <a:p>
          <a:endParaRPr lang="en-US"/>
        </a:p>
      </dgm:t>
    </dgm:pt>
    <dgm:pt modelId="{10BD2FE0-3B1A-4247-99DA-66D75E7FE97A}" type="sibTrans" cxnId="{39E8D56C-ED1E-4E5C-A070-7E500355DB8B}">
      <dgm:prSet/>
      <dgm:spPr/>
      <dgm:t>
        <a:bodyPr/>
        <a:lstStyle/>
        <a:p>
          <a:endParaRPr lang="en-US"/>
        </a:p>
      </dgm:t>
    </dgm:pt>
    <dgm:pt modelId="{A1E9316C-1BD2-4ACE-86A8-BD07DEF59376}">
      <dgm:prSet/>
      <dgm:spPr/>
      <dgm:t>
        <a:bodyPr/>
        <a:lstStyle/>
        <a:p>
          <a:r>
            <a:rPr lang="en-GB"/>
            <a:t>Continued contribution to family &amp; community</a:t>
          </a:r>
          <a:endParaRPr lang="en-US"/>
        </a:p>
      </dgm:t>
    </dgm:pt>
    <dgm:pt modelId="{C0CD37B4-DEAE-4E43-911B-E25ED17EF31A}" type="parTrans" cxnId="{D654A565-A979-4A0E-BADE-73F017160132}">
      <dgm:prSet/>
      <dgm:spPr/>
      <dgm:t>
        <a:bodyPr/>
        <a:lstStyle/>
        <a:p>
          <a:endParaRPr lang="en-US"/>
        </a:p>
      </dgm:t>
    </dgm:pt>
    <dgm:pt modelId="{7420EA81-6E42-4E65-B335-95667ECA8E7B}" type="sibTrans" cxnId="{D654A565-A979-4A0E-BADE-73F017160132}">
      <dgm:prSet/>
      <dgm:spPr/>
      <dgm:t>
        <a:bodyPr/>
        <a:lstStyle/>
        <a:p>
          <a:endParaRPr lang="en-US"/>
        </a:p>
      </dgm:t>
    </dgm:pt>
    <dgm:pt modelId="{AF11F9B9-7A5F-4238-A03E-18F09B1C1FE1}">
      <dgm:prSet/>
      <dgm:spPr/>
      <dgm:t>
        <a:bodyPr/>
        <a:lstStyle/>
        <a:p>
          <a:r>
            <a:rPr lang="en-GB"/>
            <a:t>Opportunities for active ageing</a:t>
          </a:r>
          <a:endParaRPr lang="en-US"/>
        </a:p>
      </dgm:t>
    </dgm:pt>
    <dgm:pt modelId="{EF686A41-576A-4F74-B3D6-AAB49CC0D9E5}" type="parTrans" cxnId="{D031BC6B-0AE5-4F4A-A5CA-7FFA2528A505}">
      <dgm:prSet/>
      <dgm:spPr/>
      <dgm:t>
        <a:bodyPr/>
        <a:lstStyle/>
        <a:p>
          <a:endParaRPr lang="en-US"/>
        </a:p>
      </dgm:t>
    </dgm:pt>
    <dgm:pt modelId="{AB5C421A-E532-40B1-BCD0-88FEF22B614F}" type="sibTrans" cxnId="{D031BC6B-0AE5-4F4A-A5CA-7FFA2528A505}">
      <dgm:prSet/>
      <dgm:spPr/>
      <dgm:t>
        <a:bodyPr/>
        <a:lstStyle/>
        <a:p>
          <a:endParaRPr lang="en-US"/>
        </a:p>
      </dgm:t>
    </dgm:pt>
    <dgm:pt modelId="{B564EA48-1DB2-4C0A-BAF2-1DF6E0673D5B}">
      <dgm:prSet/>
      <dgm:spPr/>
      <dgm:t>
        <a:bodyPr/>
        <a:lstStyle/>
        <a:p>
          <a:r>
            <a:rPr lang="en-GB"/>
            <a:t>Higher wellbeing in later life for many</a:t>
          </a:r>
          <a:endParaRPr lang="en-US"/>
        </a:p>
      </dgm:t>
    </dgm:pt>
    <dgm:pt modelId="{765A3643-5EDE-4031-A04E-BCBEBDF9E9F6}" type="parTrans" cxnId="{1AF58D91-F0D4-4246-A2D7-2A1E26C9F4B3}">
      <dgm:prSet/>
      <dgm:spPr/>
      <dgm:t>
        <a:bodyPr/>
        <a:lstStyle/>
        <a:p>
          <a:endParaRPr lang="en-US"/>
        </a:p>
      </dgm:t>
    </dgm:pt>
    <dgm:pt modelId="{276E3CE1-4BE0-4B45-B2E8-1CF44A3B9374}" type="sibTrans" cxnId="{1AF58D91-F0D4-4246-A2D7-2A1E26C9F4B3}">
      <dgm:prSet/>
      <dgm:spPr/>
      <dgm:t>
        <a:bodyPr/>
        <a:lstStyle/>
        <a:p>
          <a:endParaRPr lang="en-US"/>
        </a:p>
      </dgm:t>
    </dgm:pt>
    <dgm:pt modelId="{1CE836C9-617D-4E3A-BC4A-35A8550F0B3B}" type="pres">
      <dgm:prSet presAssocID="{723F7BA4-F7FF-4075-A6DE-D65C99A862AA}" presName="vert0" presStyleCnt="0">
        <dgm:presLayoutVars>
          <dgm:dir/>
          <dgm:animOne val="branch"/>
          <dgm:animLvl val="lvl"/>
        </dgm:presLayoutVars>
      </dgm:prSet>
      <dgm:spPr/>
    </dgm:pt>
    <dgm:pt modelId="{9EE0E5FE-33B6-4937-A55F-1091B791C08F}" type="pres">
      <dgm:prSet presAssocID="{9B7306E7-EBDF-4C2B-AFA5-428ADAE4D6CD}" presName="thickLine" presStyleLbl="alignNode1" presStyleIdx="0" presStyleCnt="5"/>
      <dgm:spPr/>
    </dgm:pt>
    <dgm:pt modelId="{58415C8F-A9EE-4271-A340-DF2A70091FB0}" type="pres">
      <dgm:prSet presAssocID="{9B7306E7-EBDF-4C2B-AFA5-428ADAE4D6CD}" presName="horz1" presStyleCnt="0"/>
      <dgm:spPr/>
    </dgm:pt>
    <dgm:pt modelId="{BED9A8A4-7014-40D4-AA70-6CDB59B3B117}" type="pres">
      <dgm:prSet presAssocID="{9B7306E7-EBDF-4C2B-AFA5-428ADAE4D6CD}" presName="tx1" presStyleLbl="revTx" presStyleIdx="0" presStyleCnt="5"/>
      <dgm:spPr/>
    </dgm:pt>
    <dgm:pt modelId="{81885277-6AF0-43FF-8707-9D1FE7C8A399}" type="pres">
      <dgm:prSet presAssocID="{9B7306E7-EBDF-4C2B-AFA5-428ADAE4D6CD}" presName="vert1" presStyleCnt="0"/>
      <dgm:spPr/>
    </dgm:pt>
    <dgm:pt modelId="{0A853BB0-4A27-49DD-B5D0-AE169902A620}" type="pres">
      <dgm:prSet presAssocID="{9C1D5A15-FCAE-49D8-B1AD-087D62530906}" presName="thickLine" presStyleLbl="alignNode1" presStyleIdx="1" presStyleCnt="5"/>
      <dgm:spPr/>
    </dgm:pt>
    <dgm:pt modelId="{BDB814DC-3A4F-48B6-B5B4-156B0873EC35}" type="pres">
      <dgm:prSet presAssocID="{9C1D5A15-FCAE-49D8-B1AD-087D62530906}" presName="horz1" presStyleCnt="0"/>
      <dgm:spPr/>
    </dgm:pt>
    <dgm:pt modelId="{96AD832B-5898-4E4D-8A1D-67F519E8ABCD}" type="pres">
      <dgm:prSet presAssocID="{9C1D5A15-FCAE-49D8-B1AD-087D62530906}" presName="tx1" presStyleLbl="revTx" presStyleIdx="1" presStyleCnt="5"/>
      <dgm:spPr/>
    </dgm:pt>
    <dgm:pt modelId="{B4B12931-D6EC-4C8F-A4F4-3650793485DE}" type="pres">
      <dgm:prSet presAssocID="{9C1D5A15-FCAE-49D8-B1AD-087D62530906}" presName="vert1" presStyleCnt="0"/>
      <dgm:spPr/>
    </dgm:pt>
    <dgm:pt modelId="{842BDCEB-21F4-485B-8802-F15235177D8A}" type="pres">
      <dgm:prSet presAssocID="{A1E9316C-1BD2-4ACE-86A8-BD07DEF59376}" presName="thickLine" presStyleLbl="alignNode1" presStyleIdx="2" presStyleCnt="5"/>
      <dgm:spPr/>
    </dgm:pt>
    <dgm:pt modelId="{24246EF1-D53B-4C36-8B9F-3B4DF0FCB77C}" type="pres">
      <dgm:prSet presAssocID="{A1E9316C-1BD2-4ACE-86A8-BD07DEF59376}" presName="horz1" presStyleCnt="0"/>
      <dgm:spPr/>
    </dgm:pt>
    <dgm:pt modelId="{20739A89-2D76-43AC-87DE-DB0B36B8070D}" type="pres">
      <dgm:prSet presAssocID="{A1E9316C-1BD2-4ACE-86A8-BD07DEF59376}" presName="tx1" presStyleLbl="revTx" presStyleIdx="2" presStyleCnt="5"/>
      <dgm:spPr/>
    </dgm:pt>
    <dgm:pt modelId="{33741A6B-DB28-4597-97B3-CE084D742F24}" type="pres">
      <dgm:prSet presAssocID="{A1E9316C-1BD2-4ACE-86A8-BD07DEF59376}" presName="vert1" presStyleCnt="0"/>
      <dgm:spPr/>
    </dgm:pt>
    <dgm:pt modelId="{D4900A56-40AD-447C-A4FB-07D26A126D66}" type="pres">
      <dgm:prSet presAssocID="{AF11F9B9-7A5F-4238-A03E-18F09B1C1FE1}" presName="thickLine" presStyleLbl="alignNode1" presStyleIdx="3" presStyleCnt="5"/>
      <dgm:spPr/>
    </dgm:pt>
    <dgm:pt modelId="{A884B5EB-4E8A-401F-A168-E85EE48FDB73}" type="pres">
      <dgm:prSet presAssocID="{AF11F9B9-7A5F-4238-A03E-18F09B1C1FE1}" presName="horz1" presStyleCnt="0"/>
      <dgm:spPr/>
    </dgm:pt>
    <dgm:pt modelId="{ADC1DF55-A5F8-4C45-B663-CC1708B205C7}" type="pres">
      <dgm:prSet presAssocID="{AF11F9B9-7A5F-4238-A03E-18F09B1C1FE1}" presName="tx1" presStyleLbl="revTx" presStyleIdx="3" presStyleCnt="5"/>
      <dgm:spPr/>
    </dgm:pt>
    <dgm:pt modelId="{7CB4094D-EC68-4606-83A1-464C7F94ECD1}" type="pres">
      <dgm:prSet presAssocID="{AF11F9B9-7A5F-4238-A03E-18F09B1C1FE1}" presName="vert1" presStyleCnt="0"/>
      <dgm:spPr/>
    </dgm:pt>
    <dgm:pt modelId="{B766AEDC-36A8-49EE-97E5-FEDEDE6A1BC0}" type="pres">
      <dgm:prSet presAssocID="{B564EA48-1DB2-4C0A-BAF2-1DF6E0673D5B}" presName="thickLine" presStyleLbl="alignNode1" presStyleIdx="4" presStyleCnt="5"/>
      <dgm:spPr/>
    </dgm:pt>
    <dgm:pt modelId="{C639D6EA-E7CE-48EC-AE20-FF6659AE1D88}" type="pres">
      <dgm:prSet presAssocID="{B564EA48-1DB2-4C0A-BAF2-1DF6E0673D5B}" presName="horz1" presStyleCnt="0"/>
      <dgm:spPr/>
    </dgm:pt>
    <dgm:pt modelId="{130413B9-01D6-4A39-A9ED-886988B87B04}" type="pres">
      <dgm:prSet presAssocID="{B564EA48-1DB2-4C0A-BAF2-1DF6E0673D5B}" presName="tx1" presStyleLbl="revTx" presStyleIdx="4" presStyleCnt="5"/>
      <dgm:spPr/>
    </dgm:pt>
    <dgm:pt modelId="{18377310-9002-4B7D-B80E-490A8DC57798}" type="pres">
      <dgm:prSet presAssocID="{B564EA48-1DB2-4C0A-BAF2-1DF6E0673D5B}" presName="vert1" presStyleCnt="0"/>
      <dgm:spPr/>
    </dgm:pt>
  </dgm:ptLst>
  <dgm:cxnLst>
    <dgm:cxn modelId="{2EAA381C-DE54-406A-8D20-4D1EB96C9279}" type="presOf" srcId="{723F7BA4-F7FF-4075-A6DE-D65C99A862AA}" destId="{1CE836C9-617D-4E3A-BC4A-35A8550F0B3B}" srcOrd="0" destOrd="0" presId="urn:microsoft.com/office/officeart/2008/layout/LinedList"/>
    <dgm:cxn modelId="{214F0332-4DA2-4000-8593-71787B2B97A6}" type="presOf" srcId="{B564EA48-1DB2-4C0A-BAF2-1DF6E0673D5B}" destId="{130413B9-01D6-4A39-A9ED-886988B87B04}" srcOrd="0" destOrd="0" presId="urn:microsoft.com/office/officeart/2008/layout/LinedList"/>
    <dgm:cxn modelId="{D654A565-A979-4A0E-BADE-73F017160132}" srcId="{723F7BA4-F7FF-4075-A6DE-D65C99A862AA}" destId="{A1E9316C-1BD2-4ACE-86A8-BD07DEF59376}" srcOrd="2" destOrd="0" parTransId="{C0CD37B4-DEAE-4E43-911B-E25ED17EF31A}" sibTransId="{7420EA81-6E42-4E65-B335-95667ECA8E7B}"/>
    <dgm:cxn modelId="{D031BC6B-0AE5-4F4A-A5CA-7FFA2528A505}" srcId="{723F7BA4-F7FF-4075-A6DE-D65C99A862AA}" destId="{AF11F9B9-7A5F-4238-A03E-18F09B1C1FE1}" srcOrd="3" destOrd="0" parTransId="{EF686A41-576A-4F74-B3D6-AAB49CC0D9E5}" sibTransId="{AB5C421A-E532-40B1-BCD0-88FEF22B614F}"/>
    <dgm:cxn modelId="{39E8D56C-ED1E-4E5C-A070-7E500355DB8B}" srcId="{723F7BA4-F7FF-4075-A6DE-D65C99A862AA}" destId="{9C1D5A15-FCAE-49D8-B1AD-087D62530906}" srcOrd="1" destOrd="0" parTransId="{A7B9E8EC-432A-41CA-BEEA-4DD1F2DF7A78}" sibTransId="{10BD2FE0-3B1A-4247-99DA-66D75E7FE97A}"/>
    <dgm:cxn modelId="{B4FB8372-C268-47B1-979E-AECCB138A039}" srcId="{723F7BA4-F7FF-4075-A6DE-D65C99A862AA}" destId="{9B7306E7-EBDF-4C2B-AFA5-428ADAE4D6CD}" srcOrd="0" destOrd="0" parTransId="{1B702FDD-BC3D-45B5-BE2F-EAEB37B27609}" sibTransId="{0D23B67D-A76B-4B1C-8C79-D090A5EF6D84}"/>
    <dgm:cxn modelId="{6D968755-561A-4E93-BA70-9CF4100201F8}" type="presOf" srcId="{9C1D5A15-FCAE-49D8-B1AD-087D62530906}" destId="{96AD832B-5898-4E4D-8A1D-67F519E8ABCD}" srcOrd="0" destOrd="0" presId="urn:microsoft.com/office/officeart/2008/layout/LinedList"/>
    <dgm:cxn modelId="{1AF58D91-F0D4-4246-A2D7-2A1E26C9F4B3}" srcId="{723F7BA4-F7FF-4075-A6DE-D65C99A862AA}" destId="{B564EA48-1DB2-4C0A-BAF2-1DF6E0673D5B}" srcOrd="4" destOrd="0" parTransId="{765A3643-5EDE-4031-A04E-BCBEBDF9E9F6}" sibTransId="{276E3CE1-4BE0-4B45-B2E8-1CF44A3B9374}"/>
    <dgm:cxn modelId="{8C41E9A4-8CD5-4DD3-ADF6-AA68BEBC3A85}" type="presOf" srcId="{9B7306E7-EBDF-4C2B-AFA5-428ADAE4D6CD}" destId="{BED9A8A4-7014-40D4-AA70-6CDB59B3B117}" srcOrd="0" destOrd="0" presId="urn:microsoft.com/office/officeart/2008/layout/LinedList"/>
    <dgm:cxn modelId="{A04C24A7-0390-4002-AB4B-D1994F7E15B1}" type="presOf" srcId="{A1E9316C-1BD2-4ACE-86A8-BD07DEF59376}" destId="{20739A89-2D76-43AC-87DE-DB0B36B8070D}" srcOrd="0" destOrd="0" presId="urn:microsoft.com/office/officeart/2008/layout/LinedList"/>
    <dgm:cxn modelId="{30646EEC-DE76-4A56-88F3-F621260D6266}" type="presOf" srcId="{AF11F9B9-7A5F-4238-A03E-18F09B1C1FE1}" destId="{ADC1DF55-A5F8-4C45-B663-CC1708B205C7}" srcOrd="0" destOrd="0" presId="urn:microsoft.com/office/officeart/2008/layout/LinedList"/>
    <dgm:cxn modelId="{82B4DA12-814F-45AC-8A5B-941136A92A1E}" type="presParOf" srcId="{1CE836C9-617D-4E3A-BC4A-35A8550F0B3B}" destId="{9EE0E5FE-33B6-4937-A55F-1091B791C08F}" srcOrd="0" destOrd="0" presId="urn:microsoft.com/office/officeart/2008/layout/LinedList"/>
    <dgm:cxn modelId="{B77D3AFD-5455-4EA1-AAC7-A21D0A57CE15}" type="presParOf" srcId="{1CE836C9-617D-4E3A-BC4A-35A8550F0B3B}" destId="{58415C8F-A9EE-4271-A340-DF2A70091FB0}" srcOrd="1" destOrd="0" presId="urn:microsoft.com/office/officeart/2008/layout/LinedList"/>
    <dgm:cxn modelId="{DA58030C-78BF-4B13-9D6D-2690A8765931}" type="presParOf" srcId="{58415C8F-A9EE-4271-A340-DF2A70091FB0}" destId="{BED9A8A4-7014-40D4-AA70-6CDB59B3B117}" srcOrd="0" destOrd="0" presId="urn:microsoft.com/office/officeart/2008/layout/LinedList"/>
    <dgm:cxn modelId="{0BB778CF-37F9-4A28-A4DF-973116152C37}" type="presParOf" srcId="{58415C8F-A9EE-4271-A340-DF2A70091FB0}" destId="{81885277-6AF0-43FF-8707-9D1FE7C8A399}" srcOrd="1" destOrd="0" presId="urn:microsoft.com/office/officeart/2008/layout/LinedList"/>
    <dgm:cxn modelId="{8BFEA82F-6B46-453E-821B-BBED95CE78FB}" type="presParOf" srcId="{1CE836C9-617D-4E3A-BC4A-35A8550F0B3B}" destId="{0A853BB0-4A27-49DD-B5D0-AE169902A620}" srcOrd="2" destOrd="0" presId="urn:microsoft.com/office/officeart/2008/layout/LinedList"/>
    <dgm:cxn modelId="{20FA17BF-BAEA-48C6-9C5D-A9975BF98725}" type="presParOf" srcId="{1CE836C9-617D-4E3A-BC4A-35A8550F0B3B}" destId="{BDB814DC-3A4F-48B6-B5B4-156B0873EC35}" srcOrd="3" destOrd="0" presId="urn:microsoft.com/office/officeart/2008/layout/LinedList"/>
    <dgm:cxn modelId="{115DC8A8-D6B8-484E-85EB-B9D99CD4078C}" type="presParOf" srcId="{BDB814DC-3A4F-48B6-B5B4-156B0873EC35}" destId="{96AD832B-5898-4E4D-8A1D-67F519E8ABCD}" srcOrd="0" destOrd="0" presId="urn:microsoft.com/office/officeart/2008/layout/LinedList"/>
    <dgm:cxn modelId="{CEC73608-4A8A-4F98-AF1B-C048C3F64A8D}" type="presParOf" srcId="{BDB814DC-3A4F-48B6-B5B4-156B0873EC35}" destId="{B4B12931-D6EC-4C8F-A4F4-3650793485DE}" srcOrd="1" destOrd="0" presId="urn:microsoft.com/office/officeart/2008/layout/LinedList"/>
    <dgm:cxn modelId="{6842AE06-89A6-4340-9DDC-62A7FDA76DDE}" type="presParOf" srcId="{1CE836C9-617D-4E3A-BC4A-35A8550F0B3B}" destId="{842BDCEB-21F4-485B-8802-F15235177D8A}" srcOrd="4" destOrd="0" presId="urn:microsoft.com/office/officeart/2008/layout/LinedList"/>
    <dgm:cxn modelId="{70B73D2E-57A4-4352-81D4-A83405771388}" type="presParOf" srcId="{1CE836C9-617D-4E3A-BC4A-35A8550F0B3B}" destId="{24246EF1-D53B-4C36-8B9F-3B4DF0FCB77C}" srcOrd="5" destOrd="0" presId="urn:microsoft.com/office/officeart/2008/layout/LinedList"/>
    <dgm:cxn modelId="{708AD432-7A01-45AA-AF12-2522E3568967}" type="presParOf" srcId="{24246EF1-D53B-4C36-8B9F-3B4DF0FCB77C}" destId="{20739A89-2D76-43AC-87DE-DB0B36B8070D}" srcOrd="0" destOrd="0" presId="urn:microsoft.com/office/officeart/2008/layout/LinedList"/>
    <dgm:cxn modelId="{A95CE011-59BF-457A-9423-24017063AF34}" type="presParOf" srcId="{24246EF1-D53B-4C36-8B9F-3B4DF0FCB77C}" destId="{33741A6B-DB28-4597-97B3-CE084D742F24}" srcOrd="1" destOrd="0" presId="urn:microsoft.com/office/officeart/2008/layout/LinedList"/>
    <dgm:cxn modelId="{C567D8F5-80A4-4892-A4AA-65218AA9B29B}" type="presParOf" srcId="{1CE836C9-617D-4E3A-BC4A-35A8550F0B3B}" destId="{D4900A56-40AD-447C-A4FB-07D26A126D66}" srcOrd="6" destOrd="0" presId="urn:microsoft.com/office/officeart/2008/layout/LinedList"/>
    <dgm:cxn modelId="{4E88C3EC-34E6-4356-9773-336D49E98504}" type="presParOf" srcId="{1CE836C9-617D-4E3A-BC4A-35A8550F0B3B}" destId="{A884B5EB-4E8A-401F-A168-E85EE48FDB73}" srcOrd="7" destOrd="0" presId="urn:microsoft.com/office/officeart/2008/layout/LinedList"/>
    <dgm:cxn modelId="{565DDD4C-9394-48F6-B563-02373E363CC8}" type="presParOf" srcId="{A884B5EB-4E8A-401F-A168-E85EE48FDB73}" destId="{ADC1DF55-A5F8-4C45-B663-CC1708B205C7}" srcOrd="0" destOrd="0" presId="urn:microsoft.com/office/officeart/2008/layout/LinedList"/>
    <dgm:cxn modelId="{BB997EFA-261E-4C22-B932-EF52202C5958}" type="presParOf" srcId="{A884B5EB-4E8A-401F-A168-E85EE48FDB73}" destId="{7CB4094D-EC68-4606-83A1-464C7F94ECD1}" srcOrd="1" destOrd="0" presId="urn:microsoft.com/office/officeart/2008/layout/LinedList"/>
    <dgm:cxn modelId="{20F00D7B-5BE0-459D-ABB4-62BA284E6D43}" type="presParOf" srcId="{1CE836C9-617D-4E3A-BC4A-35A8550F0B3B}" destId="{B766AEDC-36A8-49EE-97E5-FEDEDE6A1BC0}" srcOrd="8" destOrd="0" presId="urn:microsoft.com/office/officeart/2008/layout/LinedList"/>
    <dgm:cxn modelId="{7537F000-DB61-49D5-A853-34518A2AC724}" type="presParOf" srcId="{1CE836C9-617D-4E3A-BC4A-35A8550F0B3B}" destId="{C639D6EA-E7CE-48EC-AE20-FF6659AE1D88}" srcOrd="9" destOrd="0" presId="urn:microsoft.com/office/officeart/2008/layout/LinedList"/>
    <dgm:cxn modelId="{1BF65257-3A41-4A2D-9307-B63D3B754E32}" type="presParOf" srcId="{C639D6EA-E7CE-48EC-AE20-FF6659AE1D88}" destId="{130413B9-01D6-4A39-A9ED-886988B87B04}" srcOrd="0" destOrd="0" presId="urn:microsoft.com/office/officeart/2008/layout/LinedList"/>
    <dgm:cxn modelId="{B4F7F144-91C2-4786-93B2-F72729ABBFCF}" type="presParOf" srcId="{C639D6EA-E7CE-48EC-AE20-FF6659AE1D88}" destId="{18377310-9002-4B7D-B80E-490A8DC57798}"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EC2D0FC0-D502-4981-BB75-B041C6F16274}"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9A349795-DF5E-4BE4-A7B2-F7529BA97151}">
      <dgm:prSet/>
      <dgm:spPr/>
      <dgm:t>
        <a:bodyPr/>
        <a:lstStyle/>
        <a:p>
          <a:r>
            <a:rPr lang="en-GB"/>
            <a:t>82‑year‑old woman living alone</a:t>
          </a:r>
          <a:endParaRPr lang="en-US"/>
        </a:p>
      </dgm:t>
    </dgm:pt>
    <dgm:pt modelId="{8961D3EF-872F-4345-9E96-6E4E3E5C4F49}" type="parTrans" cxnId="{5B698BDD-D9B0-448B-A490-ED95FB132BE9}">
      <dgm:prSet/>
      <dgm:spPr/>
      <dgm:t>
        <a:bodyPr/>
        <a:lstStyle/>
        <a:p>
          <a:endParaRPr lang="en-US"/>
        </a:p>
      </dgm:t>
    </dgm:pt>
    <dgm:pt modelId="{6C28D3FE-6FBC-4ECC-B1F9-F66165AF4561}" type="sibTrans" cxnId="{5B698BDD-D9B0-448B-A490-ED95FB132BE9}">
      <dgm:prSet/>
      <dgm:spPr/>
      <dgm:t>
        <a:bodyPr/>
        <a:lstStyle/>
        <a:p>
          <a:endParaRPr lang="en-US"/>
        </a:p>
      </dgm:t>
    </dgm:pt>
    <dgm:pt modelId="{827A77B9-F9B0-4953-AC50-8673AEDC8378}">
      <dgm:prSet/>
      <dgm:spPr/>
      <dgm:t>
        <a:bodyPr/>
        <a:lstStyle/>
        <a:p>
          <a:r>
            <a:rPr lang="en-GB"/>
            <a:t>Diagnosed with vascular dementia</a:t>
          </a:r>
          <a:endParaRPr lang="en-US"/>
        </a:p>
      </dgm:t>
    </dgm:pt>
    <dgm:pt modelId="{DE3D8BC2-115B-4FEF-B9AC-C0EBC1687892}" type="parTrans" cxnId="{5AEF1530-9E01-4117-A2A2-C3ED17CDFB84}">
      <dgm:prSet/>
      <dgm:spPr/>
      <dgm:t>
        <a:bodyPr/>
        <a:lstStyle/>
        <a:p>
          <a:endParaRPr lang="en-US"/>
        </a:p>
      </dgm:t>
    </dgm:pt>
    <dgm:pt modelId="{3737B7A1-7492-4C24-B9FD-509047D1745A}" type="sibTrans" cxnId="{5AEF1530-9E01-4117-A2A2-C3ED17CDFB84}">
      <dgm:prSet/>
      <dgm:spPr/>
      <dgm:t>
        <a:bodyPr/>
        <a:lstStyle/>
        <a:p>
          <a:endParaRPr lang="en-US"/>
        </a:p>
      </dgm:t>
    </dgm:pt>
    <dgm:pt modelId="{C6E59544-A87E-4DBB-A8DC-177F4C127B0C}">
      <dgm:prSet/>
      <dgm:spPr/>
      <dgm:t>
        <a:bodyPr/>
        <a:lstStyle/>
        <a:p>
          <a:r>
            <a:rPr lang="en-GB"/>
            <a:t>Struggles with memory, mobility &amp; daily tasks</a:t>
          </a:r>
          <a:endParaRPr lang="en-US"/>
        </a:p>
      </dgm:t>
    </dgm:pt>
    <dgm:pt modelId="{299DF900-7DCC-47F8-91AE-4ECB40A60A0C}" type="parTrans" cxnId="{9714567A-ECF7-4462-BD26-B514CCD1E536}">
      <dgm:prSet/>
      <dgm:spPr/>
      <dgm:t>
        <a:bodyPr/>
        <a:lstStyle/>
        <a:p>
          <a:endParaRPr lang="en-US"/>
        </a:p>
      </dgm:t>
    </dgm:pt>
    <dgm:pt modelId="{43BEC2B0-708B-4B4A-A835-3F94710D0E9C}" type="sibTrans" cxnId="{9714567A-ECF7-4462-BD26-B514CCD1E536}">
      <dgm:prSet/>
      <dgm:spPr/>
      <dgm:t>
        <a:bodyPr/>
        <a:lstStyle/>
        <a:p>
          <a:endParaRPr lang="en-US"/>
        </a:p>
      </dgm:t>
    </dgm:pt>
    <dgm:pt modelId="{093289C5-64A8-4BCE-8033-168F164B1026}">
      <dgm:prSet/>
      <dgm:spPr/>
      <dgm:t>
        <a:bodyPr/>
        <a:lstStyle/>
        <a:p>
          <a:r>
            <a:rPr lang="en-GB"/>
            <a:t>Risks: falls, isolation, medication errors</a:t>
          </a:r>
          <a:endParaRPr lang="en-US"/>
        </a:p>
      </dgm:t>
    </dgm:pt>
    <dgm:pt modelId="{BCF64EC8-416B-4927-A3A3-97487C104B9F}" type="parTrans" cxnId="{D0F25F30-25EA-44F0-B307-7FBE5F2D02A3}">
      <dgm:prSet/>
      <dgm:spPr/>
      <dgm:t>
        <a:bodyPr/>
        <a:lstStyle/>
        <a:p>
          <a:endParaRPr lang="en-US"/>
        </a:p>
      </dgm:t>
    </dgm:pt>
    <dgm:pt modelId="{AA7BA906-F4E9-4B02-8A96-647D0DA01459}" type="sibTrans" cxnId="{D0F25F30-25EA-44F0-B307-7FBE5F2D02A3}">
      <dgm:prSet/>
      <dgm:spPr/>
      <dgm:t>
        <a:bodyPr/>
        <a:lstStyle/>
        <a:p>
          <a:endParaRPr lang="en-US"/>
        </a:p>
      </dgm:t>
    </dgm:pt>
    <dgm:pt modelId="{96BAC039-E754-4C46-A473-1F584DA863B3}">
      <dgm:prSet/>
      <dgm:spPr/>
      <dgm:t>
        <a:bodyPr/>
        <a:lstStyle/>
        <a:p>
          <a:r>
            <a:rPr lang="en-GB"/>
            <a:t>Support: domiciliary care, telecare, OT, family</a:t>
          </a:r>
          <a:endParaRPr lang="en-US"/>
        </a:p>
      </dgm:t>
    </dgm:pt>
    <dgm:pt modelId="{F2E06258-18AD-4122-BD48-B567EA40CFB5}" type="parTrans" cxnId="{743DA7DE-896E-42F1-9D2C-78930ED62996}">
      <dgm:prSet/>
      <dgm:spPr/>
      <dgm:t>
        <a:bodyPr/>
        <a:lstStyle/>
        <a:p>
          <a:endParaRPr lang="en-US"/>
        </a:p>
      </dgm:t>
    </dgm:pt>
    <dgm:pt modelId="{FB4757A4-4B0E-458B-A2F4-3597149A06D0}" type="sibTrans" cxnId="{743DA7DE-896E-42F1-9D2C-78930ED62996}">
      <dgm:prSet/>
      <dgm:spPr/>
      <dgm:t>
        <a:bodyPr/>
        <a:lstStyle/>
        <a:p>
          <a:endParaRPr lang="en-US"/>
        </a:p>
      </dgm:t>
    </dgm:pt>
    <dgm:pt modelId="{9D3882CA-57A9-4C2D-8D00-9A7266393421}">
      <dgm:prSet/>
      <dgm:spPr/>
      <dgm:t>
        <a:bodyPr/>
        <a:lstStyle/>
        <a:p>
          <a:r>
            <a:rPr lang="en-GB"/>
            <a:t>Outcomes linked to theory &amp; policy</a:t>
          </a:r>
          <a:endParaRPr lang="en-US"/>
        </a:p>
      </dgm:t>
    </dgm:pt>
    <dgm:pt modelId="{01DB1DAD-E3C1-49E4-9F27-89B1E99C18D3}" type="parTrans" cxnId="{80EAEE38-1480-4F32-9B83-FB111F40532B}">
      <dgm:prSet/>
      <dgm:spPr/>
      <dgm:t>
        <a:bodyPr/>
        <a:lstStyle/>
        <a:p>
          <a:endParaRPr lang="en-US"/>
        </a:p>
      </dgm:t>
    </dgm:pt>
    <dgm:pt modelId="{F0942CA8-6EFE-4C49-8914-BF80F3C8B194}" type="sibTrans" cxnId="{80EAEE38-1480-4F32-9B83-FB111F40532B}">
      <dgm:prSet/>
      <dgm:spPr/>
      <dgm:t>
        <a:bodyPr/>
        <a:lstStyle/>
        <a:p>
          <a:endParaRPr lang="en-US"/>
        </a:p>
      </dgm:t>
    </dgm:pt>
    <dgm:pt modelId="{30F848F5-9898-4329-8952-92C40D8DC35B}" type="pres">
      <dgm:prSet presAssocID="{EC2D0FC0-D502-4981-BB75-B041C6F16274}" presName="vert0" presStyleCnt="0">
        <dgm:presLayoutVars>
          <dgm:dir/>
          <dgm:animOne val="branch"/>
          <dgm:animLvl val="lvl"/>
        </dgm:presLayoutVars>
      </dgm:prSet>
      <dgm:spPr/>
    </dgm:pt>
    <dgm:pt modelId="{5FD37F90-A522-4296-9FFE-227AAFDCD8F2}" type="pres">
      <dgm:prSet presAssocID="{9A349795-DF5E-4BE4-A7B2-F7529BA97151}" presName="thickLine" presStyleLbl="alignNode1" presStyleIdx="0" presStyleCnt="6"/>
      <dgm:spPr/>
    </dgm:pt>
    <dgm:pt modelId="{1BDB7537-808F-4EB4-9A0E-C88CDECCFFF3}" type="pres">
      <dgm:prSet presAssocID="{9A349795-DF5E-4BE4-A7B2-F7529BA97151}" presName="horz1" presStyleCnt="0"/>
      <dgm:spPr/>
    </dgm:pt>
    <dgm:pt modelId="{3BB38BB2-91C2-42C2-ADD7-86B09AC24203}" type="pres">
      <dgm:prSet presAssocID="{9A349795-DF5E-4BE4-A7B2-F7529BA97151}" presName="tx1" presStyleLbl="revTx" presStyleIdx="0" presStyleCnt="6"/>
      <dgm:spPr/>
    </dgm:pt>
    <dgm:pt modelId="{55A146EF-FBE7-49EA-9B4B-1B79C1460442}" type="pres">
      <dgm:prSet presAssocID="{9A349795-DF5E-4BE4-A7B2-F7529BA97151}" presName="vert1" presStyleCnt="0"/>
      <dgm:spPr/>
    </dgm:pt>
    <dgm:pt modelId="{E7A75770-45C3-4ECC-BA96-B4F950E995CD}" type="pres">
      <dgm:prSet presAssocID="{827A77B9-F9B0-4953-AC50-8673AEDC8378}" presName="thickLine" presStyleLbl="alignNode1" presStyleIdx="1" presStyleCnt="6"/>
      <dgm:spPr/>
    </dgm:pt>
    <dgm:pt modelId="{AEBDABA7-684F-4943-8478-56D60B2A7933}" type="pres">
      <dgm:prSet presAssocID="{827A77B9-F9B0-4953-AC50-8673AEDC8378}" presName="horz1" presStyleCnt="0"/>
      <dgm:spPr/>
    </dgm:pt>
    <dgm:pt modelId="{2994ED8C-76F6-4281-83F7-73BE90F08850}" type="pres">
      <dgm:prSet presAssocID="{827A77B9-F9B0-4953-AC50-8673AEDC8378}" presName="tx1" presStyleLbl="revTx" presStyleIdx="1" presStyleCnt="6"/>
      <dgm:spPr/>
    </dgm:pt>
    <dgm:pt modelId="{56CDAE1A-2C86-471E-BC2E-E2BEED798F6C}" type="pres">
      <dgm:prSet presAssocID="{827A77B9-F9B0-4953-AC50-8673AEDC8378}" presName="vert1" presStyleCnt="0"/>
      <dgm:spPr/>
    </dgm:pt>
    <dgm:pt modelId="{49915F9A-2874-4D7E-9CCA-B36066AB09D5}" type="pres">
      <dgm:prSet presAssocID="{C6E59544-A87E-4DBB-A8DC-177F4C127B0C}" presName="thickLine" presStyleLbl="alignNode1" presStyleIdx="2" presStyleCnt="6"/>
      <dgm:spPr/>
    </dgm:pt>
    <dgm:pt modelId="{157DF2C2-9058-42C8-B47E-EB0E6482FE6E}" type="pres">
      <dgm:prSet presAssocID="{C6E59544-A87E-4DBB-A8DC-177F4C127B0C}" presName="horz1" presStyleCnt="0"/>
      <dgm:spPr/>
    </dgm:pt>
    <dgm:pt modelId="{8E42B5B9-E277-4416-96D7-BB79DBB4A00F}" type="pres">
      <dgm:prSet presAssocID="{C6E59544-A87E-4DBB-A8DC-177F4C127B0C}" presName="tx1" presStyleLbl="revTx" presStyleIdx="2" presStyleCnt="6"/>
      <dgm:spPr/>
    </dgm:pt>
    <dgm:pt modelId="{68EDD947-A515-48A6-9545-B345C5DAAD23}" type="pres">
      <dgm:prSet presAssocID="{C6E59544-A87E-4DBB-A8DC-177F4C127B0C}" presName="vert1" presStyleCnt="0"/>
      <dgm:spPr/>
    </dgm:pt>
    <dgm:pt modelId="{E7B6B6E5-D534-49E0-A786-E0FF42DC007F}" type="pres">
      <dgm:prSet presAssocID="{093289C5-64A8-4BCE-8033-168F164B1026}" presName="thickLine" presStyleLbl="alignNode1" presStyleIdx="3" presStyleCnt="6"/>
      <dgm:spPr/>
    </dgm:pt>
    <dgm:pt modelId="{EB15123F-8569-4A78-B187-3167759654D2}" type="pres">
      <dgm:prSet presAssocID="{093289C5-64A8-4BCE-8033-168F164B1026}" presName="horz1" presStyleCnt="0"/>
      <dgm:spPr/>
    </dgm:pt>
    <dgm:pt modelId="{4C01927E-A9FF-40CA-8925-0A0EAF9C1B61}" type="pres">
      <dgm:prSet presAssocID="{093289C5-64A8-4BCE-8033-168F164B1026}" presName="tx1" presStyleLbl="revTx" presStyleIdx="3" presStyleCnt="6"/>
      <dgm:spPr/>
    </dgm:pt>
    <dgm:pt modelId="{E4DC643D-4DDE-4BA9-A715-B779C5B66D53}" type="pres">
      <dgm:prSet presAssocID="{093289C5-64A8-4BCE-8033-168F164B1026}" presName="vert1" presStyleCnt="0"/>
      <dgm:spPr/>
    </dgm:pt>
    <dgm:pt modelId="{5E56E57C-0E7D-41EB-8A61-C73117016FDC}" type="pres">
      <dgm:prSet presAssocID="{96BAC039-E754-4C46-A473-1F584DA863B3}" presName="thickLine" presStyleLbl="alignNode1" presStyleIdx="4" presStyleCnt="6"/>
      <dgm:spPr/>
    </dgm:pt>
    <dgm:pt modelId="{FA3DF276-BAC8-4E23-B932-1FD4DD767CA9}" type="pres">
      <dgm:prSet presAssocID="{96BAC039-E754-4C46-A473-1F584DA863B3}" presName="horz1" presStyleCnt="0"/>
      <dgm:spPr/>
    </dgm:pt>
    <dgm:pt modelId="{BBB5FC73-5499-463C-A369-F4AA623846C3}" type="pres">
      <dgm:prSet presAssocID="{96BAC039-E754-4C46-A473-1F584DA863B3}" presName="tx1" presStyleLbl="revTx" presStyleIdx="4" presStyleCnt="6"/>
      <dgm:spPr/>
    </dgm:pt>
    <dgm:pt modelId="{D0C5F112-E00C-45E4-AA98-C305A47A767B}" type="pres">
      <dgm:prSet presAssocID="{96BAC039-E754-4C46-A473-1F584DA863B3}" presName="vert1" presStyleCnt="0"/>
      <dgm:spPr/>
    </dgm:pt>
    <dgm:pt modelId="{6782D485-241A-4A44-AFC7-CEC66D6E0398}" type="pres">
      <dgm:prSet presAssocID="{9D3882CA-57A9-4C2D-8D00-9A7266393421}" presName="thickLine" presStyleLbl="alignNode1" presStyleIdx="5" presStyleCnt="6"/>
      <dgm:spPr/>
    </dgm:pt>
    <dgm:pt modelId="{6E270CF9-00F8-4105-B363-B79AF1EE02B3}" type="pres">
      <dgm:prSet presAssocID="{9D3882CA-57A9-4C2D-8D00-9A7266393421}" presName="horz1" presStyleCnt="0"/>
      <dgm:spPr/>
    </dgm:pt>
    <dgm:pt modelId="{13422726-56BE-42A5-AC5A-6DE20C14181C}" type="pres">
      <dgm:prSet presAssocID="{9D3882CA-57A9-4C2D-8D00-9A7266393421}" presName="tx1" presStyleLbl="revTx" presStyleIdx="5" presStyleCnt="6"/>
      <dgm:spPr/>
    </dgm:pt>
    <dgm:pt modelId="{0E8B3206-376B-4E72-9A28-4362B33BB8D1}" type="pres">
      <dgm:prSet presAssocID="{9D3882CA-57A9-4C2D-8D00-9A7266393421}" presName="vert1" presStyleCnt="0"/>
      <dgm:spPr/>
    </dgm:pt>
  </dgm:ptLst>
  <dgm:cxnLst>
    <dgm:cxn modelId="{685BBF14-4522-4891-80B0-B918AE8D56FE}" type="presOf" srcId="{827A77B9-F9B0-4953-AC50-8673AEDC8378}" destId="{2994ED8C-76F6-4281-83F7-73BE90F08850}" srcOrd="0" destOrd="0" presId="urn:microsoft.com/office/officeart/2008/layout/LinedList"/>
    <dgm:cxn modelId="{5AEF1530-9E01-4117-A2A2-C3ED17CDFB84}" srcId="{EC2D0FC0-D502-4981-BB75-B041C6F16274}" destId="{827A77B9-F9B0-4953-AC50-8673AEDC8378}" srcOrd="1" destOrd="0" parTransId="{DE3D8BC2-115B-4FEF-B9AC-C0EBC1687892}" sibTransId="{3737B7A1-7492-4C24-B9FD-509047D1745A}"/>
    <dgm:cxn modelId="{D0F25F30-25EA-44F0-B307-7FBE5F2D02A3}" srcId="{EC2D0FC0-D502-4981-BB75-B041C6F16274}" destId="{093289C5-64A8-4BCE-8033-168F164B1026}" srcOrd="3" destOrd="0" parTransId="{BCF64EC8-416B-4927-A3A3-97487C104B9F}" sibTransId="{AA7BA906-F4E9-4B02-8A96-647D0DA01459}"/>
    <dgm:cxn modelId="{80EAEE38-1480-4F32-9B83-FB111F40532B}" srcId="{EC2D0FC0-D502-4981-BB75-B041C6F16274}" destId="{9D3882CA-57A9-4C2D-8D00-9A7266393421}" srcOrd="5" destOrd="0" parTransId="{01DB1DAD-E3C1-49E4-9F27-89B1E99C18D3}" sibTransId="{F0942CA8-6EFE-4C49-8914-BF80F3C8B194}"/>
    <dgm:cxn modelId="{8A37BF5E-EAEC-493F-999F-4416820FDD3D}" type="presOf" srcId="{093289C5-64A8-4BCE-8033-168F164B1026}" destId="{4C01927E-A9FF-40CA-8925-0A0EAF9C1B61}" srcOrd="0" destOrd="0" presId="urn:microsoft.com/office/officeart/2008/layout/LinedList"/>
    <dgm:cxn modelId="{EA6ECE43-11FC-4452-AB6A-FF93F25E05FD}" type="presOf" srcId="{96BAC039-E754-4C46-A473-1F584DA863B3}" destId="{BBB5FC73-5499-463C-A369-F4AA623846C3}" srcOrd="0" destOrd="0" presId="urn:microsoft.com/office/officeart/2008/layout/LinedList"/>
    <dgm:cxn modelId="{0749BD73-659F-4F3F-957E-F0AFCD6DC953}" type="presOf" srcId="{EC2D0FC0-D502-4981-BB75-B041C6F16274}" destId="{30F848F5-9898-4329-8952-92C40D8DC35B}" srcOrd="0" destOrd="0" presId="urn:microsoft.com/office/officeart/2008/layout/LinedList"/>
    <dgm:cxn modelId="{9714567A-ECF7-4462-BD26-B514CCD1E536}" srcId="{EC2D0FC0-D502-4981-BB75-B041C6F16274}" destId="{C6E59544-A87E-4DBB-A8DC-177F4C127B0C}" srcOrd="2" destOrd="0" parTransId="{299DF900-7DCC-47F8-91AE-4ECB40A60A0C}" sibTransId="{43BEC2B0-708B-4B4A-A835-3F94710D0E9C}"/>
    <dgm:cxn modelId="{06B2CC83-26CA-4468-BDD2-BD1230E6BF9F}" type="presOf" srcId="{9A349795-DF5E-4BE4-A7B2-F7529BA97151}" destId="{3BB38BB2-91C2-42C2-ADD7-86B09AC24203}" srcOrd="0" destOrd="0" presId="urn:microsoft.com/office/officeart/2008/layout/LinedList"/>
    <dgm:cxn modelId="{E019F88A-4882-4E14-AE1D-4957FA0AC50A}" type="presOf" srcId="{9D3882CA-57A9-4C2D-8D00-9A7266393421}" destId="{13422726-56BE-42A5-AC5A-6DE20C14181C}" srcOrd="0" destOrd="0" presId="urn:microsoft.com/office/officeart/2008/layout/LinedList"/>
    <dgm:cxn modelId="{8BAB6C8C-034D-47D0-AF63-128B72F7E37B}" type="presOf" srcId="{C6E59544-A87E-4DBB-A8DC-177F4C127B0C}" destId="{8E42B5B9-E277-4416-96D7-BB79DBB4A00F}" srcOrd="0" destOrd="0" presId="urn:microsoft.com/office/officeart/2008/layout/LinedList"/>
    <dgm:cxn modelId="{5B698BDD-D9B0-448B-A490-ED95FB132BE9}" srcId="{EC2D0FC0-D502-4981-BB75-B041C6F16274}" destId="{9A349795-DF5E-4BE4-A7B2-F7529BA97151}" srcOrd="0" destOrd="0" parTransId="{8961D3EF-872F-4345-9E96-6E4E3E5C4F49}" sibTransId="{6C28D3FE-6FBC-4ECC-B1F9-F66165AF4561}"/>
    <dgm:cxn modelId="{743DA7DE-896E-42F1-9D2C-78930ED62996}" srcId="{EC2D0FC0-D502-4981-BB75-B041C6F16274}" destId="{96BAC039-E754-4C46-A473-1F584DA863B3}" srcOrd="4" destOrd="0" parTransId="{F2E06258-18AD-4122-BD48-B567EA40CFB5}" sibTransId="{FB4757A4-4B0E-458B-A2F4-3597149A06D0}"/>
    <dgm:cxn modelId="{9E4DFCB9-3CCA-49CB-BC44-E10DEEF86B21}" type="presParOf" srcId="{30F848F5-9898-4329-8952-92C40D8DC35B}" destId="{5FD37F90-A522-4296-9FFE-227AAFDCD8F2}" srcOrd="0" destOrd="0" presId="urn:microsoft.com/office/officeart/2008/layout/LinedList"/>
    <dgm:cxn modelId="{B3AEFFF6-797A-47D8-AB73-1B7BC6289EC2}" type="presParOf" srcId="{30F848F5-9898-4329-8952-92C40D8DC35B}" destId="{1BDB7537-808F-4EB4-9A0E-C88CDECCFFF3}" srcOrd="1" destOrd="0" presId="urn:microsoft.com/office/officeart/2008/layout/LinedList"/>
    <dgm:cxn modelId="{306D984D-2674-47BF-A534-ACFB98C2EA62}" type="presParOf" srcId="{1BDB7537-808F-4EB4-9A0E-C88CDECCFFF3}" destId="{3BB38BB2-91C2-42C2-ADD7-86B09AC24203}" srcOrd="0" destOrd="0" presId="urn:microsoft.com/office/officeart/2008/layout/LinedList"/>
    <dgm:cxn modelId="{06475CCB-7E7F-4A22-970C-B64997D2A40E}" type="presParOf" srcId="{1BDB7537-808F-4EB4-9A0E-C88CDECCFFF3}" destId="{55A146EF-FBE7-49EA-9B4B-1B79C1460442}" srcOrd="1" destOrd="0" presId="urn:microsoft.com/office/officeart/2008/layout/LinedList"/>
    <dgm:cxn modelId="{9F8AF7C0-24E0-4C7C-AEAA-C77C15B5D7B5}" type="presParOf" srcId="{30F848F5-9898-4329-8952-92C40D8DC35B}" destId="{E7A75770-45C3-4ECC-BA96-B4F950E995CD}" srcOrd="2" destOrd="0" presId="urn:microsoft.com/office/officeart/2008/layout/LinedList"/>
    <dgm:cxn modelId="{F2B3B452-0C5A-4472-90A0-986D29AB8D85}" type="presParOf" srcId="{30F848F5-9898-4329-8952-92C40D8DC35B}" destId="{AEBDABA7-684F-4943-8478-56D60B2A7933}" srcOrd="3" destOrd="0" presId="urn:microsoft.com/office/officeart/2008/layout/LinedList"/>
    <dgm:cxn modelId="{A69E378E-AF1D-4EB1-BE1F-23F821BFDD4A}" type="presParOf" srcId="{AEBDABA7-684F-4943-8478-56D60B2A7933}" destId="{2994ED8C-76F6-4281-83F7-73BE90F08850}" srcOrd="0" destOrd="0" presId="urn:microsoft.com/office/officeart/2008/layout/LinedList"/>
    <dgm:cxn modelId="{EA647921-1BC3-4F4A-AA8F-AE5F5A48FCFE}" type="presParOf" srcId="{AEBDABA7-684F-4943-8478-56D60B2A7933}" destId="{56CDAE1A-2C86-471E-BC2E-E2BEED798F6C}" srcOrd="1" destOrd="0" presId="urn:microsoft.com/office/officeart/2008/layout/LinedList"/>
    <dgm:cxn modelId="{0C5D867C-C2D4-4BE2-B445-D21A974B6CBF}" type="presParOf" srcId="{30F848F5-9898-4329-8952-92C40D8DC35B}" destId="{49915F9A-2874-4D7E-9CCA-B36066AB09D5}" srcOrd="4" destOrd="0" presId="urn:microsoft.com/office/officeart/2008/layout/LinedList"/>
    <dgm:cxn modelId="{0CAC0B1A-99B5-45EB-9B0C-26A22A669BA2}" type="presParOf" srcId="{30F848F5-9898-4329-8952-92C40D8DC35B}" destId="{157DF2C2-9058-42C8-B47E-EB0E6482FE6E}" srcOrd="5" destOrd="0" presId="urn:microsoft.com/office/officeart/2008/layout/LinedList"/>
    <dgm:cxn modelId="{33E228F4-FD89-4ADF-9E7A-3E5B25BB1A27}" type="presParOf" srcId="{157DF2C2-9058-42C8-B47E-EB0E6482FE6E}" destId="{8E42B5B9-E277-4416-96D7-BB79DBB4A00F}" srcOrd="0" destOrd="0" presId="urn:microsoft.com/office/officeart/2008/layout/LinedList"/>
    <dgm:cxn modelId="{2E249767-2FEC-4611-B899-6425BF02A98B}" type="presParOf" srcId="{157DF2C2-9058-42C8-B47E-EB0E6482FE6E}" destId="{68EDD947-A515-48A6-9545-B345C5DAAD23}" srcOrd="1" destOrd="0" presId="urn:microsoft.com/office/officeart/2008/layout/LinedList"/>
    <dgm:cxn modelId="{4F5F3D35-FB39-4D3F-BDD7-3328A42533E4}" type="presParOf" srcId="{30F848F5-9898-4329-8952-92C40D8DC35B}" destId="{E7B6B6E5-D534-49E0-A786-E0FF42DC007F}" srcOrd="6" destOrd="0" presId="urn:microsoft.com/office/officeart/2008/layout/LinedList"/>
    <dgm:cxn modelId="{0DB563F6-307E-4B15-A3C2-2A9351E6D708}" type="presParOf" srcId="{30F848F5-9898-4329-8952-92C40D8DC35B}" destId="{EB15123F-8569-4A78-B187-3167759654D2}" srcOrd="7" destOrd="0" presId="urn:microsoft.com/office/officeart/2008/layout/LinedList"/>
    <dgm:cxn modelId="{05D40437-C6B4-4A1C-97B5-B19829BE3BC4}" type="presParOf" srcId="{EB15123F-8569-4A78-B187-3167759654D2}" destId="{4C01927E-A9FF-40CA-8925-0A0EAF9C1B61}" srcOrd="0" destOrd="0" presId="urn:microsoft.com/office/officeart/2008/layout/LinedList"/>
    <dgm:cxn modelId="{8E6AD856-D8A2-447F-906A-A6D8031FA1E4}" type="presParOf" srcId="{EB15123F-8569-4A78-B187-3167759654D2}" destId="{E4DC643D-4DDE-4BA9-A715-B779C5B66D53}" srcOrd="1" destOrd="0" presId="urn:microsoft.com/office/officeart/2008/layout/LinedList"/>
    <dgm:cxn modelId="{13B5A392-C86E-4D59-A702-549F9C96F29B}" type="presParOf" srcId="{30F848F5-9898-4329-8952-92C40D8DC35B}" destId="{5E56E57C-0E7D-41EB-8A61-C73117016FDC}" srcOrd="8" destOrd="0" presId="urn:microsoft.com/office/officeart/2008/layout/LinedList"/>
    <dgm:cxn modelId="{D9453590-25EC-4509-AA2A-57DF18531F68}" type="presParOf" srcId="{30F848F5-9898-4329-8952-92C40D8DC35B}" destId="{FA3DF276-BAC8-4E23-B932-1FD4DD767CA9}" srcOrd="9" destOrd="0" presId="urn:microsoft.com/office/officeart/2008/layout/LinedList"/>
    <dgm:cxn modelId="{7245B3B2-E0BD-46B2-989F-0892C19BFF45}" type="presParOf" srcId="{FA3DF276-BAC8-4E23-B932-1FD4DD767CA9}" destId="{BBB5FC73-5499-463C-A369-F4AA623846C3}" srcOrd="0" destOrd="0" presId="urn:microsoft.com/office/officeart/2008/layout/LinedList"/>
    <dgm:cxn modelId="{24290C5C-03AD-4C59-AD48-2DCFF063A8CE}" type="presParOf" srcId="{FA3DF276-BAC8-4E23-B932-1FD4DD767CA9}" destId="{D0C5F112-E00C-45E4-AA98-C305A47A767B}" srcOrd="1" destOrd="0" presId="urn:microsoft.com/office/officeart/2008/layout/LinedList"/>
    <dgm:cxn modelId="{D57CABA2-D2CA-4C6D-B7CC-38A76FCAC669}" type="presParOf" srcId="{30F848F5-9898-4329-8952-92C40D8DC35B}" destId="{6782D485-241A-4A44-AFC7-CEC66D6E0398}" srcOrd="10" destOrd="0" presId="urn:microsoft.com/office/officeart/2008/layout/LinedList"/>
    <dgm:cxn modelId="{98E43673-2197-4953-97B9-952AE873AFDF}" type="presParOf" srcId="{30F848F5-9898-4329-8952-92C40D8DC35B}" destId="{6E270CF9-00F8-4105-B363-B79AF1EE02B3}" srcOrd="11" destOrd="0" presId="urn:microsoft.com/office/officeart/2008/layout/LinedList"/>
    <dgm:cxn modelId="{FD7475D0-4939-45A5-844C-F732AEF932B0}" type="presParOf" srcId="{6E270CF9-00F8-4105-B363-B79AF1EE02B3}" destId="{13422726-56BE-42A5-AC5A-6DE20C14181C}" srcOrd="0" destOrd="0" presId="urn:microsoft.com/office/officeart/2008/layout/LinedList"/>
    <dgm:cxn modelId="{2BE71BF1-9818-4C88-8F5D-E970F74D0209}" type="presParOf" srcId="{6E270CF9-00F8-4105-B363-B79AF1EE02B3}" destId="{0E8B3206-376B-4E72-9A28-4362B33BB8D1}"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8633C39D-C7CE-4689-94EA-59DD8EB708D3}"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9FC8D334-83CF-4EB7-9E8B-6FE0A07BCD90}">
      <dgm:prSet/>
      <dgm:spPr/>
      <dgm:t>
        <a:bodyPr/>
        <a:lstStyle/>
        <a:p>
          <a:r>
            <a:rPr lang="en-GB"/>
            <a:t>Importance of independence for wellbeing</a:t>
          </a:r>
          <a:endParaRPr lang="en-US"/>
        </a:p>
      </dgm:t>
    </dgm:pt>
    <dgm:pt modelId="{95414073-A98A-45BC-9FF3-42FE6E0E6658}" type="parTrans" cxnId="{92C23DFA-D66B-44D9-9B52-5AD512A2F3CC}">
      <dgm:prSet/>
      <dgm:spPr/>
      <dgm:t>
        <a:bodyPr/>
        <a:lstStyle/>
        <a:p>
          <a:endParaRPr lang="en-US"/>
        </a:p>
      </dgm:t>
    </dgm:pt>
    <dgm:pt modelId="{47318778-438D-4E56-9BFC-98BAB8A005E1}" type="sibTrans" cxnId="{92C23DFA-D66B-44D9-9B52-5AD512A2F3CC}">
      <dgm:prSet/>
      <dgm:spPr/>
      <dgm:t>
        <a:bodyPr/>
        <a:lstStyle/>
        <a:p>
          <a:endParaRPr lang="en-US"/>
        </a:p>
      </dgm:t>
    </dgm:pt>
    <dgm:pt modelId="{D081CE1D-2E4F-4989-A9D9-D3F6699AF98E}">
      <dgm:prSet/>
      <dgm:spPr/>
      <dgm:t>
        <a:bodyPr/>
        <a:lstStyle/>
        <a:p>
          <a:r>
            <a:rPr lang="en-GB"/>
            <a:t>ADLs &amp; IADLs as measures of functional ability</a:t>
          </a:r>
          <a:endParaRPr lang="en-US"/>
        </a:p>
      </dgm:t>
    </dgm:pt>
    <dgm:pt modelId="{10954911-CDC2-4E0B-9A3F-5CBFF20A448B}" type="parTrans" cxnId="{DB4A9DAB-9337-4F02-9E48-EA47F277EE6C}">
      <dgm:prSet/>
      <dgm:spPr/>
      <dgm:t>
        <a:bodyPr/>
        <a:lstStyle/>
        <a:p>
          <a:endParaRPr lang="en-US"/>
        </a:p>
      </dgm:t>
    </dgm:pt>
    <dgm:pt modelId="{3EE88DCD-E78D-466B-ACC8-D5D0458FFA54}" type="sibTrans" cxnId="{DB4A9DAB-9337-4F02-9E48-EA47F277EE6C}">
      <dgm:prSet/>
      <dgm:spPr/>
      <dgm:t>
        <a:bodyPr/>
        <a:lstStyle/>
        <a:p>
          <a:endParaRPr lang="en-US"/>
        </a:p>
      </dgm:t>
    </dgm:pt>
    <dgm:pt modelId="{B9999631-335A-4805-8208-C5DB58DC5A10}">
      <dgm:prSet/>
      <dgm:spPr/>
      <dgm:t>
        <a:bodyPr/>
        <a:lstStyle/>
        <a:p>
          <a:r>
            <a:rPr lang="en-GB"/>
            <a:t>Role of reablement &amp; occupational therapy</a:t>
          </a:r>
          <a:endParaRPr lang="en-US"/>
        </a:p>
      </dgm:t>
    </dgm:pt>
    <dgm:pt modelId="{3B848FAB-E047-4FAB-B6B0-2D5F22190CDF}" type="parTrans" cxnId="{1812205E-C2A4-476C-B774-36BDE2E21A12}">
      <dgm:prSet/>
      <dgm:spPr/>
      <dgm:t>
        <a:bodyPr/>
        <a:lstStyle/>
        <a:p>
          <a:endParaRPr lang="en-US"/>
        </a:p>
      </dgm:t>
    </dgm:pt>
    <dgm:pt modelId="{469506E9-F527-4D73-83DF-08ED55B04783}" type="sibTrans" cxnId="{1812205E-C2A4-476C-B774-36BDE2E21A12}">
      <dgm:prSet/>
      <dgm:spPr/>
      <dgm:t>
        <a:bodyPr/>
        <a:lstStyle/>
        <a:p>
          <a:endParaRPr lang="en-US"/>
        </a:p>
      </dgm:t>
    </dgm:pt>
    <dgm:pt modelId="{C4418607-7604-41DE-835D-E1CC75C46367}">
      <dgm:prSet/>
      <dgm:spPr/>
      <dgm:t>
        <a:bodyPr/>
        <a:lstStyle/>
        <a:p>
          <a:r>
            <a:rPr lang="en-GB"/>
            <a:t>Assistive technology &amp; home adaptations</a:t>
          </a:r>
          <a:endParaRPr lang="en-US"/>
        </a:p>
      </dgm:t>
    </dgm:pt>
    <dgm:pt modelId="{080541C7-C5C1-41E1-A063-27106C67B972}" type="parTrans" cxnId="{7997E869-9349-4446-B563-572D4211A974}">
      <dgm:prSet/>
      <dgm:spPr/>
      <dgm:t>
        <a:bodyPr/>
        <a:lstStyle/>
        <a:p>
          <a:endParaRPr lang="en-US"/>
        </a:p>
      </dgm:t>
    </dgm:pt>
    <dgm:pt modelId="{5BC74424-EC96-4188-830C-AC6D301A04E4}" type="sibTrans" cxnId="{7997E869-9349-4446-B563-572D4211A974}">
      <dgm:prSet/>
      <dgm:spPr/>
      <dgm:t>
        <a:bodyPr/>
        <a:lstStyle/>
        <a:p>
          <a:endParaRPr lang="en-US"/>
        </a:p>
      </dgm:t>
    </dgm:pt>
    <dgm:pt modelId="{84E337D1-41DB-4BC8-809A-C51AC421CDE3}">
      <dgm:prSet/>
      <dgm:spPr/>
      <dgm:t>
        <a:bodyPr/>
        <a:lstStyle/>
        <a:p>
          <a:r>
            <a:rPr lang="en-GB"/>
            <a:t>Person‑centred care promotes autonomy</a:t>
          </a:r>
          <a:endParaRPr lang="en-US"/>
        </a:p>
      </dgm:t>
    </dgm:pt>
    <dgm:pt modelId="{A3A00C5D-AA88-461F-954E-26F9FC32B27A}" type="parTrans" cxnId="{12A56276-A079-4C75-9F9B-34F672452569}">
      <dgm:prSet/>
      <dgm:spPr/>
      <dgm:t>
        <a:bodyPr/>
        <a:lstStyle/>
        <a:p>
          <a:endParaRPr lang="en-US"/>
        </a:p>
      </dgm:t>
    </dgm:pt>
    <dgm:pt modelId="{A4ABC51D-CE02-4943-976B-F513761A9BE2}" type="sibTrans" cxnId="{12A56276-A079-4C75-9F9B-34F672452569}">
      <dgm:prSet/>
      <dgm:spPr/>
      <dgm:t>
        <a:bodyPr/>
        <a:lstStyle/>
        <a:p>
          <a:endParaRPr lang="en-US"/>
        </a:p>
      </dgm:t>
    </dgm:pt>
    <dgm:pt modelId="{1FB0ED65-982A-4EE5-9DBE-1E230DD7A69F}">
      <dgm:prSet/>
      <dgm:spPr/>
      <dgm:t>
        <a:bodyPr/>
        <a:lstStyle/>
        <a:p>
          <a:r>
            <a:rPr lang="en-GB"/>
            <a:t>Barriers: mobility, cognition, environment</a:t>
          </a:r>
          <a:endParaRPr lang="en-US"/>
        </a:p>
      </dgm:t>
    </dgm:pt>
    <dgm:pt modelId="{BDD08585-8B5D-4AB2-8BD1-3A270B803E81}" type="parTrans" cxnId="{78532DDA-6DA3-43E3-A274-EA25730F65FB}">
      <dgm:prSet/>
      <dgm:spPr/>
      <dgm:t>
        <a:bodyPr/>
        <a:lstStyle/>
        <a:p>
          <a:endParaRPr lang="en-US"/>
        </a:p>
      </dgm:t>
    </dgm:pt>
    <dgm:pt modelId="{24F6871A-131E-441D-A736-16CD25A19199}" type="sibTrans" cxnId="{78532DDA-6DA3-43E3-A274-EA25730F65FB}">
      <dgm:prSet/>
      <dgm:spPr/>
      <dgm:t>
        <a:bodyPr/>
        <a:lstStyle/>
        <a:p>
          <a:endParaRPr lang="en-US"/>
        </a:p>
      </dgm:t>
    </dgm:pt>
    <dgm:pt modelId="{9E086A46-0B80-4EBB-925B-114F7C0E53B7}" type="pres">
      <dgm:prSet presAssocID="{8633C39D-C7CE-4689-94EA-59DD8EB708D3}" presName="vert0" presStyleCnt="0">
        <dgm:presLayoutVars>
          <dgm:dir/>
          <dgm:animOne val="branch"/>
          <dgm:animLvl val="lvl"/>
        </dgm:presLayoutVars>
      </dgm:prSet>
      <dgm:spPr/>
    </dgm:pt>
    <dgm:pt modelId="{E5C04158-8323-4E77-864F-A9C5893C35AD}" type="pres">
      <dgm:prSet presAssocID="{9FC8D334-83CF-4EB7-9E8B-6FE0A07BCD90}" presName="thickLine" presStyleLbl="alignNode1" presStyleIdx="0" presStyleCnt="6"/>
      <dgm:spPr/>
    </dgm:pt>
    <dgm:pt modelId="{6A9A9174-9E23-452A-BF46-D1831683E80E}" type="pres">
      <dgm:prSet presAssocID="{9FC8D334-83CF-4EB7-9E8B-6FE0A07BCD90}" presName="horz1" presStyleCnt="0"/>
      <dgm:spPr/>
    </dgm:pt>
    <dgm:pt modelId="{381D1CC0-ED91-4C68-B52C-0C77B8F68E32}" type="pres">
      <dgm:prSet presAssocID="{9FC8D334-83CF-4EB7-9E8B-6FE0A07BCD90}" presName="tx1" presStyleLbl="revTx" presStyleIdx="0" presStyleCnt="6"/>
      <dgm:spPr/>
    </dgm:pt>
    <dgm:pt modelId="{0D916C52-D2F2-4635-BAF5-A308A8DE0236}" type="pres">
      <dgm:prSet presAssocID="{9FC8D334-83CF-4EB7-9E8B-6FE0A07BCD90}" presName="vert1" presStyleCnt="0"/>
      <dgm:spPr/>
    </dgm:pt>
    <dgm:pt modelId="{8E9FCB82-1674-4A40-BFB3-ED7F2AB2BBF8}" type="pres">
      <dgm:prSet presAssocID="{D081CE1D-2E4F-4989-A9D9-D3F6699AF98E}" presName="thickLine" presStyleLbl="alignNode1" presStyleIdx="1" presStyleCnt="6"/>
      <dgm:spPr/>
    </dgm:pt>
    <dgm:pt modelId="{270FF182-323C-4784-B31E-9CBDD8CAC90C}" type="pres">
      <dgm:prSet presAssocID="{D081CE1D-2E4F-4989-A9D9-D3F6699AF98E}" presName="horz1" presStyleCnt="0"/>
      <dgm:spPr/>
    </dgm:pt>
    <dgm:pt modelId="{BA4AC386-ED36-4B21-BCBB-5C7371697B0F}" type="pres">
      <dgm:prSet presAssocID="{D081CE1D-2E4F-4989-A9D9-D3F6699AF98E}" presName="tx1" presStyleLbl="revTx" presStyleIdx="1" presStyleCnt="6"/>
      <dgm:spPr/>
    </dgm:pt>
    <dgm:pt modelId="{6AAB43A1-272F-49C1-8346-7405220D95FD}" type="pres">
      <dgm:prSet presAssocID="{D081CE1D-2E4F-4989-A9D9-D3F6699AF98E}" presName="vert1" presStyleCnt="0"/>
      <dgm:spPr/>
    </dgm:pt>
    <dgm:pt modelId="{9770BCA6-C4D5-4BF7-89E3-799BDB41160E}" type="pres">
      <dgm:prSet presAssocID="{B9999631-335A-4805-8208-C5DB58DC5A10}" presName="thickLine" presStyleLbl="alignNode1" presStyleIdx="2" presStyleCnt="6"/>
      <dgm:spPr/>
    </dgm:pt>
    <dgm:pt modelId="{C4C9A1FE-9613-4FF0-A538-7CDE9FD84B87}" type="pres">
      <dgm:prSet presAssocID="{B9999631-335A-4805-8208-C5DB58DC5A10}" presName="horz1" presStyleCnt="0"/>
      <dgm:spPr/>
    </dgm:pt>
    <dgm:pt modelId="{59921CFE-93E7-46AB-BBA8-02F8BA2735F0}" type="pres">
      <dgm:prSet presAssocID="{B9999631-335A-4805-8208-C5DB58DC5A10}" presName="tx1" presStyleLbl="revTx" presStyleIdx="2" presStyleCnt="6"/>
      <dgm:spPr/>
    </dgm:pt>
    <dgm:pt modelId="{CFBE9ABE-FA37-4934-860D-4D43F43CF279}" type="pres">
      <dgm:prSet presAssocID="{B9999631-335A-4805-8208-C5DB58DC5A10}" presName="vert1" presStyleCnt="0"/>
      <dgm:spPr/>
    </dgm:pt>
    <dgm:pt modelId="{059DB8D2-7669-42A6-8253-D8555FF1B506}" type="pres">
      <dgm:prSet presAssocID="{C4418607-7604-41DE-835D-E1CC75C46367}" presName="thickLine" presStyleLbl="alignNode1" presStyleIdx="3" presStyleCnt="6"/>
      <dgm:spPr/>
    </dgm:pt>
    <dgm:pt modelId="{EF230E61-3749-4D0F-92B6-0B768FD1E21E}" type="pres">
      <dgm:prSet presAssocID="{C4418607-7604-41DE-835D-E1CC75C46367}" presName="horz1" presStyleCnt="0"/>
      <dgm:spPr/>
    </dgm:pt>
    <dgm:pt modelId="{5E7DD8F9-2B0C-4FB8-B54E-EEE70167598F}" type="pres">
      <dgm:prSet presAssocID="{C4418607-7604-41DE-835D-E1CC75C46367}" presName="tx1" presStyleLbl="revTx" presStyleIdx="3" presStyleCnt="6"/>
      <dgm:spPr/>
    </dgm:pt>
    <dgm:pt modelId="{CB65871C-19CC-4328-8482-C156770C22DB}" type="pres">
      <dgm:prSet presAssocID="{C4418607-7604-41DE-835D-E1CC75C46367}" presName="vert1" presStyleCnt="0"/>
      <dgm:spPr/>
    </dgm:pt>
    <dgm:pt modelId="{78C9266C-0F1B-45C8-99E8-9B8022D7E9FB}" type="pres">
      <dgm:prSet presAssocID="{84E337D1-41DB-4BC8-809A-C51AC421CDE3}" presName="thickLine" presStyleLbl="alignNode1" presStyleIdx="4" presStyleCnt="6"/>
      <dgm:spPr/>
    </dgm:pt>
    <dgm:pt modelId="{0C6ED5A7-BA28-4995-A44F-529AFE2A09B4}" type="pres">
      <dgm:prSet presAssocID="{84E337D1-41DB-4BC8-809A-C51AC421CDE3}" presName="horz1" presStyleCnt="0"/>
      <dgm:spPr/>
    </dgm:pt>
    <dgm:pt modelId="{029D8150-2EF0-4ACB-A2BB-E129897F1AE3}" type="pres">
      <dgm:prSet presAssocID="{84E337D1-41DB-4BC8-809A-C51AC421CDE3}" presName="tx1" presStyleLbl="revTx" presStyleIdx="4" presStyleCnt="6"/>
      <dgm:spPr/>
    </dgm:pt>
    <dgm:pt modelId="{05DFBC3B-68DB-40CD-B89A-1B4548DD0FE2}" type="pres">
      <dgm:prSet presAssocID="{84E337D1-41DB-4BC8-809A-C51AC421CDE3}" presName="vert1" presStyleCnt="0"/>
      <dgm:spPr/>
    </dgm:pt>
    <dgm:pt modelId="{EB13CA79-D622-4106-A59C-518C4B1E8362}" type="pres">
      <dgm:prSet presAssocID="{1FB0ED65-982A-4EE5-9DBE-1E230DD7A69F}" presName="thickLine" presStyleLbl="alignNode1" presStyleIdx="5" presStyleCnt="6"/>
      <dgm:spPr/>
    </dgm:pt>
    <dgm:pt modelId="{C8B9018D-BC03-414B-9C7B-9F00514F3684}" type="pres">
      <dgm:prSet presAssocID="{1FB0ED65-982A-4EE5-9DBE-1E230DD7A69F}" presName="horz1" presStyleCnt="0"/>
      <dgm:spPr/>
    </dgm:pt>
    <dgm:pt modelId="{9A5FFC24-FA1B-4996-9B06-049D3616E5B9}" type="pres">
      <dgm:prSet presAssocID="{1FB0ED65-982A-4EE5-9DBE-1E230DD7A69F}" presName="tx1" presStyleLbl="revTx" presStyleIdx="5" presStyleCnt="6"/>
      <dgm:spPr/>
    </dgm:pt>
    <dgm:pt modelId="{85F8F621-9301-4F8B-AF0A-9FE815672868}" type="pres">
      <dgm:prSet presAssocID="{1FB0ED65-982A-4EE5-9DBE-1E230DD7A69F}" presName="vert1" presStyleCnt="0"/>
      <dgm:spPr/>
    </dgm:pt>
  </dgm:ptLst>
  <dgm:cxnLst>
    <dgm:cxn modelId="{B70A5625-B650-4E5E-8FCE-F5CFEDB62D37}" type="presOf" srcId="{1FB0ED65-982A-4EE5-9DBE-1E230DD7A69F}" destId="{9A5FFC24-FA1B-4996-9B06-049D3616E5B9}" srcOrd="0" destOrd="0" presId="urn:microsoft.com/office/officeart/2008/layout/LinedList"/>
    <dgm:cxn modelId="{B6649034-C1ED-419E-8880-F21855F9845A}" type="presOf" srcId="{8633C39D-C7CE-4689-94EA-59DD8EB708D3}" destId="{9E086A46-0B80-4EBB-925B-114F7C0E53B7}" srcOrd="0" destOrd="0" presId="urn:microsoft.com/office/officeart/2008/layout/LinedList"/>
    <dgm:cxn modelId="{9CA5333B-7F68-47D0-85D1-66D61080C198}" type="presOf" srcId="{9FC8D334-83CF-4EB7-9E8B-6FE0A07BCD90}" destId="{381D1CC0-ED91-4C68-B52C-0C77B8F68E32}" srcOrd="0" destOrd="0" presId="urn:microsoft.com/office/officeart/2008/layout/LinedList"/>
    <dgm:cxn modelId="{1EF8525B-3E23-43ED-8E02-0FA3C85D2DD1}" type="presOf" srcId="{C4418607-7604-41DE-835D-E1CC75C46367}" destId="{5E7DD8F9-2B0C-4FB8-B54E-EEE70167598F}" srcOrd="0" destOrd="0" presId="urn:microsoft.com/office/officeart/2008/layout/LinedList"/>
    <dgm:cxn modelId="{1812205E-C2A4-476C-B774-36BDE2E21A12}" srcId="{8633C39D-C7CE-4689-94EA-59DD8EB708D3}" destId="{B9999631-335A-4805-8208-C5DB58DC5A10}" srcOrd="2" destOrd="0" parTransId="{3B848FAB-E047-4FAB-B6B0-2D5F22190CDF}" sibTransId="{469506E9-F527-4D73-83DF-08ED55B04783}"/>
    <dgm:cxn modelId="{7997E869-9349-4446-B563-572D4211A974}" srcId="{8633C39D-C7CE-4689-94EA-59DD8EB708D3}" destId="{C4418607-7604-41DE-835D-E1CC75C46367}" srcOrd="3" destOrd="0" parTransId="{080541C7-C5C1-41E1-A063-27106C67B972}" sibTransId="{5BC74424-EC96-4188-830C-AC6D301A04E4}"/>
    <dgm:cxn modelId="{E652F06C-DD8B-49D0-808C-9C001AACD703}" type="presOf" srcId="{D081CE1D-2E4F-4989-A9D9-D3F6699AF98E}" destId="{BA4AC386-ED36-4B21-BCBB-5C7371697B0F}" srcOrd="0" destOrd="0" presId="urn:microsoft.com/office/officeart/2008/layout/LinedList"/>
    <dgm:cxn modelId="{E3373B54-EFA6-4004-BA3C-E1A034D2D389}" type="presOf" srcId="{B9999631-335A-4805-8208-C5DB58DC5A10}" destId="{59921CFE-93E7-46AB-BBA8-02F8BA2735F0}" srcOrd="0" destOrd="0" presId="urn:microsoft.com/office/officeart/2008/layout/LinedList"/>
    <dgm:cxn modelId="{38111A56-8F13-4135-ACB0-A719602F3011}" type="presOf" srcId="{84E337D1-41DB-4BC8-809A-C51AC421CDE3}" destId="{029D8150-2EF0-4ACB-A2BB-E129897F1AE3}" srcOrd="0" destOrd="0" presId="urn:microsoft.com/office/officeart/2008/layout/LinedList"/>
    <dgm:cxn modelId="{12A56276-A079-4C75-9F9B-34F672452569}" srcId="{8633C39D-C7CE-4689-94EA-59DD8EB708D3}" destId="{84E337D1-41DB-4BC8-809A-C51AC421CDE3}" srcOrd="4" destOrd="0" parTransId="{A3A00C5D-AA88-461F-954E-26F9FC32B27A}" sibTransId="{A4ABC51D-CE02-4943-976B-F513761A9BE2}"/>
    <dgm:cxn modelId="{DB4A9DAB-9337-4F02-9E48-EA47F277EE6C}" srcId="{8633C39D-C7CE-4689-94EA-59DD8EB708D3}" destId="{D081CE1D-2E4F-4989-A9D9-D3F6699AF98E}" srcOrd="1" destOrd="0" parTransId="{10954911-CDC2-4E0B-9A3F-5CBFF20A448B}" sibTransId="{3EE88DCD-E78D-466B-ACC8-D5D0458FFA54}"/>
    <dgm:cxn modelId="{78532DDA-6DA3-43E3-A274-EA25730F65FB}" srcId="{8633C39D-C7CE-4689-94EA-59DD8EB708D3}" destId="{1FB0ED65-982A-4EE5-9DBE-1E230DD7A69F}" srcOrd="5" destOrd="0" parTransId="{BDD08585-8B5D-4AB2-8BD1-3A270B803E81}" sibTransId="{24F6871A-131E-441D-A736-16CD25A19199}"/>
    <dgm:cxn modelId="{92C23DFA-D66B-44D9-9B52-5AD512A2F3CC}" srcId="{8633C39D-C7CE-4689-94EA-59DD8EB708D3}" destId="{9FC8D334-83CF-4EB7-9E8B-6FE0A07BCD90}" srcOrd="0" destOrd="0" parTransId="{95414073-A98A-45BC-9FF3-42FE6E0E6658}" sibTransId="{47318778-438D-4E56-9BFC-98BAB8A005E1}"/>
    <dgm:cxn modelId="{818AA058-99A7-4A36-9C0B-326398E1839C}" type="presParOf" srcId="{9E086A46-0B80-4EBB-925B-114F7C0E53B7}" destId="{E5C04158-8323-4E77-864F-A9C5893C35AD}" srcOrd="0" destOrd="0" presId="urn:microsoft.com/office/officeart/2008/layout/LinedList"/>
    <dgm:cxn modelId="{74E4F8FD-1E9C-4D6D-AC09-A0C485C5F535}" type="presParOf" srcId="{9E086A46-0B80-4EBB-925B-114F7C0E53B7}" destId="{6A9A9174-9E23-452A-BF46-D1831683E80E}" srcOrd="1" destOrd="0" presId="urn:microsoft.com/office/officeart/2008/layout/LinedList"/>
    <dgm:cxn modelId="{622E43E9-0119-44E4-AC7D-4A11B81F19A7}" type="presParOf" srcId="{6A9A9174-9E23-452A-BF46-D1831683E80E}" destId="{381D1CC0-ED91-4C68-B52C-0C77B8F68E32}" srcOrd="0" destOrd="0" presId="urn:microsoft.com/office/officeart/2008/layout/LinedList"/>
    <dgm:cxn modelId="{41BBB46E-549B-4000-A5B0-0002289E4918}" type="presParOf" srcId="{6A9A9174-9E23-452A-BF46-D1831683E80E}" destId="{0D916C52-D2F2-4635-BAF5-A308A8DE0236}" srcOrd="1" destOrd="0" presId="urn:microsoft.com/office/officeart/2008/layout/LinedList"/>
    <dgm:cxn modelId="{716C77F4-94F7-455C-A594-F056BEE8A903}" type="presParOf" srcId="{9E086A46-0B80-4EBB-925B-114F7C0E53B7}" destId="{8E9FCB82-1674-4A40-BFB3-ED7F2AB2BBF8}" srcOrd="2" destOrd="0" presId="urn:microsoft.com/office/officeart/2008/layout/LinedList"/>
    <dgm:cxn modelId="{A854D662-742F-47DD-A009-1F1D211D56C0}" type="presParOf" srcId="{9E086A46-0B80-4EBB-925B-114F7C0E53B7}" destId="{270FF182-323C-4784-B31E-9CBDD8CAC90C}" srcOrd="3" destOrd="0" presId="urn:microsoft.com/office/officeart/2008/layout/LinedList"/>
    <dgm:cxn modelId="{ECA687D3-66A9-4830-AD49-76A1FEA5EA1C}" type="presParOf" srcId="{270FF182-323C-4784-B31E-9CBDD8CAC90C}" destId="{BA4AC386-ED36-4B21-BCBB-5C7371697B0F}" srcOrd="0" destOrd="0" presId="urn:microsoft.com/office/officeart/2008/layout/LinedList"/>
    <dgm:cxn modelId="{3C9F5C27-C7B8-43FD-B555-7503236BE154}" type="presParOf" srcId="{270FF182-323C-4784-B31E-9CBDD8CAC90C}" destId="{6AAB43A1-272F-49C1-8346-7405220D95FD}" srcOrd="1" destOrd="0" presId="urn:microsoft.com/office/officeart/2008/layout/LinedList"/>
    <dgm:cxn modelId="{01D82776-FE1A-4891-B700-BD0CE0BEC3FA}" type="presParOf" srcId="{9E086A46-0B80-4EBB-925B-114F7C0E53B7}" destId="{9770BCA6-C4D5-4BF7-89E3-799BDB41160E}" srcOrd="4" destOrd="0" presId="urn:microsoft.com/office/officeart/2008/layout/LinedList"/>
    <dgm:cxn modelId="{6889F115-CF01-49F9-9FBA-BD67B9B5785F}" type="presParOf" srcId="{9E086A46-0B80-4EBB-925B-114F7C0E53B7}" destId="{C4C9A1FE-9613-4FF0-A538-7CDE9FD84B87}" srcOrd="5" destOrd="0" presId="urn:microsoft.com/office/officeart/2008/layout/LinedList"/>
    <dgm:cxn modelId="{C8EDC5F5-1306-4B9B-9FE6-03EF926C336F}" type="presParOf" srcId="{C4C9A1FE-9613-4FF0-A538-7CDE9FD84B87}" destId="{59921CFE-93E7-46AB-BBA8-02F8BA2735F0}" srcOrd="0" destOrd="0" presId="urn:microsoft.com/office/officeart/2008/layout/LinedList"/>
    <dgm:cxn modelId="{ECF8C413-E5D7-4725-92FA-19AA1E0599A4}" type="presParOf" srcId="{C4C9A1FE-9613-4FF0-A538-7CDE9FD84B87}" destId="{CFBE9ABE-FA37-4934-860D-4D43F43CF279}" srcOrd="1" destOrd="0" presId="urn:microsoft.com/office/officeart/2008/layout/LinedList"/>
    <dgm:cxn modelId="{40E5BBDE-1DE4-4C6A-B4F6-EC255321C7E7}" type="presParOf" srcId="{9E086A46-0B80-4EBB-925B-114F7C0E53B7}" destId="{059DB8D2-7669-42A6-8253-D8555FF1B506}" srcOrd="6" destOrd="0" presId="urn:microsoft.com/office/officeart/2008/layout/LinedList"/>
    <dgm:cxn modelId="{7261FFF3-5BFF-46D9-955C-D0342CF9ADB1}" type="presParOf" srcId="{9E086A46-0B80-4EBB-925B-114F7C0E53B7}" destId="{EF230E61-3749-4D0F-92B6-0B768FD1E21E}" srcOrd="7" destOrd="0" presId="urn:microsoft.com/office/officeart/2008/layout/LinedList"/>
    <dgm:cxn modelId="{F9D70494-F293-44F1-83CF-CBD6F43E10FA}" type="presParOf" srcId="{EF230E61-3749-4D0F-92B6-0B768FD1E21E}" destId="{5E7DD8F9-2B0C-4FB8-B54E-EEE70167598F}" srcOrd="0" destOrd="0" presId="urn:microsoft.com/office/officeart/2008/layout/LinedList"/>
    <dgm:cxn modelId="{A9C976A7-D5D7-4F7F-87E9-16831AB3CB7D}" type="presParOf" srcId="{EF230E61-3749-4D0F-92B6-0B768FD1E21E}" destId="{CB65871C-19CC-4328-8482-C156770C22DB}" srcOrd="1" destOrd="0" presId="urn:microsoft.com/office/officeart/2008/layout/LinedList"/>
    <dgm:cxn modelId="{EBB4BF56-A7EA-4C8C-BBA0-2EDDA60B5566}" type="presParOf" srcId="{9E086A46-0B80-4EBB-925B-114F7C0E53B7}" destId="{78C9266C-0F1B-45C8-99E8-9B8022D7E9FB}" srcOrd="8" destOrd="0" presId="urn:microsoft.com/office/officeart/2008/layout/LinedList"/>
    <dgm:cxn modelId="{5FA433CC-1C1C-468A-B9AF-405E597E359E}" type="presParOf" srcId="{9E086A46-0B80-4EBB-925B-114F7C0E53B7}" destId="{0C6ED5A7-BA28-4995-A44F-529AFE2A09B4}" srcOrd="9" destOrd="0" presId="urn:microsoft.com/office/officeart/2008/layout/LinedList"/>
    <dgm:cxn modelId="{C5A1F3C4-4FF7-4026-8A43-8CD6A4B7E22D}" type="presParOf" srcId="{0C6ED5A7-BA28-4995-A44F-529AFE2A09B4}" destId="{029D8150-2EF0-4ACB-A2BB-E129897F1AE3}" srcOrd="0" destOrd="0" presId="urn:microsoft.com/office/officeart/2008/layout/LinedList"/>
    <dgm:cxn modelId="{35534F82-8429-4A99-8766-261CBBBE6F61}" type="presParOf" srcId="{0C6ED5A7-BA28-4995-A44F-529AFE2A09B4}" destId="{05DFBC3B-68DB-40CD-B89A-1B4548DD0FE2}" srcOrd="1" destOrd="0" presId="urn:microsoft.com/office/officeart/2008/layout/LinedList"/>
    <dgm:cxn modelId="{19803E69-9E58-4517-810D-BA68276636B0}" type="presParOf" srcId="{9E086A46-0B80-4EBB-925B-114F7C0E53B7}" destId="{EB13CA79-D622-4106-A59C-518C4B1E8362}" srcOrd="10" destOrd="0" presId="urn:microsoft.com/office/officeart/2008/layout/LinedList"/>
    <dgm:cxn modelId="{B1DDF281-FF3A-49D1-B0FD-BB5FAD29290E}" type="presParOf" srcId="{9E086A46-0B80-4EBB-925B-114F7C0E53B7}" destId="{C8B9018D-BC03-414B-9C7B-9F00514F3684}" srcOrd="11" destOrd="0" presId="urn:microsoft.com/office/officeart/2008/layout/LinedList"/>
    <dgm:cxn modelId="{5D935E23-452D-46AC-BA93-6649F19C5E45}" type="presParOf" srcId="{C8B9018D-BC03-414B-9C7B-9F00514F3684}" destId="{9A5FFC24-FA1B-4996-9B06-049D3616E5B9}" srcOrd="0" destOrd="0" presId="urn:microsoft.com/office/officeart/2008/layout/LinedList"/>
    <dgm:cxn modelId="{D375D85A-8BDB-4E9D-BD95-132084E3894A}" type="presParOf" srcId="{C8B9018D-BC03-414B-9C7B-9F00514F3684}" destId="{85F8F621-9301-4F8B-AF0A-9FE815672868}"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1FBD9EF8-BDAC-468C-8775-5C2D93419135}"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5D079D97-B2DD-4814-8004-BBF0089680E1}">
      <dgm:prSet/>
      <dgm:spPr/>
      <dgm:t>
        <a:bodyPr/>
        <a:lstStyle/>
        <a:p>
          <a:r>
            <a:rPr lang="en-GB"/>
            <a:t>Domiciliary (home) care</a:t>
          </a:r>
          <a:endParaRPr lang="en-US"/>
        </a:p>
      </dgm:t>
    </dgm:pt>
    <dgm:pt modelId="{33415642-9AC8-4CE3-A7A3-791BB3253E19}" type="parTrans" cxnId="{65359BA0-7CF3-4F83-B420-8EBC0E1649D6}">
      <dgm:prSet/>
      <dgm:spPr/>
      <dgm:t>
        <a:bodyPr/>
        <a:lstStyle/>
        <a:p>
          <a:endParaRPr lang="en-US"/>
        </a:p>
      </dgm:t>
    </dgm:pt>
    <dgm:pt modelId="{5CA5BBC0-C3B8-4723-A129-6A447BC81CCD}" type="sibTrans" cxnId="{65359BA0-7CF3-4F83-B420-8EBC0E1649D6}">
      <dgm:prSet/>
      <dgm:spPr/>
      <dgm:t>
        <a:bodyPr/>
        <a:lstStyle/>
        <a:p>
          <a:endParaRPr lang="en-US"/>
        </a:p>
      </dgm:t>
    </dgm:pt>
    <dgm:pt modelId="{A1A83956-8BF8-4DBB-A231-9B356071E646}">
      <dgm:prSet/>
      <dgm:spPr/>
      <dgm:t>
        <a:bodyPr/>
        <a:lstStyle/>
        <a:p>
          <a:r>
            <a:rPr lang="en-GB"/>
            <a:t>Reablement services</a:t>
          </a:r>
          <a:endParaRPr lang="en-US"/>
        </a:p>
      </dgm:t>
    </dgm:pt>
    <dgm:pt modelId="{37D92396-254E-4D48-BB49-CCB939B2073E}" type="parTrans" cxnId="{1A680556-B76A-40F5-9728-81C8E62BA329}">
      <dgm:prSet/>
      <dgm:spPr/>
      <dgm:t>
        <a:bodyPr/>
        <a:lstStyle/>
        <a:p>
          <a:endParaRPr lang="en-US"/>
        </a:p>
      </dgm:t>
    </dgm:pt>
    <dgm:pt modelId="{ED5D8555-7A65-476D-9762-CB01CAB4A308}" type="sibTrans" cxnId="{1A680556-B76A-40F5-9728-81C8E62BA329}">
      <dgm:prSet/>
      <dgm:spPr/>
      <dgm:t>
        <a:bodyPr/>
        <a:lstStyle/>
        <a:p>
          <a:endParaRPr lang="en-US"/>
        </a:p>
      </dgm:t>
    </dgm:pt>
    <dgm:pt modelId="{A485C945-1CCD-4E8E-8A5E-0AFC07CDED3B}">
      <dgm:prSet/>
      <dgm:spPr/>
      <dgm:t>
        <a:bodyPr/>
        <a:lstStyle/>
        <a:p>
          <a:r>
            <a:rPr lang="en-GB"/>
            <a:t>Occupational therapy</a:t>
          </a:r>
          <a:endParaRPr lang="en-US"/>
        </a:p>
      </dgm:t>
    </dgm:pt>
    <dgm:pt modelId="{BA6F61DD-D859-42F4-A76D-CB0BBFB9656C}" type="parTrans" cxnId="{F5399AF8-B318-4492-A68B-131C57DEA1E9}">
      <dgm:prSet/>
      <dgm:spPr/>
      <dgm:t>
        <a:bodyPr/>
        <a:lstStyle/>
        <a:p>
          <a:endParaRPr lang="en-US"/>
        </a:p>
      </dgm:t>
    </dgm:pt>
    <dgm:pt modelId="{EC197791-2E34-4984-A7A5-520C3A63B412}" type="sibTrans" cxnId="{F5399AF8-B318-4492-A68B-131C57DEA1E9}">
      <dgm:prSet/>
      <dgm:spPr/>
      <dgm:t>
        <a:bodyPr/>
        <a:lstStyle/>
        <a:p>
          <a:endParaRPr lang="en-US"/>
        </a:p>
      </dgm:t>
    </dgm:pt>
    <dgm:pt modelId="{4F08F609-A097-4A3C-A329-EE9030B2245E}">
      <dgm:prSet/>
      <dgm:spPr/>
      <dgm:t>
        <a:bodyPr/>
        <a:lstStyle/>
        <a:p>
          <a:r>
            <a:rPr lang="en-GB"/>
            <a:t>Day centres &amp; community groups</a:t>
          </a:r>
          <a:endParaRPr lang="en-US"/>
        </a:p>
      </dgm:t>
    </dgm:pt>
    <dgm:pt modelId="{BD3A3079-3862-4930-8EA0-C4280D1F5989}" type="parTrans" cxnId="{1B43D5F8-733B-4B9D-80C1-09AA3FB1794A}">
      <dgm:prSet/>
      <dgm:spPr/>
      <dgm:t>
        <a:bodyPr/>
        <a:lstStyle/>
        <a:p>
          <a:endParaRPr lang="en-US"/>
        </a:p>
      </dgm:t>
    </dgm:pt>
    <dgm:pt modelId="{5F72CC22-D633-4D6C-8FF6-AB5056FD5061}" type="sibTrans" cxnId="{1B43D5F8-733B-4B9D-80C1-09AA3FB1794A}">
      <dgm:prSet/>
      <dgm:spPr/>
      <dgm:t>
        <a:bodyPr/>
        <a:lstStyle/>
        <a:p>
          <a:endParaRPr lang="en-US"/>
        </a:p>
      </dgm:t>
    </dgm:pt>
    <dgm:pt modelId="{A330711F-27C1-4FC9-BB0E-E37D0059E201}">
      <dgm:prSet/>
      <dgm:spPr/>
      <dgm:t>
        <a:bodyPr/>
        <a:lstStyle/>
        <a:p>
          <a:r>
            <a:rPr lang="en-GB"/>
            <a:t>Telecare &amp; technology‑enabled care</a:t>
          </a:r>
          <a:endParaRPr lang="en-US"/>
        </a:p>
      </dgm:t>
    </dgm:pt>
    <dgm:pt modelId="{96EBCBDE-64BE-41E5-B00A-B2D00AA6B684}" type="parTrans" cxnId="{DE499297-5FB4-4701-935C-1CB1A5CA578E}">
      <dgm:prSet/>
      <dgm:spPr/>
      <dgm:t>
        <a:bodyPr/>
        <a:lstStyle/>
        <a:p>
          <a:endParaRPr lang="en-US"/>
        </a:p>
      </dgm:t>
    </dgm:pt>
    <dgm:pt modelId="{923C5F82-1995-47D8-A99F-9D6FB14C9964}" type="sibTrans" cxnId="{DE499297-5FB4-4701-935C-1CB1A5CA578E}">
      <dgm:prSet/>
      <dgm:spPr/>
      <dgm:t>
        <a:bodyPr/>
        <a:lstStyle/>
        <a:p>
          <a:endParaRPr lang="en-US"/>
        </a:p>
      </dgm:t>
    </dgm:pt>
    <dgm:pt modelId="{B568C390-748D-480D-990B-5346B340ECB6}">
      <dgm:prSet/>
      <dgm:spPr/>
      <dgm:t>
        <a:bodyPr/>
        <a:lstStyle/>
        <a:p>
          <a:r>
            <a:rPr lang="en-GB"/>
            <a:t>Advocacy services</a:t>
          </a:r>
          <a:endParaRPr lang="en-US"/>
        </a:p>
      </dgm:t>
    </dgm:pt>
    <dgm:pt modelId="{2353BD94-DBD1-4E79-9708-7A2428E6927A}" type="parTrans" cxnId="{1C19C354-21E0-4816-B89C-751F9D55ED1B}">
      <dgm:prSet/>
      <dgm:spPr/>
      <dgm:t>
        <a:bodyPr/>
        <a:lstStyle/>
        <a:p>
          <a:endParaRPr lang="en-US"/>
        </a:p>
      </dgm:t>
    </dgm:pt>
    <dgm:pt modelId="{8C32110F-7540-452A-8006-F55A6AA2BBA9}" type="sibTrans" cxnId="{1C19C354-21E0-4816-B89C-751F9D55ED1B}">
      <dgm:prSet/>
      <dgm:spPr/>
      <dgm:t>
        <a:bodyPr/>
        <a:lstStyle/>
        <a:p>
          <a:endParaRPr lang="en-US"/>
        </a:p>
      </dgm:t>
    </dgm:pt>
    <dgm:pt modelId="{D4E825CE-0456-4583-9183-A89E62DFA6E9}">
      <dgm:prSet/>
      <dgm:spPr/>
      <dgm:t>
        <a:bodyPr/>
        <a:lstStyle/>
        <a:p>
          <a:r>
            <a:rPr lang="en-GB"/>
            <a:t>Social prescribing</a:t>
          </a:r>
          <a:endParaRPr lang="en-US"/>
        </a:p>
      </dgm:t>
    </dgm:pt>
    <dgm:pt modelId="{19666EAF-3058-4040-9FE0-406E2FC7E467}" type="parTrans" cxnId="{51EDF2AE-7E3D-414E-BAF9-7CFF0A7B9AF5}">
      <dgm:prSet/>
      <dgm:spPr/>
      <dgm:t>
        <a:bodyPr/>
        <a:lstStyle/>
        <a:p>
          <a:endParaRPr lang="en-US"/>
        </a:p>
      </dgm:t>
    </dgm:pt>
    <dgm:pt modelId="{324D5266-BFE1-4672-9A1C-67A98721AC5F}" type="sibTrans" cxnId="{51EDF2AE-7E3D-414E-BAF9-7CFF0A7B9AF5}">
      <dgm:prSet/>
      <dgm:spPr/>
      <dgm:t>
        <a:bodyPr/>
        <a:lstStyle/>
        <a:p>
          <a:endParaRPr lang="en-US"/>
        </a:p>
      </dgm:t>
    </dgm:pt>
    <dgm:pt modelId="{F8C2CB93-9FC0-416D-A598-C505D7B67F1A}">
      <dgm:prSet/>
      <dgm:spPr/>
      <dgm:t>
        <a:bodyPr/>
        <a:lstStyle/>
        <a:p>
          <a:r>
            <a:rPr lang="en-GB"/>
            <a:t>Integrated care teams</a:t>
          </a:r>
          <a:endParaRPr lang="en-US"/>
        </a:p>
      </dgm:t>
    </dgm:pt>
    <dgm:pt modelId="{9C767C73-32CD-4E88-8A2B-15C717DDE95F}" type="parTrans" cxnId="{1678023F-33A0-4D57-8817-61420D38446B}">
      <dgm:prSet/>
      <dgm:spPr/>
      <dgm:t>
        <a:bodyPr/>
        <a:lstStyle/>
        <a:p>
          <a:endParaRPr lang="en-US"/>
        </a:p>
      </dgm:t>
    </dgm:pt>
    <dgm:pt modelId="{5025D61D-86DF-4088-9918-81A230634288}" type="sibTrans" cxnId="{1678023F-33A0-4D57-8817-61420D38446B}">
      <dgm:prSet/>
      <dgm:spPr/>
      <dgm:t>
        <a:bodyPr/>
        <a:lstStyle/>
        <a:p>
          <a:endParaRPr lang="en-US"/>
        </a:p>
      </dgm:t>
    </dgm:pt>
    <dgm:pt modelId="{66C0DBE9-9C91-43A2-89A7-E7EB04E8FDEA}" type="pres">
      <dgm:prSet presAssocID="{1FBD9EF8-BDAC-468C-8775-5C2D93419135}" presName="vert0" presStyleCnt="0">
        <dgm:presLayoutVars>
          <dgm:dir/>
          <dgm:animOne val="branch"/>
          <dgm:animLvl val="lvl"/>
        </dgm:presLayoutVars>
      </dgm:prSet>
      <dgm:spPr/>
    </dgm:pt>
    <dgm:pt modelId="{F8136B84-60A0-4E71-B62F-3B12BB9BE644}" type="pres">
      <dgm:prSet presAssocID="{5D079D97-B2DD-4814-8004-BBF0089680E1}" presName="thickLine" presStyleLbl="alignNode1" presStyleIdx="0" presStyleCnt="8"/>
      <dgm:spPr/>
    </dgm:pt>
    <dgm:pt modelId="{C4D331B4-D140-4FF0-BEDA-528DE19DEADF}" type="pres">
      <dgm:prSet presAssocID="{5D079D97-B2DD-4814-8004-BBF0089680E1}" presName="horz1" presStyleCnt="0"/>
      <dgm:spPr/>
    </dgm:pt>
    <dgm:pt modelId="{AC6FF971-0FAA-491D-AA1D-11970BE138B3}" type="pres">
      <dgm:prSet presAssocID="{5D079D97-B2DD-4814-8004-BBF0089680E1}" presName="tx1" presStyleLbl="revTx" presStyleIdx="0" presStyleCnt="8"/>
      <dgm:spPr/>
    </dgm:pt>
    <dgm:pt modelId="{BF459EF0-D9CE-4EFF-8B5F-D48085C04475}" type="pres">
      <dgm:prSet presAssocID="{5D079D97-B2DD-4814-8004-BBF0089680E1}" presName="vert1" presStyleCnt="0"/>
      <dgm:spPr/>
    </dgm:pt>
    <dgm:pt modelId="{E790F5F4-AE18-4714-A644-B1A4EC4540C0}" type="pres">
      <dgm:prSet presAssocID="{A1A83956-8BF8-4DBB-A231-9B356071E646}" presName="thickLine" presStyleLbl="alignNode1" presStyleIdx="1" presStyleCnt="8"/>
      <dgm:spPr/>
    </dgm:pt>
    <dgm:pt modelId="{355136A6-5DF1-4A9D-A563-861AE7951836}" type="pres">
      <dgm:prSet presAssocID="{A1A83956-8BF8-4DBB-A231-9B356071E646}" presName="horz1" presStyleCnt="0"/>
      <dgm:spPr/>
    </dgm:pt>
    <dgm:pt modelId="{D6BC3B2B-E16C-46C1-843B-FB58DE4ED48A}" type="pres">
      <dgm:prSet presAssocID="{A1A83956-8BF8-4DBB-A231-9B356071E646}" presName="tx1" presStyleLbl="revTx" presStyleIdx="1" presStyleCnt="8"/>
      <dgm:spPr/>
    </dgm:pt>
    <dgm:pt modelId="{98BF08A8-7711-40DB-B594-FB88B2D04B17}" type="pres">
      <dgm:prSet presAssocID="{A1A83956-8BF8-4DBB-A231-9B356071E646}" presName="vert1" presStyleCnt="0"/>
      <dgm:spPr/>
    </dgm:pt>
    <dgm:pt modelId="{4F1124D8-1A98-4833-BFE9-5C9F31EC2A2D}" type="pres">
      <dgm:prSet presAssocID="{A485C945-1CCD-4E8E-8A5E-0AFC07CDED3B}" presName="thickLine" presStyleLbl="alignNode1" presStyleIdx="2" presStyleCnt="8"/>
      <dgm:spPr/>
    </dgm:pt>
    <dgm:pt modelId="{809C92EC-54F6-4F7B-9251-01DD59FCA5C1}" type="pres">
      <dgm:prSet presAssocID="{A485C945-1CCD-4E8E-8A5E-0AFC07CDED3B}" presName="horz1" presStyleCnt="0"/>
      <dgm:spPr/>
    </dgm:pt>
    <dgm:pt modelId="{CB937CB5-CCC7-4CAE-A761-E4C12F0023FC}" type="pres">
      <dgm:prSet presAssocID="{A485C945-1CCD-4E8E-8A5E-0AFC07CDED3B}" presName="tx1" presStyleLbl="revTx" presStyleIdx="2" presStyleCnt="8"/>
      <dgm:spPr/>
    </dgm:pt>
    <dgm:pt modelId="{63C566B7-D4AC-44D9-9D52-D940EEB0FE3A}" type="pres">
      <dgm:prSet presAssocID="{A485C945-1CCD-4E8E-8A5E-0AFC07CDED3B}" presName="vert1" presStyleCnt="0"/>
      <dgm:spPr/>
    </dgm:pt>
    <dgm:pt modelId="{6EDD674E-80F1-4020-AD6F-736A0858FD81}" type="pres">
      <dgm:prSet presAssocID="{4F08F609-A097-4A3C-A329-EE9030B2245E}" presName="thickLine" presStyleLbl="alignNode1" presStyleIdx="3" presStyleCnt="8"/>
      <dgm:spPr/>
    </dgm:pt>
    <dgm:pt modelId="{F073E9FA-F768-43E6-8732-D357C47891BE}" type="pres">
      <dgm:prSet presAssocID="{4F08F609-A097-4A3C-A329-EE9030B2245E}" presName="horz1" presStyleCnt="0"/>
      <dgm:spPr/>
    </dgm:pt>
    <dgm:pt modelId="{1FF76563-12CA-4217-94BD-5CACA01A195C}" type="pres">
      <dgm:prSet presAssocID="{4F08F609-A097-4A3C-A329-EE9030B2245E}" presName="tx1" presStyleLbl="revTx" presStyleIdx="3" presStyleCnt="8"/>
      <dgm:spPr/>
    </dgm:pt>
    <dgm:pt modelId="{A4EE4F39-FE99-46F5-902E-E55B4DDE608C}" type="pres">
      <dgm:prSet presAssocID="{4F08F609-A097-4A3C-A329-EE9030B2245E}" presName="vert1" presStyleCnt="0"/>
      <dgm:spPr/>
    </dgm:pt>
    <dgm:pt modelId="{84458F97-64E5-47AD-9119-BF4DC001DE79}" type="pres">
      <dgm:prSet presAssocID="{A330711F-27C1-4FC9-BB0E-E37D0059E201}" presName="thickLine" presStyleLbl="alignNode1" presStyleIdx="4" presStyleCnt="8"/>
      <dgm:spPr/>
    </dgm:pt>
    <dgm:pt modelId="{685E87BC-B9F1-4356-98A5-B8FC286EA4D6}" type="pres">
      <dgm:prSet presAssocID="{A330711F-27C1-4FC9-BB0E-E37D0059E201}" presName="horz1" presStyleCnt="0"/>
      <dgm:spPr/>
    </dgm:pt>
    <dgm:pt modelId="{A6F629A5-8A27-4B58-B423-62F24E3B76B5}" type="pres">
      <dgm:prSet presAssocID="{A330711F-27C1-4FC9-BB0E-E37D0059E201}" presName="tx1" presStyleLbl="revTx" presStyleIdx="4" presStyleCnt="8"/>
      <dgm:spPr/>
    </dgm:pt>
    <dgm:pt modelId="{95726D6B-4C0A-44AD-919E-8ED267553B42}" type="pres">
      <dgm:prSet presAssocID="{A330711F-27C1-4FC9-BB0E-E37D0059E201}" presName="vert1" presStyleCnt="0"/>
      <dgm:spPr/>
    </dgm:pt>
    <dgm:pt modelId="{1524A58A-C94B-4CC0-BBD6-8537854369CA}" type="pres">
      <dgm:prSet presAssocID="{B568C390-748D-480D-990B-5346B340ECB6}" presName="thickLine" presStyleLbl="alignNode1" presStyleIdx="5" presStyleCnt="8"/>
      <dgm:spPr/>
    </dgm:pt>
    <dgm:pt modelId="{93C9E0D1-EDA1-4F16-9D78-2858EF6632E0}" type="pres">
      <dgm:prSet presAssocID="{B568C390-748D-480D-990B-5346B340ECB6}" presName="horz1" presStyleCnt="0"/>
      <dgm:spPr/>
    </dgm:pt>
    <dgm:pt modelId="{76AB6AF5-65EA-4BF3-9AC7-888FAB0BE29B}" type="pres">
      <dgm:prSet presAssocID="{B568C390-748D-480D-990B-5346B340ECB6}" presName="tx1" presStyleLbl="revTx" presStyleIdx="5" presStyleCnt="8"/>
      <dgm:spPr/>
    </dgm:pt>
    <dgm:pt modelId="{50C58EBB-8069-4225-B054-E4D0AFA9C2D4}" type="pres">
      <dgm:prSet presAssocID="{B568C390-748D-480D-990B-5346B340ECB6}" presName="vert1" presStyleCnt="0"/>
      <dgm:spPr/>
    </dgm:pt>
    <dgm:pt modelId="{9EB22F39-31D0-4512-B581-67749C0C0B44}" type="pres">
      <dgm:prSet presAssocID="{D4E825CE-0456-4583-9183-A89E62DFA6E9}" presName="thickLine" presStyleLbl="alignNode1" presStyleIdx="6" presStyleCnt="8"/>
      <dgm:spPr/>
    </dgm:pt>
    <dgm:pt modelId="{28AEB0D6-D81B-4C2E-8CAD-B656F9853E25}" type="pres">
      <dgm:prSet presAssocID="{D4E825CE-0456-4583-9183-A89E62DFA6E9}" presName="horz1" presStyleCnt="0"/>
      <dgm:spPr/>
    </dgm:pt>
    <dgm:pt modelId="{A3FF7328-3B10-4E67-B614-2401345B8093}" type="pres">
      <dgm:prSet presAssocID="{D4E825CE-0456-4583-9183-A89E62DFA6E9}" presName="tx1" presStyleLbl="revTx" presStyleIdx="6" presStyleCnt="8"/>
      <dgm:spPr/>
    </dgm:pt>
    <dgm:pt modelId="{11CDB357-39A9-4D65-B503-F4FCD1439838}" type="pres">
      <dgm:prSet presAssocID="{D4E825CE-0456-4583-9183-A89E62DFA6E9}" presName="vert1" presStyleCnt="0"/>
      <dgm:spPr/>
    </dgm:pt>
    <dgm:pt modelId="{B3338541-C033-4558-8F28-8DAA4F4C8282}" type="pres">
      <dgm:prSet presAssocID="{F8C2CB93-9FC0-416D-A598-C505D7B67F1A}" presName="thickLine" presStyleLbl="alignNode1" presStyleIdx="7" presStyleCnt="8"/>
      <dgm:spPr/>
    </dgm:pt>
    <dgm:pt modelId="{A6EE8029-C386-4E8E-9819-001D8E1AE445}" type="pres">
      <dgm:prSet presAssocID="{F8C2CB93-9FC0-416D-A598-C505D7B67F1A}" presName="horz1" presStyleCnt="0"/>
      <dgm:spPr/>
    </dgm:pt>
    <dgm:pt modelId="{6B3E20A3-4B95-4F32-B127-5789E1CE93FA}" type="pres">
      <dgm:prSet presAssocID="{F8C2CB93-9FC0-416D-A598-C505D7B67F1A}" presName="tx1" presStyleLbl="revTx" presStyleIdx="7" presStyleCnt="8"/>
      <dgm:spPr/>
    </dgm:pt>
    <dgm:pt modelId="{C88E5FF3-F3EF-4359-BFFC-B10B80BD9D84}" type="pres">
      <dgm:prSet presAssocID="{F8C2CB93-9FC0-416D-A598-C505D7B67F1A}" presName="vert1" presStyleCnt="0"/>
      <dgm:spPr/>
    </dgm:pt>
  </dgm:ptLst>
  <dgm:cxnLst>
    <dgm:cxn modelId="{2BFD7226-4281-460C-9B0C-506FB1398A7D}" type="presOf" srcId="{A485C945-1CCD-4E8E-8A5E-0AFC07CDED3B}" destId="{CB937CB5-CCC7-4CAE-A761-E4C12F0023FC}" srcOrd="0" destOrd="0" presId="urn:microsoft.com/office/officeart/2008/layout/LinedList"/>
    <dgm:cxn modelId="{1678023F-33A0-4D57-8817-61420D38446B}" srcId="{1FBD9EF8-BDAC-468C-8775-5C2D93419135}" destId="{F8C2CB93-9FC0-416D-A598-C505D7B67F1A}" srcOrd="7" destOrd="0" parTransId="{9C767C73-32CD-4E88-8A2B-15C717DDE95F}" sibTransId="{5025D61D-86DF-4088-9918-81A230634288}"/>
    <dgm:cxn modelId="{4EB8455C-252A-4CB1-B77B-F944F03A214E}" type="presOf" srcId="{F8C2CB93-9FC0-416D-A598-C505D7B67F1A}" destId="{6B3E20A3-4B95-4F32-B127-5789E1CE93FA}" srcOrd="0" destOrd="0" presId="urn:microsoft.com/office/officeart/2008/layout/LinedList"/>
    <dgm:cxn modelId="{77B37848-B898-418F-B049-68BC8598C385}" type="presOf" srcId="{D4E825CE-0456-4583-9183-A89E62DFA6E9}" destId="{A3FF7328-3B10-4E67-B614-2401345B8093}" srcOrd="0" destOrd="0" presId="urn:microsoft.com/office/officeart/2008/layout/LinedList"/>
    <dgm:cxn modelId="{1C19C354-21E0-4816-B89C-751F9D55ED1B}" srcId="{1FBD9EF8-BDAC-468C-8775-5C2D93419135}" destId="{B568C390-748D-480D-990B-5346B340ECB6}" srcOrd="5" destOrd="0" parTransId="{2353BD94-DBD1-4E79-9708-7A2428E6927A}" sibTransId="{8C32110F-7540-452A-8006-F55A6AA2BBA9}"/>
    <dgm:cxn modelId="{1A680556-B76A-40F5-9728-81C8E62BA329}" srcId="{1FBD9EF8-BDAC-468C-8775-5C2D93419135}" destId="{A1A83956-8BF8-4DBB-A231-9B356071E646}" srcOrd="1" destOrd="0" parTransId="{37D92396-254E-4D48-BB49-CCB939B2073E}" sibTransId="{ED5D8555-7A65-476D-9762-CB01CAB4A308}"/>
    <dgm:cxn modelId="{B4A5917B-FEC3-4293-A04A-D5DFA828D790}" type="presOf" srcId="{B568C390-748D-480D-990B-5346B340ECB6}" destId="{76AB6AF5-65EA-4BF3-9AC7-888FAB0BE29B}" srcOrd="0" destOrd="0" presId="urn:microsoft.com/office/officeart/2008/layout/LinedList"/>
    <dgm:cxn modelId="{DE499297-5FB4-4701-935C-1CB1A5CA578E}" srcId="{1FBD9EF8-BDAC-468C-8775-5C2D93419135}" destId="{A330711F-27C1-4FC9-BB0E-E37D0059E201}" srcOrd="4" destOrd="0" parTransId="{96EBCBDE-64BE-41E5-B00A-B2D00AA6B684}" sibTransId="{923C5F82-1995-47D8-A99F-9D6FB14C9964}"/>
    <dgm:cxn modelId="{65359BA0-7CF3-4F83-B420-8EBC0E1649D6}" srcId="{1FBD9EF8-BDAC-468C-8775-5C2D93419135}" destId="{5D079D97-B2DD-4814-8004-BBF0089680E1}" srcOrd="0" destOrd="0" parTransId="{33415642-9AC8-4CE3-A7A3-791BB3253E19}" sibTransId="{5CA5BBC0-C3B8-4723-A129-6A447BC81CCD}"/>
    <dgm:cxn modelId="{A9A381A4-9602-46D5-AAC8-792566D082A3}" type="presOf" srcId="{A330711F-27C1-4FC9-BB0E-E37D0059E201}" destId="{A6F629A5-8A27-4B58-B423-62F24E3B76B5}" srcOrd="0" destOrd="0" presId="urn:microsoft.com/office/officeart/2008/layout/LinedList"/>
    <dgm:cxn modelId="{51EDF2AE-7E3D-414E-BAF9-7CFF0A7B9AF5}" srcId="{1FBD9EF8-BDAC-468C-8775-5C2D93419135}" destId="{D4E825CE-0456-4583-9183-A89E62DFA6E9}" srcOrd="6" destOrd="0" parTransId="{19666EAF-3058-4040-9FE0-406E2FC7E467}" sibTransId="{324D5266-BFE1-4672-9A1C-67A98721AC5F}"/>
    <dgm:cxn modelId="{4167A6B7-E43B-4C79-8E90-00DA3E1C6BAF}" type="presOf" srcId="{1FBD9EF8-BDAC-468C-8775-5C2D93419135}" destId="{66C0DBE9-9C91-43A2-89A7-E7EB04E8FDEA}" srcOrd="0" destOrd="0" presId="urn:microsoft.com/office/officeart/2008/layout/LinedList"/>
    <dgm:cxn modelId="{645E6BC4-CCE8-4958-9D3A-21E223BA86AF}" type="presOf" srcId="{5D079D97-B2DD-4814-8004-BBF0089680E1}" destId="{AC6FF971-0FAA-491D-AA1D-11970BE138B3}" srcOrd="0" destOrd="0" presId="urn:microsoft.com/office/officeart/2008/layout/LinedList"/>
    <dgm:cxn modelId="{259D6BEC-632C-4560-ADBA-88D219859A47}" type="presOf" srcId="{4F08F609-A097-4A3C-A329-EE9030B2245E}" destId="{1FF76563-12CA-4217-94BD-5CACA01A195C}" srcOrd="0" destOrd="0" presId="urn:microsoft.com/office/officeart/2008/layout/LinedList"/>
    <dgm:cxn modelId="{B2EFE0ED-C67E-476F-B443-ACD5AC62D3E4}" type="presOf" srcId="{A1A83956-8BF8-4DBB-A231-9B356071E646}" destId="{D6BC3B2B-E16C-46C1-843B-FB58DE4ED48A}" srcOrd="0" destOrd="0" presId="urn:microsoft.com/office/officeart/2008/layout/LinedList"/>
    <dgm:cxn modelId="{F5399AF8-B318-4492-A68B-131C57DEA1E9}" srcId="{1FBD9EF8-BDAC-468C-8775-5C2D93419135}" destId="{A485C945-1CCD-4E8E-8A5E-0AFC07CDED3B}" srcOrd="2" destOrd="0" parTransId="{BA6F61DD-D859-42F4-A76D-CB0BBFB9656C}" sibTransId="{EC197791-2E34-4984-A7A5-520C3A63B412}"/>
    <dgm:cxn modelId="{1B43D5F8-733B-4B9D-80C1-09AA3FB1794A}" srcId="{1FBD9EF8-BDAC-468C-8775-5C2D93419135}" destId="{4F08F609-A097-4A3C-A329-EE9030B2245E}" srcOrd="3" destOrd="0" parTransId="{BD3A3079-3862-4930-8EA0-C4280D1F5989}" sibTransId="{5F72CC22-D633-4D6C-8FF6-AB5056FD5061}"/>
    <dgm:cxn modelId="{B912A14C-D22F-4B03-87F9-1D66B4C97FFF}" type="presParOf" srcId="{66C0DBE9-9C91-43A2-89A7-E7EB04E8FDEA}" destId="{F8136B84-60A0-4E71-B62F-3B12BB9BE644}" srcOrd="0" destOrd="0" presId="urn:microsoft.com/office/officeart/2008/layout/LinedList"/>
    <dgm:cxn modelId="{BD5EDA58-5E91-43FA-96C9-EB60C4412A8D}" type="presParOf" srcId="{66C0DBE9-9C91-43A2-89A7-E7EB04E8FDEA}" destId="{C4D331B4-D140-4FF0-BEDA-528DE19DEADF}" srcOrd="1" destOrd="0" presId="urn:microsoft.com/office/officeart/2008/layout/LinedList"/>
    <dgm:cxn modelId="{DECBF80D-2210-40F8-81A8-E05C035478A2}" type="presParOf" srcId="{C4D331B4-D140-4FF0-BEDA-528DE19DEADF}" destId="{AC6FF971-0FAA-491D-AA1D-11970BE138B3}" srcOrd="0" destOrd="0" presId="urn:microsoft.com/office/officeart/2008/layout/LinedList"/>
    <dgm:cxn modelId="{36C006AC-BB5A-494D-A3DF-2236211ECDE5}" type="presParOf" srcId="{C4D331B4-D140-4FF0-BEDA-528DE19DEADF}" destId="{BF459EF0-D9CE-4EFF-8B5F-D48085C04475}" srcOrd="1" destOrd="0" presId="urn:microsoft.com/office/officeart/2008/layout/LinedList"/>
    <dgm:cxn modelId="{F9EAC69C-59C6-4748-960F-8F0645B931C9}" type="presParOf" srcId="{66C0DBE9-9C91-43A2-89A7-E7EB04E8FDEA}" destId="{E790F5F4-AE18-4714-A644-B1A4EC4540C0}" srcOrd="2" destOrd="0" presId="urn:microsoft.com/office/officeart/2008/layout/LinedList"/>
    <dgm:cxn modelId="{BAD79348-D394-485B-BA48-4C9810F2F38B}" type="presParOf" srcId="{66C0DBE9-9C91-43A2-89A7-E7EB04E8FDEA}" destId="{355136A6-5DF1-4A9D-A563-861AE7951836}" srcOrd="3" destOrd="0" presId="urn:microsoft.com/office/officeart/2008/layout/LinedList"/>
    <dgm:cxn modelId="{C53BCB82-8BD1-4543-BF92-34E51288F604}" type="presParOf" srcId="{355136A6-5DF1-4A9D-A563-861AE7951836}" destId="{D6BC3B2B-E16C-46C1-843B-FB58DE4ED48A}" srcOrd="0" destOrd="0" presId="urn:microsoft.com/office/officeart/2008/layout/LinedList"/>
    <dgm:cxn modelId="{13A81789-90D1-4D99-B716-3B2D585FD8EF}" type="presParOf" srcId="{355136A6-5DF1-4A9D-A563-861AE7951836}" destId="{98BF08A8-7711-40DB-B594-FB88B2D04B17}" srcOrd="1" destOrd="0" presId="urn:microsoft.com/office/officeart/2008/layout/LinedList"/>
    <dgm:cxn modelId="{EF11E5CA-47F8-4CCD-9C18-A955876655FB}" type="presParOf" srcId="{66C0DBE9-9C91-43A2-89A7-E7EB04E8FDEA}" destId="{4F1124D8-1A98-4833-BFE9-5C9F31EC2A2D}" srcOrd="4" destOrd="0" presId="urn:microsoft.com/office/officeart/2008/layout/LinedList"/>
    <dgm:cxn modelId="{F57EC86A-3F93-4249-B0AB-D215B7049798}" type="presParOf" srcId="{66C0DBE9-9C91-43A2-89A7-E7EB04E8FDEA}" destId="{809C92EC-54F6-4F7B-9251-01DD59FCA5C1}" srcOrd="5" destOrd="0" presId="urn:microsoft.com/office/officeart/2008/layout/LinedList"/>
    <dgm:cxn modelId="{21831589-FE1D-4374-8E79-31218F6E9CFA}" type="presParOf" srcId="{809C92EC-54F6-4F7B-9251-01DD59FCA5C1}" destId="{CB937CB5-CCC7-4CAE-A761-E4C12F0023FC}" srcOrd="0" destOrd="0" presId="urn:microsoft.com/office/officeart/2008/layout/LinedList"/>
    <dgm:cxn modelId="{A5E0C5F1-D2A7-456B-BB3F-FCC92217FEF0}" type="presParOf" srcId="{809C92EC-54F6-4F7B-9251-01DD59FCA5C1}" destId="{63C566B7-D4AC-44D9-9D52-D940EEB0FE3A}" srcOrd="1" destOrd="0" presId="urn:microsoft.com/office/officeart/2008/layout/LinedList"/>
    <dgm:cxn modelId="{856DF8FE-D8A4-4BC7-8A81-96F80BEB9BB0}" type="presParOf" srcId="{66C0DBE9-9C91-43A2-89A7-E7EB04E8FDEA}" destId="{6EDD674E-80F1-4020-AD6F-736A0858FD81}" srcOrd="6" destOrd="0" presId="urn:microsoft.com/office/officeart/2008/layout/LinedList"/>
    <dgm:cxn modelId="{F94DD8BC-B4D0-4C45-B206-C6C07D7FE4D4}" type="presParOf" srcId="{66C0DBE9-9C91-43A2-89A7-E7EB04E8FDEA}" destId="{F073E9FA-F768-43E6-8732-D357C47891BE}" srcOrd="7" destOrd="0" presId="urn:microsoft.com/office/officeart/2008/layout/LinedList"/>
    <dgm:cxn modelId="{6CD914C5-0421-4EAB-AF74-30C90C00CE43}" type="presParOf" srcId="{F073E9FA-F768-43E6-8732-D357C47891BE}" destId="{1FF76563-12CA-4217-94BD-5CACA01A195C}" srcOrd="0" destOrd="0" presId="urn:microsoft.com/office/officeart/2008/layout/LinedList"/>
    <dgm:cxn modelId="{5A5408FA-64C2-4ECD-8D42-5C9EDC76E740}" type="presParOf" srcId="{F073E9FA-F768-43E6-8732-D357C47891BE}" destId="{A4EE4F39-FE99-46F5-902E-E55B4DDE608C}" srcOrd="1" destOrd="0" presId="urn:microsoft.com/office/officeart/2008/layout/LinedList"/>
    <dgm:cxn modelId="{35D09DB1-BE96-473E-ACE8-4F14EBC93423}" type="presParOf" srcId="{66C0DBE9-9C91-43A2-89A7-E7EB04E8FDEA}" destId="{84458F97-64E5-47AD-9119-BF4DC001DE79}" srcOrd="8" destOrd="0" presId="urn:microsoft.com/office/officeart/2008/layout/LinedList"/>
    <dgm:cxn modelId="{D8732AAD-36E7-4BE3-9506-0A8C517D4593}" type="presParOf" srcId="{66C0DBE9-9C91-43A2-89A7-E7EB04E8FDEA}" destId="{685E87BC-B9F1-4356-98A5-B8FC286EA4D6}" srcOrd="9" destOrd="0" presId="urn:microsoft.com/office/officeart/2008/layout/LinedList"/>
    <dgm:cxn modelId="{54463D02-A710-4EA3-B549-5F839183FF24}" type="presParOf" srcId="{685E87BC-B9F1-4356-98A5-B8FC286EA4D6}" destId="{A6F629A5-8A27-4B58-B423-62F24E3B76B5}" srcOrd="0" destOrd="0" presId="urn:microsoft.com/office/officeart/2008/layout/LinedList"/>
    <dgm:cxn modelId="{920FD03F-FE90-4BCB-813F-871715048755}" type="presParOf" srcId="{685E87BC-B9F1-4356-98A5-B8FC286EA4D6}" destId="{95726D6B-4C0A-44AD-919E-8ED267553B42}" srcOrd="1" destOrd="0" presId="urn:microsoft.com/office/officeart/2008/layout/LinedList"/>
    <dgm:cxn modelId="{B5B7D47B-3A85-4FBE-A5C7-EEB546B2CFE4}" type="presParOf" srcId="{66C0DBE9-9C91-43A2-89A7-E7EB04E8FDEA}" destId="{1524A58A-C94B-4CC0-BBD6-8537854369CA}" srcOrd="10" destOrd="0" presId="urn:microsoft.com/office/officeart/2008/layout/LinedList"/>
    <dgm:cxn modelId="{C2E688B5-4C81-45A3-BC1D-6441BAE163DB}" type="presParOf" srcId="{66C0DBE9-9C91-43A2-89A7-E7EB04E8FDEA}" destId="{93C9E0D1-EDA1-4F16-9D78-2858EF6632E0}" srcOrd="11" destOrd="0" presId="urn:microsoft.com/office/officeart/2008/layout/LinedList"/>
    <dgm:cxn modelId="{AB1FE90F-6841-46C1-AEDA-ABE978CDB23D}" type="presParOf" srcId="{93C9E0D1-EDA1-4F16-9D78-2858EF6632E0}" destId="{76AB6AF5-65EA-4BF3-9AC7-888FAB0BE29B}" srcOrd="0" destOrd="0" presId="urn:microsoft.com/office/officeart/2008/layout/LinedList"/>
    <dgm:cxn modelId="{716379F4-61C0-415F-B1CD-C343CE0CF80E}" type="presParOf" srcId="{93C9E0D1-EDA1-4F16-9D78-2858EF6632E0}" destId="{50C58EBB-8069-4225-B054-E4D0AFA9C2D4}" srcOrd="1" destOrd="0" presId="urn:microsoft.com/office/officeart/2008/layout/LinedList"/>
    <dgm:cxn modelId="{AD888934-FABE-4743-B78A-EE8A48340AE9}" type="presParOf" srcId="{66C0DBE9-9C91-43A2-89A7-E7EB04E8FDEA}" destId="{9EB22F39-31D0-4512-B581-67749C0C0B44}" srcOrd="12" destOrd="0" presId="urn:microsoft.com/office/officeart/2008/layout/LinedList"/>
    <dgm:cxn modelId="{A75B8073-A764-467A-8E7A-61BD77446675}" type="presParOf" srcId="{66C0DBE9-9C91-43A2-89A7-E7EB04E8FDEA}" destId="{28AEB0D6-D81B-4C2E-8CAD-B656F9853E25}" srcOrd="13" destOrd="0" presId="urn:microsoft.com/office/officeart/2008/layout/LinedList"/>
    <dgm:cxn modelId="{2962F2A5-0330-4C30-A56C-F66789AF6916}" type="presParOf" srcId="{28AEB0D6-D81B-4C2E-8CAD-B656F9853E25}" destId="{A3FF7328-3B10-4E67-B614-2401345B8093}" srcOrd="0" destOrd="0" presId="urn:microsoft.com/office/officeart/2008/layout/LinedList"/>
    <dgm:cxn modelId="{633C762F-DF9A-4AE9-8269-150B1CE197A3}" type="presParOf" srcId="{28AEB0D6-D81B-4C2E-8CAD-B656F9853E25}" destId="{11CDB357-39A9-4D65-B503-F4FCD1439838}" srcOrd="1" destOrd="0" presId="urn:microsoft.com/office/officeart/2008/layout/LinedList"/>
    <dgm:cxn modelId="{C039DA6A-C21A-4FEC-BF18-2FCB39490F73}" type="presParOf" srcId="{66C0DBE9-9C91-43A2-89A7-E7EB04E8FDEA}" destId="{B3338541-C033-4558-8F28-8DAA4F4C8282}" srcOrd="14" destOrd="0" presId="urn:microsoft.com/office/officeart/2008/layout/LinedList"/>
    <dgm:cxn modelId="{30CFB3E4-3DF3-408E-B435-B99AAC6CA7AF}" type="presParOf" srcId="{66C0DBE9-9C91-43A2-89A7-E7EB04E8FDEA}" destId="{A6EE8029-C386-4E8E-9819-001D8E1AE445}" srcOrd="15" destOrd="0" presId="urn:microsoft.com/office/officeart/2008/layout/LinedList"/>
    <dgm:cxn modelId="{D534DAE0-0503-4AC9-AA8C-28D4DF2BE051}" type="presParOf" srcId="{A6EE8029-C386-4E8E-9819-001D8E1AE445}" destId="{6B3E20A3-4B95-4F32-B127-5789E1CE93FA}" srcOrd="0" destOrd="0" presId="urn:microsoft.com/office/officeart/2008/layout/LinedList"/>
    <dgm:cxn modelId="{7D4CAE0A-5FD0-43AA-8D70-D40B0E64FBF9}" type="presParOf" srcId="{A6EE8029-C386-4E8E-9819-001D8E1AE445}" destId="{C88E5FF3-F3EF-4359-BFFC-B10B80BD9D84}"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44CCFC87-685D-4A2A-95B6-D41CDEBA5D06}"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4E924A42-9B48-41C0-8B8E-7C08E030536C}">
      <dgm:prSet/>
      <dgm:spPr/>
      <dgm:t>
        <a:bodyPr/>
        <a:lstStyle/>
        <a:p>
          <a:r>
            <a:rPr lang="en-US"/>
            <a:t>Strengthen</a:t>
          </a:r>
        </a:p>
      </dgm:t>
    </dgm:pt>
    <dgm:pt modelId="{09E2CE01-023B-470A-8BBF-18B62DF60C38}" type="parTrans" cxnId="{C7B7DB53-CB87-4822-96B7-C5D120319198}">
      <dgm:prSet/>
      <dgm:spPr/>
      <dgm:t>
        <a:bodyPr/>
        <a:lstStyle/>
        <a:p>
          <a:endParaRPr lang="en-US"/>
        </a:p>
      </dgm:t>
    </dgm:pt>
    <dgm:pt modelId="{BD5276F4-4A10-4C89-83D2-76CC40C004B8}" type="sibTrans" cxnId="{C7B7DB53-CB87-4822-96B7-C5D120319198}">
      <dgm:prSet/>
      <dgm:spPr/>
      <dgm:t>
        <a:bodyPr/>
        <a:lstStyle/>
        <a:p>
          <a:endParaRPr lang="en-US"/>
        </a:p>
      </dgm:t>
    </dgm:pt>
    <dgm:pt modelId="{A3EA47BA-BB30-48B3-AD4F-984974DAAC7E}">
      <dgm:prSet/>
      <dgm:spPr/>
      <dgm:t>
        <a:bodyPr/>
        <a:lstStyle/>
        <a:p>
          <a:r>
            <a:rPr lang="en-US"/>
            <a:t>Strengthen person‑centred &amp; personalised care</a:t>
          </a:r>
        </a:p>
      </dgm:t>
    </dgm:pt>
    <dgm:pt modelId="{B0F1E7BB-F4EA-41F3-90C9-C5FD9BAF7439}" type="parTrans" cxnId="{FA9711DD-AE94-46DD-B349-FE5E7A9F17B2}">
      <dgm:prSet/>
      <dgm:spPr/>
      <dgm:t>
        <a:bodyPr/>
        <a:lstStyle/>
        <a:p>
          <a:endParaRPr lang="en-US"/>
        </a:p>
      </dgm:t>
    </dgm:pt>
    <dgm:pt modelId="{71145918-E673-48E4-A99F-00B9B5C4ABD6}" type="sibTrans" cxnId="{FA9711DD-AE94-46DD-B349-FE5E7A9F17B2}">
      <dgm:prSet/>
      <dgm:spPr/>
      <dgm:t>
        <a:bodyPr/>
        <a:lstStyle/>
        <a:p>
          <a:endParaRPr lang="en-US"/>
        </a:p>
      </dgm:t>
    </dgm:pt>
    <dgm:pt modelId="{08B219B2-26D7-44F7-BFB7-B5282221CCA9}">
      <dgm:prSet/>
      <dgm:spPr/>
      <dgm:t>
        <a:bodyPr/>
        <a:lstStyle/>
        <a:p>
          <a:r>
            <a:rPr lang="en-US"/>
            <a:t>Expand</a:t>
          </a:r>
        </a:p>
      </dgm:t>
    </dgm:pt>
    <dgm:pt modelId="{D9580916-3293-4E08-92C5-388582944B9F}" type="parTrans" cxnId="{162C124A-C039-4477-8AF3-52E6AC372040}">
      <dgm:prSet/>
      <dgm:spPr/>
      <dgm:t>
        <a:bodyPr/>
        <a:lstStyle/>
        <a:p>
          <a:endParaRPr lang="en-US"/>
        </a:p>
      </dgm:t>
    </dgm:pt>
    <dgm:pt modelId="{299C5D83-2B00-4B56-AF9A-9D94B57FE3B9}" type="sibTrans" cxnId="{162C124A-C039-4477-8AF3-52E6AC372040}">
      <dgm:prSet/>
      <dgm:spPr/>
      <dgm:t>
        <a:bodyPr/>
        <a:lstStyle/>
        <a:p>
          <a:endParaRPr lang="en-US"/>
        </a:p>
      </dgm:t>
    </dgm:pt>
    <dgm:pt modelId="{17CBFD1F-7F16-48EA-9C33-59492632403D}">
      <dgm:prSet/>
      <dgm:spPr/>
      <dgm:t>
        <a:bodyPr/>
        <a:lstStyle/>
        <a:p>
          <a:r>
            <a:rPr lang="en-US"/>
            <a:t>Expand reablement &amp; OT support</a:t>
          </a:r>
        </a:p>
      </dgm:t>
    </dgm:pt>
    <dgm:pt modelId="{4D6C4B23-FD30-4719-9ED5-1D07517AC14C}" type="parTrans" cxnId="{124733A7-D7B8-4749-A984-340A686105D1}">
      <dgm:prSet/>
      <dgm:spPr/>
      <dgm:t>
        <a:bodyPr/>
        <a:lstStyle/>
        <a:p>
          <a:endParaRPr lang="en-US"/>
        </a:p>
      </dgm:t>
    </dgm:pt>
    <dgm:pt modelId="{E5D8F35C-006C-40F6-8C5A-8A61C575534B}" type="sibTrans" cxnId="{124733A7-D7B8-4749-A984-340A686105D1}">
      <dgm:prSet/>
      <dgm:spPr/>
      <dgm:t>
        <a:bodyPr/>
        <a:lstStyle/>
        <a:p>
          <a:endParaRPr lang="en-US"/>
        </a:p>
      </dgm:t>
    </dgm:pt>
    <dgm:pt modelId="{690995C7-FA39-42AE-94F3-934287B747D8}">
      <dgm:prSet/>
      <dgm:spPr/>
      <dgm:t>
        <a:bodyPr/>
        <a:lstStyle/>
        <a:p>
          <a:r>
            <a:rPr lang="en-US"/>
            <a:t>Improve</a:t>
          </a:r>
        </a:p>
      </dgm:t>
    </dgm:pt>
    <dgm:pt modelId="{008554B2-C781-485A-9A78-DC901BAA1DE0}" type="parTrans" cxnId="{DAC63DCD-5591-477B-959F-0217C1F957BC}">
      <dgm:prSet/>
      <dgm:spPr/>
      <dgm:t>
        <a:bodyPr/>
        <a:lstStyle/>
        <a:p>
          <a:endParaRPr lang="en-US"/>
        </a:p>
      </dgm:t>
    </dgm:pt>
    <dgm:pt modelId="{174F9C81-B3B3-4DED-81EB-BCF9A071D9AF}" type="sibTrans" cxnId="{DAC63DCD-5591-477B-959F-0217C1F957BC}">
      <dgm:prSet/>
      <dgm:spPr/>
      <dgm:t>
        <a:bodyPr/>
        <a:lstStyle/>
        <a:p>
          <a:endParaRPr lang="en-US"/>
        </a:p>
      </dgm:t>
    </dgm:pt>
    <dgm:pt modelId="{106F7280-BD6B-485B-A160-9C98ACBAF618}">
      <dgm:prSet/>
      <dgm:spPr/>
      <dgm:t>
        <a:bodyPr/>
        <a:lstStyle/>
        <a:p>
          <a:r>
            <a:rPr lang="en-US"/>
            <a:t>Improve dementia‑specific training</a:t>
          </a:r>
        </a:p>
      </dgm:t>
    </dgm:pt>
    <dgm:pt modelId="{BB5544F2-E134-4ADD-9B30-E4954B4331A8}" type="parTrans" cxnId="{794D20BE-608C-4E4A-B4F1-AAA7297E4801}">
      <dgm:prSet/>
      <dgm:spPr/>
      <dgm:t>
        <a:bodyPr/>
        <a:lstStyle/>
        <a:p>
          <a:endParaRPr lang="en-US"/>
        </a:p>
      </dgm:t>
    </dgm:pt>
    <dgm:pt modelId="{D844E081-0FAB-4118-B298-1190515DFD88}" type="sibTrans" cxnId="{794D20BE-608C-4E4A-B4F1-AAA7297E4801}">
      <dgm:prSet/>
      <dgm:spPr/>
      <dgm:t>
        <a:bodyPr/>
        <a:lstStyle/>
        <a:p>
          <a:endParaRPr lang="en-US"/>
        </a:p>
      </dgm:t>
    </dgm:pt>
    <dgm:pt modelId="{E2C52E7B-59CC-4FE3-9867-E9D3172D218E}">
      <dgm:prSet/>
      <dgm:spPr/>
      <dgm:t>
        <a:bodyPr/>
        <a:lstStyle/>
        <a:p>
          <a:r>
            <a:rPr lang="en-US"/>
            <a:t>Increase</a:t>
          </a:r>
        </a:p>
      </dgm:t>
    </dgm:pt>
    <dgm:pt modelId="{DCC1138B-D4A3-416A-8478-8D0DF4B2AB95}" type="parTrans" cxnId="{14D33AF7-8CBF-4A7E-AB08-71078EE3AA76}">
      <dgm:prSet/>
      <dgm:spPr/>
      <dgm:t>
        <a:bodyPr/>
        <a:lstStyle/>
        <a:p>
          <a:endParaRPr lang="en-US"/>
        </a:p>
      </dgm:t>
    </dgm:pt>
    <dgm:pt modelId="{0AEFB9EE-A708-431B-90AF-12B15EBE1F1D}" type="sibTrans" cxnId="{14D33AF7-8CBF-4A7E-AB08-71078EE3AA76}">
      <dgm:prSet/>
      <dgm:spPr/>
      <dgm:t>
        <a:bodyPr/>
        <a:lstStyle/>
        <a:p>
          <a:endParaRPr lang="en-US"/>
        </a:p>
      </dgm:t>
    </dgm:pt>
    <dgm:pt modelId="{9C5AB4EC-3AA4-45CA-B0DC-2C3F7296BDE0}">
      <dgm:prSet/>
      <dgm:spPr/>
      <dgm:t>
        <a:bodyPr/>
        <a:lstStyle/>
        <a:p>
          <a:r>
            <a:rPr lang="en-US"/>
            <a:t>Increase access to technology &amp; digital inclusion</a:t>
          </a:r>
        </a:p>
      </dgm:t>
    </dgm:pt>
    <dgm:pt modelId="{8AEC9D98-BCCD-40BD-826C-E64ED2F2624F}" type="parTrans" cxnId="{ED02012D-7093-4F8D-AC59-5070BA38C7F2}">
      <dgm:prSet/>
      <dgm:spPr/>
      <dgm:t>
        <a:bodyPr/>
        <a:lstStyle/>
        <a:p>
          <a:endParaRPr lang="en-US"/>
        </a:p>
      </dgm:t>
    </dgm:pt>
    <dgm:pt modelId="{4D85EA34-9531-4963-A890-262FEC656ED7}" type="sibTrans" cxnId="{ED02012D-7093-4F8D-AC59-5070BA38C7F2}">
      <dgm:prSet/>
      <dgm:spPr/>
      <dgm:t>
        <a:bodyPr/>
        <a:lstStyle/>
        <a:p>
          <a:endParaRPr lang="en-US"/>
        </a:p>
      </dgm:t>
    </dgm:pt>
    <dgm:pt modelId="{470136D0-0C4A-4D8F-9608-BE1DF591CE64}">
      <dgm:prSet/>
      <dgm:spPr/>
      <dgm:t>
        <a:bodyPr/>
        <a:lstStyle/>
        <a:p>
          <a:r>
            <a:rPr lang="en-US"/>
            <a:t>Enhance</a:t>
          </a:r>
        </a:p>
      </dgm:t>
    </dgm:pt>
    <dgm:pt modelId="{920F1DD6-592B-4098-86E3-C701912F6C19}" type="parTrans" cxnId="{4A574B8B-48B7-4A7A-9AFC-D86DAD161C04}">
      <dgm:prSet/>
      <dgm:spPr/>
      <dgm:t>
        <a:bodyPr/>
        <a:lstStyle/>
        <a:p>
          <a:endParaRPr lang="en-US"/>
        </a:p>
      </dgm:t>
    </dgm:pt>
    <dgm:pt modelId="{55D21E09-913E-491D-97DF-D3C6BEDD7B4C}" type="sibTrans" cxnId="{4A574B8B-48B7-4A7A-9AFC-D86DAD161C04}">
      <dgm:prSet/>
      <dgm:spPr/>
      <dgm:t>
        <a:bodyPr/>
        <a:lstStyle/>
        <a:p>
          <a:endParaRPr lang="en-US"/>
        </a:p>
      </dgm:t>
    </dgm:pt>
    <dgm:pt modelId="{C9D0C1B8-A7B7-407F-A5ED-E8705A0A3061}">
      <dgm:prSet/>
      <dgm:spPr/>
      <dgm:t>
        <a:bodyPr/>
        <a:lstStyle/>
        <a:p>
          <a:r>
            <a:rPr lang="en-US"/>
            <a:t>Enhance community‑based services</a:t>
          </a:r>
        </a:p>
      </dgm:t>
    </dgm:pt>
    <dgm:pt modelId="{CA6AD14B-DC30-4134-884E-6037355C0E94}" type="parTrans" cxnId="{9C9F8435-EE33-48F0-958F-AB93476E00BD}">
      <dgm:prSet/>
      <dgm:spPr/>
      <dgm:t>
        <a:bodyPr/>
        <a:lstStyle/>
        <a:p>
          <a:endParaRPr lang="en-US"/>
        </a:p>
      </dgm:t>
    </dgm:pt>
    <dgm:pt modelId="{9C8D33AF-D564-4804-9B10-FC229EFB88D6}" type="sibTrans" cxnId="{9C9F8435-EE33-48F0-958F-AB93476E00BD}">
      <dgm:prSet/>
      <dgm:spPr/>
      <dgm:t>
        <a:bodyPr/>
        <a:lstStyle/>
        <a:p>
          <a:endParaRPr lang="en-US"/>
        </a:p>
      </dgm:t>
    </dgm:pt>
    <dgm:pt modelId="{C2E778AC-CEC0-4F6E-9735-CDE701ED0D7D}">
      <dgm:prSet/>
      <dgm:spPr/>
      <dgm:t>
        <a:bodyPr/>
        <a:lstStyle/>
        <a:p>
          <a:r>
            <a:rPr lang="en-US"/>
            <a:t>Address</a:t>
          </a:r>
        </a:p>
      </dgm:t>
    </dgm:pt>
    <dgm:pt modelId="{A07C5E2A-046C-4628-96FA-8BB3ECEB0834}" type="parTrans" cxnId="{87BFB743-D184-4F5B-ACE4-7510832FD683}">
      <dgm:prSet/>
      <dgm:spPr/>
      <dgm:t>
        <a:bodyPr/>
        <a:lstStyle/>
        <a:p>
          <a:endParaRPr lang="en-US"/>
        </a:p>
      </dgm:t>
    </dgm:pt>
    <dgm:pt modelId="{93F76C92-232F-429B-9D4B-467E360B8395}" type="sibTrans" cxnId="{87BFB743-D184-4F5B-ACE4-7510832FD683}">
      <dgm:prSet/>
      <dgm:spPr/>
      <dgm:t>
        <a:bodyPr/>
        <a:lstStyle/>
        <a:p>
          <a:endParaRPr lang="en-US"/>
        </a:p>
      </dgm:t>
    </dgm:pt>
    <dgm:pt modelId="{80BD7708-17E4-4680-B040-D9C9A8F3DC1B}">
      <dgm:prSet/>
      <dgm:spPr/>
      <dgm:t>
        <a:bodyPr/>
        <a:lstStyle/>
        <a:p>
          <a:r>
            <a:rPr lang="en-US"/>
            <a:t>Address funding &amp; workforce pressures</a:t>
          </a:r>
        </a:p>
      </dgm:t>
    </dgm:pt>
    <dgm:pt modelId="{E7B3BA37-CE78-4A31-BD1C-BB99D0F703D6}" type="parTrans" cxnId="{8CBFE6B7-E291-430B-B22B-1FD10060E0FD}">
      <dgm:prSet/>
      <dgm:spPr/>
      <dgm:t>
        <a:bodyPr/>
        <a:lstStyle/>
        <a:p>
          <a:endParaRPr lang="en-US"/>
        </a:p>
      </dgm:t>
    </dgm:pt>
    <dgm:pt modelId="{3E684ACB-C934-43B9-995F-4BF169F90709}" type="sibTrans" cxnId="{8CBFE6B7-E291-430B-B22B-1FD10060E0FD}">
      <dgm:prSet/>
      <dgm:spPr/>
      <dgm:t>
        <a:bodyPr/>
        <a:lstStyle/>
        <a:p>
          <a:endParaRPr lang="en-US"/>
        </a:p>
      </dgm:t>
    </dgm:pt>
    <dgm:pt modelId="{DB872021-88A8-48EB-90BE-5DB32F7D45CE}">
      <dgm:prSet/>
      <dgm:spPr/>
      <dgm:t>
        <a:bodyPr/>
        <a:lstStyle/>
        <a:p>
          <a:r>
            <a:rPr lang="en-US"/>
            <a:t>Promote</a:t>
          </a:r>
        </a:p>
      </dgm:t>
    </dgm:pt>
    <dgm:pt modelId="{EC953679-FE3E-49DA-9B8B-9DC418D49FF7}" type="parTrans" cxnId="{6A542C16-EB3E-415C-8BFC-EE9B793CF7AA}">
      <dgm:prSet/>
      <dgm:spPr/>
      <dgm:t>
        <a:bodyPr/>
        <a:lstStyle/>
        <a:p>
          <a:endParaRPr lang="en-US"/>
        </a:p>
      </dgm:t>
    </dgm:pt>
    <dgm:pt modelId="{97B9468D-D4C7-4364-AEC7-D9A7EB379619}" type="sibTrans" cxnId="{6A542C16-EB3E-415C-8BFC-EE9B793CF7AA}">
      <dgm:prSet/>
      <dgm:spPr/>
      <dgm:t>
        <a:bodyPr/>
        <a:lstStyle/>
        <a:p>
          <a:endParaRPr lang="en-US"/>
        </a:p>
      </dgm:t>
    </dgm:pt>
    <dgm:pt modelId="{6B0C9BC4-DC63-4601-8948-AE4CF07B1361}">
      <dgm:prSet/>
      <dgm:spPr/>
      <dgm:t>
        <a:bodyPr/>
        <a:lstStyle/>
        <a:p>
          <a:r>
            <a:rPr lang="en-US"/>
            <a:t>Promote integrated health &amp; social care</a:t>
          </a:r>
        </a:p>
      </dgm:t>
    </dgm:pt>
    <dgm:pt modelId="{711D0B7E-7DA1-4777-B9F5-68AF95A6D2F3}" type="parTrans" cxnId="{F4C26FFC-9456-44E1-B0B2-5FB50E7937DA}">
      <dgm:prSet/>
      <dgm:spPr/>
      <dgm:t>
        <a:bodyPr/>
        <a:lstStyle/>
        <a:p>
          <a:endParaRPr lang="en-US"/>
        </a:p>
      </dgm:t>
    </dgm:pt>
    <dgm:pt modelId="{820D961B-7ED5-4185-9E45-E9D7FEA1079E}" type="sibTrans" cxnId="{F4C26FFC-9456-44E1-B0B2-5FB50E7937DA}">
      <dgm:prSet/>
      <dgm:spPr/>
      <dgm:t>
        <a:bodyPr/>
        <a:lstStyle/>
        <a:p>
          <a:endParaRPr lang="en-US"/>
        </a:p>
      </dgm:t>
    </dgm:pt>
    <dgm:pt modelId="{B6AABD61-05C3-4A96-B042-ED861567D3FC}" type="pres">
      <dgm:prSet presAssocID="{44CCFC87-685D-4A2A-95B6-D41CDEBA5D06}" presName="vert0" presStyleCnt="0">
        <dgm:presLayoutVars>
          <dgm:dir/>
          <dgm:animOne val="branch"/>
          <dgm:animLvl val="lvl"/>
        </dgm:presLayoutVars>
      </dgm:prSet>
      <dgm:spPr/>
    </dgm:pt>
    <dgm:pt modelId="{5D21B52B-F591-464B-B37A-0FCA9B6A5739}" type="pres">
      <dgm:prSet presAssocID="{4E924A42-9B48-41C0-8B8E-7C08E030536C}" presName="thickLine" presStyleLbl="alignNode1" presStyleIdx="0" presStyleCnt="7"/>
      <dgm:spPr/>
    </dgm:pt>
    <dgm:pt modelId="{CB805F95-466B-477D-BF8E-427AB6E3FE56}" type="pres">
      <dgm:prSet presAssocID="{4E924A42-9B48-41C0-8B8E-7C08E030536C}" presName="horz1" presStyleCnt="0"/>
      <dgm:spPr/>
    </dgm:pt>
    <dgm:pt modelId="{BAAA916F-C7B4-4A83-BB9D-09AC8B2BF92F}" type="pres">
      <dgm:prSet presAssocID="{4E924A42-9B48-41C0-8B8E-7C08E030536C}" presName="tx1" presStyleLbl="revTx" presStyleIdx="0" presStyleCnt="14"/>
      <dgm:spPr/>
    </dgm:pt>
    <dgm:pt modelId="{5E1B14CA-270D-4D18-8623-E403933C911C}" type="pres">
      <dgm:prSet presAssocID="{4E924A42-9B48-41C0-8B8E-7C08E030536C}" presName="vert1" presStyleCnt="0"/>
      <dgm:spPr/>
    </dgm:pt>
    <dgm:pt modelId="{05511270-B917-493B-9FC9-C879E2F53894}" type="pres">
      <dgm:prSet presAssocID="{A3EA47BA-BB30-48B3-AD4F-984974DAAC7E}" presName="vertSpace2a" presStyleCnt="0"/>
      <dgm:spPr/>
    </dgm:pt>
    <dgm:pt modelId="{A65A9474-CB63-490B-92E5-742189349097}" type="pres">
      <dgm:prSet presAssocID="{A3EA47BA-BB30-48B3-AD4F-984974DAAC7E}" presName="horz2" presStyleCnt="0"/>
      <dgm:spPr/>
    </dgm:pt>
    <dgm:pt modelId="{78C9527B-D65B-4958-A911-41721CC065DC}" type="pres">
      <dgm:prSet presAssocID="{A3EA47BA-BB30-48B3-AD4F-984974DAAC7E}" presName="horzSpace2" presStyleCnt="0"/>
      <dgm:spPr/>
    </dgm:pt>
    <dgm:pt modelId="{E76623D9-EB8C-49DA-8117-46CAFDCA5E72}" type="pres">
      <dgm:prSet presAssocID="{A3EA47BA-BB30-48B3-AD4F-984974DAAC7E}" presName="tx2" presStyleLbl="revTx" presStyleIdx="1" presStyleCnt="14"/>
      <dgm:spPr/>
    </dgm:pt>
    <dgm:pt modelId="{B2EBD3AF-E743-41B8-B53E-0BCFAC3BAC42}" type="pres">
      <dgm:prSet presAssocID="{A3EA47BA-BB30-48B3-AD4F-984974DAAC7E}" presName="vert2" presStyleCnt="0"/>
      <dgm:spPr/>
    </dgm:pt>
    <dgm:pt modelId="{6DAA90E5-672D-43FF-B6A6-597CAD2B02DA}" type="pres">
      <dgm:prSet presAssocID="{A3EA47BA-BB30-48B3-AD4F-984974DAAC7E}" presName="thinLine2b" presStyleLbl="callout" presStyleIdx="0" presStyleCnt="7"/>
      <dgm:spPr/>
    </dgm:pt>
    <dgm:pt modelId="{4E1B92E8-85D0-4CB9-BAA2-D3FE0739C284}" type="pres">
      <dgm:prSet presAssocID="{A3EA47BA-BB30-48B3-AD4F-984974DAAC7E}" presName="vertSpace2b" presStyleCnt="0"/>
      <dgm:spPr/>
    </dgm:pt>
    <dgm:pt modelId="{04C50263-2E4E-49B6-8CFE-7CEEA1612F26}" type="pres">
      <dgm:prSet presAssocID="{08B219B2-26D7-44F7-BFB7-B5282221CCA9}" presName="thickLine" presStyleLbl="alignNode1" presStyleIdx="1" presStyleCnt="7"/>
      <dgm:spPr/>
    </dgm:pt>
    <dgm:pt modelId="{B965E403-77A6-46D4-965D-A3FA0A254C5C}" type="pres">
      <dgm:prSet presAssocID="{08B219B2-26D7-44F7-BFB7-B5282221CCA9}" presName="horz1" presStyleCnt="0"/>
      <dgm:spPr/>
    </dgm:pt>
    <dgm:pt modelId="{A333C97F-FB44-447D-9064-EE32A364CFD9}" type="pres">
      <dgm:prSet presAssocID="{08B219B2-26D7-44F7-BFB7-B5282221CCA9}" presName="tx1" presStyleLbl="revTx" presStyleIdx="2" presStyleCnt="14"/>
      <dgm:spPr/>
    </dgm:pt>
    <dgm:pt modelId="{D7D7E45F-1F2A-40B1-ACA6-2F6FB50FA047}" type="pres">
      <dgm:prSet presAssocID="{08B219B2-26D7-44F7-BFB7-B5282221CCA9}" presName="vert1" presStyleCnt="0"/>
      <dgm:spPr/>
    </dgm:pt>
    <dgm:pt modelId="{6773925C-CC92-458D-B200-A4EF49314EB0}" type="pres">
      <dgm:prSet presAssocID="{17CBFD1F-7F16-48EA-9C33-59492632403D}" presName="vertSpace2a" presStyleCnt="0"/>
      <dgm:spPr/>
    </dgm:pt>
    <dgm:pt modelId="{7446AA20-F8F5-4FD6-9F09-389B291E06AC}" type="pres">
      <dgm:prSet presAssocID="{17CBFD1F-7F16-48EA-9C33-59492632403D}" presName="horz2" presStyleCnt="0"/>
      <dgm:spPr/>
    </dgm:pt>
    <dgm:pt modelId="{D59BE05D-7BF8-4FEC-80E3-7EB366C1E944}" type="pres">
      <dgm:prSet presAssocID="{17CBFD1F-7F16-48EA-9C33-59492632403D}" presName="horzSpace2" presStyleCnt="0"/>
      <dgm:spPr/>
    </dgm:pt>
    <dgm:pt modelId="{5195B5B4-C09E-42FB-9F6B-58003B4ADB21}" type="pres">
      <dgm:prSet presAssocID="{17CBFD1F-7F16-48EA-9C33-59492632403D}" presName="tx2" presStyleLbl="revTx" presStyleIdx="3" presStyleCnt="14"/>
      <dgm:spPr/>
    </dgm:pt>
    <dgm:pt modelId="{7E97B533-05BF-43C5-8943-2CD62D98077F}" type="pres">
      <dgm:prSet presAssocID="{17CBFD1F-7F16-48EA-9C33-59492632403D}" presName="vert2" presStyleCnt="0"/>
      <dgm:spPr/>
    </dgm:pt>
    <dgm:pt modelId="{041F36C0-D310-4A78-91C8-46F3736BD152}" type="pres">
      <dgm:prSet presAssocID="{17CBFD1F-7F16-48EA-9C33-59492632403D}" presName="thinLine2b" presStyleLbl="callout" presStyleIdx="1" presStyleCnt="7"/>
      <dgm:spPr/>
    </dgm:pt>
    <dgm:pt modelId="{7BC2FD29-692D-4A56-A896-B26182DAB4AB}" type="pres">
      <dgm:prSet presAssocID="{17CBFD1F-7F16-48EA-9C33-59492632403D}" presName="vertSpace2b" presStyleCnt="0"/>
      <dgm:spPr/>
    </dgm:pt>
    <dgm:pt modelId="{5BAAD1D3-6A58-43F2-843A-FF3364FA4181}" type="pres">
      <dgm:prSet presAssocID="{690995C7-FA39-42AE-94F3-934287B747D8}" presName="thickLine" presStyleLbl="alignNode1" presStyleIdx="2" presStyleCnt="7"/>
      <dgm:spPr/>
    </dgm:pt>
    <dgm:pt modelId="{7BAB3D86-386A-4BF7-961A-717430CA7C5D}" type="pres">
      <dgm:prSet presAssocID="{690995C7-FA39-42AE-94F3-934287B747D8}" presName="horz1" presStyleCnt="0"/>
      <dgm:spPr/>
    </dgm:pt>
    <dgm:pt modelId="{C0EECAD8-AD0D-4E32-9838-A9F640C46C00}" type="pres">
      <dgm:prSet presAssocID="{690995C7-FA39-42AE-94F3-934287B747D8}" presName="tx1" presStyleLbl="revTx" presStyleIdx="4" presStyleCnt="14"/>
      <dgm:spPr/>
    </dgm:pt>
    <dgm:pt modelId="{9DADC37E-757F-4A0B-B2E7-064430A6C394}" type="pres">
      <dgm:prSet presAssocID="{690995C7-FA39-42AE-94F3-934287B747D8}" presName="vert1" presStyleCnt="0"/>
      <dgm:spPr/>
    </dgm:pt>
    <dgm:pt modelId="{BCAD4454-3FE2-4391-8150-AFA419D65910}" type="pres">
      <dgm:prSet presAssocID="{106F7280-BD6B-485B-A160-9C98ACBAF618}" presName="vertSpace2a" presStyleCnt="0"/>
      <dgm:spPr/>
    </dgm:pt>
    <dgm:pt modelId="{504EF884-6A69-44DB-8501-D9901173458E}" type="pres">
      <dgm:prSet presAssocID="{106F7280-BD6B-485B-A160-9C98ACBAF618}" presName="horz2" presStyleCnt="0"/>
      <dgm:spPr/>
    </dgm:pt>
    <dgm:pt modelId="{F4933D68-A6F9-4437-B679-B9B31C8559CB}" type="pres">
      <dgm:prSet presAssocID="{106F7280-BD6B-485B-A160-9C98ACBAF618}" presName="horzSpace2" presStyleCnt="0"/>
      <dgm:spPr/>
    </dgm:pt>
    <dgm:pt modelId="{9838A257-F820-4F44-AAB0-F9E2DEC4B94D}" type="pres">
      <dgm:prSet presAssocID="{106F7280-BD6B-485B-A160-9C98ACBAF618}" presName="tx2" presStyleLbl="revTx" presStyleIdx="5" presStyleCnt="14"/>
      <dgm:spPr/>
    </dgm:pt>
    <dgm:pt modelId="{7678B076-FBD4-4701-A636-4B96593C6480}" type="pres">
      <dgm:prSet presAssocID="{106F7280-BD6B-485B-A160-9C98ACBAF618}" presName="vert2" presStyleCnt="0"/>
      <dgm:spPr/>
    </dgm:pt>
    <dgm:pt modelId="{3E4BE1A5-AC1F-45F6-9F7F-4313CD6A5807}" type="pres">
      <dgm:prSet presAssocID="{106F7280-BD6B-485B-A160-9C98ACBAF618}" presName="thinLine2b" presStyleLbl="callout" presStyleIdx="2" presStyleCnt="7"/>
      <dgm:spPr/>
    </dgm:pt>
    <dgm:pt modelId="{5715B9C2-219C-490E-8FF0-113F7F8324B3}" type="pres">
      <dgm:prSet presAssocID="{106F7280-BD6B-485B-A160-9C98ACBAF618}" presName="vertSpace2b" presStyleCnt="0"/>
      <dgm:spPr/>
    </dgm:pt>
    <dgm:pt modelId="{DFB80A29-945A-4C0E-AB3A-94DE256708D7}" type="pres">
      <dgm:prSet presAssocID="{E2C52E7B-59CC-4FE3-9867-E9D3172D218E}" presName="thickLine" presStyleLbl="alignNode1" presStyleIdx="3" presStyleCnt="7"/>
      <dgm:spPr/>
    </dgm:pt>
    <dgm:pt modelId="{36BCE751-C1A8-41B7-86EC-3052FEF0B034}" type="pres">
      <dgm:prSet presAssocID="{E2C52E7B-59CC-4FE3-9867-E9D3172D218E}" presName="horz1" presStyleCnt="0"/>
      <dgm:spPr/>
    </dgm:pt>
    <dgm:pt modelId="{AEF40C8F-0657-4A90-8615-858FDE7347CB}" type="pres">
      <dgm:prSet presAssocID="{E2C52E7B-59CC-4FE3-9867-E9D3172D218E}" presName="tx1" presStyleLbl="revTx" presStyleIdx="6" presStyleCnt="14"/>
      <dgm:spPr/>
    </dgm:pt>
    <dgm:pt modelId="{E693D30E-2A33-4135-B8D1-B99207874A61}" type="pres">
      <dgm:prSet presAssocID="{E2C52E7B-59CC-4FE3-9867-E9D3172D218E}" presName="vert1" presStyleCnt="0"/>
      <dgm:spPr/>
    </dgm:pt>
    <dgm:pt modelId="{FCC3B9E4-76C1-44DE-B4CA-D14C32700A7B}" type="pres">
      <dgm:prSet presAssocID="{9C5AB4EC-3AA4-45CA-B0DC-2C3F7296BDE0}" presName="vertSpace2a" presStyleCnt="0"/>
      <dgm:spPr/>
    </dgm:pt>
    <dgm:pt modelId="{1BCEF3C4-86E6-49D3-9605-E33A3AEB80D5}" type="pres">
      <dgm:prSet presAssocID="{9C5AB4EC-3AA4-45CA-B0DC-2C3F7296BDE0}" presName="horz2" presStyleCnt="0"/>
      <dgm:spPr/>
    </dgm:pt>
    <dgm:pt modelId="{F4724AC0-6E0A-4C12-80C4-947E80E2554C}" type="pres">
      <dgm:prSet presAssocID="{9C5AB4EC-3AA4-45CA-B0DC-2C3F7296BDE0}" presName="horzSpace2" presStyleCnt="0"/>
      <dgm:spPr/>
    </dgm:pt>
    <dgm:pt modelId="{46640A0C-D051-43A8-B246-D1BD28140183}" type="pres">
      <dgm:prSet presAssocID="{9C5AB4EC-3AA4-45CA-B0DC-2C3F7296BDE0}" presName="tx2" presStyleLbl="revTx" presStyleIdx="7" presStyleCnt="14"/>
      <dgm:spPr/>
    </dgm:pt>
    <dgm:pt modelId="{94FB7660-227A-4531-8D92-05DBDBA450B8}" type="pres">
      <dgm:prSet presAssocID="{9C5AB4EC-3AA4-45CA-B0DC-2C3F7296BDE0}" presName="vert2" presStyleCnt="0"/>
      <dgm:spPr/>
    </dgm:pt>
    <dgm:pt modelId="{28EFB196-77DC-4F62-BE0E-DC5350DF68F6}" type="pres">
      <dgm:prSet presAssocID="{9C5AB4EC-3AA4-45CA-B0DC-2C3F7296BDE0}" presName="thinLine2b" presStyleLbl="callout" presStyleIdx="3" presStyleCnt="7"/>
      <dgm:spPr/>
    </dgm:pt>
    <dgm:pt modelId="{621A250B-6021-4999-90EC-8C869D0B25C6}" type="pres">
      <dgm:prSet presAssocID="{9C5AB4EC-3AA4-45CA-B0DC-2C3F7296BDE0}" presName="vertSpace2b" presStyleCnt="0"/>
      <dgm:spPr/>
    </dgm:pt>
    <dgm:pt modelId="{E6D99457-53B8-40CD-AC1B-834A30F6E408}" type="pres">
      <dgm:prSet presAssocID="{470136D0-0C4A-4D8F-9608-BE1DF591CE64}" presName="thickLine" presStyleLbl="alignNode1" presStyleIdx="4" presStyleCnt="7"/>
      <dgm:spPr/>
    </dgm:pt>
    <dgm:pt modelId="{1868AF8D-9662-487F-B102-96F39E49B978}" type="pres">
      <dgm:prSet presAssocID="{470136D0-0C4A-4D8F-9608-BE1DF591CE64}" presName="horz1" presStyleCnt="0"/>
      <dgm:spPr/>
    </dgm:pt>
    <dgm:pt modelId="{CFDF4CB8-AD74-4791-AB50-212856A224BD}" type="pres">
      <dgm:prSet presAssocID="{470136D0-0C4A-4D8F-9608-BE1DF591CE64}" presName="tx1" presStyleLbl="revTx" presStyleIdx="8" presStyleCnt="14"/>
      <dgm:spPr/>
    </dgm:pt>
    <dgm:pt modelId="{E4D7586A-1842-47D1-958D-E3568A432365}" type="pres">
      <dgm:prSet presAssocID="{470136D0-0C4A-4D8F-9608-BE1DF591CE64}" presName="vert1" presStyleCnt="0"/>
      <dgm:spPr/>
    </dgm:pt>
    <dgm:pt modelId="{CB34AF27-753E-4C2E-B169-61B68F9931EC}" type="pres">
      <dgm:prSet presAssocID="{C9D0C1B8-A7B7-407F-A5ED-E8705A0A3061}" presName="vertSpace2a" presStyleCnt="0"/>
      <dgm:spPr/>
    </dgm:pt>
    <dgm:pt modelId="{7FD68FAC-C2C8-410C-9D1D-FA106D4818B1}" type="pres">
      <dgm:prSet presAssocID="{C9D0C1B8-A7B7-407F-A5ED-E8705A0A3061}" presName="horz2" presStyleCnt="0"/>
      <dgm:spPr/>
    </dgm:pt>
    <dgm:pt modelId="{A0642B39-03B3-416C-91CD-07E0E302516D}" type="pres">
      <dgm:prSet presAssocID="{C9D0C1B8-A7B7-407F-A5ED-E8705A0A3061}" presName="horzSpace2" presStyleCnt="0"/>
      <dgm:spPr/>
    </dgm:pt>
    <dgm:pt modelId="{5F05C217-3239-494C-BE2C-5C44D05FB4D0}" type="pres">
      <dgm:prSet presAssocID="{C9D0C1B8-A7B7-407F-A5ED-E8705A0A3061}" presName="tx2" presStyleLbl="revTx" presStyleIdx="9" presStyleCnt="14"/>
      <dgm:spPr/>
    </dgm:pt>
    <dgm:pt modelId="{7AD601FF-0475-462E-B8D6-49D3E2A18DFD}" type="pres">
      <dgm:prSet presAssocID="{C9D0C1B8-A7B7-407F-A5ED-E8705A0A3061}" presName="vert2" presStyleCnt="0"/>
      <dgm:spPr/>
    </dgm:pt>
    <dgm:pt modelId="{827409EC-2DCA-4198-9C8D-5FAA66DF90E0}" type="pres">
      <dgm:prSet presAssocID="{C9D0C1B8-A7B7-407F-A5ED-E8705A0A3061}" presName="thinLine2b" presStyleLbl="callout" presStyleIdx="4" presStyleCnt="7"/>
      <dgm:spPr/>
    </dgm:pt>
    <dgm:pt modelId="{ABF64806-297F-4912-9382-CF2BA1978688}" type="pres">
      <dgm:prSet presAssocID="{C9D0C1B8-A7B7-407F-A5ED-E8705A0A3061}" presName="vertSpace2b" presStyleCnt="0"/>
      <dgm:spPr/>
    </dgm:pt>
    <dgm:pt modelId="{E575FA5D-790F-421B-A88B-EC9294CD7E8D}" type="pres">
      <dgm:prSet presAssocID="{C2E778AC-CEC0-4F6E-9735-CDE701ED0D7D}" presName="thickLine" presStyleLbl="alignNode1" presStyleIdx="5" presStyleCnt="7"/>
      <dgm:spPr/>
    </dgm:pt>
    <dgm:pt modelId="{5F5BCDCB-2D97-4313-803F-60FB2F8BAF06}" type="pres">
      <dgm:prSet presAssocID="{C2E778AC-CEC0-4F6E-9735-CDE701ED0D7D}" presName="horz1" presStyleCnt="0"/>
      <dgm:spPr/>
    </dgm:pt>
    <dgm:pt modelId="{17913082-F137-4E27-B9B9-51E3BBA70D47}" type="pres">
      <dgm:prSet presAssocID="{C2E778AC-CEC0-4F6E-9735-CDE701ED0D7D}" presName="tx1" presStyleLbl="revTx" presStyleIdx="10" presStyleCnt="14"/>
      <dgm:spPr/>
    </dgm:pt>
    <dgm:pt modelId="{01C77939-0620-4F69-A412-5C082019348B}" type="pres">
      <dgm:prSet presAssocID="{C2E778AC-CEC0-4F6E-9735-CDE701ED0D7D}" presName="vert1" presStyleCnt="0"/>
      <dgm:spPr/>
    </dgm:pt>
    <dgm:pt modelId="{8C93E0E6-BECE-4AEE-B420-63AE561ABADA}" type="pres">
      <dgm:prSet presAssocID="{80BD7708-17E4-4680-B040-D9C9A8F3DC1B}" presName="vertSpace2a" presStyleCnt="0"/>
      <dgm:spPr/>
    </dgm:pt>
    <dgm:pt modelId="{1AF8F8BD-EA54-4A74-B175-3CFE734E87D3}" type="pres">
      <dgm:prSet presAssocID="{80BD7708-17E4-4680-B040-D9C9A8F3DC1B}" presName="horz2" presStyleCnt="0"/>
      <dgm:spPr/>
    </dgm:pt>
    <dgm:pt modelId="{C6628AAD-98AA-4C49-A16F-6DAB120BAA42}" type="pres">
      <dgm:prSet presAssocID="{80BD7708-17E4-4680-B040-D9C9A8F3DC1B}" presName="horzSpace2" presStyleCnt="0"/>
      <dgm:spPr/>
    </dgm:pt>
    <dgm:pt modelId="{133CE65A-AA55-4734-B41A-81A2B99AC166}" type="pres">
      <dgm:prSet presAssocID="{80BD7708-17E4-4680-B040-D9C9A8F3DC1B}" presName="tx2" presStyleLbl="revTx" presStyleIdx="11" presStyleCnt="14"/>
      <dgm:spPr/>
    </dgm:pt>
    <dgm:pt modelId="{12521F10-3905-4BA4-AF2C-EA43F6ADCB1D}" type="pres">
      <dgm:prSet presAssocID="{80BD7708-17E4-4680-B040-D9C9A8F3DC1B}" presName="vert2" presStyleCnt="0"/>
      <dgm:spPr/>
    </dgm:pt>
    <dgm:pt modelId="{B9B3AA61-78F7-49F9-8FEF-46AC0AD57CF5}" type="pres">
      <dgm:prSet presAssocID="{80BD7708-17E4-4680-B040-D9C9A8F3DC1B}" presName="thinLine2b" presStyleLbl="callout" presStyleIdx="5" presStyleCnt="7"/>
      <dgm:spPr/>
    </dgm:pt>
    <dgm:pt modelId="{E5652A00-463D-4690-9F55-E939B51F43DD}" type="pres">
      <dgm:prSet presAssocID="{80BD7708-17E4-4680-B040-D9C9A8F3DC1B}" presName="vertSpace2b" presStyleCnt="0"/>
      <dgm:spPr/>
    </dgm:pt>
    <dgm:pt modelId="{C3564B7A-244F-4E6F-9A76-5A21B9187D18}" type="pres">
      <dgm:prSet presAssocID="{DB872021-88A8-48EB-90BE-5DB32F7D45CE}" presName="thickLine" presStyleLbl="alignNode1" presStyleIdx="6" presStyleCnt="7"/>
      <dgm:spPr/>
    </dgm:pt>
    <dgm:pt modelId="{CF315254-03B6-4E80-9AD9-5449A48C78EC}" type="pres">
      <dgm:prSet presAssocID="{DB872021-88A8-48EB-90BE-5DB32F7D45CE}" presName="horz1" presStyleCnt="0"/>
      <dgm:spPr/>
    </dgm:pt>
    <dgm:pt modelId="{01CB1BDB-9499-4D4F-AF7A-270DFDDD41F3}" type="pres">
      <dgm:prSet presAssocID="{DB872021-88A8-48EB-90BE-5DB32F7D45CE}" presName="tx1" presStyleLbl="revTx" presStyleIdx="12" presStyleCnt="14"/>
      <dgm:spPr/>
    </dgm:pt>
    <dgm:pt modelId="{E0E74528-5FEF-4D6B-AF5C-D764EEE0EB12}" type="pres">
      <dgm:prSet presAssocID="{DB872021-88A8-48EB-90BE-5DB32F7D45CE}" presName="vert1" presStyleCnt="0"/>
      <dgm:spPr/>
    </dgm:pt>
    <dgm:pt modelId="{BA514E18-E6EF-4363-B363-8C735A385290}" type="pres">
      <dgm:prSet presAssocID="{6B0C9BC4-DC63-4601-8948-AE4CF07B1361}" presName="vertSpace2a" presStyleCnt="0"/>
      <dgm:spPr/>
    </dgm:pt>
    <dgm:pt modelId="{DAC5FEFD-227A-478A-A320-BECEB3ECA18C}" type="pres">
      <dgm:prSet presAssocID="{6B0C9BC4-DC63-4601-8948-AE4CF07B1361}" presName="horz2" presStyleCnt="0"/>
      <dgm:spPr/>
    </dgm:pt>
    <dgm:pt modelId="{F629E16B-942A-4163-91B4-2DA8EBF24734}" type="pres">
      <dgm:prSet presAssocID="{6B0C9BC4-DC63-4601-8948-AE4CF07B1361}" presName="horzSpace2" presStyleCnt="0"/>
      <dgm:spPr/>
    </dgm:pt>
    <dgm:pt modelId="{3BD467DF-B0AC-4433-AE73-FF156E824264}" type="pres">
      <dgm:prSet presAssocID="{6B0C9BC4-DC63-4601-8948-AE4CF07B1361}" presName="tx2" presStyleLbl="revTx" presStyleIdx="13" presStyleCnt="14"/>
      <dgm:spPr/>
    </dgm:pt>
    <dgm:pt modelId="{5704AED8-1C3E-41D0-AE41-DED3DC7F1DE7}" type="pres">
      <dgm:prSet presAssocID="{6B0C9BC4-DC63-4601-8948-AE4CF07B1361}" presName="vert2" presStyleCnt="0"/>
      <dgm:spPr/>
    </dgm:pt>
    <dgm:pt modelId="{2ADC690C-ED6C-4A28-9E01-DF72A6EEDA83}" type="pres">
      <dgm:prSet presAssocID="{6B0C9BC4-DC63-4601-8948-AE4CF07B1361}" presName="thinLine2b" presStyleLbl="callout" presStyleIdx="6" presStyleCnt="7"/>
      <dgm:spPr/>
    </dgm:pt>
    <dgm:pt modelId="{464E39B9-DFAC-4FAE-B5AB-DFE0290A9472}" type="pres">
      <dgm:prSet presAssocID="{6B0C9BC4-DC63-4601-8948-AE4CF07B1361}" presName="vertSpace2b" presStyleCnt="0"/>
      <dgm:spPr/>
    </dgm:pt>
  </dgm:ptLst>
  <dgm:cxnLst>
    <dgm:cxn modelId="{6A542C16-EB3E-415C-8BFC-EE9B793CF7AA}" srcId="{44CCFC87-685D-4A2A-95B6-D41CDEBA5D06}" destId="{DB872021-88A8-48EB-90BE-5DB32F7D45CE}" srcOrd="6" destOrd="0" parTransId="{EC953679-FE3E-49DA-9B8B-9DC418D49FF7}" sibTransId="{97B9468D-D4C7-4364-AEC7-D9A7EB379619}"/>
    <dgm:cxn modelId="{BC7A5C2C-0FF7-4E2F-82E5-DE447D2E9986}" type="presOf" srcId="{470136D0-0C4A-4D8F-9608-BE1DF591CE64}" destId="{CFDF4CB8-AD74-4791-AB50-212856A224BD}" srcOrd="0" destOrd="0" presId="urn:microsoft.com/office/officeart/2008/layout/LinedList"/>
    <dgm:cxn modelId="{ED02012D-7093-4F8D-AC59-5070BA38C7F2}" srcId="{E2C52E7B-59CC-4FE3-9867-E9D3172D218E}" destId="{9C5AB4EC-3AA4-45CA-B0DC-2C3F7296BDE0}" srcOrd="0" destOrd="0" parTransId="{8AEC9D98-BCCD-40BD-826C-E64ED2F2624F}" sibTransId="{4D85EA34-9531-4963-A890-262FEC656ED7}"/>
    <dgm:cxn modelId="{9C9F8435-EE33-48F0-958F-AB93476E00BD}" srcId="{470136D0-0C4A-4D8F-9608-BE1DF591CE64}" destId="{C9D0C1B8-A7B7-407F-A5ED-E8705A0A3061}" srcOrd="0" destOrd="0" parTransId="{CA6AD14B-DC30-4134-884E-6037355C0E94}" sibTransId="{9C8D33AF-D564-4804-9B10-FC229EFB88D6}"/>
    <dgm:cxn modelId="{992ACB35-8769-4229-9523-53FD14A02156}" type="presOf" srcId="{690995C7-FA39-42AE-94F3-934287B747D8}" destId="{C0EECAD8-AD0D-4E32-9838-A9F640C46C00}" srcOrd="0" destOrd="0" presId="urn:microsoft.com/office/officeart/2008/layout/LinedList"/>
    <dgm:cxn modelId="{C49DED40-FE5A-41AE-9ABC-D282F29CB34F}" type="presOf" srcId="{DB872021-88A8-48EB-90BE-5DB32F7D45CE}" destId="{01CB1BDB-9499-4D4F-AF7A-270DFDDD41F3}" srcOrd="0" destOrd="0" presId="urn:microsoft.com/office/officeart/2008/layout/LinedList"/>
    <dgm:cxn modelId="{2FFCB95C-EB9F-42FA-A861-FE5FC8FB1EC3}" type="presOf" srcId="{C2E778AC-CEC0-4F6E-9735-CDE701ED0D7D}" destId="{17913082-F137-4E27-B9B9-51E3BBA70D47}" srcOrd="0" destOrd="0" presId="urn:microsoft.com/office/officeart/2008/layout/LinedList"/>
    <dgm:cxn modelId="{87BFB743-D184-4F5B-ACE4-7510832FD683}" srcId="{44CCFC87-685D-4A2A-95B6-D41CDEBA5D06}" destId="{C2E778AC-CEC0-4F6E-9735-CDE701ED0D7D}" srcOrd="5" destOrd="0" parTransId="{A07C5E2A-046C-4628-96FA-8BB3ECEB0834}" sibTransId="{93F76C92-232F-429B-9D4B-467E360B8395}"/>
    <dgm:cxn modelId="{162C124A-C039-4477-8AF3-52E6AC372040}" srcId="{44CCFC87-685D-4A2A-95B6-D41CDEBA5D06}" destId="{08B219B2-26D7-44F7-BFB7-B5282221CCA9}" srcOrd="1" destOrd="0" parTransId="{D9580916-3293-4E08-92C5-388582944B9F}" sibTransId="{299C5D83-2B00-4B56-AF9A-9D94B57FE3B9}"/>
    <dgm:cxn modelId="{C7B7DB53-CB87-4822-96B7-C5D120319198}" srcId="{44CCFC87-685D-4A2A-95B6-D41CDEBA5D06}" destId="{4E924A42-9B48-41C0-8B8E-7C08E030536C}" srcOrd="0" destOrd="0" parTransId="{09E2CE01-023B-470A-8BBF-18B62DF60C38}" sibTransId="{BD5276F4-4A10-4C89-83D2-76CC40C004B8}"/>
    <dgm:cxn modelId="{4A574B8B-48B7-4A7A-9AFC-D86DAD161C04}" srcId="{44CCFC87-685D-4A2A-95B6-D41CDEBA5D06}" destId="{470136D0-0C4A-4D8F-9608-BE1DF591CE64}" srcOrd="4" destOrd="0" parTransId="{920F1DD6-592B-4098-86E3-C701912F6C19}" sibTransId="{55D21E09-913E-491D-97DF-D3C6BEDD7B4C}"/>
    <dgm:cxn modelId="{B06D0191-1969-4873-B0F8-C116F3D1DA29}" type="presOf" srcId="{6B0C9BC4-DC63-4601-8948-AE4CF07B1361}" destId="{3BD467DF-B0AC-4433-AE73-FF156E824264}" srcOrd="0" destOrd="0" presId="urn:microsoft.com/office/officeart/2008/layout/LinedList"/>
    <dgm:cxn modelId="{6A32AD96-A6DC-4312-832F-64770CBF979E}" type="presOf" srcId="{4E924A42-9B48-41C0-8B8E-7C08E030536C}" destId="{BAAA916F-C7B4-4A83-BB9D-09AC8B2BF92F}" srcOrd="0" destOrd="0" presId="urn:microsoft.com/office/officeart/2008/layout/LinedList"/>
    <dgm:cxn modelId="{4A6D369F-9A7A-40A5-AFAF-DC078307B772}" type="presOf" srcId="{44CCFC87-685D-4A2A-95B6-D41CDEBA5D06}" destId="{B6AABD61-05C3-4A96-B042-ED861567D3FC}" srcOrd="0" destOrd="0" presId="urn:microsoft.com/office/officeart/2008/layout/LinedList"/>
    <dgm:cxn modelId="{124733A7-D7B8-4749-A984-340A686105D1}" srcId="{08B219B2-26D7-44F7-BFB7-B5282221CCA9}" destId="{17CBFD1F-7F16-48EA-9C33-59492632403D}" srcOrd="0" destOrd="0" parTransId="{4D6C4B23-FD30-4719-9ED5-1D07517AC14C}" sibTransId="{E5D8F35C-006C-40F6-8C5A-8A61C575534B}"/>
    <dgm:cxn modelId="{8CBFE6B7-E291-430B-B22B-1FD10060E0FD}" srcId="{C2E778AC-CEC0-4F6E-9735-CDE701ED0D7D}" destId="{80BD7708-17E4-4680-B040-D9C9A8F3DC1B}" srcOrd="0" destOrd="0" parTransId="{E7B3BA37-CE78-4A31-BD1C-BB99D0F703D6}" sibTransId="{3E684ACB-C934-43B9-995F-4BF169F90709}"/>
    <dgm:cxn modelId="{0E4184B8-62F3-476F-9CE2-03C903E481C8}" type="presOf" srcId="{9C5AB4EC-3AA4-45CA-B0DC-2C3F7296BDE0}" destId="{46640A0C-D051-43A8-B246-D1BD28140183}" srcOrd="0" destOrd="0" presId="urn:microsoft.com/office/officeart/2008/layout/LinedList"/>
    <dgm:cxn modelId="{EFB232BA-9063-458D-AE57-EE6E6D31F633}" type="presOf" srcId="{E2C52E7B-59CC-4FE3-9867-E9D3172D218E}" destId="{AEF40C8F-0657-4A90-8615-858FDE7347CB}" srcOrd="0" destOrd="0" presId="urn:microsoft.com/office/officeart/2008/layout/LinedList"/>
    <dgm:cxn modelId="{167C9ABD-64B9-4B3B-97BE-A6C053BB64D9}" type="presOf" srcId="{17CBFD1F-7F16-48EA-9C33-59492632403D}" destId="{5195B5B4-C09E-42FB-9F6B-58003B4ADB21}" srcOrd="0" destOrd="0" presId="urn:microsoft.com/office/officeart/2008/layout/LinedList"/>
    <dgm:cxn modelId="{794D20BE-608C-4E4A-B4F1-AAA7297E4801}" srcId="{690995C7-FA39-42AE-94F3-934287B747D8}" destId="{106F7280-BD6B-485B-A160-9C98ACBAF618}" srcOrd="0" destOrd="0" parTransId="{BB5544F2-E134-4ADD-9B30-E4954B4331A8}" sibTransId="{D844E081-0FAB-4118-B298-1190515DFD88}"/>
    <dgm:cxn modelId="{DAC63DCD-5591-477B-959F-0217C1F957BC}" srcId="{44CCFC87-685D-4A2A-95B6-D41CDEBA5D06}" destId="{690995C7-FA39-42AE-94F3-934287B747D8}" srcOrd="2" destOrd="0" parTransId="{008554B2-C781-485A-9A78-DC901BAA1DE0}" sibTransId="{174F9C81-B3B3-4DED-81EB-BCF9A071D9AF}"/>
    <dgm:cxn modelId="{95CB7ECF-26C6-414B-B2B2-558979FE429D}" type="presOf" srcId="{C9D0C1B8-A7B7-407F-A5ED-E8705A0A3061}" destId="{5F05C217-3239-494C-BE2C-5C44D05FB4D0}" srcOrd="0" destOrd="0" presId="urn:microsoft.com/office/officeart/2008/layout/LinedList"/>
    <dgm:cxn modelId="{62867CDB-F8DE-41FC-896D-B0077A20C894}" type="presOf" srcId="{A3EA47BA-BB30-48B3-AD4F-984974DAAC7E}" destId="{E76623D9-EB8C-49DA-8117-46CAFDCA5E72}" srcOrd="0" destOrd="0" presId="urn:microsoft.com/office/officeart/2008/layout/LinedList"/>
    <dgm:cxn modelId="{FA9711DD-AE94-46DD-B349-FE5E7A9F17B2}" srcId="{4E924A42-9B48-41C0-8B8E-7C08E030536C}" destId="{A3EA47BA-BB30-48B3-AD4F-984974DAAC7E}" srcOrd="0" destOrd="0" parTransId="{B0F1E7BB-F4EA-41F3-90C9-C5FD9BAF7439}" sibTransId="{71145918-E673-48E4-A99F-00B9B5C4ABD6}"/>
    <dgm:cxn modelId="{73FB53EC-96DD-4AE4-B1CE-AF7571290555}" type="presOf" srcId="{106F7280-BD6B-485B-A160-9C98ACBAF618}" destId="{9838A257-F820-4F44-AAB0-F9E2DEC4B94D}" srcOrd="0" destOrd="0" presId="urn:microsoft.com/office/officeart/2008/layout/LinedList"/>
    <dgm:cxn modelId="{14D33AF7-8CBF-4A7E-AB08-71078EE3AA76}" srcId="{44CCFC87-685D-4A2A-95B6-D41CDEBA5D06}" destId="{E2C52E7B-59CC-4FE3-9867-E9D3172D218E}" srcOrd="3" destOrd="0" parTransId="{DCC1138B-D4A3-416A-8478-8D0DF4B2AB95}" sibTransId="{0AEFB9EE-A708-431B-90AF-12B15EBE1F1D}"/>
    <dgm:cxn modelId="{D1E387F9-F1A9-45AA-9F1E-916E31A9D00B}" type="presOf" srcId="{80BD7708-17E4-4680-B040-D9C9A8F3DC1B}" destId="{133CE65A-AA55-4734-B41A-81A2B99AC166}" srcOrd="0" destOrd="0" presId="urn:microsoft.com/office/officeart/2008/layout/LinedList"/>
    <dgm:cxn modelId="{F4C26FFC-9456-44E1-B0B2-5FB50E7937DA}" srcId="{DB872021-88A8-48EB-90BE-5DB32F7D45CE}" destId="{6B0C9BC4-DC63-4601-8948-AE4CF07B1361}" srcOrd="0" destOrd="0" parTransId="{711D0B7E-7DA1-4777-B9F5-68AF95A6D2F3}" sibTransId="{820D961B-7ED5-4185-9E45-E9D7FEA1079E}"/>
    <dgm:cxn modelId="{2D3E1BFE-31C5-415F-8842-443C0A11CD3A}" type="presOf" srcId="{08B219B2-26D7-44F7-BFB7-B5282221CCA9}" destId="{A333C97F-FB44-447D-9064-EE32A364CFD9}" srcOrd="0" destOrd="0" presId="urn:microsoft.com/office/officeart/2008/layout/LinedList"/>
    <dgm:cxn modelId="{3F9E1C06-E822-44CB-A797-C57B28B396B0}" type="presParOf" srcId="{B6AABD61-05C3-4A96-B042-ED861567D3FC}" destId="{5D21B52B-F591-464B-B37A-0FCA9B6A5739}" srcOrd="0" destOrd="0" presId="urn:microsoft.com/office/officeart/2008/layout/LinedList"/>
    <dgm:cxn modelId="{0B113883-6945-4357-9D74-600240A26D10}" type="presParOf" srcId="{B6AABD61-05C3-4A96-B042-ED861567D3FC}" destId="{CB805F95-466B-477D-BF8E-427AB6E3FE56}" srcOrd="1" destOrd="0" presId="urn:microsoft.com/office/officeart/2008/layout/LinedList"/>
    <dgm:cxn modelId="{25ED92F4-8551-46C5-8BE3-95286C0930D8}" type="presParOf" srcId="{CB805F95-466B-477D-BF8E-427AB6E3FE56}" destId="{BAAA916F-C7B4-4A83-BB9D-09AC8B2BF92F}" srcOrd="0" destOrd="0" presId="urn:microsoft.com/office/officeart/2008/layout/LinedList"/>
    <dgm:cxn modelId="{F4655A64-099B-4B81-BF8B-01FC3ADF01C7}" type="presParOf" srcId="{CB805F95-466B-477D-BF8E-427AB6E3FE56}" destId="{5E1B14CA-270D-4D18-8623-E403933C911C}" srcOrd="1" destOrd="0" presId="urn:microsoft.com/office/officeart/2008/layout/LinedList"/>
    <dgm:cxn modelId="{35E72578-E0F3-4FFB-B230-6107A38E56B4}" type="presParOf" srcId="{5E1B14CA-270D-4D18-8623-E403933C911C}" destId="{05511270-B917-493B-9FC9-C879E2F53894}" srcOrd="0" destOrd="0" presId="urn:microsoft.com/office/officeart/2008/layout/LinedList"/>
    <dgm:cxn modelId="{400D22C7-35CC-435D-AE64-608F247B3101}" type="presParOf" srcId="{5E1B14CA-270D-4D18-8623-E403933C911C}" destId="{A65A9474-CB63-490B-92E5-742189349097}" srcOrd="1" destOrd="0" presId="urn:microsoft.com/office/officeart/2008/layout/LinedList"/>
    <dgm:cxn modelId="{FD55CB4C-E176-4B03-A9D1-DCA0C3747EB3}" type="presParOf" srcId="{A65A9474-CB63-490B-92E5-742189349097}" destId="{78C9527B-D65B-4958-A911-41721CC065DC}" srcOrd="0" destOrd="0" presId="urn:microsoft.com/office/officeart/2008/layout/LinedList"/>
    <dgm:cxn modelId="{3318A71E-B561-40D0-B901-124B673DA318}" type="presParOf" srcId="{A65A9474-CB63-490B-92E5-742189349097}" destId="{E76623D9-EB8C-49DA-8117-46CAFDCA5E72}" srcOrd="1" destOrd="0" presId="urn:microsoft.com/office/officeart/2008/layout/LinedList"/>
    <dgm:cxn modelId="{9673B8DC-0131-4EF8-A5AE-4A72F908E79F}" type="presParOf" srcId="{A65A9474-CB63-490B-92E5-742189349097}" destId="{B2EBD3AF-E743-41B8-B53E-0BCFAC3BAC42}" srcOrd="2" destOrd="0" presId="urn:microsoft.com/office/officeart/2008/layout/LinedList"/>
    <dgm:cxn modelId="{CC2B67EC-9835-4FFC-9C68-6297C5D14463}" type="presParOf" srcId="{5E1B14CA-270D-4D18-8623-E403933C911C}" destId="{6DAA90E5-672D-43FF-B6A6-597CAD2B02DA}" srcOrd="2" destOrd="0" presId="urn:microsoft.com/office/officeart/2008/layout/LinedList"/>
    <dgm:cxn modelId="{7300DF57-A0DC-4F36-A31A-04DA4849961C}" type="presParOf" srcId="{5E1B14CA-270D-4D18-8623-E403933C911C}" destId="{4E1B92E8-85D0-4CB9-BAA2-D3FE0739C284}" srcOrd="3" destOrd="0" presId="urn:microsoft.com/office/officeart/2008/layout/LinedList"/>
    <dgm:cxn modelId="{FC64C186-BE97-4F7F-87FD-EA0794235031}" type="presParOf" srcId="{B6AABD61-05C3-4A96-B042-ED861567D3FC}" destId="{04C50263-2E4E-49B6-8CFE-7CEEA1612F26}" srcOrd="2" destOrd="0" presId="urn:microsoft.com/office/officeart/2008/layout/LinedList"/>
    <dgm:cxn modelId="{254DBEF1-C885-4AAE-88A2-76E18A1F954D}" type="presParOf" srcId="{B6AABD61-05C3-4A96-B042-ED861567D3FC}" destId="{B965E403-77A6-46D4-965D-A3FA0A254C5C}" srcOrd="3" destOrd="0" presId="urn:microsoft.com/office/officeart/2008/layout/LinedList"/>
    <dgm:cxn modelId="{A58F9E9C-DADB-4C68-BCE8-2227FBF7CB95}" type="presParOf" srcId="{B965E403-77A6-46D4-965D-A3FA0A254C5C}" destId="{A333C97F-FB44-447D-9064-EE32A364CFD9}" srcOrd="0" destOrd="0" presId="urn:microsoft.com/office/officeart/2008/layout/LinedList"/>
    <dgm:cxn modelId="{AEEF8D98-AA85-407B-8EF7-DDC85481C0C2}" type="presParOf" srcId="{B965E403-77A6-46D4-965D-A3FA0A254C5C}" destId="{D7D7E45F-1F2A-40B1-ACA6-2F6FB50FA047}" srcOrd="1" destOrd="0" presId="urn:microsoft.com/office/officeart/2008/layout/LinedList"/>
    <dgm:cxn modelId="{4DB2B318-797D-497A-A431-9F6F25E983F5}" type="presParOf" srcId="{D7D7E45F-1F2A-40B1-ACA6-2F6FB50FA047}" destId="{6773925C-CC92-458D-B200-A4EF49314EB0}" srcOrd="0" destOrd="0" presId="urn:microsoft.com/office/officeart/2008/layout/LinedList"/>
    <dgm:cxn modelId="{9C88AE19-815E-4F85-A352-8BB39546742F}" type="presParOf" srcId="{D7D7E45F-1F2A-40B1-ACA6-2F6FB50FA047}" destId="{7446AA20-F8F5-4FD6-9F09-389B291E06AC}" srcOrd="1" destOrd="0" presId="urn:microsoft.com/office/officeart/2008/layout/LinedList"/>
    <dgm:cxn modelId="{32EC8BA0-573F-4996-8C99-8E9B8F0EE442}" type="presParOf" srcId="{7446AA20-F8F5-4FD6-9F09-389B291E06AC}" destId="{D59BE05D-7BF8-4FEC-80E3-7EB366C1E944}" srcOrd="0" destOrd="0" presId="urn:microsoft.com/office/officeart/2008/layout/LinedList"/>
    <dgm:cxn modelId="{47683EA8-E067-4A32-BB9A-6B9582029170}" type="presParOf" srcId="{7446AA20-F8F5-4FD6-9F09-389B291E06AC}" destId="{5195B5B4-C09E-42FB-9F6B-58003B4ADB21}" srcOrd="1" destOrd="0" presId="urn:microsoft.com/office/officeart/2008/layout/LinedList"/>
    <dgm:cxn modelId="{D24857F6-0C61-4DD2-BC97-86D06BB81068}" type="presParOf" srcId="{7446AA20-F8F5-4FD6-9F09-389B291E06AC}" destId="{7E97B533-05BF-43C5-8943-2CD62D98077F}" srcOrd="2" destOrd="0" presId="urn:microsoft.com/office/officeart/2008/layout/LinedList"/>
    <dgm:cxn modelId="{75F24986-5941-46DA-8377-7E9D2F6243C2}" type="presParOf" srcId="{D7D7E45F-1F2A-40B1-ACA6-2F6FB50FA047}" destId="{041F36C0-D310-4A78-91C8-46F3736BD152}" srcOrd="2" destOrd="0" presId="urn:microsoft.com/office/officeart/2008/layout/LinedList"/>
    <dgm:cxn modelId="{B3BE035D-7A49-421A-9741-BF8BCCEAB4A4}" type="presParOf" srcId="{D7D7E45F-1F2A-40B1-ACA6-2F6FB50FA047}" destId="{7BC2FD29-692D-4A56-A896-B26182DAB4AB}" srcOrd="3" destOrd="0" presId="urn:microsoft.com/office/officeart/2008/layout/LinedList"/>
    <dgm:cxn modelId="{3FC2EC51-C1DE-4BDE-9778-D6F7A76F7D22}" type="presParOf" srcId="{B6AABD61-05C3-4A96-B042-ED861567D3FC}" destId="{5BAAD1D3-6A58-43F2-843A-FF3364FA4181}" srcOrd="4" destOrd="0" presId="urn:microsoft.com/office/officeart/2008/layout/LinedList"/>
    <dgm:cxn modelId="{23D66CD2-621C-472B-8F2F-42A59ED7515C}" type="presParOf" srcId="{B6AABD61-05C3-4A96-B042-ED861567D3FC}" destId="{7BAB3D86-386A-4BF7-961A-717430CA7C5D}" srcOrd="5" destOrd="0" presId="urn:microsoft.com/office/officeart/2008/layout/LinedList"/>
    <dgm:cxn modelId="{C7C328C2-5F1E-465D-A2B6-7E63155DB641}" type="presParOf" srcId="{7BAB3D86-386A-4BF7-961A-717430CA7C5D}" destId="{C0EECAD8-AD0D-4E32-9838-A9F640C46C00}" srcOrd="0" destOrd="0" presId="urn:microsoft.com/office/officeart/2008/layout/LinedList"/>
    <dgm:cxn modelId="{244E1DDF-297A-4FC5-852B-643526235E48}" type="presParOf" srcId="{7BAB3D86-386A-4BF7-961A-717430CA7C5D}" destId="{9DADC37E-757F-4A0B-B2E7-064430A6C394}" srcOrd="1" destOrd="0" presId="urn:microsoft.com/office/officeart/2008/layout/LinedList"/>
    <dgm:cxn modelId="{3C706BD7-857C-4E9E-8655-7D0FC2E99C71}" type="presParOf" srcId="{9DADC37E-757F-4A0B-B2E7-064430A6C394}" destId="{BCAD4454-3FE2-4391-8150-AFA419D65910}" srcOrd="0" destOrd="0" presId="urn:microsoft.com/office/officeart/2008/layout/LinedList"/>
    <dgm:cxn modelId="{C597EB85-ECBC-4B41-806C-78C50769760A}" type="presParOf" srcId="{9DADC37E-757F-4A0B-B2E7-064430A6C394}" destId="{504EF884-6A69-44DB-8501-D9901173458E}" srcOrd="1" destOrd="0" presId="urn:microsoft.com/office/officeart/2008/layout/LinedList"/>
    <dgm:cxn modelId="{21A03C1E-19C6-4A49-B096-B6C4A1461CA5}" type="presParOf" srcId="{504EF884-6A69-44DB-8501-D9901173458E}" destId="{F4933D68-A6F9-4437-B679-B9B31C8559CB}" srcOrd="0" destOrd="0" presId="urn:microsoft.com/office/officeart/2008/layout/LinedList"/>
    <dgm:cxn modelId="{474CFE4A-C5B7-45FB-BD2E-CA6651950C87}" type="presParOf" srcId="{504EF884-6A69-44DB-8501-D9901173458E}" destId="{9838A257-F820-4F44-AAB0-F9E2DEC4B94D}" srcOrd="1" destOrd="0" presId="urn:microsoft.com/office/officeart/2008/layout/LinedList"/>
    <dgm:cxn modelId="{76067EA3-450B-4777-B2B0-752A735160EB}" type="presParOf" srcId="{504EF884-6A69-44DB-8501-D9901173458E}" destId="{7678B076-FBD4-4701-A636-4B96593C6480}" srcOrd="2" destOrd="0" presId="urn:microsoft.com/office/officeart/2008/layout/LinedList"/>
    <dgm:cxn modelId="{72D95D91-7871-4182-8B8E-FAFEAD080A31}" type="presParOf" srcId="{9DADC37E-757F-4A0B-B2E7-064430A6C394}" destId="{3E4BE1A5-AC1F-45F6-9F7F-4313CD6A5807}" srcOrd="2" destOrd="0" presId="urn:microsoft.com/office/officeart/2008/layout/LinedList"/>
    <dgm:cxn modelId="{D7999076-8E8A-480A-8CB5-C632A894F932}" type="presParOf" srcId="{9DADC37E-757F-4A0B-B2E7-064430A6C394}" destId="{5715B9C2-219C-490E-8FF0-113F7F8324B3}" srcOrd="3" destOrd="0" presId="urn:microsoft.com/office/officeart/2008/layout/LinedList"/>
    <dgm:cxn modelId="{3E31D820-7A7D-4E3D-ACF3-9E0CBB5150DF}" type="presParOf" srcId="{B6AABD61-05C3-4A96-B042-ED861567D3FC}" destId="{DFB80A29-945A-4C0E-AB3A-94DE256708D7}" srcOrd="6" destOrd="0" presId="urn:microsoft.com/office/officeart/2008/layout/LinedList"/>
    <dgm:cxn modelId="{F77AEEC1-1E8E-40EB-A51D-84715C9D14CB}" type="presParOf" srcId="{B6AABD61-05C3-4A96-B042-ED861567D3FC}" destId="{36BCE751-C1A8-41B7-86EC-3052FEF0B034}" srcOrd="7" destOrd="0" presId="urn:microsoft.com/office/officeart/2008/layout/LinedList"/>
    <dgm:cxn modelId="{DFE38734-E123-4839-8C1B-CD89F701A6A3}" type="presParOf" srcId="{36BCE751-C1A8-41B7-86EC-3052FEF0B034}" destId="{AEF40C8F-0657-4A90-8615-858FDE7347CB}" srcOrd="0" destOrd="0" presId="urn:microsoft.com/office/officeart/2008/layout/LinedList"/>
    <dgm:cxn modelId="{3C469764-900D-44D5-9C24-AF402F7A32A0}" type="presParOf" srcId="{36BCE751-C1A8-41B7-86EC-3052FEF0B034}" destId="{E693D30E-2A33-4135-B8D1-B99207874A61}" srcOrd="1" destOrd="0" presId="urn:microsoft.com/office/officeart/2008/layout/LinedList"/>
    <dgm:cxn modelId="{E7040996-862E-40AF-AF86-1365541201F6}" type="presParOf" srcId="{E693D30E-2A33-4135-B8D1-B99207874A61}" destId="{FCC3B9E4-76C1-44DE-B4CA-D14C32700A7B}" srcOrd="0" destOrd="0" presId="urn:microsoft.com/office/officeart/2008/layout/LinedList"/>
    <dgm:cxn modelId="{CEE13BA0-4B20-4F3F-9594-70C2A7669BE5}" type="presParOf" srcId="{E693D30E-2A33-4135-B8D1-B99207874A61}" destId="{1BCEF3C4-86E6-49D3-9605-E33A3AEB80D5}" srcOrd="1" destOrd="0" presId="urn:microsoft.com/office/officeart/2008/layout/LinedList"/>
    <dgm:cxn modelId="{5F5EEAC5-7AA4-4753-93F2-A76AF862A49F}" type="presParOf" srcId="{1BCEF3C4-86E6-49D3-9605-E33A3AEB80D5}" destId="{F4724AC0-6E0A-4C12-80C4-947E80E2554C}" srcOrd="0" destOrd="0" presId="urn:microsoft.com/office/officeart/2008/layout/LinedList"/>
    <dgm:cxn modelId="{CF36CB89-E33A-474D-922E-52E17D0A0091}" type="presParOf" srcId="{1BCEF3C4-86E6-49D3-9605-E33A3AEB80D5}" destId="{46640A0C-D051-43A8-B246-D1BD28140183}" srcOrd="1" destOrd="0" presId="urn:microsoft.com/office/officeart/2008/layout/LinedList"/>
    <dgm:cxn modelId="{063C548D-CB73-42F8-8903-4265399228FE}" type="presParOf" srcId="{1BCEF3C4-86E6-49D3-9605-E33A3AEB80D5}" destId="{94FB7660-227A-4531-8D92-05DBDBA450B8}" srcOrd="2" destOrd="0" presId="urn:microsoft.com/office/officeart/2008/layout/LinedList"/>
    <dgm:cxn modelId="{868E9B92-ECFC-4664-AA08-E7774BC27370}" type="presParOf" srcId="{E693D30E-2A33-4135-B8D1-B99207874A61}" destId="{28EFB196-77DC-4F62-BE0E-DC5350DF68F6}" srcOrd="2" destOrd="0" presId="urn:microsoft.com/office/officeart/2008/layout/LinedList"/>
    <dgm:cxn modelId="{663FEBAD-ECDD-4B69-9312-700448AB54B2}" type="presParOf" srcId="{E693D30E-2A33-4135-B8D1-B99207874A61}" destId="{621A250B-6021-4999-90EC-8C869D0B25C6}" srcOrd="3" destOrd="0" presId="urn:microsoft.com/office/officeart/2008/layout/LinedList"/>
    <dgm:cxn modelId="{EA44B435-9CB2-4CB7-AB09-CCC16C708245}" type="presParOf" srcId="{B6AABD61-05C3-4A96-B042-ED861567D3FC}" destId="{E6D99457-53B8-40CD-AC1B-834A30F6E408}" srcOrd="8" destOrd="0" presId="urn:microsoft.com/office/officeart/2008/layout/LinedList"/>
    <dgm:cxn modelId="{19031678-F264-4736-B7E9-C06ABFF6E57F}" type="presParOf" srcId="{B6AABD61-05C3-4A96-B042-ED861567D3FC}" destId="{1868AF8D-9662-487F-B102-96F39E49B978}" srcOrd="9" destOrd="0" presId="urn:microsoft.com/office/officeart/2008/layout/LinedList"/>
    <dgm:cxn modelId="{8567164F-29D9-4DC9-988B-779A9B482832}" type="presParOf" srcId="{1868AF8D-9662-487F-B102-96F39E49B978}" destId="{CFDF4CB8-AD74-4791-AB50-212856A224BD}" srcOrd="0" destOrd="0" presId="urn:microsoft.com/office/officeart/2008/layout/LinedList"/>
    <dgm:cxn modelId="{50979235-845D-47A5-B8AC-681AA7F66CB8}" type="presParOf" srcId="{1868AF8D-9662-487F-B102-96F39E49B978}" destId="{E4D7586A-1842-47D1-958D-E3568A432365}" srcOrd="1" destOrd="0" presId="urn:microsoft.com/office/officeart/2008/layout/LinedList"/>
    <dgm:cxn modelId="{F5C63BD4-B39C-4F62-B446-495C8DCCD484}" type="presParOf" srcId="{E4D7586A-1842-47D1-958D-E3568A432365}" destId="{CB34AF27-753E-4C2E-B169-61B68F9931EC}" srcOrd="0" destOrd="0" presId="urn:microsoft.com/office/officeart/2008/layout/LinedList"/>
    <dgm:cxn modelId="{2E4C5C64-C83E-49AC-B31A-1E588E50FB8E}" type="presParOf" srcId="{E4D7586A-1842-47D1-958D-E3568A432365}" destId="{7FD68FAC-C2C8-410C-9D1D-FA106D4818B1}" srcOrd="1" destOrd="0" presId="urn:microsoft.com/office/officeart/2008/layout/LinedList"/>
    <dgm:cxn modelId="{35134DDC-BBD0-4A41-9549-965272D5D972}" type="presParOf" srcId="{7FD68FAC-C2C8-410C-9D1D-FA106D4818B1}" destId="{A0642B39-03B3-416C-91CD-07E0E302516D}" srcOrd="0" destOrd="0" presId="urn:microsoft.com/office/officeart/2008/layout/LinedList"/>
    <dgm:cxn modelId="{F7296972-885C-41B0-A833-92907F1D4CA7}" type="presParOf" srcId="{7FD68FAC-C2C8-410C-9D1D-FA106D4818B1}" destId="{5F05C217-3239-494C-BE2C-5C44D05FB4D0}" srcOrd="1" destOrd="0" presId="urn:microsoft.com/office/officeart/2008/layout/LinedList"/>
    <dgm:cxn modelId="{41CCFF10-098C-4AF4-B673-B8DFF6801776}" type="presParOf" srcId="{7FD68FAC-C2C8-410C-9D1D-FA106D4818B1}" destId="{7AD601FF-0475-462E-B8D6-49D3E2A18DFD}" srcOrd="2" destOrd="0" presId="urn:microsoft.com/office/officeart/2008/layout/LinedList"/>
    <dgm:cxn modelId="{FF683DC7-5165-4748-8B53-3DA0D9C1784C}" type="presParOf" srcId="{E4D7586A-1842-47D1-958D-E3568A432365}" destId="{827409EC-2DCA-4198-9C8D-5FAA66DF90E0}" srcOrd="2" destOrd="0" presId="urn:microsoft.com/office/officeart/2008/layout/LinedList"/>
    <dgm:cxn modelId="{B14BF59C-CDC6-4DDF-BF96-6FDAF02B89B1}" type="presParOf" srcId="{E4D7586A-1842-47D1-958D-E3568A432365}" destId="{ABF64806-297F-4912-9382-CF2BA1978688}" srcOrd="3" destOrd="0" presId="urn:microsoft.com/office/officeart/2008/layout/LinedList"/>
    <dgm:cxn modelId="{EB351716-17D0-4084-BE26-8F7D0D514380}" type="presParOf" srcId="{B6AABD61-05C3-4A96-B042-ED861567D3FC}" destId="{E575FA5D-790F-421B-A88B-EC9294CD7E8D}" srcOrd="10" destOrd="0" presId="urn:microsoft.com/office/officeart/2008/layout/LinedList"/>
    <dgm:cxn modelId="{05F7B300-6A33-47E2-AFC4-4ED4F7ED9757}" type="presParOf" srcId="{B6AABD61-05C3-4A96-B042-ED861567D3FC}" destId="{5F5BCDCB-2D97-4313-803F-60FB2F8BAF06}" srcOrd="11" destOrd="0" presId="urn:microsoft.com/office/officeart/2008/layout/LinedList"/>
    <dgm:cxn modelId="{DF0EB5B4-0258-41BE-BD25-4A2C29FFCEDB}" type="presParOf" srcId="{5F5BCDCB-2D97-4313-803F-60FB2F8BAF06}" destId="{17913082-F137-4E27-B9B9-51E3BBA70D47}" srcOrd="0" destOrd="0" presId="urn:microsoft.com/office/officeart/2008/layout/LinedList"/>
    <dgm:cxn modelId="{733CB976-F409-4532-A487-490A936CFF3C}" type="presParOf" srcId="{5F5BCDCB-2D97-4313-803F-60FB2F8BAF06}" destId="{01C77939-0620-4F69-A412-5C082019348B}" srcOrd="1" destOrd="0" presId="urn:microsoft.com/office/officeart/2008/layout/LinedList"/>
    <dgm:cxn modelId="{FE0B4DD0-9D08-4BDB-A6C4-035FD6740632}" type="presParOf" srcId="{01C77939-0620-4F69-A412-5C082019348B}" destId="{8C93E0E6-BECE-4AEE-B420-63AE561ABADA}" srcOrd="0" destOrd="0" presId="urn:microsoft.com/office/officeart/2008/layout/LinedList"/>
    <dgm:cxn modelId="{0518F5CA-3536-47DE-867E-3DC9E470B183}" type="presParOf" srcId="{01C77939-0620-4F69-A412-5C082019348B}" destId="{1AF8F8BD-EA54-4A74-B175-3CFE734E87D3}" srcOrd="1" destOrd="0" presId="urn:microsoft.com/office/officeart/2008/layout/LinedList"/>
    <dgm:cxn modelId="{6913AB06-F541-473E-B630-CFB906148A68}" type="presParOf" srcId="{1AF8F8BD-EA54-4A74-B175-3CFE734E87D3}" destId="{C6628AAD-98AA-4C49-A16F-6DAB120BAA42}" srcOrd="0" destOrd="0" presId="urn:microsoft.com/office/officeart/2008/layout/LinedList"/>
    <dgm:cxn modelId="{04087C87-E727-42ED-A297-87D3296D10EE}" type="presParOf" srcId="{1AF8F8BD-EA54-4A74-B175-3CFE734E87D3}" destId="{133CE65A-AA55-4734-B41A-81A2B99AC166}" srcOrd="1" destOrd="0" presId="urn:microsoft.com/office/officeart/2008/layout/LinedList"/>
    <dgm:cxn modelId="{CB90B8AA-8C9E-447E-B143-3DF36E85482C}" type="presParOf" srcId="{1AF8F8BD-EA54-4A74-B175-3CFE734E87D3}" destId="{12521F10-3905-4BA4-AF2C-EA43F6ADCB1D}" srcOrd="2" destOrd="0" presId="urn:microsoft.com/office/officeart/2008/layout/LinedList"/>
    <dgm:cxn modelId="{1771CD22-1043-4708-995B-AB07872D7302}" type="presParOf" srcId="{01C77939-0620-4F69-A412-5C082019348B}" destId="{B9B3AA61-78F7-49F9-8FEF-46AC0AD57CF5}" srcOrd="2" destOrd="0" presId="urn:microsoft.com/office/officeart/2008/layout/LinedList"/>
    <dgm:cxn modelId="{79F1BF43-EA3B-4C94-939D-789E8BB51B36}" type="presParOf" srcId="{01C77939-0620-4F69-A412-5C082019348B}" destId="{E5652A00-463D-4690-9F55-E939B51F43DD}" srcOrd="3" destOrd="0" presId="urn:microsoft.com/office/officeart/2008/layout/LinedList"/>
    <dgm:cxn modelId="{8F842B0F-3498-43EB-9883-8B1824603AA0}" type="presParOf" srcId="{B6AABD61-05C3-4A96-B042-ED861567D3FC}" destId="{C3564B7A-244F-4E6F-9A76-5A21B9187D18}" srcOrd="12" destOrd="0" presId="urn:microsoft.com/office/officeart/2008/layout/LinedList"/>
    <dgm:cxn modelId="{CAA8EC55-B92A-45FF-B159-1465FAA078DA}" type="presParOf" srcId="{B6AABD61-05C3-4A96-B042-ED861567D3FC}" destId="{CF315254-03B6-4E80-9AD9-5449A48C78EC}" srcOrd="13" destOrd="0" presId="urn:microsoft.com/office/officeart/2008/layout/LinedList"/>
    <dgm:cxn modelId="{5D173581-C716-4E92-B5CF-1C66BA6B8061}" type="presParOf" srcId="{CF315254-03B6-4E80-9AD9-5449A48C78EC}" destId="{01CB1BDB-9499-4D4F-AF7A-270DFDDD41F3}" srcOrd="0" destOrd="0" presId="urn:microsoft.com/office/officeart/2008/layout/LinedList"/>
    <dgm:cxn modelId="{FD9B5D9A-4FF9-4F3F-B22A-AF4B995034AE}" type="presParOf" srcId="{CF315254-03B6-4E80-9AD9-5449A48C78EC}" destId="{E0E74528-5FEF-4D6B-AF5C-D764EEE0EB12}" srcOrd="1" destOrd="0" presId="urn:microsoft.com/office/officeart/2008/layout/LinedList"/>
    <dgm:cxn modelId="{1164B57C-9EB5-4F35-95CD-5D6A5C48246C}" type="presParOf" srcId="{E0E74528-5FEF-4D6B-AF5C-D764EEE0EB12}" destId="{BA514E18-E6EF-4363-B363-8C735A385290}" srcOrd="0" destOrd="0" presId="urn:microsoft.com/office/officeart/2008/layout/LinedList"/>
    <dgm:cxn modelId="{DB582470-76EA-4AC6-AB2C-B6EA120A0898}" type="presParOf" srcId="{E0E74528-5FEF-4D6B-AF5C-D764EEE0EB12}" destId="{DAC5FEFD-227A-478A-A320-BECEB3ECA18C}" srcOrd="1" destOrd="0" presId="urn:microsoft.com/office/officeart/2008/layout/LinedList"/>
    <dgm:cxn modelId="{3CF900B0-5F97-467C-8477-5777347EDBD3}" type="presParOf" srcId="{DAC5FEFD-227A-478A-A320-BECEB3ECA18C}" destId="{F629E16B-942A-4163-91B4-2DA8EBF24734}" srcOrd="0" destOrd="0" presId="urn:microsoft.com/office/officeart/2008/layout/LinedList"/>
    <dgm:cxn modelId="{C3B40513-7EC7-4AE5-9394-2E694F64BF9A}" type="presParOf" srcId="{DAC5FEFD-227A-478A-A320-BECEB3ECA18C}" destId="{3BD467DF-B0AC-4433-AE73-FF156E824264}" srcOrd="1" destOrd="0" presId="urn:microsoft.com/office/officeart/2008/layout/LinedList"/>
    <dgm:cxn modelId="{C865CD9D-2C09-4714-A380-CC81DE31F581}" type="presParOf" srcId="{DAC5FEFD-227A-478A-A320-BECEB3ECA18C}" destId="{5704AED8-1C3E-41D0-AE41-DED3DC7F1DE7}" srcOrd="2" destOrd="0" presId="urn:microsoft.com/office/officeart/2008/layout/LinedList"/>
    <dgm:cxn modelId="{40DBA6F6-549A-4C9D-B65F-464B392FD59D}" type="presParOf" srcId="{E0E74528-5FEF-4D6B-AF5C-D764EEE0EB12}" destId="{2ADC690C-ED6C-4A28-9E01-DF72A6EEDA83}" srcOrd="2" destOrd="0" presId="urn:microsoft.com/office/officeart/2008/layout/LinedList"/>
    <dgm:cxn modelId="{59B5B506-8E20-46E7-9D79-87C1462B560D}" type="presParOf" srcId="{E0E74528-5FEF-4D6B-AF5C-D764EEE0EB12}" destId="{464E39B9-DFAC-4FAE-B5AB-DFE0290A9472}" srcOrd="3"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9DD6F18F-CD78-4C7E-A5F7-00C71BDB964B}"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F33A4B1A-CF98-48CF-BAA6-F3501E823FD9}">
      <dgm:prSet/>
      <dgm:spPr/>
      <dgm:t>
        <a:bodyPr/>
        <a:lstStyle/>
        <a:p>
          <a:r>
            <a:rPr lang="en-GB"/>
            <a:t>Ageing population requires responsive, person‑centred care</a:t>
          </a:r>
          <a:endParaRPr lang="en-US"/>
        </a:p>
      </dgm:t>
    </dgm:pt>
    <dgm:pt modelId="{30DB1A7F-1F3F-4227-B758-45091051EA76}" type="parTrans" cxnId="{2A7C5591-3DD4-437C-A9D3-9D27BF96FA89}">
      <dgm:prSet/>
      <dgm:spPr/>
      <dgm:t>
        <a:bodyPr/>
        <a:lstStyle/>
        <a:p>
          <a:endParaRPr lang="en-US"/>
        </a:p>
      </dgm:t>
    </dgm:pt>
    <dgm:pt modelId="{2CFD8912-5AFF-467A-AF99-611A8B8486A0}" type="sibTrans" cxnId="{2A7C5591-3DD4-437C-A9D3-9D27BF96FA89}">
      <dgm:prSet/>
      <dgm:spPr/>
      <dgm:t>
        <a:bodyPr/>
        <a:lstStyle/>
        <a:p>
          <a:endParaRPr lang="en-US"/>
        </a:p>
      </dgm:t>
    </dgm:pt>
    <dgm:pt modelId="{CAB68CB1-AD47-491F-83F7-7623A2D04E18}">
      <dgm:prSet/>
      <dgm:spPr/>
      <dgm:t>
        <a:bodyPr/>
        <a:lstStyle/>
        <a:p>
          <a:r>
            <a:rPr lang="en-GB"/>
            <a:t>Empowerment, independence &amp; wellbeing are central</a:t>
          </a:r>
          <a:endParaRPr lang="en-US"/>
        </a:p>
      </dgm:t>
    </dgm:pt>
    <dgm:pt modelId="{2E6790C4-DB6E-4414-98A1-69196ACC78B8}" type="parTrans" cxnId="{42E7AC24-D971-4138-A9C4-DE624F17FFDC}">
      <dgm:prSet/>
      <dgm:spPr/>
      <dgm:t>
        <a:bodyPr/>
        <a:lstStyle/>
        <a:p>
          <a:endParaRPr lang="en-US"/>
        </a:p>
      </dgm:t>
    </dgm:pt>
    <dgm:pt modelId="{5F17CCDF-28F8-4C03-90AD-05BCF4BA984B}" type="sibTrans" cxnId="{42E7AC24-D971-4138-A9C4-DE624F17FFDC}">
      <dgm:prSet/>
      <dgm:spPr/>
      <dgm:t>
        <a:bodyPr/>
        <a:lstStyle/>
        <a:p>
          <a:endParaRPr lang="en-US"/>
        </a:p>
      </dgm:t>
    </dgm:pt>
    <dgm:pt modelId="{4A8662DF-2AD5-4F70-BF44-1FD2B0B58683}">
      <dgm:prSet/>
      <dgm:spPr/>
      <dgm:t>
        <a:bodyPr/>
        <a:lstStyle/>
        <a:p>
          <a:r>
            <a:rPr lang="en-GB"/>
            <a:t>Theories, policy &amp; evidence guide good practice</a:t>
          </a:r>
          <a:endParaRPr lang="en-US"/>
        </a:p>
      </dgm:t>
    </dgm:pt>
    <dgm:pt modelId="{73807C08-0184-499F-9DB5-EC46A57D4B6D}" type="parTrans" cxnId="{106CCDA5-1506-4B39-BF3E-AFFB454742FB}">
      <dgm:prSet/>
      <dgm:spPr/>
      <dgm:t>
        <a:bodyPr/>
        <a:lstStyle/>
        <a:p>
          <a:endParaRPr lang="en-US"/>
        </a:p>
      </dgm:t>
    </dgm:pt>
    <dgm:pt modelId="{DF03EBF8-7AE8-43D2-9F68-DA62F300FD24}" type="sibTrans" cxnId="{106CCDA5-1506-4B39-BF3E-AFFB454742FB}">
      <dgm:prSet/>
      <dgm:spPr/>
      <dgm:t>
        <a:bodyPr/>
        <a:lstStyle/>
        <a:p>
          <a:endParaRPr lang="en-US"/>
        </a:p>
      </dgm:t>
    </dgm:pt>
    <dgm:pt modelId="{AD8D93E5-AE28-413D-8D2A-069A32C4A844}">
      <dgm:prSet/>
      <dgm:spPr/>
      <dgm:t>
        <a:bodyPr/>
        <a:lstStyle/>
        <a:p>
          <a:r>
            <a:rPr lang="en-GB"/>
            <a:t>Technology &amp; services can enhance quality of life</a:t>
          </a:r>
          <a:endParaRPr lang="en-US"/>
        </a:p>
      </dgm:t>
    </dgm:pt>
    <dgm:pt modelId="{1C61A3A4-76EA-48BA-A161-A3CD31BE7F05}" type="parTrans" cxnId="{873BCC35-965E-4648-9F49-3991C547E924}">
      <dgm:prSet/>
      <dgm:spPr/>
      <dgm:t>
        <a:bodyPr/>
        <a:lstStyle/>
        <a:p>
          <a:endParaRPr lang="en-US"/>
        </a:p>
      </dgm:t>
    </dgm:pt>
    <dgm:pt modelId="{B2E9C274-19E6-4EDF-B7A0-79DAFE2C2C83}" type="sibTrans" cxnId="{873BCC35-965E-4648-9F49-3991C547E924}">
      <dgm:prSet/>
      <dgm:spPr/>
      <dgm:t>
        <a:bodyPr/>
        <a:lstStyle/>
        <a:p>
          <a:endParaRPr lang="en-US"/>
        </a:p>
      </dgm:t>
    </dgm:pt>
    <dgm:pt modelId="{747C7BE8-9410-4E8F-9397-D0E6F3B64495}">
      <dgm:prSet/>
      <dgm:spPr/>
      <dgm:t>
        <a:bodyPr/>
        <a:lstStyle/>
        <a:p>
          <a:r>
            <a:rPr lang="en-GB"/>
            <a:t>Continued improvement needed in training, access &amp; integration</a:t>
          </a:r>
          <a:endParaRPr lang="en-US"/>
        </a:p>
      </dgm:t>
    </dgm:pt>
    <dgm:pt modelId="{62A97271-2833-446E-8B43-AA288F685EDB}" type="parTrans" cxnId="{AF10FCBA-EE47-47D7-8C01-A30F74EA1086}">
      <dgm:prSet/>
      <dgm:spPr/>
      <dgm:t>
        <a:bodyPr/>
        <a:lstStyle/>
        <a:p>
          <a:endParaRPr lang="en-US"/>
        </a:p>
      </dgm:t>
    </dgm:pt>
    <dgm:pt modelId="{E36BF88F-8740-4B30-BE33-C73A32C581FD}" type="sibTrans" cxnId="{AF10FCBA-EE47-47D7-8C01-A30F74EA1086}">
      <dgm:prSet/>
      <dgm:spPr/>
      <dgm:t>
        <a:bodyPr/>
        <a:lstStyle/>
        <a:p>
          <a:endParaRPr lang="en-US"/>
        </a:p>
      </dgm:t>
    </dgm:pt>
    <dgm:pt modelId="{75AB5D2A-73D7-436B-9921-BC22F1E2A22C}" type="pres">
      <dgm:prSet presAssocID="{9DD6F18F-CD78-4C7E-A5F7-00C71BDB964B}" presName="vert0" presStyleCnt="0">
        <dgm:presLayoutVars>
          <dgm:dir/>
          <dgm:animOne val="branch"/>
          <dgm:animLvl val="lvl"/>
        </dgm:presLayoutVars>
      </dgm:prSet>
      <dgm:spPr/>
    </dgm:pt>
    <dgm:pt modelId="{B650D72D-150D-49CD-B50E-6C86A4E8A5D8}" type="pres">
      <dgm:prSet presAssocID="{F33A4B1A-CF98-48CF-BAA6-F3501E823FD9}" presName="thickLine" presStyleLbl="alignNode1" presStyleIdx="0" presStyleCnt="5"/>
      <dgm:spPr/>
    </dgm:pt>
    <dgm:pt modelId="{9BEA9F19-946E-458D-92E2-FBFB75DBDB57}" type="pres">
      <dgm:prSet presAssocID="{F33A4B1A-CF98-48CF-BAA6-F3501E823FD9}" presName="horz1" presStyleCnt="0"/>
      <dgm:spPr/>
    </dgm:pt>
    <dgm:pt modelId="{EB1249E1-E111-414B-974D-3341D0DC28C8}" type="pres">
      <dgm:prSet presAssocID="{F33A4B1A-CF98-48CF-BAA6-F3501E823FD9}" presName="tx1" presStyleLbl="revTx" presStyleIdx="0" presStyleCnt="5"/>
      <dgm:spPr/>
    </dgm:pt>
    <dgm:pt modelId="{A9C76A60-D1DF-4C71-AAA5-299897655176}" type="pres">
      <dgm:prSet presAssocID="{F33A4B1A-CF98-48CF-BAA6-F3501E823FD9}" presName="vert1" presStyleCnt="0"/>
      <dgm:spPr/>
    </dgm:pt>
    <dgm:pt modelId="{47622CAC-5934-4A23-AE6E-85CC9123A03D}" type="pres">
      <dgm:prSet presAssocID="{CAB68CB1-AD47-491F-83F7-7623A2D04E18}" presName="thickLine" presStyleLbl="alignNode1" presStyleIdx="1" presStyleCnt="5"/>
      <dgm:spPr/>
    </dgm:pt>
    <dgm:pt modelId="{43315C0B-5379-4052-AFBC-21AE7D1C9A31}" type="pres">
      <dgm:prSet presAssocID="{CAB68CB1-AD47-491F-83F7-7623A2D04E18}" presName="horz1" presStyleCnt="0"/>
      <dgm:spPr/>
    </dgm:pt>
    <dgm:pt modelId="{DFD73AF4-5032-4938-9E58-2D9AB7F3A528}" type="pres">
      <dgm:prSet presAssocID="{CAB68CB1-AD47-491F-83F7-7623A2D04E18}" presName="tx1" presStyleLbl="revTx" presStyleIdx="1" presStyleCnt="5"/>
      <dgm:spPr/>
    </dgm:pt>
    <dgm:pt modelId="{DD3E66F8-6D94-4342-A077-E3B1EFB9521B}" type="pres">
      <dgm:prSet presAssocID="{CAB68CB1-AD47-491F-83F7-7623A2D04E18}" presName="vert1" presStyleCnt="0"/>
      <dgm:spPr/>
    </dgm:pt>
    <dgm:pt modelId="{A49A2F98-31C6-4DF4-AF84-C40456AA12FF}" type="pres">
      <dgm:prSet presAssocID="{4A8662DF-2AD5-4F70-BF44-1FD2B0B58683}" presName="thickLine" presStyleLbl="alignNode1" presStyleIdx="2" presStyleCnt="5"/>
      <dgm:spPr/>
    </dgm:pt>
    <dgm:pt modelId="{0DAADCEF-7C60-4504-AFE0-44FB78AA2BFB}" type="pres">
      <dgm:prSet presAssocID="{4A8662DF-2AD5-4F70-BF44-1FD2B0B58683}" presName="horz1" presStyleCnt="0"/>
      <dgm:spPr/>
    </dgm:pt>
    <dgm:pt modelId="{A5886B19-BDB0-48AE-82DA-1E33AF05D592}" type="pres">
      <dgm:prSet presAssocID="{4A8662DF-2AD5-4F70-BF44-1FD2B0B58683}" presName="tx1" presStyleLbl="revTx" presStyleIdx="2" presStyleCnt="5"/>
      <dgm:spPr/>
    </dgm:pt>
    <dgm:pt modelId="{282570D9-E0C3-4BC0-94CA-77E14458DACD}" type="pres">
      <dgm:prSet presAssocID="{4A8662DF-2AD5-4F70-BF44-1FD2B0B58683}" presName="vert1" presStyleCnt="0"/>
      <dgm:spPr/>
    </dgm:pt>
    <dgm:pt modelId="{F44E6EEA-78DB-421F-8981-46788487D9DB}" type="pres">
      <dgm:prSet presAssocID="{AD8D93E5-AE28-413D-8D2A-069A32C4A844}" presName="thickLine" presStyleLbl="alignNode1" presStyleIdx="3" presStyleCnt="5"/>
      <dgm:spPr/>
    </dgm:pt>
    <dgm:pt modelId="{A546E80D-BC0D-49AD-A142-3BD6F07CF732}" type="pres">
      <dgm:prSet presAssocID="{AD8D93E5-AE28-413D-8D2A-069A32C4A844}" presName="horz1" presStyleCnt="0"/>
      <dgm:spPr/>
    </dgm:pt>
    <dgm:pt modelId="{3298F493-3066-439C-AC8A-0CA0EF8504E6}" type="pres">
      <dgm:prSet presAssocID="{AD8D93E5-AE28-413D-8D2A-069A32C4A844}" presName="tx1" presStyleLbl="revTx" presStyleIdx="3" presStyleCnt="5"/>
      <dgm:spPr/>
    </dgm:pt>
    <dgm:pt modelId="{66112C74-E682-4C68-B4A9-B9662B7C1A66}" type="pres">
      <dgm:prSet presAssocID="{AD8D93E5-AE28-413D-8D2A-069A32C4A844}" presName="vert1" presStyleCnt="0"/>
      <dgm:spPr/>
    </dgm:pt>
    <dgm:pt modelId="{8887EB0B-2557-43D8-9937-325594506C12}" type="pres">
      <dgm:prSet presAssocID="{747C7BE8-9410-4E8F-9397-D0E6F3B64495}" presName="thickLine" presStyleLbl="alignNode1" presStyleIdx="4" presStyleCnt="5"/>
      <dgm:spPr/>
    </dgm:pt>
    <dgm:pt modelId="{ACB2DF8D-16A6-4848-9A25-0D74028F6E4D}" type="pres">
      <dgm:prSet presAssocID="{747C7BE8-9410-4E8F-9397-D0E6F3B64495}" presName="horz1" presStyleCnt="0"/>
      <dgm:spPr/>
    </dgm:pt>
    <dgm:pt modelId="{C3B29DC5-5A4C-492D-8990-A2D6537968A9}" type="pres">
      <dgm:prSet presAssocID="{747C7BE8-9410-4E8F-9397-D0E6F3B64495}" presName="tx1" presStyleLbl="revTx" presStyleIdx="4" presStyleCnt="5"/>
      <dgm:spPr/>
    </dgm:pt>
    <dgm:pt modelId="{983E8AFE-D5A9-457F-8124-AD1AEED0E9D5}" type="pres">
      <dgm:prSet presAssocID="{747C7BE8-9410-4E8F-9397-D0E6F3B64495}" presName="vert1" presStyleCnt="0"/>
      <dgm:spPr/>
    </dgm:pt>
  </dgm:ptLst>
  <dgm:cxnLst>
    <dgm:cxn modelId="{42E7AC24-D971-4138-A9C4-DE624F17FFDC}" srcId="{9DD6F18F-CD78-4C7E-A5F7-00C71BDB964B}" destId="{CAB68CB1-AD47-491F-83F7-7623A2D04E18}" srcOrd="1" destOrd="0" parTransId="{2E6790C4-DB6E-4414-98A1-69196ACC78B8}" sibTransId="{5F17CCDF-28F8-4C03-90AD-05BCF4BA984B}"/>
    <dgm:cxn modelId="{873BCC35-965E-4648-9F49-3991C547E924}" srcId="{9DD6F18F-CD78-4C7E-A5F7-00C71BDB964B}" destId="{AD8D93E5-AE28-413D-8D2A-069A32C4A844}" srcOrd="3" destOrd="0" parTransId="{1C61A3A4-76EA-48BA-A161-A3CD31BE7F05}" sibTransId="{B2E9C274-19E6-4EDF-B7A0-79DAFE2C2C83}"/>
    <dgm:cxn modelId="{EB78B03D-1B68-4CD5-84BF-8A7A4D87382E}" type="presOf" srcId="{F33A4B1A-CF98-48CF-BAA6-F3501E823FD9}" destId="{EB1249E1-E111-414B-974D-3341D0DC28C8}" srcOrd="0" destOrd="0" presId="urn:microsoft.com/office/officeart/2008/layout/LinedList"/>
    <dgm:cxn modelId="{C947C03E-5EF3-4921-BDF0-FCAC9864A869}" type="presOf" srcId="{9DD6F18F-CD78-4C7E-A5F7-00C71BDB964B}" destId="{75AB5D2A-73D7-436B-9921-BC22F1E2A22C}" srcOrd="0" destOrd="0" presId="urn:microsoft.com/office/officeart/2008/layout/LinedList"/>
    <dgm:cxn modelId="{4F626351-0CED-4383-B1E6-E701D7542B31}" type="presOf" srcId="{AD8D93E5-AE28-413D-8D2A-069A32C4A844}" destId="{3298F493-3066-439C-AC8A-0CA0EF8504E6}" srcOrd="0" destOrd="0" presId="urn:microsoft.com/office/officeart/2008/layout/LinedList"/>
    <dgm:cxn modelId="{EBCFC175-8AEC-4651-BED7-7F15C4824937}" type="presOf" srcId="{747C7BE8-9410-4E8F-9397-D0E6F3B64495}" destId="{C3B29DC5-5A4C-492D-8990-A2D6537968A9}" srcOrd="0" destOrd="0" presId="urn:microsoft.com/office/officeart/2008/layout/LinedList"/>
    <dgm:cxn modelId="{A734E88D-F3E5-4DE5-833C-4FF81F51E6B9}" type="presOf" srcId="{4A8662DF-2AD5-4F70-BF44-1FD2B0B58683}" destId="{A5886B19-BDB0-48AE-82DA-1E33AF05D592}" srcOrd="0" destOrd="0" presId="urn:microsoft.com/office/officeart/2008/layout/LinedList"/>
    <dgm:cxn modelId="{2A7C5591-3DD4-437C-A9D3-9D27BF96FA89}" srcId="{9DD6F18F-CD78-4C7E-A5F7-00C71BDB964B}" destId="{F33A4B1A-CF98-48CF-BAA6-F3501E823FD9}" srcOrd="0" destOrd="0" parTransId="{30DB1A7F-1F3F-4227-B758-45091051EA76}" sibTransId="{2CFD8912-5AFF-467A-AF99-611A8B8486A0}"/>
    <dgm:cxn modelId="{106CCDA5-1506-4B39-BF3E-AFFB454742FB}" srcId="{9DD6F18F-CD78-4C7E-A5F7-00C71BDB964B}" destId="{4A8662DF-2AD5-4F70-BF44-1FD2B0B58683}" srcOrd="2" destOrd="0" parTransId="{73807C08-0184-499F-9DB5-EC46A57D4B6D}" sibTransId="{DF03EBF8-7AE8-43D2-9F68-DA62F300FD24}"/>
    <dgm:cxn modelId="{AF10FCBA-EE47-47D7-8C01-A30F74EA1086}" srcId="{9DD6F18F-CD78-4C7E-A5F7-00C71BDB964B}" destId="{747C7BE8-9410-4E8F-9397-D0E6F3B64495}" srcOrd="4" destOrd="0" parTransId="{62A97271-2833-446E-8B43-AA288F685EDB}" sibTransId="{E36BF88F-8740-4B30-BE33-C73A32C581FD}"/>
    <dgm:cxn modelId="{45FDF0C0-986C-43E7-9B71-E2341FEE7FE8}" type="presOf" srcId="{CAB68CB1-AD47-491F-83F7-7623A2D04E18}" destId="{DFD73AF4-5032-4938-9E58-2D9AB7F3A528}" srcOrd="0" destOrd="0" presId="urn:microsoft.com/office/officeart/2008/layout/LinedList"/>
    <dgm:cxn modelId="{41B7C9F5-5621-4DA6-B1F4-2877A026A728}" type="presParOf" srcId="{75AB5D2A-73D7-436B-9921-BC22F1E2A22C}" destId="{B650D72D-150D-49CD-B50E-6C86A4E8A5D8}" srcOrd="0" destOrd="0" presId="urn:microsoft.com/office/officeart/2008/layout/LinedList"/>
    <dgm:cxn modelId="{126F80F4-0468-41B7-A248-FE6331BB12F7}" type="presParOf" srcId="{75AB5D2A-73D7-436B-9921-BC22F1E2A22C}" destId="{9BEA9F19-946E-458D-92E2-FBFB75DBDB57}" srcOrd="1" destOrd="0" presId="urn:microsoft.com/office/officeart/2008/layout/LinedList"/>
    <dgm:cxn modelId="{C1197BE6-FDD9-4B25-AF1B-C9CFE3DA6C11}" type="presParOf" srcId="{9BEA9F19-946E-458D-92E2-FBFB75DBDB57}" destId="{EB1249E1-E111-414B-974D-3341D0DC28C8}" srcOrd="0" destOrd="0" presId="urn:microsoft.com/office/officeart/2008/layout/LinedList"/>
    <dgm:cxn modelId="{795F8413-2495-4B0E-B796-DA0B46FEEDAB}" type="presParOf" srcId="{9BEA9F19-946E-458D-92E2-FBFB75DBDB57}" destId="{A9C76A60-D1DF-4C71-AAA5-299897655176}" srcOrd="1" destOrd="0" presId="urn:microsoft.com/office/officeart/2008/layout/LinedList"/>
    <dgm:cxn modelId="{A4EFFA2C-9E4F-4F19-85DA-CA4EA988F0E8}" type="presParOf" srcId="{75AB5D2A-73D7-436B-9921-BC22F1E2A22C}" destId="{47622CAC-5934-4A23-AE6E-85CC9123A03D}" srcOrd="2" destOrd="0" presId="urn:microsoft.com/office/officeart/2008/layout/LinedList"/>
    <dgm:cxn modelId="{B6ACB4F1-F85F-4C23-A318-BFBC02BB5C3A}" type="presParOf" srcId="{75AB5D2A-73D7-436B-9921-BC22F1E2A22C}" destId="{43315C0B-5379-4052-AFBC-21AE7D1C9A31}" srcOrd="3" destOrd="0" presId="urn:microsoft.com/office/officeart/2008/layout/LinedList"/>
    <dgm:cxn modelId="{138FBDDA-F745-4FAF-B074-B3D00B2EE36D}" type="presParOf" srcId="{43315C0B-5379-4052-AFBC-21AE7D1C9A31}" destId="{DFD73AF4-5032-4938-9E58-2D9AB7F3A528}" srcOrd="0" destOrd="0" presId="urn:microsoft.com/office/officeart/2008/layout/LinedList"/>
    <dgm:cxn modelId="{E51C4F44-E260-41D9-B67E-B34480A123B4}" type="presParOf" srcId="{43315C0B-5379-4052-AFBC-21AE7D1C9A31}" destId="{DD3E66F8-6D94-4342-A077-E3B1EFB9521B}" srcOrd="1" destOrd="0" presId="urn:microsoft.com/office/officeart/2008/layout/LinedList"/>
    <dgm:cxn modelId="{CA3C3234-FA63-40FA-92A7-E7769E283A1C}" type="presParOf" srcId="{75AB5D2A-73D7-436B-9921-BC22F1E2A22C}" destId="{A49A2F98-31C6-4DF4-AF84-C40456AA12FF}" srcOrd="4" destOrd="0" presId="urn:microsoft.com/office/officeart/2008/layout/LinedList"/>
    <dgm:cxn modelId="{EBDB202C-3357-4698-A50C-81CA95485638}" type="presParOf" srcId="{75AB5D2A-73D7-436B-9921-BC22F1E2A22C}" destId="{0DAADCEF-7C60-4504-AFE0-44FB78AA2BFB}" srcOrd="5" destOrd="0" presId="urn:microsoft.com/office/officeart/2008/layout/LinedList"/>
    <dgm:cxn modelId="{D41E1BA4-1CDF-453E-BCA4-DE7C244C1048}" type="presParOf" srcId="{0DAADCEF-7C60-4504-AFE0-44FB78AA2BFB}" destId="{A5886B19-BDB0-48AE-82DA-1E33AF05D592}" srcOrd="0" destOrd="0" presId="urn:microsoft.com/office/officeart/2008/layout/LinedList"/>
    <dgm:cxn modelId="{1999026C-DF26-43B1-83EC-8755C86EAE08}" type="presParOf" srcId="{0DAADCEF-7C60-4504-AFE0-44FB78AA2BFB}" destId="{282570D9-E0C3-4BC0-94CA-77E14458DACD}" srcOrd="1" destOrd="0" presId="urn:microsoft.com/office/officeart/2008/layout/LinedList"/>
    <dgm:cxn modelId="{B90DD981-490C-4B33-8234-70E291E1377C}" type="presParOf" srcId="{75AB5D2A-73D7-436B-9921-BC22F1E2A22C}" destId="{F44E6EEA-78DB-421F-8981-46788487D9DB}" srcOrd="6" destOrd="0" presId="urn:microsoft.com/office/officeart/2008/layout/LinedList"/>
    <dgm:cxn modelId="{F4E2CC50-1A85-458F-B669-97592A00EE5C}" type="presParOf" srcId="{75AB5D2A-73D7-436B-9921-BC22F1E2A22C}" destId="{A546E80D-BC0D-49AD-A142-3BD6F07CF732}" srcOrd="7" destOrd="0" presId="urn:microsoft.com/office/officeart/2008/layout/LinedList"/>
    <dgm:cxn modelId="{9B0187A1-9FB2-4CB1-B510-6C96910BADCE}" type="presParOf" srcId="{A546E80D-BC0D-49AD-A142-3BD6F07CF732}" destId="{3298F493-3066-439C-AC8A-0CA0EF8504E6}" srcOrd="0" destOrd="0" presId="urn:microsoft.com/office/officeart/2008/layout/LinedList"/>
    <dgm:cxn modelId="{2F31FBEC-7269-4D10-BAE9-17479EB95B01}" type="presParOf" srcId="{A546E80D-BC0D-49AD-A142-3BD6F07CF732}" destId="{66112C74-E682-4C68-B4A9-B9662B7C1A66}" srcOrd="1" destOrd="0" presId="urn:microsoft.com/office/officeart/2008/layout/LinedList"/>
    <dgm:cxn modelId="{D3794B07-150A-43D9-AACC-79A201B05C75}" type="presParOf" srcId="{75AB5D2A-73D7-436B-9921-BC22F1E2A22C}" destId="{8887EB0B-2557-43D8-9937-325594506C12}" srcOrd="8" destOrd="0" presId="urn:microsoft.com/office/officeart/2008/layout/LinedList"/>
    <dgm:cxn modelId="{772E5F47-7345-4C02-A2B7-E98F9E186089}" type="presParOf" srcId="{75AB5D2A-73D7-436B-9921-BC22F1E2A22C}" destId="{ACB2DF8D-16A6-4848-9A25-0D74028F6E4D}" srcOrd="9" destOrd="0" presId="urn:microsoft.com/office/officeart/2008/layout/LinedList"/>
    <dgm:cxn modelId="{AAB20685-793C-40EA-8EA5-E4CE8C7BF8F8}" type="presParOf" srcId="{ACB2DF8D-16A6-4848-9A25-0D74028F6E4D}" destId="{C3B29DC5-5A4C-492D-8990-A2D6537968A9}" srcOrd="0" destOrd="0" presId="urn:microsoft.com/office/officeart/2008/layout/LinedList"/>
    <dgm:cxn modelId="{8164270C-3A28-47E7-9854-CEA93CEEA92C}" type="presParOf" srcId="{ACB2DF8D-16A6-4848-9A25-0D74028F6E4D}" destId="{983E8AFE-D5A9-457F-8124-AD1AEED0E9D5}"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5117CA2-ACFA-4061-A12A-5BAB739F162B}">
      <dsp:nvSpPr>
        <dsp:cNvPr id="0" name=""/>
        <dsp:cNvSpPr/>
      </dsp:nvSpPr>
      <dsp:spPr>
        <a:xfrm>
          <a:off x="0" y="706"/>
          <a:ext cx="694944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EFD5EEE-956A-4777-AC5D-9595DB3C1133}">
      <dsp:nvSpPr>
        <dsp:cNvPr id="0" name=""/>
        <dsp:cNvSpPr/>
      </dsp:nvSpPr>
      <dsp:spPr>
        <a:xfrm>
          <a:off x="0" y="706"/>
          <a:ext cx="6949440" cy="11570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kern="1200"/>
            <a:t>UK population is ageing rapidly</a:t>
          </a:r>
          <a:endParaRPr lang="en-US" sz="3200" kern="1200"/>
        </a:p>
      </dsp:txBody>
      <dsp:txXfrm>
        <a:off x="0" y="706"/>
        <a:ext cx="6949440" cy="1157045"/>
      </dsp:txXfrm>
    </dsp:sp>
    <dsp:sp modelId="{7BD457A5-F7D3-4AD9-93F8-68265E807C13}">
      <dsp:nvSpPr>
        <dsp:cNvPr id="0" name=""/>
        <dsp:cNvSpPr/>
      </dsp:nvSpPr>
      <dsp:spPr>
        <a:xfrm>
          <a:off x="0" y="1157751"/>
          <a:ext cx="6949440" cy="0"/>
        </a:xfrm>
        <a:prstGeom prst="line">
          <a:avLst/>
        </a:prstGeom>
        <a:solidFill>
          <a:schemeClr val="accent2">
            <a:hueOff val="-260332"/>
            <a:satOff val="-5408"/>
            <a:lumOff val="-1471"/>
            <a:alphaOff val="0"/>
          </a:schemeClr>
        </a:solidFill>
        <a:ln w="12700" cap="flat" cmpd="sng" algn="ctr">
          <a:solidFill>
            <a:schemeClr val="accent2">
              <a:hueOff val="-260332"/>
              <a:satOff val="-5408"/>
              <a:lumOff val="-147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DEABDEF-1DC3-4ECD-A4FF-9D664C7E7206}">
      <dsp:nvSpPr>
        <dsp:cNvPr id="0" name=""/>
        <dsp:cNvSpPr/>
      </dsp:nvSpPr>
      <dsp:spPr>
        <a:xfrm>
          <a:off x="0" y="1157751"/>
          <a:ext cx="6949440" cy="11570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kern="1200"/>
            <a:t>Increase in people aged 65+ and 85+</a:t>
          </a:r>
          <a:endParaRPr lang="en-US" sz="3200" kern="1200"/>
        </a:p>
      </dsp:txBody>
      <dsp:txXfrm>
        <a:off x="0" y="1157751"/>
        <a:ext cx="6949440" cy="1157045"/>
      </dsp:txXfrm>
    </dsp:sp>
    <dsp:sp modelId="{4C0C749D-2F34-479E-85E2-A1095979FCC1}">
      <dsp:nvSpPr>
        <dsp:cNvPr id="0" name=""/>
        <dsp:cNvSpPr/>
      </dsp:nvSpPr>
      <dsp:spPr>
        <a:xfrm>
          <a:off x="0" y="2314796"/>
          <a:ext cx="6949440" cy="0"/>
        </a:xfrm>
        <a:prstGeom prst="line">
          <a:avLst/>
        </a:prstGeom>
        <a:solidFill>
          <a:schemeClr val="accent2">
            <a:hueOff val="-520665"/>
            <a:satOff val="-10816"/>
            <a:lumOff val="-2941"/>
            <a:alphaOff val="0"/>
          </a:schemeClr>
        </a:solidFill>
        <a:ln w="12700" cap="flat" cmpd="sng" algn="ctr">
          <a:solidFill>
            <a:schemeClr val="accent2">
              <a:hueOff val="-520665"/>
              <a:satOff val="-10816"/>
              <a:lumOff val="-294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8D32FEE-8882-4DA9-9E0D-5FDFB545D322}">
      <dsp:nvSpPr>
        <dsp:cNvPr id="0" name=""/>
        <dsp:cNvSpPr/>
      </dsp:nvSpPr>
      <dsp:spPr>
        <a:xfrm>
          <a:off x="0" y="2314796"/>
          <a:ext cx="6949440" cy="11570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kern="1200"/>
            <a:t>Driven by longer life expectancy + lower birth rates</a:t>
          </a:r>
          <a:endParaRPr lang="en-US" sz="3200" kern="1200"/>
        </a:p>
      </dsp:txBody>
      <dsp:txXfrm>
        <a:off x="0" y="2314796"/>
        <a:ext cx="6949440" cy="1157045"/>
      </dsp:txXfrm>
    </dsp:sp>
    <dsp:sp modelId="{FA25D95D-F1AC-4DAB-B738-569FC05BE4A6}">
      <dsp:nvSpPr>
        <dsp:cNvPr id="0" name=""/>
        <dsp:cNvSpPr/>
      </dsp:nvSpPr>
      <dsp:spPr>
        <a:xfrm>
          <a:off x="0" y="3471841"/>
          <a:ext cx="6949440" cy="0"/>
        </a:xfrm>
        <a:prstGeom prst="line">
          <a:avLst/>
        </a:prstGeom>
        <a:solidFill>
          <a:schemeClr val="accent2">
            <a:hueOff val="-780997"/>
            <a:satOff val="-16223"/>
            <a:lumOff val="-4412"/>
            <a:alphaOff val="0"/>
          </a:schemeClr>
        </a:solidFill>
        <a:ln w="12700" cap="flat" cmpd="sng" algn="ctr">
          <a:solidFill>
            <a:schemeClr val="accent2">
              <a:hueOff val="-780997"/>
              <a:satOff val="-16223"/>
              <a:lumOff val="-441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40F040A-89EB-402E-80EB-C2D639A92678}">
      <dsp:nvSpPr>
        <dsp:cNvPr id="0" name=""/>
        <dsp:cNvSpPr/>
      </dsp:nvSpPr>
      <dsp:spPr>
        <a:xfrm>
          <a:off x="0" y="3471841"/>
          <a:ext cx="6949440" cy="11570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kern="1200"/>
            <a:t>Higher demand on health &amp; social care</a:t>
          </a:r>
          <a:endParaRPr lang="en-US" sz="3200" kern="1200"/>
        </a:p>
      </dsp:txBody>
      <dsp:txXfrm>
        <a:off x="0" y="3471841"/>
        <a:ext cx="6949440" cy="1157045"/>
      </dsp:txXfrm>
    </dsp:sp>
    <dsp:sp modelId="{3EA9E342-176B-4A85-BB25-08D161F754A7}">
      <dsp:nvSpPr>
        <dsp:cNvPr id="0" name=""/>
        <dsp:cNvSpPr/>
      </dsp:nvSpPr>
      <dsp:spPr>
        <a:xfrm>
          <a:off x="0" y="4628886"/>
          <a:ext cx="6949440" cy="0"/>
        </a:xfrm>
        <a:prstGeom prst="line">
          <a:avLst/>
        </a:prstGeom>
        <a:solidFill>
          <a:schemeClr val="accent2">
            <a:hueOff val="-1041329"/>
            <a:satOff val="-21631"/>
            <a:lumOff val="-5882"/>
            <a:alphaOff val="0"/>
          </a:schemeClr>
        </a:solidFill>
        <a:ln w="12700" cap="flat" cmpd="sng" algn="ctr">
          <a:solidFill>
            <a:schemeClr val="accent2">
              <a:hueOff val="-1041329"/>
              <a:satOff val="-21631"/>
              <a:lumOff val="-588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41490ED-706B-4260-82BB-FA3CFB9D0FE8}">
      <dsp:nvSpPr>
        <dsp:cNvPr id="0" name=""/>
        <dsp:cNvSpPr/>
      </dsp:nvSpPr>
      <dsp:spPr>
        <a:xfrm>
          <a:off x="0" y="4628886"/>
          <a:ext cx="6949440" cy="11570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kern="1200"/>
            <a:t>Implications for funding, workforce, and service design</a:t>
          </a:r>
          <a:endParaRPr lang="en-US" sz="3200" kern="1200"/>
        </a:p>
      </dsp:txBody>
      <dsp:txXfrm>
        <a:off x="0" y="4628886"/>
        <a:ext cx="6949440" cy="115704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94696E1-CE5C-4605-9DE3-93939C8700B9}">
      <dsp:nvSpPr>
        <dsp:cNvPr id="0" name=""/>
        <dsp:cNvSpPr/>
      </dsp:nvSpPr>
      <dsp:spPr>
        <a:xfrm>
          <a:off x="0" y="0"/>
          <a:ext cx="694944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0402E55-DC4C-4A12-847A-BF1DA6E84699}">
      <dsp:nvSpPr>
        <dsp:cNvPr id="0" name=""/>
        <dsp:cNvSpPr/>
      </dsp:nvSpPr>
      <dsp:spPr>
        <a:xfrm>
          <a:off x="0" y="0"/>
          <a:ext cx="6949440" cy="14466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dirty="0"/>
            <a:t>Empowerment refers to enabling older people to have </a:t>
          </a:r>
          <a:r>
            <a:rPr lang="en-GB" sz="1700" b="1" kern="1200" dirty="0"/>
            <a:t>choice, control, and autonomy</a:t>
          </a:r>
          <a:r>
            <a:rPr lang="en-GB" sz="1700" kern="1200" dirty="0"/>
            <a:t> over decisions that affect their lives. It is about supporting individuals to maintain their </a:t>
          </a:r>
          <a:r>
            <a:rPr lang="en-GB" sz="1700" b="1" kern="1200" dirty="0"/>
            <a:t>dignity, independence, and sense of self</a:t>
          </a:r>
          <a:r>
            <a:rPr lang="en-GB" sz="1700" kern="1200" dirty="0"/>
            <a:t>, even when they require care or support.</a:t>
          </a:r>
          <a:endParaRPr lang="en-US" sz="1700" kern="1200" dirty="0"/>
        </a:p>
      </dsp:txBody>
      <dsp:txXfrm>
        <a:off x="0" y="0"/>
        <a:ext cx="6949440" cy="1446659"/>
      </dsp:txXfrm>
    </dsp:sp>
    <dsp:sp modelId="{9FDA1C0C-52C6-45A3-A4CA-7452FF26E2FA}">
      <dsp:nvSpPr>
        <dsp:cNvPr id="0" name=""/>
        <dsp:cNvSpPr/>
      </dsp:nvSpPr>
      <dsp:spPr>
        <a:xfrm>
          <a:off x="0" y="1446659"/>
          <a:ext cx="6949440" cy="0"/>
        </a:xfrm>
        <a:prstGeom prst="line">
          <a:avLst/>
        </a:prstGeom>
        <a:solidFill>
          <a:schemeClr val="accent2">
            <a:hueOff val="-347110"/>
            <a:satOff val="-7210"/>
            <a:lumOff val="-1961"/>
            <a:alphaOff val="0"/>
          </a:schemeClr>
        </a:solidFill>
        <a:ln w="12700" cap="flat" cmpd="sng" algn="ctr">
          <a:solidFill>
            <a:schemeClr val="accent2">
              <a:hueOff val="-347110"/>
              <a:satOff val="-7210"/>
              <a:lumOff val="-196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91E3908-5567-4350-A66A-FF9EA6E5505E}">
      <dsp:nvSpPr>
        <dsp:cNvPr id="0" name=""/>
        <dsp:cNvSpPr/>
      </dsp:nvSpPr>
      <dsp:spPr>
        <a:xfrm>
          <a:off x="0" y="1446659"/>
          <a:ext cx="6949440" cy="14466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dirty="0"/>
            <a:t>In health and social care, empowerment is closely linked to </a:t>
          </a:r>
          <a:r>
            <a:rPr lang="en-GB" sz="1700" b="1" kern="1200" dirty="0"/>
            <a:t>person‑centred practice</a:t>
          </a:r>
          <a:r>
            <a:rPr lang="en-GB" sz="1700" kern="1200" dirty="0"/>
            <a:t>, where the older person’s preferences, values, and goals guide the care they receive. This approach challenges traditional power imbalances, ensuring that older adults are active participants rather than passive recipients of care.</a:t>
          </a:r>
          <a:endParaRPr lang="en-US" sz="1700" kern="1200" dirty="0"/>
        </a:p>
      </dsp:txBody>
      <dsp:txXfrm>
        <a:off x="0" y="1446659"/>
        <a:ext cx="6949440" cy="1446659"/>
      </dsp:txXfrm>
    </dsp:sp>
    <dsp:sp modelId="{5DCE16E3-0A0D-4C6D-B5ED-D595E9B9EDC3}">
      <dsp:nvSpPr>
        <dsp:cNvPr id="0" name=""/>
        <dsp:cNvSpPr/>
      </dsp:nvSpPr>
      <dsp:spPr>
        <a:xfrm>
          <a:off x="0" y="2893318"/>
          <a:ext cx="6949440" cy="0"/>
        </a:xfrm>
        <a:prstGeom prst="line">
          <a:avLst/>
        </a:prstGeom>
        <a:solidFill>
          <a:schemeClr val="accent2">
            <a:hueOff val="-694219"/>
            <a:satOff val="-14421"/>
            <a:lumOff val="-3921"/>
            <a:alphaOff val="0"/>
          </a:schemeClr>
        </a:solidFill>
        <a:ln w="12700" cap="flat" cmpd="sng" algn="ctr">
          <a:solidFill>
            <a:schemeClr val="accent2">
              <a:hueOff val="-694219"/>
              <a:satOff val="-14421"/>
              <a:lumOff val="-392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6105A53-C898-45D4-923C-51A067CBEB16}">
      <dsp:nvSpPr>
        <dsp:cNvPr id="0" name=""/>
        <dsp:cNvSpPr/>
      </dsp:nvSpPr>
      <dsp:spPr>
        <a:xfrm>
          <a:off x="0" y="2893318"/>
          <a:ext cx="6949440" cy="14466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The </a:t>
          </a:r>
          <a:r>
            <a:rPr lang="en-GB" sz="1700" b="1" kern="1200"/>
            <a:t>Care Act </a:t>
          </a:r>
          <a:r>
            <a:rPr lang="en-GB" sz="1700" b="1" kern="1200">
              <a:latin typeface="Neue Haas Grotesk Text Pro"/>
            </a:rPr>
            <a:t>(</a:t>
          </a:r>
          <a:r>
            <a:rPr lang="en-GB" sz="1700" b="1" kern="1200"/>
            <a:t>2014</a:t>
          </a:r>
          <a:r>
            <a:rPr lang="en-GB" sz="1700" b="1" kern="1200">
              <a:latin typeface="Neue Haas Grotesk Text Pro"/>
            </a:rPr>
            <a:t>)</a:t>
          </a:r>
          <a:r>
            <a:rPr lang="en-GB" sz="1700" kern="1200"/>
            <a:t> places empowerment at the centre of practice through its wellbeing principle, which emphasises personalisation, independence, and involvement in decision‑making. Empowerment is therefore not only a moral responsibility but also a </a:t>
          </a:r>
          <a:r>
            <a:rPr lang="en-GB" sz="1700" b="1" kern="1200"/>
            <a:t>legal and professional requirement</a:t>
          </a:r>
          <a:r>
            <a:rPr lang="en-GB" sz="1700" kern="1200"/>
            <a:t> within UK care settings.</a:t>
          </a:r>
          <a:endParaRPr lang="en-US" sz="1700" kern="1200"/>
        </a:p>
      </dsp:txBody>
      <dsp:txXfrm>
        <a:off x="0" y="2893318"/>
        <a:ext cx="6949440" cy="1446659"/>
      </dsp:txXfrm>
    </dsp:sp>
    <dsp:sp modelId="{EC54C166-68A4-4A37-B59B-0E2FDAA327F8}">
      <dsp:nvSpPr>
        <dsp:cNvPr id="0" name=""/>
        <dsp:cNvSpPr/>
      </dsp:nvSpPr>
      <dsp:spPr>
        <a:xfrm>
          <a:off x="0" y="4339978"/>
          <a:ext cx="6949440" cy="0"/>
        </a:xfrm>
        <a:prstGeom prst="line">
          <a:avLst/>
        </a:prstGeom>
        <a:solidFill>
          <a:schemeClr val="accent2">
            <a:hueOff val="-1041329"/>
            <a:satOff val="-21631"/>
            <a:lumOff val="-5882"/>
            <a:alphaOff val="0"/>
          </a:schemeClr>
        </a:solidFill>
        <a:ln w="12700" cap="flat" cmpd="sng" algn="ctr">
          <a:solidFill>
            <a:schemeClr val="accent2">
              <a:hueOff val="-1041329"/>
              <a:satOff val="-21631"/>
              <a:lumOff val="-588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C12F998-21C0-4750-AC7E-0A2398FAB0DE}">
      <dsp:nvSpPr>
        <dsp:cNvPr id="0" name=""/>
        <dsp:cNvSpPr/>
      </dsp:nvSpPr>
      <dsp:spPr>
        <a:xfrm>
          <a:off x="0" y="4339978"/>
          <a:ext cx="6949440" cy="14466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dirty="0"/>
            <a:t>Overall, empowerment helps older people maintain control over their daily lives, supports their functional ability, and improves their overall quality of life.”</a:t>
          </a:r>
          <a:endParaRPr lang="en-US" sz="1700" kern="1200" dirty="0"/>
        </a:p>
      </dsp:txBody>
      <dsp:txXfrm>
        <a:off x="0" y="4339978"/>
        <a:ext cx="6949440" cy="144665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5CEA7BA-90B9-4B1F-AA52-BB4637CF7AB7}">
      <dsp:nvSpPr>
        <dsp:cNvPr id="0" name=""/>
        <dsp:cNvSpPr/>
      </dsp:nvSpPr>
      <dsp:spPr>
        <a:xfrm>
          <a:off x="0" y="706"/>
          <a:ext cx="694944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07E64F4-9BBB-4CD1-B300-00E84EA4D859}">
      <dsp:nvSpPr>
        <dsp:cNvPr id="0" name=""/>
        <dsp:cNvSpPr/>
      </dsp:nvSpPr>
      <dsp:spPr>
        <a:xfrm>
          <a:off x="0" y="706"/>
          <a:ext cx="6949440" cy="11570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Care = support to meet physical, emotional, social &amp; psychological needs</a:t>
          </a:r>
          <a:endParaRPr lang="en-US" sz="2800" kern="1200"/>
        </a:p>
      </dsp:txBody>
      <dsp:txXfrm>
        <a:off x="0" y="706"/>
        <a:ext cx="6949440" cy="1157045"/>
      </dsp:txXfrm>
    </dsp:sp>
    <dsp:sp modelId="{E195D584-4FA4-477E-8B0D-24DF5615609A}">
      <dsp:nvSpPr>
        <dsp:cNvPr id="0" name=""/>
        <dsp:cNvSpPr/>
      </dsp:nvSpPr>
      <dsp:spPr>
        <a:xfrm>
          <a:off x="0" y="1157751"/>
          <a:ext cx="6949440" cy="0"/>
        </a:xfrm>
        <a:prstGeom prst="line">
          <a:avLst/>
        </a:prstGeom>
        <a:solidFill>
          <a:schemeClr val="accent2">
            <a:hueOff val="-260332"/>
            <a:satOff val="-5408"/>
            <a:lumOff val="-1471"/>
            <a:alphaOff val="0"/>
          </a:schemeClr>
        </a:solidFill>
        <a:ln w="12700" cap="flat" cmpd="sng" algn="ctr">
          <a:solidFill>
            <a:schemeClr val="accent2">
              <a:hueOff val="-260332"/>
              <a:satOff val="-5408"/>
              <a:lumOff val="-147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3649751-EAC1-40B6-A829-4770E24E2CA1}">
      <dsp:nvSpPr>
        <dsp:cNvPr id="0" name=""/>
        <dsp:cNvSpPr/>
      </dsp:nvSpPr>
      <dsp:spPr>
        <a:xfrm>
          <a:off x="0" y="1157751"/>
          <a:ext cx="6949440" cy="11570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Delivered formally (professionals) or informally (family/friends)</a:t>
          </a:r>
          <a:endParaRPr lang="en-US" sz="2800" kern="1200"/>
        </a:p>
      </dsp:txBody>
      <dsp:txXfrm>
        <a:off x="0" y="1157751"/>
        <a:ext cx="6949440" cy="1157045"/>
      </dsp:txXfrm>
    </dsp:sp>
    <dsp:sp modelId="{897AF90B-0346-421D-864C-1B92026CA253}">
      <dsp:nvSpPr>
        <dsp:cNvPr id="0" name=""/>
        <dsp:cNvSpPr/>
      </dsp:nvSpPr>
      <dsp:spPr>
        <a:xfrm>
          <a:off x="0" y="2314796"/>
          <a:ext cx="6949440" cy="0"/>
        </a:xfrm>
        <a:prstGeom prst="line">
          <a:avLst/>
        </a:prstGeom>
        <a:solidFill>
          <a:schemeClr val="accent2">
            <a:hueOff val="-520665"/>
            <a:satOff val="-10816"/>
            <a:lumOff val="-2941"/>
            <a:alphaOff val="0"/>
          </a:schemeClr>
        </a:solidFill>
        <a:ln w="12700" cap="flat" cmpd="sng" algn="ctr">
          <a:solidFill>
            <a:schemeClr val="accent2">
              <a:hueOff val="-520665"/>
              <a:satOff val="-10816"/>
              <a:lumOff val="-294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5361E16-8CCD-4255-B5D6-ADFC98A58D6E}">
      <dsp:nvSpPr>
        <dsp:cNvPr id="0" name=""/>
        <dsp:cNvSpPr/>
      </dsp:nvSpPr>
      <dsp:spPr>
        <a:xfrm>
          <a:off x="0" y="2314796"/>
          <a:ext cx="6949440" cy="11570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Person‑centred and promotes dignity, safety, independence</a:t>
          </a:r>
          <a:endParaRPr lang="en-US" sz="2800" kern="1200"/>
        </a:p>
      </dsp:txBody>
      <dsp:txXfrm>
        <a:off x="0" y="2314796"/>
        <a:ext cx="6949440" cy="1157045"/>
      </dsp:txXfrm>
    </dsp:sp>
    <dsp:sp modelId="{1FB149CF-BFC8-42AA-9281-D8C999F0DD3C}">
      <dsp:nvSpPr>
        <dsp:cNvPr id="0" name=""/>
        <dsp:cNvSpPr/>
      </dsp:nvSpPr>
      <dsp:spPr>
        <a:xfrm>
          <a:off x="0" y="3471841"/>
          <a:ext cx="6949440" cy="0"/>
        </a:xfrm>
        <a:prstGeom prst="line">
          <a:avLst/>
        </a:prstGeom>
        <a:solidFill>
          <a:schemeClr val="accent2">
            <a:hueOff val="-780997"/>
            <a:satOff val="-16223"/>
            <a:lumOff val="-4412"/>
            <a:alphaOff val="0"/>
          </a:schemeClr>
        </a:solidFill>
        <a:ln w="12700" cap="flat" cmpd="sng" algn="ctr">
          <a:solidFill>
            <a:schemeClr val="accent2">
              <a:hueOff val="-780997"/>
              <a:satOff val="-16223"/>
              <a:lumOff val="-441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F9630FC-5E79-4D0C-A4F9-F3D398947975}">
      <dsp:nvSpPr>
        <dsp:cNvPr id="0" name=""/>
        <dsp:cNvSpPr/>
      </dsp:nvSpPr>
      <dsp:spPr>
        <a:xfrm>
          <a:off x="0" y="3471841"/>
          <a:ext cx="6949440" cy="11570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Guided by Care Act </a:t>
          </a:r>
          <a:r>
            <a:rPr lang="en-GB" sz="2800" kern="1200">
              <a:latin typeface="Neue Haas Grotesk Text Pro"/>
            </a:rPr>
            <a:t>(</a:t>
          </a:r>
          <a:r>
            <a:rPr lang="en-GB" sz="2800" kern="1200"/>
            <a:t>2014</a:t>
          </a:r>
          <a:r>
            <a:rPr lang="en-GB" sz="2800" kern="1200">
              <a:latin typeface="Neue Haas Grotesk Text Pro"/>
            </a:rPr>
            <a:t>)</a:t>
          </a:r>
          <a:r>
            <a:rPr lang="en-GB" sz="2800" kern="1200"/>
            <a:t> &amp; professional standards</a:t>
          </a:r>
          <a:endParaRPr lang="en-US" sz="2800" kern="1200"/>
        </a:p>
      </dsp:txBody>
      <dsp:txXfrm>
        <a:off x="0" y="3471841"/>
        <a:ext cx="6949440" cy="1157045"/>
      </dsp:txXfrm>
    </dsp:sp>
    <dsp:sp modelId="{1B7AE431-104D-41C3-90EE-582AEC61E5D0}">
      <dsp:nvSpPr>
        <dsp:cNvPr id="0" name=""/>
        <dsp:cNvSpPr/>
      </dsp:nvSpPr>
      <dsp:spPr>
        <a:xfrm>
          <a:off x="0" y="4628886"/>
          <a:ext cx="6949440" cy="0"/>
        </a:xfrm>
        <a:prstGeom prst="line">
          <a:avLst/>
        </a:prstGeom>
        <a:solidFill>
          <a:schemeClr val="accent2">
            <a:hueOff val="-1041329"/>
            <a:satOff val="-21631"/>
            <a:lumOff val="-5882"/>
            <a:alphaOff val="0"/>
          </a:schemeClr>
        </a:solidFill>
        <a:ln w="12700" cap="flat" cmpd="sng" algn="ctr">
          <a:solidFill>
            <a:schemeClr val="accent2">
              <a:hueOff val="-1041329"/>
              <a:satOff val="-21631"/>
              <a:lumOff val="-588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7AA3537-B2F4-4640-A429-A1AF8868F410}">
      <dsp:nvSpPr>
        <dsp:cNvPr id="0" name=""/>
        <dsp:cNvSpPr/>
      </dsp:nvSpPr>
      <dsp:spPr>
        <a:xfrm>
          <a:off x="0" y="4628886"/>
          <a:ext cx="6949440" cy="11570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Aims to improve wellbeing and quality of life</a:t>
          </a:r>
          <a:endParaRPr lang="en-US" sz="2800" kern="1200"/>
        </a:p>
      </dsp:txBody>
      <dsp:txXfrm>
        <a:off x="0" y="4628886"/>
        <a:ext cx="6949440" cy="115704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2280917-7D99-4834-8C0C-FF5F8DA7C0DE}">
      <dsp:nvSpPr>
        <dsp:cNvPr id="0" name=""/>
        <dsp:cNvSpPr/>
      </dsp:nvSpPr>
      <dsp:spPr>
        <a:xfrm>
          <a:off x="0" y="706"/>
          <a:ext cx="694944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215D94D-37B9-4DB5-A494-37C7D6E39061}">
      <dsp:nvSpPr>
        <dsp:cNvPr id="0" name=""/>
        <dsp:cNvSpPr/>
      </dsp:nvSpPr>
      <dsp:spPr>
        <a:xfrm>
          <a:off x="0" y="706"/>
          <a:ext cx="6949440" cy="11570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kern="1200"/>
            <a:t>Activity Theory – staying active = better wellbeing</a:t>
          </a:r>
          <a:endParaRPr lang="en-US" sz="3200" kern="1200"/>
        </a:p>
      </dsp:txBody>
      <dsp:txXfrm>
        <a:off x="0" y="706"/>
        <a:ext cx="6949440" cy="1157045"/>
      </dsp:txXfrm>
    </dsp:sp>
    <dsp:sp modelId="{1186A960-1ED9-4B10-9ED4-1EEC2B86B7A6}">
      <dsp:nvSpPr>
        <dsp:cNvPr id="0" name=""/>
        <dsp:cNvSpPr/>
      </dsp:nvSpPr>
      <dsp:spPr>
        <a:xfrm>
          <a:off x="0" y="1157751"/>
          <a:ext cx="6949440" cy="0"/>
        </a:xfrm>
        <a:prstGeom prst="line">
          <a:avLst/>
        </a:prstGeom>
        <a:solidFill>
          <a:schemeClr val="accent2">
            <a:hueOff val="-260332"/>
            <a:satOff val="-5408"/>
            <a:lumOff val="-1471"/>
            <a:alphaOff val="0"/>
          </a:schemeClr>
        </a:solidFill>
        <a:ln w="12700" cap="flat" cmpd="sng" algn="ctr">
          <a:solidFill>
            <a:schemeClr val="accent2">
              <a:hueOff val="-260332"/>
              <a:satOff val="-5408"/>
              <a:lumOff val="-147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59B7C52-DD76-4762-84D2-B5F05F82461B}">
      <dsp:nvSpPr>
        <dsp:cNvPr id="0" name=""/>
        <dsp:cNvSpPr/>
      </dsp:nvSpPr>
      <dsp:spPr>
        <a:xfrm>
          <a:off x="0" y="1157751"/>
          <a:ext cx="6949440" cy="11570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kern="1200"/>
            <a:t>Disengagement Theory – gradual withdrawal from roles</a:t>
          </a:r>
          <a:endParaRPr lang="en-US" sz="3200" kern="1200"/>
        </a:p>
      </dsp:txBody>
      <dsp:txXfrm>
        <a:off x="0" y="1157751"/>
        <a:ext cx="6949440" cy="1157045"/>
      </dsp:txXfrm>
    </dsp:sp>
    <dsp:sp modelId="{4C3110DB-9B02-432C-88F3-177403758626}">
      <dsp:nvSpPr>
        <dsp:cNvPr id="0" name=""/>
        <dsp:cNvSpPr/>
      </dsp:nvSpPr>
      <dsp:spPr>
        <a:xfrm>
          <a:off x="0" y="2314796"/>
          <a:ext cx="6949440" cy="0"/>
        </a:xfrm>
        <a:prstGeom prst="line">
          <a:avLst/>
        </a:prstGeom>
        <a:solidFill>
          <a:schemeClr val="accent2">
            <a:hueOff val="-520665"/>
            <a:satOff val="-10816"/>
            <a:lumOff val="-2941"/>
            <a:alphaOff val="0"/>
          </a:schemeClr>
        </a:solidFill>
        <a:ln w="12700" cap="flat" cmpd="sng" algn="ctr">
          <a:solidFill>
            <a:schemeClr val="accent2">
              <a:hueOff val="-520665"/>
              <a:satOff val="-10816"/>
              <a:lumOff val="-294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42A2F0D-603A-4933-B8A6-73CB7F8E0D3D}">
      <dsp:nvSpPr>
        <dsp:cNvPr id="0" name=""/>
        <dsp:cNvSpPr/>
      </dsp:nvSpPr>
      <dsp:spPr>
        <a:xfrm>
          <a:off x="0" y="2314796"/>
          <a:ext cx="6949440" cy="11570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kern="1200"/>
            <a:t>Continuity Theory – maintaining habits &amp; identity</a:t>
          </a:r>
          <a:endParaRPr lang="en-US" sz="3200" kern="1200"/>
        </a:p>
      </dsp:txBody>
      <dsp:txXfrm>
        <a:off x="0" y="2314796"/>
        <a:ext cx="6949440" cy="1157045"/>
      </dsp:txXfrm>
    </dsp:sp>
    <dsp:sp modelId="{EFCD8499-79EE-484B-9C04-A881CA67B340}">
      <dsp:nvSpPr>
        <dsp:cNvPr id="0" name=""/>
        <dsp:cNvSpPr/>
      </dsp:nvSpPr>
      <dsp:spPr>
        <a:xfrm>
          <a:off x="0" y="3471841"/>
          <a:ext cx="6949440" cy="0"/>
        </a:xfrm>
        <a:prstGeom prst="line">
          <a:avLst/>
        </a:prstGeom>
        <a:solidFill>
          <a:schemeClr val="accent2">
            <a:hueOff val="-780997"/>
            <a:satOff val="-16223"/>
            <a:lumOff val="-4412"/>
            <a:alphaOff val="0"/>
          </a:schemeClr>
        </a:solidFill>
        <a:ln w="12700" cap="flat" cmpd="sng" algn="ctr">
          <a:solidFill>
            <a:schemeClr val="accent2">
              <a:hueOff val="-780997"/>
              <a:satOff val="-16223"/>
              <a:lumOff val="-441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116AA3E-12A1-4E72-8075-797D7C3EACC6}">
      <dsp:nvSpPr>
        <dsp:cNvPr id="0" name=""/>
        <dsp:cNvSpPr/>
      </dsp:nvSpPr>
      <dsp:spPr>
        <a:xfrm>
          <a:off x="0" y="3471841"/>
          <a:ext cx="6949440" cy="11570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kern="1200"/>
            <a:t>Life Course Perspective – ageing shaped by life experiences</a:t>
          </a:r>
          <a:endParaRPr lang="en-US" sz="3200" kern="1200"/>
        </a:p>
      </dsp:txBody>
      <dsp:txXfrm>
        <a:off x="0" y="3471841"/>
        <a:ext cx="6949440" cy="1157045"/>
      </dsp:txXfrm>
    </dsp:sp>
    <dsp:sp modelId="{A2011BF1-BA5F-4D45-9B7A-D6CE413040D6}">
      <dsp:nvSpPr>
        <dsp:cNvPr id="0" name=""/>
        <dsp:cNvSpPr/>
      </dsp:nvSpPr>
      <dsp:spPr>
        <a:xfrm>
          <a:off x="0" y="4628886"/>
          <a:ext cx="6949440" cy="0"/>
        </a:xfrm>
        <a:prstGeom prst="line">
          <a:avLst/>
        </a:prstGeom>
        <a:solidFill>
          <a:schemeClr val="accent2">
            <a:hueOff val="-1041329"/>
            <a:satOff val="-21631"/>
            <a:lumOff val="-5882"/>
            <a:alphaOff val="0"/>
          </a:schemeClr>
        </a:solidFill>
        <a:ln w="12700" cap="flat" cmpd="sng" algn="ctr">
          <a:solidFill>
            <a:schemeClr val="accent2">
              <a:hueOff val="-1041329"/>
              <a:satOff val="-21631"/>
              <a:lumOff val="-588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2A4178E-DE6F-4DF3-88F6-C687FE218EFC}">
      <dsp:nvSpPr>
        <dsp:cNvPr id="0" name=""/>
        <dsp:cNvSpPr/>
      </dsp:nvSpPr>
      <dsp:spPr>
        <a:xfrm>
          <a:off x="0" y="4628886"/>
          <a:ext cx="6949440" cy="11570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kern="1200"/>
            <a:t>Helps explain needs, behaviour &amp; care approaches</a:t>
          </a:r>
          <a:endParaRPr lang="en-US" sz="3200" kern="1200"/>
        </a:p>
      </dsp:txBody>
      <dsp:txXfrm>
        <a:off x="0" y="4628886"/>
        <a:ext cx="6949440" cy="115704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E26977C-670F-4585-9568-9F8FCA0A3ADB}">
      <dsp:nvSpPr>
        <dsp:cNvPr id="0" name=""/>
        <dsp:cNvSpPr/>
      </dsp:nvSpPr>
      <dsp:spPr>
        <a:xfrm>
          <a:off x="0" y="706"/>
          <a:ext cx="694944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12CA8B7-3006-46C2-8C39-264123AEA987}">
      <dsp:nvSpPr>
        <dsp:cNvPr id="0" name=""/>
        <dsp:cNvSpPr/>
      </dsp:nvSpPr>
      <dsp:spPr>
        <a:xfrm>
          <a:off x="0" y="706"/>
          <a:ext cx="6949440" cy="11570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b="1" kern="1200"/>
            <a:t>Care Act 2014</a:t>
          </a:r>
          <a:r>
            <a:rPr lang="en-GB" sz="2800" kern="1200"/>
            <a:t> – wellbeing, personalisation, empowerment</a:t>
          </a:r>
          <a:endParaRPr lang="en-US" sz="2800" kern="1200"/>
        </a:p>
      </dsp:txBody>
      <dsp:txXfrm>
        <a:off x="0" y="706"/>
        <a:ext cx="6949440" cy="1157045"/>
      </dsp:txXfrm>
    </dsp:sp>
    <dsp:sp modelId="{03D72961-B962-4E97-B21F-C1BE64BBE96D}">
      <dsp:nvSpPr>
        <dsp:cNvPr id="0" name=""/>
        <dsp:cNvSpPr/>
      </dsp:nvSpPr>
      <dsp:spPr>
        <a:xfrm>
          <a:off x="0" y="1157751"/>
          <a:ext cx="6949440" cy="0"/>
        </a:xfrm>
        <a:prstGeom prst="line">
          <a:avLst/>
        </a:prstGeom>
        <a:solidFill>
          <a:schemeClr val="accent2">
            <a:hueOff val="-260332"/>
            <a:satOff val="-5408"/>
            <a:lumOff val="-1471"/>
            <a:alphaOff val="0"/>
          </a:schemeClr>
        </a:solidFill>
        <a:ln w="12700" cap="flat" cmpd="sng" algn="ctr">
          <a:solidFill>
            <a:schemeClr val="accent2">
              <a:hueOff val="-260332"/>
              <a:satOff val="-5408"/>
              <a:lumOff val="-147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BA0EC56-CAB7-4830-A73C-EB64D89F87C5}">
      <dsp:nvSpPr>
        <dsp:cNvPr id="0" name=""/>
        <dsp:cNvSpPr/>
      </dsp:nvSpPr>
      <dsp:spPr>
        <a:xfrm>
          <a:off x="0" y="1157751"/>
          <a:ext cx="6949440" cy="11570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b="1" kern="1200"/>
            <a:t>Equality Act 2010</a:t>
          </a:r>
          <a:r>
            <a:rPr lang="en-GB" sz="2800" kern="1200"/>
            <a:t> – anti‑discrimination, age as protected characteristic</a:t>
          </a:r>
          <a:endParaRPr lang="en-US" sz="2800" kern="1200"/>
        </a:p>
      </dsp:txBody>
      <dsp:txXfrm>
        <a:off x="0" y="1157751"/>
        <a:ext cx="6949440" cy="1157045"/>
      </dsp:txXfrm>
    </dsp:sp>
    <dsp:sp modelId="{25DF4FF2-2214-4775-B1FD-4D79107FBD1D}">
      <dsp:nvSpPr>
        <dsp:cNvPr id="0" name=""/>
        <dsp:cNvSpPr/>
      </dsp:nvSpPr>
      <dsp:spPr>
        <a:xfrm>
          <a:off x="0" y="2314796"/>
          <a:ext cx="6949440" cy="0"/>
        </a:xfrm>
        <a:prstGeom prst="line">
          <a:avLst/>
        </a:prstGeom>
        <a:solidFill>
          <a:schemeClr val="accent2">
            <a:hueOff val="-520665"/>
            <a:satOff val="-10816"/>
            <a:lumOff val="-2941"/>
            <a:alphaOff val="0"/>
          </a:schemeClr>
        </a:solidFill>
        <a:ln w="12700" cap="flat" cmpd="sng" algn="ctr">
          <a:solidFill>
            <a:schemeClr val="accent2">
              <a:hueOff val="-520665"/>
              <a:satOff val="-10816"/>
              <a:lumOff val="-294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DDBEEBC-46A8-4EE4-B777-78C96B7DE9FB}">
      <dsp:nvSpPr>
        <dsp:cNvPr id="0" name=""/>
        <dsp:cNvSpPr/>
      </dsp:nvSpPr>
      <dsp:spPr>
        <a:xfrm>
          <a:off x="0" y="2314796"/>
          <a:ext cx="6949440" cy="11570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b="1" kern="1200"/>
            <a:t>Human Rights Act 1998</a:t>
          </a:r>
          <a:r>
            <a:rPr lang="en-GB" sz="2800" kern="1200"/>
            <a:t> – dignity, autonomy, right to life</a:t>
          </a:r>
          <a:endParaRPr lang="en-US" sz="2800" kern="1200"/>
        </a:p>
      </dsp:txBody>
      <dsp:txXfrm>
        <a:off x="0" y="2314796"/>
        <a:ext cx="6949440" cy="1157045"/>
      </dsp:txXfrm>
    </dsp:sp>
    <dsp:sp modelId="{28B173A8-C75C-4446-83A0-B57BCAD9B2B3}">
      <dsp:nvSpPr>
        <dsp:cNvPr id="0" name=""/>
        <dsp:cNvSpPr/>
      </dsp:nvSpPr>
      <dsp:spPr>
        <a:xfrm>
          <a:off x="0" y="3471841"/>
          <a:ext cx="6949440" cy="0"/>
        </a:xfrm>
        <a:prstGeom prst="line">
          <a:avLst/>
        </a:prstGeom>
        <a:solidFill>
          <a:schemeClr val="accent2">
            <a:hueOff val="-780997"/>
            <a:satOff val="-16223"/>
            <a:lumOff val="-4412"/>
            <a:alphaOff val="0"/>
          </a:schemeClr>
        </a:solidFill>
        <a:ln w="12700" cap="flat" cmpd="sng" algn="ctr">
          <a:solidFill>
            <a:schemeClr val="accent2">
              <a:hueOff val="-780997"/>
              <a:satOff val="-16223"/>
              <a:lumOff val="-441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1C5D613-3693-4C67-9786-9983F5782A7E}">
      <dsp:nvSpPr>
        <dsp:cNvPr id="0" name=""/>
        <dsp:cNvSpPr/>
      </dsp:nvSpPr>
      <dsp:spPr>
        <a:xfrm>
          <a:off x="0" y="3471841"/>
          <a:ext cx="6949440" cy="11570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b="1" kern="1200"/>
            <a:t>NHS Long Term Plan (2019)</a:t>
          </a:r>
          <a:r>
            <a:rPr lang="en-GB" sz="2800" kern="1200"/>
            <a:t> – ageing population, integrated care</a:t>
          </a:r>
          <a:endParaRPr lang="en-US" sz="2800" kern="1200"/>
        </a:p>
      </dsp:txBody>
      <dsp:txXfrm>
        <a:off x="0" y="3471841"/>
        <a:ext cx="6949440" cy="1157045"/>
      </dsp:txXfrm>
    </dsp:sp>
    <dsp:sp modelId="{E4468A20-4E59-40C9-B186-3C20CFFD0399}">
      <dsp:nvSpPr>
        <dsp:cNvPr id="0" name=""/>
        <dsp:cNvSpPr/>
      </dsp:nvSpPr>
      <dsp:spPr>
        <a:xfrm>
          <a:off x="0" y="4628886"/>
          <a:ext cx="6949440" cy="0"/>
        </a:xfrm>
        <a:prstGeom prst="line">
          <a:avLst/>
        </a:prstGeom>
        <a:solidFill>
          <a:schemeClr val="accent2">
            <a:hueOff val="-1041329"/>
            <a:satOff val="-21631"/>
            <a:lumOff val="-5882"/>
            <a:alphaOff val="0"/>
          </a:schemeClr>
        </a:solidFill>
        <a:ln w="12700" cap="flat" cmpd="sng" algn="ctr">
          <a:solidFill>
            <a:schemeClr val="accent2">
              <a:hueOff val="-1041329"/>
              <a:satOff val="-21631"/>
              <a:lumOff val="-588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8DE2596-906A-48CF-8309-56F2F19B74EC}">
      <dsp:nvSpPr>
        <dsp:cNvPr id="0" name=""/>
        <dsp:cNvSpPr/>
      </dsp:nvSpPr>
      <dsp:spPr>
        <a:xfrm>
          <a:off x="0" y="4628886"/>
          <a:ext cx="6949440" cy="11570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Shapes practice, funding, rights &amp; independence</a:t>
          </a:r>
          <a:endParaRPr lang="en-US" sz="2800" kern="1200"/>
        </a:p>
      </dsp:txBody>
      <dsp:txXfrm>
        <a:off x="0" y="4628886"/>
        <a:ext cx="6949440" cy="1157045"/>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721969B-D595-4768-AF00-826E1324F7ED}">
      <dsp:nvSpPr>
        <dsp:cNvPr id="0" name=""/>
        <dsp:cNvSpPr/>
      </dsp:nvSpPr>
      <dsp:spPr>
        <a:xfrm>
          <a:off x="0" y="706"/>
          <a:ext cx="694944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5BAD161-A6F7-4614-9ED3-104D306A405A}">
      <dsp:nvSpPr>
        <dsp:cNvPr id="0" name=""/>
        <dsp:cNvSpPr/>
      </dsp:nvSpPr>
      <dsp:spPr>
        <a:xfrm>
          <a:off x="0" y="706"/>
          <a:ext cx="6949440" cy="8264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Physical health decline &amp; multimorbidity</a:t>
          </a:r>
          <a:endParaRPr lang="en-US" sz="2800" kern="1200"/>
        </a:p>
      </dsp:txBody>
      <dsp:txXfrm>
        <a:off x="0" y="706"/>
        <a:ext cx="6949440" cy="826460"/>
      </dsp:txXfrm>
    </dsp:sp>
    <dsp:sp modelId="{07DC6061-16D2-4D1B-BCBE-8F0DB7ED1ED3}">
      <dsp:nvSpPr>
        <dsp:cNvPr id="0" name=""/>
        <dsp:cNvSpPr/>
      </dsp:nvSpPr>
      <dsp:spPr>
        <a:xfrm>
          <a:off x="0" y="827167"/>
          <a:ext cx="6949440" cy="0"/>
        </a:xfrm>
        <a:prstGeom prst="line">
          <a:avLst/>
        </a:prstGeom>
        <a:solidFill>
          <a:schemeClr val="accent2">
            <a:hueOff val="-173555"/>
            <a:satOff val="-3605"/>
            <a:lumOff val="-980"/>
            <a:alphaOff val="0"/>
          </a:schemeClr>
        </a:solidFill>
        <a:ln w="12700" cap="flat" cmpd="sng" algn="ctr">
          <a:solidFill>
            <a:schemeClr val="accent2">
              <a:hueOff val="-173555"/>
              <a:satOff val="-3605"/>
              <a:lumOff val="-98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E1FA7BD-8AD2-4198-B693-755FC935DF24}">
      <dsp:nvSpPr>
        <dsp:cNvPr id="0" name=""/>
        <dsp:cNvSpPr/>
      </dsp:nvSpPr>
      <dsp:spPr>
        <a:xfrm>
          <a:off x="0" y="827167"/>
          <a:ext cx="6949440" cy="8264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Cognitive impairment (e.g., dementia)</a:t>
          </a:r>
          <a:endParaRPr lang="en-US" sz="2800" kern="1200"/>
        </a:p>
      </dsp:txBody>
      <dsp:txXfrm>
        <a:off x="0" y="827167"/>
        <a:ext cx="6949440" cy="826460"/>
      </dsp:txXfrm>
    </dsp:sp>
    <dsp:sp modelId="{B2BEE8FE-EA65-4E6B-BAB5-AA083695672E}">
      <dsp:nvSpPr>
        <dsp:cNvPr id="0" name=""/>
        <dsp:cNvSpPr/>
      </dsp:nvSpPr>
      <dsp:spPr>
        <a:xfrm>
          <a:off x="0" y="1653627"/>
          <a:ext cx="6949440" cy="0"/>
        </a:xfrm>
        <a:prstGeom prst="line">
          <a:avLst/>
        </a:prstGeom>
        <a:solidFill>
          <a:schemeClr val="accent2">
            <a:hueOff val="-347110"/>
            <a:satOff val="-7210"/>
            <a:lumOff val="-1961"/>
            <a:alphaOff val="0"/>
          </a:schemeClr>
        </a:solidFill>
        <a:ln w="12700" cap="flat" cmpd="sng" algn="ctr">
          <a:solidFill>
            <a:schemeClr val="accent2">
              <a:hueOff val="-347110"/>
              <a:satOff val="-7210"/>
              <a:lumOff val="-196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2D55CC4-96EC-4E9A-8E26-502457D29C47}">
      <dsp:nvSpPr>
        <dsp:cNvPr id="0" name=""/>
        <dsp:cNvSpPr/>
      </dsp:nvSpPr>
      <dsp:spPr>
        <a:xfrm>
          <a:off x="0" y="1653627"/>
          <a:ext cx="6949440" cy="8264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Social isolation &amp; loneliness</a:t>
          </a:r>
          <a:endParaRPr lang="en-US" sz="2800" kern="1200"/>
        </a:p>
      </dsp:txBody>
      <dsp:txXfrm>
        <a:off x="0" y="1653627"/>
        <a:ext cx="6949440" cy="826460"/>
      </dsp:txXfrm>
    </dsp:sp>
    <dsp:sp modelId="{D15D9D44-38E3-4DB2-AAA4-32E58F4F4BB5}">
      <dsp:nvSpPr>
        <dsp:cNvPr id="0" name=""/>
        <dsp:cNvSpPr/>
      </dsp:nvSpPr>
      <dsp:spPr>
        <a:xfrm>
          <a:off x="0" y="2480088"/>
          <a:ext cx="6949440" cy="0"/>
        </a:xfrm>
        <a:prstGeom prst="line">
          <a:avLst/>
        </a:prstGeom>
        <a:solidFill>
          <a:schemeClr val="accent2">
            <a:hueOff val="-520665"/>
            <a:satOff val="-10816"/>
            <a:lumOff val="-2941"/>
            <a:alphaOff val="0"/>
          </a:schemeClr>
        </a:solidFill>
        <a:ln w="12700" cap="flat" cmpd="sng" algn="ctr">
          <a:solidFill>
            <a:schemeClr val="accent2">
              <a:hueOff val="-520665"/>
              <a:satOff val="-10816"/>
              <a:lumOff val="-294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D461607-5C22-4607-B23B-3897C6904191}">
      <dsp:nvSpPr>
        <dsp:cNvPr id="0" name=""/>
        <dsp:cNvSpPr/>
      </dsp:nvSpPr>
      <dsp:spPr>
        <a:xfrm>
          <a:off x="0" y="2480088"/>
          <a:ext cx="6949440" cy="8264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Financial insecurity</a:t>
          </a:r>
          <a:endParaRPr lang="en-US" sz="2800" kern="1200"/>
        </a:p>
      </dsp:txBody>
      <dsp:txXfrm>
        <a:off x="0" y="2480088"/>
        <a:ext cx="6949440" cy="826460"/>
      </dsp:txXfrm>
    </dsp:sp>
    <dsp:sp modelId="{B04EF524-A71C-4B38-894D-37E17C006AD1}">
      <dsp:nvSpPr>
        <dsp:cNvPr id="0" name=""/>
        <dsp:cNvSpPr/>
      </dsp:nvSpPr>
      <dsp:spPr>
        <a:xfrm>
          <a:off x="0" y="3306549"/>
          <a:ext cx="6949440" cy="0"/>
        </a:xfrm>
        <a:prstGeom prst="line">
          <a:avLst/>
        </a:prstGeom>
        <a:solidFill>
          <a:schemeClr val="accent2">
            <a:hueOff val="-694219"/>
            <a:satOff val="-14421"/>
            <a:lumOff val="-3921"/>
            <a:alphaOff val="0"/>
          </a:schemeClr>
        </a:solidFill>
        <a:ln w="12700" cap="flat" cmpd="sng" algn="ctr">
          <a:solidFill>
            <a:schemeClr val="accent2">
              <a:hueOff val="-694219"/>
              <a:satOff val="-14421"/>
              <a:lumOff val="-392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C8172C1-A694-4AF0-945A-348C4CFA7EB5}">
      <dsp:nvSpPr>
        <dsp:cNvPr id="0" name=""/>
        <dsp:cNvSpPr/>
      </dsp:nvSpPr>
      <dsp:spPr>
        <a:xfrm>
          <a:off x="0" y="3306549"/>
          <a:ext cx="6949440" cy="8264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Ageism &amp; discrimination</a:t>
          </a:r>
          <a:endParaRPr lang="en-US" sz="2800" kern="1200"/>
        </a:p>
      </dsp:txBody>
      <dsp:txXfrm>
        <a:off x="0" y="3306549"/>
        <a:ext cx="6949440" cy="826460"/>
      </dsp:txXfrm>
    </dsp:sp>
    <dsp:sp modelId="{070BE1CD-8E48-48F1-B2F0-0EF704BBAB08}">
      <dsp:nvSpPr>
        <dsp:cNvPr id="0" name=""/>
        <dsp:cNvSpPr/>
      </dsp:nvSpPr>
      <dsp:spPr>
        <a:xfrm>
          <a:off x="0" y="4133010"/>
          <a:ext cx="6949440" cy="0"/>
        </a:xfrm>
        <a:prstGeom prst="line">
          <a:avLst/>
        </a:prstGeom>
        <a:solidFill>
          <a:schemeClr val="accent2">
            <a:hueOff val="-867774"/>
            <a:satOff val="-18026"/>
            <a:lumOff val="-4902"/>
            <a:alphaOff val="0"/>
          </a:schemeClr>
        </a:solidFill>
        <a:ln w="12700" cap="flat" cmpd="sng" algn="ctr">
          <a:solidFill>
            <a:schemeClr val="accent2">
              <a:hueOff val="-867774"/>
              <a:satOff val="-18026"/>
              <a:lumOff val="-490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BA240BD-00AA-4FC0-A26D-9B5659C82D36}">
      <dsp:nvSpPr>
        <dsp:cNvPr id="0" name=""/>
        <dsp:cNvSpPr/>
      </dsp:nvSpPr>
      <dsp:spPr>
        <a:xfrm>
          <a:off x="0" y="4133010"/>
          <a:ext cx="6949440" cy="8264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Barriers to accessing services</a:t>
          </a:r>
          <a:endParaRPr lang="en-US" sz="2800" kern="1200"/>
        </a:p>
      </dsp:txBody>
      <dsp:txXfrm>
        <a:off x="0" y="4133010"/>
        <a:ext cx="6949440" cy="826460"/>
      </dsp:txXfrm>
    </dsp:sp>
    <dsp:sp modelId="{9E258D5C-2FAB-4375-ABBF-66614F7602FF}">
      <dsp:nvSpPr>
        <dsp:cNvPr id="0" name=""/>
        <dsp:cNvSpPr/>
      </dsp:nvSpPr>
      <dsp:spPr>
        <a:xfrm>
          <a:off x="0" y="4959470"/>
          <a:ext cx="6949440" cy="0"/>
        </a:xfrm>
        <a:prstGeom prst="line">
          <a:avLst/>
        </a:prstGeom>
        <a:solidFill>
          <a:schemeClr val="accent2">
            <a:hueOff val="-1041329"/>
            <a:satOff val="-21631"/>
            <a:lumOff val="-5882"/>
            <a:alphaOff val="0"/>
          </a:schemeClr>
        </a:solidFill>
        <a:ln w="12700" cap="flat" cmpd="sng" algn="ctr">
          <a:solidFill>
            <a:schemeClr val="accent2">
              <a:hueOff val="-1041329"/>
              <a:satOff val="-21631"/>
              <a:lumOff val="-588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E25E971-1EDA-438A-98A2-C1DA3DBB1D0F}">
      <dsp:nvSpPr>
        <dsp:cNvPr id="0" name=""/>
        <dsp:cNvSpPr/>
      </dsp:nvSpPr>
      <dsp:spPr>
        <a:xfrm>
          <a:off x="0" y="4959470"/>
          <a:ext cx="6949440" cy="8264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Digital exclusion</a:t>
          </a:r>
          <a:endParaRPr lang="en-US" sz="2800" kern="1200"/>
        </a:p>
      </dsp:txBody>
      <dsp:txXfrm>
        <a:off x="0" y="4959470"/>
        <a:ext cx="6949440" cy="82646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EE0E5FE-33B6-4937-A55F-1091B791C08F}">
      <dsp:nvSpPr>
        <dsp:cNvPr id="0" name=""/>
        <dsp:cNvSpPr/>
      </dsp:nvSpPr>
      <dsp:spPr>
        <a:xfrm>
          <a:off x="0" y="706"/>
          <a:ext cx="694944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ED9A8A4-7014-40D4-AA70-6CDB59B3B117}">
      <dsp:nvSpPr>
        <dsp:cNvPr id="0" name=""/>
        <dsp:cNvSpPr/>
      </dsp:nvSpPr>
      <dsp:spPr>
        <a:xfrm>
          <a:off x="0" y="706"/>
          <a:ext cx="6949440" cy="11570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kern="1200"/>
            <a:t>Increased resilience &amp; emotional regulation</a:t>
          </a:r>
          <a:endParaRPr lang="en-US" sz="3200" kern="1200"/>
        </a:p>
      </dsp:txBody>
      <dsp:txXfrm>
        <a:off x="0" y="706"/>
        <a:ext cx="6949440" cy="1157045"/>
      </dsp:txXfrm>
    </dsp:sp>
    <dsp:sp modelId="{0A853BB0-4A27-49DD-B5D0-AE169902A620}">
      <dsp:nvSpPr>
        <dsp:cNvPr id="0" name=""/>
        <dsp:cNvSpPr/>
      </dsp:nvSpPr>
      <dsp:spPr>
        <a:xfrm>
          <a:off x="0" y="1157751"/>
          <a:ext cx="6949440" cy="0"/>
        </a:xfrm>
        <a:prstGeom prst="line">
          <a:avLst/>
        </a:prstGeom>
        <a:solidFill>
          <a:schemeClr val="accent2">
            <a:hueOff val="-260332"/>
            <a:satOff val="-5408"/>
            <a:lumOff val="-1471"/>
            <a:alphaOff val="0"/>
          </a:schemeClr>
        </a:solidFill>
        <a:ln w="12700" cap="flat" cmpd="sng" algn="ctr">
          <a:solidFill>
            <a:schemeClr val="accent2">
              <a:hueOff val="-260332"/>
              <a:satOff val="-5408"/>
              <a:lumOff val="-147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6AD832B-5898-4E4D-8A1D-67F519E8ABCD}">
      <dsp:nvSpPr>
        <dsp:cNvPr id="0" name=""/>
        <dsp:cNvSpPr/>
      </dsp:nvSpPr>
      <dsp:spPr>
        <a:xfrm>
          <a:off x="0" y="1157751"/>
          <a:ext cx="6949440" cy="11570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kern="1200"/>
            <a:t>Stronger social identity &amp; life experience</a:t>
          </a:r>
          <a:endParaRPr lang="en-US" sz="3200" kern="1200"/>
        </a:p>
      </dsp:txBody>
      <dsp:txXfrm>
        <a:off x="0" y="1157751"/>
        <a:ext cx="6949440" cy="1157045"/>
      </dsp:txXfrm>
    </dsp:sp>
    <dsp:sp modelId="{842BDCEB-21F4-485B-8802-F15235177D8A}">
      <dsp:nvSpPr>
        <dsp:cNvPr id="0" name=""/>
        <dsp:cNvSpPr/>
      </dsp:nvSpPr>
      <dsp:spPr>
        <a:xfrm>
          <a:off x="0" y="2314796"/>
          <a:ext cx="6949440" cy="0"/>
        </a:xfrm>
        <a:prstGeom prst="line">
          <a:avLst/>
        </a:prstGeom>
        <a:solidFill>
          <a:schemeClr val="accent2">
            <a:hueOff val="-520665"/>
            <a:satOff val="-10816"/>
            <a:lumOff val="-2941"/>
            <a:alphaOff val="0"/>
          </a:schemeClr>
        </a:solidFill>
        <a:ln w="12700" cap="flat" cmpd="sng" algn="ctr">
          <a:solidFill>
            <a:schemeClr val="accent2">
              <a:hueOff val="-520665"/>
              <a:satOff val="-10816"/>
              <a:lumOff val="-294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0739A89-2D76-43AC-87DE-DB0B36B8070D}">
      <dsp:nvSpPr>
        <dsp:cNvPr id="0" name=""/>
        <dsp:cNvSpPr/>
      </dsp:nvSpPr>
      <dsp:spPr>
        <a:xfrm>
          <a:off x="0" y="2314796"/>
          <a:ext cx="6949440" cy="11570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kern="1200"/>
            <a:t>Continued contribution to family &amp; community</a:t>
          </a:r>
          <a:endParaRPr lang="en-US" sz="3200" kern="1200"/>
        </a:p>
      </dsp:txBody>
      <dsp:txXfrm>
        <a:off x="0" y="2314796"/>
        <a:ext cx="6949440" cy="1157045"/>
      </dsp:txXfrm>
    </dsp:sp>
    <dsp:sp modelId="{D4900A56-40AD-447C-A4FB-07D26A126D66}">
      <dsp:nvSpPr>
        <dsp:cNvPr id="0" name=""/>
        <dsp:cNvSpPr/>
      </dsp:nvSpPr>
      <dsp:spPr>
        <a:xfrm>
          <a:off x="0" y="3471841"/>
          <a:ext cx="6949440" cy="0"/>
        </a:xfrm>
        <a:prstGeom prst="line">
          <a:avLst/>
        </a:prstGeom>
        <a:solidFill>
          <a:schemeClr val="accent2">
            <a:hueOff val="-780997"/>
            <a:satOff val="-16223"/>
            <a:lumOff val="-4412"/>
            <a:alphaOff val="0"/>
          </a:schemeClr>
        </a:solidFill>
        <a:ln w="12700" cap="flat" cmpd="sng" algn="ctr">
          <a:solidFill>
            <a:schemeClr val="accent2">
              <a:hueOff val="-780997"/>
              <a:satOff val="-16223"/>
              <a:lumOff val="-441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DC1DF55-A5F8-4C45-B663-CC1708B205C7}">
      <dsp:nvSpPr>
        <dsp:cNvPr id="0" name=""/>
        <dsp:cNvSpPr/>
      </dsp:nvSpPr>
      <dsp:spPr>
        <a:xfrm>
          <a:off x="0" y="3471841"/>
          <a:ext cx="6949440" cy="11570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kern="1200"/>
            <a:t>Opportunities for active ageing</a:t>
          </a:r>
          <a:endParaRPr lang="en-US" sz="3200" kern="1200"/>
        </a:p>
      </dsp:txBody>
      <dsp:txXfrm>
        <a:off x="0" y="3471841"/>
        <a:ext cx="6949440" cy="1157045"/>
      </dsp:txXfrm>
    </dsp:sp>
    <dsp:sp modelId="{B766AEDC-36A8-49EE-97E5-FEDEDE6A1BC0}">
      <dsp:nvSpPr>
        <dsp:cNvPr id="0" name=""/>
        <dsp:cNvSpPr/>
      </dsp:nvSpPr>
      <dsp:spPr>
        <a:xfrm>
          <a:off x="0" y="4628886"/>
          <a:ext cx="6949440" cy="0"/>
        </a:xfrm>
        <a:prstGeom prst="line">
          <a:avLst/>
        </a:prstGeom>
        <a:solidFill>
          <a:schemeClr val="accent2">
            <a:hueOff val="-1041329"/>
            <a:satOff val="-21631"/>
            <a:lumOff val="-5882"/>
            <a:alphaOff val="0"/>
          </a:schemeClr>
        </a:solidFill>
        <a:ln w="12700" cap="flat" cmpd="sng" algn="ctr">
          <a:solidFill>
            <a:schemeClr val="accent2">
              <a:hueOff val="-1041329"/>
              <a:satOff val="-21631"/>
              <a:lumOff val="-588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30413B9-01D6-4A39-A9ED-886988B87B04}">
      <dsp:nvSpPr>
        <dsp:cNvPr id="0" name=""/>
        <dsp:cNvSpPr/>
      </dsp:nvSpPr>
      <dsp:spPr>
        <a:xfrm>
          <a:off x="0" y="4628886"/>
          <a:ext cx="6949440" cy="11570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kern="1200"/>
            <a:t>Higher wellbeing in later life for many</a:t>
          </a:r>
          <a:endParaRPr lang="en-US" sz="3200" kern="1200"/>
        </a:p>
      </dsp:txBody>
      <dsp:txXfrm>
        <a:off x="0" y="4628886"/>
        <a:ext cx="6949440" cy="1157045"/>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FD37F90-A522-4296-9FFE-227AAFDCD8F2}">
      <dsp:nvSpPr>
        <dsp:cNvPr id="0" name=""/>
        <dsp:cNvSpPr/>
      </dsp:nvSpPr>
      <dsp:spPr>
        <a:xfrm>
          <a:off x="0" y="2825"/>
          <a:ext cx="694944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BB38BB2-91C2-42C2-ADD7-86B09AC24203}">
      <dsp:nvSpPr>
        <dsp:cNvPr id="0" name=""/>
        <dsp:cNvSpPr/>
      </dsp:nvSpPr>
      <dsp:spPr>
        <a:xfrm>
          <a:off x="0" y="2825"/>
          <a:ext cx="6949440" cy="9634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82‑year‑old woman living alone</a:t>
          </a:r>
          <a:endParaRPr lang="en-US" sz="2700" kern="1200"/>
        </a:p>
      </dsp:txBody>
      <dsp:txXfrm>
        <a:off x="0" y="2825"/>
        <a:ext cx="6949440" cy="963497"/>
      </dsp:txXfrm>
    </dsp:sp>
    <dsp:sp modelId="{E7A75770-45C3-4ECC-BA96-B4F950E995CD}">
      <dsp:nvSpPr>
        <dsp:cNvPr id="0" name=""/>
        <dsp:cNvSpPr/>
      </dsp:nvSpPr>
      <dsp:spPr>
        <a:xfrm>
          <a:off x="0" y="966323"/>
          <a:ext cx="6949440" cy="0"/>
        </a:xfrm>
        <a:prstGeom prst="line">
          <a:avLst/>
        </a:prstGeom>
        <a:solidFill>
          <a:schemeClr val="accent2">
            <a:hueOff val="-208266"/>
            <a:satOff val="-4326"/>
            <a:lumOff val="-1176"/>
            <a:alphaOff val="0"/>
          </a:schemeClr>
        </a:solidFill>
        <a:ln w="12700" cap="flat" cmpd="sng" algn="ctr">
          <a:solidFill>
            <a:schemeClr val="accent2">
              <a:hueOff val="-208266"/>
              <a:satOff val="-4326"/>
              <a:lumOff val="-117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994ED8C-76F6-4281-83F7-73BE90F08850}">
      <dsp:nvSpPr>
        <dsp:cNvPr id="0" name=""/>
        <dsp:cNvSpPr/>
      </dsp:nvSpPr>
      <dsp:spPr>
        <a:xfrm>
          <a:off x="0" y="966323"/>
          <a:ext cx="6949440" cy="9634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Diagnosed with vascular dementia</a:t>
          </a:r>
          <a:endParaRPr lang="en-US" sz="2700" kern="1200"/>
        </a:p>
      </dsp:txBody>
      <dsp:txXfrm>
        <a:off x="0" y="966323"/>
        <a:ext cx="6949440" cy="963497"/>
      </dsp:txXfrm>
    </dsp:sp>
    <dsp:sp modelId="{49915F9A-2874-4D7E-9CCA-B36066AB09D5}">
      <dsp:nvSpPr>
        <dsp:cNvPr id="0" name=""/>
        <dsp:cNvSpPr/>
      </dsp:nvSpPr>
      <dsp:spPr>
        <a:xfrm>
          <a:off x="0" y="1929820"/>
          <a:ext cx="6949440" cy="0"/>
        </a:xfrm>
        <a:prstGeom prst="line">
          <a:avLst/>
        </a:prstGeom>
        <a:solidFill>
          <a:schemeClr val="accent2">
            <a:hueOff val="-416532"/>
            <a:satOff val="-8652"/>
            <a:lumOff val="-2353"/>
            <a:alphaOff val="0"/>
          </a:schemeClr>
        </a:solidFill>
        <a:ln w="12700" cap="flat" cmpd="sng" algn="ctr">
          <a:solidFill>
            <a:schemeClr val="accent2">
              <a:hueOff val="-416532"/>
              <a:satOff val="-8652"/>
              <a:lumOff val="-235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E42B5B9-E277-4416-96D7-BB79DBB4A00F}">
      <dsp:nvSpPr>
        <dsp:cNvPr id="0" name=""/>
        <dsp:cNvSpPr/>
      </dsp:nvSpPr>
      <dsp:spPr>
        <a:xfrm>
          <a:off x="0" y="1929820"/>
          <a:ext cx="6949440" cy="9634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Struggles with memory, mobility &amp; daily tasks</a:t>
          </a:r>
          <a:endParaRPr lang="en-US" sz="2700" kern="1200"/>
        </a:p>
      </dsp:txBody>
      <dsp:txXfrm>
        <a:off x="0" y="1929820"/>
        <a:ext cx="6949440" cy="963497"/>
      </dsp:txXfrm>
    </dsp:sp>
    <dsp:sp modelId="{E7B6B6E5-D534-49E0-A786-E0FF42DC007F}">
      <dsp:nvSpPr>
        <dsp:cNvPr id="0" name=""/>
        <dsp:cNvSpPr/>
      </dsp:nvSpPr>
      <dsp:spPr>
        <a:xfrm>
          <a:off x="0" y="2893318"/>
          <a:ext cx="6949440" cy="0"/>
        </a:xfrm>
        <a:prstGeom prst="line">
          <a:avLst/>
        </a:prstGeom>
        <a:solidFill>
          <a:schemeClr val="accent2">
            <a:hueOff val="-624797"/>
            <a:satOff val="-12979"/>
            <a:lumOff val="-3529"/>
            <a:alphaOff val="0"/>
          </a:schemeClr>
        </a:solidFill>
        <a:ln w="12700" cap="flat" cmpd="sng" algn="ctr">
          <a:solidFill>
            <a:schemeClr val="accent2">
              <a:hueOff val="-624797"/>
              <a:satOff val="-12979"/>
              <a:lumOff val="-352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C01927E-A9FF-40CA-8925-0A0EAF9C1B61}">
      <dsp:nvSpPr>
        <dsp:cNvPr id="0" name=""/>
        <dsp:cNvSpPr/>
      </dsp:nvSpPr>
      <dsp:spPr>
        <a:xfrm>
          <a:off x="0" y="2893318"/>
          <a:ext cx="6949440" cy="9634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Risks: falls, isolation, medication errors</a:t>
          </a:r>
          <a:endParaRPr lang="en-US" sz="2700" kern="1200"/>
        </a:p>
      </dsp:txBody>
      <dsp:txXfrm>
        <a:off x="0" y="2893318"/>
        <a:ext cx="6949440" cy="963497"/>
      </dsp:txXfrm>
    </dsp:sp>
    <dsp:sp modelId="{5E56E57C-0E7D-41EB-8A61-C73117016FDC}">
      <dsp:nvSpPr>
        <dsp:cNvPr id="0" name=""/>
        <dsp:cNvSpPr/>
      </dsp:nvSpPr>
      <dsp:spPr>
        <a:xfrm>
          <a:off x="0" y="3856816"/>
          <a:ext cx="6949440" cy="0"/>
        </a:xfrm>
        <a:prstGeom prst="line">
          <a:avLst/>
        </a:prstGeom>
        <a:solidFill>
          <a:schemeClr val="accent2">
            <a:hueOff val="-833063"/>
            <a:satOff val="-17305"/>
            <a:lumOff val="-4706"/>
            <a:alphaOff val="0"/>
          </a:schemeClr>
        </a:solidFill>
        <a:ln w="12700" cap="flat" cmpd="sng" algn="ctr">
          <a:solidFill>
            <a:schemeClr val="accent2">
              <a:hueOff val="-833063"/>
              <a:satOff val="-17305"/>
              <a:lumOff val="-470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BB5FC73-5499-463C-A369-F4AA623846C3}">
      <dsp:nvSpPr>
        <dsp:cNvPr id="0" name=""/>
        <dsp:cNvSpPr/>
      </dsp:nvSpPr>
      <dsp:spPr>
        <a:xfrm>
          <a:off x="0" y="3856816"/>
          <a:ext cx="6949440" cy="9634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Support: domiciliary care, telecare, OT, family</a:t>
          </a:r>
          <a:endParaRPr lang="en-US" sz="2700" kern="1200"/>
        </a:p>
      </dsp:txBody>
      <dsp:txXfrm>
        <a:off x="0" y="3856816"/>
        <a:ext cx="6949440" cy="963497"/>
      </dsp:txXfrm>
    </dsp:sp>
    <dsp:sp modelId="{6782D485-241A-4A44-AFC7-CEC66D6E0398}">
      <dsp:nvSpPr>
        <dsp:cNvPr id="0" name=""/>
        <dsp:cNvSpPr/>
      </dsp:nvSpPr>
      <dsp:spPr>
        <a:xfrm>
          <a:off x="0" y="4820313"/>
          <a:ext cx="6949440" cy="0"/>
        </a:xfrm>
        <a:prstGeom prst="line">
          <a:avLst/>
        </a:prstGeom>
        <a:solidFill>
          <a:schemeClr val="accent2">
            <a:hueOff val="-1041329"/>
            <a:satOff val="-21631"/>
            <a:lumOff val="-5882"/>
            <a:alphaOff val="0"/>
          </a:schemeClr>
        </a:solidFill>
        <a:ln w="12700" cap="flat" cmpd="sng" algn="ctr">
          <a:solidFill>
            <a:schemeClr val="accent2">
              <a:hueOff val="-1041329"/>
              <a:satOff val="-21631"/>
              <a:lumOff val="-588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3422726-56BE-42A5-AC5A-6DE20C14181C}">
      <dsp:nvSpPr>
        <dsp:cNvPr id="0" name=""/>
        <dsp:cNvSpPr/>
      </dsp:nvSpPr>
      <dsp:spPr>
        <a:xfrm>
          <a:off x="0" y="4820313"/>
          <a:ext cx="6949440" cy="9634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Outcomes linked to theory &amp; policy</a:t>
          </a:r>
          <a:endParaRPr lang="en-US" sz="2700" kern="1200"/>
        </a:p>
      </dsp:txBody>
      <dsp:txXfrm>
        <a:off x="0" y="4820313"/>
        <a:ext cx="6949440" cy="963497"/>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5C04158-8323-4E77-864F-A9C5893C35AD}">
      <dsp:nvSpPr>
        <dsp:cNvPr id="0" name=""/>
        <dsp:cNvSpPr/>
      </dsp:nvSpPr>
      <dsp:spPr>
        <a:xfrm>
          <a:off x="0" y="2825"/>
          <a:ext cx="694944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81D1CC0-ED91-4C68-B52C-0C77B8F68E32}">
      <dsp:nvSpPr>
        <dsp:cNvPr id="0" name=""/>
        <dsp:cNvSpPr/>
      </dsp:nvSpPr>
      <dsp:spPr>
        <a:xfrm>
          <a:off x="0" y="2825"/>
          <a:ext cx="6949440" cy="9634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Importance of independence for wellbeing</a:t>
          </a:r>
          <a:endParaRPr lang="en-US" sz="2700" kern="1200"/>
        </a:p>
      </dsp:txBody>
      <dsp:txXfrm>
        <a:off x="0" y="2825"/>
        <a:ext cx="6949440" cy="963497"/>
      </dsp:txXfrm>
    </dsp:sp>
    <dsp:sp modelId="{8E9FCB82-1674-4A40-BFB3-ED7F2AB2BBF8}">
      <dsp:nvSpPr>
        <dsp:cNvPr id="0" name=""/>
        <dsp:cNvSpPr/>
      </dsp:nvSpPr>
      <dsp:spPr>
        <a:xfrm>
          <a:off x="0" y="966323"/>
          <a:ext cx="6949440" cy="0"/>
        </a:xfrm>
        <a:prstGeom prst="line">
          <a:avLst/>
        </a:prstGeom>
        <a:solidFill>
          <a:schemeClr val="accent2">
            <a:hueOff val="-208266"/>
            <a:satOff val="-4326"/>
            <a:lumOff val="-1176"/>
            <a:alphaOff val="0"/>
          </a:schemeClr>
        </a:solidFill>
        <a:ln w="12700" cap="flat" cmpd="sng" algn="ctr">
          <a:solidFill>
            <a:schemeClr val="accent2">
              <a:hueOff val="-208266"/>
              <a:satOff val="-4326"/>
              <a:lumOff val="-117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A4AC386-ED36-4B21-BCBB-5C7371697B0F}">
      <dsp:nvSpPr>
        <dsp:cNvPr id="0" name=""/>
        <dsp:cNvSpPr/>
      </dsp:nvSpPr>
      <dsp:spPr>
        <a:xfrm>
          <a:off x="0" y="966323"/>
          <a:ext cx="6949440" cy="9634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ADLs &amp; IADLs as measures of functional ability</a:t>
          </a:r>
          <a:endParaRPr lang="en-US" sz="2700" kern="1200"/>
        </a:p>
      </dsp:txBody>
      <dsp:txXfrm>
        <a:off x="0" y="966323"/>
        <a:ext cx="6949440" cy="963497"/>
      </dsp:txXfrm>
    </dsp:sp>
    <dsp:sp modelId="{9770BCA6-C4D5-4BF7-89E3-799BDB41160E}">
      <dsp:nvSpPr>
        <dsp:cNvPr id="0" name=""/>
        <dsp:cNvSpPr/>
      </dsp:nvSpPr>
      <dsp:spPr>
        <a:xfrm>
          <a:off x="0" y="1929820"/>
          <a:ext cx="6949440" cy="0"/>
        </a:xfrm>
        <a:prstGeom prst="line">
          <a:avLst/>
        </a:prstGeom>
        <a:solidFill>
          <a:schemeClr val="accent2">
            <a:hueOff val="-416532"/>
            <a:satOff val="-8652"/>
            <a:lumOff val="-2353"/>
            <a:alphaOff val="0"/>
          </a:schemeClr>
        </a:solidFill>
        <a:ln w="12700" cap="flat" cmpd="sng" algn="ctr">
          <a:solidFill>
            <a:schemeClr val="accent2">
              <a:hueOff val="-416532"/>
              <a:satOff val="-8652"/>
              <a:lumOff val="-235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9921CFE-93E7-46AB-BBA8-02F8BA2735F0}">
      <dsp:nvSpPr>
        <dsp:cNvPr id="0" name=""/>
        <dsp:cNvSpPr/>
      </dsp:nvSpPr>
      <dsp:spPr>
        <a:xfrm>
          <a:off x="0" y="1929820"/>
          <a:ext cx="6949440" cy="9634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Role of reablement &amp; occupational therapy</a:t>
          </a:r>
          <a:endParaRPr lang="en-US" sz="2700" kern="1200"/>
        </a:p>
      </dsp:txBody>
      <dsp:txXfrm>
        <a:off x="0" y="1929820"/>
        <a:ext cx="6949440" cy="963497"/>
      </dsp:txXfrm>
    </dsp:sp>
    <dsp:sp modelId="{059DB8D2-7669-42A6-8253-D8555FF1B506}">
      <dsp:nvSpPr>
        <dsp:cNvPr id="0" name=""/>
        <dsp:cNvSpPr/>
      </dsp:nvSpPr>
      <dsp:spPr>
        <a:xfrm>
          <a:off x="0" y="2893318"/>
          <a:ext cx="6949440" cy="0"/>
        </a:xfrm>
        <a:prstGeom prst="line">
          <a:avLst/>
        </a:prstGeom>
        <a:solidFill>
          <a:schemeClr val="accent2">
            <a:hueOff val="-624797"/>
            <a:satOff val="-12979"/>
            <a:lumOff val="-3529"/>
            <a:alphaOff val="0"/>
          </a:schemeClr>
        </a:solidFill>
        <a:ln w="12700" cap="flat" cmpd="sng" algn="ctr">
          <a:solidFill>
            <a:schemeClr val="accent2">
              <a:hueOff val="-624797"/>
              <a:satOff val="-12979"/>
              <a:lumOff val="-352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E7DD8F9-2B0C-4FB8-B54E-EEE70167598F}">
      <dsp:nvSpPr>
        <dsp:cNvPr id="0" name=""/>
        <dsp:cNvSpPr/>
      </dsp:nvSpPr>
      <dsp:spPr>
        <a:xfrm>
          <a:off x="0" y="2893318"/>
          <a:ext cx="6949440" cy="9634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Assistive technology &amp; home adaptations</a:t>
          </a:r>
          <a:endParaRPr lang="en-US" sz="2700" kern="1200"/>
        </a:p>
      </dsp:txBody>
      <dsp:txXfrm>
        <a:off x="0" y="2893318"/>
        <a:ext cx="6949440" cy="963497"/>
      </dsp:txXfrm>
    </dsp:sp>
    <dsp:sp modelId="{78C9266C-0F1B-45C8-99E8-9B8022D7E9FB}">
      <dsp:nvSpPr>
        <dsp:cNvPr id="0" name=""/>
        <dsp:cNvSpPr/>
      </dsp:nvSpPr>
      <dsp:spPr>
        <a:xfrm>
          <a:off x="0" y="3856816"/>
          <a:ext cx="6949440" cy="0"/>
        </a:xfrm>
        <a:prstGeom prst="line">
          <a:avLst/>
        </a:prstGeom>
        <a:solidFill>
          <a:schemeClr val="accent2">
            <a:hueOff val="-833063"/>
            <a:satOff val="-17305"/>
            <a:lumOff val="-4706"/>
            <a:alphaOff val="0"/>
          </a:schemeClr>
        </a:solidFill>
        <a:ln w="12700" cap="flat" cmpd="sng" algn="ctr">
          <a:solidFill>
            <a:schemeClr val="accent2">
              <a:hueOff val="-833063"/>
              <a:satOff val="-17305"/>
              <a:lumOff val="-470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29D8150-2EF0-4ACB-A2BB-E129897F1AE3}">
      <dsp:nvSpPr>
        <dsp:cNvPr id="0" name=""/>
        <dsp:cNvSpPr/>
      </dsp:nvSpPr>
      <dsp:spPr>
        <a:xfrm>
          <a:off x="0" y="3856816"/>
          <a:ext cx="6949440" cy="9634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Person‑centred care promotes autonomy</a:t>
          </a:r>
          <a:endParaRPr lang="en-US" sz="2700" kern="1200"/>
        </a:p>
      </dsp:txBody>
      <dsp:txXfrm>
        <a:off x="0" y="3856816"/>
        <a:ext cx="6949440" cy="963497"/>
      </dsp:txXfrm>
    </dsp:sp>
    <dsp:sp modelId="{EB13CA79-D622-4106-A59C-518C4B1E8362}">
      <dsp:nvSpPr>
        <dsp:cNvPr id="0" name=""/>
        <dsp:cNvSpPr/>
      </dsp:nvSpPr>
      <dsp:spPr>
        <a:xfrm>
          <a:off x="0" y="4820313"/>
          <a:ext cx="6949440" cy="0"/>
        </a:xfrm>
        <a:prstGeom prst="line">
          <a:avLst/>
        </a:prstGeom>
        <a:solidFill>
          <a:schemeClr val="accent2">
            <a:hueOff val="-1041329"/>
            <a:satOff val="-21631"/>
            <a:lumOff val="-5882"/>
            <a:alphaOff val="0"/>
          </a:schemeClr>
        </a:solidFill>
        <a:ln w="12700" cap="flat" cmpd="sng" algn="ctr">
          <a:solidFill>
            <a:schemeClr val="accent2">
              <a:hueOff val="-1041329"/>
              <a:satOff val="-21631"/>
              <a:lumOff val="-588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A5FFC24-FA1B-4996-9B06-049D3616E5B9}">
      <dsp:nvSpPr>
        <dsp:cNvPr id="0" name=""/>
        <dsp:cNvSpPr/>
      </dsp:nvSpPr>
      <dsp:spPr>
        <a:xfrm>
          <a:off x="0" y="4820313"/>
          <a:ext cx="6949440" cy="9634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Barriers: mobility, cognition, environment</a:t>
          </a:r>
          <a:endParaRPr lang="en-US" sz="2700" kern="1200"/>
        </a:p>
      </dsp:txBody>
      <dsp:txXfrm>
        <a:off x="0" y="4820313"/>
        <a:ext cx="6949440" cy="963497"/>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8136B84-60A0-4E71-B62F-3B12BB9BE644}">
      <dsp:nvSpPr>
        <dsp:cNvPr id="0" name=""/>
        <dsp:cNvSpPr/>
      </dsp:nvSpPr>
      <dsp:spPr>
        <a:xfrm>
          <a:off x="0" y="0"/>
          <a:ext cx="694944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C6FF971-0FAA-491D-AA1D-11970BE138B3}">
      <dsp:nvSpPr>
        <dsp:cNvPr id="0" name=""/>
        <dsp:cNvSpPr/>
      </dsp:nvSpPr>
      <dsp:spPr>
        <a:xfrm>
          <a:off x="0" y="0"/>
          <a:ext cx="6949440" cy="7233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Domiciliary (home) care</a:t>
          </a:r>
          <a:endParaRPr lang="en-US" sz="3100" kern="1200"/>
        </a:p>
      </dsp:txBody>
      <dsp:txXfrm>
        <a:off x="0" y="0"/>
        <a:ext cx="6949440" cy="723329"/>
      </dsp:txXfrm>
    </dsp:sp>
    <dsp:sp modelId="{E790F5F4-AE18-4714-A644-B1A4EC4540C0}">
      <dsp:nvSpPr>
        <dsp:cNvPr id="0" name=""/>
        <dsp:cNvSpPr/>
      </dsp:nvSpPr>
      <dsp:spPr>
        <a:xfrm>
          <a:off x="0" y="723329"/>
          <a:ext cx="6949440" cy="0"/>
        </a:xfrm>
        <a:prstGeom prst="line">
          <a:avLst/>
        </a:prstGeom>
        <a:solidFill>
          <a:schemeClr val="accent2">
            <a:hueOff val="-148761"/>
            <a:satOff val="-3090"/>
            <a:lumOff val="-840"/>
            <a:alphaOff val="0"/>
          </a:schemeClr>
        </a:solidFill>
        <a:ln w="12700" cap="flat" cmpd="sng" algn="ctr">
          <a:solidFill>
            <a:schemeClr val="accent2">
              <a:hueOff val="-148761"/>
              <a:satOff val="-3090"/>
              <a:lumOff val="-84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6BC3B2B-E16C-46C1-843B-FB58DE4ED48A}">
      <dsp:nvSpPr>
        <dsp:cNvPr id="0" name=""/>
        <dsp:cNvSpPr/>
      </dsp:nvSpPr>
      <dsp:spPr>
        <a:xfrm>
          <a:off x="0" y="723329"/>
          <a:ext cx="6949440" cy="7233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Reablement services</a:t>
          </a:r>
          <a:endParaRPr lang="en-US" sz="3100" kern="1200"/>
        </a:p>
      </dsp:txBody>
      <dsp:txXfrm>
        <a:off x="0" y="723329"/>
        <a:ext cx="6949440" cy="723329"/>
      </dsp:txXfrm>
    </dsp:sp>
    <dsp:sp modelId="{4F1124D8-1A98-4833-BFE9-5C9F31EC2A2D}">
      <dsp:nvSpPr>
        <dsp:cNvPr id="0" name=""/>
        <dsp:cNvSpPr/>
      </dsp:nvSpPr>
      <dsp:spPr>
        <a:xfrm>
          <a:off x="0" y="1446659"/>
          <a:ext cx="6949440" cy="0"/>
        </a:xfrm>
        <a:prstGeom prst="line">
          <a:avLst/>
        </a:prstGeom>
        <a:solidFill>
          <a:schemeClr val="accent2">
            <a:hueOff val="-297523"/>
            <a:satOff val="-6180"/>
            <a:lumOff val="-1681"/>
            <a:alphaOff val="0"/>
          </a:schemeClr>
        </a:solidFill>
        <a:ln w="12700" cap="flat" cmpd="sng" algn="ctr">
          <a:solidFill>
            <a:schemeClr val="accent2">
              <a:hueOff val="-297523"/>
              <a:satOff val="-6180"/>
              <a:lumOff val="-168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B937CB5-CCC7-4CAE-A761-E4C12F0023FC}">
      <dsp:nvSpPr>
        <dsp:cNvPr id="0" name=""/>
        <dsp:cNvSpPr/>
      </dsp:nvSpPr>
      <dsp:spPr>
        <a:xfrm>
          <a:off x="0" y="1446659"/>
          <a:ext cx="6949440" cy="7233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Occupational therapy</a:t>
          </a:r>
          <a:endParaRPr lang="en-US" sz="3100" kern="1200"/>
        </a:p>
      </dsp:txBody>
      <dsp:txXfrm>
        <a:off x="0" y="1446659"/>
        <a:ext cx="6949440" cy="723329"/>
      </dsp:txXfrm>
    </dsp:sp>
    <dsp:sp modelId="{6EDD674E-80F1-4020-AD6F-736A0858FD81}">
      <dsp:nvSpPr>
        <dsp:cNvPr id="0" name=""/>
        <dsp:cNvSpPr/>
      </dsp:nvSpPr>
      <dsp:spPr>
        <a:xfrm>
          <a:off x="0" y="2169989"/>
          <a:ext cx="6949440" cy="0"/>
        </a:xfrm>
        <a:prstGeom prst="line">
          <a:avLst/>
        </a:prstGeom>
        <a:solidFill>
          <a:schemeClr val="accent2">
            <a:hueOff val="-446284"/>
            <a:satOff val="-9270"/>
            <a:lumOff val="-2521"/>
            <a:alphaOff val="0"/>
          </a:schemeClr>
        </a:solidFill>
        <a:ln w="12700" cap="flat" cmpd="sng" algn="ctr">
          <a:solidFill>
            <a:schemeClr val="accent2">
              <a:hueOff val="-446284"/>
              <a:satOff val="-9270"/>
              <a:lumOff val="-252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FF76563-12CA-4217-94BD-5CACA01A195C}">
      <dsp:nvSpPr>
        <dsp:cNvPr id="0" name=""/>
        <dsp:cNvSpPr/>
      </dsp:nvSpPr>
      <dsp:spPr>
        <a:xfrm>
          <a:off x="0" y="2169989"/>
          <a:ext cx="6949440" cy="7233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Day centres &amp; community groups</a:t>
          </a:r>
          <a:endParaRPr lang="en-US" sz="3100" kern="1200"/>
        </a:p>
      </dsp:txBody>
      <dsp:txXfrm>
        <a:off x="0" y="2169989"/>
        <a:ext cx="6949440" cy="723329"/>
      </dsp:txXfrm>
    </dsp:sp>
    <dsp:sp modelId="{84458F97-64E5-47AD-9119-BF4DC001DE79}">
      <dsp:nvSpPr>
        <dsp:cNvPr id="0" name=""/>
        <dsp:cNvSpPr/>
      </dsp:nvSpPr>
      <dsp:spPr>
        <a:xfrm>
          <a:off x="0" y="2893319"/>
          <a:ext cx="6949440" cy="0"/>
        </a:xfrm>
        <a:prstGeom prst="line">
          <a:avLst/>
        </a:prstGeom>
        <a:solidFill>
          <a:schemeClr val="accent2">
            <a:hueOff val="-595045"/>
            <a:satOff val="-12361"/>
            <a:lumOff val="-3361"/>
            <a:alphaOff val="0"/>
          </a:schemeClr>
        </a:solidFill>
        <a:ln w="12700" cap="flat" cmpd="sng" algn="ctr">
          <a:solidFill>
            <a:schemeClr val="accent2">
              <a:hueOff val="-595045"/>
              <a:satOff val="-12361"/>
              <a:lumOff val="-336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6F629A5-8A27-4B58-B423-62F24E3B76B5}">
      <dsp:nvSpPr>
        <dsp:cNvPr id="0" name=""/>
        <dsp:cNvSpPr/>
      </dsp:nvSpPr>
      <dsp:spPr>
        <a:xfrm>
          <a:off x="0" y="2893318"/>
          <a:ext cx="6949440" cy="7233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Telecare &amp; technology‑enabled care</a:t>
          </a:r>
          <a:endParaRPr lang="en-US" sz="3100" kern="1200"/>
        </a:p>
      </dsp:txBody>
      <dsp:txXfrm>
        <a:off x="0" y="2893318"/>
        <a:ext cx="6949440" cy="723329"/>
      </dsp:txXfrm>
    </dsp:sp>
    <dsp:sp modelId="{1524A58A-C94B-4CC0-BBD6-8537854369CA}">
      <dsp:nvSpPr>
        <dsp:cNvPr id="0" name=""/>
        <dsp:cNvSpPr/>
      </dsp:nvSpPr>
      <dsp:spPr>
        <a:xfrm>
          <a:off x="0" y="3616648"/>
          <a:ext cx="6949440" cy="0"/>
        </a:xfrm>
        <a:prstGeom prst="line">
          <a:avLst/>
        </a:prstGeom>
        <a:solidFill>
          <a:schemeClr val="accent2">
            <a:hueOff val="-743806"/>
            <a:satOff val="-15451"/>
            <a:lumOff val="-4201"/>
            <a:alphaOff val="0"/>
          </a:schemeClr>
        </a:solidFill>
        <a:ln w="12700" cap="flat" cmpd="sng" algn="ctr">
          <a:solidFill>
            <a:schemeClr val="accent2">
              <a:hueOff val="-743806"/>
              <a:satOff val="-15451"/>
              <a:lumOff val="-420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6AB6AF5-65EA-4BF3-9AC7-888FAB0BE29B}">
      <dsp:nvSpPr>
        <dsp:cNvPr id="0" name=""/>
        <dsp:cNvSpPr/>
      </dsp:nvSpPr>
      <dsp:spPr>
        <a:xfrm>
          <a:off x="0" y="3616648"/>
          <a:ext cx="6949440" cy="7233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Advocacy services</a:t>
          </a:r>
          <a:endParaRPr lang="en-US" sz="3100" kern="1200"/>
        </a:p>
      </dsp:txBody>
      <dsp:txXfrm>
        <a:off x="0" y="3616648"/>
        <a:ext cx="6949440" cy="723329"/>
      </dsp:txXfrm>
    </dsp:sp>
    <dsp:sp modelId="{9EB22F39-31D0-4512-B581-67749C0C0B44}">
      <dsp:nvSpPr>
        <dsp:cNvPr id="0" name=""/>
        <dsp:cNvSpPr/>
      </dsp:nvSpPr>
      <dsp:spPr>
        <a:xfrm>
          <a:off x="0" y="4339978"/>
          <a:ext cx="6949440" cy="0"/>
        </a:xfrm>
        <a:prstGeom prst="line">
          <a:avLst/>
        </a:prstGeom>
        <a:solidFill>
          <a:schemeClr val="accent2">
            <a:hueOff val="-892568"/>
            <a:satOff val="-18541"/>
            <a:lumOff val="-5042"/>
            <a:alphaOff val="0"/>
          </a:schemeClr>
        </a:solidFill>
        <a:ln w="12700" cap="flat" cmpd="sng" algn="ctr">
          <a:solidFill>
            <a:schemeClr val="accent2">
              <a:hueOff val="-892568"/>
              <a:satOff val="-18541"/>
              <a:lumOff val="-504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3FF7328-3B10-4E67-B614-2401345B8093}">
      <dsp:nvSpPr>
        <dsp:cNvPr id="0" name=""/>
        <dsp:cNvSpPr/>
      </dsp:nvSpPr>
      <dsp:spPr>
        <a:xfrm>
          <a:off x="0" y="4339978"/>
          <a:ext cx="6949440" cy="7233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Social prescribing</a:t>
          </a:r>
          <a:endParaRPr lang="en-US" sz="3100" kern="1200"/>
        </a:p>
      </dsp:txBody>
      <dsp:txXfrm>
        <a:off x="0" y="4339978"/>
        <a:ext cx="6949440" cy="723329"/>
      </dsp:txXfrm>
    </dsp:sp>
    <dsp:sp modelId="{B3338541-C033-4558-8F28-8DAA4F4C8282}">
      <dsp:nvSpPr>
        <dsp:cNvPr id="0" name=""/>
        <dsp:cNvSpPr/>
      </dsp:nvSpPr>
      <dsp:spPr>
        <a:xfrm>
          <a:off x="0" y="5063308"/>
          <a:ext cx="6949440" cy="0"/>
        </a:xfrm>
        <a:prstGeom prst="line">
          <a:avLst/>
        </a:prstGeom>
        <a:solidFill>
          <a:schemeClr val="accent2">
            <a:hueOff val="-1041329"/>
            <a:satOff val="-21631"/>
            <a:lumOff val="-5882"/>
            <a:alphaOff val="0"/>
          </a:schemeClr>
        </a:solidFill>
        <a:ln w="12700" cap="flat" cmpd="sng" algn="ctr">
          <a:solidFill>
            <a:schemeClr val="accent2">
              <a:hueOff val="-1041329"/>
              <a:satOff val="-21631"/>
              <a:lumOff val="-588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B3E20A3-4B95-4F32-B127-5789E1CE93FA}">
      <dsp:nvSpPr>
        <dsp:cNvPr id="0" name=""/>
        <dsp:cNvSpPr/>
      </dsp:nvSpPr>
      <dsp:spPr>
        <a:xfrm>
          <a:off x="0" y="5063308"/>
          <a:ext cx="6949440" cy="7233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Integrated care teams</a:t>
          </a:r>
          <a:endParaRPr lang="en-US" sz="3100" kern="1200"/>
        </a:p>
      </dsp:txBody>
      <dsp:txXfrm>
        <a:off x="0" y="5063308"/>
        <a:ext cx="6949440" cy="723329"/>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D21B52B-F591-464B-B37A-0FCA9B6A5739}">
      <dsp:nvSpPr>
        <dsp:cNvPr id="0" name=""/>
        <dsp:cNvSpPr/>
      </dsp:nvSpPr>
      <dsp:spPr>
        <a:xfrm>
          <a:off x="0" y="706"/>
          <a:ext cx="694944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AAA916F-C7B4-4A83-BB9D-09AC8B2BF92F}">
      <dsp:nvSpPr>
        <dsp:cNvPr id="0" name=""/>
        <dsp:cNvSpPr/>
      </dsp:nvSpPr>
      <dsp:spPr>
        <a:xfrm>
          <a:off x="0" y="706"/>
          <a:ext cx="1389888" cy="8264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t>Strengthen</a:t>
          </a:r>
        </a:p>
      </dsp:txBody>
      <dsp:txXfrm>
        <a:off x="0" y="706"/>
        <a:ext cx="1389888" cy="826460"/>
      </dsp:txXfrm>
    </dsp:sp>
    <dsp:sp modelId="{E76623D9-EB8C-49DA-8117-46CAFDCA5E72}">
      <dsp:nvSpPr>
        <dsp:cNvPr id="0" name=""/>
        <dsp:cNvSpPr/>
      </dsp:nvSpPr>
      <dsp:spPr>
        <a:xfrm>
          <a:off x="1494129" y="38236"/>
          <a:ext cx="5455310" cy="7505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kern="1200"/>
            <a:t>Strengthen person‑centred &amp; personalised care</a:t>
          </a:r>
        </a:p>
      </dsp:txBody>
      <dsp:txXfrm>
        <a:off x="1494129" y="38236"/>
        <a:ext cx="5455310" cy="750594"/>
      </dsp:txXfrm>
    </dsp:sp>
    <dsp:sp modelId="{6DAA90E5-672D-43FF-B6A6-597CAD2B02DA}">
      <dsp:nvSpPr>
        <dsp:cNvPr id="0" name=""/>
        <dsp:cNvSpPr/>
      </dsp:nvSpPr>
      <dsp:spPr>
        <a:xfrm>
          <a:off x="1389887" y="788830"/>
          <a:ext cx="5559552" cy="0"/>
        </a:xfrm>
        <a:prstGeom prst="line">
          <a:avLst/>
        </a:prstGeom>
        <a:solidFill>
          <a:schemeClr val="accent2">
            <a:hueOff val="0"/>
            <a:satOff val="0"/>
            <a:lumOff val="0"/>
            <a:alphaOff val="0"/>
          </a:schemeClr>
        </a:solidFill>
        <a:ln w="12700" cap="flat" cmpd="sng" algn="ctr">
          <a:solidFill>
            <a:schemeClr val="accent2">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04C50263-2E4E-49B6-8CFE-7CEEA1612F26}">
      <dsp:nvSpPr>
        <dsp:cNvPr id="0" name=""/>
        <dsp:cNvSpPr/>
      </dsp:nvSpPr>
      <dsp:spPr>
        <a:xfrm>
          <a:off x="0" y="827167"/>
          <a:ext cx="6949440" cy="0"/>
        </a:xfrm>
        <a:prstGeom prst="line">
          <a:avLst/>
        </a:prstGeom>
        <a:solidFill>
          <a:schemeClr val="accent2">
            <a:hueOff val="-173555"/>
            <a:satOff val="-3605"/>
            <a:lumOff val="-980"/>
            <a:alphaOff val="0"/>
          </a:schemeClr>
        </a:solidFill>
        <a:ln w="12700" cap="flat" cmpd="sng" algn="ctr">
          <a:solidFill>
            <a:schemeClr val="accent2">
              <a:hueOff val="-173555"/>
              <a:satOff val="-3605"/>
              <a:lumOff val="-98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333C97F-FB44-447D-9064-EE32A364CFD9}">
      <dsp:nvSpPr>
        <dsp:cNvPr id="0" name=""/>
        <dsp:cNvSpPr/>
      </dsp:nvSpPr>
      <dsp:spPr>
        <a:xfrm>
          <a:off x="0" y="827167"/>
          <a:ext cx="1389888" cy="8264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t>Expand</a:t>
          </a:r>
        </a:p>
      </dsp:txBody>
      <dsp:txXfrm>
        <a:off x="0" y="827167"/>
        <a:ext cx="1389888" cy="826460"/>
      </dsp:txXfrm>
    </dsp:sp>
    <dsp:sp modelId="{5195B5B4-C09E-42FB-9F6B-58003B4ADB21}">
      <dsp:nvSpPr>
        <dsp:cNvPr id="0" name=""/>
        <dsp:cNvSpPr/>
      </dsp:nvSpPr>
      <dsp:spPr>
        <a:xfrm>
          <a:off x="1494129" y="864696"/>
          <a:ext cx="5455310" cy="7505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kern="1200"/>
            <a:t>Expand reablement &amp; OT support</a:t>
          </a:r>
        </a:p>
      </dsp:txBody>
      <dsp:txXfrm>
        <a:off x="1494129" y="864696"/>
        <a:ext cx="5455310" cy="750594"/>
      </dsp:txXfrm>
    </dsp:sp>
    <dsp:sp modelId="{041F36C0-D310-4A78-91C8-46F3736BD152}">
      <dsp:nvSpPr>
        <dsp:cNvPr id="0" name=""/>
        <dsp:cNvSpPr/>
      </dsp:nvSpPr>
      <dsp:spPr>
        <a:xfrm>
          <a:off x="1389887" y="1615291"/>
          <a:ext cx="5559552" cy="0"/>
        </a:xfrm>
        <a:prstGeom prst="line">
          <a:avLst/>
        </a:prstGeom>
        <a:solidFill>
          <a:schemeClr val="accent2">
            <a:hueOff val="0"/>
            <a:satOff val="0"/>
            <a:lumOff val="0"/>
            <a:alphaOff val="0"/>
          </a:schemeClr>
        </a:solidFill>
        <a:ln w="12700" cap="flat" cmpd="sng" algn="ctr">
          <a:solidFill>
            <a:schemeClr val="accent2">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5BAAD1D3-6A58-43F2-843A-FF3364FA4181}">
      <dsp:nvSpPr>
        <dsp:cNvPr id="0" name=""/>
        <dsp:cNvSpPr/>
      </dsp:nvSpPr>
      <dsp:spPr>
        <a:xfrm>
          <a:off x="0" y="1653627"/>
          <a:ext cx="6949440" cy="0"/>
        </a:xfrm>
        <a:prstGeom prst="line">
          <a:avLst/>
        </a:prstGeom>
        <a:solidFill>
          <a:schemeClr val="accent2">
            <a:hueOff val="-347110"/>
            <a:satOff val="-7210"/>
            <a:lumOff val="-1961"/>
            <a:alphaOff val="0"/>
          </a:schemeClr>
        </a:solidFill>
        <a:ln w="12700" cap="flat" cmpd="sng" algn="ctr">
          <a:solidFill>
            <a:schemeClr val="accent2">
              <a:hueOff val="-347110"/>
              <a:satOff val="-7210"/>
              <a:lumOff val="-196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0EECAD8-AD0D-4E32-9838-A9F640C46C00}">
      <dsp:nvSpPr>
        <dsp:cNvPr id="0" name=""/>
        <dsp:cNvSpPr/>
      </dsp:nvSpPr>
      <dsp:spPr>
        <a:xfrm>
          <a:off x="0" y="1653627"/>
          <a:ext cx="1389888" cy="8264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t>Improve</a:t>
          </a:r>
        </a:p>
      </dsp:txBody>
      <dsp:txXfrm>
        <a:off x="0" y="1653627"/>
        <a:ext cx="1389888" cy="826460"/>
      </dsp:txXfrm>
    </dsp:sp>
    <dsp:sp modelId="{9838A257-F820-4F44-AAB0-F9E2DEC4B94D}">
      <dsp:nvSpPr>
        <dsp:cNvPr id="0" name=""/>
        <dsp:cNvSpPr/>
      </dsp:nvSpPr>
      <dsp:spPr>
        <a:xfrm>
          <a:off x="1494129" y="1691157"/>
          <a:ext cx="5455310" cy="7505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kern="1200"/>
            <a:t>Improve dementia‑specific training</a:t>
          </a:r>
        </a:p>
      </dsp:txBody>
      <dsp:txXfrm>
        <a:off x="1494129" y="1691157"/>
        <a:ext cx="5455310" cy="750594"/>
      </dsp:txXfrm>
    </dsp:sp>
    <dsp:sp modelId="{3E4BE1A5-AC1F-45F6-9F7F-4313CD6A5807}">
      <dsp:nvSpPr>
        <dsp:cNvPr id="0" name=""/>
        <dsp:cNvSpPr/>
      </dsp:nvSpPr>
      <dsp:spPr>
        <a:xfrm>
          <a:off x="1389887" y="2441751"/>
          <a:ext cx="5559552" cy="0"/>
        </a:xfrm>
        <a:prstGeom prst="line">
          <a:avLst/>
        </a:prstGeom>
        <a:solidFill>
          <a:schemeClr val="accent2">
            <a:hueOff val="0"/>
            <a:satOff val="0"/>
            <a:lumOff val="0"/>
            <a:alphaOff val="0"/>
          </a:schemeClr>
        </a:solidFill>
        <a:ln w="12700" cap="flat" cmpd="sng" algn="ctr">
          <a:solidFill>
            <a:schemeClr val="accent2">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FB80A29-945A-4C0E-AB3A-94DE256708D7}">
      <dsp:nvSpPr>
        <dsp:cNvPr id="0" name=""/>
        <dsp:cNvSpPr/>
      </dsp:nvSpPr>
      <dsp:spPr>
        <a:xfrm>
          <a:off x="0" y="2480088"/>
          <a:ext cx="6949440" cy="0"/>
        </a:xfrm>
        <a:prstGeom prst="line">
          <a:avLst/>
        </a:prstGeom>
        <a:solidFill>
          <a:schemeClr val="accent2">
            <a:hueOff val="-520665"/>
            <a:satOff val="-10816"/>
            <a:lumOff val="-2941"/>
            <a:alphaOff val="0"/>
          </a:schemeClr>
        </a:solidFill>
        <a:ln w="12700" cap="flat" cmpd="sng" algn="ctr">
          <a:solidFill>
            <a:schemeClr val="accent2">
              <a:hueOff val="-520665"/>
              <a:satOff val="-10816"/>
              <a:lumOff val="-294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EF40C8F-0657-4A90-8615-858FDE7347CB}">
      <dsp:nvSpPr>
        <dsp:cNvPr id="0" name=""/>
        <dsp:cNvSpPr/>
      </dsp:nvSpPr>
      <dsp:spPr>
        <a:xfrm>
          <a:off x="0" y="2480088"/>
          <a:ext cx="1389888" cy="8264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t>Increase</a:t>
          </a:r>
        </a:p>
      </dsp:txBody>
      <dsp:txXfrm>
        <a:off x="0" y="2480088"/>
        <a:ext cx="1389888" cy="826460"/>
      </dsp:txXfrm>
    </dsp:sp>
    <dsp:sp modelId="{46640A0C-D051-43A8-B246-D1BD28140183}">
      <dsp:nvSpPr>
        <dsp:cNvPr id="0" name=""/>
        <dsp:cNvSpPr/>
      </dsp:nvSpPr>
      <dsp:spPr>
        <a:xfrm>
          <a:off x="1494129" y="2517618"/>
          <a:ext cx="5455310" cy="7505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kern="1200"/>
            <a:t>Increase access to technology &amp; digital inclusion</a:t>
          </a:r>
        </a:p>
      </dsp:txBody>
      <dsp:txXfrm>
        <a:off x="1494129" y="2517618"/>
        <a:ext cx="5455310" cy="750594"/>
      </dsp:txXfrm>
    </dsp:sp>
    <dsp:sp modelId="{28EFB196-77DC-4F62-BE0E-DC5350DF68F6}">
      <dsp:nvSpPr>
        <dsp:cNvPr id="0" name=""/>
        <dsp:cNvSpPr/>
      </dsp:nvSpPr>
      <dsp:spPr>
        <a:xfrm>
          <a:off x="1389887" y="3268212"/>
          <a:ext cx="5559552" cy="0"/>
        </a:xfrm>
        <a:prstGeom prst="line">
          <a:avLst/>
        </a:prstGeom>
        <a:solidFill>
          <a:schemeClr val="accent2">
            <a:hueOff val="0"/>
            <a:satOff val="0"/>
            <a:lumOff val="0"/>
            <a:alphaOff val="0"/>
          </a:schemeClr>
        </a:solidFill>
        <a:ln w="12700" cap="flat" cmpd="sng" algn="ctr">
          <a:solidFill>
            <a:schemeClr val="accent2">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E6D99457-53B8-40CD-AC1B-834A30F6E408}">
      <dsp:nvSpPr>
        <dsp:cNvPr id="0" name=""/>
        <dsp:cNvSpPr/>
      </dsp:nvSpPr>
      <dsp:spPr>
        <a:xfrm>
          <a:off x="0" y="3306549"/>
          <a:ext cx="6949440" cy="0"/>
        </a:xfrm>
        <a:prstGeom prst="line">
          <a:avLst/>
        </a:prstGeom>
        <a:solidFill>
          <a:schemeClr val="accent2">
            <a:hueOff val="-694219"/>
            <a:satOff val="-14421"/>
            <a:lumOff val="-3921"/>
            <a:alphaOff val="0"/>
          </a:schemeClr>
        </a:solidFill>
        <a:ln w="12700" cap="flat" cmpd="sng" algn="ctr">
          <a:solidFill>
            <a:schemeClr val="accent2">
              <a:hueOff val="-694219"/>
              <a:satOff val="-14421"/>
              <a:lumOff val="-392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FDF4CB8-AD74-4791-AB50-212856A224BD}">
      <dsp:nvSpPr>
        <dsp:cNvPr id="0" name=""/>
        <dsp:cNvSpPr/>
      </dsp:nvSpPr>
      <dsp:spPr>
        <a:xfrm>
          <a:off x="0" y="3306549"/>
          <a:ext cx="1389888" cy="8264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t>Enhance</a:t>
          </a:r>
        </a:p>
      </dsp:txBody>
      <dsp:txXfrm>
        <a:off x="0" y="3306549"/>
        <a:ext cx="1389888" cy="826460"/>
      </dsp:txXfrm>
    </dsp:sp>
    <dsp:sp modelId="{5F05C217-3239-494C-BE2C-5C44D05FB4D0}">
      <dsp:nvSpPr>
        <dsp:cNvPr id="0" name=""/>
        <dsp:cNvSpPr/>
      </dsp:nvSpPr>
      <dsp:spPr>
        <a:xfrm>
          <a:off x="1494129" y="3344079"/>
          <a:ext cx="5455310" cy="7505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kern="1200"/>
            <a:t>Enhance community‑based services</a:t>
          </a:r>
        </a:p>
      </dsp:txBody>
      <dsp:txXfrm>
        <a:off x="1494129" y="3344079"/>
        <a:ext cx="5455310" cy="750594"/>
      </dsp:txXfrm>
    </dsp:sp>
    <dsp:sp modelId="{827409EC-2DCA-4198-9C8D-5FAA66DF90E0}">
      <dsp:nvSpPr>
        <dsp:cNvPr id="0" name=""/>
        <dsp:cNvSpPr/>
      </dsp:nvSpPr>
      <dsp:spPr>
        <a:xfrm>
          <a:off x="1389887" y="4094673"/>
          <a:ext cx="5559552" cy="0"/>
        </a:xfrm>
        <a:prstGeom prst="line">
          <a:avLst/>
        </a:prstGeom>
        <a:solidFill>
          <a:schemeClr val="accent2">
            <a:hueOff val="0"/>
            <a:satOff val="0"/>
            <a:lumOff val="0"/>
            <a:alphaOff val="0"/>
          </a:schemeClr>
        </a:solidFill>
        <a:ln w="12700" cap="flat" cmpd="sng" algn="ctr">
          <a:solidFill>
            <a:schemeClr val="accent2">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E575FA5D-790F-421B-A88B-EC9294CD7E8D}">
      <dsp:nvSpPr>
        <dsp:cNvPr id="0" name=""/>
        <dsp:cNvSpPr/>
      </dsp:nvSpPr>
      <dsp:spPr>
        <a:xfrm>
          <a:off x="0" y="4133010"/>
          <a:ext cx="6949440" cy="0"/>
        </a:xfrm>
        <a:prstGeom prst="line">
          <a:avLst/>
        </a:prstGeom>
        <a:solidFill>
          <a:schemeClr val="accent2">
            <a:hueOff val="-867774"/>
            <a:satOff val="-18026"/>
            <a:lumOff val="-4902"/>
            <a:alphaOff val="0"/>
          </a:schemeClr>
        </a:solidFill>
        <a:ln w="12700" cap="flat" cmpd="sng" algn="ctr">
          <a:solidFill>
            <a:schemeClr val="accent2">
              <a:hueOff val="-867774"/>
              <a:satOff val="-18026"/>
              <a:lumOff val="-490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7913082-F137-4E27-B9B9-51E3BBA70D47}">
      <dsp:nvSpPr>
        <dsp:cNvPr id="0" name=""/>
        <dsp:cNvSpPr/>
      </dsp:nvSpPr>
      <dsp:spPr>
        <a:xfrm>
          <a:off x="0" y="4133010"/>
          <a:ext cx="1389888" cy="8264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t>Address</a:t>
          </a:r>
        </a:p>
      </dsp:txBody>
      <dsp:txXfrm>
        <a:off x="0" y="4133010"/>
        <a:ext cx="1389888" cy="826460"/>
      </dsp:txXfrm>
    </dsp:sp>
    <dsp:sp modelId="{133CE65A-AA55-4734-B41A-81A2B99AC166}">
      <dsp:nvSpPr>
        <dsp:cNvPr id="0" name=""/>
        <dsp:cNvSpPr/>
      </dsp:nvSpPr>
      <dsp:spPr>
        <a:xfrm>
          <a:off x="1494129" y="4170539"/>
          <a:ext cx="5455310" cy="7505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kern="1200"/>
            <a:t>Address funding &amp; workforce pressures</a:t>
          </a:r>
        </a:p>
      </dsp:txBody>
      <dsp:txXfrm>
        <a:off x="1494129" y="4170539"/>
        <a:ext cx="5455310" cy="750594"/>
      </dsp:txXfrm>
    </dsp:sp>
    <dsp:sp modelId="{B9B3AA61-78F7-49F9-8FEF-46AC0AD57CF5}">
      <dsp:nvSpPr>
        <dsp:cNvPr id="0" name=""/>
        <dsp:cNvSpPr/>
      </dsp:nvSpPr>
      <dsp:spPr>
        <a:xfrm>
          <a:off x="1389887" y="4921134"/>
          <a:ext cx="5559552" cy="0"/>
        </a:xfrm>
        <a:prstGeom prst="line">
          <a:avLst/>
        </a:prstGeom>
        <a:solidFill>
          <a:schemeClr val="accent2">
            <a:hueOff val="0"/>
            <a:satOff val="0"/>
            <a:lumOff val="0"/>
            <a:alphaOff val="0"/>
          </a:schemeClr>
        </a:solidFill>
        <a:ln w="12700" cap="flat" cmpd="sng" algn="ctr">
          <a:solidFill>
            <a:schemeClr val="accent2">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C3564B7A-244F-4E6F-9A76-5A21B9187D18}">
      <dsp:nvSpPr>
        <dsp:cNvPr id="0" name=""/>
        <dsp:cNvSpPr/>
      </dsp:nvSpPr>
      <dsp:spPr>
        <a:xfrm>
          <a:off x="0" y="4959470"/>
          <a:ext cx="6949440" cy="0"/>
        </a:xfrm>
        <a:prstGeom prst="line">
          <a:avLst/>
        </a:prstGeom>
        <a:solidFill>
          <a:schemeClr val="accent2">
            <a:hueOff val="-1041329"/>
            <a:satOff val="-21631"/>
            <a:lumOff val="-5882"/>
            <a:alphaOff val="0"/>
          </a:schemeClr>
        </a:solidFill>
        <a:ln w="12700" cap="flat" cmpd="sng" algn="ctr">
          <a:solidFill>
            <a:schemeClr val="accent2">
              <a:hueOff val="-1041329"/>
              <a:satOff val="-21631"/>
              <a:lumOff val="-588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1CB1BDB-9499-4D4F-AF7A-270DFDDD41F3}">
      <dsp:nvSpPr>
        <dsp:cNvPr id="0" name=""/>
        <dsp:cNvSpPr/>
      </dsp:nvSpPr>
      <dsp:spPr>
        <a:xfrm>
          <a:off x="0" y="4959470"/>
          <a:ext cx="1389888" cy="8264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t>Promote</a:t>
          </a:r>
        </a:p>
      </dsp:txBody>
      <dsp:txXfrm>
        <a:off x="0" y="4959470"/>
        <a:ext cx="1389888" cy="826460"/>
      </dsp:txXfrm>
    </dsp:sp>
    <dsp:sp modelId="{3BD467DF-B0AC-4433-AE73-FF156E824264}">
      <dsp:nvSpPr>
        <dsp:cNvPr id="0" name=""/>
        <dsp:cNvSpPr/>
      </dsp:nvSpPr>
      <dsp:spPr>
        <a:xfrm>
          <a:off x="1494129" y="4997000"/>
          <a:ext cx="5455310" cy="7505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kern="1200"/>
            <a:t>Promote integrated health &amp; social care</a:t>
          </a:r>
        </a:p>
      </dsp:txBody>
      <dsp:txXfrm>
        <a:off x="1494129" y="4997000"/>
        <a:ext cx="5455310" cy="750594"/>
      </dsp:txXfrm>
    </dsp:sp>
    <dsp:sp modelId="{2ADC690C-ED6C-4A28-9E01-DF72A6EEDA83}">
      <dsp:nvSpPr>
        <dsp:cNvPr id="0" name=""/>
        <dsp:cNvSpPr/>
      </dsp:nvSpPr>
      <dsp:spPr>
        <a:xfrm>
          <a:off x="1389887" y="5747594"/>
          <a:ext cx="5559552" cy="0"/>
        </a:xfrm>
        <a:prstGeom prst="line">
          <a:avLst/>
        </a:prstGeom>
        <a:solidFill>
          <a:schemeClr val="accent2">
            <a:hueOff val="0"/>
            <a:satOff val="0"/>
            <a:lumOff val="0"/>
            <a:alphaOff val="0"/>
          </a:schemeClr>
        </a:solidFill>
        <a:ln w="12700" cap="flat" cmpd="sng" algn="ctr">
          <a:solidFill>
            <a:schemeClr val="accent2">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650D72D-150D-49CD-B50E-6C86A4E8A5D8}">
      <dsp:nvSpPr>
        <dsp:cNvPr id="0" name=""/>
        <dsp:cNvSpPr/>
      </dsp:nvSpPr>
      <dsp:spPr>
        <a:xfrm>
          <a:off x="0" y="706"/>
          <a:ext cx="694944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B1249E1-E111-414B-974D-3341D0DC28C8}">
      <dsp:nvSpPr>
        <dsp:cNvPr id="0" name=""/>
        <dsp:cNvSpPr/>
      </dsp:nvSpPr>
      <dsp:spPr>
        <a:xfrm>
          <a:off x="0" y="706"/>
          <a:ext cx="6949440" cy="11570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kern="1200"/>
            <a:t>Ageing population requires responsive, person‑centred care</a:t>
          </a:r>
          <a:endParaRPr lang="en-US" sz="3200" kern="1200"/>
        </a:p>
      </dsp:txBody>
      <dsp:txXfrm>
        <a:off x="0" y="706"/>
        <a:ext cx="6949440" cy="1157045"/>
      </dsp:txXfrm>
    </dsp:sp>
    <dsp:sp modelId="{47622CAC-5934-4A23-AE6E-85CC9123A03D}">
      <dsp:nvSpPr>
        <dsp:cNvPr id="0" name=""/>
        <dsp:cNvSpPr/>
      </dsp:nvSpPr>
      <dsp:spPr>
        <a:xfrm>
          <a:off x="0" y="1157751"/>
          <a:ext cx="6949440" cy="0"/>
        </a:xfrm>
        <a:prstGeom prst="line">
          <a:avLst/>
        </a:prstGeom>
        <a:solidFill>
          <a:schemeClr val="accent2">
            <a:hueOff val="-260332"/>
            <a:satOff val="-5408"/>
            <a:lumOff val="-1471"/>
            <a:alphaOff val="0"/>
          </a:schemeClr>
        </a:solidFill>
        <a:ln w="12700" cap="flat" cmpd="sng" algn="ctr">
          <a:solidFill>
            <a:schemeClr val="accent2">
              <a:hueOff val="-260332"/>
              <a:satOff val="-5408"/>
              <a:lumOff val="-147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FD73AF4-5032-4938-9E58-2D9AB7F3A528}">
      <dsp:nvSpPr>
        <dsp:cNvPr id="0" name=""/>
        <dsp:cNvSpPr/>
      </dsp:nvSpPr>
      <dsp:spPr>
        <a:xfrm>
          <a:off x="0" y="1157751"/>
          <a:ext cx="6949440" cy="11570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kern="1200"/>
            <a:t>Empowerment, independence &amp; wellbeing are central</a:t>
          </a:r>
          <a:endParaRPr lang="en-US" sz="3200" kern="1200"/>
        </a:p>
      </dsp:txBody>
      <dsp:txXfrm>
        <a:off x="0" y="1157751"/>
        <a:ext cx="6949440" cy="1157045"/>
      </dsp:txXfrm>
    </dsp:sp>
    <dsp:sp modelId="{A49A2F98-31C6-4DF4-AF84-C40456AA12FF}">
      <dsp:nvSpPr>
        <dsp:cNvPr id="0" name=""/>
        <dsp:cNvSpPr/>
      </dsp:nvSpPr>
      <dsp:spPr>
        <a:xfrm>
          <a:off x="0" y="2314796"/>
          <a:ext cx="6949440" cy="0"/>
        </a:xfrm>
        <a:prstGeom prst="line">
          <a:avLst/>
        </a:prstGeom>
        <a:solidFill>
          <a:schemeClr val="accent2">
            <a:hueOff val="-520665"/>
            <a:satOff val="-10816"/>
            <a:lumOff val="-2941"/>
            <a:alphaOff val="0"/>
          </a:schemeClr>
        </a:solidFill>
        <a:ln w="12700" cap="flat" cmpd="sng" algn="ctr">
          <a:solidFill>
            <a:schemeClr val="accent2">
              <a:hueOff val="-520665"/>
              <a:satOff val="-10816"/>
              <a:lumOff val="-294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5886B19-BDB0-48AE-82DA-1E33AF05D592}">
      <dsp:nvSpPr>
        <dsp:cNvPr id="0" name=""/>
        <dsp:cNvSpPr/>
      </dsp:nvSpPr>
      <dsp:spPr>
        <a:xfrm>
          <a:off x="0" y="2314796"/>
          <a:ext cx="6949440" cy="11570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kern="1200"/>
            <a:t>Theories, policy &amp; evidence guide good practice</a:t>
          </a:r>
          <a:endParaRPr lang="en-US" sz="3200" kern="1200"/>
        </a:p>
      </dsp:txBody>
      <dsp:txXfrm>
        <a:off x="0" y="2314796"/>
        <a:ext cx="6949440" cy="1157045"/>
      </dsp:txXfrm>
    </dsp:sp>
    <dsp:sp modelId="{F44E6EEA-78DB-421F-8981-46788487D9DB}">
      <dsp:nvSpPr>
        <dsp:cNvPr id="0" name=""/>
        <dsp:cNvSpPr/>
      </dsp:nvSpPr>
      <dsp:spPr>
        <a:xfrm>
          <a:off x="0" y="3471841"/>
          <a:ext cx="6949440" cy="0"/>
        </a:xfrm>
        <a:prstGeom prst="line">
          <a:avLst/>
        </a:prstGeom>
        <a:solidFill>
          <a:schemeClr val="accent2">
            <a:hueOff val="-780997"/>
            <a:satOff val="-16223"/>
            <a:lumOff val="-4412"/>
            <a:alphaOff val="0"/>
          </a:schemeClr>
        </a:solidFill>
        <a:ln w="12700" cap="flat" cmpd="sng" algn="ctr">
          <a:solidFill>
            <a:schemeClr val="accent2">
              <a:hueOff val="-780997"/>
              <a:satOff val="-16223"/>
              <a:lumOff val="-441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298F493-3066-439C-AC8A-0CA0EF8504E6}">
      <dsp:nvSpPr>
        <dsp:cNvPr id="0" name=""/>
        <dsp:cNvSpPr/>
      </dsp:nvSpPr>
      <dsp:spPr>
        <a:xfrm>
          <a:off x="0" y="3471841"/>
          <a:ext cx="6949440" cy="11570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kern="1200"/>
            <a:t>Technology &amp; services can enhance quality of life</a:t>
          </a:r>
          <a:endParaRPr lang="en-US" sz="3200" kern="1200"/>
        </a:p>
      </dsp:txBody>
      <dsp:txXfrm>
        <a:off x="0" y="3471841"/>
        <a:ext cx="6949440" cy="1157045"/>
      </dsp:txXfrm>
    </dsp:sp>
    <dsp:sp modelId="{8887EB0B-2557-43D8-9937-325594506C12}">
      <dsp:nvSpPr>
        <dsp:cNvPr id="0" name=""/>
        <dsp:cNvSpPr/>
      </dsp:nvSpPr>
      <dsp:spPr>
        <a:xfrm>
          <a:off x="0" y="4628886"/>
          <a:ext cx="6949440" cy="0"/>
        </a:xfrm>
        <a:prstGeom prst="line">
          <a:avLst/>
        </a:prstGeom>
        <a:solidFill>
          <a:schemeClr val="accent2">
            <a:hueOff val="-1041329"/>
            <a:satOff val="-21631"/>
            <a:lumOff val="-5882"/>
            <a:alphaOff val="0"/>
          </a:schemeClr>
        </a:solidFill>
        <a:ln w="12700" cap="flat" cmpd="sng" algn="ctr">
          <a:solidFill>
            <a:schemeClr val="accent2">
              <a:hueOff val="-1041329"/>
              <a:satOff val="-21631"/>
              <a:lumOff val="-588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3B29DC5-5A4C-492D-8990-A2D6537968A9}">
      <dsp:nvSpPr>
        <dsp:cNvPr id="0" name=""/>
        <dsp:cNvSpPr/>
      </dsp:nvSpPr>
      <dsp:spPr>
        <a:xfrm>
          <a:off x="0" y="4628886"/>
          <a:ext cx="6949440" cy="11570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kern="1200"/>
            <a:t>Continued improvement needed in training, access &amp; integration</a:t>
          </a:r>
          <a:endParaRPr lang="en-US" sz="3200" kern="1200"/>
        </a:p>
      </dsp:txBody>
      <dsp:txXfrm>
        <a:off x="0" y="4628886"/>
        <a:ext cx="6949440" cy="1157045"/>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8.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9.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0.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ECEBD2B-8F65-46CD-AAB5-153EDD3B293A}" type="datetimeFigureOut">
              <a:t>7/23/2026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F1A5E1C-2AC1-4B31-9A6A-3FC0225A7689}" type="slidenum">
              <a:t>‹#›</a:t>
            </a:fld>
            <a:endParaRPr lang="en-GB"/>
          </a:p>
        </p:txBody>
      </p:sp>
    </p:spTree>
    <p:extLst>
      <p:ext uri="{BB962C8B-B14F-4D97-AF65-F5344CB8AC3E}">
        <p14:creationId xmlns:p14="http://schemas.microsoft.com/office/powerpoint/2010/main" val="215002603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lnSpc>
                <a:spcPct val="120000"/>
              </a:lnSpc>
              <a:spcBef>
                <a:spcPts val="1000"/>
              </a:spcBef>
              <a:buFont typeface="Arial"/>
              <a:buChar char="•"/>
            </a:pPr>
            <a:r>
              <a:rPr lang="en-GB"/>
              <a:t>“Hello, my name is Shannon Ashfield, student number 2316065. This presentation is for BMHP6027, Empowering the Older Person. I will be evaluating the care and support needs of older people in the UK, with a focus on empowerment, independence, and wellbeing.”</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8F1A5E1C-2AC1-4B31-9A6A-3FC0225A7689}" type="slidenum">
              <a:t>1</a:t>
            </a:fld>
            <a:endParaRPr lang="en-GB"/>
          </a:p>
        </p:txBody>
      </p:sp>
    </p:spTree>
    <p:extLst>
      <p:ext uri="{BB962C8B-B14F-4D97-AF65-F5344CB8AC3E}">
        <p14:creationId xmlns:p14="http://schemas.microsoft.com/office/powerpoint/2010/main" val="371471117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This presentation provides a critical exploration of the care and support needs of older people in the United Kingdom, focusing on how empowerment, independence, and wellbeing can be promoted through effective, person‑centred practice. As the UK population continues to age, with the number of people aged 65 and over projected to rise significantly in the coming decades, understanding the experiences and needs of older adults has become increasingly important for health and social care services (ONS, 2023). The discussion begins by defining key concepts such as empowerment and care, before examining demographic trends that shape current service demands. It then introduces major theories of ageing, including Activity Theory and Continuity Theory, which offer insight into how older adults adapt to later life and how practitioners can support them effectively (Havighurst, 1961; Atchley, 1989). The presentation also considers the policy and legislative frameworks that underpin practice, such as the Care Act 2014 and the NHS Long Term Plan, which emphasise personalisation, rights, and integrated support (Department of Health and Social Care, 2014; NHS England, 2019). Challenges commonly faced by older people, including multimorbidity, dementia, loneliness, and digital exclusion, are explored alongside the positive aspects of ageing, such as resilience, identity, and continued contribution to society (Age UK, 2022; Alzheimer’s Society, 2023). A case study is used to illustrate how personalised interventions, reablement, occupational therapy, and technology can support functional ability and independence. The presentation concludes with evidence‑based recommendations and an overview of services that empower older people to live safely, confidently, and with dignity.</a:t>
            </a:r>
            <a:endParaRPr lang="en-US"/>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8F1A5E1C-2AC1-4B31-9A6A-3FC0225A7689}" type="slidenum">
              <a:t>2</a:t>
            </a:fld>
            <a:endParaRPr lang="en-GB"/>
          </a:p>
        </p:txBody>
      </p:sp>
    </p:spTree>
    <p:extLst>
      <p:ext uri="{BB962C8B-B14F-4D97-AF65-F5344CB8AC3E}">
        <p14:creationId xmlns:p14="http://schemas.microsoft.com/office/powerpoint/2010/main" val="336368958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lnSpc>
                <a:spcPct val="120000"/>
              </a:lnSpc>
              <a:spcBef>
                <a:spcPts val="1000"/>
              </a:spcBef>
              <a:buFont typeface="Arial"/>
              <a:buChar char="•"/>
            </a:pPr>
            <a:r>
              <a:rPr lang="en-GB"/>
              <a:t>“The UK population is ageing rapidly, with significant growth in the 65+ and 85+ age groups. This is driven by longer life expectancy and lower birth rates. According to the ONS, this demographic shift increases demand on health and social care services and has major implications for funding, workforce capacity, and service design.”</a:t>
            </a:r>
            <a:endParaRPr lang="en-US"/>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8F1A5E1C-2AC1-4B31-9A6A-3FC0225A7689}" type="slidenum">
              <a:t>3</a:t>
            </a:fld>
            <a:endParaRPr lang="en-GB"/>
          </a:p>
        </p:txBody>
      </p:sp>
    </p:spTree>
    <p:extLst>
      <p:ext uri="{BB962C8B-B14F-4D97-AF65-F5344CB8AC3E}">
        <p14:creationId xmlns:p14="http://schemas.microsoft.com/office/powerpoint/2010/main" val="292994546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lnSpc>
                <a:spcPct val="120000"/>
              </a:lnSpc>
              <a:spcBef>
                <a:spcPts val="1000"/>
              </a:spcBef>
              <a:buFont typeface="Arial"/>
              <a:buChar char="•"/>
            </a:pPr>
            <a:r>
              <a:rPr lang="en-GB" dirty="0"/>
              <a:t>“Empowerment means enabling older people to have choice, control, and autonomy over decisions that affect their lives. It is central to person‑centred practice, ensuring individuals remain active participants in their care. The Care Act 2014 places empowerment at the heart of practice through its wellbeing principle, emphasising independence, personalisation, and involvement in decision‑making. Empowerment supports dignity, functional ability, and overall quality of life.”</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8F1A5E1C-2AC1-4B31-9A6A-3FC0225A7689}" type="slidenum">
              <a:t>4</a:t>
            </a:fld>
            <a:endParaRPr lang="en-GB"/>
          </a:p>
        </p:txBody>
      </p:sp>
    </p:spTree>
    <p:extLst>
      <p:ext uri="{BB962C8B-B14F-4D97-AF65-F5344CB8AC3E}">
        <p14:creationId xmlns:p14="http://schemas.microsoft.com/office/powerpoint/2010/main" val="382112088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lnSpc>
                <a:spcPct val="120000"/>
              </a:lnSpc>
              <a:spcBef>
                <a:spcPts val="1000"/>
              </a:spcBef>
              <a:buFont typeface="Arial"/>
              <a:buChar char="•"/>
            </a:pPr>
            <a:r>
              <a:rPr lang="en-GB" dirty="0"/>
              <a:t>“Care refers to support that meets physical, emotional, social, and psychological needs. It can be delivered formally by professionals or informally by family and friends. Good care promotes dignity, safety, and independence, and is guided by legislation such as the Care Act 2014. The overall aim is to improve wellbeing and quality of life for older people.”</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8F1A5E1C-2AC1-4B31-9A6A-3FC0225A7689}" type="slidenum">
              <a:t>5</a:t>
            </a:fld>
            <a:endParaRPr lang="en-GB"/>
          </a:p>
        </p:txBody>
      </p:sp>
    </p:spTree>
    <p:extLst>
      <p:ext uri="{BB962C8B-B14F-4D97-AF65-F5344CB8AC3E}">
        <p14:creationId xmlns:p14="http://schemas.microsoft.com/office/powerpoint/2010/main" val="305503286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“Ageing theories help explain older people’s needs and guide practice. Activity Theory suggests staying active supports wellbeing. Disengagement Theory proposes gradual withdrawal from roles, though it is widely criticised. Continuity Theory, from Atchley (1989), highlights the importance of maintaining routines and identity. The Life Course Perspective, from Elder (1994), emphasises how ageing is shaped by lifelong experiences. These theories help practitioners understand behaviour and tailor support.”</a:t>
            </a:r>
            <a:endParaRPr lang="en-US" dirty="0"/>
          </a:p>
        </p:txBody>
      </p:sp>
      <p:sp>
        <p:nvSpPr>
          <p:cNvPr id="4" name="Slide Number Placeholder 3"/>
          <p:cNvSpPr>
            <a:spLocks noGrp="1"/>
          </p:cNvSpPr>
          <p:nvPr>
            <p:ph type="sldNum" sz="quarter" idx="5"/>
          </p:nvPr>
        </p:nvSpPr>
        <p:spPr/>
        <p:txBody>
          <a:bodyPr/>
          <a:lstStyle/>
          <a:p>
            <a:fld id="{8F1A5E1C-2AC1-4B31-9A6A-3FC0225A7689}" type="slidenum">
              <a:t>6</a:t>
            </a:fld>
            <a:endParaRPr lang="en-GB"/>
          </a:p>
        </p:txBody>
      </p:sp>
    </p:spTree>
    <p:extLst>
      <p:ext uri="{BB962C8B-B14F-4D97-AF65-F5344CB8AC3E}">
        <p14:creationId xmlns:p14="http://schemas.microsoft.com/office/powerpoint/2010/main" val="169822440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lnSpc>
                <a:spcPct val="120000"/>
              </a:lnSpc>
              <a:spcBef>
                <a:spcPts val="1000"/>
              </a:spcBef>
              <a:buFont typeface="Arial"/>
              <a:buChar char="•"/>
            </a:pPr>
            <a:r>
              <a:rPr lang="en-GB"/>
              <a:t>“Key legislation shapes care for older people. The Care Act 2014 promotes wellbeing, personalisation, and empowerment. The Equality Act 2010 protects older adults from discrimination. The Human Rights Act 1998 ensures dignity, autonomy, and safety. The NHS Long Term Plan (2019) focuses on integrated care and supporting an ageing population. These frameworks guide practice, funding, and rights.”</a:t>
            </a:r>
            <a:endParaRPr lang="en-US"/>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8F1A5E1C-2AC1-4B31-9A6A-3FC0225A7689}" type="slidenum">
              <a:t>7</a:t>
            </a:fld>
            <a:endParaRPr lang="en-GB"/>
          </a:p>
        </p:txBody>
      </p:sp>
    </p:spTree>
    <p:extLst>
      <p:ext uri="{BB962C8B-B14F-4D97-AF65-F5344CB8AC3E}">
        <p14:creationId xmlns:p14="http://schemas.microsoft.com/office/powerpoint/2010/main" val="153271289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“Older people often face physical health decline and multimorbidity, cognitive impairment such as dementia, and increased risk of loneliness. Financial insecurity can affect quality of life, and ageism remains a barrier despite legal protections. Access to services can be limited by waiting times or availability. Digital exclusion is also a challenge as more services move online. These issues highlight the need for accessible, personalised support.”</a:t>
            </a:r>
            <a:endParaRPr lang="en-US" dirty="0"/>
          </a:p>
        </p:txBody>
      </p:sp>
      <p:sp>
        <p:nvSpPr>
          <p:cNvPr id="4" name="Slide Number Placeholder 3"/>
          <p:cNvSpPr>
            <a:spLocks noGrp="1"/>
          </p:cNvSpPr>
          <p:nvPr>
            <p:ph type="sldNum" sz="quarter" idx="5"/>
          </p:nvPr>
        </p:nvSpPr>
        <p:spPr/>
        <p:txBody>
          <a:bodyPr/>
          <a:lstStyle/>
          <a:p>
            <a:fld id="{8F1A5E1C-2AC1-4B31-9A6A-3FC0225A7689}" type="slidenum">
              <a:t>8</a:t>
            </a:fld>
            <a:endParaRPr lang="en-GB"/>
          </a:p>
        </p:txBody>
      </p:sp>
    </p:spTree>
    <p:extLst>
      <p:ext uri="{BB962C8B-B14F-4D97-AF65-F5344CB8AC3E}">
        <p14:creationId xmlns:p14="http://schemas.microsoft.com/office/powerpoint/2010/main" val="87168034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lnSpc>
                <a:spcPct val="120000"/>
              </a:lnSpc>
              <a:spcBef>
                <a:spcPts val="1000"/>
              </a:spcBef>
              <a:buFont typeface="Arial"/>
              <a:buChar char="•"/>
            </a:pPr>
            <a:r>
              <a:rPr lang="en-GB" dirty="0"/>
              <a:t>“Ageing also brings positive aspects. Many older adults show strong resilience and emotional regulation, shaped by life experience. They often maintain meaningful social roles and contribute to family and community life. Opportunities for active ageing, such as social groups and learning, support wellbeing. ONS data shows that many older adults report high life satisfaction. Ageing is therefore not solely a period of decline.”</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8F1A5E1C-2AC1-4B31-9A6A-3FC0225A7689}" type="slidenum">
              <a:t>9</a:t>
            </a:fld>
            <a:endParaRPr lang="en-GB"/>
          </a:p>
        </p:txBody>
      </p:sp>
    </p:spTree>
    <p:extLst>
      <p:ext uri="{BB962C8B-B14F-4D97-AF65-F5344CB8AC3E}">
        <p14:creationId xmlns:p14="http://schemas.microsoft.com/office/powerpoint/2010/main" val="189316148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case study focuses on an 82‑year‑old woman living alone with vascular dementia. She experiences memory loss, mobility issues, and difficulty with daily tasks, increasing her risk of falls and isolation. Support includes domiciliary care, telecare, occupational therapy, and family involvement. These interventions align with Continuity Theory and the Care Act 2014 by promoting independence and personalised support. The case demonstrates how coordinated care can improve safety and wellbeing.”</a:t>
            </a:r>
            <a:endParaRPr lang="en-US" dirty="0"/>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8F1A5E1C-2AC1-4B31-9A6A-3FC0225A7689}" type="slidenum">
              <a:t>10</a:t>
            </a:fld>
            <a:endParaRPr lang="en-GB"/>
          </a:p>
        </p:txBody>
      </p:sp>
    </p:spTree>
    <p:extLst>
      <p:ext uri="{BB962C8B-B14F-4D97-AF65-F5344CB8AC3E}">
        <p14:creationId xmlns:p14="http://schemas.microsoft.com/office/powerpoint/2010/main" val="37857281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lnSpc>
                <a:spcPct val="120000"/>
              </a:lnSpc>
              <a:spcBef>
                <a:spcPts val="1000"/>
              </a:spcBef>
              <a:buFont typeface="Arial"/>
              <a:buChar char="•"/>
            </a:pPr>
            <a:r>
              <a:rPr lang="en-GB" dirty="0"/>
              <a:t>“Functional ability is assessed through Activities of Daily Living and Instrumental Activities of Daily Living. Maintaining independence is essential for wellbeing. Reablement services and occupational therapy help older adults regain skills and confidence. Assistive technology and home adaptations support safety and autonomy. Person‑centred care ensures support aligns with individual goals. However, mobility issues, cognitive decline, and environmental barriers can limit independence.”</a:t>
            </a:r>
            <a:endParaRPr lang="en-US" dirty="0"/>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8F1A5E1C-2AC1-4B31-9A6A-3FC0225A7689}" type="slidenum">
              <a:t>11</a:t>
            </a:fld>
            <a:endParaRPr lang="en-GB"/>
          </a:p>
        </p:txBody>
      </p:sp>
    </p:spTree>
    <p:extLst>
      <p:ext uri="{BB962C8B-B14F-4D97-AF65-F5344CB8AC3E}">
        <p14:creationId xmlns:p14="http://schemas.microsoft.com/office/powerpoint/2010/main" val="101037579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lnSpc>
                <a:spcPct val="120000"/>
              </a:lnSpc>
              <a:spcBef>
                <a:spcPts val="1000"/>
              </a:spcBef>
              <a:buFont typeface="Arial"/>
              <a:buChar char="•"/>
            </a:pPr>
            <a:r>
              <a:rPr lang="en-GB"/>
              <a:t>“Services that empower older people include domiciliary care, reablement, occupational therapy, and day centres. Telecare and technology‑enabled care support safety and independence. Advocacy services ensure older adults’ voices are heard. Social prescribing connects individuals to meaningful activities. Integrated care teams provide coordinated support across health and social care.”</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8F1A5E1C-2AC1-4B31-9A6A-3FC0225A7689}" type="slidenum">
              <a:t>12</a:t>
            </a:fld>
            <a:endParaRPr lang="en-GB"/>
          </a:p>
        </p:txBody>
      </p:sp>
    </p:spTree>
    <p:extLst>
      <p:ext uri="{BB962C8B-B14F-4D97-AF65-F5344CB8AC3E}">
        <p14:creationId xmlns:p14="http://schemas.microsoft.com/office/powerpoint/2010/main" val="277903893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lnSpc>
                <a:spcPct val="120000"/>
              </a:lnSpc>
              <a:spcBef>
                <a:spcPts val="1000"/>
              </a:spcBef>
              <a:buFont typeface="Arial"/>
              <a:buChar char="•"/>
            </a:pPr>
            <a:r>
              <a:rPr lang="en-GB"/>
              <a:t>“My recommendations include strengthening person‑centred care, expanding reablement and occupational therapy, and improving dementia‑specific training. Increasing access to technology and digital inclusion is essential as services become more digital. Enhancing community‑based services can reduce loneliness. Addressing funding and workforce pressures is crucial for improving quality. Promoting integrated health and social care will support continuity and better outcomes.”</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8F1A5E1C-2AC1-4B31-9A6A-3FC0225A7689}" type="slidenum">
              <a:t>13</a:t>
            </a:fld>
            <a:endParaRPr lang="en-GB"/>
          </a:p>
        </p:txBody>
      </p:sp>
    </p:spTree>
    <p:extLst>
      <p:ext uri="{BB962C8B-B14F-4D97-AF65-F5344CB8AC3E}">
        <p14:creationId xmlns:p14="http://schemas.microsoft.com/office/powerpoint/2010/main" val="364644597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lnSpc>
                <a:spcPct val="120000"/>
              </a:lnSpc>
              <a:spcBef>
                <a:spcPts val="1000"/>
              </a:spcBef>
              <a:buFont typeface="Arial"/>
              <a:buChar char="•"/>
            </a:pPr>
            <a:r>
              <a:rPr lang="en-GB" dirty="0"/>
              <a:t>“In conclusion, the ageing population requires responsive, person‑centred care that promotes empowerment, independence, and wellbeing. Theories, policy, and evidence guide good practice and help us understand how to support older adults effectively. Technology and services can enhance quality of life, but improvements are needed in training, access, and integration. By combining theory, policy, and personalised practice, we can ensure older people receive the support they need to live fulfilling and dignified lives.”</a:t>
            </a:r>
            <a:endParaRPr lang="en-US" dirty="0"/>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8F1A5E1C-2AC1-4B31-9A6A-3FC0225A7689}" type="slidenum">
              <a:t>14</a:t>
            </a:fld>
            <a:endParaRPr lang="en-GB"/>
          </a:p>
        </p:txBody>
      </p:sp>
    </p:spTree>
    <p:extLst>
      <p:ext uri="{BB962C8B-B14F-4D97-AF65-F5344CB8AC3E}">
        <p14:creationId xmlns:p14="http://schemas.microsoft.com/office/powerpoint/2010/main" val="425848419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2301923" y="1122363"/>
            <a:ext cx="7588155" cy="2621154"/>
          </a:xfrm>
        </p:spPr>
        <p:txBody>
          <a:bodyPr anchor="b">
            <a:normAutofit/>
          </a:bodyPr>
          <a:lstStyle>
            <a:lvl1pPr algn="ctr">
              <a:defRPr sz="4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301923" y="3843708"/>
            <a:ext cx="7588155" cy="1414091"/>
          </a:xfrm>
        </p:spPr>
        <p:txBody>
          <a:bodyPr>
            <a:normAutofit/>
          </a:bodyPr>
          <a:lstStyle>
            <a:lvl1pPr marL="0" indent="0" algn="ctr">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C128FA71-3A18-48C0-980F-4B68F7F63042}" type="datetime1">
              <a:rPr lang="en-US" smtClean="0"/>
              <a:t>7/23/2026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7658737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51C1210E-201E-4473-82AC-2466F5386C38}" type="datetime1">
              <a:rPr lang="en-US" smtClean="0"/>
              <a:t>7/23/2026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11468742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1D06AF-EF87-8489-2C82-DEB90B7EFE0C}"/>
              </a:ext>
            </a:extLst>
          </p:cNvPr>
          <p:cNvSpPr>
            <a:spLocks noGrp="1"/>
          </p:cNvSpPr>
          <p:nvPr>
            <p:ph type="title"/>
          </p:nvPr>
        </p:nvSpPr>
        <p:spPr>
          <a:xfrm>
            <a:off x="603381" y="553616"/>
            <a:ext cx="8273140" cy="4008859"/>
          </a:xfrm>
        </p:spPr>
        <p:txBody>
          <a:bodyPr anchor="t">
            <a:normAutofit/>
          </a:bodyPr>
          <a:lstStyle>
            <a:lvl1pPr>
              <a:defRPr sz="5400" cap="all" baseline="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08E5678-CA38-1318-9EA2-5E0A4F9A59BA}"/>
              </a:ext>
            </a:extLst>
          </p:cNvPr>
          <p:cNvSpPr>
            <a:spLocks noGrp="1"/>
          </p:cNvSpPr>
          <p:nvPr>
            <p:ph type="body" idx="1"/>
          </p:nvPr>
        </p:nvSpPr>
        <p:spPr>
          <a:xfrm>
            <a:off x="603380" y="4589463"/>
            <a:ext cx="8273140" cy="1384617"/>
          </a:xfrm>
        </p:spPr>
        <p:txBody>
          <a:bodyPr anchor="b">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4E99186-7E5A-60AF-DE69-5C7DA71611AB}"/>
              </a:ext>
            </a:extLst>
          </p:cNvPr>
          <p:cNvSpPr>
            <a:spLocks noGrp="1"/>
          </p:cNvSpPr>
          <p:nvPr>
            <p:ph type="dt" sz="half" idx="10"/>
          </p:nvPr>
        </p:nvSpPr>
        <p:spPr/>
        <p:txBody>
          <a:bodyPr/>
          <a:lstStyle/>
          <a:p>
            <a:fld id="{B01EA198-6CAB-4B8F-B93F-1F9C8C4B6CE7}" type="datetime1">
              <a:rPr lang="en-US" smtClean="0"/>
              <a:t>7/23/2026</a:t>
            </a:fld>
            <a:endParaRPr lang="en-US"/>
          </a:p>
        </p:txBody>
      </p:sp>
      <p:sp>
        <p:nvSpPr>
          <p:cNvPr id="5" name="Footer Placeholder 4">
            <a:extLst>
              <a:ext uri="{FF2B5EF4-FFF2-40B4-BE49-F238E27FC236}">
                <a16:creationId xmlns:a16="http://schemas.microsoft.com/office/drawing/2014/main" id="{82FA13D1-1FBA-E820-323B-77B41F1A665D}"/>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B39BE85-85F6-4636-C651-D87CC969A49E}"/>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5817445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48640"/>
            <a:ext cx="10741152" cy="1132258"/>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72E861E-DFBA-B4AA-9356-CDE3D3F57C04}"/>
              </a:ext>
            </a:extLst>
          </p:cNvPr>
          <p:cNvSpPr>
            <a:spLocks noGrp="1"/>
          </p:cNvSpPr>
          <p:nvPr>
            <p:ph sz="half" idx="1"/>
          </p:nvPr>
        </p:nvSpPr>
        <p:spPr>
          <a:xfrm>
            <a:off x="612648"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451D7538-EC5A-3EE7-176F-A58920C5079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CA06041F-4525-44D5-AA4F-332294BF1F56}" type="datetime1">
              <a:rPr lang="en-US" smtClean="0"/>
              <a:t>7/23/2026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46352419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609600" y="547396"/>
            <a:ext cx="10745788" cy="1143292"/>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609600" y="1685735"/>
            <a:ext cx="5157787"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4DA52B0-7419-A946-4523-6D34BCAD26D1}"/>
              </a:ext>
            </a:extLst>
          </p:cNvPr>
          <p:cNvSpPr>
            <a:spLocks noGrp="1"/>
          </p:cNvSpPr>
          <p:nvPr>
            <p:ph sz="half" idx="2"/>
          </p:nvPr>
        </p:nvSpPr>
        <p:spPr>
          <a:xfrm>
            <a:off x="609600" y="2386894"/>
            <a:ext cx="5157787"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172200" y="1685735"/>
            <a:ext cx="5183188"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3BAE980-E611-98B5-04E9-DE4584B0E33F}"/>
              </a:ext>
            </a:extLst>
          </p:cNvPr>
          <p:cNvSpPr>
            <a:spLocks noGrp="1"/>
          </p:cNvSpPr>
          <p:nvPr>
            <p:ph sz="quarter" idx="4"/>
          </p:nvPr>
        </p:nvSpPr>
        <p:spPr>
          <a:xfrm>
            <a:off x="6172199" y="2386894"/>
            <a:ext cx="5183189"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F9557091-BBDF-4EB9-BA6B-2BB67AC4FC0F}" type="datetime1">
              <a:rPr lang="en-US" smtClean="0"/>
              <a:t>7/23/2026</a:t>
            </a:fld>
            <a:endParaRPr lang="en-US"/>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54859944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2D6B226B-77A6-410C-9796-083F278E0125}" type="datetime1">
              <a:rPr lang="en-US" smtClean="0"/>
              <a:t>7/23/2026</a:t>
            </a:fld>
            <a:endParaRPr lang="en-US"/>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58340239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A23A578B-D289-4C40-8593-3D356C49DA58}" type="datetime1">
              <a:rPr lang="en-US" smtClean="0"/>
              <a:t>7/23/2026</a:t>
            </a:fld>
            <a:endParaRPr lang="en-US"/>
          </a:p>
        </p:txBody>
      </p: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9938594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597160" y="553616"/>
            <a:ext cx="3595634" cy="1757505"/>
          </a:xfrm>
        </p:spPr>
        <p:txBody>
          <a:bodyPr anchor="t">
            <a:normAutofit/>
          </a:bodyPr>
          <a:lstStyle>
            <a:lvl1pPr>
              <a:defRPr sz="28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134708" y="553616"/>
            <a:ext cx="6279741" cy="5486400"/>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597160" y="2311121"/>
            <a:ext cx="3595634" cy="3728895"/>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713DFAE3-14DB-48A7-A80F-80DDB072CE3D}" type="datetime1">
              <a:rPr lang="en-US" smtClean="0"/>
              <a:t>7/23/2026</a:t>
            </a:fld>
            <a:endParaRPr lang="en-US"/>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13860278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594360" y="557784"/>
            <a:ext cx="3595634" cy="2212313"/>
          </a:xfrm>
        </p:spPr>
        <p:txBody>
          <a:bodyPr anchor="t">
            <a:normAutofit/>
          </a:bodyPr>
          <a:lstStyle>
            <a:lvl1pPr>
              <a:defRPr sz="28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9571C769-CEC8-962A-01E6-15B0E056791E}"/>
              </a:ext>
            </a:extLst>
          </p:cNvPr>
          <p:cNvSpPr>
            <a:spLocks noGrp="1"/>
          </p:cNvSpPr>
          <p:nvPr>
            <p:ph type="pic" idx="1"/>
          </p:nvPr>
        </p:nvSpPr>
        <p:spPr>
          <a:xfrm>
            <a:off x="5063319" y="657103"/>
            <a:ext cx="6483687" cy="5555904"/>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609601" y="2826137"/>
            <a:ext cx="3585586" cy="3434638"/>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92C5EAEF-6478-4102-8F5D-A5FE9FC97ACB}" type="datetime1">
              <a:rPr lang="en-US" smtClean="0"/>
              <a:t>7/23/2026</a:t>
            </a:fld>
            <a:endParaRPr lang="en-US"/>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7851756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4E956D-CB73-C986-F100-46487310D11E}"/>
              </a:ext>
            </a:extLst>
          </p:cNvPr>
          <p:cNvSpPr>
            <a:spLocks noGrp="1"/>
          </p:cNvSpPr>
          <p:nvPr>
            <p:ph type="title"/>
          </p:nvPr>
        </p:nvSpPr>
        <p:spPr>
          <a:xfrm>
            <a:off x="612648" y="548640"/>
            <a:ext cx="10515600" cy="1132258"/>
          </a:xfr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E423E6A-A07C-BF0D-EA30-9A8A854E48F1}"/>
              </a:ext>
            </a:extLst>
          </p:cNvPr>
          <p:cNvSpPr>
            <a:spLocks noGrp="1"/>
          </p:cNvSpPr>
          <p:nvPr>
            <p:ph type="body" orient="vert" idx="1"/>
          </p:nvPr>
        </p:nvSpPr>
        <p:spPr>
          <a:xfrm>
            <a:off x="612648" y="1680898"/>
            <a:ext cx="10515600" cy="44960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EDC9908-8F95-8DFC-72CC-158552B56735}"/>
              </a:ext>
            </a:extLst>
          </p:cNvPr>
          <p:cNvSpPr>
            <a:spLocks noGrp="1"/>
          </p:cNvSpPr>
          <p:nvPr>
            <p:ph type="dt" sz="half" idx="10"/>
          </p:nvPr>
        </p:nvSpPr>
        <p:spPr/>
        <p:txBody>
          <a:bodyPr/>
          <a:lstStyle/>
          <a:p>
            <a:fld id="{7104EDB3-C0E8-45F8-9E1D-1B6C8D1880C0}" type="datetime1">
              <a:rPr lang="en-US" smtClean="0"/>
              <a:t>7/23/2026</a:t>
            </a:fld>
            <a:endParaRPr lang="en-US"/>
          </a:p>
        </p:txBody>
      </p:sp>
      <p:sp>
        <p:nvSpPr>
          <p:cNvPr id="5" name="Footer Placeholder 4">
            <a:extLst>
              <a:ext uri="{FF2B5EF4-FFF2-40B4-BE49-F238E27FC236}">
                <a16:creationId xmlns:a16="http://schemas.microsoft.com/office/drawing/2014/main" id="{2C26C9BE-9060-50CB-2BB7-07307FF89A7A}"/>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84A835B-97D3-BC22-F0B8-4986D463627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3096576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85B0252-346C-F6F4-3642-19F571550D45}"/>
              </a:ext>
            </a:extLst>
          </p:cNvPr>
          <p:cNvSpPr>
            <a:spLocks noGrp="1"/>
          </p:cNvSpPr>
          <p:nvPr>
            <p:ph type="title" orient="vert"/>
          </p:nvPr>
        </p:nvSpPr>
        <p:spPr>
          <a:xfrm>
            <a:off x="9634888" y="578497"/>
            <a:ext cx="2047037" cy="5598466"/>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F798DA36-7351-9D6A-518B-678AB8A507D3}"/>
              </a:ext>
            </a:extLst>
          </p:cNvPr>
          <p:cNvSpPr>
            <a:spLocks noGrp="1"/>
          </p:cNvSpPr>
          <p:nvPr>
            <p:ph type="body" orient="vert" idx="1"/>
          </p:nvPr>
        </p:nvSpPr>
        <p:spPr>
          <a:xfrm>
            <a:off x="838200" y="578497"/>
            <a:ext cx="8796688" cy="55984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8846BDFF-D746-836C-04B8-CA89AD5D1466}"/>
              </a:ext>
            </a:extLst>
          </p:cNvPr>
          <p:cNvSpPr>
            <a:spLocks noGrp="1"/>
          </p:cNvSpPr>
          <p:nvPr>
            <p:ph type="dt" sz="half" idx="10"/>
          </p:nvPr>
        </p:nvSpPr>
        <p:spPr/>
        <p:txBody>
          <a:bodyPr/>
          <a:lstStyle/>
          <a:p>
            <a:fld id="{9CF0EC4B-54ED-4041-B552-9BA760FA3DBA}" type="datetime1">
              <a:rPr lang="en-US" smtClean="0"/>
              <a:t>7/23/2026</a:t>
            </a:fld>
            <a:endParaRPr lang="en-US"/>
          </a:p>
        </p:txBody>
      </p:sp>
      <p:sp>
        <p:nvSpPr>
          <p:cNvPr id="5" name="Footer Placeholder 4">
            <a:extLst>
              <a:ext uri="{FF2B5EF4-FFF2-40B4-BE49-F238E27FC236}">
                <a16:creationId xmlns:a16="http://schemas.microsoft.com/office/drawing/2014/main" id="{919AA929-A9E6-FF9C-0C59-177F892D6A6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9316D893-7E81-90DC-4139-7687B39C3AC8}"/>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13912220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12648" y="548640"/>
            <a:ext cx="10653578" cy="1132258"/>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12647" y="1715532"/>
            <a:ext cx="10653579" cy="459382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137160" y="6453002"/>
            <a:ext cx="3494314" cy="365125"/>
          </a:xfrm>
          <a:prstGeom prst="rect">
            <a:avLst/>
          </a:prstGeom>
        </p:spPr>
        <p:txBody>
          <a:bodyPr vert="horz" lIns="91440" tIns="45720" rIns="91440" bIns="45720" rtlCol="0" anchor="ctr"/>
          <a:lstStyle>
            <a:lvl1pPr algn="l">
              <a:defRPr sz="900">
                <a:solidFill>
                  <a:schemeClr val="tx1"/>
                </a:solidFill>
              </a:defRPr>
            </a:lvl1pPr>
          </a:lstStyle>
          <a:p>
            <a:fld id="{67F45AC6-C491-4585-A584-9CE2AF7D5500}" type="datetime1">
              <a:rPr lang="en-US" smtClean="0"/>
              <a:t>7/23/2026</a:t>
            </a:fld>
            <a:endParaRPr lang="en-US"/>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8876521" y="6453002"/>
            <a:ext cx="2805405" cy="365125"/>
          </a:xfrm>
          <a:prstGeom prst="rect">
            <a:avLst/>
          </a:prstGeom>
        </p:spPr>
        <p:txBody>
          <a:bodyPr vert="horz" lIns="91440" tIns="45720" rIns="91440" bIns="45720" rtlCol="0" anchor="ctr"/>
          <a:lstStyle>
            <a:lvl1pPr algn="r">
              <a:defRPr sz="9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632162" y="6453002"/>
            <a:ext cx="429207" cy="365125"/>
          </a:xfrm>
          <a:prstGeom prst="rect">
            <a:avLst/>
          </a:prstGeom>
        </p:spPr>
        <p:txBody>
          <a:bodyPr vert="horz" lIns="91440" tIns="45720" rIns="91440" bIns="45720" rtlCol="0" anchor="ctr"/>
          <a:lstStyle>
            <a:lvl1pPr algn="r">
              <a:defRPr sz="900">
                <a:solidFill>
                  <a:schemeClr val="tx1"/>
                </a:solidFill>
              </a:defRPr>
            </a:lvl1pPr>
          </a:lstStyle>
          <a:p>
            <a:fld id="{CC057153-B650-4DEB-B370-79DDCFDCE934}" type="slidenum">
              <a:rPr lang="en-US" smtClean="0"/>
              <a:t>‹#›</a:t>
            </a:fld>
            <a:endParaRPr lang="en-US"/>
          </a:p>
        </p:txBody>
      </p:sp>
    </p:spTree>
    <p:extLst>
      <p:ext uri="{BB962C8B-B14F-4D97-AF65-F5344CB8AC3E}">
        <p14:creationId xmlns:p14="http://schemas.microsoft.com/office/powerpoint/2010/main" val="1324476745"/>
      </p:ext>
    </p:extLst>
  </p:cSld>
  <p:clrMap bg1="lt1" tx1="dk1" bg2="lt2" tx2="dk2" accent1="accent1" accent2="accent2" accent3="accent3" accent4="accent4" accent5="accent5" accent6="accent6" hlink="hlink" folHlink="folHlink"/>
  <p:sldLayoutIdLst>
    <p:sldLayoutId id="2147483703" r:id="rId1"/>
    <p:sldLayoutId id="2147483704" r:id="rId2"/>
    <p:sldLayoutId id="2147483705" r:id="rId3"/>
    <p:sldLayoutId id="2147483706" r:id="rId4"/>
    <p:sldLayoutId id="2147483707" r:id="rId5"/>
    <p:sldLayoutId id="2147483701" r:id="rId6"/>
    <p:sldLayoutId id="2147483697" r:id="rId7"/>
    <p:sldLayoutId id="2147483698" r:id="rId8"/>
    <p:sldLayoutId id="2147483699" r:id="rId9"/>
    <p:sldLayoutId id="2147483700" r:id="rId10"/>
    <p:sldLayoutId id="2147483702" r:id="rId11"/>
  </p:sldLayoutIdLst>
  <p:hf sldNum="0" hdr="0" ftr="0" dt="0"/>
  <p:txStyles>
    <p:titleStyle>
      <a:lvl1pPr algn="l" defTabSz="914400" rtl="0" eaLnBrk="1" latinLnBrk="0" hangingPunct="1">
        <a:lnSpc>
          <a:spcPct val="90000"/>
        </a:lnSpc>
        <a:spcBef>
          <a:spcPct val="0"/>
        </a:spcBef>
        <a:buNone/>
        <a:defRPr sz="36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_rels/slide15.xml.rels><?xml version="1.0" encoding="UTF-8" standalone="yes"?>
<Relationships xmlns="http://schemas.openxmlformats.org/package/2006/relationships"><Relationship Id="rId3" Type="http://schemas.openxmlformats.org/officeDocument/2006/relationships/hyperlink" Target="https://www.ons.gov.uk/peoplepopulationandcommunity/populationandmigration" TargetMode="External"/><Relationship Id="rId2" Type="http://schemas.openxmlformats.org/officeDocument/2006/relationships/hyperlink" Target="https://www.ons.gov.uk/peoplepopulationandcommunity" TargetMode="External"/><Relationship Id="rId1" Type="http://schemas.openxmlformats.org/officeDocument/2006/relationships/slideLayout" Target="../slideLayouts/slideLayout2.xml"/><Relationship Id="rId4" Type="http://schemas.openxmlformats.org/officeDocument/2006/relationships/hyperlink" Target="https://www.longtermplan.nhs.uk" TargetMode="External"/></Relationships>
</file>

<file path=ppt/slides/_rels/slide16.xml.rels><?xml version="1.0" encoding="UTF-8" standalone="yes"?>
<Relationships xmlns="http://schemas.openxmlformats.org/package/2006/relationships"><Relationship Id="rId8" Type="http://schemas.openxmlformats.org/officeDocument/2006/relationships/hyperlink" Target="https://www.scie.org.uk" TargetMode="External"/><Relationship Id="rId3" Type="http://schemas.openxmlformats.org/officeDocument/2006/relationships/hyperlink" Target="https://www.cqc.org.uk" TargetMode="External"/><Relationship Id="rId7" Type="http://schemas.openxmlformats.org/officeDocument/2006/relationships/hyperlink" Target="https://www.nice.org.uk" TargetMode="External"/><Relationship Id="rId2" Type="http://schemas.openxmlformats.org/officeDocument/2006/relationships/hyperlink" Target="https://www.ageuk.org.uk" TargetMode="External"/><Relationship Id="rId1" Type="http://schemas.openxmlformats.org/officeDocument/2006/relationships/slideLayout" Target="../slideLayouts/slideLayout2.xml"/><Relationship Id="rId6" Type="http://schemas.openxmlformats.org/officeDocument/2006/relationships/hyperlink" Target="https://www.longtermplan.nhs.uk" TargetMode="External"/><Relationship Id="rId5" Type="http://schemas.openxmlformats.org/officeDocument/2006/relationships/hyperlink" Target="https://www.gov.uk/guidance/equality-act-2010-guidance" TargetMode="External"/><Relationship Id="rId4" Type="http://schemas.openxmlformats.org/officeDocument/2006/relationships/hyperlink" Target="https://www.gov.uk/government/publications/care-act-statutory-guidance" TargetMode="External"/></Relationships>
</file>

<file path=ppt/slides/_rels/slide17.xml.rels><?xml version="1.0" encoding="UTF-8" standalone="yes"?>
<Relationships xmlns="http://schemas.openxmlformats.org/package/2006/relationships"><Relationship Id="rId3" Type="http://schemas.openxmlformats.org/officeDocument/2006/relationships/hyperlink" Target="https://www.alzheimers.org.uk" TargetMode="External"/><Relationship Id="rId7" Type="http://schemas.openxmlformats.org/officeDocument/2006/relationships/hyperlink" Target="https://www.ons.gov.uk" TargetMode="External"/><Relationship Id="rId2" Type="http://schemas.openxmlformats.org/officeDocument/2006/relationships/hyperlink" Target="https://www.ageuk.org.uk" TargetMode="External"/><Relationship Id="rId1" Type="http://schemas.openxmlformats.org/officeDocument/2006/relationships/slideLayout" Target="../slideLayouts/slideLayout2.xml"/><Relationship Id="rId6" Type="http://schemas.openxmlformats.org/officeDocument/2006/relationships/hyperlink" Target="https://www.longtermplan.nhs.uk" TargetMode="External"/><Relationship Id="rId5" Type="http://schemas.openxmlformats.org/officeDocument/2006/relationships/hyperlink" Target="https://www.gov.uk/guidance/equality-act-2010-guidance" TargetMode="External"/><Relationship Id="rId4" Type="http://schemas.openxmlformats.org/officeDocument/2006/relationships/hyperlink" Target="https://www.cqc.org.uk" TargetMode="External"/></Relationships>
</file>

<file path=ppt/slides/_rels/slide18.xml.rels><?xml version="1.0" encoding="UTF-8" standalone="yes"?>
<Relationships xmlns="http://schemas.openxmlformats.org/package/2006/relationships"><Relationship Id="rId3" Type="http://schemas.openxmlformats.org/officeDocument/2006/relationships/hyperlink" Target="https://www.ons.gov.uk" TargetMode="External"/><Relationship Id="rId7" Type="http://schemas.openxmlformats.org/officeDocument/2006/relationships/hyperlink" Target="https://www.longtermplan.nhs.uk" TargetMode="External"/><Relationship Id="rId2" Type="http://schemas.openxmlformats.org/officeDocument/2006/relationships/hyperlink" Target="https://www.ageuk.org.uk" TargetMode="External"/><Relationship Id="rId1" Type="http://schemas.openxmlformats.org/officeDocument/2006/relationships/slideLayout" Target="../slideLayouts/slideLayout2.xml"/><Relationship Id="rId6" Type="http://schemas.openxmlformats.org/officeDocument/2006/relationships/hyperlink" Target="https://www.gov.uk/government/publications/care-act-statutory-guidance" TargetMode="External"/><Relationship Id="rId5" Type="http://schemas.openxmlformats.org/officeDocument/2006/relationships/hyperlink" Target="https://www.alzheimers.org.uk" TargetMode="External"/><Relationship Id="rId4" Type="http://schemas.openxmlformats.org/officeDocument/2006/relationships/hyperlink" Target="https://www.who.int" TargetMode="External"/></Relationships>
</file>

<file path=ppt/slides/_rels/slide19.xml.rels><?xml version="1.0" encoding="UTF-8" standalone="yes"?>
<Relationships xmlns="http://schemas.openxmlformats.org/package/2006/relationships"><Relationship Id="rId8" Type="http://schemas.openxmlformats.org/officeDocument/2006/relationships/hyperlink" Target="https://www.alzheimers.org.uk" TargetMode="External"/><Relationship Id="rId3" Type="http://schemas.openxmlformats.org/officeDocument/2006/relationships/hyperlink" Target="https://www.longtermplan.nhs.uk" TargetMode="External"/><Relationship Id="rId7" Type="http://schemas.openxmlformats.org/officeDocument/2006/relationships/hyperlink" Target="https://www.ageuk.org.uk" TargetMode="External"/><Relationship Id="rId2" Type="http://schemas.openxmlformats.org/officeDocument/2006/relationships/hyperlink" Target="https://www.gov.uk/government/publications/care-act-statutory-guidance" TargetMode="External"/><Relationship Id="rId1" Type="http://schemas.openxmlformats.org/officeDocument/2006/relationships/slideLayout" Target="../slideLayouts/slideLayout2.xml"/><Relationship Id="rId6" Type="http://schemas.openxmlformats.org/officeDocument/2006/relationships/hyperlink" Target="https://www.scie.org.uk" TargetMode="External"/><Relationship Id="rId5" Type="http://schemas.openxmlformats.org/officeDocument/2006/relationships/hyperlink" Target="https://www.ons.gov.uk" TargetMode="External"/><Relationship Id="rId4" Type="http://schemas.openxmlformats.org/officeDocument/2006/relationships/hyperlink" Target="https://www.nice.org.uk" TargetMode="External"/><Relationship Id="rId9" Type="http://schemas.openxmlformats.org/officeDocument/2006/relationships/hyperlink" Target="https://www.cqc.org.uk" TargetMode="Externa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6" name="Rectangle 45">
            <a:extLst>
              <a:ext uri="{FF2B5EF4-FFF2-40B4-BE49-F238E27FC236}">
                <a16:creationId xmlns:a16="http://schemas.microsoft.com/office/drawing/2014/main" id="{ED587E41-605C-A8E4-8BA5-0E0B3797C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 name="Picture 19" descr="Two people holding each other's hands">
            <a:extLst>
              <a:ext uri="{FF2B5EF4-FFF2-40B4-BE49-F238E27FC236}">
                <a16:creationId xmlns:a16="http://schemas.microsoft.com/office/drawing/2014/main" id="{681ADBC7-DF71-BA91-F4D4-E61391791BE5}"/>
              </a:ext>
            </a:extLst>
          </p:cNvPr>
          <p:cNvPicPr>
            <a:picLocks noChangeAspect="1"/>
          </p:cNvPicPr>
          <p:nvPr/>
        </p:nvPicPr>
        <p:blipFill>
          <a:blip r:embed="rId3"/>
          <a:srcRect t="23391" r="9091"/>
          <a:stretch>
            <a:fillRect/>
          </a:stretch>
        </p:blipFill>
        <p:spPr>
          <a:xfrm>
            <a:off x="20" y="10"/>
            <a:ext cx="12191980" cy="6857990"/>
          </a:xfrm>
          <a:prstGeom prst="rect">
            <a:avLst/>
          </a:prstGeom>
        </p:spPr>
      </p:pic>
      <p:sp>
        <p:nvSpPr>
          <p:cNvPr id="47" name="Rectangle 46">
            <a:extLst>
              <a:ext uri="{FF2B5EF4-FFF2-40B4-BE49-F238E27FC236}">
                <a16:creationId xmlns:a16="http://schemas.microsoft.com/office/drawing/2014/main" id="{EBD48A03-0DF9-3063-CB15-1BC2AEC79F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908385"/>
            <a:ext cx="12191999" cy="1949616"/>
          </a:xfrm>
          <a:prstGeom prst="rect">
            <a:avLst/>
          </a:prstGeom>
          <a:solidFill>
            <a:srgbClr val="000000">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617365" y="5268812"/>
            <a:ext cx="7260542" cy="1228763"/>
          </a:xfrm>
        </p:spPr>
        <p:txBody>
          <a:bodyPr anchor="ctr">
            <a:normAutofit fontScale="90000"/>
          </a:bodyPr>
          <a:lstStyle/>
          <a:p>
            <a:pPr algn="l"/>
            <a:r>
              <a:rPr lang="en-GB" sz="3700">
                <a:solidFill>
                  <a:srgbClr val="FFFFFF"/>
                </a:solidFill>
              </a:rPr>
              <a:t>Empowering The Older Person </a:t>
            </a:r>
            <a:br>
              <a:rPr lang="en-GB" sz="3700" dirty="0"/>
            </a:br>
            <a:r>
              <a:rPr lang="en-GB" sz="3700">
                <a:solidFill>
                  <a:srgbClr val="FFFFFF"/>
                </a:solidFill>
              </a:rPr>
              <a:t>BMHP6027</a:t>
            </a:r>
          </a:p>
        </p:txBody>
      </p:sp>
      <p:sp>
        <p:nvSpPr>
          <p:cNvPr id="3" name="Subtitle 2"/>
          <p:cNvSpPr>
            <a:spLocks noGrp="1"/>
          </p:cNvSpPr>
          <p:nvPr>
            <p:ph type="subTitle" idx="1"/>
          </p:nvPr>
        </p:nvSpPr>
        <p:spPr>
          <a:xfrm>
            <a:off x="7877908" y="5268812"/>
            <a:ext cx="3808373" cy="1228763"/>
          </a:xfrm>
        </p:spPr>
        <p:txBody>
          <a:bodyPr vert="horz" lIns="91440" tIns="45720" rIns="91440" bIns="45720" rtlCol="0" anchor="ctr">
            <a:normAutofit/>
          </a:bodyPr>
          <a:lstStyle/>
          <a:p>
            <a:pPr algn="r">
              <a:lnSpc>
                <a:spcPct val="110000"/>
              </a:lnSpc>
            </a:pPr>
            <a:r>
              <a:rPr lang="en-GB" sz="1700">
                <a:solidFill>
                  <a:srgbClr val="FFFFFF"/>
                </a:solidFill>
              </a:rPr>
              <a:t>Shannon Ashfield </a:t>
            </a:r>
          </a:p>
          <a:p>
            <a:pPr algn="r">
              <a:lnSpc>
                <a:spcPct val="110000"/>
              </a:lnSpc>
            </a:pPr>
            <a:r>
              <a:rPr lang="en-GB" sz="1700">
                <a:solidFill>
                  <a:srgbClr val="FFFFFF"/>
                </a:solidFill>
              </a:rPr>
              <a:t>2316065 </a:t>
            </a:r>
          </a:p>
          <a:p>
            <a:pPr algn="r">
              <a:lnSpc>
                <a:spcPct val="110000"/>
              </a:lnSpc>
            </a:pPr>
            <a:r>
              <a:rPr lang="en-GB" sz="1700">
                <a:solidFill>
                  <a:srgbClr val="FFFFFF"/>
                </a:solidFill>
              </a:rPr>
              <a:t>Tomy  Adattu . </a:t>
            </a:r>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3" name="Rectangle 42">
            <a:extLst>
              <a:ext uri="{FF2B5EF4-FFF2-40B4-BE49-F238E27FC236}">
                <a16:creationId xmlns:a16="http://schemas.microsoft.com/office/drawing/2014/main" id="{2961259D-605E-E200-FF9F-7C8C71D7C8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DACAC36-6112-3E0A-6C51-7C52D4C41C30}"/>
              </a:ext>
            </a:extLst>
          </p:cNvPr>
          <p:cNvSpPr>
            <a:spLocks noGrp="1"/>
          </p:cNvSpPr>
          <p:nvPr>
            <p:ph type="title"/>
          </p:nvPr>
        </p:nvSpPr>
        <p:spPr>
          <a:xfrm>
            <a:off x="1317139" y="3087356"/>
            <a:ext cx="6035040" cy="696046"/>
          </a:xfrm>
        </p:spPr>
        <p:txBody>
          <a:bodyPr anchor="b">
            <a:noAutofit/>
          </a:bodyPr>
          <a:lstStyle/>
          <a:p>
            <a:r>
              <a:rPr lang="en-GB" sz="5400"/>
              <a:t>Introduction </a:t>
            </a:r>
          </a:p>
        </p:txBody>
      </p:sp>
      <p:pic>
        <p:nvPicPr>
          <p:cNvPr id="12" name="Picture 11" descr="Colourful carved figures of humans">
            <a:extLst>
              <a:ext uri="{FF2B5EF4-FFF2-40B4-BE49-F238E27FC236}">
                <a16:creationId xmlns:a16="http://schemas.microsoft.com/office/drawing/2014/main" id="{D6B9EDE0-9DB1-8667-C7FE-7889AC819560}"/>
              </a:ext>
            </a:extLst>
          </p:cNvPr>
          <p:cNvPicPr>
            <a:picLocks noChangeAspect="1"/>
          </p:cNvPicPr>
          <p:nvPr/>
        </p:nvPicPr>
        <p:blipFill>
          <a:blip r:embed="rId3"/>
          <a:srcRect l="25070" r="24580" b="-1"/>
          <a:stretch>
            <a:fillRect/>
          </a:stretch>
        </p:blipFill>
        <p:spPr>
          <a:xfrm>
            <a:off x="7345680" y="10"/>
            <a:ext cx="4846320" cy="6857990"/>
          </a:xfrm>
          <a:prstGeom prst="rect">
            <a:avLst/>
          </a:prstGeom>
        </p:spPr>
      </p:pic>
    </p:spTree>
    <p:extLst>
      <p:ext uri="{BB962C8B-B14F-4D97-AF65-F5344CB8AC3E}">
        <p14:creationId xmlns:p14="http://schemas.microsoft.com/office/powerpoint/2010/main" val="24226979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600DC1B0-7E1A-BD02-3F93-19E6B1B750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BC87FAF-24E8-D6B0-2B40-0D003C28650E}"/>
              </a:ext>
            </a:extLst>
          </p:cNvPr>
          <p:cNvSpPr>
            <a:spLocks noGrp="1"/>
          </p:cNvSpPr>
          <p:nvPr>
            <p:ph type="title"/>
          </p:nvPr>
        </p:nvSpPr>
        <p:spPr>
          <a:xfrm>
            <a:off x="612649" y="548638"/>
            <a:ext cx="3493008" cy="5788152"/>
          </a:xfrm>
        </p:spPr>
        <p:txBody>
          <a:bodyPr anchor="ctr">
            <a:normAutofit/>
          </a:bodyPr>
          <a:lstStyle/>
          <a:p>
            <a:r>
              <a:rPr lang="en-GB" sz="4400"/>
              <a:t>The Ageing Populatio</a:t>
            </a:r>
            <a:r>
              <a:rPr lang="en-GB" sz="4400" dirty="0"/>
              <a:t>n </a:t>
            </a:r>
          </a:p>
        </p:txBody>
      </p:sp>
      <p:graphicFrame>
        <p:nvGraphicFramePr>
          <p:cNvPr id="12" name="Content Placeholder 2">
            <a:extLst>
              <a:ext uri="{FF2B5EF4-FFF2-40B4-BE49-F238E27FC236}">
                <a16:creationId xmlns:a16="http://schemas.microsoft.com/office/drawing/2014/main" id="{F0B9A459-E464-18C2-3548-82ECAA525A0D}"/>
              </a:ext>
            </a:extLst>
          </p:cNvPr>
          <p:cNvGraphicFramePr>
            <a:graphicFrameLocks noGrp="1"/>
          </p:cNvGraphicFramePr>
          <p:nvPr>
            <p:ph idx="1"/>
            <p:extLst>
              <p:ext uri="{D42A27DB-BD31-4B8C-83A1-F6EECF244321}">
                <p14:modId xmlns:p14="http://schemas.microsoft.com/office/powerpoint/2010/main" val="1818120954"/>
              </p:ext>
            </p:extLst>
          </p:nvPr>
        </p:nvGraphicFramePr>
        <p:xfrm>
          <a:off x="4608246" y="548640"/>
          <a:ext cx="6949440" cy="57866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82077975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600DC1B0-7E1A-BD02-3F93-19E6B1B750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A9E4F25-BFFA-EEFD-15FA-AF80CD0A314C}"/>
              </a:ext>
            </a:extLst>
          </p:cNvPr>
          <p:cNvSpPr>
            <a:spLocks noGrp="1"/>
          </p:cNvSpPr>
          <p:nvPr>
            <p:ph type="title"/>
          </p:nvPr>
        </p:nvSpPr>
        <p:spPr>
          <a:xfrm>
            <a:off x="612649" y="548638"/>
            <a:ext cx="3493008" cy="5788152"/>
          </a:xfrm>
        </p:spPr>
        <p:txBody>
          <a:bodyPr anchor="ctr">
            <a:normAutofit/>
          </a:bodyPr>
          <a:lstStyle/>
          <a:p>
            <a:r>
              <a:rPr lang="en-GB" sz="3400"/>
              <a:t>What is empowerment. </a:t>
            </a:r>
          </a:p>
        </p:txBody>
      </p:sp>
      <p:graphicFrame>
        <p:nvGraphicFramePr>
          <p:cNvPr id="12" name="Content Placeholder 2">
            <a:extLst>
              <a:ext uri="{FF2B5EF4-FFF2-40B4-BE49-F238E27FC236}">
                <a16:creationId xmlns:a16="http://schemas.microsoft.com/office/drawing/2014/main" id="{A43518BC-B97E-FCD2-A94E-953ED0804914}"/>
              </a:ext>
            </a:extLst>
          </p:cNvPr>
          <p:cNvGraphicFramePr>
            <a:graphicFrameLocks noGrp="1"/>
          </p:cNvGraphicFramePr>
          <p:nvPr>
            <p:ph idx="1"/>
            <p:extLst>
              <p:ext uri="{D42A27DB-BD31-4B8C-83A1-F6EECF244321}">
                <p14:modId xmlns:p14="http://schemas.microsoft.com/office/powerpoint/2010/main" val="1412372638"/>
              </p:ext>
            </p:extLst>
          </p:nvPr>
        </p:nvGraphicFramePr>
        <p:xfrm>
          <a:off x="4608246" y="548640"/>
          <a:ext cx="6949440" cy="57866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1306966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600DC1B0-7E1A-BD02-3F93-19E6B1B750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C78C766-FC43-FFCC-7251-6709F50450AD}"/>
              </a:ext>
            </a:extLst>
          </p:cNvPr>
          <p:cNvSpPr>
            <a:spLocks noGrp="1"/>
          </p:cNvSpPr>
          <p:nvPr>
            <p:ph type="title"/>
          </p:nvPr>
        </p:nvSpPr>
        <p:spPr>
          <a:xfrm>
            <a:off x="612649" y="548638"/>
            <a:ext cx="3493008" cy="5788152"/>
          </a:xfrm>
        </p:spPr>
        <p:txBody>
          <a:bodyPr anchor="ctr">
            <a:normAutofit/>
          </a:bodyPr>
          <a:lstStyle/>
          <a:p>
            <a:r>
              <a:rPr lang="en-GB" sz="5400" dirty="0"/>
              <a:t>What is </a:t>
            </a:r>
            <a:r>
              <a:rPr lang="en-GB" sz="5400"/>
              <a:t>Care?</a:t>
            </a:r>
            <a:endParaRPr lang="en-GB" sz="5400" dirty="0"/>
          </a:p>
        </p:txBody>
      </p:sp>
      <p:graphicFrame>
        <p:nvGraphicFramePr>
          <p:cNvPr id="12" name="Content Placeholder 2">
            <a:extLst>
              <a:ext uri="{FF2B5EF4-FFF2-40B4-BE49-F238E27FC236}">
                <a16:creationId xmlns:a16="http://schemas.microsoft.com/office/drawing/2014/main" id="{09B99773-BC6B-FA9E-F84C-6B8843A11D7F}"/>
              </a:ext>
            </a:extLst>
          </p:cNvPr>
          <p:cNvGraphicFramePr>
            <a:graphicFrameLocks noGrp="1"/>
          </p:cNvGraphicFramePr>
          <p:nvPr>
            <p:ph idx="1"/>
            <p:extLst>
              <p:ext uri="{D42A27DB-BD31-4B8C-83A1-F6EECF244321}">
                <p14:modId xmlns:p14="http://schemas.microsoft.com/office/powerpoint/2010/main" val="2036297425"/>
              </p:ext>
            </p:extLst>
          </p:nvPr>
        </p:nvGraphicFramePr>
        <p:xfrm>
          <a:off x="4608246" y="548640"/>
          <a:ext cx="6949440" cy="57866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7309423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600DC1B0-7E1A-BD02-3F93-19E6B1B750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71AE603-BADA-3D61-8C85-32566C9AEF30}"/>
              </a:ext>
            </a:extLst>
          </p:cNvPr>
          <p:cNvSpPr>
            <a:spLocks noGrp="1"/>
          </p:cNvSpPr>
          <p:nvPr>
            <p:ph type="title"/>
          </p:nvPr>
        </p:nvSpPr>
        <p:spPr>
          <a:xfrm>
            <a:off x="612649" y="548638"/>
            <a:ext cx="3493008" cy="5788152"/>
          </a:xfrm>
        </p:spPr>
        <p:txBody>
          <a:bodyPr anchor="ctr">
            <a:normAutofit/>
          </a:bodyPr>
          <a:lstStyle/>
          <a:p>
            <a:r>
              <a:rPr lang="en-GB" sz="4800"/>
              <a:t>Theories.</a:t>
            </a:r>
          </a:p>
        </p:txBody>
      </p:sp>
      <p:graphicFrame>
        <p:nvGraphicFramePr>
          <p:cNvPr id="12" name="Content Placeholder 2">
            <a:extLst>
              <a:ext uri="{FF2B5EF4-FFF2-40B4-BE49-F238E27FC236}">
                <a16:creationId xmlns:a16="http://schemas.microsoft.com/office/drawing/2014/main" id="{965544D6-F5B7-83D8-F764-FF6567CB4D4B}"/>
              </a:ext>
            </a:extLst>
          </p:cNvPr>
          <p:cNvGraphicFramePr>
            <a:graphicFrameLocks noGrp="1"/>
          </p:cNvGraphicFramePr>
          <p:nvPr>
            <p:ph idx="1"/>
            <p:extLst>
              <p:ext uri="{D42A27DB-BD31-4B8C-83A1-F6EECF244321}">
                <p14:modId xmlns:p14="http://schemas.microsoft.com/office/powerpoint/2010/main" val="479985077"/>
              </p:ext>
            </p:extLst>
          </p:nvPr>
        </p:nvGraphicFramePr>
        <p:xfrm>
          <a:off x="4608246" y="548640"/>
          <a:ext cx="6949440" cy="57866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8364070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600DC1B0-7E1A-BD02-3F93-19E6B1B750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2480F51-30F4-1101-A44F-8D1429A97040}"/>
              </a:ext>
            </a:extLst>
          </p:cNvPr>
          <p:cNvSpPr>
            <a:spLocks noGrp="1"/>
          </p:cNvSpPr>
          <p:nvPr>
            <p:ph type="title"/>
          </p:nvPr>
        </p:nvSpPr>
        <p:spPr>
          <a:xfrm>
            <a:off x="612649" y="548638"/>
            <a:ext cx="3493008" cy="5788152"/>
          </a:xfrm>
        </p:spPr>
        <p:txBody>
          <a:bodyPr anchor="ctr">
            <a:normAutofit/>
          </a:bodyPr>
          <a:lstStyle/>
          <a:p>
            <a:r>
              <a:rPr lang="en-GB" sz="5400"/>
              <a:t>Policy</a:t>
            </a:r>
          </a:p>
        </p:txBody>
      </p:sp>
      <p:graphicFrame>
        <p:nvGraphicFramePr>
          <p:cNvPr id="12" name="Content Placeholder 2">
            <a:extLst>
              <a:ext uri="{FF2B5EF4-FFF2-40B4-BE49-F238E27FC236}">
                <a16:creationId xmlns:a16="http://schemas.microsoft.com/office/drawing/2014/main" id="{CA4D744B-544E-12EB-AC15-B0C196DDADA7}"/>
              </a:ext>
            </a:extLst>
          </p:cNvPr>
          <p:cNvGraphicFramePr>
            <a:graphicFrameLocks noGrp="1"/>
          </p:cNvGraphicFramePr>
          <p:nvPr>
            <p:ph idx="1"/>
            <p:extLst>
              <p:ext uri="{D42A27DB-BD31-4B8C-83A1-F6EECF244321}">
                <p14:modId xmlns:p14="http://schemas.microsoft.com/office/powerpoint/2010/main" val="463579682"/>
              </p:ext>
            </p:extLst>
          </p:nvPr>
        </p:nvGraphicFramePr>
        <p:xfrm>
          <a:off x="4608246" y="548640"/>
          <a:ext cx="6949440" cy="57866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9908815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600DC1B0-7E1A-BD02-3F93-19E6B1B750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E49DA7C-7EFF-5786-16B7-E83A6A85A553}"/>
              </a:ext>
            </a:extLst>
          </p:cNvPr>
          <p:cNvSpPr>
            <a:spLocks noGrp="1"/>
          </p:cNvSpPr>
          <p:nvPr>
            <p:ph type="title"/>
          </p:nvPr>
        </p:nvSpPr>
        <p:spPr>
          <a:xfrm>
            <a:off x="612649" y="548638"/>
            <a:ext cx="3493008" cy="5788152"/>
          </a:xfrm>
        </p:spPr>
        <p:txBody>
          <a:bodyPr anchor="ctr">
            <a:normAutofit/>
          </a:bodyPr>
          <a:lstStyle/>
          <a:p>
            <a:r>
              <a:rPr lang="en-GB" sz="4400"/>
              <a:t>Challenges faced by the elderly person.</a:t>
            </a:r>
          </a:p>
        </p:txBody>
      </p:sp>
      <p:graphicFrame>
        <p:nvGraphicFramePr>
          <p:cNvPr id="12" name="Content Placeholder 2">
            <a:extLst>
              <a:ext uri="{FF2B5EF4-FFF2-40B4-BE49-F238E27FC236}">
                <a16:creationId xmlns:a16="http://schemas.microsoft.com/office/drawing/2014/main" id="{5E660836-7A3A-6A3E-4700-8432A1BBE8CD}"/>
              </a:ext>
            </a:extLst>
          </p:cNvPr>
          <p:cNvGraphicFramePr>
            <a:graphicFrameLocks noGrp="1"/>
          </p:cNvGraphicFramePr>
          <p:nvPr>
            <p:ph idx="1"/>
            <p:extLst>
              <p:ext uri="{D42A27DB-BD31-4B8C-83A1-F6EECF244321}">
                <p14:modId xmlns:p14="http://schemas.microsoft.com/office/powerpoint/2010/main" val="3266422471"/>
              </p:ext>
            </p:extLst>
          </p:nvPr>
        </p:nvGraphicFramePr>
        <p:xfrm>
          <a:off x="4608246" y="548640"/>
          <a:ext cx="6949440" cy="57866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03077147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600DC1B0-7E1A-BD02-3F93-19E6B1B750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13FAB32-11B2-625D-FFD5-D53B1732C951}"/>
              </a:ext>
            </a:extLst>
          </p:cNvPr>
          <p:cNvSpPr>
            <a:spLocks noGrp="1"/>
          </p:cNvSpPr>
          <p:nvPr>
            <p:ph type="title"/>
          </p:nvPr>
        </p:nvSpPr>
        <p:spPr>
          <a:xfrm>
            <a:off x="612649" y="548638"/>
            <a:ext cx="3493008" cy="5788152"/>
          </a:xfrm>
        </p:spPr>
        <p:txBody>
          <a:bodyPr anchor="ctr">
            <a:normAutofit/>
          </a:bodyPr>
          <a:lstStyle/>
          <a:p>
            <a:r>
              <a:rPr lang="en-GB" sz="4800"/>
              <a:t>Positives of an Ageing </a:t>
            </a:r>
            <a:br>
              <a:rPr lang="en-GB" sz="4800" dirty="0"/>
            </a:br>
            <a:r>
              <a:rPr lang="en-GB" sz="4800"/>
              <a:t>Population</a:t>
            </a:r>
            <a:endParaRPr lang="en-GB" sz="4800" dirty="0"/>
          </a:p>
        </p:txBody>
      </p:sp>
      <p:graphicFrame>
        <p:nvGraphicFramePr>
          <p:cNvPr id="12" name="Content Placeholder 2">
            <a:extLst>
              <a:ext uri="{FF2B5EF4-FFF2-40B4-BE49-F238E27FC236}">
                <a16:creationId xmlns:a16="http://schemas.microsoft.com/office/drawing/2014/main" id="{FB846B4E-0309-DE6F-5423-ECFB472CDE8C}"/>
              </a:ext>
            </a:extLst>
          </p:cNvPr>
          <p:cNvGraphicFramePr>
            <a:graphicFrameLocks noGrp="1"/>
          </p:cNvGraphicFramePr>
          <p:nvPr>
            <p:ph idx="1"/>
            <p:extLst>
              <p:ext uri="{D42A27DB-BD31-4B8C-83A1-F6EECF244321}">
                <p14:modId xmlns:p14="http://schemas.microsoft.com/office/powerpoint/2010/main" val="2710290211"/>
              </p:ext>
            </p:extLst>
          </p:nvPr>
        </p:nvGraphicFramePr>
        <p:xfrm>
          <a:off x="4608246" y="548640"/>
          <a:ext cx="6949440" cy="57866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1615304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951922D2-D397-9EA4-A66D-55B0884D1A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DBCAF2F-DC1B-316B-72B7-BA30C7438AEF}"/>
              </a:ext>
            </a:extLst>
          </p:cNvPr>
          <p:cNvSpPr>
            <a:spLocks noGrp="1"/>
          </p:cNvSpPr>
          <p:nvPr>
            <p:ph type="title"/>
          </p:nvPr>
        </p:nvSpPr>
        <p:spPr>
          <a:xfrm>
            <a:off x="612649" y="548639"/>
            <a:ext cx="3494314" cy="5786638"/>
          </a:xfrm>
        </p:spPr>
        <p:txBody>
          <a:bodyPr anchor="t">
            <a:normAutofit/>
          </a:bodyPr>
          <a:lstStyle/>
          <a:p>
            <a:r>
              <a:rPr lang="en-GB" sz="4000"/>
              <a:t>Case Study</a:t>
            </a:r>
          </a:p>
        </p:txBody>
      </p:sp>
      <p:graphicFrame>
        <p:nvGraphicFramePr>
          <p:cNvPr id="12" name="Content Placeholder 2">
            <a:extLst>
              <a:ext uri="{FF2B5EF4-FFF2-40B4-BE49-F238E27FC236}">
                <a16:creationId xmlns:a16="http://schemas.microsoft.com/office/drawing/2014/main" id="{134D22D4-E78B-B0E0-5CFA-45A0860DA402}"/>
              </a:ext>
            </a:extLst>
          </p:cNvPr>
          <p:cNvGraphicFramePr>
            <a:graphicFrameLocks noGrp="1"/>
          </p:cNvGraphicFramePr>
          <p:nvPr>
            <p:ph idx="1"/>
            <p:extLst>
              <p:ext uri="{D42A27DB-BD31-4B8C-83A1-F6EECF244321}">
                <p14:modId xmlns:p14="http://schemas.microsoft.com/office/powerpoint/2010/main" val="1308277406"/>
              </p:ext>
            </p:extLst>
          </p:nvPr>
        </p:nvGraphicFramePr>
        <p:xfrm>
          <a:off x="4608246" y="548640"/>
          <a:ext cx="6949440" cy="578663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0452310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951922D2-D397-9EA4-A66D-55B0884D1A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7B8D276-127D-B641-DE3C-62A1ED49F080}"/>
              </a:ext>
            </a:extLst>
          </p:cNvPr>
          <p:cNvSpPr>
            <a:spLocks noGrp="1"/>
          </p:cNvSpPr>
          <p:nvPr>
            <p:ph type="title"/>
          </p:nvPr>
        </p:nvSpPr>
        <p:spPr>
          <a:xfrm>
            <a:off x="468876" y="1799469"/>
            <a:ext cx="4141295" cy="3241846"/>
          </a:xfrm>
        </p:spPr>
        <p:txBody>
          <a:bodyPr anchor="t">
            <a:normAutofit/>
          </a:bodyPr>
          <a:lstStyle/>
          <a:p>
            <a:r>
              <a:rPr lang="en-GB" sz="4000" dirty="0"/>
              <a:t>Functional</a:t>
            </a:r>
            <a:br>
              <a:rPr lang="en-GB" sz="4000" dirty="0"/>
            </a:br>
            <a:r>
              <a:rPr lang="en-GB" sz="4000" dirty="0"/>
              <a:t>Ability to support </a:t>
            </a:r>
            <a:r>
              <a:rPr lang="en-GB" sz="4000"/>
              <a:t>independence</a:t>
            </a:r>
          </a:p>
        </p:txBody>
      </p:sp>
      <p:graphicFrame>
        <p:nvGraphicFramePr>
          <p:cNvPr id="12" name="Content Placeholder 2">
            <a:extLst>
              <a:ext uri="{FF2B5EF4-FFF2-40B4-BE49-F238E27FC236}">
                <a16:creationId xmlns:a16="http://schemas.microsoft.com/office/drawing/2014/main" id="{083B8B9F-0D24-B6AD-9BDD-C37C5760485E}"/>
              </a:ext>
            </a:extLst>
          </p:cNvPr>
          <p:cNvGraphicFramePr>
            <a:graphicFrameLocks noGrp="1"/>
          </p:cNvGraphicFramePr>
          <p:nvPr>
            <p:ph idx="1"/>
            <p:extLst>
              <p:ext uri="{D42A27DB-BD31-4B8C-83A1-F6EECF244321}">
                <p14:modId xmlns:p14="http://schemas.microsoft.com/office/powerpoint/2010/main" val="1157399877"/>
              </p:ext>
            </p:extLst>
          </p:nvPr>
        </p:nvGraphicFramePr>
        <p:xfrm>
          <a:off x="4608246" y="548640"/>
          <a:ext cx="6949440" cy="578663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2032072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600DC1B0-7E1A-BD02-3F93-19E6B1B750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DDCBA66-A3B1-0F82-E78B-50A6D8C6E75F}"/>
              </a:ext>
            </a:extLst>
          </p:cNvPr>
          <p:cNvSpPr>
            <a:spLocks noGrp="1"/>
          </p:cNvSpPr>
          <p:nvPr>
            <p:ph type="title"/>
          </p:nvPr>
        </p:nvSpPr>
        <p:spPr>
          <a:xfrm>
            <a:off x="612649" y="548638"/>
            <a:ext cx="3493008" cy="5788152"/>
          </a:xfrm>
        </p:spPr>
        <p:txBody>
          <a:bodyPr anchor="ctr">
            <a:normAutofit/>
          </a:bodyPr>
          <a:lstStyle/>
          <a:p>
            <a:r>
              <a:rPr lang="en-GB" sz="4000"/>
              <a:t>Services to empower the elderly.</a:t>
            </a:r>
          </a:p>
        </p:txBody>
      </p:sp>
      <p:graphicFrame>
        <p:nvGraphicFramePr>
          <p:cNvPr id="12" name="Content Placeholder 2">
            <a:extLst>
              <a:ext uri="{FF2B5EF4-FFF2-40B4-BE49-F238E27FC236}">
                <a16:creationId xmlns:a16="http://schemas.microsoft.com/office/drawing/2014/main" id="{0CCE33DD-5B28-CAA2-70D0-DBAAA4DC097A}"/>
              </a:ext>
            </a:extLst>
          </p:cNvPr>
          <p:cNvGraphicFramePr>
            <a:graphicFrameLocks noGrp="1"/>
          </p:cNvGraphicFramePr>
          <p:nvPr>
            <p:ph idx="1"/>
            <p:extLst>
              <p:ext uri="{D42A27DB-BD31-4B8C-83A1-F6EECF244321}">
                <p14:modId xmlns:p14="http://schemas.microsoft.com/office/powerpoint/2010/main" val="1152081513"/>
              </p:ext>
            </p:extLst>
          </p:nvPr>
        </p:nvGraphicFramePr>
        <p:xfrm>
          <a:off x="4608246" y="548640"/>
          <a:ext cx="6949440" cy="57866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2599425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600DC1B0-7E1A-BD02-3F93-19E6B1B750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9B75670-A1A3-40B3-54AE-E452581797A3}"/>
              </a:ext>
            </a:extLst>
          </p:cNvPr>
          <p:cNvSpPr>
            <a:spLocks noGrp="1"/>
          </p:cNvSpPr>
          <p:nvPr>
            <p:ph type="title"/>
          </p:nvPr>
        </p:nvSpPr>
        <p:spPr>
          <a:xfrm>
            <a:off x="483253" y="1468789"/>
            <a:ext cx="4125611" cy="3013322"/>
          </a:xfrm>
        </p:spPr>
        <p:txBody>
          <a:bodyPr anchor="ctr">
            <a:normAutofit/>
          </a:bodyPr>
          <a:lstStyle/>
          <a:p>
            <a:r>
              <a:rPr lang="en-GB" sz="3200"/>
              <a:t>Recommendations</a:t>
            </a:r>
          </a:p>
        </p:txBody>
      </p:sp>
      <p:graphicFrame>
        <p:nvGraphicFramePr>
          <p:cNvPr id="12" name="Content Placeholder 2">
            <a:extLst>
              <a:ext uri="{FF2B5EF4-FFF2-40B4-BE49-F238E27FC236}">
                <a16:creationId xmlns:a16="http://schemas.microsoft.com/office/drawing/2014/main" id="{97D80900-36F6-0DE6-0BE6-8FB6F0CAF044}"/>
              </a:ext>
            </a:extLst>
          </p:cNvPr>
          <p:cNvGraphicFramePr>
            <a:graphicFrameLocks noGrp="1"/>
          </p:cNvGraphicFramePr>
          <p:nvPr>
            <p:ph idx="1"/>
            <p:extLst>
              <p:ext uri="{D42A27DB-BD31-4B8C-83A1-F6EECF244321}">
                <p14:modId xmlns:p14="http://schemas.microsoft.com/office/powerpoint/2010/main" val="3291735021"/>
              </p:ext>
            </p:extLst>
          </p:nvPr>
        </p:nvGraphicFramePr>
        <p:xfrm>
          <a:off x="4608246" y="548640"/>
          <a:ext cx="6949440" cy="57866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2730104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600DC1B0-7E1A-BD02-3F93-19E6B1B750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940A5ED-107D-01AB-8A00-22881128BE18}"/>
              </a:ext>
            </a:extLst>
          </p:cNvPr>
          <p:cNvSpPr>
            <a:spLocks noGrp="1"/>
          </p:cNvSpPr>
          <p:nvPr>
            <p:ph type="title"/>
          </p:nvPr>
        </p:nvSpPr>
        <p:spPr>
          <a:xfrm>
            <a:off x="612649" y="548638"/>
            <a:ext cx="3493008" cy="5788152"/>
          </a:xfrm>
        </p:spPr>
        <p:txBody>
          <a:bodyPr anchor="ctr">
            <a:normAutofit/>
          </a:bodyPr>
          <a:lstStyle/>
          <a:p>
            <a:r>
              <a:rPr lang="en-GB" sz="4000"/>
              <a:t>Conclusion. </a:t>
            </a:r>
          </a:p>
        </p:txBody>
      </p:sp>
      <p:graphicFrame>
        <p:nvGraphicFramePr>
          <p:cNvPr id="12" name="Content Placeholder 2">
            <a:extLst>
              <a:ext uri="{FF2B5EF4-FFF2-40B4-BE49-F238E27FC236}">
                <a16:creationId xmlns:a16="http://schemas.microsoft.com/office/drawing/2014/main" id="{A546D7A8-2706-09BF-91FF-B496E191B374}"/>
              </a:ext>
            </a:extLst>
          </p:cNvPr>
          <p:cNvGraphicFramePr>
            <a:graphicFrameLocks noGrp="1"/>
          </p:cNvGraphicFramePr>
          <p:nvPr>
            <p:ph idx="1"/>
            <p:extLst>
              <p:ext uri="{D42A27DB-BD31-4B8C-83A1-F6EECF244321}">
                <p14:modId xmlns:p14="http://schemas.microsoft.com/office/powerpoint/2010/main" val="3820106394"/>
              </p:ext>
            </p:extLst>
          </p:nvPr>
        </p:nvGraphicFramePr>
        <p:xfrm>
          <a:off x="4608246" y="548640"/>
          <a:ext cx="6949440" cy="57866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9493582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1CF711-854F-75BD-2D5F-BD38ED0C172C}"/>
              </a:ext>
            </a:extLst>
          </p:cNvPr>
          <p:cNvSpPr>
            <a:spLocks noGrp="1"/>
          </p:cNvSpPr>
          <p:nvPr>
            <p:ph type="title"/>
          </p:nvPr>
        </p:nvSpPr>
        <p:spPr/>
        <p:txBody>
          <a:bodyPr/>
          <a:lstStyle/>
          <a:p>
            <a:r>
              <a:rPr lang="en-GB" dirty="0" err="1"/>
              <a:t>Refereneces</a:t>
            </a:r>
            <a:r>
              <a:rPr lang="en-GB" dirty="0"/>
              <a:t>.</a:t>
            </a:r>
          </a:p>
        </p:txBody>
      </p:sp>
      <p:sp>
        <p:nvSpPr>
          <p:cNvPr id="3" name="Content Placeholder 2">
            <a:extLst>
              <a:ext uri="{FF2B5EF4-FFF2-40B4-BE49-F238E27FC236}">
                <a16:creationId xmlns:a16="http://schemas.microsoft.com/office/drawing/2014/main" id="{C20195AC-0A82-C17A-CED9-D8AA9B8B1624}"/>
              </a:ext>
            </a:extLst>
          </p:cNvPr>
          <p:cNvSpPr>
            <a:spLocks noGrp="1"/>
          </p:cNvSpPr>
          <p:nvPr>
            <p:ph idx="1"/>
          </p:nvPr>
        </p:nvSpPr>
        <p:spPr>
          <a:xfrm>
            <a:off x="210081" y="1111685"/>
            <a:ext cx="11473088" cy="5657750"/>
          </a:xfrm>
        </p:spPr>
        <p:txBody>
          <a:bodyPr vert="horz" lIns="91440" tIns="45720" rIns="91440" bIns="45720" rtlCol="0" anchor="t">
            <a:normAutofit fontScale="92500" lnSpcReduction="20000"/>
          </a:bodyPr>
          <a:lstStyle/>
          <a:p>
            <a:r>
              <a:rPr lang="en-GB"/>
              <a:t>NHS (2023) Social care and support guide. NHS. Available at: https://www.nhs.uk/conditions/social-care-and-support-guide/ (nhs.uk in Bing) (Accessed: [add date]).</a:t>
            </a:r>
          </a:p>
          <a:p>
            <a:r>
              <a:rPr lang="en-GB"/>
              <a:t>Care Quality Commission (CQC) (2022) What we do. CQC. Available at: https://www.cqc.org.uk/ (Accessed: [add date]).</a:t>
            </a:r>
          </a:p>
          <a:p>
            <a:r>
              <a:rPr lang="en-GB"/>
              <a:t>Department of Health and Social Care (2014) Care Act 2014: statutory guidance. UK Government. Available at: https://www.gov.uk/government/publications/care-act-statutory-guidance (gov.uk in Bing) (Accessed: [add date]).</a:t>
            </a:r>
          </a:p>
          <a:p>
            <a:r>
              <a:rPr lang="en-GB" b="1">
                <a:ea typeface="+mn-lt"/>
                <a:cs typeface="+mn-lt"/>
              </a:rPr>
              <a:t>Office for National Statistics (ONS) (2023)</a:t>
            </a:r>
            <a:r>
              <a:rPr lang="en-GB" dirty="0">
                <a:ea typeface="+mn-lt"/>
                <a:cs typeface="+mn-lt"/>
              </a:rPr>
              <a:t> </a:t>
            </a:r>
            <a:r>
              <a:rPr lang="en-GB" i="1">
                <a:ea typeface="+mn-lt"/>
                <a:cs typeface="+mn-lt"/>
              </a:rPr>
              <a:t>Living longer: trends in the UK’s ageing population</a:t>
            </a:r>
            <a:r>
              <a:rPr lang="en-GB">
                <a:ea typeface="+mn-lt"/>
                <a:cs typeface="+mn-lt"/>
              </a:rPr>
              <a:t>. ONS. Available at: </a:t>
            </a:r>
            <a:r>
              <a:rPr lang="en-GB" dirty="0">
                <a:latin typeface="Consolas"/>
                <a:hlinkClick r:id="rId2"/>
              </a:rPr>
              <a:t>https://www.ons.gov.uk/peoplepopulationandcommunity</a:t>
            </a:r>
            <a:r>
              <a:rPr lang="en-GB">
                <a:ea typeface="+mn-lt"/>
                <a:cs typeface="+mn-lt"/>
              </a:rPr>
              <a:t> (ons.gov.uk in Bing) (Accessed: [add date]).</a:t>
            </a:r>
            <a:endParaRPr lang="en-GB" dirty="0"/>
          </a:p>
          <a:p>
            <a:r>
              <a:rPr lang="en-GB" b="1">
                <a:ea typeface="+mn-lt"/>
                <a:cs typeface="+mn-lt"/>
              </a:rPr>
              <a:t>Office for National Statistics (ONS) (2022)</a:t>
            </a:r>
            <a:r>
              <a:rPr lang="en-GB" dirty="0">
                <a:ea typeface="+mn-lt"/>
                <a:cs typeface="+mn-lt"/>
              </a:rPr>
              <a:t> </a:t>
            </a:r>
            <a:r>
              <a:rPr lang="en-GB" i="1">
                <a:ea typeface="+mn-lt"/>
                <a:cs typeface="+mn-lt"/>
              </a:rPr>
              <a:t>National population projections: UK, 2022‑based</a:t>
            </a:r>
            <a:r>
              <a:rPr lang="en-GB">
                <a:ea typeface="+mn-lt"/>
                <a:cs typeface="+mn-lt"/>
              </a:rPr>
              <a:t>. ONS. Available at: </a:t>
            </a:r>
            <a:r>
              <a:rPr lang="en-GB" dirty="0">
                <a:latin typeface="Consolas"/>
                <a:hlinkClick r:id="rId3"/>
              </a:rPr>
              <a:t>https://www.ons.gov.uk/peoplepopulationandcommunity/populationandmigration</a:t>
            </a:r>
            <a:r>
              <a:rPr lang="en-GB">
                <a:ea typeface="+mn-lt"/>
                <a:cs typeface="+mn-lt"/>
              </a:rPr>
              <a:t> (ons.gov.uk in Bing) (Accessed: [add date]).</a:t>
            </a:r>
            <a:endParaRPr lang="en-GB"/>
          </a:p>
          <a:p>
            <a:r>
              <a:rPr lang="en-GB" b="1">
                <a:ea typeface="+mn-lt"/>
                <a:cs typeface="+mn-lt"/>
              </a:rPr>
              <a:t>NHS England (2019)</a:t>
            </a:r>
            <a:r>
              <a:rPr lang="en-GB" dirty="0">
                <a:ea typeface="+mn-lt"/>
                <a:cs typeface="+mn-lt"/>
              </a:rPr>
              <a:t> </a:t>
            </a:r>
            <a:r>
              <a:rPr lang="en-GB" i="1">
                <a:ea typeface="+mn-lt"/>
                <a:cs typeface="+mn-lt"/>
              </a:rPr>
              <a:t>The NHS Long Term Plan</a:t>
            </a:r>
            <a:r>
              <a:rPr lang="en-GB">
                <a:ea typeface="+mn-lt"/>
                <a:cs typeface="+mn-lt"/>
              </a:rPr>
              <a:t>. NHS England. Available at: </a:t>
            </a:r>
            <a:r>
              <a:rPr lang="en-GB" dirty="0">
                <a:latin typeface="Consolas"/>
                <a:hlinkClick r:id="rId4"/>
              </a:rPr>
              <a:t>https://www.longtermplan.nhs.uk</a:t>
            </a:r>
            <a:r>
              <a:rPr lang="en-GB">
                <a:ea typeface="+mn-lt"/>
                <a:cs typeface="+mn-lt"/>
              </a:rPr>
              <a:t> (longtermplan.nhs.uk in Bing) (Accessed: [add date]).</a:t>
            </a:r>
            <a:endParaRPr lang="en-GB"/>
          </a:p>
          <a:p>
            <a:endParaRPr lang="en-GB" dirty="0"/>
          </a:p>
          <a:p>
            <a:pPr marL="0" indent="0">
              <a:buNone/>
            </a:pPr>
            <a:endParaRPr lang="en-GB" dirty="0"/>
          </a:p>
        </p:txBody>
      </p:sp>
    </p:spTree>
    <p:extLst>
      <p:ext uri="{BB962C8B-B14F-4D97-AF65-F5344CB8AC3E}">
        <p14:creationId xmlns:p14="http://schemas.microsoft.com/office/powerpoint/2010/main" val="306964150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C383F03-6DF9-BDA7-0121-62847105D749}"/>
              </a:ext>
            </a:extLst>
          </p:cNvPr>
          <p:cNvSpPr>
            <a:spLocks noGrp="1"/>
          </p:cNvSpPr>
          <p:nvPr>
            <p:ph idx="1"/>
          </p:nvPr>
        </p:nvSpPr>
        <p:spPr>
          <a:xfrm>
            <a:off x="-5579" y="4626"/>
            <a:ext cx="10653579" cy="6750431"/>
          </a:xfrm>
        </p:spPr>
        <p:txBody>
          <a:bodyPr vert="horz" lIns="91440" tIns="45720" rIns="91440" bIns="45720" rtlCol="0" anchor="t">
            <a:normAutofit lnSpcReduction="10000"/>
          </a:bodyPr>
          <a:lstStyle/>
          <a:p>
            <a:r>
              <a:rPr lang="en-GB" b="1">
                <a:ea typeface="+mn-lt"/>
                <a:cs typeface="+mn-lt"/>
              </a:rPr>
              <a:t>Age UK (2022)</a:t>
            </a:r>
            <a:r>
              <a:rPr lang="en-GB" dirty="0">
                <a:ea typeface="+mn-lt"/>
                <a:cs typeface="+mn-lt"/>
              </a:rPr>
              <a:t> </a:t>
            </a:r>
            <a:r>
              <a:rPr lang="en-GB" i="1">
                <a:ea typeface="+mn-lt"/>
                <a:cs typeface="+mn-lt"/>
              </a:rPr>
              <a:t>Wellbeing in later life</a:t>
            </a:r>
            <a:r>
              <a:rPr lang="en-GB">
                <a:ea typeface="+mn-lt"/>
                <a:cs typeface="+mn-lt"/>
              </a:rPr>
              <a:t>. Age UK. Available at: </a:t>
            </a:r>
            <a:r>
              <a:rPr lang="en-GB" dirty="0">
                <a:ea typeface="+mn-lt"/>
                <a:cs typeface="+mn-lt"/>
                <a:hlinkClick r:id="rId2"/>
              </a:rPr>
              <a:t>https://www.ageuk.org.uk</a:t>
            </a:r>
            <a:r>
              <a:rPr lang="en-GB">
                <a:ea typeface="+mn-lt"/>
                <a:cs typeface="+mn-lt"/>
              </a:rPr>
              <a:t> (Accessed: [add date]).</a:t>
            </a:r>
            <a:endParaRPr lang="en-GB"/>
          </a:p>
          <a:p>
            <a:r>
              <a:rPr lang="en-GB" b="1">
                <a:ea typeface="+mn-lt"/>
                <a:cs typeface="+mn-lt"/>
              </a:rPr>
              <a:t>Care Quality Commission (CQC) (2022)</a:t>
            </a:r>
            <a:r>
              <a:rPr lang="en-GB" dirty="0">
                <a:ea typeface="+mn-lt"/>
                <a:cs typeface="+mn-lt"/>
              </a:rPr>
              <a:t> </a:t>
            </a:r>
            <a:r>
              <a:rPr lang="en-GB" i="1">
                <a:ea typeface="+mn-lt"/>
                <a:cs typeface="+mn-lt"/>
              </a:rPr>
              <a:t>State of Care Report</a:t>
            </a:r>
            <a:r>
              <a:rPr lang="en-GB">
                <a:ea typeface="+mn-lt"/>
                <a:cs typeface="+mn-lt"/>
              </a:rPr>
              <a:t>. CQC. Available at: </a:t>
            </a:r>
            <a:r>
              <a:rPr lang="en-GB" dirty="0">
                <a:ea typeface="+mn-lt"/>
                <a:cs typeface="+mn-lt"/>
                <a:hlinkClick r:id="rId3"/>
              </a:rPr>
              <a:t>https://www.cqc.org.uk</a:t>
            </a:r>
            <a:r>
              <a:rPr lang="en-GB" dirty="0">
                <a:ea typeface="+mn-lt"/>
                <a:cs typeface="+mn-lt"/>
              </a:rPr>
              <a:t> </a:t>
            </a:r>
            <a:r>
              <a:rPr lang="en-GB">
                <a:ea typeface="+mn-lt"/>
                <a:cs typeface="+mn-lt"/>
              </a:rPr>
              <a:t>(Accessed: [add date]).</a:t>
            </a:r>
            <a:endParaRPr lang="en-GB"/>
          </a:p>
          <a:p>
            <a:r>
              <a:rPr lang="en-GB" b="1">
                <a:ea typeface="+mn-lt"/>
                <a:cs typeface="+mn-lt"/>
              </a:rPr>
              <a:t>Department of Health and Social Care (2014)</a:t>
            </a:r>
            <a:r>
              <a:rPr lang="en-GB" dirty="0">
                <a:ea typeface="+mn-lt"/>
                <a:cs typeface="+mn-lt"/>
              </a:rPr>
              <a:t> </a:t>
            </a:r>
            <a:r>
              <a:rPr lang="en-GB" i="1">
                <a:ea typeface="+mn-lt"/>
                <a:cs typeface="+mn-lt"/>
              </a:rPr>
              <a:t>Care Act 2014: statutory guidance</a:t>
            </a:r>
            <a:r>
              <a:rPr lang="en-GB">
                <a:ea typeface="+mn-lt"/>
                <a:cs typeface="+mn-lt"/>
              </a:rPr>
              <a:t>. UK Government. Available at: </a:t>
            </a:r>
            <a:r>
              <a:rPr lang="en-GB" dirty="0">
                <a:latin typeface="Consolas"/>
                <a:hlinkClick r:id="rId4"/>
              </a:rPr>
              <a:t>https://www.gov.uk/government/publications/care-act-statutory-guidance</a:t>
            </a:r>
            <a:r>
              <a:rPr lang="en-GB">
                <a:ea typeface="+mn-lt"/>
                <a:cs typeface="+mn-lt"/>
              </a:rPr>
              <a:t> (gov.uk in Bing) (Accessed: [add date]).</a:t>
            </a:r>
            <a:endParaRPr lang="en-GB"/>
          </a:p>
          <a:p>
            <a:r>
              <a:rPr lang="en-GB" b="1">
                <a:ea typeface="+mn-lt"/>
                <a:cs typeface="+mn-lt"/>
              </a:rPr>
              <a:t>Government Equalities Office (2010)</a:t>
            </a:r>
            <a:r>
              <a:rPr lang="en-GB" dirty="0">
                <a:ea typeface="+mn-lt"/>
                <a:cs typeface="+mn-lt"/>
              </a:rPr>
              <a:t> </a:t>
            </a:r>
            <a:r>
              <a:rPr lang="en-GB" i="1">
                <a:ea typeface="+mn-lt"/>
                <a:cs typeface="+mn-lt"/>
              </a:rPr>
              <a:t>Equality Act 2010</a:t>
            </a:r>
            <a:r>
              <a:rPr lang="en-GB">
                <a:ea typeface="+mn-lt"/>
                <a:cs typeface="+mn-lt"/>
              </a:rPr>
              <a:t>. UK Government. Available at: </a:t>
            </a:r>
            <a:r>
              <a:rPr lang="en-GB" dirty="0">
                <a:latin typeface="Consolas"/>
                <a:hlinkClick r:id="rId5"/>
              </a:rPr>
              <a:t>https://www.gov.uk/guidance/equality-act-2010-guidance</a:t>
            </a:r>
            <a:r>
              <a:rPr lang="en-GB">
                <a:ea typeface="+mn-lt"/>
                <a:cs typeface="+mn-lt"/>
              </a:rPr>
              <a:t> (gov.uk in Bing) (Accessed: [add date]).</a:t>
            </a:r>
            <a:endParaRPr lang="en-GB"/>
          </a:p>
          <a:p>
            <a:r>
              <a:rPr lang="en-GB" b="1">
                <a:ea typeface="+mn-lt"/>
                <a:cs typeface="+mn-lt"/>
              </a:rPr>
              <a:t>NHS England (2019)</a:t>
            </a:r>
            <a:r>
              <a:rPr lang="en-GB" dirty="0">
                <a:ea typeface="+mn-lt"/>
                <a:cs typeface="+mn-lt"/>
              </a:rPr>
              <a:t> </a:t>
            </a:r>
            <a:r>
              <a:rPr lang="en-GB" i="1">
                <a:ea typeface="+mn-lt"/>
                <a:cs typeface="+mn-lt"/>
              </a:rPr>
              <a:t>The NHS Long Term Plan</a:t>
            </a:r>
            <a:r>
              <a:rPr lang="en-GB">
                <a:ea typeface="+mn-lt"/>
                <a:cs typeface="+mn-lt"/>
              </a:rPr>
              <a:t>. NHS England. Available at: </a:t>
            </a:r>
            <a:r>
              <a:rPr lang="en-GB" dirty="0">
                <a:latin typeface="Consolas"/>
                <a:hlinkClick r:id="rId6"/>
              </a:rPr>
              <a:t>https://www.longtermplan.nhs.uk</a:t>
            </a:r>
            <a:r>
              <a:rPr lang="en-GB">
                <a:ea typeface="+mn-lt"/>
                <a:cs typeface="+mn-lt"/>
              </a:rPr>
              <a:t> (longtermplan.nhs.uk in Bing) (Accessed: [add date]).</a:t>
            </a:r>
            <a:endParaRPr lang="en-GB"/>
          </a:p>
          <a:p>
            <a:r>
              <a:rPr lang="en-GB" b="1">
                <a:ea typeface="+mn-lt"/>
                <a:cs typeface="+mn-lt"/>
              </a:rPr>
              <a:t>NICE (2022)</a:t>
            </a:r>
            <a:r>
              <a:rPr lang="en-GB" dirty="0">
                <a:ea typeface="+mn-lt"/>
                <a:cs typeface="+mn-lt"/>
              </a:rPr>
              <a:t> </a:t>
            </a:r>
            <a:r>
              <a:rPr lang="en-GB" i="1">
                <a:ea typeface="+mn-lt"/>
                <a:cs typeface="+mn-lt"/>
              </a:rPr>
              <a:t>Older people with social care needs and multiple long‑term conditions</a:t>
            </a:r>
            <a:r>
              <a:rPr lang="en-GB">
                <a:ea typeface="+mn-lt"/>
                <a:cs typeface="+mn-lt"/>
              </a:rPr>
              <a:t>. NICE Guideline NG22. Available at: </a:t>
            </a:r>
            <a:r>
              <a:rPr lang="en-GB" dirty="0">
                <a:ea typeface="+mn-lt"/>
                <a:cs typeface="+mn-lt"/>
                <a:hlinkClick r:id="rId7"/>
              </a:rPr>
              <a:t>https://www.nice.org.uk</a:t>
            </a:r>
            <a:r>
              <a:rPr lang="en-GB">
                <a:ea typeface="+mn-lt"/>
                <a:cs typeface="+mn-lt"/>
              </a:rPr>
              <a:t> (Accessed: [add date]).</a:t>
            </a:r>
            <a:endParaRPr lang="en-GB"/>
          </a:p>
          <a:p>
            <a:r>
              <a:rPr lang="en-GB" b="1">
                <a:ea typeface="+mn-lt"/>
                <a:cs typeface="+mn-lt"/>
              </a:rPr>
              <a:t>SCIE (2020)</a:t>
            </a:r>
            <a:r>
              <a:rPr lang="en-GB" dirty="0">
                <a:ea typeface="+mn-lt"/>
                <a:cs typeface="+mn-lt"/>
              </a:rPr>
              <a:t> </a:t>
            </a:r>
            <a:r>
              <a:rPr lang="en-GB" i="1">
                <a:ea typeface="+mn-lt"/>
                <a:cs typeface="+mn-lt"/>
              </a:rPr>
              <a:t>Reablement: key issues</a:t>
            </a:r>
            <a:r>
              <a:rPr lang="en-GB">
                <a:ea typeface="+mn-lt"/>
                <a:cs typeface="+mn-lt"/>
              </a:rPr>
              <a:t>. Social Care Institute for Excellence. Available at: </a:t>
            </a:r>
            <a:r>
              <a:rPr lang="en-GB" dirty="0">
                <a:ea typeface="+mn-lt"/>
                <a:cs typeface="+mn-lt"/>
                <a:hlinkClick r:id="rId8"/>
              </a:rPr>
              <a:t>https://www.scie.org.uk</a:t>
            </a:r>
            <a:r>
              <a:rPr lang="en-GB">
                <a:ea typeface="+mn-lt"/>
                <a:cs typeface="+mn-lt"/>
              </a:rPr>
              <a:t> (Accessed: [add date]).</a:t>
            </a:r>
            <a:endParaRPr lang="en-GB"/>
          </a:p>
          <a:p>
            <a:endParaRPr lang="en-GB" dirty="0"/>
          </a:p>
        </p:txBody>
      </p:sp>
    </p:spTree>
    <p:extLst>
      <p:ext uri="{BB962C8B-B14F-4D97-AF65-F5344CB8AC3E}">
        <p14:creationId xmlns:p14="http://schemas.microsoft.com/office/powerpoint/2010/main" val="413975688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256A994-1DD8-EDEB-4A7D-28FBF65C9971}"/>
              </a:ext>
            </a:extLst>
          </p:cNvPr>
          <p:cNvSpPr>
            <a:spLocks noGrp="1"/>
          </p:cNvSpPr>
          <p:nvPr>
            <p:ph idx="1"/>
          </p:nvPr>
        </p:nvSpPr>
        <p:spPr>
          <a:xfrm>
            <a:off x="612647" y="47760"/>
            <a:ext cx="11243050" cy="6261600"/>
          </a:xfrm>
        </p:spPr>
        <p:txBody>
          <a:bodyPr vert="horz" lIns="91440" tIns="45720" rIns="91440" bIns="45720" rtlCol="0" anchor="t">
            <a:normAutofit fontScale="77500" lnSpcReduction="20000"/>
          </a:bodyPr>
          <a:lstStyle/>
          <a:p>
            <a:r>
              <a:rPr lang="en-GB" b="1">
                <a:ea typeface="+mn-lt"/>
                <a:cs typeface="+mn-lt"/>
              </a:rPr>
              <a:t>Atchley, R. (1989)</a:t>
            </a:r>
            <a:r>
              <a:rPr lang="en-GB">
                <a:ea typeface="+mn-lt"/>
                <a:cs typeface="+mn-lt"/>
              </a:rPr>
              <a:t> ‘A continuity theory of normal aging’, </a:t>
            </a:r>
            <a:r>
              <a:rPr lang="en-GB" i="1">
                <a:ea typeface="+mn-lt"/>
                <a:cs typeface="+mn-lt"/>
              </a:rPr>
              <a:t>The Gerontologist</a:t>
            </a:r>
            <a:r>
              <a:rPr lang="en-GB">
                <a:ea typeface="+mn-lt"/>
                <a:cs typeface="+mn-lt"/>
              </a:rPr>
              <a:t>, 29(2), pp. 183–190.</a:t>
            </a:r>
            <a:endParaRPr lang="en-GB"/>
          </a:p>
          <a:p>
            <a:r>
              <a:rPr lang="en-GB" b="1" dirty="0">
                <a:ea typeface="+mn-lt"/>
                <a:cs typeface="+mn-lt"/>
              </a:rPr>
              <a:t>Cumming, E. and Henry, W. (1961)</a:t>
            </a:r>
            <a:r>
              <a:rPr lang="en-GB" dirty="0">
                <a:ea typeface="+mn-lt"/>
                <a:cs typeface="+mn-lt"/>
              </a:rPr>
              <a:t> </a:t>
            </a:r>
            <a:r>
              <a:rPr lang="en-GB" i="1" dirty="0">
                <a:ea typeface="+mn-lt"/>
                <a:cs typeface="+mn-lt"/>
              </a:rPr>
              <a:t>Growing Old: The Process of Disengagement</a:t>
            </a:r>
            <a:r>
              <a:rPr lang="en-GB" dirty="0">
                <a:ea typeface="+mn-lt"/>
                <a:cs typeface="+mn-lt"/>
              </a:rPr>
              <a:t>. New York: Basic Books.</a:t>
            </a:r>
            <a:endParaRPr lang="en-GB" dirty="0"/>
          </a:p>
          <a:p>
            <a:r>
              <a:rPr lang="en-GB" b="1">
                <a:ea typeface="+mn-lt"/>
                <a:cs typeface="+mn-lt"/>
              </a:rPr>
              <a:t>Elder, G. (1994)</a:t>
            </a:r>
            <a:r>
              <a:rPr lang="en-GB">
                <a:ea typeface="+mn-lt"/>
                <a:cs typeface="+mn-lt"/>
              </a:rPr>
              <a:t> ‘Time, human agency, and social change: Perspectives on the life course’, </a:t>
            </a:r>
            <a:r>
              <a:rPr lang="en-GB" i="1">
                <a:ea typeface="+mn-lt"/>
                <a:cs typeface="+mn-lt"/>
              </a:rPr>
              <a:t>Social Psychology Quarterly</a:t>
            </a:r>
            <a:r>
              <a:rPr lang="en-GB">
                <a:ea typeface="+mn-lt"/>
                <a:cs typeface="+mn-lt"/>
              </a:rPr>
              <a:t>, 57(1), pp. 4–15.</a:t>
            </a:r>
            <a:endParaRPr lang="en-GB"/>
          </a:p>
          <a:p>
            <a:r>
              <a:rPr lang="en-GB" b="1">
                <a:ea typeface="+mn-lt"/>
                <a:cs typeface="+mn-lt"/>
              </a:rPr>
              <a:t>Havighurst, R. (1961)</a:t>
            </a:r>
            <a:r>
              <a:rPr lang="en-GB">
                <a:ea typeface="+mn-lt"/>
                <a:cs typeface="+mn-lt"/>
              </a:rPr>
              <a:t> ‘Successful aging’, </a:t>
            </a:r>
            <a:r>
              <a:rPr lang="en-GB" i="1">
                <a:ea typeface="+mn-lt"/>
                <a:cs typeface="+mn-lt"/>
              </a:rPr>
              <a:t>The Gerontologist</a:t>
            </a:r>
            <a:r>
              <a:rPr lang="en-GB">
                <a:ea typeface="+mn-lt"/>
                <a:cs typeface="+mn-lt"/>
              </a:rPr>
              <a:t>, 1(1), pp. 8–13.</a:t>
            </a:r>
            <a:endParaRPr lang="en-GB"/>
          </a:p>
          <a:p>
            <a:r>
              <a:rPr lang="en-GB" b="1">
                <a:ea typeface="+mn-lt"/>
                <a:cs typeface="+mn-lt"/>
              </a:rPr>
              <a:t>Age UK (2022)</a:t>
            </a:r>
            <a:r>
              <a:rPr lang="en-GB" dirty="0">
                <a:ea typeface="+mn-lt"/>
                <a:cs typeface="+mn-lt"/>
              </a:rPr>
              <a:t> </a:t>
            </a:r>
            <a:r>
              <a:rPr lang="en-GB" i="1">
                <a:ea typeface="+mn-lt"/>
                <a:cs typeface="+mn-lt"/>
              </a:rPr>
              <a:t>Loneliness in later life</a:t>
            </a:r>
            <a:r>
              <a:rPr lang="en-GB">
                <a:ea typeface="+mn-lt"/>
                <a:cs typeface="+mn-lt"/>
              </a:rPr>
              <a:t>. Age UK. Available at: </a:t>
            </a:r>
            <a:r>
              <a:rPr lang="en-GB" dirty="0">
                <a:ea typeface="+mn-lt"/>
                <a:cs typeface="+mn-lt"/>
                <a:hlinkClick r:id="rId2"/>
              </a:rPr>
              <a:t>https://www.ageuk.org.uk</a:t>
            </a:r>
            <a:r>
              <a:rPr lang="en-GB">
                <a:ea typeface="+mn-lt"/>
                <a:cs typeface="+mn-lt"/>
              </a:rPr>
              <a:t> (Accessed: [add date]).</a:t>
            </a:r>
            <a:endParaRPr lang="en-GB" dirty="0"/>
          </a:p>
          <a:p>
            <a:r>
              <a:rPr lang="en-GB" b="1">
                <a:ea typeface="+mn-lt"/>
                <a:cs typeface="+mn-lt"/>
              </a:rPr>
              <a:t>Age UK (2023)</a:t>
            </a:r>
            <a:r>
              <a:rPr lang="en-GB" dirty="0">
                <a:ea typeface="+mn-lt"/>
                <a:cs typeface="+mn-lt"/>
              </a:rPr>
              <a:t> </a:t>
            </a:r>
            <a:r>
              <a:rPr lang="en-GB" i="1">
                <a:ea typeface="+mn-lt"/>
                <a:cs typeface="+mn-lt"/>
              </a:rPr>
              <a:t>Later life in the United Kingdom</a:t>
            </a:r>
            <a:r>
              <a:rPr lang="en-GB">
                <a:ea typeface="+mn-lt"/>
                <a:cs typeface="+mn-lt"/>
              </a:rPr>
              <a:t>. Age UK. Available at: </a:t>
            </a:r>
            <a:r>
              <a:rPr lang="en-GB" dirty="0">
                <a:ea typeface="+mn-lt"/>
                <a:cs typeface="+mn-lt"/>
                <a:hlinkClick r:id="rId2"/>
              </a:rPr>
              <a:t>https://www.ageuk.org.uk</a:t>
            </a:r>
            <a:r>
              <a:rPr lang="en-GB">
                <a:ea typeface="+mn-lt"/>
                <a:cs typeface="+mn-lt"/>
              </a:rPr>
              <a:t> (Accessed: [add date]).</a:t>
            </a:r>
            <a:endParaRPr lang="en-GB"/>
          </a:p>
          <a:p>
            <a:r>
              <a:rPr lang="en-GB" b="1">
                <a:ea typeface="+mn-lt"/>
                <a:cs typeface="+mn-lt"/>
              </a:rPr>
              <a:t>Alzheimer’s Society (2023)</a:t>
            </a:r>
            <a:r>
              <a:rPr lang="en-GB" dirty="0">
                <a:ea typeface="+mn-lt"/>
                <a:cs typeface="+mn-lt"/>
              </a:rPr>
              <a:t> </a:t>
            </a:r>
            <a:r>
              <a:rPr lang="en-GB" i="1">
                <a:ea typeface="+mn-lt"/>
                <a:cs typeface="+mn-lt"/>
              </a:rPr>
              <a:t>Dementia UK report</a:t>
            </a:r>
            <a:r>
              <a:rPr lang="en-GB">
                <a:ea typeface="+mn-lt"/>
                <a:cs typeface="+mn-lt"/>
              </a:rPr>
              <a:t>. Alzheimer’s Society. Available at: </a:t>
            </a:r>
            <a:r>
              <a:rPr lang="en-GB" dirty="0">
                <a:ea typeface="+mn-lt"/>
                <a:cs typeface="+mn-lt"/>
                <a:hlinkClick r:id="rId3"/>
              </a:rPr>
              <a:t>https://www.alzheimers.org.uk</a:t>
            </a:r>
            <a:r>
              <a:rPr lang="en-GB">
                <a:ea typeface="+mn-lt"/>
                <a:cs typeface="+mn-lt"/>
              </a:rPr>
              <a:t> (Accessed: [add date]).</a:t>
            </a:r>
            <a:endParaRPr lang="en-GB"/>
          </a:p>
          <a:p>
            <a:r>
              <a:rPr lang="en-GB" b="1">
                <a:ea typeface="+mn-lt"/>
                <a:cs typeface="+mn-lt"/>
              </a:rPr>
              <a:t>Care Quality Commission (CQC) (2022)</a:t>
            </a:r>
            <a:r>
              <a:rPr lang="en-GB" dirty="0">
                <a:ea typeface="+mn-lt"/>
                <a:cs typeface="+mn-lt"/>
              </a:rPr>
              <a:t> </a:t>
            </a:r>
            <a:r>
              <a:rPr lang="en-GB" i="1">
                <a:ea typeface="+mn-lt"/>
                <a:cs typeface="+mn-lt"/>
              </a:rPr>
              <a:t>State of Care Report</a:t>
            </a:r>
            <a:r>
              <a:rPr lang="en-GB">
                <a:ea typeface="+mn-lt"/>
                <a:cs typeface="+mn-lt"/>
              </a:rPr>
              <a:t>. CQC. Available at: </a:t>
            </a:r>
            <a:r>
              <a:rPr lang="en-GB" dirty="0">
                <a:ea typeface="+mn-lt"/>
                <a:cs typeface="+mn-lt"/>
                <a:hlinkClick r:id="rId4"/>
              </a:rPr>
              <a:t>https://www.cqc.org.uk</a:t>
            </a:r>
            <a:r>
              <a:rPr lang="en-GB">
                <a:ea typeface="+mn-lt"/>
                <a:cs typeface="+mn-lt"/>
              </a:rPr>
              <a:t> (Accessed: [add date]).</a:t>
            </a:r>
            <a:endParaRPr lang="en-GB"/>
          </a:p>
          <a:p>
            <a:r>
              <a:rPr lang="en-GB" b="1">
                <a:ea typeface="+mn-lt"/>
                <a:cs typeface="+mn-lt"/>
              </a:rPr>
              <a:t>Government Equalities Office (2010)</a:t>
            </a:r>
            <a:r>
              <a:rPr lang="en-GB" dirty="0">
                <a:ea typeface="+mn-lt"/>
                <a:cs typeface="+mn-lt"/>
              </a:rPr>
              <a:t> </a:t>
            </a:r>
            <a:r>
              <a:rPr lang="en-GB" i="1">
                <a:ea typeface="+mn-lt"/>
                <a:cs typeface="+mn-lt"/>
              </a:rPr>
              <a:t>Equality Act 2010</a:t>
            </a:r>
            <a:r>
              <a:rPr lang="en-GB">
                <a:ea typeface="+mn-lt"/>
                <a:cs typeface="+mn-lt"/>
              </a:rPr>
              <a:t>. UK Government. Available at: </a:t>
            </a:r>
            <a:r>
              <a:rPr lang="en-GB" dirty="0">
                <a:latin typeface="Consolas"/>
                <a:hlinkClick r:id="rId5"/>
              </a:rPr>
              <a:t>https://www.gov.uk/guidance/equality-act-2010-guidance</a:t>
            </a:r>
            <a:r>
              <a:rPr lang="en-GB">
                <a:ea typeface="+mn-lt"/>
                <a:cs typeface="+mn-lt"/>
              </a:rPr>
              <a:t> (gov.uk in Bing) (Accessed: [add date]).</a:t>
            </a:r>
            <a:endParaRPr lang="en-GB"/>
          </a:p>
          <a:p>
            <a:r>
              <a:rPr lang="en-GB" b="1">
                <a:ea typeface="+mn-lt"/>
                <a:cs typeface="+mn-lt"/>
              </a:rPr>
              <a:t>NHS England (2019)</a:t>
            </a:r>
            <a:r>
              <a:rPr lang="en-GB" dirty="0">
                <a:ea typeface="+mn-lt"/>
                <a:cs typeface="+mn-lt"/>
              </a:rPr>
              <a:t> </a:t>
            </a:r>
            <a:r>
              <a:rPr lang="en-GB" i="1">
                <a:ea typeface="+mn-lt"/>
                <a:cs typeface="+mn-lt"/>
              </a:rPr>
              <a:t>The NHS Long Term Plan</a:t>
            </a:r>
            <a:r>
              <a:rPr lang="en-GB">
                <a:ea typeface="+mn-lt"/>
                <a:cs typeface="+mn-lt"/>
              </a:rPr>
              <a:t>. NHS England. Available at: </a:t>
            </a:r>
            <a:r>
              <a:rPr lang="en-GB" dirty="0">
                <a:latin typeface="Consolas"/>
                <a:hlinkClick r:id="rId6"/>
              </a:rPr>
              <a:t>https://www.longtermplan.nhs.uk</a:t>
            </a:r>
            <a:r>
              <a:rPr lang="en-GB">
                <a:ea typeface="+mn-lt"/>
                <a:cs typeface="+mn-lt"/>
              </a:rPr>
              <a:t> (longtermplan.nhs.uk in Bing) (Accessed: [add date]).</a:t>
            </a:r>
            <a:endParaRPr lang="en-GB"/>
          </a:p>
          <a:p>
            <a:r>
              <a:rPr lang="en-GB" b="1">
                <a:ea typeface="+mn-lt"/>
                <a:cs typeface="+mn-lt"/>
              </a:rPr>
              <a:t>Office for National Statistics (ONS) (2021)</a:t>
            </a:r>
            <a:r>
              <a:rPr lang="en-GB" dirty="0">
                <a:ea typeface="+mn-lt"/>
                <a:cs typeface="+mn-lt"/>
              </a:rPr>
              <a:t> </a:t>
            </a:r>
            <a:r>
              <a:rPr lang="en-GB" i="1">
                <a:ea typeface="+mn-lt"/>
                <a:cs typeface="+mn-lt"/>
              </a:rPr>
              <a:t>Internet users, UK</a:t>
            </a:r>
            <a:r>
              <a:rPr lang="en-GB">
                <a:ea typeface="+mn-lt"/>
                <a:cs typeface="+mn-lt"/>
              </a:rPr>
              <a:t>. ONS. Available at: </a:t>
            </a:r>
            <a:r>
              <a:rPr lang="en-GB" dirty="0">
                <a:ea typeface="+mn-lt"/>
                <a:cs typeface="+mn-lt"/>
                <a:hlinkClick r:id="rId7"/>
              </a:rPr>
              <a:t>https://www.ons.gov.uk</a:t>
            </a:r>
            <a:r>
              <a:rPr lang="en-GB">
                <a:ea typeface="+mn-lt"/>
                <a:cs typeface="+mn-lt"/>
              </a:rPr>
              <a:t> (Accessed: [add date]).</a:t>
            </a:r>
            <a:endParaRPr lang="en-GB"/>
          </a:p>
          <a:p>
            <a:endParaRPr lang="en-GB" dirty="0"/>
          </a:p>
          <a:p>
            <a:pPr marL="0" indent="0">
              <a:buNone/>
            </a:pPr>
            <a:endParaRPr lang="en-GB" dirty="0"/>
          </a:p>
        </p:txBody>
      </p:sp>
    </p:spTree>
    <p:extLst>
      <p:ext uri="{BB962C8B-B14F-4D97-AF65-F5344CB8AC3E}">
        <p14:creationId xmlns:p14="http://schemas.microsoft.com/office/powerpoint/2010/main" val="248021801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2A10167-5B27-E4D5-A3C8-7225DF961550}"/>
              </a:ext>
            </a:extLst>
          </p:cNvPr>
          <p:cNvSpPr>
            <a:spLocks noGrp="1"/>
          </p:cNvSpPr>
          <p:nvPr>
            <p:ph idx="1"/>
          </p:nvPr>
        </p:nvSpPr>
        <p:spPr>
          <a:xfrm>
            <a:off x="612647" y="119646"/>
            <a:ext cx="10653579" cy="6189714"/>
          </a:xfrm>
        </p:spPr>
        <p:txBody>
          <a:bodyPr vert="horz" lIns="91440" tIns="45720" rIns="91440" bIns="45720" rtlCol="0" anchor="t">
            <a:normAutofit fontScale="85000" lnSpcReduction="20000"/>
          </a:bodyPr>
          <a:lstStyle/>
          <a:p>
            <a:r>
              <a:rPr lang="en-GB" b="1">
                <a:ea typeface="+mn-lt"/>
                <a:cs typeface="+mn-lt"/>
              </a:rPr>
              <a:t>Age UK (2022)</a:t>
            </a:r>
            <a:r>
              <a:rPr lang="en-GB" dirty="0">
                <a:ea typeface="+mn-lt"/>
                <a:cs typeface="+mn-lt"/>
              </a:rPr>
              <a:t> </a:t>
            </a:r>
            <a:r>
              <a:rPr lang="en-GB" i="1">
                <a:ea typeface="+mn-lt"/>
                <a:cs typeface="+mn-lt"/>
              </a:rPr>
              <a:t>Wellbeing in later life</a:t>
            </a:r>
            <a:r>
              <a:rPr lang="en-GB">
                <a:ea typeface="+mn-lt"/>
                <a:cs typeface="+mn-lt"/>
              </a:rPr>
              <a:t>. Age UK. Available at: </a:t>
            </a:r>
            <a:r>
              <a:rPr lang="en-GB" dirty="0">
                <a:ea typeface="+mn-lt"/>
                <a:cs typeface="+mn-lt"/>
                <a:hlinkClick r:id="rId2"/>
              </a:rPr>
              <a:t>https://www.ageuk.org.uk</a:t>
            </a:r>
            <a:r>
              <a:rPr lang="en-GB" dirty="0">
                <a:ea typeface="+mn-lt"/>
                <a:cs typeface="+mn-lt"/>
              </a:rPr>
              <a:t> </a:t>
            </a:r>
            <a:r>
              <a:rPr lang="en-GB">
                <a:ea typeface="+mn-lt"/>
                <a:cs typeface="+mn-lt"/>
              </a:rPr>
              <a:t>(Accessed: [add date]).</a:t>
            </a:r>
            <a:endParaRPr lang="en-GB"/>
          </a:p>
          <a:p>
            <a:r>
              <a:rPr lang="en-GB" b="1">
                <a:ea typeface="+mn-lt"/>
                <a:cs typeface="+mn-lt"/>
              </a:rPr>
              <a:t>Charles, S. and Carstensen, L. (2010)</a:t>
            </a:r>
            <a:r>
              <a:rPr lang="en-GB">
                <a:ea typeface="+mn-lt"/>
                <a:cs typeface="+mn-lt"/>
              </a:rPr>
              <a:t> ‘Social and emotional aging’, </a:t>
            </a:r>
            <a:r>
              <a:rPr lang="en-GB" i="1">
                <a:ea typeface="+mn-lt"/>
                <a:cs typeface="+mn-lt"/>
              </a:rPr>
              <a:t>Annual Review of Psychology</a:t>
            </a:r>
            <a:r>
              <a:rPr lang="en-GB">
                <a:ea typeface="+mn-lt"/>
                <a:cs typeface="+mn-lt"/>
              </a:rPr>
              <a:t>, 61, pp. 383–409.</a:t>
            </a:r>
            <a:endParaRPr lang="en-GB"/>
          </a:p>
          <a:p>
            <a:r>
              <a:rPr lang="en-GB" b="1">
                <a:ea typeface="+mn-lt"/>
                <a:cs typeface="+mn-lt"/>
              </a:rPr>
              <a:t>Office for National Statistics (ONS) (2019)</a:t>
            </a:r>
            <a:r>
              <a:rPr lang="en-GB" dirty="0">
                <a:ea typeface="+mn-lt"/>
                <a:cs typeface="+mn-lt"/>
              </a:rPr>
              <a:t> </a:t>
            </a:r>
            <a:r>
              <a:rPr lang="en-GB" i="1">
                <a:ea typeface="+mn-lt"/>
                <a:cs typeface="+mn-lt"/>
              </a:rPr>
              <a:t>Personal well-being in the UK</a:t>
            </a:r>
            <a:r>
              <a:rPr lang="en-GB">
                <a:ea typeface="+mn-lt"/>
                <a:cs typeface="+mn-lt"/>
              </a:rPr>
              <a:t>. ONS. Available at: </a:t>
            </a:r>
            <a:r>
              <a:rPr lang="en-GB" dirty="0">
                <a:ea typeface="+mn-lt"/>
                <a:cs typeface="+mn-lt"/>
                <a:hlinkClick r:id="rId3"/>
              </a:rPr>
              <a:t>https://www.ons.gov.uk</a:t>
            </a:r>
            <a:r>
              <a:rPr lang="en-GB">
                <a:ea typeface="+mn-lt"/>
                <a:cs typeface="+mn-lt"/>
              </a:rPr>
              <a:t> (Accessed: [add date]).</a:t>
            </a:r>
            <a:endParaRPr lang="en-GB"/>
          </a:p>
          <a:p>
            <a:r>
              <a:rPr lang="en-GB" b="1">
                <a:ea typeface="+mn-lt"/>
                <a:cs typeface="+mn-lt"/>
              </a:rPr>
              <a:t>World Health Organization (WHO) (2020)</a:t>
            </a:r>
            <a:r>
              <a:rPr lang="en-GB" dirty="0">
                <a:ea typeface="+mn-lt"/>
                <a:cs typeface="+mn-lt"/>
              </a:rPr>
              <a:t> </a:t>
            </a:r>
            <a:r>
              <a:rPr lang="en-GB" i="1">
                <a:ea typeface="+mn-lt"/>
                <a:cs typeface="+mn-lt"/>
              </a:rPr>
              <a:t>Decade of Healthy Ageing 2020–2030</a:t>
            </a:r>
            <a:r>
              <a:rPr lang="en-GB">
                <a:ea typeface="+mn-lt"/>
                <a:cs typeface="+mn-lt"/>
              </a:rPr>
              <a:t>. WHO. Available at: </a:t>
            </a:r>
            <a:r>
              <a:rPr lang="en-GB" dirty="0">
                <a:ea typeface="+mn-lt"/>
                <a:cs typeface="+mn-lt"/>
                <a:hlinkClick r:id="rId4"/>
              </a:rPr>
              <a:t>https://www.who.int</a:t>
            </a:r>
            <a:r>
              <a:rPr lang="en-GB">
                <a:ea typeface="+mn-lt"/>
                <a:cs typeface="+mn-lt"/>
              </a:rPr>
              <a:t> (Accessed: [add date]).</a:t>
            </a:r>
            <a:endParaRPr lang="en-GB"/>
          </a:p>
          <a:p>
            <a:r>
              <a:rPr lang="en-GB" b="1">
                <a:ea typeface="+mn-lt"/>
                <a:cs typeface="+mn-lt"/>
              </a:rPr>
              <a:t>Age UK (2022)</a:t>
            </a:r>
            <a:r>
              <a:rPr lang="en-GB" dirty="0">
                <a:ea typeface="+mn-lt"/>
                <a:cs typeface="+mn-lt"/>
              </a:rPr>
              <a:t> </a:t>
            </a:r>
            <a:r>
              <a:rPr lang="en-GB" i="1">
                <a:ea typeface="+mn-lt"/>
                <a:cs typeface="+mn-lt"/>
              </a:rPr>
              <a:t>Loneliness in later life</a:t>
            </a:r>
            <a:r>
              <a:rPr lang="en-GB">
                <a:ea typeface="+mn-lt"/>
                <a:cs typeface="+mn-lt"/>
              </a:rPr>
              <a:t>. Age UK. Available at: </a:t>
            </a:r>
            <a:r>
              <a:rPr lang="en-GB" dirty="0">
                <a:ea typeface="+mn-lt"/>
                <a:cs typeface="+mn-lt"/>
                <a:hlinkClick r:id="rId2"/>
              </a:rPr>
              <a:t>https://www.ageuk.org.uk</a:t>
            </a:r>
            <a:r>
              <a:rPr lang="en-GB">
                <a:ea typeface="+mn-lt"/>
                <a:cs typeface="+mn-lt"/>
              </a:rPr>
              <a:t> (Accessed: [add date]).</a:t>
            </a:r>
            <a:endParaRPr lang="en-GB" dirty="0"/>
          </a:p>
          <a:p>
            <a:r>
              <a:rPr lang="en-GB" b="1">
                <a:ea typeface="+mn-lt"/>
                <a:cs typeface="+mn-lt"/>
              </a:rPr>
              <a:t>Alzheimer’s Society (2023)</a:t>
            </a:r>
            <a:r>
              <a:rPr lang="en-GB" dirty="0">
                <a:ea typeface="+mn-lt"/>
                <a:cs typeface="+mn-lt"/>
              </a:rPr>
              <a:t> </a:t>
            </a:r>
            <a:r>
              <a:rPr lang="en-GB" i="1">
                <a:ea typeface="+mn-lt"/>
                <a:cs typeface="+mn-lt"/>
              </a:rPr>
              <a:t>What is vascular dementia?</a:t>
            </a:r>
            <a:r>
              <a:rPr lang="en-GB">
                <a:ea typeface="+mn-lt"/>
                <a:cs typeface="+mn-lt"/>
              </a:rPr>
              <a:t> Alzheimer’s Society. Available at: </a:t>
            </a:r>
            <a:r>
              <a:rPr lang="en-GB" dirty="0">
                <a:ea typeface="+mn-lt"/>
                <a:cs typeface="+mn-lt"/>
                <a:hlinkClick r:id="rId5"/>
              </a:rPr>
              <a:t>https://www.alzheimers.org.uk</a:t>
            </a:r>
            <a:r>
              <a:rPr lang="en-GB">
                <a:ea typeface="+mn-lt"/>
                <a:cs typeface="+mn-lt"/>
              </a:rPr>
              <a:t> (Accessed: [add date]).</a:t>
            </a:r>
            <a:endParaRPr lang="en-GB"/>
          </a:p>
          <a:p>
            <a:r>
              <a:rPr lang="en-GB" b="1">
                <a:ea typeface="+mn-lt"/>
                <a:cs typeface="+mn-lt"/>
              </a:rPr>
              <a:t>Atchley, R. (1989)</a:t>
            </a:r>
            <a:r>
              <a:rPr lang="en-GB">
                <a:ea typeface="+mn-lt"/>
                <a:cs typeface="+mn-lt"/>
              </a:rPr>
              <a:t> ‘A continuity theory of normal aging’, </a:t>
            </a:r>
            <a:r>
              <a:rPr lang="en-GB" i="1">
                <a:ea typeface="+mn-lt"/>
                <a:cs typeface="+mn-lt"/>
              </a:rPr>
              <a:t>The Gerontologist</a:t>
            </a:r>
            <a:r>
              <a:rPr lang="en-GB">
                <a:ea typeface="+mn-lt"/>
                <a:cs typeface="+mn-lt"/>
              </a:rPr>
              <a:t>, 29(2), pp. 183–190.</a:t>
            </a:r>
            <a:endParaRPr lang="en-GB"/>
          </a:p>
          <a:p>
            <a:r>
              <a:rPr lang="en-GB" b="1">
                <a:ea typeface="+mn-lt"/>
                <a:cs typeface="+mn-lt"/>
              </a:rPr>
              <a:t>Department of Health and Social Care (2014)</a:t>
            </a:r>
            <a:r>
              <a:rPr lang="en-GB" dirty="0">
                <a:ea typeface="+mn-lt"/>
                <a:cs typeface="+mn-lt"/>
              </a:rPr>
              <a:t> </a:t>
            </a:r>
            <a:r>
              <a:rPr lang="en-GB" i="1">
                <a:ea typeface="+mn-lt"/>
                <a:cs typeface="+mn-lt"/>
              </a:rPr>
              <a:t>Care Act 2014: statutory guidance</a:t>
            </a:r>
            <a:r>
              <a:rPr lang="en-GB">
                <a:ea typeface="+mn-lt"/>
                <a:cs typeface="+mn-lt"/>
              </a:rPr>
              <a:t>. UK Government. Available at: </a:t>
            </a:r>
            <a:r>
              <a:rPr lang="en-GB" dirty="0">
                <a:latin typeface="Consolas"/>
                <a:hlinkClick r:id="rId6"/>
              </a:rPr>
              <a:t>https://www.gov.uk/government/publications/care-act-statutory-guidance</a:t>
            </a:r>
            <a:r>
              <a:rPr lang="en-GB" dirty="0">
                <a:ea typeface="+mn-lt"/>
                <a:cs typeface="+mn-lt"/>
              </a:rPr>
              <a:t> </a:t>
            </a:r>
            <a:r>
              <a:rPr lang="en-GB">
                <a:ea typeface="+mn-lt"/>
                <a:cs typeface="+mn-lt"/>
              </a:rPr>
              <a:t>(gov.uk in Bing) (Accessed: [add date]).</a:t>
            </a:r>
            <a:endParaRPr lang="en-GB"/>
          </a:p>
          <a:p>
            <a:r>
              <a:rPr lang="en-GB" b="1">
                <a:ea typeface="+mn-lt"/>
                <a:cs typeface="+mn-lt"/>
              </a:rPr>
              <a:t>Havighurst, R. (1961)</a:t>
            </a:r>
            <a:r>
              <a:rPr lang="en-GB">
                <a:ea typeface="+mn-lt"/>
                <a:cs typeface="+mn-lt"/>
              </a:rPr>
              <a:t> ‘Successful aging’, </a:t>
            </a:r>
            <a:r>
              <a:rPr lang="en-GB" i="1">
                <a:ea typeface="+mn-lt"/>
                <a:cs typeface="+mn-lt"/>
              </a:rPr>
              <a:t>The Gerontologist</a:t>
            </a:r>
            <a:r>
              <a:rPr lang="en-GB">
                <a:ea typeface="+mn-lt"/>
                <a:cs typeface="+mn-lt"/>
              </a:rPr>
              <a:t>, 1(1), pp. 8–13.</a:t>
            </a:r>
            <a:endParaRPr lang="en-GB"/>
          </a:p>
          <a:p>
            <a:r>
              <a:rPr lang="en-GB" b="1">
                <a:ea typeface="+mn-lt"/>
                <a:cs typeface="+mn-lt"/>
              </a:rPr>
              <a:t>NHS England (2019)</a:t>
            </a:r>
            <a:r>
              <a:rPr lang="en-GB" dirty="0">
                <a:ea typeface="+mn-lt"/>
                <a:cs typeface="+mn-lt"/>
              </a:rPr>
              <a:t> </a:t>
            </a:r>
            <a:r>
              <a:rPr lang="en-GB" i="1">
                <a:ea typeface="+mn-lt"/>
                <a:cs typeface="+mn-lt"/>
              </a:rPr>
              <a:t>The NHS Long Term Plan</a:t>
            </a:r>
            <a:r>
              <a:rPr lang="en-GB">
                <a:ea typeface="+mn-lt"/>
                <a:cs typeface="+mn-lt"/>
              </a:rPr>
              <a:t>. NHS England. Available at: </a:t>
            </a:r>
            <a:r>
              <a:rPr lang="en-GB" dirty="0">
                <a:latin typeface="Consolas"/>
                <a:hlinkClick r:id="rId7"/>
              </a:rPr>
              <a:t>https://www.longtermplan.nhs.uk</a:t>
            </a:r>
            <a:r>
              <a:rPr lang="en-GB">
                <a:ea typeface="+mn-lt"/>
                <a:cs typeface="+mn-lt"/>
              </a:rPr>
              <a:t> (longtermplan.nhs.uk in Bing) (Accessed: [add date]).</a:t>
            </a:r>
            <a:endParaRPr lang="en-GB"/>
          </a:p>
          <a:p>
            <a:endParaRPr lang="en-GB" dirty="0"/>
          </a:p>
          <a:p>
            <a:endParaRPr lang="en-GB" dirty="0"/>
          </a:p>
        </p:txBody>
      </p:sp>
    </p:spTree>
    <p:extLst>
      <p:ext uri="{BB962C8B-B14F-4D97-AF65-F5344CB8AC3E}">
        <p14:creationId xmlns:p14="http://schemas.microsoft.com/office/powerpoint/2010/main" val="276109399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BD02927-4A88-12DF-7865-CCD101A94EB0}"/>
              </a:ext>
            </a:extLst>
          </p:cNvPr>
          <p:cNvSpPr>
            <a:spLocks noGrp="1"/>
          </p:cNvSpPr>
          <p:nvPr>
            <p:ph idx="1"/>
          </p:nvPr>
        </p:nvSpPr>
        <p:spPr>
          <a:xfrm>
            <a:off x="-5579" y="4626"/>
            <a:ext cx="10826107" cy="7095488"/>
          </a:xfrm>
        </p:spPr>
        <p:txBody>
          <a:bodyPr vert="horz" lIns="91440" tIns="45720" rIns="91440" bIns="45720" rtlCol="0" anchor="t">
            <a:normAutofit fontScale="70000" lnSpcReduction="20000"/>
          </a:bodyPr>
          <a:lstStyle/>
          <a:p>
            <a:r>
              <a:rPr lang="en-GB" b="1">
                <a:ea typeface="+mn-lt"/>
                <a:cs typeface="+mn-lt"/>
              </a:rPr>
              <a:t>Atchley, R. (1989)</a:t>
            </a:r>
            <a:r>
              <a:rPr lang="en-GB">
                <a:ea typeface="+mn-lt"/>
                <a:cs typeface="+mn-lt"/>
              </a:rPr>
              <a:t> ‘A continuity theory of normal aging’, </a:t>
            </a:r>
            <a:r>
              <a:rPr lang="en-GB" i="1">
                <a:ea typeface="+mn-lt"/>
                <a:cs typeface="+mn-lt"/>
              </a:rPr>
              <a:t>The Gerontologist</a:t>
            </a:r>
            <a:r>
              <a:rPr lang="en-GB">
                <a:ea typeface="+mn-lt"/>
                <a:cs typeface="+mn-lt"/>
              </a:rPr>
              <a:t>, 29(2), pp. 183–190.</a:t>
            </a:r>
            <a:endParaRPr lang="en-GB"/>
          </a:p>
          <a:p>
            <a:r>
              <a:rPr lang="en-GB" b="1">
                <a:ea typeface="+mn-lt"/>
                <a:cs typeface="+mn-lt"/>
              </a:rPr>
              <a:t>Department of Health and Social Care (2014)</a:t>
            </a:r>
            <a:r>
              <a:rPr lang="en-GB" dirty="0">
                <a:ea typeface="+mn-lt"/>
                <a:cs typeface="+mn-lt"/>
              </a:rPr>
              <a:t> </a:t>
            </a:r>
            <a:r>
              <a:rPr lang="en-GB" i="1">
                <a:ea typeface="+mn-lt"/>
                <a:cs typeface="+mn-lt"/>
              </a:rPr>
              <a:t>Care Act 2014: statutory guidance</a:t>
            </a:r>
            <a:r>
              <a:rPr lang="en-GB">
                <a:ea typeface="+mn-lt"/>
                <a:cs typeface="+mn-lt"/>
              </a:rPr>
              <a:t>. UK Government. Available at: </a:t>
            </a:r>
            <a:r>
              <a:rPr lang="en-GB" dirty="0">
                <a:latin typeface="Consolas"/>
                <a:hlinkClick r:id="rId2"/>
              </a:rPr>
              <a:t>https://www.gov.uk/government/publications/care-act-statutory-guidance</a:t>
            </a:r>
            <a:r>
              <a:rPr lang="en-GB">
                <a:ea typeface="+mn-lt"/>
                <a:cs typeface="+mn-lt"/>
              </a:rPr>
              <a:t> (gov.uk in Bing) (Accessed: [add date]).</a:t>
            </a:r>
            <a:endParaRPr lang="en-GB"/>
          </a:p>
          <a:p>
            <a:r>
              <a:rPr lang="en-GB" b="1">
                <a:ea typeface="+mn-lt"/>
                <a:cs typeface="+mn-lt"/>
              </a:rPr>
              <a:t>NHS England (2019)</a:t>
            </a:r>
            <a:r>
              <a:rPr lang="en-GB" dirty="0">
                <a:ea typeface="+mn-lt"/>
                <a:cs typeface="+mn-lt"/>
              </a:rPr>
              <a:t> </a:t>
            </a:r>
            <a:r>
              <a:rPr lang="en-GB" i="1">
                <a:ea typeface="+mn-lt"/>
                <a:cs typeface="+mn-lt"/>
              </a:rPr>
              <a:t>The NHS Long Term Plan</a:t>
            </a:r>
            <a:r>
              <a:rPr lang="en-GB">
                <a:ea typeface="+mn-lt"/>
                <a:cs typeface="+mn-lt"/>
              </a:rPr>
              <a:t>. NHS England. Available at: </a:t>
            </a:r>
            <a:r>
              <a:rPr lang="en-GB" dirty="0">
                <a:latin typeface="Consolas"/>
                <a:hlinkClick r:id="rId3"/>
              </a:rPr>
              <a:t>https://www.longtermplan.nhs.uk</a:t>
            </a:r>
            <a:r>
              <a:rPr lang="en-GB">
                <a:ea typeface="+mn-lt"/>
                <a:cs typeface="+mn-lt"/>
              </a:rPr>
              <a:t> (longtermplan.nhs.uk in Bing) (Accessed: [add date]).</a:t>
            </a:r>
            <a:endParaRPr lang="en-GB"/>
          </a:p>
          <a:p>
            <a:r>
              <a:rPr lang="en-GB" b="1">
                <a:ea typeface="+mn-lt"/>
                <a:cs typeface="+mn-lt"/>
              </a:rPr>
              <a:t>NICE (2022)</a:t>
            </a:r>
            <a:r>
              <a:rPr lang="en-GB" dirty="0">
                <a:ea typeface="+mn-lt"/>
                <a:cs typeface="+mn-lt"/>
              </a:rPr>
              <a:t> </a:t>
            </a:r>
            <a:r>
              <a:rPr lang="en-GB" i="1">
                <a:ea typeface="+mn-lt"/>
                <a:cs typeface="+mn-lt"/>
              </a:rPr>
              <a:t>Older people with social care needs and multiple long‑term conditions</a:t>
            </a:r>
            <a:r>
              <a:rPr lang="en-GB">
                <a:ea typeface="+mn-lt"/>
                <a:cs typeface="+mn-lt"/>
              </a:rPr>
              <a:t>. NICE Guideline NG22. Available at: </a:t>
            </a:r>
            <a:r>
              <a:rPr lang="en-GB" dirty="0">
                <a:ea typeface="+mn-lt"/>
                <a:cs typeface="+mn-lt"/>
                <a:hlinkClick r:id="rId4"/>
              </a:rPr>
              <a:t>https://www.nice.org.uk</a:t>
            </a:r>
            <a:r>
              <a:rPr lang="en-GB">
                <a:ea typeface="+mn-lt"/>
                <a:cs typeface="+mn-lt"/>
              </a:rPr>
              <a:t> (Accessed: [add date]).</a:t>
            </a:r>
            <a:endParaRPr lang="en-GB"/>
          </a:p>
          <a:p>
            <a:r>
              <a:rPr lang="en-GB" b="1">
                <a:ea typeface="+mn-lt"/>
                <a:cs typeface="+mn-lt"/>
              </a:rPr>
              <a:t>Office for National Statistics (ONS) (2021)</a:t>
            </a:r>
            <a:r>
              <a:rPr lang="en-GB" dirty="0">
                <a:ea typeface="+mn-lt"/>
                <a:cs typeface="+mn-lt"/>
              </a:rPr>
              <a:t> </a:t>
            </a:r>
            <a:r>
              <a:rPr lang="en-GB" i="1">
                <a:ea typeface="+mn-lt"/>
                <a:cs typeface="+mn-lt"/>
              </a:rPr>
              <a:t>Internet users, UK</a:t>
            </a:r>
            <a:r>
              <a:rPr lang="en-GB">
                <a:ea typeface="+mn-lt"/>
                <a:cs typeface="+mn-lt"/>
              </a:rPr>
              <a:t>. ONS. Available at: </a:t>
            </a:r>
            <a:r>
              <a:rPr lang="en-GB" dirty="0">
                <a:ea typeface="+mn-lt"/>
                <a:cs typeface="+mn-lt"/>
                <a:hlinkClick r:id="rId5"/>
              </a:rPr>
              <a:t>https://www.ons.gov.uk</a:t>
            </a:r>
            <a:r>
              <a:rPr lang="en-GB">
                <a:ea typeface="+mn-lt"/>
                <a:cs typeface="+mn-lt"/>
              </a:rPr>
              <a:t> (Accessed: [add date]).</a:t>
            </a:r>
            <a:endParaRPr lang="en-GB"/>
          </a:p>
          <a:p>
            <a:r>
              <a:rPr lang="en-GB" b="1">
                <a:ea typeface="+mn-lt"/>
                <a:cs typeface="+mn-lt"/>
              </a:rPr>
              <a:t>SCIE (2020)</a:t>
            </a:r>
            <a:r>
              <a:rPr lang="en-GB" dirty="0">
                <a:ea typeface="+mn-lt"/>
                <a:cs typeface="+mn-lt"/>
              </a:rPr>
              <a:t> </a:t>
            </a:r>
            <a:r>
              <a:rPr lang="en-GB" i="1">
                <a:ea typeface="+mn-lt"/>
                <a:cs typeface="+mn-lt"/>
              </a:rPr>
              <a:t>Reablement: key issues</a:t>
            </a:r>
            <a:r>
              <a:rPr lang="en-GB">
                <a:ea typeface="+mn-lt"/>
                <a:cs typeface="+mn-lt"/>
              </a:rPr>
              <a:t>. Social Care Institute for Excellence. Available at: </a:t>
            </a:r>
            <a:r>
              <a:rPr lang="en-GB" dirty="0">
                <a:ea typeface="+mn-lt"/>
                <a:cs typeface="+mn-lt"/>
                <a:hlinkClick r:id="rId6"/>
              </a:rPr>
              <a:t>https://www.scie.org.uk</a:t>
            </a:r>
            <a:r>
              <a:rPr lang="en-GB">
                <a:ea typeface="+mn-lt"/>
                <a:cs typeface="+mn-lt"/>
              </a:rPr>
              <a:t> (Accessed: [add date]).</a:t>
            </a:r>
            <a:endParaRPr lang="en-GB"/>
          </a:p>
          <a:p>
            <a:r>
              <a:rPr lang="en-GB" b="1">
                <a:ea typeface="+mn-lt"/>
                <a:cs typeface="+mn-lt"/>
              </a:rPr>
              <a:t>Age UK (2022)</a:t>
            </a:r>
            <a:r>
              <a:rPr lang="en-GB" dirty="0">
                <a:ea typeface="+mn-lt"/>
                <a:cs typeface="+mn-lt"/>
              </a:rPr>
              <a:t> </a:t>
            </a:r>
            <a:r>
              <a:rPr lang="en-GB" i="1">
                <a:ea typeface="+mn-lt"/>
                <a:cs typeface="+mn-lt"/>
              </a:rPr>
              <a:t>Loneliness in later life</a:t>
            </a:r>
            <a:r>
              <a:rPr lang="en-GB">
                <a:ea typeface="+mn-lt"/>
                <a:cs typeface="+mn-lt"/>
              </a:rPr>
              <a:t>. Age UK. Available at: </a:t>
            </a:r>
            <a:r>
              <a:rPr lang="en-GB" dirty="0">
                <a:ea typeface="+mn-lt"/>
                <a:cs typeface="+mn-lt"/>
                <a:hlinkClick r:id="rId7"/>
              </a:rPr>
              <a:t>https://www.ageuk.org.uk</a:t>
            </a:r>
            <a:r>
              <a:rPr lang="en-GB">
                <a:ea typeface="+mn-lt"/>
                <a:cs typeface="+mn-lt"/>
              </a:rPr>
              <a:t> (Accessed: [add date]).</a:t>
            </a:r>
            <a:endParaRPr lang="en-GB" dirty="0"/>
          </a:p>
          <a:p>
            <a:r>
              <a:rPr lang="en-GB" b="1">
                <a:ea typeface="+mn-lt"/>
                <a:cs typeface="+mn-lt"/>
              </a:rPr>
              <a:t>Alzheimer’s Society (2023)</a:t>
            </a:r>
            <a:r>
              <a:rPr lang="en-GB" dirty="0">
                <a:ea typeface="+mn-lt"/>
                <a:cs typeface="+mn-lt"/>
              </a:rPr>
              <a:t> </a:t>
            </a:r>
            <a:r>
              <a:rPr lang="en-GB" i="1">
                <a:ea typeface="+mn-lt"/>
                <a:cs typeface="+mn-lt"/>
              </a:rPr>
              <a:t>Dementia UK report</a:t>
            </a:r>
            <a:r>
              <a:rPr lang="en-GB">
                <a:ea typeface="+mn-lt"/>
                <a:cs typeface="+mn-lt"/>
              </a:rPr>
              <a:t>. Alzheimer’s Society. Available at: </a:t>
            </a:r>
            <a:r>
              <a:rPr lang="en-GB" dirty="0">
                <a:ea typeface="+mn-lt"/>
                <a:cs typeface="+mn-lt"/>
                <a:hlinkClick r:id="rId8"/>
              </a:rPr>
              <a:t>https://www.alzheimers.org.uk</a:t>
            </a:r>
            <a:r>
              <a:rPr lang="en-GB">
                <a:ea typeface="+mn-lt"/>
                <a:cs typeface="+mn-lt"/>
              </a:rPr>
              <a:t> (Accessed: [add date]).</a:t>
            </a:r>
            <a:endParaRPr lang="en-GB"/>
          </a:p>
          <a:p>
            <a:r>
              <a:rPr lang="en-GB" b="1">
                <a:ea typeface="+mn-lt"/>
                <a:cs typeface="+mn-lt"/>
              </a:rPr>
              <a:t>Atchley, R. (1989)</a:t>
            </a:r>
            <a:r>
              <a:rPr lang="en-GB">
                <a:ea typeface="+mn-lt"/>
                <a:cs typeface="+mn-lt"/>
              </a:rPr>
              <a:t> ‘A continuity theory of normal aging’, </a:t>
            </a:r>
            <a:r>
              <a:rPr lang="en-GB" i="1">
                <a:ea typeface="+mn-lt"/>
                <a:cs typeface="+mn-lt"/>
              </a:rPr>
              <a:t>The Gerontologist</a:t>
            </a:r>
            <a:r>
              <a:rPr lang="en-GB">
                <a:ea typeface="+mn-lt"/>
                <a:cs typeface="+mn-lt"/>
              </a:rPr>
              <a:t>, 29(2), pp. 183–190.</a:t>
            </a:r>
            <a:endParaRPr lang="en-GB"/>
          </a:p>
          <a:p>
            <a:r>
              <a:rPr lang="en-GB" b="1">
                <a:ea typeface="+mn-lt"/>
                <a:cs typeface="+mn-lt"/>
              </a:rPr>
              <a:t>Care Quality Commission (CQC) (2022)</a:t>
            </a:r>
            <a:r>
              <a:rPr lang="en-GB" dirty="0">
                <a:ea typeface="+mn-lt"/>
                <a:cs typeface="+mn-lt"/>
              </a:rPr>
              <a:t> </a:t>
            </a:r>
            <a:r>
              <a:rPr lang="en-GB" i="1">
                <a:ea typeface="+mn-lt"/>
                <a:cs typeface="+mn-lt"/>
              </a:rPr>
              <a:t>State of Care Report</a:t>
            </a:r>
            <a:r>
              <a:rPr lang="en-GB">
                <a:ea typeface="+mn-lt"/>
                <a:cs typeface="+mn-lt"/>
              </a:rPr>
              <a:t>. CQC. Available at: </a:t>
            </a:r>
            <a:r>
              <a:rPr lang="en-GB" dirty="0">
                <a:ea typeface="+mn-lt"/>
                <a:cs typeface="+mn-lt"/>
                <a:hlinkClick r:id="rId9"/>
              </a:rPr>
              <a:t>https://www.cqc.org.uk</a:t>
            </a:r>
            <a:r>
              <a:rPr lang="en-GB">
                <a:ea typeface="+mn-lt"/>
                <a:cs typeface="+mn-lt"/>
              </a:rPr>
              <a:t> (Accessed: [add date]).</a:t>
            </a:r>
            <a:endParaRPr lang="en-GB"/>
          </a:p>
          <a:p>
            <a:r>
              <a:rPr lang="en-GB" b="1">
                <a:ea typeface="+mn-lt"/>
                <a:cs typeface="+mn-lt"/>
              </a:rPr>
              <a:t>Department of Health and Social Care (2014)</a:t>
            </a:r>
            <a:r>
              <a:rPr lang="en-GB" dirty="0">
                <a:ea typeface="+mn-lt"/>
                <a:cs typeface="+mn-lt"/>
              </a:rPr>
              <a:t> </a:t>
            </a:r>
            <a:r>
              <a:rPr lang="en-GB" i="1">
                <a:ea typeface="+mn-lt"/>
                <a:cs typeface="+mn-lt"/>
              </a:rPr>
              <a:t>Care Act 2014: statutory guidance</a:t>
            </a:r>
            <a:r>
              <a:rPr lang="en-GB">
                <a:ea typeface="+mn-lt"/>
                <a:cs typeface="+mn-lt"/>
              </a:rPr>
              <a:t>. UK Government. Available at: </a:t>
            </a:r>
            <a:r>
              <a:rPr lang="en-GB" dirty="0">
                <a:latin typeface="Consolas"/>
                <a:hlinkClick r:id="rId2"/>
              </a:rPr>
              <a:t>https://www.gov.uk/government/publications/care-act-statutory-guidance</a:t>
            </a:r>
            <a:r>
              <a:rPr lang="en-GB">
                <a:ea typeface="+mn-lt"/>
                <a:cs typeface="+mn-lt"/>
              </a:rPr>
              <a:t> (gov.uk in Bing) (Accessed: [add date]).</a:t>
            </a:r>
            <a:endParaRPr lang="en-GB"/>
          </a:p>
          <a:p>
            <a:r>
              <a:rPr lang="en-GB" b="1">
                <a:ea typeface="+mn-lt"/>
                <a:cs typeface="+mn-lt"/>
              </a:rPr>
              <a:t>NHS England (2019)</a:t>
            </a:r>
            <a:r>
              <a:rPr lang="en-GB" dirty="0">
                <a:ea typeface="+mn-lt"/>
                <a:cs typeface="+mn-lt"/>
              </a:rPr>
              <a:t> </a:t>
            </a:r>
            <a:r>
              <a:rPr lang="en-GB" i="1">
                <a:ea typeface="+mn-lt"/>
                <a:cs typeface="+mn-lt"/>
              </a:rPr>
              <a:t>The NHS Long Term Plan</a:t>
            </a:r>
            <a:r>
              <a:rPr lang="en-GB">
                <a:ea typeface="+mn-lt"/>
                <a:cs typeface="+mn-lt"/>
              </a:rPr>
              <a:t>. NHS England. Available at: </a:t>
            </a:r>
            <a:r>
              <a:rPr lang="en-GB" dirty="0">
                <a:latin typeface="Consolas"/>
                <a:hlinkClick r:id="rId3"/>
              </a:rPr>
              <a:t>https://www.longtermplan.nhs.uk</a:t>
            </a:r>
            <a:r>
              <a:rPr lang="en-GB">
                <a:ea typeface="+mn-lt"/>
                <a:cs typeface="+mn-lt"/>
              </a:rPr>
              <a:t> (longtermplan.nhs.uk in Bing) (Accessed: [add date]).</a:t>
            </a:r>
            <a:endParaRPr lang="en-GB"/>
          </a:p>
          <a:p>
            <a:r>
              <a:rPr lang="en-GB" b="1">
                <a:ea typeface="+mn-lt"/>
                <a:cs typeface="+mn-lt"/>
              </a:rPr>
              <a:t>Office for National Statistics (ONS) (2021)</a:t>
            </a:r>
            <a:r>
              <a:rPr lang="en-GB" dirty="0">
                <a:ea typeface="+mn-lt"/>
                <a:cs typeface="+mn-lt"/>
              </a:rPr>
              <a:t> </a:t>
            </a:r>
            <a:r>
              <a:rPr lang="en-GB" i="1">
                <a:ea typeface="+mn-lt"/>
                <a:cs typeface="+mn-lt"/>
              </a:rPr>
              <a:t>Internet users, UK</a:t>
            </a:r>
            <a:r>
              <a:rPr lang="en-GB">
                <a:ea typeface="+mn-lt"/>
                <a:cs typeface="+mn-lt"/>
              </a:rPr>
              <a:t>. ONS. Available at: </a:t>
            </a:r>
            <a:r>
              <a:rPr lang="en-GB" dirty="0">
                <a:ea typeface="+mn-lt"/>
                <a:cs typeface="+mn-lt"/>
                <a:hlinkClick r:id="rId5"/>
              </a:rPr>
              <a:t>https://www.ons.gov.uk</a:t>
            </a:r>
            <a:r>
              <a:rPr lang="en-GB">
                <a:ea typeface="+mn-lt"/>
                <a:cs typeface="+mn-lt"/>
              </a:rPr>
              <a:t> (Accessed: [add date]).</a:t>
            </a:r>
            <a:endParaRPr lang="en-GB"/>
          </a:p>
          <a:p>
            <a:r>
              <a:rPr lang="en-GB" b="1">
                <a:ea typeface="+mn-lt"/>
                <a:cs typeface="+mn-lt"/>
              </a:rPr>
              <a:t>SCIE (2020)</a:t>
            </a:r>
            <a:r>
              <a:rPr lang="en-GB" dirty="0">
                <a:ea typeface="+mn-lt"/>
                <a:cs typeface="+mn-lt"/>
              </a:rPr>
              <a:t> </a:t>
            </a:r>
            <a:r>
              <a:rPr lang="en-GB" i="1">
                <a:ea typeface="+mn-lt"/>
                <a:cs typeface="+mn-lt"/>
              </a:rPr>
              <a:t>Reablement: key issues</a:t>
            </a:r>
            <a:r>
              <a:rPr lang="en-GB">
                <a:ea typeface="+mn-lt"/>
                <a:cs typeface="+mn-lt"/>
              </a:rPr>
              <a:t>. Social Care Institute for Excellence. Available at: </a:t>
            </a:r>
            <a:r>
              <a:rPr lang="en-GB" dirty="0">
                <a:ea typeface="+mn-lt"/>
                <a:cs typeface="+mn-lt"/>
                <a:hlinkClick r:id="rId6"/>
              </a:rPr>
              <a:t>https://www.scie.org.uk</a:t>
            </a:r>
            <a:r>
              <a:rPr lang="en-GB">
                <a:ea typeface="+mn-lt"/>
                <a:cs typeface="+mn-lt"/>
              </a:rPr>
              <a:t> (Accessed: [add date]).</a:t>
            </a:r>
            <a:endParaRPr lang="en-GB"/>
          </a:p>
          <a:p>
            <a:endParaRPr lang="en-GB" dirty="0"/>
          </a:p>
          <a:p>
            <a:endParaRPr lang="en-GB" dirty="0"/>
          </a:p>
        </p:txBody>
      </p:sp>
    </p:spTree>
    <p:extLst>
      <p:ext uri="{BB962C8B-B14F-4D97-AF65-F5344CB8AC3E}">
        <p14:creationId xmlns:p14="http://schemas.microsoft.com/office/powerpoint/2010/main" val="200715930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A09B01-301E-A7F6-C560-C2A20148C4B3}"/>
              </a:ext>
            </a:extLst>
          </p:cNvPr>
          <p:cNvSpPr>
            <a:spLocks noGrp="1"/>
          </p:cNvSpPr>
          <p:nvPr>
            <p:ph type="title"/>
          </p:nvPr>
        </p:nvSpPr>
        <p:spPr>
          <a:xfrm>
            <a:off x="5314044" y="2300"/>
            <a:ext cx="2544748" cy="514032"/>
          </a:xfrm>
        </p:spPr>
        <p:txBody>
          <a:bodyPr>
            <a:normAutofit fontScale="90000"/>
          </a:bodyPr>
          <a:lstStyle/>
          <a:p>
            <a:r>
              <a:rPr lang="en-GB" dirty="0"/>
              <a:t>Voice </a:t>
            </a:r>
            <a:r>
              <a:rPr lang="en-GB"/>
              <a:t>over </a:t>
            </a:r>
            <a:endParaRPr lang="en-GB" dirty="0"/>
          </a:p>
        </p:txBody>
      </p:sp>
      <p:sp>
        <p:nvSpPr>
          <p:cNvPr id="3" name="Content Placeholder 2">
            <a:extLst>
              <a:ext uri="{FF2B5EF4-FFF2-40B4-BE49-F238E27FC236}">
                <a16:creationId xmlns:a16="http://schemas.microsoft.com/office/drawing/2014/main" id="{7114EE8B-92DE-39AD-8053-C2636E03AA8A}"/>
              </a:ext>
            </a:extLst>
          </p:cNvPr>
          <p:cNvSpPr>
            <a:spLocks noGrp="1"/>
          </p:cNvSpPr>
          <p:nvPr>
            <p:ph idx="1"/>
          </p:nvPr>
        </p:nvSpPr>
        <p:spPr>
          <a:xfrm>
            <a:off x="454497" y="249042"/>
            <a:ext cx="11213510" cy="6656064"/>
          </a:xfrm>
        </p:spPr>
        <p:txBody>
          <a:bodyPr vert="horz" lIns="91440" tIns="45720" rIns="91440" bIns="45720" rtlCol="0" anchor="t">
            <a:normAutofit fontScale="77500" lnSpcReduction="20000"/>
          </a:bodyPr>
          <a:lstStyle/>
          <a:p>
            <a:r>
              <a:rPr lang="en-GB" b="1"/>
              <a:t>Slide 1 — Title</a:t>
            </a:r>
            <a:endParaRPr lang="en-GB"/>
          </a:p>
          <a:p>
            <a:r>
              <a:rPr lang="en-GB">
                <a:ea typeface="+mn-lt"/>
                <a:cs typeface="+mn-lt"/>
              </a:rPr>
              <a:t>“Hello, my name is Shannon Ashfield, student number 2316065. This presentation is for BMHP6027, Empowering the Older Person. I will be evaluating the care and support needs of older people in the UK, with a focus on empowerment, independence, and wellbeing.”</a:t>
            </a:r>
            <a:endParaRPr lang="en-GB"/>
          </a:p>
          <a:p>
            <a:r>
              <a:rPr lang="en-GB" b="1"/>
              <a:t>Slide 2 — Introduction</a:t>
            </a:r>
            <a:endParaRPr lang="en-GB"/>
          </a:p>
          <a:p>
            <a:r>
              <a:rPr lang="en-GB">
                <a:ea typeface="+mn-lt"/>
                <a:cs typeface="+mn-lt"/>
              </a:rPr>
              <a:t>“This presentation explores how older people in the UK can be supported through person‑centred, empowering care. With the number of people aged 65 and over rising significantly, understanding their needs is increasingly important for health and social care services (ONS, 2023). I will outline key concepts, demographic trends, theories of ageing, and relevant policy such as the Care Act 2014 and the NHS Long Term Plan. I will also discuss challenges and positive aspects of ageing, present a case study, and offer recommendations to improve outcomes for older adults.”</a:t>
            </a:r>
            <a:endParaRPr lang="en-GB"/>
          </a:p>
          <a:p>
            <a:r>
              <a:rPr lang="en-GB" b="1"/>
              <a:t>Slide 3 — What is Empowerment</a:t>
            </a:r>
            <a:endParaRPr lang="en-GB"/>
          </a:p>
          <a:p>
            <a:r>
              <a:rPr lang="en-GB" dirty="0">
                <a:ea typeface="+mn-lt"/>
                <a:cs typeface="+mn-lt"/>
              </a:rPr>
              <a:t>“Empowerment means enabling older people to have choice, control, and autonomy over decisions that affect their lives. It is central to person‑centred practice, ensuring individuals remain active participants in their care. The Care Act 2014 places empowerment at the heart of practice through its wellbeing principle, emphasising independence, personalisation, and involvement in decision‑making. Empowerment supports dignity, functional ability, and overall quality of life.”</a:t>
            </a:r>
            <a:endParaRPr lang="en-GB" dirty="0"/>
          </a:p>
          <a:p>
            <a:r>
              <a:rPr lang="en-GB" b="1"/>
              <a:t>Slide 4 — What is Care</a:t>
            </a:r>
            <a:endParaRPr lang="en-GB"/>
          </a:p>
          <a:p>
            <a:r>
              <a:rPr lang="en-GB" dirty="0">
                <a:ea typeface="+mn-lt"/>
                <a:cs typeface="+mn-lt"/>
              </a:rPr>
              <a:t>“Care refers to support that meets physical, emotional, social, and psychological needs. It can be delivered formally by professionals or informally by family and friends. Good care promotes dignity, safety, and independence, and is guided by legislation such as the Care Act 2014. The overall aim is to improve wellbeing and quality of life for older people.”</a:t>
            </a:r>
            <a:endParaRPr lang="en-GB" dirty="0"/>
          </a:p>
          <a:p>
            <a:endParaRPr lang="en-GB" dirty="0"/>
          </a:p>
        </p:txBody>
      </p:sp>
    </p:spTree>
    <p:extLst>
      <p:ext uri="{BB962C8B-B14F-4D97-AF65-F5344CB8AC3E}">
        <p14:creationId xmlns:p14="http://schemas.microsoft.com/office/powerpoint/2010/main" val="428951306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F072F2-24FA-2084-5E38-72D948C26B47}"/>
              </a:ext>
            </a:extLst>
          </p:cNvPr>
          <p:cNvSpPr>
            <a:spLocks noGrp="1"/>
          </p:cNvSpPr>
          <p:nvPr>
            <p:ph type="title"/>
          </p:nvPr>
        </p:nvSpPr>
        <p:spPr>
          <a:xfrm>
            <a:off x="4638308" y="2301"/>
            <a:ext cx="2904182" cy="585918"/>
          </a:xfrm>
        </p:spPr>
        <p:txBody>
          <a:bodyPr/>
          <a:lstStyle/>
          <a:p>
            <a:r>
              <a:rPr lang="en-GB" dirty="0"/>
              <a:t>Voice ove</a:t>
            </a:r>
            <a:r>
              <a:rPr lang="en-GB"/>
              <a:t>r </a:t>
            </a:r>
          </a:p>
        </p:txBody>
      </p:sp>
      <p:sp>
        <p:nvSpPr>
          <p:cNvPr id="3" name="Content Placeholder 2">
            <a:extLst>
              <a:ext uri="{FF2B5EF4-FFF2-40B4-BE49-F238E27FC236}">
                <a16:creationId xmlns:a16="http://schemas.microsoft.com/office/drawing/2014/main" id="{51D4F514-3602-6283-D710-1E710207D7B5}"/>
              </a:ext>
            </a:extLst>
          </p:cNvPr>
          <p:cNvSpPr>
            <a:spLocks noGrp="1"/>
          </p:cNvSpPr>
          <p:nvPr>
            <p:ph idx="1"/>
          </p:nvPr>
        </p:nvSpPr>
        <p:spPr>
          <a:xfrm>
            <a:off x="9844" y="579197"/>
            <a:ext cx="11414532" cy="5988694"/>
          </a:xfrm>
        </p:spPr>
        <p:txBody>
          <a:bodyPr vert="horz" lIns="91440" tIns="45720" rIns="91440" bIns="45720" rtlCol="0" anchor="t">
            <a:noAutofit/>
          </a:bodyPr>
          <a:lstStyle/>
          <a:p>
            <a:r>
              <a:rPr lang="en-GB" sz="1100" b="1"/>
              <a:t>Slide 10 — Case Study</a:t>
            </a:r>
            <a:endParaRPr lang="en-GB" sz="1100" dirty="0"/>
          </a:p>
          <a:p>
            <a:r>
              <a:rPr lang="en-GB" sz="1100" dirty="0"/>
              <a:t>“This case study focuses on an 82‑year‑old woman living alone with vascular dementia. She experiences memory loss, mobility issues, and difficulty with daily tasks, increasing her risk of falls and isolation. Support includes domiciliary care, telecare, occupational therapy, and family involvement. These interventions align with Continuity Theory and the Care Act 2014 by promoting independence and personalised support. The case demonstrates how coordinated care can improve safety and wellbeing.”</a:t>
            </a:r>
          </a:p>
          <a:p>
            <a:r>
              <a:rPr lang="en-GB" sz="1100" b="1"/>
              <a:t>Slide 11 — Functional Ability &amp; Independence</a:t>
            </a:r>
            <a:endParaRPr lang="en-GB" sz="1100" dirty="0"/>
          </a:p>
          <a:p>
            <a:r>
              <a:rPr lang="en-GB" sz="1100" dirty="0"/>
              <a:t>“Functional ability is assessed through Activities of Daily Living and Instrumental Activities of Daily Living. Maintaining independence is essential for wellbeing. Reablement services and occupational therapy help older adults regain skills and confidence. Assistive technology and home adaptations support safety and autonomy. Person‑centred care ensures support aligns with individual goals. However, mobility issues, cognitive decline, and environmental barriers can limit independence.”</a:t>
            </a:r>
          </a:p>
          <a:p>
            <a:r>
              <a:rPr lang="en-GB" sz="1100" b="1"/>
              <a:t>Slide 12 — Recommendations</a:t>
            </a:r>
            <a:endParaRPr lang="en-GB" sz="1100" dirty="0"/>
          </a:p>
          <a:p>
            <a:r>
              <a:rPr lang="en-GB" sz="1100"/>
              <a:t>“My recommendations include strengthening person‑centred care, expanding reablement and occupational therapy, and improving dementia‑specific training. Increasing access to technology and digital inclusion is essential as services become more digital. Enhancing community‑based services can reduce loneliness. Addressing funding and workforce pressures is crucial for improving quality. Promoting integrated health and social care will support continuity and better outcomes.”</a:t>
            </a:r>
            <a:endParaRPr lang="en-GB" sz="1100" dirty="0"/>
          </a:p>
          <a:p>
            <a:r>
              <a:rPr lang="en-GB" sz="1100" b="1"/>
              <a:t>Slide 13 — Services to Empower the Elderly</a:t>
            </a:r>
            <a:endParaRPr lang="en-GB" sz="1100" dirty="0"/>
          </a:p>
          <a:p>
            <a:r>
              <a:rPr lang="en-GB" sz="1100"/>
              <a:t>“Services that empower older people include domiciliary care, reablement, occupational therapy, and day centres. Telecare and technology‑enabled care support safety and independence. Advocacy services ensure older adults’ voices are heard. Social prescribing connects individuals to meaningful activities. Integrated care teams provide coordinated support across health and social care.”</a:t>
            </a:r>
            <a:endParaRPr lang="en-GB" sz="1100" dirty="0"/>
          </a:p>
          <a:p>
            <a:r>
              <a:rPr lang="en-GB" sz="1100" b="1"/>
              <a:t>Slide 14 — Conclusion</a:t>
            </a:r>
            <a:endParaRPr lang="en-GB" sz="1100" dirty="0"/>
          </a:p>
          <a:p>
            <a:r>
              <a:rPr lang="en-GB" sz="1100" dirty="0"/>
              <a:t>“In conclusion, the ageing population requires responsive, person‑centred care that promotes empowerment, independence, and wellbeing. Theories, policy, and evidence guide good practice and help us understand how to support older adults effectively. Technology and services can enhance quality of life, but improvements are needed in training, access, and integration. By combining theory, policy, and personalised practice, we can ensure older people receive the support they need to live fulfilling and dignified lives.”</a:t>
            </a:r>
          </a:p>
          <a:p>
            <a:endParaRPr lang="en-GB" sz="700" dirty="0"/>
          </a:p>
          <a:p>
            <a:endParaRPr lang="en-GB" dirty="0"/>
          </a:p>
        </p:txBody>
      </p:sp>
    </p:spTree>
    <p:extLst>
      <p:ext uri="{BB962C8B-B14F-4D97-AF65-F5344CB8AC3E}">
        <p14:creationId xmlns:p14="http://schemas.microsoft.com/office/powerpoint/2010/main" val="93433566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ECE774E-110B-A27F-964E-C028165F0107}"/>
              </a:ext>
            </a:extLst>
          </p:cNvPr>
          <p:cNvSpPr>
            <a:spLocks noGrp="1"/>
          </p:cNvSpPr>
          <p:nvPr>
            <p:ph idx="1"/>
          </p:nvPr>
        </p:nvSpPr>
        <p:spPr>
          <a:xfrm>
            <a:off x="155447" y="177677"/>
            <a:ext cx="10653579" cy="6519609"/>
          </a:xfrm>
        </p:spPr>
        <p:txBody>
          <a:bodyPr vert="horz" lIns="91440" tIns="45720" rIns="91440" bIns="45720" rtlCol="0" anchor="t">
            <a:normAutofit/>
          </a:bodyPr>
          <a:lstStyle/>
          <a:p>
            <a:r>
              <a:rPr lang="en-GB" sz="1400" b="1"/>
              <a:t>Slide 5 — Population of Ageing</a:t>
            </a:r>
            <a:endParaRPr lang="en-GB" sz="1400"/>
          </a:p>
          <a:p>
            <a:r>
              <a:rPr lang="en-GB" sz="1400"/>
              <a:t>“The UK population is ageing rapidly, with significant growth in the 65+ and 85+ age groups. This is driven by longer life expectancy and lower birth rates. According to the ONS, this demographic shift increases demand on health and social care services and has major implications for funding, workforce capacity, and service design.”</a:t>
            </a:r>
          </a:p>
          <a:p>
            <a:r>
              <a:rPr lang="en-GB" sz="1400" b="1"/>
              <a:t>Slide 6 — Theories</a:t>
            </a:r>
            <a:endParaRPr lang="en-GB" sz="1400"/>
          </a:p>
          <a:p>
            <a:r>
              <a:rPr lang="en-GB" sz="1400" dirty="0"/>
              <a:t>“Ageing theories help explain older people’s needs and guide practice. Activity Theory suggests staying active supports wellbeing. Disengagement Theory proposes gradual withdrawal from roles, though it is widely criticised. Continuity Theory, from Atchley (1989), highlights the importance of maintaining routines and identity. The Life Course Perspective, from Elder (1994), emphasises how ageing is shaped by lifelong experiences. These theories help practitioners understand behaviour and tailor support.”</a:t>
            </a:r>
          </a:p>
          <a:p>
            <a:r>
              <a:rPr lang="en-GB" sz="1100" b="1"/>
              <a:t>Slide 7 — Policy</a:t>
            </a:r>
            <a:endParaRPr lang="en-GB" sz="1100"/>
          </a:p>
          <a:p>
            <a:r>
              <a:rPr lang="en-GB" sz="1100"/>
              <a:t>“Key legislation shapes care for older people. The Care Act 2014 promotes wellbeing, personalisation, and empowerment. The Equality Act 2010 protects older adults from discrimination. The Human Rights Act 1998 ensures dignity, autonomy, and safety. The NHS Long Term Plan (2019) focuses on integrated care and supporting an ageing population. These frameworks guide practice, funding, and rights.”</a:t>
            </a:r>
          </a:p>
          <a:p>
            <a:r>
              <a:rPr lang="en-GB" sz="1100" b="1"/>
              <a:t>Slide 8 — Challenges Faced by Older People</a:t>
            </a:r>
            <a:endParaRPr lang="en-GB" sz="1100"/>
          </a:p>
          <a:p>
            <a:r>
              <a:rPr lang="en-GB" sz="1100" dirty="0"/>
              <a:t>“Older people often face physical health decline and multimorbidity, cognitive impairment such as dementia, and increased risk of loneliness. Financial insecurity can affect quality of life, and ageism remains a barrier despite legal protections. Access to services can be limited by waiting times or availability. Digital exclusion is also a challenge as more services move online. These issues highlight the need for accessible, personalised support.”</a:t>
            </a:r>
            <a:endParaRPr lang="en-US" sz="1100" dirty="0"/>
          </a:p>
          <a:p>
            <a:r>
              <a:rPr lang="en-GB" sz="1100" b="1"/>
              <a:t>Slide 9 — Positive Aspects of Ageing</a:t>
            </a:r>
            <a:endParaRPr lang="en-GB" sz="1100"/>
          </a:p>
          <a:p>
            <a:r>
              <a:rPr lang="en-GB" sz="1100" dirty="0"/>
              <a:t>“Ageing also brings positive aspects. Many older adults show strong resilience and emotional regulation, shaped by life experience. They often maintain meaningful social roles and contribute to family and community life. Opportunities for active ageing, such as social groups and learning, support wellbeing. ONS data shows that many older adults report high life satisfaction. Ageing is therefore not solely a period of decline.”</a:t>
            </a:r>
            <a:endParaRPr lang="en-GB" dirty="0"/>
          </a:p>
          <a:p>
            <a:endParaRPr lang="en-GB" sz="1400" dirty="0"/>
          </a:p>
          <a:p>
            <a:endParaRPr lang="en-GB" dirty="0"/>
          </a:p>
        </p:txBody>
      </p:sp>
    </p:spTree>
    <p:extLst>
      <p:ext uri="{BB962C8B-B14F-4D97-AF65-F5344CB8AC3E}">
        <p14:creationId xmlns:p14="http://schemas.microsoft.com/office/powerpoint/2010/main" val="1718754003"/>
      </p:ext>
    </p:extLst>
  </p:cSld>
  <p:clrMapOvr>
    <a:masterClrMapping/>
  </p:clrMapOvr>
</p:sld>
</file>

<file path=ppt/theme/theme1.xml><?xml version="1.0" encoding="utf-8"?>
<a:theme xmlns:a="http://schemas.openxmlformats.org/drawingml/2006/main" name="VanillaVTI">
  <a:themeElements>
    <a:clrScheme name="Vanilla">
      <a:dk1>
        <a:sysClr val="windowText" lastClr="000000"/>
      </a:dk1>
      <a:lt1>
        <a:sysClr val="window" lastClr="FFFFFF"/>
      </a:lt1>
      <a:dk2>
        <a:srgbClr val="2C3932"/>
      </a:dk2>
      <a:lt2>
        <a:srgbClr val="FDF6EA"/>
      </a:lt2>
      <a:accent1>
        <a:srgbClr val="169C9A"/>
      </a:accent1>
      <a:accent2>
        <a:srgbClr val="FA9A42"/>
      </a:accent2>
      <a:accent3>
        <a:srgbClr val="E15C3D"/>
      </a:accent3>
      <a:accent4>
        <a:srgbClr val="E78A67"/>
      </a:accent4>
      <a:accent5>
        <a:srgbClr val="A74B40"/>
      </a:accent5>
      <a:accent6>
        <a:srgbClr val="3D9072"/>
      </a:accent6>
      <a:hlink>
        <a:srgbClr val="169C9A"/>
      </a:hlink>
      <a:folHlink>
        <a:srgbClr val="E15C3D"/>
      </a:folHlink>
    </a:clrScheme>
    <a:fontScheme name="Neue Haas">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nillaVTI" id="{54D376C6-1C9B-4C6B-8F3C-483BB307BB05}" vid="{7690D8A9-C071-45EF-BA7A-F7FA9779B11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22</Slides>
  <Notes>14</Notes>
  <HiddenSlides>0</HiddenSlides>
  <MMClips>0</MMClips>
  <ScaleCrop>false</ScaleCrop>
  <HeadingPairs>
    <vt:vector size="4" baseType="variant">
      <vt:variant>
        <vt:lpstr>Theme</vt:lpstr>
      </vt:variant>
      <vt:variant>
        <vt:i4>1</vt:i4>
      </vt:variant>
      <vt:variant>
        <vt:lpstr>Slide Titles</vt:lpstr>
      </vt:variant>
      <vt:variant>
        <vt:i4>22</vt:i4>
      </vt:variant>
    </vt:vector>
  </HeadingPairs>
  <TitlesOfParts>
    <vt:vector size="23" baseType="lpstr">
      <vt:lpstr>VanillaVTI</vt:lpstr>
      <vt:lpstr>Empowering The Older Person  BMHP6027</vt:lpstr>
      <vt:lpstr>Introduction </vt:lpstr>
      <vt:lpstr>The Ageing Population </vt:lpstr>
      <vt:lpstr>What is empowerment. </vt:lpstr>
      <vt:lpstr>What is Care?</vt:lpstr>
      <vt:lpstr>Theories.</vt:lpstr>
      <vt:lpstr>Policy</vt:lpstr>
      <vt:lpstr>Challenges faced by the elderly person.</vt:lpstr>
      <vt:lpstr>Positives of an Ageing  Population</vt:lpstr>
      <vt:lpstr>Case Study</vt:lpstr>
      <vt:lpstr>Functional Ability to support independence</vt:lpstr>
      <vt:lpstr>Services to empower the elderly.</vt:lpstr>
      <vt:lpstr>Recommendations</vt:lpstr>
      <vt:lpstr>Conclusion. </vt:lpstr>
      <vt:lpstr>Refereneces.</vt:lpstr>
      <vt:lpstr>PowerPoint Presentation</vt:lpstr>
      <vt:lpstr>PowerPoint Presentation</vt:lpstr>
      <vt:lpstr>PowerPoint Presentation</vt:lpstr>
      <vt:lpstr>PowerPoint Presentation</vt:lpstr>
      <vt:lpstr>Voice over </vt:lpstr>
      <vt:lpstr>Voice over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325</cp:revision>
  <dcterms:created xsi:type="dcterms:W3CDTF">2026-02-18T15:52:03Z</dcterms:created>
  <dcterms:modified xsi:type="dcterms:W3CDTF">2026-07-23T12:35:06Z</dcterms:modified>
</cp:coreProperties>
</file>