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2" r:id="rId2"/>
    <p:sldId id="346" r:id="rId3"/>
    <p:sldId id="348" r:id="rId4"/>
    <p:sldId id="349" r:id="rId5"/>
    <p:sldId id="351" r:id="rId6"/>
    <p:sldId id="350" r:id="rId7"/>
    <p:sldId id="352" r:id="rId8"/>
    <p:sldId id="353" r:id="rId9"/>
    <p:sldId id="347" r:id="rId10"/>
    <p:sldId id="354" r:id="rId11"/>
    <p:sldId id="358" r:id="rId12"/>
    <p:sldId id="355" r:id="rId13"/>
    <p:sldId id="356" r:id="rId14"/>
    <p:sldId id="357" r:id="rId15"/>
    <p:sldId id="359" r:id="rId16"/>
    <p:sldId id="360" r:id="rId17"/>
    <p:sldId id="365" r:id="rId18"/>
    <p:sldId id="361" r:id="rId19"/>
    <p:sldId id="364" r:id="rId20"/>
    <p:sldId id="362" r:id="rId21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85" autoAdjust="0"/>
    <p:restoredTop sz="76056" autoAdjust="0"/>
  </p:normalViewPr>
  <p:slideViewPr>
    <p:cSldViewPr snapToGrid="0" snapToObjects="1">
      <p:cViewPr varScale="1">
        <p:scale>
          <a:sx n="86" d="100"/>
          <a:sy n="86" d="100"/>
        </p:scale>
        <p:origin x="1985" y="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3/9/2020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3/9/2020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5436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Dangos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dadl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cyferbyniol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dadlau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diffinaid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Sefydliad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Byd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annigonol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bellach</a:t>
            </a:r>
            <a:r>
              <a:rPr lang="en-GB" baseline="0" dirty="0" smtClean="0"/>
              <a:t>. Huber (2011)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2630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89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921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503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3051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9233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74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331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0298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557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177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170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2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2228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382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penawdau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bold </a:t>
            </a:r>
            <a:r>
              <a:rPr lang="en-GB" baseline="0" dirty="0" err="1" smtClean="0"/>
              <a:t>efallai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A </a:t>
            </a:r>
            <a:r>
              <a:rPr lang="en-GB" baseline="0" dirty="0" err="1" smtClean="0"/>
              <a:t>gofyn</a:t>
            </a:r>
            <a:r>
              <a:rPr lang="en-GB" baseline="0" dirty="0" smtClean="0"/>
              <a:t> – are we less active than we used to be as </a:t>
            </a:r>
            <a:r>
              <a:rPr lang="en-GB" baseline="0" dirty="0" err="1" smtClean="0"/>
              <a:t>as</a:t>
            </a:r>
            <a:r>
              <a:rPr lang="en-GB" baseline="0" dirty="0" smtClean="0"/>
              <a:t> society?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Mae </a:t>
            </a:r>
            <a:r>
              <a:rPr lang="en-GB" baseline="0" dirty="0" err="1" smtClean="0"/>
              <a:t>linc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r un 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nid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gweithio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daflen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Cymraeg</a:t>
            </a:r>
            <a:r>
              <a:rPr lang="en-GB" baseline="0" dirty="0" smtClean="0"/>
              <a:t> Nanna)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pennawd</a:t>
            </a:r>
            <a:r>
              <a:rPr lang="en-GB" baseline="0" dirty="0" smtClean="0"/>
              <a:t> – Health Benefits of </a:t>
            </a:r>
            <a:r>
              <a:rPr lang="en-GB" baseline="0" dirty="0" err="1" smtClean="0"/>
              <a:t>Physcal</a:t>
            </a:r>
            <a:r>
              <a:rPr lang="en-GB" baseline="0" dirty="0" smtClean="0"/>
              <a:t> Activity -  </a:t>
            </a:r>
            <a:r>
              <a:rPr lang="en-GB" baseline="0" dirty="0" err="1" smtClean="0"/>
              <a:t>clic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="1" baseline="0" dirty="0" smtClean="0"/>
              <a:t>4</a:t>
            </a:r>
            <a:r>
              <a:rPr lang="en-GB" b="1" baseline="30000" dirty="0" smtClean="0"/>
              <a:t>th</a:t>
            </a:r>
            <a:r>
              <a:rPr lang="en-GB" b="1" baseline="0" dirty="0" smtClean="0"/>
              <a:t> Leading cause of deaths in the world a </a:t>
            </a:r>
            <a:r>
              <a:rPr lang="en-GB" b="1" baseline="0" dirty="0" err="1" smtClean="0"/>
              <a:t>mae</a:t>
            </a:r>
            <a:r>
              <a:rPr lang="en-GB" b="1" baseline="0" dirty="0" smtClean="0"/>
              <a:t> </a:t>
            </a:r>
            <a:r>
              <a:rPr lang="en-GB" b="1" baseline="0" dirty="0" err="1" smtClean="0"/>
              <a:t>hwn</a:t>
            </a:r>
            <a:r>
              <a:rPr lang="en-GB" b="1" baseline="0" dirty="0" smtClean="0"/>
              <a:t> </a:t>
            </a:r>
            <a:r>
              <a:rPr lang="en-GB" b="1" baseline="0" dirty="0" err="1" smtClean="0"/>
              <a:t>yn</a:t>
            </a:r>
            <a:r>
              <a:rPr lang="en-GB" b="1" baseline="0" dirty="0" smtClean="0"/>
              <a:t> </a:t>
            </a:r>
            <a:r>
              <a:rPr lang="en-GB" b="1" baseline="0" dirty="0" err="1" smtClean="0"/>
              <a:t>mynd</a:t>
            </a:r>
            <a:r>
              <a:rPr lang="en-GB" b="1" baseline="0" dirty="0" smtClean="0"/>
              <a:t> a </a:t>
            </a:r>
            <a:r>
              <a:rPr lang="en-GB" b="1" baseline="0" dirty="0" err="1" smtClean="0"/>
              <a:t>ni’n</a:t>
            </a:r>
            <a:r>
              <a:rPr lang="en-GB" b="1" baseline="0" dirty="0" smtClean="0"/>
              <a:t> </a:t>
            </a:r>
            <a:r>
              <a:rPr lang="en-GB" b="1" baseline="0" dirty="0" err="1" smtClean="0"/>
              <a:t>nol</a:t>
            </a:r>
            <a:r>
              <a:rPr lang="en-GB" b="1" baseline="0" dirty="0" smtClean="0"/>
              <a:t> at </a:t>
            </a:r>
            <a:r>
              <a:rPr lang="en-GB" b="1" baseline="0" dirty="0" err="1" smtClean="0"/>
              <a:t>Sefydlaid</a:t>
            </a:r>
            <a:r>
              <a:rPr lang="en-GB" b="1" baseline="0" dirty="0" smtClean="0"/>
              <a:t> </a:t>
            </a:r>
            <a:r>
              <a:rPr lang="en-GB" b="1" baseline="0" dirty="0" err="1" smtClean="0"/>
              <a:t>Iechyd</a:t>
            </a:r>
            <a:r>
              <a:rPr lang="en-GB" b="1" baseline="0" dirty="0" smtClean="0"/>
              <a:t> y </a:t>
            </a:r>
            <a:r>
              <a:rPr lang="en-GB" b="1" baseline="0" dirty="0" err="1" smtClean="0"/>
              <a:t>byd</a:t>
            </a:r>
            <a:r>
              <a:rPr lang="en-GB" b="1" baseline="0" dirty="0" smtClean="0"/>
              <a:t> – </a:t>
            </a:r>
            <a:r>
              <a:rPr lang="en-GB" b="0" baseline="0" dirty="0" err="1" smtClean="0"/>
              <a:t>dangos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fod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hwn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yn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broblem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byd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eang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sy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hefyd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yn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gyrru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polisi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yng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Nghymru</a:t>
            </a:r>
            <a:r>
              <a:rPr lang="en-GB" b="0" baseline="0" dirty="0" smtClean="0"/>
              <a:t>.</a:t>
            </a:r>
          </a:p>
          <a:p>
            <a:endParaRPr lang="en-GB" b="0" baseline="0" dirty="0" smtClean="0"/>
          </a:p>
          <a:p>
            <a:r>
              <a:rPr lang="en-GB" b="0" baseline="0" dirty="0" err="1" smtClean="0"/>
              <a:t>Golwg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damcaniaethol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pellach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ar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ddatblygu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profiadau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symud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yn</a:t>
            </a:r>
            <a:r>
              <a:rPr lang="en-GB" b="0" baseline="0" dirty="0" smtClean="0"/>
              <a:t> y </a:t>
            </a:r>
            <a:r>
              <a:rPr lang="en-GB" b="0" baseline="0" dirty="0" err="1" smtClean="0"/>
              <a:t>cwriwcwlwm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yn</a:t>
            </a:r>
            <a:r>
              <a:rPr lang="en-GB" b="0" baseline="0" dirty="0" smtClean="0"/>
              <a:t> y </a:t>
            </a:r>
            <a:r>
              <a:rPr lang="en-GB" b="0" baseline="0" dirty="0" err="1" smtClean="0"/>
              <a:t>ddarlith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nesaf</a:t>
            </a:r>
            <a:r>
              <a:rPr lang="en-GB" b="0" baseline="0" dirty="0" smtClean="0"/>
              <a:t> </a:t>
            </a:r>
            <a:r>
              <a:rPr lang="en-GB" b="0" baseline="0" dirty="0" err="1" smtClean="0"/>
              <a:t>gydag</a:t>
            </a:r>
            <a:r>
              <a:rPr lang="en-GB" b="0" baseline="0" smtClean="0"/>
              <a:t> Iwan.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445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tionman.com/the-range.ph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wales.nhs.uk/sitesplus/888/tudalen/61362" TargetMode="External"/><Relationship Id="rId4" Type="http://schemas.openxmlformats.org/officeDocument/2006/relationships/hyperlink" Target="https://www.mind.org.uk/workplace/mental-health-at-work/taking-care-of-yourself/five-ways-to-wellbein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hyperlink" Target="ACE%20Infograph%20FINAL%20(E)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hyperlink" Target="SHRN-HBSC-NR-Cy_31.05.2019.pdf" TargetMode="External"/><Relationship Id="rId5" Type="http://schemas.openxmlformats.org/officeDocument/2006/relationships/hyperlink" Target="SHRN-HBSC-NR_31.05.2019.pdf" TargetMode="Externa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ymchwil.blog/2017/07/20/anweithgarwch-corfforol-a-ywn-amser-i-gael-plant-cymru-i-symud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eneddresearch.blog/2017/07/20/physical-inactivity-is-it-time-to-get-welsh-children-moving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050" y="674118"/>
            <a:ext cx="7835900" cy="206360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ECAD5007C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Learner:Who</a:t>
            </a:r>
            <a:r>
              <a:rPr lang="en-GB" dirty="0" smtClean="0"/>
              <a:t> am I teaching?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dysgwr</a:t>
            </a:r>
            <a:r>
              <a:rPr lang="en-GB" dirty="0" smtClean="0"/>
              <a:t>: </a:t>
            </a: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ydw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43300"/>
            <a:ext cx="6400800" cy="2635250"/>
          </a:xfrm>
        </p:spPr>
        <p:txBody>
          <a:bodyPr>
            <a:normAutofit/>
          </a:bodyPr>
          <a:lstStyle/>
          <a:p>
            <a:r>
              <a:rPr lang="en-GB" dirty="0" smtClean="0"/>
              <a:t>Contemporary Issues in Health and Well-Being</a:t>
            </a:r>
          </a:p>
          <a:p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cyfoes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endParaRPr lang="en-GB" dirty="0" smtClean="0"/>
          </a:p>
          <a:p>
            <a:r>
              <a:rPr lang="en-GB" dirty="0" smtClean="0"/>
              <a:t>Nanna Ryder / Iwan Ellis-Williams</a:t>
            </a:r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Sefydliad</a:t>
            </a:r>
            <a:r>
              <a:rPr lang="en-GB" sz="3600" dirty="0" smtClean="0"/>
              <a:t> </a:t>
            </a:r>
            <a:r>
              <a:rPr lang="en-GB" sz="3600" dirty="0" err="1" smtClean="0"/>
              <a:t>Iechyd</a:t>
            </a:r>
            <a:r>
              <a:rPr lang="en-GB" sz="3600" dirty="0" smtClean="0"/>
              <a:t> y </a:t>
            </a:r>
            <a:r>
              <a:rPr lang="en-GB" sz="3600" dirty="0" err="1" smtClean="0"/>
              <a:t>Byd</a:t>
            </a:r>
            <a:r>
              <a:rPr lang="en-GB" sz="3600" dirty="0" smtClean="0"/>
              <a:t> / World Health Organisation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…not merely the absence of disease or infirmity, but a state of complete physical, mental, and social well-being.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Wellness has been defined more as the action an individual takes to meet the above definition of health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43881"/>
            <a:ext cx="40386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169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0" y="0"/>
            <a:ext cx="9124950" cy="8618837"/>
          </a:xfrm>
        </p:spPr>
      </p:pic>
    </p:spTree>
    <p:extLst>
      <p:ext uri="{BB962C8B-B14F-4D97-AF65-F5344CB8AC3E}">
        <p14:creationId xmlns:p14="http://schemas.microsoft.com/office/powerpoint/2010/main" val="1921277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32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Hunan </a:t>
            </a:r>
            <a:r>
              <a:rPr lang="en-GB" dirty="0" err="1" smtClean="0"/>
              <a:t>ddelwedd</a:t>
            </a:r>
            <a:r>
              <a:rPr lang="en-GB" dirty="0" smtClean="0"/>
              <a:t> /Self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72" y="977900"/>
            <a:ext cx="8304855" cy="554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256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4938"/>
            <a:ext cx="7677150" cy="188912"/>
          </a:xfrm>
        </p:spPr>
        <p:txBody>
          <a:bodyPr>
            <a:normAutofit fontScale="90000"/>
          </a:bodyPr>
          <a:lstStyle/>
          <a:p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3513" y="1568450"/>
            <a:ext cx="2971800" cy="5465763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See the source imag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654" y="0"/>
            <a:ext cx="3801345" cy="690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04800" y="1238250"/>
            <a:ext cx="17954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Gad e </a:t>
            </a:r>
            <a:r>
              <a:rPr lang="en-GB" sz="2400" dirty="0" err="1" smtClean="0"/>
              <a:t>fynd</a:t>
            </a:r>
            <a:r>
              <a:rPr lang="en-GB" sz="2400" dirty="0" smtClean="0"/>
              <a:t> !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Let it go!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52681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2" descr="Image result for barbie new ran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711" y="0"/>
            <a:ext cx="8825111" cy="678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190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Cyferbyniad</a:t>
            </a:r>
            <a:r>
              <a:rPr lang="en-GB" dirty="0" smtClean="0"/>
              <a:t>? / contrast?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52700" y="2120900"/>
            <a:ext cx="4038600" cy="4525963"/>
          </a:xfrm>
        </p:spPr>
        <p:txBody>
          <a:bodyPr/>
          <a:lstStyle/>
          <a:p>
            <a:r>
              <a:rPr lang="en-GB" dirty="0">
                <a:hlinkClick r:id="rId3"/>
              </a:rPr>
              <a:t>http://www.actionman.com/the-range.php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1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" y="0"/>
            <a:ext cx="9055100" cy="6953250"/>
          </a:xfrm>
        </p:spPr>
      </p:pic>
    </p:spTree>
    <p:extLst>
      <p:ext uri="{BB962C8B-B14F-4D97-AF65-F5344CB8AC3E}">
        <p14:creationId xmlns:p14="http://schemas.microsoft.com/office/powerpoint/2010/main" val="296589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/ The Curriculum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292422"/>
            <a:ext cx="3874477" cy="4886128"/>
          </a:xfrm>
          <a:prstGeom prst="rect">
            <a:avLst/>
          </a:prstGeom>
        </p:spPr>
      </p:pic>
      <p:pic>
        <p:nvPicPr>
          <p:cNvPr id="6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" y="1292422"/>
            <a:ext cx="4038600" cy="4833741"/>
          </a:xfrm>
        </p:spPr>
      </p:pic>
    </p:spTree>
    <p:extLst>
      <p:ext uri="{BB962C8B-B14F-4D97-AF65-F5344CB8AC3E}">
        <p14:creationId xmlns:p14="http://schemas.microsoft.com/office/powerpoint/2010/main" val="13281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637"/>
            <a:ext cx="4508500" cy="5550147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82588"/>
            <a:ext cx="4222750" cy="5523182"/>
          </a:xfrm>
        </p:spPr>
      </p:pic>
    </p:spTree>
    <p:extLst>
      <p:ext uri="{BB962C8B-B14F-4D97-AF65-F5344CB8AC3E}">
        <p14:creationId xmlns:p14="http://schemas.microsoft.com/office/powerpoint/2010/main" val="458948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Hyn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Bwysig</a:t>
            </a:r>
            <a:r>
              <a:rPr lang="en-GB" sz="3200" dirty="0" smtClean="0"/>
              <a:t> / What Matters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 smtClean="0"/>
              <a:t>Budd </a:t>
            </a:r>
            <a:r>
              <a:rPr lang="en-GB" sz="2800" dirty="0" err="1" smtClean="0"/>
              <a:t>gydol</a:t>
            </a:r>
            <a:r>
              <a:rPr lang="en-GB" sz="2800" dirty="0" smtClean="0"/>
              <a:t> </a:t>
            </a:r>
            <a:r>
              <a:rPr lang="en-GB" sz="2800" dirty="0" err="1" smtClean="0"/>
              <a:t>oes</a:t>
            </a:r>
            <a:r>
              <a:rPr lang="en-GB" sz="2800" dirty="0" smtClean="0"/>
              <a:t> </a:t>
            </a:r>
            <a:r>
              <a:rPr lang="en-GB" sz="2800" dirty="0" err="1" smtClean="0"/>
              <a:t>iechyd</a:t>
            </a:r>
            <a:r>
              <a:rPr lang="en-GB" sz="2800" dirty="0" smtClean="0"/>
              <a:t> </a:t>
            </a:r>
            <a:r>
              <a:rPr lang="en-GB" sz="2800" dirty="0" err="1" smtClean="0"/>
              <a:t>corfforol</a:t>
            </a:r>
            <a:endParaRPr lang="en-GB" sz="2800" dirty="0" smtClean="0"/>
          </a:p>
          <a:p>
            <a:pPr lvl="1"/>
            <a:r>
              <a:rPr lang="en-GB" sz="2800" dirty="0" err="1" smtClean="0"/>
              <a:t>Ymateb</a:t>
            </a:r>
            <a:r>
              <a:rPr lang="en-GB" sz="2800" dirty="0" smtClean="0"/>
              <a:t> at </a:t>
            </a:r>
            <a:r>
              <a:rPr lang="en-GB" sz="2800" dirty="0" err="1" smtClean="0"/>
              <a:t>brofiadau</a:t>
            </a:r>
            <a:endParaRPr lang="en-GB" sz="2800" dirty="0" smtClean="0"/>
          </a:p>
          <a:p>
            <a:pPr lvl="1"/>
            <a:r>
              <a:rPr lang="en-GB" sz="2800" dirty="0" err="1" smtClean="0"/>
              <a:t>Dylanwad</a:t>
            </a:r>
            <a:r>
              <a:rPr lang="en-GB" sz="2800" dirty="0" smtClean="0"/>
              <a:t> </a:t>
            </a:r>
            <a:r>
              <a:rPr lang="en-GB" sz="2800" dirty="0" err="1" smtClean="0"/>
              <a:t>penderfyniadau</a:t>
            </a:r>
            <a:endParaRPr lang="en-GB" sz="2800" dirty="0" smtClean="0"/>
          </a:p>
          <a:p>
            <a:pPr lvl="1"/>
            <a:r>
              <a:rPr lang="en-GB" sz="2800" dirty="0" err="1" smtClean="0"/>
              <a:t>Ymwneud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gymdeithasol</a:t>
            </a:r>
            <a:endParaRPr lang="en-GB" sz="2800" dirty="0" smtClean="0"/>
          </a:p>
          <a:p>
            <a:pPr lvl="1"/>
            <a:r>
              <a:rPr lang="en-GB" sz="2800" dirty="0" err="1" smtClean="0"/>
              <a:t>Perthnasau</a:t>
            </a:r>
            <a:r>
              <a:rPr lang="en-GB" sz="2800" dirty="0" smtClean="0"/>
              <a:t> </a:t>
            </a:r>
            <a:r>
              <a:rPr lang="en-GB" sz="2800" dirty="0" err="1" smtClean="0"/>
              <a:t>iach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 smtClean="0"/>
              <a:t>Lifelong benefit of physical health</a:t>
            </a:r>
          </a:p>
          <a:p>
            <a:pPr lvl="1"/>
            <a:r>
              <a:rPr lang="en-GB" sz="2800" dirty="0" smtClean="0"/>
              <a:t>Responding to experiences</a:t>
            </a:r>
          </a:p>
          <a:p>
            <a:pPr lvl="1"/>
            <a:r>
              <a:rPr lang="en-GB" sz="2800" dirty="0" smtClean="0"/>
              <a:t>Impact of decisions</a:t>
            </a:r>
          </a:p>
          <a:p>
            <a:pPr lvl="1"/>
            <a:r>
              <a:rPr lang="en-GB" sz="2800" dirty="0" smtClean="0"/>
              <a:t>Engaging socially</a:t>
            </a:r>
          </a:p>
          <a:p>
            <a:pPr lvl="1"/>
            <a:r>
              <a:rPr lang="en-GB" sz="2800" dirty="0" smtClean="0"/>
              <a:t>Healthy relationships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9273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00" y="82550"/>
            <a:ext cx="8394700" cy="6775450"/>
          </a:xfrm>
        </p:spPr>
      </p:pic>
    </p:spTree>
    <p:extLst>
      <p:ext uri="{BB962C8B-B14F-4D97-AF65-F5344CB8AC3E}">
        <p14:creationId xmlns:p14="http://schemas.microsoft.com/office/powerpoint/2010/main" val="1797791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940800" cy="6730319"/>
          </a:xfrm>
        </p:spPr>
      </p:pic>
    </p:spTree>
    <p:extLst>
      <p:ext uri="{BB962C8B-B14F-4D97-AF65-F5344CB8AC3E}">
        <p14:creationId xmlns:p14="http://schemas.microsoft.com/office/powerpoint/2010/main" val="195901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0700"/>
            <a:ext cx="9029700" cy="33147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1550" y="603250"/>
            <a:ext cx="4038600" cy="4525963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https://www.mind.org.uk/workplace/mental-health-at-work/taking-care-of-yourself/five-ways-to-wellbeing/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4200" y="882650"/>
            <a:ext cx="3994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http://www.wales.nhs.uk/sitesplus/888/tudalen/61362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1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Ffordd</a:t>
            </a:r>
            <a:r>
              <a:rPr lang="en-GB" dirty="0" smtClean="0"/>
              <a:t> o </a:t>
            </a:r>
            <a:r>
              <a:rPr lang="en-GB" dirty="0" err="1" smtClean="0"/>
              <a:t>fyw</a:t>
            </a:r>
            <a:r>
              <a:rPr lang="en-GB" dirty="0" smtClean="0"/>
              <a:t> / Lifestyle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323059"/>
            <a:ext cx="4191000" cy="3936410"/>
          </a:xfrm>
        </p:spPr>
      </p:pic>
      <p:sp>
        <p:nvSpPr>
          <p:cNvPr id="6" name="TextBox 5"/>
          <p:cNvSpPr txBox="1"/>
          <p:nvPr/>
        </p:nvSpPr>
        <p:spPr>
          <a:xfrm>
            <a:off x="4838700" y="5454650"/>
            <a:ext cx="3448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Pdf link</a:t>
            </a:r>
            <a:r>
              <a:rPr lang="pt-BR" dirty="0" smtClean="0">
                <a:hlinkClick r:id="rId4" action="ppaction://hlinkfile"/>
              </a:rPr>
              <a:t>ACE Infograph FINAL (E).pdf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19200" y="5827713"/>
            <a:ext cx="1809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Cyswllt</a:t>
            </a:r>
            <a:r>
              <a:rPr lang="en-GB" dirty="0" smtClean="0"/>
              <a:t> Pdf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44" y="1374596"/>
            <a:ext cx="3961381" cy="392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74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97" y="127801"/>
            <a:ext cx="8886067" cy="6613396"/>
          </a:xfrm>
        </p:spPr>
      </p:pic>
    </p:spTree>
    <p:extLst>
      <p:ext uri="{BB962C8B-B14F-4D97-AF65-F5344CB8AC3E}">
        <p14:creationId xmlns:p14="http://schemas.microsoft.com/office/powerpoint/2010/main" val="295138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2550"/>
            <a:ext cx="8229600" cy="895350"/>
          </a:xfrm>
        </p:spPr>
        <p:txBody>
          <a:bodyPr>
            <a:normAutofit fontScale="90000"/>
          </a:bodyPr>
          <a:lstStyle/>
          <a:p>
            <a:r>
              <a:rPr lang="en-GB" sz="2800" dirty="0" err="1" smtClean="0"/>
              <a:t>Iechyd</a:t>
            </a:r>
            <a:r>
              <a:rPr lang="en-GB" sz="2800" dirty="0" smtClean="0"/>
              <a:t> a </a:t>
            </a:r>
            <a:r>
              <a:rPr lang="en-GB" sz="2800" dirty="0" err="1" smtClean="0"/>
              <a:t>Lles</a:t>
            </a:r>
            <a:r>
              <a:rPr lang="en-GB" sz="2800" dirty="0" smtClean="0"/>
              <a:t> </a:t>
            </a:r>
            <a:r>
              <a:rPr lang="en-GB" sz="2800" dirty="0" err="1" smtClean="0"/>
              <a:t>Myfyrwyr</a:t>
            </a:r>
            <a:r>
              <a:rPr lang="en-GB" sz="2800" dirty="0" smtClean="0"/>
              <a:t> </a:t>
            </a:r>
            <a:r>
              <a:rPr lang="en-GB" sz="2800" dirty="0" err="1" smtClean="0"/>
              <a:t>yng</a:t>
            </a:r>
            <a:r>
              <a:rPr lang="en-GB" sz="2800" dirty="0" smtClean="0"/>
              <a:t> </a:t>
            </a:r>
            <a:r>
              <a:rPr lang="en-GB" sz="2800" dirty="0" err="1" smtClean="0"/>
              <a:t>Nghymru</a:t>
            </a:r>
            <a:r>
              <a:rPr lang="en-GB" sz="2800" dirty="0" smtClean="0"/>
              <a:t> / Student Health and Well Being in Wales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2259"/>
            <a:ext cx="4038600" cy="4525963"/>
          </a:xfrm>
        </p:spPr>
        <p:txBody>
          <a:bodyPr/>
          <a:lstStyle/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7670" y="1042258"/>
            <a:ext cx="3580529" cy="4981606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11" y="1042258"/>
            <a:ext cx="3873539" cy="489402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600" y="6088222"/>
            <a:ext cx="267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5" action="ppaction://hlinkfile"/>
              </a:rPr>
              <a:t>Survey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203450" y="6086146"/>
            <a:ext cx="222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hlinkClick r:id="rId6" action="ppaction://hlinkfile"/>
              </a:rPr>
              <a:t>Arolwg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4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Ymglymiad</a:t>
            </a:r>
            <a:r>
              <a:rPr lang="en-GB" sz="2800" dirty="0" smtClean="0"/>
              <a:t> at </a:t>
            </a:r>
            <a:r>
              <a:rPr lang="en-GB" sz="2800" dirty="0" err="1" smtClean="0"/>
              <a:t>fod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gorffforol</a:t>
            </a:r>
            <a:r>
              <a:rPr lang="en-GB" sz="2800" dirty="0" smtClean="0"/>
              <a:t> / Involvement in physical activity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2750" y="1411287"/>
            <a:ext cx="4038600" cy="4525963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https://seneddymchwil.blog/2017/07/20/anweithgarwch-corfforol-a-ywn-amser-i-gael-plant-cymru-i-symud/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1288"/>
            <a:ext cx="4038600" cy="4525963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https://seneddresearch.blog/2017/07/20/physical-inactivity-is-it-time-to-get-welsh-children-moving/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97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00" y="76200"/>
            <a:ext cx="8229600" cy="630238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Cyfeirnodau</a:t>
            </a:r>
            <a:r>
              <a:rPr lang="en-GB" sz="2800" dirty="0" smtClean="0"/>
              <a:t>/ References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12750" y="706438"/>
            <a:ext cx="8337550" cy="573790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WHO (2020)</a:t>
            </a:r>
            <a:r>
              <a:rPr lang="en-GB" sz="2000" dirty="0"/>
              <a:t> World Health </a:t>
            </a:r>
            <a:r>
              <a:rPr lang="en-GB" sz="2000" dirty="0" smtClean="0"/>
              <a:t>Organisation.[Website]. Available </a:t>
            </a:r>
            <a:r>
              <a:rPr lang="en-GB" sz="2000" dirty="0" err="1" smtClean="0"/>
              <a:t>at:</a:t>
            </a:r>
            <a:r>
              <a:rPr lang="en-GB" sz="2000" dirty="0" err="1">
                <a:hlinkClick r:id="rId2"/>
              </a:rPr>
              <a:t>https</a:t>
            </a:r>
            <a:r>
              <a:rPr lang="en-GB" sz="2000" dirty="0">
                <a:hlinkClick r:id="rId2"/>
              </a:rPr>
              <a:t>://www.who.int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r>
              <a:rPr lang="en-GB" sz="2000" dirty="0" smtClean="0"/>
              <a:t>Huber M (2011) ‘How should we define health?’ British Medical journal. </a:t>
            </a:r>
            <a:r>
              <a:rPr lang="en-GB" sz="2000" i="1" dirty="0"/>
              <a:t>BMJ </a:t>
            </a:r>
            <a:r>
              <a:rPr lang="en-GB" sz="2000" dirty="0" smtClean="0"/>
              <a:t>2011;343:d4163.UWTSD Library</a:t>
            </a:r>
          </a:p>
          <a:p>
            <a:r>
              <a:rPr lang="en-GB" sz="2000" dirty="0" smtClean="0"/>
              <a:t>Welsh Government (2020) Curriculum for Wales Guidance. Crown Copyright</a:t>
            </a:r>
          </a:p>
          <a:p>
            <a:r>
              <a:rPr lang="en-GB" sz="2000" dirty="0" err="1" smtClean="0"/>
              <a:t>Llywodraeth</a:t>
            </a:r>
            <a:r>
              <a:rPr lang="en-GB" sz="2000" dirty="0" smtClean="0"/>
              <a:t> Cymru (2020)  </a:t>
            </a:r>
            <a:r>
              <a:rPr lang="en-GB" sz="2000" dirty="0" err="1" smtClean="0"/>
              <a:t>Canllawiau</a:t>
            </a:r>
            <a:r>
              <a:rPr lang="en-GB" sz="2000" dirty="0" smtClean="0"/>
              <a:t> </a:t>
            </a:r>
            <a:r>
              <a:rPr lang="en-GB" sz="2000" dirty="0" err="1" smtClean="0"/>
              <a:t>Cwricwlwm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Gymru</a:t>
            </a:r>
            <a:r>
              <a:rPr lang="en-GB" sz="2000" dirty="0" smtClean="0"/>
              <a:t>. </a:t>
            </a:r>
            <a:r>
              <a:rPr lang="en-GB" sz="2000" dirty="0" err="1" smtClean="0"/>
              <a:t>Hawlfrain</a:t>
            </a:r>
            <a:r>
              <a:rPr lang="en-GB" sz="2000" dirty="0" smtClean="0"/>
              <a:t> y </a:t>
            </a:r>
            <a:r>
              <a:rPr lang="en-GB" sz="2000" dirty="0" err="1" smtClean="0"/>
              <a:t>Goron</a:t>
            </a:r>
            <a:endParaRPr lang="en-GB" sz="2000" dirty="0" smtClean="0"/>
          </a:p>
          <a:p>
            <a:r>
              <a:rPr lang="en-GB" sz="2000" dirty="0" smtClean="0"/>
              <a:t>Public Health Wales (2016) Adverse Childhood Experiences: and their association with Mental Well-Being in the Welsh adult population. Public Health Wales NHS Trust</a:t>
            </a:r>
          </a:p>
          <a:p>
            <a:r>
              <a:rPr lang="en-GB" sz="2000" dirty="0" smtClean="0"/>
              <a:t>Hewitt G., Anthony R., Moore G., Melendez-Torres G. and Murphy M. (2019) Student Health and Well-Being in Wales: report of the 2017/18 Health behaviour in School-aged Children Survey and School health Research Network Student health and Well-Being Survey. SHRN-HBSC</a:t>
            </a:r>
            <a:endParaRPr lang="en-GB" sz="2000" dirty="0"/>
          </a:p>
          <a:p>
            <a:r>
              <a:rPr lang="en-GB" sz="2200" dirty="0"/>
              <a:t>Hewitt G., Anthony R., Moore G., Melendez-Torres G. and Murphy M. (2019</a:t>
            </a:r>
            <a:r>
              <a:rPr lang="en-GB" sz="2200" dirty="0" smtClean="0"/>
              <a:t>) </a:t>
            </a:r>
            <a:r>
              <a:rPr lang="en-GB" sz="2200" dirty="0" err="1" smtClean="0"/>
              <a:t>Iechyd</a:t>
            </a:r>
            <a:r>
              <a:rPr lang="en-GB" sz="2200" dirty="0" smtClean="0"/>
              <a:t> </a:t>
            </a:r>
            <a:r>
              <a:rPr lang="en-GB" sz="2200" dirty="0"/>
              <a:t>a </a:t>
            </a:r>
            <a:r>
              <a:rPr lang="en-GB" sz="2200" dirty="0" err="1"/>
              <a:t>Lles</a:t>
            </a:r>
            <a:r>
              <a:rPr lang="en-GB" sz="2200" dirty="0"/>
              <a:t> </a:t>
            </a:r>
            <a:r>
              <a:rPr lang="en-GB" sz="2200" dirty="0" err="1"/>
              <a:t>Myfyrwyr</a:t>
            </a:r>
            <a:r>
              <a:rPr lang="en-GB" sz="2200" dirty="0"/>
              <a:t> </a:t>
            </a:r>
            <a:r>
              <a:rPr lang="en-GB" sz="2200" dirty="0" err="1"/>
              <a:t>yng</a:t>
            </a:r>
            <a:r>
              <a:rPr lang="en-GB" sz="2200" dirty="0"/>
              <a:t> </a:t>
            </a:r>
            <a:r>
              <a:rPr lang="en-GB" sz="2200" dirty="0" err="1"/>
              <a:t>Nghymru</a:t>
            </a:r>
            <a:r>
              <a:rPr lang="en-GB" sz="2200" dirty="0"/>
              <a:t>: </a:t>
            </a:r>
            <a:r>
              <a:rPr lang="en-GB" sz="2200" dirty="0" err="1"/>
              <a:t>Adroddiad</a:t>
            </a:r>
            <a:r>
              <a:rPr lang="en-GB" sz="2200" dirty="0"/>
              <a:t> </a:t>
            </a:r>
            <a:r>
              <a:rPr lang="en-GB" sz="2200" dirty="0" err="1"/>
              <a:t>Arolwg</a:t>
            </a:r>
            <a:r>
              <a:rPr lang="en-GB" sz="2200" dirty="0"/>
              <a:t> o </a:t>
            </a:r>
            <a:r>
              <a:rPr lang="en-GB" sz="2200" dirty="0" err="1"/>
              <a:t>Ymddygiad</a:t>
            </a:r>
            <a:r>
              <a:rPr lang="en-GB" sz="2200" dirty="0"/>
              <a:t> </a:t>
            </a:r>
            <a:r>
              <a:rPr lang="en-GB" sz="2200" dirty="0" err="1"/>
              <a:t>Iechyd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Plant </a:t>
            </a:r>
            <a:r>
              <a:rPr lang="en-GB" sz="2200" dirty="0" err="1"/>
              <a:t>Oedran</a:t>
            </a:r>
            <a:r>
              <a:rPr lang="en-GB" sz="2200" dirty="0"/>
              <a:t> Ysgol 2017/18 ac </a:t>
            </a:r>
            <a:r>
              <a:rPr lang="en-GB" sz="2200" dirty="0" err="1"/>
              <a:t>Arolwg</a:t>
            </a:r>
            <a:r>
              <a:rPr lang="en-GB" sz="2200" dirty="0"/>
              <a:t> </a:t>
            </a:r>
            <a:r>
              <a:rPr lang="en-GB" sz="2200" dirty="0" err="1"/>
              <a:t>Iechyd</a:t>
            </a:r>
            <a:r>
              <a:rPr lang="en-GB" sz="2200" dirty="0"/>
              <a:t> a </a:t>
            </a:r>
            <a:r>
              <a:rPr lang="en-GB" sz="2200" dirty="0" err="1"/>
              <a:t>Lles</a:t>
            </a:r>
            <a:r>
              <a:rPr lang="en-GB" sz="2200" dirty="0"/>
              <a:t> </a:t>
            </a:r>
            <a:r>
              <a:rPr lang="en-GB" sz="2200" dirty="0" err="1"/>
              <a:t>Myfyrwyr</a:t>
            </a:r>
            <a:r>
              <a:rPr lang="en-GB" sz="2200" dirty="0"/>
              <a:t> y </a:t>
            </a:r>
            <a:r>
              <a:rPr lang="en-GB" sz="2200" dirty="0" err="1"/>
              <a:t>Rhwydwaith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 </a:t>
            </a:r>
            <a:r>
              <a:rPr lang="en-GB" sz="2200" dirty="0" err="1"/>
              <a:t>Iechyd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 smtClean="0"/>
              <a:t>Ysgolion.SHRN</a:t>
            </a:r>
            <a:r>
              <a:rPr lang="en-GB" sz="2200" dirty="0" smtClean="0"/>
              <a:t>-HBSC</a:t>
            </a:r>
          </a:p>
          <a:p>
            <a:r>
              <a:rPr lang="en-GB" sz="2200" dirty="0" err="1" smtClean="0"/>
              <a:t>Guillamin</a:t>
            </a:r>
            <a:r>
              <a:rPr lang="en-GB" sz="2200" dirty="0" smtClean="0"/>
              <a:t> M. (2017) Physical (in)activity – Is it time to get </a:t>
            </a:r>
            <a:r>
              <a:rPr lang="en-GB" sz="2200" dirty="0"/>
              <a:t>W</a:t>
            </a:r>
            <a:r>
              <a:rPr lang="en-GB" sz="2200" dirty="0" smtClean="0"/>
              <a:t>elsh </a:t>
            </a:r>
            <a:r>
              <a:rPr lang="en-GB" sz="2200" dirty="0"/>
              <a:t>c</a:t>
            </a:r>
            <a:r>
              <a:rPr lang="en-GB" sz="2200" dirty="0" smtClean="0"/>
              <a:t>hildren </a:t>
            </a:r>
            <a:r>
              <a:rPr lang="en-GB" sz="2200" dirty="0"/>
              <a:t>m</a:t>
            </a:r>
            <a:r>
              <a:rPr lang="en-GB" sz="2200" dirty="0" smtClean="0"/>
              <a:t>oving? National Assembly for Wales </a:t>
            </a:r>
            <a:r>
              <a:rPr lang="en-GB" sz="2200" smtClean="0"/>
              <a:t>Research Service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4671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2833</TotalTime>
  <Words>562</Words>
  <Application>Microsoft Office PowerPoint</Application>
  <PresentationFormat>On-screen Show (4:3)</PresentationFormat>
  <Paragraphs>84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ECAD5007C The Learner:Who am I teaching? Y dysgwr: Pwy ydw i’n ei addysgu?</vt:lpstr>
      <vt:lpstr>Sefydliad Iechyd y Byd / World Health Organisation</vt:lpstr>
      <vt:lpstr>PowerPoint Presentation</vt:lpstr>
      <vt:lpstr>Hunan ddelwedd /Self Image</vt:lpstr>
      <vt:lpstr>PowerPoint Presentation</vt:lpstr>
      <vt:lpstr>PowerPoint Presentation</vt:lpstr>
      <vt:lpstr>Cyferbyniad? / contrast?</vt:lpstr>
      <vt:lpstr>PowerPoint Presentation</vt:lpstr>
      <vt:lpstr>Y Cwricwlwm / The Curriculum</vt:lpstr>
      <vt:lpstr>PowerPoint Presentation</vt:lpstr>
      <vt:lpstr>Yr Hyn sy’n Bwysig / What Matters</vt:lpstr>
      <vt:lpstr>PowerPoint Presentation</vt:lpstr>
      <vt:lpstr>PowerPoint Presentation</vt:lpstr>
      <vt:lpstr>PowerPoint Presentation</vt:lpstr>
      <vt:lpstr>Ffordd o fyw / Lifestyle</vt:lpstr>
      <vt:lpstr>PowerPoint Presentation</vt:lpstr>
      <vt:lpstr>Iechyd a Lles Myfyrwyr yng Nghymru / Student Health and Well Being in Wales</vt:lpstr>
      <vt:lpstr>Ymglymiad at fod yn gorffforol / Involvement in physical activity</vt:lpstr>
      <vt:lpstr>Cyfeirnodau/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244</cp:revision>
  <cp:lastPrinted>2017-08-03T13:56:24Z</cp:lastPrinted>
  <dcterms:created xsi:type="dcterms:W3CDTF">2018-05-24T13:58:06Z</dcterms:created>
  <dcterms:modified xsi:type="dcterms:W3CDTF">2020-03-09T09:11:47Z</dcterms:modified>
</cp:coreProperties>
</file>