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5/9/2018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5/9/2018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5/9/2018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5/9/2018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5/9/2018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asuwt.org.uk/asset/A788604C-3046-4005-A1EAOEAFFO23EDD/" TargetMode="External"/><Relationship Id="rId2" Type="http://schemas.openxmlformats.org/officeDocument/2006/relationships/hyperlink" Target="https://esdgcincardiff.wordpress.com/resources/seven-themes-of-esdgc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earning.gov.wales/docs/learningwales/publications/081204commonunderstschoolsen.pf" TargetMode="External"/><Relationship Id="rId5" Type="http://schemas.openxmlformats.org/officeDocument/2006/relationships/hyperlink" Target="http://www.stanwell.org/school/esdgc/" TargetMode="External"/><Relationship Id="rId4" Type="http://schemas.openxmlformats.org/officeDocument/2006/relationships/hyperlink" Target="https://www.powercube.net/analyse-power/understanding-powe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3600" dirty="0" smtClean="0"/>
              <a:t>How does the concept of ESDGC (Education for Sustainable Development and Global Citizenship) contribute to reducing global inequalities?</a:t>
            </a:r>
            <a:endParaRPr lang="en-GB" sz="3600" dirty="0"/>
          </a:p>
        </p:txBody>
      </p:sp>
      <p:sp>
        <p:nvSpPr>
          <p:cNvPr id="4" name="TextBox 3"/>
          <p:cNvSpPr txBox="1"/>
          <p:nvPr/>
        </p:nvSpPr>
        <p:spPr>
          <a:xfrm>
            <a:off x="8409905" y="6211669"/>
            <a:ext cx="34515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SJSS5001</a:t>
            </a:r>
          </a:p>
          <a:p>
            <a:r>
              <a:rPr lang="en-GB" dirty="0" smtClean="0"/>
              <a:t>Hannah Thomas 1600215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63828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ESDGC?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 Everything we do in our daily life.</a:t>
            </a:r>
          </a:p>
          <a:p>
            <a:endParaRPr lang="en-GB" dirty="0"/>
          </a:p>
          <a:p>
            <a:r>
              <a:rPr lang="en-GB" dirty="0" smtClean="0"/>
              <a:t> Looks at big issues such as: </a:t>
            </a:r>
          </a:p>
          <a:p>
            <a:r>
              <a:rPr lang="en-GB" sz="1200" dirty="0"/>
              <a:t> </a:t>
            </a:r>
            <a:r>
              <a:rPr lang="en-GB" sz="1200" dirty="0" smtClean="0"/>
              <a:t>Climate change</a:t>
            </a:r>
          </a:p>
          <a:p>
            <a:r>
              <a:rPr lang="en-GB" sz="1200" dirty="0"/>
              <a:t> </a:t>
            </a:r>
            <a:r>
              <a:rPr lang="en-GB" sz="1200" dirty="0" smtClean="0"/>
              <a:t>Trade</a:t>
            </a:r>
          </a:p>
          <a:p>
            <a:r>
              <a:rPr lang="en-GB" sz="1200" dirty="0" smtClean="0"/>
              <a:t>Resource and Environmental reduction</a:t>
            </a:r>
          </a:p>
          <a:p>
            <a:r>
              <a:rPr lang="en-GB" sz="1200" dirty="0"/>
              <a:t> </a:t>
            </a:r>
            <a:r>
              <a:rPr lang="en-GB" sz="1200" dirty="0" smtClean="0"/>
              <a:t>Human Rights</a:t>
            </a:r>
          </a:p>
          <a:p>
            <a:r>
              <a:rPr lang="en-GB" sz="1200" dirty="0"/>
              <a:t> </a:t>
            </a:r>
            <a:r>
              <a:rPr lang="en-GB" sz="1200" dirty="0" smtClean="0"/>
              <a:t>Conflict</a:t>
            </a:r>
          </a:p>
          <a:p>
            <a:r>
              <a:rPr lang="en-GB" sz="1200" dirty="0"/>
              <a:t> </a:t>
            </a:r>
            <a:r>
              <a:rPr lang="en-GB" sz="1200" dirty="0" smtClean="0"/>
              <a:t>Democracy </a:t>
            </a:r>
            <a:endParaRPr lang="en-GB" sz="1200" dirty="0"/>
          </a:p>
        </p:txBody>
      </p:sp>
      <p:pic>
        <p:nvPicPr>
          <p:cNvPr id="1026" name="Picture 2" descr="Image result for esdgc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1525" y="341291"/>
            <a:ext cx="276225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384146" y="6334780"/>
            <a:ext cx="30522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(Welsh Assembly Government, 2008).</a:t>
            </a:r>
            <a:endParaRPr lang="en-GB" sz="1400" dirty="0"/>
          </a:p>
        </p:txBody>
      </p:sp>
      <p:sp>
        <p:nvSpPr>
          <p:cNvPr id="6" name="TextBox 5"/>
          <p:cNvSpPr txBox="1"/>
          <p:nvPr/>
        </p:nvSpPr>
        <p:spPr>
          <a:xfrm>
            <a:off x="6915955" y="3198791"/>
            <a:ext cx="23580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(Stanwell, 2018</a:t>
            </a:r>
            <a:r>
              <a:rPr lang="en-GB" dirty="0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25822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7 Themes of ESDGC.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886422" y="6358008"/>
            <a:ext cx="20863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(Cardiff SEN, 2018; Maslow, 1954).</a:t>
            </a:r>
            <a:endParaRPr lang="en-GB" sz="1400" dirty="0"/>
          </a:p>
        </p:txBody>
      </p:sp>
      <p:sp>
        <p:nvSpPr>
          <p:cNvPr id="5" name="Oval 4"/>
          <p:cNvSpPr/>
          <p:nvPr/>
        </p:nvSpPr>
        <p:spPr>
          <a:xfrm>
            <a:off x="2975020" y="2464227"/>
            <a:ext cx="3065172" cy="18288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4005330" y="3193961"/>
            <a:ext cx="14424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7 Themes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>
          <a:xfrm flipV="1">
            <a:off x="6040192" y="2168694"/>
            <a:ext cx="759853" cy="70329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6181859" y="3563293"/>
            <a:ext cx="133940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5731099" y="4293027"/>
            <a:ext cx="978794" cy="6524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4726547" y="4588560"/>
            <a:ext cx="0" cy="11682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flipH="1">
            <a:off x="2975020" y="4430332"/>
            <a:ext cx="837126" cy="6439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H="1">
            <a:off x="1815921" y="3563293"/>
            <a:ext cx="96591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H="1" flipV="1">
            <a:off x="2099256" y="2464227"/>
            <a:ext cx="965916" cy="3176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7057623" y="1890742"/>
            <a:ext cx="15969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Consumption and Waste.</a:t>
            </a:r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7856113" y="3378627"/>
            <a:ext cx="17128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Choices and Decisions</a:t>
            </a:r>
            <a:endParaRPr lang="en-GB" dirty="0"/>
          </a:p>
        </p:txBody>
      </p:sp>
      <p:sp>
        <p:nvSpPr>
          <p:cNvPr id="23" name="TextBox 22"/>
          <p:cNvSpPr txBox="1"/>
          <p:nvPr/>
        </p:nvSpPr>
        <p:spPr>
          <a:xfrm>
            <a:off x="6890197" y="5074276"/>
            <a:ext cx="17644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Health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4262907" y="5988676"/>
            <a:ext cx="17772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Climate change</a:t>
            </a:r>
            <a:endParaRPr lang="en-GB" dirty="0"/>
          </a:p>
        </p:txBody>
      </p:sp>
      <p:sp>
        <p:nvSpPr>
          <p:cNvPr id="25" name="TextBox 24"/>
          <p:cNvSpPr txBox="1"/>
          <p:nvPr/>
        </p:nvSpPr>
        <p:spPr>
          <a:xfrm>
            <a:off x="2099256" y="5344732"/>
            <a:ext cx="16098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Natural Environment</a:t>
            </a:r>
            <a:endParaRPr lang="en-GB" dirty="0"/>
          </a:p>
        </p:txBody>
      </p:sp>
      <p:sp>
        <p:nvSpPr>
          <p:cNvPr id="26" name="TextBox 25"/>
          <p:cNvSpPr txBox="1"/>
          <p:nvPr/>
        </p:nvSpPr>
        <p:spPr>
          <a:xfrm>
            <a:off x="489396" y="3563293"/>
            <a:ext cx="14295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Identity and Culture</a:t>
            </a:r>
            <a:endParaRPr lang="en-GB" dirty="0"/>
          </a:p>
        </p:txBody>
      </p:sp>
      <p:sp>
        <p:nvSpPr>
          <p:cNvPr id="27" name="TextBox 26"/>
          <p:cNvSpPr txBox="1"/>
          <p:nvPr/>
        </p:nvSpPr>
        <p:spPr>
          <a:xfrm>
            <a:off x="579549" y="2168694"/>
            <a:ext cx="14295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Wealth and Poverty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67218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7 Themes Cont.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 Themes are all interlinked</a:t>
            </a:r>
          </a:p>
          <a:p>
            <a:endParaRPr lang="en-GB" dirty="0"/>
          </a:p>
          <a:p>
            <a:r>
              <a:rPr lang="en-GB" dirty="0" smtClean="0"/>
              <a:t> Example:   New road by-pass through small village.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	   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	   Affects local community, environment and economy.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			   Class looks at choices and decisions.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			   How these affect the community.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      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8899301" y="6334780"/>
            <a:ext cx="30522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(Welsh Assembly Government, 2008).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431823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ESDGC Learners.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 Concept for all learners at any stage of education.</a:t>
            </a:r>
          </a:p>
          <a:p>
            <a:endParaRPr lang="en-GB" dirty="0"/>
          </a:p>
          <a:p>
            <a:r>
              <a:rPr lang="en-GB" dirty="0" smtClean="0"/>
              <a:t> Not an additional subject.</a:t>
            </a:r>
          </a:p>
          <a:p>
            <a:endParaRPr lang="en-GB" dirty="0"/>
          </a:p>
          <a:p>
            <a:r>
              <a:rPr lang="en-GB" dirty="0" smtClean="0"/>
              <a:t> Should be integrated.</a:t>
            </a:r>
          </a:p>
          <a:p>
            <a:endParaRPr lang="en-GB" dirty="0"/>
          </a:p>
          <a:p>
            <a:r>
              <a:rPr lang="en-GB" dirty="0" smtClean="0"/>
              <a:t> A team effort not an individual.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 The Donaldson Report – Successful Futures.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015211" y="6246254"/>
            <a:ext cx="26401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(Welsh </a:t>
            </a:r>
            <a:r>
              <a:rPr lang="en-GB" sz="1400" dirty="0"/>
              <a:t>Assembly Government, </a:t>
            </a:r>
            <a:r>
              <a:rPr lang="en-GB" sz="1400" dirty="0" smtClean="0"/>
              <a:t>2008; Donaldson, 2015).</a:t>
            </a:r>
            <a:endParaRPr lang="en-GB" sz="1400" dirty="0"/>
          </a:p>
        </p:txBody>
      </p:sp>
      <p:sp>
        <p:nvSpPr>
          <p:cNvPr id="5" name="AutoShape 2" descr="Image result for learner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2" name="Picture 4" descr="OTTI VYL Costs and Dat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4292" y="3040603"/>
            <a:ext cx="2547826" cy="1435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8615966" y="4612290"/>
            <a:ext cx="197046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/>
              <a:t>(IH World Organisation, no date).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4977517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/>
          <p:cNvSpPr/>
          <p:nvPr/>
        </p:nvSpPr>
        <p:spPr>
          <a:xfrm>
            <a:off x="3503054" y="1803042"/>
            <a:ext cx="3168202" cy="12750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4468969" y="2215166"/>
            <a:ext cx="16871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Global Inequality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>
          <a:xfrm flipV="1">
            <a:off x="6465194" y="1004552"/>
            <a:ext cx="656823" cy="9530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H="1" flipV="1">
            <a:off x="2846231" y="1171977"/>
            <a:ext cx="901521" cy="7984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5087155" y="3322749"/>
            <a:ext cx="0" cy="119773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7250806" y="525646"/>
            <a:ext cx="14037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Economic Differences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1712890" y="695459"/>
            <a:ext cx="2034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Medical Care.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4159876" y="4520485"/>
            <a:ext cx="21250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Education Differences.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1867437" y="5486400"/>
            <a:ext cx="7315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ESDGC concept ‘recognises that the world is unjust and unequal.’</a:t>
            </a:r>
          </a:p>
          <a:p>
            <a:r>
              <a:rPr lang="en-GB" dirty="0" smtClean="0"/>
              <a:t>(Welsh Assembly Government, 2018, p.6).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8461420" y="6273225"/>
            <a:ext cx="30007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(Welsh Assembly Government, 2018).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4656707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for Social Change.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 To be sustainable:</a:t>
            </a:r>
          </a:p>
          <a:p>
            <a:r>
              <a:rPr lang="en-GB" dirty="0"/>
              <a:t> </a:t>
            </a:r>
            <a:r>
              <a:rPr lang="en-GB" dirty="0" smtClean="0"/>
              <a:t>Less demands on environment.</a:t>
            </a:r>
          </a:p>
          <a:p>
            <a:r>
              <a:rPr lang="en-GB" dirty="0"/>
              <a:t> </a:t>
            </a:r>
            <a:r>
              <a:rPr lang="en-GB" dirty="0" smtClean="0"/>
              <a:t>Taking people out of poverty.</a:t>
            </a:r>
          </a:p>
          <a:p>
            <a:r>
              <a:rPr lang="en-GB" dirty="0"/>
              <a:t> </a:t>
            </a:r>
            <a:r>
              <a:rPr lang="en-GB" dirty="0" smtClean="0"/>
              <a:t>Promoting diversity.</a:t>
            </a:r>
          </a:p>
          <a:p>
            <a:r>
              <a:rPr lang="en-GB" dirty="0"/>
              <a:t> </a:t>
            </a:r>
            <a:r>
              <a:rPr lang="en-GB" dirty="0" smtClean="0"/>
              <a:t>Valuing people.</a:t>
            </a:r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The power for social change is all of us.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469746" y="6041362"/>
            <a:ext cx="38379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(Welsh Assembly Government, 2018; </a:t>
            </a:r>
            <a:r>
              <a:rPr lang="en-GB" dirty="0" err="1" smtClean="0"/>
              <a:t>Powercube</a:t>
            </a:r>
            <a:r>
              <a:rPr lang="en-GB" dirty="0" smtClean="0"/>
              <a:t>, no date).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8337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171977" y="2047741"/>
            <a:ext cx="8744755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8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 Nelson Mandela once said ‘Education </a:t>
            </a: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 the most powerful weapon you can use to change the </a:t>
            </a:r>
            <a:r>
              <a:rPr lang="en-GB" sz="28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world’ </a:t>
            </a:r>
            <a:endParaRPr lang="en-GB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7250806" y="3142445"/>
            <a:ext cx="21250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(</a:t>
            </a:r>
            <a:r>
              <a:rPr lang="en-GB" sz="1400" dirty="0" err="1" smtClean="0"/>
              <a:t>Duncam</a:t>
            </a:r>
            <a:r>
              <a:rPr lang="en-GB" sz="1400" dirty="0" smtClean="0"/>
              <a:t>, 2013, p.1)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3592908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3" y="1270000"/>
            <a:ext cx="11081077" cy="55880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Cardiff SEN (2018) </a:t>
            </a:r>
            <a:r>
              <a:rPr lang="en-GB" i="1" dirty="0"/>
              <a:t>Seven Themes of ESDGC. </a:t>
            </a:r>
            <a:r>
              <a:rPr lang="en-GB" u="sng" dirty="0">
                <a:hlinkClick r:id="rId2"/>
              </a:rPr>
              <a:t>https://esdgcincardiff.wordpress.com/resources/seven-themes-of-esdgc/</a:t>
            </a:r>
            <a:r>
              <a:rPr lang="en-GB" dirty="0"/>
              <a:t> (Accessed: 5</a:t>
            </a:r>
            <a:r>
              <a:rPr lang="en-GB" baseline="30000" dirty="0"/>
              <a:t>th</a:t>
            </a:r>
            <a:r>
              <a:rPr lang="en-GB" dirty="0"/>
              <a:t> May 2018).</a:t>
            </a:r>
          </a:p>
          <a:p>
            <a:r>
              <a:rPr lang="en-GB" dirty="0"/>
              <a:t> Donaldson, G. (2015) </a:t>
            </a:r>
            <a:r>
              <a:rPr lang="en-GB" i="1" dirty="0"/>
              <a:t>Successful Futures Independent Review of Curriculum and assessment arrangements in wales.</a:t>
            </a:r>
            <a:r>
              <a:rPr lang="en-GB" dirty="0"/>
              <a:t> </a:t>
            </a:r>
            <a:r>
              <a:rPr lang="en-GB" u="sng" dirty="0">
                <a:hlinkClick r:id="rId3"/>
              </a:rPr>
              <a:t>http://www.nasuwt.org.uk/asset/A788604C-3046-4005-A1EAOEAFFO23EDD/</a:t>
            </a:r>
            <a:r>
              <a:rPr lang="en-GB" dirty="0"/>
              <a:t> (Accessed: 5th</a:t>
            </a:r>
            <a:r>
              <a:rPr lang="en-GB" baseline="30000" dirty="0"/>
              <a:t>h</a:t>
            </a:r>
            <a:r>
              <a:rPr lang="en-GB" dirty="0"/>
              <a:t> May 2018).</a:t>
            </a:r>
          </a:p>
          <a:p>
            <a:r>
              <a:rPr lang="en-GB" dirty="0" err="1"/>
              <a:t>Duncam</a:t>
            </a:r>
            <a:r>
              <a:rPr lang="en-GB" dirty="0"/>
              <a:t>, A. (2013) </a:t>
            </a:r>
            <a:r>
              <a:rPr lang="en-GB" i="1" dirty="0"/>
              <a:t>Education: The most Powerful weapon for changing the world. </a:t>
            </a:r>
            <a:r>
              <a:rPr lang="en-GB" dirty="0"/>
              <a:t>https://blog.usaid.gov/2013/04/education-the-most-powerful-weapon/  (Accessed: 5</a:t>
            </a:r>
            <a:r>
              <a:rPr lang="en-GB" baseline="30000" dirty="0"/>
              <a:t>th</a:t>
            </a:r>
            <a:r>
              <a:rPr lang="en-GB" dirty="0"/>
              <a:t> May 2018). </a:t>
            </a:r>
          </a:p>
          <a:p>
            <a:r>
              <a:rPr lang="en-GB" dirty="0"/>
              <a:t>IH World Organisation (no date) </a:t>
            </a:r>
            <a:r>
              <a:rPr lang="en-GB" i="1" dirty="0"/>
              <a:t>Certificate in teaching very young learners.  </a:t>
            </a:r>
            <a:r>
              <a:rPr lang="en-GB" dirty="0"/>
              <a:t>http://ihworld.com/teach/ih-online-teacher-training/ih-certificate-in-teaching-very-young-learners/  (Accessed: 5</a:t>
            </a:r>
            <a:r>
              <a:rPr lang="en-GB" baseline="30000" dirty="0"/>
              <a:t>th</a:t>
            </a:r>
            <a:r>
              <a:rPr lang="en-GB" dirty="0"/>
              <a:t> May 2018).</a:t>
            </a:r>
          </a:p>
          <a:p>
            <a:r>
              <a:rPr lang="en-GB" dirty="0"/>
              <a:t>Maslow, A. (1954) </a:t>
            </a:r>
            <a:r>
              <a:rPr lang="en-GB" i="1" dirty="0"/>
              <a:t>Motivation and Personality. </a:t>
            </a:r>
            <a:r>
              <a:rPr lang="en-GB" dirty="0"/>
              <a:t>New York: Harper and Brothers.</a:t>
            </a:r>
          </a:p>
          <a:p>
            <a:r>
              <a:rPr lang="en-GB" dirty="0" err="1"/>
              <a:t>Powercube</a:t>
            </a:r>
            <a:r>
              <a:rPr lang="en-GB" dirty="0"/>
              <a:t> (no date) </a:t>
            </a:r>
            <a:r>
              <a:rPr lang="en-GB" i="1" dirty="0"/>
              <a:t>Understanding Power. </a:t>
            </a:r>
            <a:r>
              <a:rPr lang="en-GB" u="sng" dirty="0">
                <a:hlinkClick r:id="rId4"/>
              </a:rPr>
              <a:t>https://www.powercube.net/analyse-power/understanding-power/</a:t>
            </a:r>
            <a:r>
              <a:rPr lang="en-GB" dirty="0"/>
              <a:t> (Accessed: 5</a:t>
            </a:r>
            <a:r>
              <a:rPr lang="en-GB" baseline="30000" dirty="0"/>
              <a:t>th</a:t>
            </a:r>
            <a:r>
              <a:rPr lang="en-GB" dirty="0"/>
              <a:t> May 2018)</a:t>
            </a:r>
          </a:p>
          <a:p>
            <a:r>
              <a:rPr lang="en-GB" dirty="0"/>
              <a:t>Stanwell (2018) </a:t>
            </a:r>
            <a:r>
              <a:rPr lang="en-GB" i="1" dirty="0"/>
              <a:t>What is ESDGC? </a:t>
            </a:r>
            <a:r>
              <a:rPr lang="en-GB" i="1" u="sng" dirty="0">
                <a:hlinkClick r:id="rId5"/>
              </a:rPr>
              <a:t>http://</a:t>
            </a:r>
            <a:r>
              <a:rPr lang="en-GB" u="sng" dirty="0">
                <a:hlinkClick r:id="rId5"/>
              </a:rPr>
              <a:t>www.stanwell.org/school/esdgc/</a:t>
            </a:r>
            <a:r>
              <a:rPr lang="en-GB" dirty="0"/>
              <a:t> (Accessed: 5</a:t>
            </a:r>
            <a:r>
              <a:rPr lang="en-GB" baseline="30000" dirty="0"/>
              <a:t>th</a:t>
            </a:r>
            <a:r>
              <a:rPr lang="en-GB" dirty="0"/>
              <a:t> May 2018).</a:t>
            </a:r>
          </a:p>
          <a:p>
            <a:r>
              <a:rPr lang="en-GB" dirty="0"/>
              <a:t>Welsh Assembly Government (2008) </a:t>
            </a:r>
            <a:r>
              <a:rPr lang="en-GB" i="1" dirty="0"/>
              <a:t>Education for Sustainable Development and Global Citizenship, A common understanding for schools. </a:t>
            </a:r>
            <a:r>
              <a:rPr lang="en-GB" u="sng" dirty="0">
                <a:hlinkClick r:id="rId6"/>
              </a:rPr>
              <a:t>http://</a:t>
            </a:r>
            <a:r>
              <a:rPr lang="en-GB" u="sng" dirty="0" smtClean="0">
                <a:hlinkClick r:id="rId6"/>
              </a:rPr>
              <a:t>learning.gov.wales/docs/learningwales/publications/081204commonunderstschoolsen.pf</a:t>
            </a:r>
            <a:r>
              <a:rPr lang="en-GB" dirty="0"/>
              <a:t> </a:t>
            </a:r>
            <a:r>
              <a:rPr lang="en-GB" dirty="0" smtClean="0"/>
              <a:t>(Accessed</a:t>
            </a:r>
            <a:r>
              <a:rPr lang="en-GB" dirty="0"/>
              <a:t>: 5</a:t>
            </a:r>
            <a:r>
              <a:rPr lang="en-GB" baseline="30000" dirty="0"/>
              <a:t>th</a:t>
            </a:r>
            <a:r>
              <a:rPr lang="en-GB" dirty="0"/>
              <a:t> May 2018).</a:t>
            </a:r>
          </a:p>
          <a:p>
            <a:pPr marL="0" indent="0">
              <a:buNone/>
            </a:pPr>
            <a:r>
              <a:rPr lang="en-GB" dirty="0" smtClean="0"/>
              <a:t>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700769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64</TotalTime>
  <Words>509</Words>
  <Application>Microsoft Office PowerPoint</Application>
  <PresentationFormat>Widescreen</PresentationFormat>
  <Paragraphs>80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Times New Roman</vt:lpstr>
      <vt:lpstr>Trebuchet MS</vt:lpstr>
      <vt:lpstr>Wingdings 3</vt:lpstr>
      <vt:lpstr>Facet</vt:lpstr>
      <vt:lpstr>How does the concept of ESDGC (Education for Sustainable Development and Global Citizenship) contribute to reducing global inequalities?</vt:lpstr>
      <vt:lpstr>What is ESDGC?</vt:lpstr>
      <vt:lpstr>7 Themes of ESDGC.</vt:lpstr>
      <vt:lpstr>7 Themes Cont.</vt:lpstr>
      <vt:lpstr>ESDGC Learners.</vt:lpstr>
      <vt:lpstr>PowerPoint Presentation</vt:lpstr>
      <vt:lpstr>Power for Social Change.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does the concept of ESDGC (Education for Sustainable Development and Global Citizenship) contribute to reducing global inequalities?</dc:title>
  <dc:creator>Hannah Thomas</dc:creator>
  <cp:lastModifiedBy>Hannah Thomas</cp:lastModifiedBy>
  <cp:revision>7</cp:revision>
  <dcterms:created xsi:type="dcterms:W3CDTF">2018-05-08T23:25:40Z</dcterms:created>
  <dcterms:modified xsi:type="dcterms:W3CDTF">2018-05-09T00:29:49Z</dcterms:modified>
</cp:coreProperties>
</file>