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79" r:id="rId2"/>
    <p:sldId id="310" r:id="rId3"/>
    <p:sldId id="294" r:id="rId4"/>
    <p:sldId id="295" r:id="rId5"/>
    <p:sldId id="276" r:id="rId6"/>
    <p:sldId id="308" r:id="rId7"/>
    <p:sldId id="286" r:id="rId8"/>
    <p:sldId id="260" r:id="rId9"/>
    <p:sldId id="311"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8" autoAdjust="0"/>
    <p:restoredTop sz="63220" autoAdjust="0"/>
  </p:normalViewPr>
  <p:slideViewPr>
    <p:cSldViewPr snapToGrid="0">
      <p:cViewPr varScale="1">
        <p:scale>
          <a:sx n="45" d="100"/>
          <a:sy n="45" d="100"/>
        </p:scale>
        <p:origin x="1704"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E440731-A6C8-4E06-A63C-B57A880742BF}" type="datetimeFigureOut">
              <a:rPr lang="en-GB" smtClean="0"/>
              <a:t>10/05/2022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DAD268-DB16-444D-B50F-170D44508BBE}" type="slidenum">
              <a:rPr lang="en-GB" smtClean="0"/>
              <a:t>‹#›</a:t>
            </a:fld>
            <a:endParaRPr lang="en-GB"/>
          </a:p>
        </p:txBody>
      </p:sp>
    </p:spTree>
    <p:extLst>
      <p:ext uri="{BB962C8B-B14F-4D97-AF65-F5344CB8AC3E}">
        <p14:creationId xmlns:p14="http://schemas.microsoft.com/office/powerpoint/2010/main" val="5243532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Slide Image Placeholder 1">
            <a:extLst>
              <a:ext uri="{FF2B5EF4-FFF2-40B4-BE49-F238E27FC236}">
                <a16:creationId xmlns:a16="http://schemas.microsoft.com/office/drawing/2014/main" id="{CD45AA31-9FEE-4A61-B99C-68ED572212D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3" name="Notes Placeholder 2">
            <a:extLst>
              <a:ext uri="{FF2B5EF4-FFF2-40B4-BE49-F238E27FC236}">
                <a16:creationId xmlns:a16="http://schemas.microsoft.com/office/drawing/2014/main" id="{FAFBE1EF-B6D7-4403-9EC8-23313BB3F6D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5124" name="Slide Number Placeholder 3">
            <a:extLst>
              <a:ext uri="{FF2B5EF4-FFF2-40B4-BE49-F238E27FC236}">
                <a16:creationId xmlns:a16="http://schemas.microsoft.com/office/drawing/2014/main" id="{394889FA-FE55-400A-A702-97EE06FA9FF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BA3645B3-E907-4E2B-895A-6179231FACC4}" type="slidenum">
              <a:rPr lang="en-GB" altLang="en-US" sz="1200" smtClean="0">
                <a:latin typeface="Calibri" panose="020F0502020204030204" pitchFamily="34" charset="0"/>
              </a:rPr>
              <a:pPr/>
              <a:t>1</a:t>
            </a:fld>
            <a:endParaRPr lang="en-GB" altLang="en-US" sz="1200">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FD83D904-EF42-402E-B8F9-C0FBFBB1E50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0982B045-AA6A-4990-849B-9CE2C15AE71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8436" name="Slide Number Placeholder 3">
            <a:extLst>
              <a:ext uri="{FF2B5EF4-FFF2-40B4-BE49-F238E27FC236}">
                <a16:creationId xmlns:a16="http://schemas.microsoft.com/office/drawing/2014/main" id="{B506E686-BAB8-4034-A3D9-747DBFD8D3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A6B08451-073F-4714-A1CB-D77FB0DBEC6D}" type="slidenum">
              <a:rPr lang="en-GB" altLang="en-US" sz="1200" smtClean="0">
                <a:latin typeface="Calibri" panose="020F0502020204030204" pitchFamily="34" charset="0"/>
              </a:rPr>
              <a:pPr/>
              <a:t>3</a:t>
            </a:fld>
            <a:endParaRPr lang="en-GB" altLang="en-US" sz="1200">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a:extLst>
              <a:ext uri="{FF2B5EF4-FFF2-40B4-BE49-F238E27FC236}">
                <a16:creationId xmlns:a16="http://schemas.microsoft.com/office/drawing/2014/main" id="{9FAA26B8-C767-4BF8-92BF-7E8E94CA1E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2BA58411-1496-49E4-B02D-A8DDDF0949AD}"/>
              </a:ext>
            </a:extLst>
          </p:cNvPr>
          <p:cNvSpPr>
            <a:spLocks noGrp="1"/>
          </p:cNvSpPr>
          <p:nvPr>
            <p:ph type="body" idx="1"/>
          </p:nvPr>
        </p:nvSpPr>
        <p:spPr/>
        <p:txBody>
          <a:bodyPr/>
          <a:lstStyle/>
          <a:p>
            <a:pPr>
              <a:defRPr/>
            </a:pPr>
            <a:r>
              <a:rPr lang="en-GB" dirty="0"/>
              <a:t>Know-that</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Facts</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Experience</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Learning</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The kind of knowing that forms intuitive decision making</a:t>
            </a:r>
          </a:p>
          <a:p>
            <a:pPr marL="171450" indent="-171450" eaLnBrk="1" hangingPunct="1">
              <a:buFont typeface="Arial" panose="020B0604020202020204" pitchFamily="34" charset="0"/>
              <a:buChar char="•"/>
              <a:defRPr/>
            </a:pPr>
            <a:endParaRPr lang="en-GB" altLang="en-US" dirty="0">
              <a:latin typeface="Times New Roman" panose="02020603050405020304" pitchFamily="18" charset="0"/>
            </a:endParaRPr>
          </a:p>
          <a:p>
            <a:pPr eaLnBrk="1" hangingPunct="1">
              <a:defRPr/>
            </a:pPr>
            <a:r>
              <a:rPr lang="en-GB" altLang="en-US" dirty="0">
                <a:latin typeface="Times New Roman" panose="02020603050405020304" pitchFamily="18" charset="0"/>
              </a:rPr>
              <a:t>Know-how</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Knowledge which can be made explicit within organisational procedures</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Much of it is tacit and stored in people’s mind</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Procedures develop without words or written formations</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Skills and practice that take time to develop and refine</a:t>
            </a:r>
          </a:p>
          <a:p>
            <a:pPr eaLnBrk="1" hangingPunct="1">
              <a:defRPr/>
            </a:pPr>
            <a:endParaRPr lang="en-GB" altLang="en-US" dirty="0">
              <a:latin typeface="Times New Roman" panose="02020603050405020304" pitchFamily="18" charset="0"/>
            </a:endParaRPr>
          </a:p>
          <a:p>
            <a:pPr eaLnBrk="1" hangingPunct="1">
              <a:defRPr/>
            </a:pPr>
            <a:r>
              <a:rPr lang="en-GB" altLang="en-US" dirty="0">
                <a:latin typeface="Times New Roman" panose="02020603050405020304" pitchFamily="18" charset="0"/>
              </a:rPr>
              <a:t>Know-who</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Information networks</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‘I know a man who can’</a:t>
            </a:r>
          </a:p>
          <a:p>
            <a:pPr eaLnBrk="1" hangingPunct="1">
              <a:defRPr/>
            </a:pPr>
            <a:endParaRPr lang="en-GB" altLang="en-US" dirty="0">
              <a:latin typeface="Times New Roman" panose="02020603050405020304" pitchFamily="18" charset="0"/>
            </a:endParaRPr>
          </a:p>
          <a:p>
            <a:pPr eaLnBrk="1" hangingPunct="1">
              <a:defRPr/>
            </a:pPr>
            <a:r>
              <a:rPr lang="en-GB" altLang="en-US" dirty="0">
                <a:latin typeface="Times New Roman" panose="02020603050405020304" pitchFamily="18" charset="0"/>
              </a:rPr>
              <a:t>Know-when</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Knowledge used in Stock Market</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Entry strategies</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Takeovers</a:t>
            </a:r>
          </a:p>
          <a:p>
            <a:pPr eaLnBrk="1" hangingPunct="1">
              <a:defRPr/>
            </a:pPr>
            <a:endParaRPr lang="en-GB" altLang="en-US" dirty="0">
              <a:latin typeface="Times New Roman" panose="02020603050405020304" pitchFamily="18" charset="0"/>
            </a:endParaRPr>
          </a:p>
          <a:p>
            <a:pPr eaLnBrk="1" hangingPunct="1">
              <a:defRPr/>
            </a:pPr>
            <a:r>
              <a:rPr lang="en-GB" altLang="en-US" dirty="0">
                <a:latin typeface="Times New Roman" panose="02020603050405020304" pitchFamily="18" charset="0"/>
              </a:rPr>
              <a:t>Know-where</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Positioning in meetings and conversations</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Locations which become knowledge centres</a:t>
            </a:r>
          </a:p>
          <a:p>
            <a:pPr eaLnBrk="1" hangingPunct="1">
              <a:defRPr/>
            </a:pPr>
            <a:endParaRPr lang="en-GB" altLang="en-US" dirty="0">
              <a:latin typeface="Times New Roman" panose="02020603050405020304" pitchFamily="18" charset="0"/>
            </a:endParaRPr>
          </a:p>
          <a:p>
            <a:pPr eaLnBrk="1" hangingPunct="1">
              <a:defRPr/>
            </a:pPr>
            <a:r>
              <a:rPr lang="en-GB" altLang="en-US" dirty="0">
                <a:latin typeface="Times New Roman" panose="02020603050405020304" pitchFamily="18" charset="0"/>
              </a:rPr>
              <a:t>Know-why</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Strategic knowledge</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Positioning knowledge within an organisation</a:t>
            </a:r>
          </a:p>
          <a:p>
            <a:pPr marL="171450" indent="-171450" eaLnBrk="1" hangingPunct="1">
              <a:buFont typeface="Arial" panose="020B0604020202020204" pitchFamily="34" charset="0"/>
              <a:buChar char="•"/>
              <a:defRPr/>
            </a:pPr>
            <a:r>
              <a:rPr lang="en-GB" altLang="en-US" dirty="0">
                <a:latin typeface="Times New Roman" panose="02020603050405020304" pitchFamily="18" charset="0"/>
              </a:rPr>
              <a:t>Responding to actual customer needs not theory</a:t>
            </a:r>
          </a:p>
          <a:p>
            <a:pPr marL="171450" indent="-171450" eaLnBrk="1" hangingPunct="1">
              <a:buFont typeface="Arial" panose="020B0604020202020204" pitchFamily="34" charset="0"/>
              <a:buChar char="•"/>
              <a:defRPr/>
            </a:pPr>
            <a:endParaRPr lang="en-GB" altLang="en-US" dirty="0">
              <a:latin typeface="Times New Roman" panose="02020603050405020304" pitchFamily="18" charset="0"/>
            </a:endParaRPr>
          </a:p>
          <a:p>
            <a:pPr algn="just">
              <a:defRPr/>
            </a:pPr>
            <a:endParaRPr lang="en-GB" altLang="en-US" dirty="0"/>
          </a:p>
          <a:p>
            <a:pPr algn="just">
              <a:defRPr/>
            </a:pPr>
            <a:r>
              <a:rPr lang="en-GB" altLang="en-US" dirty="0"/>
              <a:t>Important aspects of know-that and know-why may be obtained through reading books, attending lectures and accessing data bases. Know-how and know-who, however, are more rooted in practical experience.</a:t>
            </a:r>
          </a:p>
          <a:p>
            <a:pPr algn="just">
              <a:defRPr/>
            </a:pPr>
            <a:endParaRPr lang="en-GB" altLang="en-US" dirty="0"/>
          </a:p>
          <a:p>
            <a:pPr algn="just">
              <a:defRPr/>
            </a:pPr>
            <a:r>
              <a:rPr lang="en-GB" altLang="en-US" dirty="0"/>
              <a:t>Know-how will typically be learnt in an apprenticeship-type situation. Know-how is what characterizes a skilled worker and distinguishes the first-rate from the average manager and scientist.</a:t>
            </a:r>
          </a:p>
          <a:p>
            <a:pPr algn="just">
              <a:defRPr/>
            </a:pPr>
            <a:endParaRPr lang="en-GB" altLang="en-US" dirty="0"/>
          </a:p>
          <a:p>
            <a:pPr algn="just">
              <a:defRPr/>
            </a:pPr>
            <a:r>
              <a:rPr lang="en-GB" altLang="en-US" dirty="0"/>
              <a:t>Know-who is also learnt in social practice and some of it is learnt in specialized education environments. Communities of engineers and experts are kept together by reunions, conferences, professional societies, etc. giving access to discussion of experiences and transfer of knowledge.</a:t>
            </a:r>
          </a:p>
          <a:p>
            <a:pPr algn="just">
              <a:defRPr/>
            </a:pPr>
            <a:endParaRPr lang="en-GB" altLang="en-US" dirty="0">
              <a:latin typeface="Times New Roman" panose="02020603050405020304" pitchFamily="18" charset="0"/>
            </a:endParaRPr>
          </a:p>
          <a:p>
            <a:pPr algn="just">
              <a:defRPr/>
            </a:pPr>
            <a:r>
              <a:rPr lang="en-GB" altLang="en-US" dirty="0">
                <a:latin typeface="Times New Roman" panose="02020603050405020304" pitchFamily="18" charset="0"/>
              </a:rPr>
              <a:t>Know-when and know-where could be both practically and academically obtained, but, </a:t>
            </a:r>
            <a:r>
              <a:rPr lang="en-GB" altLang="en-US" b="1" dirty="0">
                <a:latin typeface="Times New Roman" panose="02020603050405020304" pitchFamily="18" charset="0"/>
              </a:rPr>
              <a:t>which is likely to be explicit and which is likely to be tacit knowledge?</a:t>
            </a:r>
            <a:r>
              <a:rPr lang="en-GB" altLang="en-US" dirty="0">
                <a:latin typeface="Times New Roman" panose="02020603050405020304" pitchFamily="18" charset="0"/>
              </a:rPr>
              <a:t> Academically is explicit, I or whoever are ‘giving you the instructions/knowledge’; practically is tacit, you learn/experience it for yourself. </a:t>
            </a:r>
          </a:p>
          <a:p>
            <a:pPr>
              <a:defRPr/>
            </a:pPr>
            <a:endParaRPr lang="en-GB" dirty="0"/>
          </a:p>
        </p:txBody>
      </p:sp>
      <p:sp>
        <p:nvSpPr>
          <p:cNvPr id="20484" name="Slide Number Placeholder 3">
            <a:extLst>
              <a:ext uri="{FF2B5EF4-FFF2-40B4-BE49-F238E27FC236}">
                <a16:creationId xmlns:a16="http://schemas.microsoft.com/office/drawing/2014/main" id="{76773EDD-F8F5-429B-926A-EF6CDA5AB76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5FC2BFC5-8CDD-489A-B649-36A4D329E5BC}" type="slidenum">
              <a:rPr lang="en-GB" altLang="en-US" sz="1200" smtClean="0">
                <a:latin typeface="Calibri" panose="020F0502020204030204" pitchFamily="34" charset="0"/>
              </a:rPr>
              <a:pPr/>
              <a:t>4</a:t>
            </a:fld>
            <a:endParaRPr lang="en-GB" altLang="en-US" sz="1200">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a:extLst>
              <a:ext uri="{FF2B5EF4-FFF2-40B4-BE49-F238E27FC236}">
                <a16:creationId xmlns:a16="http://schemas.microsoft.com/office/drawing/2014/main" id="{FA5A288D-C576-4B30-BE6D-C8D52E891E2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1" name="Notes Placeholder 2">
            <a:extLst>
              <a:ext uri="{FF2B5EF4-FFF2-40B4-BE49-F238E27FC236}">
                <a16:creationId xmlns:a16="http://schemas.microsoft.com/office/drawing/2014/main" id="{47A1146D-9341-465C-AA8D-22F4895CC62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2532" name="Slide Number Placeholder 3">
            <a:extLst>
              <a:ext uri="{FF2B5EF4-FFF2-40B4-BE49-F238E27FC236}">
                <a16:creationId xmlns:a16="http://schemas.microsoft.com/office/drawing/2014/main" id="{77259421-649C-4102-A053-31C7889F309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52F6D551-2758-49ED-B09B-A54670E839CB}" type="slidenum">
              <a:rPr lang="en-GB" altLang="en-US" sz="1200" smtClean="0">
                <a:latin typeface="Calibri" panose="020F0502020204030204" pitchFamily="34" charset="0"/>
              </a:rPr>
              <a:pPr/>
              <a:t>5</a:t>
            </a:fld>
            <a:endParaRPr lang="en-GB" altLang="en-US" sz="1200">
              <a:latin typeface="Calibri" panose="020F0502020204030204" pitchFamily="34" charset="0"/>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9B60C81A-48E2-40E6-87A4-B71C6E2DE2F7}"/>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6F05CFA8-50D3-4E5E-BB51-7D8B06A965E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just"/>
            <a:r>
              <a:rPr lang="en-GB" altLang="en-US" dirty="0"/>
              <a:t>Further things to consider:</a:t>
            </a:r>
          </a:p>
          <a:p>
            <a:pPr algn="just"/>
            <a:endParaRPr lang="en-GB" altLang="en-US" dirty="0"/>
          </a:p>
          <a:p>
            <a:pPr algn="just"/>
            <a:r>
              <a:rPr lang="en-GB" altLang="en-US" u="sng" dirty="0"/>
              <a:t>Financial barriers: </a:t>
            </a:r>
            <a:r>
              <a:rPr lang="en-GB" altLang="en-US" dirty="0"/>
              <a:t>The bottom line of most decisions in organisations is ‘how much will it cost?’. Knowledge management systems or frameworks are not different. The financial feasibility and benefit of knowledge management must be understood by the organisations for sufficient investment of resources into it. </a:t>
            </a:r>
          </a:p>
          <a:p>
            <a:pPr algn="just"/>
            <a:endParaRPr lang="en-GB" altLang="en-US" dirty="0"/>
          </a:p>
          <a:p>
            <a:pPr algn="just"/>
            <a:r>
              <a:rPr lang="en-GB" altLang="en-US" u="sng" dirty="0"/>
              <a:t>Type of knowledge: </a:t>
            </a:r>
            <a:r>
              <a:rPr lang="en-GB" altLang="en-US" dirty="0"/>
              <a:t>One must consider what type of knowledge is being managed. Operational, how things work ‘on the ground’, particularly relevant to manufacturing or a production-orientated organisation, or strategic, the larger scale knowledge, the direction of the organisation, etc. Different knowledge will need to be disseminated and managed in different ways. </a:t>
            </a:r>
          </a:p>
          <a:p>
            <a:pPr algn="just"/>
            <a:endParaRPr lang="en-GB" altLang="en-US" dirty="0"/>
          </a:p>
          <a:p>
            <a:pPr algn="just"/>
            <a:r>
              <a:rPr lang="en-GB" altLang="en-US" u="sng" dirty="0"/>
              <a:t>Info vs. Learning: </a:t>
            </a:r>
            <a:r>
              <a:rPr lang="en-GB" altLang="en-US" dirty="0"/>
              <a:t>Is the framework just going to provide people with knowledge, effectively saying ‘here is what we now know, have a go yourself’, sort of thing? Or will it actively help individuals with learning the knowledge – provide simulations/’tests’, etc. where they can check the knowledge given to them? </a:t>
            </a:r>
          </a:p>
          <a:p>
            <a:endParaRPr lang="en-GB" altLang="en-US" dirty="0"/>
          </a:p>
          <a:p>
            <a:pPr algn="just"/>
            <a:r>
              <a:rPr lang="en-GB" altLang="en-US" u="sng" dirty="0"/>
              <a:t>Focus: </a:t>
            </a:r>
            <a:r>
              <a:rPr lang="en-GB" altLang="en-US" dirty="0"/>
              <a:t>What is the goal of the knowledge framework? What does managing this knowledge hope to achieve? Is it to improve efficiency in production or the effectiveness of a service by giving people knowledge to do their jobs better? Is it to influencing the beliefs or culture in the organisation? Is it to share meaning of the organisation’s strategy, aim/objectives, etc.? A knowledge framework/management system must have a clear and precise focus. </a:t>
            </a:r>
          </a:p>
          <a:p>
            <a:endParaRPr lang="en-GB" altLang="en-US" dirty="0"/>
          </a:p>
          <a:p>
            <a:pPr algn="just"/>
            <a:r>
              <a:rPr lang="en-GB" altLang="en-US" u="sng" dirty="0"/>
              <a:t>Community of practice: </a:t>
            </a:r>
            <a:r>
              <a:rPr lang="en-GB" altLang="en-US" dirty="0"/>
              <a:t>Another term for your glossary. Lave and Wenger first introduced the concept of a Community of Practice (CoP) in 1991. They saw the acquisition of knowledge as a social process where people can participate in communal learning at different levels depending on their level of authority or seniority in the group, i.e. whether they are a newcomer or have been a member for a long time. </a:t>
            </a:r>
          </a:p>
        </p:txBody>
      </p:sp>
      <p:sp>
        <p:nvSpPr>
          <p:cNvPr id="25604" name="Slide Number Placeholder 3">
            <a:extLst>
              <a:ext uri="{FF2B5EF4-FFF2-40B4-BE49-F238E27FC236}">
                <a16:creationId xmlns:a16="http://schemas.microsoft.com/office/drawing/2014/main" id="{281B518D-030F-4427-AC87-0A1C0D1E890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2CAC4B18-5385-493B-8AD8-F991B2F67285}" type="slidenum">
              <a:rPr lang="en-GB" altLang="en-US" sz="1200" smtClean="0"/>
              <a:pPr/>
              <a:t>7</a:t>
            </a:fld>
            <a:endParaRPr lang="en-GB"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BE905DA5-086A-4F92-B218-5795840A2C5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A11878CB-2DE9-45AF-81B9-98460977DA5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84799815-D842-4A12-9D8F-F53127E8BD4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New Roman" panose="02020603050405020304" pitchFamily="18" charset="0"/>
              </a:defRPr>
            </a:lvl1pPr>
            <a:lvl2pPr marL="742950" indent="-285750">
              <a:defRPr sz="2800">
                <a:solidFill>
                  <a:schemeClr val="tx1"/>
                </a:solidFill>
                <a:latin typeface="Times New Roman" panose="02020603050405020304" pitchFamily="18" charset="0"/>
              </a:defRPr>
            </a:lvl2pPr>
            <a:lvl3pPr marL="1143000" indent="-228600">
              <a:defRPr sz="2800">
                <a:solidFill>
                  <a:schemeClr val="tx1"/>
                </a:solidFill>
                <a:latin typeface="Times New Roman" panose="02020603050405020304" pitchFamily="18" charset="0"/>
              </a:defRPr>
            </a:lvl3pPr>
            <a:lvl4pPr marL="1600200" indent="-228600">
              <a:defRPr sz="2800">
                <a:solidFill>
                  <a:schemeClr val="tx1"/>
                </a:solidFill>
                <a:latin typeface="Times New Roman" panose="02020603050405020304" pitchFamily="18" charset="0"/>
              </a:defRPr>
            </a:lvl4pPr>
            <a:lvl5pPr marL="2057400" indent="-228600">
              <a:defRPr sz="2800">
                <a:solidFill>
                  <a:schemeClr val="tx1"/>
                </a:solidFill>
                <a:latin typeface="Times New Roman" panose="02020603050405020304" pitchFamily="18" charset="0"/>
              </a:defRPr>
            </a:lvl5pPr>
            <a:lvl6pPr marL="2514600" indent="-228600" eaLnBrk="0" fontAlgn="base" hangingPunct="0">
              <a:spcBef>
                <a:spcPct val="0"/>
              </a:spcBef>
              <a:spcAft>
                <a:spcPct val="0"/>
              </a:spcAft>
              <a:defRPr sz="2800">
                <a:solidFill>
                  <a:schemeClr val="tx1"/>
                </a:solidFill>
                <a:latin typeface="Times New Roman" panose="02020603050405020304" pitchFamily="18" charset="0"/>
              </a:defRPr>
            </a:lvl6pPr>
            <a:lvl7pPr marL="2971800" indent="-228600" eaLnBrk="0" fontAlgn="base" hangingPunct="0">
              <a:spcBef>
                <a:spcPct val="0"/>
              </a:spcBef>
              <a:spcAft>
                <a:spcPct val="0"/>
              </a:spcAft>
              <a:defRPr sz="2800">
                <a:solidFill>
                  <a:schemeClr val="tx1"/>
                </a:solidFill>
                <a:latin typeface="Times New Roman" panose="02020603050405020304" pitchFamily="18" charset="0"/>
              </a:defRPr>
            </a:lvl7pPr>
            <a:lvl8pPr marL="3429000" indent="-228600" eaLnBrk="0" fontAlgn="base" hangingPunct="0">
              <a:spcBef>
                <a:spcPct val="0"/>
              </a:spcBef>
              <a:spcAft>
                <a:spcPct val="0"/>
              </a:spcAft>
              <a:defRPr sz="2800">
                <a:solidFill>
                  <a:schemeClr val="tx1"/>
                </a:solidFill>
                <a:latin typeface="Times New Roman" panose="02020603050405020304" pitchFamily="18" charset="0"/>
              </a:defRPr>
            </a:lvl8pPr>
            <a:lvl9pPr marL="3886200" indent="-228600" eaLnBrk="0" fontAlgn="base" hangingPunct="0">
              <a:spcBef>
                <a:spcPct val="0"/>
              </a:spcBef>
              <a:spcAft>
                <a:spcPct val="0"/>
              </a:spcAft>
              <a:defRPr sz="2800">
                <a:solidFill>
                  <a:schemeClr val="tx1"/>
                </a:solidFill>
                <a:latin typeface="Times New Roman" panose="02020603050405020304" pitchFamily="18" charset="0"/>
              </a:defRPr>
            </a:lvl9pPr>
          </a:lstStyle>
          <a:p>
            <a:fld id="{8FF0D728-DDFB-4BF7-AF42-CA0993C75C35}" type="slidenum">
              <a:rPr lang="en-GB" altLang="en-US" sz="1200" smtClean="0"/>
              <a:pPr/>
              <a:t>8</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347E6-51D6-48E2-8D8F-BBEFAF226C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D2225E3-02E6-4A03-83C4-D9301B88FCF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ABE865F-2790-47F0-B66C-DA9A86498F79}"/>
              </a:ext>
            </a:extLst>
          </p:cNvPr>
          <p:cNvSpPr>
            <a:spLocks noGrp="1"/>
          </p:cNvSpPr>
          <p:nvPr>
            <p:ph type="dt" sz="half" idx="10"/>
          </p:nvPr>
        </p:nvSpPr>
        <p:spPr/>
        <p:txBody>
          <a:bodyPr/>
          <a:lstStyle/>
          <a:p>
            <a:fld id="{F4FA1A76-C003-4D65-801F-BEC5B418D3F4}" type="datetimeFigureOut">
              <a:rPr lang="en-GB" smtClean="0"/>
              <a:t>10/05/2022</a:t>
            </a:fld>
            <a:endParaRPr lang="en-GB"/>
          </a:p>
        </p:txBody>
      </p:sp>
      <p:sp>
        <p:nvSpPr>
          <p:cNvPr id="5" name="Footer Placeholder 4">
            <a:extLst>
              <a:ext uri="{FF2B5EF4-FFF2-40B4-BE49-F238E27FC236}">
                <a16:creationId xmlns:a16="http://schemas.microsoft.com/office/drawing/2014/main" id="{22C5181D-1649-442B-9B2A-772052BE26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329447-3D40-4194-9AD1-4CF45C705759}"/>
              </a:ext>
            </a:extLst>
          </p:cNvPr>
          <p:cNvSpPr>
            <a:spLocks noGrp="1"/>
          </p:cNvSpPr>
          <p:nvPr>
            <p:ph type="sldNum" sz="quarter" idx="12"/>
          </p:nvPr>
        </p:nvSpPr>
        <p:spPr/>
        <p:txBody>
          <a:bodyPr/>
          <a:lstStyle/>
          <a:p>
            <a:fld id="{DB6AB7CF-C33E-4CCF-97B0-4BFB9F3A86DC}" type="slidenum">
              <a:rPr lang="en-GB" smtClean="0"/>
              <a:t>‹#›</a:t>
            </a:fld>
            <a:endParaRPr lang="en-GB"/>
          </a:p>
        </p:txBody>
      </p:sp>
    </p:spTree>
    <p:extLst>
      <p:ext uri="{BB962C8B-B14F-4D97-AF65-F5344CB8AC3E}">
        <p14:creationId xmlns:p14="http://schemas.microsoft.com/office/powerpoint/2010/main" val="24237014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EE2F7-DC9F-41D3-B538-77F38AECD64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924618-2393-43F6-949A-FB082705BA2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4B7B43-C941-49BD-AC2F-60D2BD6BEEE4}"/>
              </a:ext>
            </a:extLst>
          </p:cNvPr>
          <p:cNvSpPr>
            <a:spLocks noGrp="1"/>
          </p:cNvSpPr>
          <p:nvPr>
            <p:ph type="dt" sz="half" idx="10"/>
          </p:nvPr>
        </p:nvSpPr>
        <p:spPr/>
        <p:txBody>
          <a:bodyPr/>
          <a:lstStyle/>
          <a:p>
            <a:fld id="{F4FA1A76-C003-4D65-801F-BEC5B418D3F4}" type="datetimeFigureOut">
              <a:rPr lang="en-GB" smtClean="0"/>
              <a:t>10/05/2022</a:t>
            </a:fld>
            <a:endParaRPr lang="en-GB"/>
          </a:p>
        </p:txBody>
      </p:sp>
      <p:sp>
        <p:nvSpPr>
          <p:cNvPr id="5" name="Footer Placeholder 4">
            <a:extLst>
              <a:ext uri="{FF2B5EF4-FFF2-40B4-BE49-F238E27FC236}">
                <a16:creationId xmlns:a16="http://schemas.microsoft.com/office/drawing/2014/main" id="{6288048A-D55A-4DF5-AF6D-7C04870D743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7F52C1-5C1E-4B2A-ABFD-2806981C1D3B}"/>
              </a:ext>
            </a:extLst>
          </p:cNvPr>
          <p:cNvSpPr>
            <a:spLocks noGrp="1"/>
          </p:cNvSpPr>
          <p:nvPr>
            <p:ph type="sldNum" sz="quarter" idx="12"/>
          </p:nvPr>
        </p:nvSpPr>
        <p:spPr/>
        <p:txBody>
          <a:bodyPr/>
          <a:lstStyle/>
          <a:p>
            <a:fld id="{DB6AB7CF-C33E-4CCF-97B0-4BFB9F3A86DC}" type="slidenum">
              <a:rPr lang="en-GB" smtClean="0"/>
              <a:t>‹#›</a:t>
            </a:fld>
            <a:endParaRPr lang="en-GB"/>
          </a:p>
        </p:txBody>
      </p:sp>
    </p:spTree>
    <p:extLst>
      <p:ext uri="{BB962C8B-B14F-4D97-AF65-F5344CB8AC3E}">
        <p14:creationId xmlns:p14="http://schemas.microsoft.com/office/powerpoint/2010/main" val="1198514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1F70E-59A1-410F-A4BC-006CCD0CD00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6AECC92-1C9D-4E48-BDF3-57DBD8D26F0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0FB15EF-305C-4438-B8AC-13A5DA6011B1}"/>
              </a:ext>
            </a:extLst>
          </p:cNvPr>
          <p:cNvSpPr>
            <a:spLocks noGrp="1"/>
          </p:cNvSpPr>
          <p:nvPr>
            <p:ph type="dt" sz="half" idx="10"/>
          </p:nvPr>
        </p:nvSpPr>
        <p:spPr/>
        <p:txBody>
          <a:bodyPr/>
          <a:lstStyle/>
          <a:p>
            <a:fld id="{F4FA1A76-C003-4D65-801F-BEC5B418D3F4}" type="datetimeFigureOut">
              <a:rPr lang="en-GB" smtClean="0"/>
              <a:t>10/05/2022</a:t>
            </a:fld>
            <a:endParaRPr lang="en-GB"/>
          </a:p>
        </p:txBody>
      </p:sp>
      <p:sp>
        <p:nvSpPr>
          <p:cNvPr id="5" name="Footer Placeholder 4">
            <a:extLst>
              <a:ext uri="{FF2B5EF4-FFF2-40B4-BE49-F238E27FC236}">
                <a16:creationId xmlns:a16="http://schemas.microsoft.com/office/drawing/2014/main" id="{3B0C59E1-8B03-4C98-BB86-68F11CBBA4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F35F816-02A9-4926-B0CD-DAE416509BC6}"/>
              </a:ext>
            </a:extLst>
          </p:cNvPr>
          <p:cNvSpPr>
            <a:spLocks noGrp="1"/>
          </p:cNvSpPr>
          <p:nvPr>
            <p:ph type="sldNum" sz="quarter" idx="12"/>
          </p:nvPr>
        </p:nvSpPr>
        <p:spPr/>
        <p:txBody>
          <a:bodyPr/>
          <a:lstStyle/>
          <a:p>
            <a:fld id="{DB6AB7CF-C33E-4CCF-97B0-4BFB9F3A86DC}" type="slidenum">
              <a:rPr lang="en-GB" smtClean="0"/>
              <a:t>‹#›</a:t>
            </a:fld>
            <a:endParaRPr lang="en-GB"/>
          </a:p>
        </p:txBody>
      </p:sp>
    </p:spTree>
    <p:extLst>
      <p:ext uri="{BB962C8B-B14F-4D97-AF65-F5344CB8AC3E}">
        <p14:creationId xmlns:p14="http://schemas.microsoft.com/office/powerpoint/2010/main" val="488151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1484C-73B4-48C9-A370-F2FBD39071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5F231E-4D20-463F-B3C4-62C0C22A0AA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C9E6EE0-A67A-4653-B938-7ED9A955F8D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FFB53E4-AFA7-446F-A165-1B62641C6340}"/>
              </a:ext>
            </a:extLst>
          </p:cNvPr>
          <p:cNvSpPr>
            <a:spLocks noGrp="1"/>
          </p:cNvSpPr>
          <p:nvPr>
            <p:ph type="dt" sz="half" idx="10"/>
          </p:nvPr>
        </p:nvSpPr>
        <p:spPr/>
        <p:txBody>
          <a:bodyPr/>
          <a:lstStyle/>
          <a:p>
            <a:fld id="{F4FA1A76-C003-4D65-801F-BEC5B418D3F4}" type="datetimeFigureOut">
              <a:rPr lang="en-GB" smtClean="0"/>
              <a:t>10/05/2022</a:t>
            </a:fld>
            <a:endParaRPr lang="en-GB"/>
          </a:p>
        </p:txBody>
      </p:sp>
      <p:sp>
        <p:nvSpPr>
          <p:cNvPr id="6" name="Footer Placeholder 5">
            <a:extLst>
              <a:ext uri="{FF2B5EF4-FFF2-40B4-BE49-F238E27FC236}">
                <a16:creationId xmlns:a16="http://schemas.microsoft.com/office/drawing/2014/main" id="{C5E78209-5D6C-4DCB-AC3B-4713A07985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3E0B8D9-BA54-4E76-A30E-60DFB6E55849}"/>
              </a:ext>
            </a:extLst>
          </p:cNvPr>
          <p:cNvSpPr>
            <a:spLocks noGrp="1"/>
          </p:cNvSpPr>
          <p:nvPr>
            <p:ph type="sldNum" sz="quarter" idx="12"/>
          </p:nvPr>
        </p:nvSpPr>
        <p:spPr/>
        <p:txBody>
          <a:bodyPr/>
          <a:lstStyle/>
          <a:p>
            <a:fld id="{DB6AB7CF-C33E-4CCF-97B0-4BFB9F3A86DC}" type="slidenum">
              <a:rPr lang="en-GB" smtClean="0"/>
              <a:t>‹#›</a:t>
            </a:fld>
            <a:endParaRPr lang="en-GB"/>
          </a:p>
        </p:txBody>
      </p:sp>
    </p:spTree>
    <p:extLst>
      <p:ext uri="{BB962C8B-B14F-4D97-AF65-F5344CB8AC3E}">
        <p14:creationId xmlns:p14="http://schemas.microsoft.com/office/powerpoint/2010/main" val="2775750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11D3A-B3D4-412E-93B4-6656EEA9CE0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496D80F-F192-481D-8570-12FC90CEE9E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A5644A5-A966-4DDB-8D5A-F6DA30DE9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0054047-F9A2-4691-B437-02ABBAD2B3D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F2B395-2DC6-4CB6-A3E6-6BEC24F924A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0BA4B60-0E11-41E7-86EA-954021BE49FE}"/>
              </a:ext>
            </a:extLst>
          </p:cNvPr>
          <p:cNvSpPr>
            <a:spLocks noGrp="1"/>
          </p:cNvSpPr>
          <p:nvPr>
            <p:ph type="dt" sz="half" idx="10"/>
          </p:nvPr>
        </p:nvSpPr>
        <p:spPr/>
        <p:txBody>
          <a:bodyPr/>
          <a:lstStyle/>
          <a:p>
            <a:fld id="{F4FA1A76-C003-4D65-801F-BEC5B418D3F4}" type="datetimeFigureOut">
              <a:rPr lang="en-GB" smtClean="0"/>
              <a:t>10/05/2022</a:t>
            </a:fld>
            <a:endParaRPr lang="en-GB"/>
          </a:p>
        </p:txBody>
      </p:sp>
      <p:sp>
        <p:nvSpPr>
          <p:cNvPr id="8" name="Footer Placeholder 7">
            <a:extLst>
              <a:ext uri="{FF2B5EF4-FFF2-40B4-BE49-F238E27FC236}">
                <a16:creationId xmlns:a16="http://schemas.microsoft.com/office/drawing/2014/main" id="{54BC4211-88E9-4F77-B17C-EE47CD6C596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30AD7BD-8AC4-46A8-A8F2-A45EFFEC0984}"/>
              </a:ext>
            </a:extLst>
          </p:cNvPr>
          <p:cNvSpPr>
            <a:spLocks noGrp="1"/>
          </p:cNvSpPr>
          <p:nvPr>
            <p:ph type="sldNum" sz="quarter" idx="12"/>
          </p:nvPr>
        </p:nvSpPr>
        <p:spPr/>
        <p:txBody>
          <a:bodyPr/>
          <a:lstStyle/>
          <a:p>
            <a:fld id="{DB6AB7CF-C33E-4CCF-97B0-4BFB9F3A86DC}" type="slidenum">
              <a:rPr lang="en-GB" smtClean="0"/>
              <a:t>‹#›</a:t>
            </a:fld>
            <a:endParaRPr lang="en-GB"/>
          </a:p>
        </p:txBody>
      </p:sp>
    </p:spTree>
    <p:extLst>
      <p:ext uri="{BB962C8B-B14F-4D97-AF65-F5344CB8AC3E}">
        <p14:creationId xmlns:p14="http://schemas.microsoft.com/office/powerpoint/2010/main" val="28634102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5E33A2-951B-4754-8251-00B682D4DDB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6431C04-943D-4F62-8CDB-2359F106C7ED}"/>
              </a:ext>
            </a:extLst>
          </p:cNvPr>
          <p:cNvSpPr>
            <a:spLocks noGrp="1"/>
          </p:cNvSpPr>
          <p:nvPr>
            <p:ph type="dt" sz="half" idx="10"/>
          </p:nvPr>
        </p:nvSpPr>
        <p:spPr/>
        <p:txBody>
          <a:bodyPr/>
          <a:lstStyle/>
          <a:p>
            <a:fld id="{F4FA1A76-C003-4D65-801F-BEC5B418D3F4}" type="datetimeFigureOut">
              <a:rPr lang="en-GB" smtClean="0"/>
              <a:t>10/05/2022</a:t>
            </a:fld>
            <a:endParaRPr lang="en-GB"/>
          </a:p>
        </p:txBody>
      </p:sp>
      <p:sp>
        <p:nvSpPr>
          <p:cNvPr id="4" name="Footer Placeholder 3">
            <a:extLst>
              <a:ext uri="{FF2B5EF4-FFF2-40B4-BE49-F238E27FC236}">
                <a16:creationId xmlns:a16="http://schemas.microsoft.com/office/drawing/2014/main" id="{1DDBF98D-0D71-4360-B024-6482FB59D9B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5D0E13E-F511-4B4C-83D6-5234473D49B0}"/>
              </a:ext>
            </a:extLst>
          </p:cNvPr>
          <p:cNvSpPr>
            <a:spLocks noGrp="1"/>
          </p:cNvSpPr>
          <p:nvPr>
            <p:ph type="sldNum" sz="quarter" idx="12"/>
          </p:nvPr>
        </p:nvSpPr>
        <p:spPr/>
        <p:txBody>
          <a:bodyPr/>
          <a:lstStyle/>
          <a:p>
            <a:fld id="{DB6AB7CF-C33E-4CCF-97B0-4BFB9F3A86DC}" type="slidenum">
              <a:rPr lang="en-GB" smtClean="0"/>
              <a:t>‹#›</a:t>
            </a:fld>
            <a:endParaRPr lang="en-GB"/>
          </a:p>
        </p:txBody>
      </p:sp>
    </p:spTree>
    <p:extLst>
      <p:ext uri="{BB962C8B-B14F-4D97-AF65-F5344CB8AC3E}">
        <p14:creationId xmlns:p14="http://schemas.microsoft.com/office/powerpoint/2010/main" val="5218016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E6075F0-BE5B-48A2-8FBB-E37ED4830AFA}"/>
              </a:ext>
            </a:extLst>
          </p:cNvPr>
          <p:cNvSpPr>
            <a:spLocks noGrp="1"/>
          </p:cNvSpPr>
          <p:nvPr>
            <p:ph type="dt" sz="half" idx="10"/>
          </p:nvPr>
        </p:nvSpPr>
        <p:spPr/>
        <p:txBody>
          <a:bodyPr/>
          <a:lstStyle/>
          <a:p>
            <a:fld id="{F4FA1A76-C003-4D65-801F-BEC5B418D3F4}" type="datetimeFigureOut">
              <a:rPr lang="en-GB" smtClean="0"/>
              <a:t>10/05/2022</a:t>
            </a:fld>
            <a:endParaRPr lang="en-GB"/>
          </a:p>
        </p:txBody>
      </p:sp>
      <p:sp>
        <p:nvSpPr>
          <p:cNvPr id="3" name="Footer Placeholder 2">
            <a:extLst>
              <a:ext uri="{FF2B5EF4-FFF2-40B4-BE49-F238E27FC236}">
                <a16:creationId xmlns:a16="http://schemas.microsoft.com/office/drawing/2014/main" id="{AAB81A84-4C1C-4EDB-ABBE-59E9606436E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7AD4BC8-0B92-4752-94C9-89A94DA97BE0}"/>
              </a:ext>
            </a:extLst>
          </p:cNvPr>
          <p:cNvSpPr>
            <a:spLocks noGrp="1"/>
          </p:cNvSpPr>
          <p:nvPr>
            <p:ph type="sldNum" sz="quarter" idx="12"/>
          </p:nvPr>
        </p:nvSpPr>
        <p:spPr/>
        <p:txBody>
          <a:bodyPr/>
          <a:lstStyle/>
          <a:p>
            <a:fld id="{DB6AB7CF-C33E-4CCF-97B0-4BFB9F3A86DC}" type="slidenum">
              <a:rPr lang="en-GB" smtClean="0"/>
              <a:t>‹#›</a:t>
            </a:fld>
            <a:endParaRPr lang="en-GB"/>
          </a:p>
        </p:txBody>
      </p:sp>
    </p:spTree>
    <p:extLst>
      <p:ext uri="{BB962C8B-B14F-4D97-AF65-F5344CB8AC3E}">
        <p14:creationId xmlns:p14="http://schemas.microsoft.com/office/powerpoint/2010/main" val="4251282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9FAFD6-BA65-4599-BECC-44C80E8C05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9AC461E-E00B-4B33-A553-864A461DF67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6DF1DA4-0A5F-4895-A8D5-1016D23362B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BAE277-E9B8-45E2-9FFB-F4B749EF8A02}"/>
              </a:ext>
            </a:extLst>
          </p:cNvPr>
          <p:cNvSpPr>
            <a:spLocks noGrp="1"/>
          </p:cNvSpPr>
          <p:nvPr>
            <p:ph type="dt" sz="half" idx="10"/>
          </p:nvPr>
        </p:nvSpPr>
        <p:spPr/>
        <p:txBody>
          <a:bodyPr/>
          <a:lstStyle/>
          <a:p>
            <a:fld id="{F4FA1A76-C003-4D65-801F-BEC5B418D3F4}" type="datetimeFigureOut">
              <a:rPr lang="en-GB" smtClean="0"/>
              <a:t>10/05/2022</a:t>
            </a:fld>
            <a:endParaRPr lang="en-GB"/>
          </a:p>
        </p:txBody>
      </p:sp>
      <p:sp>
        <p:nvSpPr>
          <p:cNvPr id="6" name="Footer Placeholder 5">
            <a:extLst>
              <a:ext uri="{FF2B5EF4-FFF2-40B4-BE49-F238E27FC236}">
                <a16:creationId xmlns:a16="http://schemas.microsoft.com/office/drawing/2014/main" id="{8551D29E-BB82-48FF-BB83-0FA899EB58F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0BA06A-676A-445C-A8BA-2C493AA8FD04}"/>
              </a:ext>
            </a:extLst>
          </p:cNvPr>
          <p:cNvSpPr>
            <a:spLocks noGrp="1"/>
          </p:cNvSpPr>
          <p:nvPr>
            <p:ph type="sldNum" sz="quarter" idx="12"/>
          </p:nvPr>
        </p:nvSpPr>
        <p:spPr/>
        <p:txBody>
          <a:bodyPr/>
          <a:lstStyle/>
          <a:p>
            <a:fld id="{DB6AB7CF-C33E-4CCF-97B0-4BFB9F3A86DC}" type="slidenum">
              <a:rPr lang="en-GB" smtClean="0"/>
              <a:t>‹#›</a:t>
            </a:fld>
            <a:endParaRPr lang="en-GB"/>
          </a:p>
        </p:txBody>
      </p:sp>
    </p:spTree>
    <p:extLst>
      <p:ext uri="{BB962C8B-B14F-4D97-AF65-F5344CB8AC3E}">
        <p14:creationId xmlns:p14="http://schemas.microsoft.com/office/powerpoint/2010/main" val="34311104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E3191-2C20-40A2-9B80-679E2CE0CC2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2BEB37D-8B84-4A0F-A204-DC36E6F1732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CA587B-6317-4131-A77E-E22F4C0474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5B898B5-0D75-4E88-9A55-6AC199477434}"/>
              </a:ext>
            </a:extLst>
          </p:cNvPr>
          <p:cNvSpPr>
            <a:spLocks noGrp="1"/>
          </p:cNvSpPr>
          <p:nvPr>
            <p:ph type="dt" sz="half" idx="10"/>
          </p:nvPr>
        </p:nvSpPr>
        <p:spPr/>
        <p:txBody>
          <a:bodyPr/>
          <a:lstStyle/>
          <a:p>
            <a:fld id="{F4FA1A76-C003-4D65-801F-BEC5B418D3F4}" type="datetimeFigureOut">
              <a:rPr lang="en-GB" smtClean="0"/>
              <a:t>10/05/2022</a:t>
            </a:fld>
            <a:endParaRPr lang="en-GB"/>
          </a:p>
        </p:txBody>
      </p:sp>
      <p:sp>
        <p:nvSpPr>
          <p:cNvPr id="6" name="Footer Placeholder 5">
            <a:extLst>
              <a:ext uri="{FF2B5EF4-FFF2-40B4-BE49-F238E27FC236}">
                <a16:creationId xmlns:a16="http://schemas.microsoft.com/office/drawing/2014/main" id="{B0D150E2-182B-4D1C-9791-8DF6DA274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ED1A99-5EF9-47A2-A0BE-2050A677C158}"/>
              </a:ext>
            </a:extLst>
          </p:cNvPr>
          <p:cNvSpPr>
            <a:spLocks noGrp="1"/>
          </p:cNvSpPr>
          <p:nvPr>
            <p:ph type="sldNum" sz="quarter" idx="12"/>
          </p:nvPr>
        </p:nvSpPr>
        <p:spPr/>
        <p:txBody>
          <a:bodyPr/>
          <a:lstStyle/>
          <a:p>
            <a:fld id="{DB6AB7CF-C33E-4CCF-97B0-4BFB9F3A86DC}" type="slidenum">
              <a:rPr lang="en-GB" smtClean="0"/>
              <a:t>‹#›</a:t>
            </a:fld>
            <a:endParaRPr lang="en-GB"/>
          </a:p>
        </p:txBody>
      </p:sp>
    </p:spTree>
    <p:extLst>
      <p:ext uri="{BB962C8B-B14F-4D97-AF65-F5344CB8AC3E}">
        <p14:creationId xmlns:p14="http://schemas.microsoft.com/office/powerpoint/2010/main" val="11827702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B348E-B4C8-4BC8-9A2B-0B4799EE43C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AC461C-4061-4D8E-85CC-8266B6A7DF9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E63071F-5EEA-46A9-852D-D3AAA93A7DCC}"/>
              </a:ext>
            </a:extLst>
          </p:cNvPr>
          <p:cNvSpPr>
            <a:spLocks noGrp="1"/>
          </p:cNvSpPr>
          <p:nvPr>
            <p:ph type="dt" sz="half" idx="10"/>
          </p:nvPr>
        </p:nvSpPr>
        <p:spPr/>
        <p:txBody>
          <a:bodyPr/>
          <a:lstStyle/>
          <a:p>
            <a:fld id="{F4FA1A76-C003-4D65-801F-BEC5B418D3F4}" type="datetimeFigureOut">
              <a:rPr lang="en-GB" smtClean="0"/>
              <a:t>10/05/2022</a:t>
            </a:fld>
            <a:endParaRPr lang="en-GB"/>
          </a:p>
        </p:txBody>
      </p:sp>
      <p:sp>
        <p:nvSpPr>
          <p:cNvPr id="5" name="Footer Placeholder 4">
            <a:extLst>
              <a:ext uri="{FF2B5EF4-FFF2-40B4-BE49-F238E27FC236}">
                <a16:creationId xmlns:a16="http://schemas.microsoft.com/office/drawing/2014/main" id="{0E81EB0C-59A1-4B03-9E51-1CAA680CC3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73DD48-560D-41F2-857F-4ACB099861EE}"/>
              </a:ext>
            </a:extLst>
          </p:cNvPr>
          <p:cNvSpPr>
            <a:spLocks noGrp="1"/>
          </p:cNvSpPr>
          <p:nvPr>
            <p:ph type="sldNum" sz="quarter" idx="12"/>
          </p:nvPr>
        </p:nvSpPr>
        <p:spPr/>
        <p:txBody>
          <a:bodyPr/>
          <a:lstStyle/>
          <a:p>
            <a:fld id="{DB6AB7CF-C33E-4CCF-97B0-4BFB9F3A86DC}" type="slidenum">
              <a:rPr lang="en-GB" smtClean="0"/>
              <a:t>‹#›</a:t>
            </a:fld>
            <a:endParaRPr lang="en-GB"/>
          </a:p>
        </p:txBody>
      </p:sp>
    </p:spTree>
    <p:extLst>
      <p:ext uri="{BB962C8B-B14F-4D97-AF65-F5344CB8AC3E}">
        <p14:creationId xmlns:p14="http://schemas.microsoft.com/office/powerpoint/2010/main" val="28065320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515EA88-675F-4E15-820B-B53569C13E6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09E951D-D228-44C4-AA98-A4A172F70F4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39FB9A-BA39-45F6-8556-60D5D4E2F2DF}"/>
              </a:ext>
            </a:extLst>
          </p:cNvPr>
          <p:cNvSpPr>
            <a:spLocks noGrp="1"/>
          </p:cNvSpPr>
          <p:nvPr>
            <p:ph type="dt" sz="half" idx="10"/>
          </p:nvPr>
        </p:nvSpPr>
        <p:spPr/>
        <p:txBody>
          <a:bodyPr/>
          <a:lstStyle/>
          <a:p>
            <a:fld id="{F4FA1A76-C003-4D65-801F-BEC5B418D3F4}" type="datetimeFigureOut">
              <a:rPr lang="en-GB" smtClean="0"/>
              <a:t>10/05/2022</a:t>
            </a:fld>
            <a:endParaRPr lang="en-GB"/>
          </a:p>
        </p:txBody>
      </p:sp>
      <p:sp>
        <p:nvSpPr>
          <p:cNvPr id="5" name="Footer Placeholder 4">
            <a:extLst>
              <a:ext uri="{FF2B5EF4-FFF2-40B4-BE49-F238E27FC236}">
                <a16:creationId xmlns:a16="http://schemas.microsoft.com/office/drawing/2014/main" id="{D395EB64-210A-436D-8377-61053EA399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11AC73-9D6A-49E4-8CD8-FD7BA23E4D00}"/>
              </a:ext>
            </a:extLst>
          </p:cNvPr>
          <p:cNvSpPr>
            <a:spLocks noGrp="1"/>
          </p:cNvSpPr>
          <p:nvPr>
            <p:ph type="sldNum" sz="quarter" idx="12"/>
          </p:nvPr>
        </p:nvSpPr>
        <p:spPr/>
        <p:txBody>
          <a:bodyPr/>
          <a:lstStyle/>
          <a:p>
            <a:fld id="{DB6AB7CF-C33E-4CCF-97B0-4BFB9F3A86DC}" type="slidenum">
              <a:rPr lang="en-GB" smtClean="0"/>
              <a:t>‹#›</a:t>
            </a:fld>
            <a:endParaRPr lang="en-GB"/>
          </a:p>
        </p:txBody>
      </p:sp>
    </p:spTree>
    <p:extLst>
      <p:ext uri="{BB962C8B-B14F-4D97-AF65-F5344CB8AC3E}">
        <p14:creationId xmlns:p14="http://schemas.microsoft.com/office/powerpoint/2010/main" val="2982386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68EFEC5-6A82-452D-8405-2C5B4159476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F00BA36-DCCA-477B-85AA-042D8456BE6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26FEC8-970E-4A2D-AD18-D398998ABE6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4FA1A76-C003-4D65-801F-BEC5B418D3F4}" type="datetimeFigureOut">
              <a:rPr lang="en-GB" smtClean="0"/>
              <a:t>10/05/2022</a:t>
            </a:fld>
            <a:endParaRPr lang="en-GB"/>
          </a:p>
        </p:txBody>
      </p:sp>
      <p:sp>
        <p:nvSpPr>
          <p:cNvPr id="5" name="Footer Placeholder 4">
            <a:extLst>
              <a:ext uri="{FF2B5EF4-FFF2-40B4-BE49-F238E27FC236}">
                <a16:creationId xmlns:a16="http://schemas.microsoft.com/office/drawing/2014/main" id="{83182428-3491-4118-BCBA-08140B5C8D3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09BEE7D-0BF5-4D74-AC04-6BA2B6EADF5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B6AB7CF-C33E-4CCF-97B0-4BFB9F3A86DC}" type="slidenum">
              <a:rPr lang="en-GB" smtClean="0"/>
              <a:t>‹#›</a:t>
            </a:fld>
            <a:endParaRPr lang="en-GB"/>
          </a:p>
        </p:txBody>
      </p:sp>
    </p:spTree>
    <p:extLst>
      <p:ext uri="{BB962C8B-B14F-4D97-AF65-F5344CB8AC3E}">
        <p14:creationId xmlns:p14="http://schemas.microsoft.com/office/powerpoint/2010/main" val="57318610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0F74B3FD-B226-4557-AD2A-4DE7A9559293}"/>
              </a:ext>
            </a:extLst>
          </p:cNvPr>
          <p:cNvSpPr>
            <a:spLocks noGrp="1" noChangeArrowheads="1"/>
          </p:cNvSpPr>
          <p:nvPr>
            <p:ph type="ctrTitle"/>
          </p:nvPr>
        </p:nvSpPr>
        <p:spPr>
          <a:xfrm>
            <a:off x="1627881" y="773639"/>
            <a:ext cx="9209451" cy="3499379"/>
          </a:xfrm>
        </p:spPr>
        <p:txBody>
          <a:bodyPr>
            <a:normAutofit fontScale="90000"/>
          </a:bodyPr>
          <a:lstStyle/>
          <a:p>
            <a:br>
              <a:rPr lang="en-GB" altLang="en-US" sz="3600" b="1" dirty="0"/>
            </a:br>
            <a:br>
              <a:rPr lang="en-GB" altLang="en-US" sz="3600" b="1" dirty="0"/>
            </a:br>
            <a:br>
              <a:rPr lang="en-GB" altLang="en-US" sz="4400" b="1" dirty="0"/>
            </a:br>
            <a:r>
              <a:rPr lang="en-GB" altLang="en-US" sz="4400" b="1" dirty="0"/>
              <a:t>Knowledge and Information Management</a:t>
            </a:r>
            <a:br>
              <a:rPr lang="en-GB" altLang="en-US" sz="4400" b="1" dirty="0"/>
            </a:br>
            <a:br>
              <a:rPr lang="en-GB" altLang="en-US" sz="4400" b="1" dirty="0"/>
            </a:br>
            <a:r>
              <a:rPr lang="en-GB" altLang="en-US" sz="4000" dirty="0"/>
              <a:t>Module code: BMSW5106_SWAN</a:t>
            </a:r>
            <a:br>
              <a:rPr lang="en-GB" altLang="en-US" sz="4000" dirty="0"/>
            </a:br>
            <a:br>
              <a:rPr lang="en-GB" altLang="en-US" sz="4000" dirty="0"/>
            </a:br>
            <a:r>
              <a:rPr lang="en-GB" altLang="en-US" sz="4000" dirty="0"/>
              <a:t>Week 5 – Monday 24</a:t>
            </a:r>
            <a:r>
              <a:rPr lang="en-GB" altLang="en-US" sz="4000" baseline="30000" dirty="0"/>
              <a:t>th</a:t>
            </a:r>
            <a:r>
              <a:rPr lang="en-GB" altLang="en-US" sz="4000" dirty="0"/>
              <a:t> May 2021</a:t>
            </a:r>
            <a:endParaRPr lang="en-GB" altLang="en-US" sz="3200" dirty="0"/>
          </a:p>
        </p:txBody>
      </p:sp>
      <p:pic>
        <p:nvPicPr>
          <p:cNvPr id="4099" name="Picture 2">
            <a:extLst>
              <a:ext uri="{FF2B5EF4-FFF2-40B4-BE49-F238E27FC236}">
                <a16:creationId xmlns:a16="http://schemas.microsoft.com/office/drawing/2014/main" id="{5016BA95-9B35-4A1A-9CFC-2B35CAA17C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8200" y="4978401"/>
            <a:ext cx="2895600" cy="10779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D2ED-A1A3-466C-A782-8A79D2DA8D8D}"/>
              </a:ext>
            </a:extLst>
          </p:cNvPr>
          <p:cNvSpPr>
            <a:spLocks noGrp="1"/>
          </p:cNvSpPr>
          <p:nvPr>
            <p:ph type="title"/>
          </p:nvPr>
        </p:nvSpPr>
        <p:spPr/>
        <p:txBody>
          <a:bodyPr/>
          <a:lstStyle/>
          <a:p>
            <a:pPr algn="ctr"/>
            <a:r>
              <a:rPr lang="en-GB" b="1" dirty="0"/>
              <a:t>Structure of Week 5</a:t>
            </a:r>
          </a:p>
        </p:txBody>
      </p:sp>
      <p:sp>
        <p:nvSpPr>
          <p:cNvPr id="3" name="Content Placeholder 2">
            <a:extLst>
              <a:ext uri="{FF2B5EF4-FFF2-40B4-BE49-F238E27FC236}">
                <a16:creationId xmlns:a16="http://schemas.microsoft.com/office/drawing/2014/main" id="{0037775D-689E-49B4-BD48-0AEEB4AAF215}"/>
              </a:ext>
            </a:extLst>
          </p:cNvPr>
          <p:cNvSpPr>
            <a:spLocks noGrp="1"/>
          </p:cNvSpPr>
          <p:nvPr>
            <p:ph idx="1"/>
          </p:nvPr>
        </p:nvSpPr>
        <p:spPr/>
        <p:txBody>
          <a:bodyPr/>
          <a:lstStyle/>
          <a:p>
            <a:pPr marL="0" indent="0">
              <a:buNone/>
            </a:pPr>
            <a:r>
              <a:rPr lang="en-GB" dirty="0"/>
              <a:t>Knowledge Typologies:</a:t>
            </a:r>
          </a:p>
          <a:p>
            <a:pPr lvl="1"/>
            <a:r>
              <a:rPr lang="en-GB" sz="2800" dirty="0"/>
              <a:t>Recap Nevis</a:t>
            </a:r>
          </a:p>
          <a:p>
            <a:pPr lvl="1"/>
            <a:r>
              <a:rPr lang="en-GB" sz="2800" dirty="0"/>
              <a:t>Amidon and </a:t>
            </a:r>
            <a:r>
              <a:rPr lang="en-GB" sz="2800" dirty="0" err="1"/>
              <a:t>Skyrme</a:t>
            </a:r>
            <a:endParaRPr lang="en-GB" sz="2800" dirty="0"/>
          </a:p>
          <a:p>
            <a:pPr lvl="1"/>
            <a:r>
              <a:rPr lang="en-GB" sz="2800" dirty="0"/>
              <a:t>Wiig</a:t>
            </a:r>
          </a:p>
          <a:p>
            <a:pPr marL="0" indent="0">
              <a:buNone/>
            </a:pPr>
            <a:r>
              <a:rPr lang="en-GB" dirty="0"/>
              <a:t>Knowledge Management System considerations </a:t>
            </a:r>
          </a:p>
          <a:p>
            <a:pPr marL="0" indent="0">
              <a:buNone/>
            </a:pPr>
            <a:r>
              <a:rPr lang="en-GB" dirty="0"/>
              <a:t>Organisational support systems</a:t>
            </a:r>
          </a:p>
          <a:p>
            <a:endParaRPr lang="en-GB" dirty="0"/>
          </a:p>
        </p:txBody>
      </p:sp>
    </p:spTree>
    <p:extLst>
      <p:ext uri="{BB962C8B-B14F-4D97-AF65-F5344CB8AC3E}">
        <p14:creationId xmlns:p14="http://schemas.microsoft.com/office/powerpoint/2010/main" val="2863316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A3B45E8D-EBE3-4364-A07B-9B4520A594BB}"/>
              </a:ext>
            </a:extLst>
          </p:cNvPr>
          <p:cNvSpPr>
            <a:spLocks noGrp="1" noChangeArrowheads="1"/>
          </p:cNvSpPr>
          <p:nvPr>
            <p:ph type="title"/>
          </p:nvPr>
        </p:nvSpPr>
        <p:spPr>
          <a:xfrm>
            <a:off x="1300956" y="215900"/>
            <a:ext cx="9667424" cy="1143000"/>
          </a:xfrm>
        </p:spPr>
        <p:txBody>
          <a:bodyPr>
            <a:normAutofit/>
          </a:bodyPr>
          <a:lstStyle/>
          <a:p>
            <a:pPr algn="ctr"/>
            <a:r>
              <a:rPr lang="en-GB" altLang="en-US" b="1" dirty="0"/>
              <a:t>RECAP: Nevis, 1995 </a:t>
            </a:r>
          </a:p>
        </p:txBody>
      </p:sp>
      <p:sp>
        <p:nvSpPr>
          <p:cNvPr id="3" name="Content Placeholder 2">
            <a:extLst>
              <a:ext uri="{FF2B5EF4-FFF2-40B4-BE49-F238E27FC236}">
                <a16:creationId xmlns:a16="http://schemas.microsoft.com/office/drawing/2014/main" id="{7DA25FD5-635D-4C9D-AA31-43117BE6F7D5}"/>
              </a:ext>
            </a:extLst>
          </p:cNvPr>
          <p:cNvSpPr>
            <a:spLocks noGrp="1" noChangeArrowheads="1"/>
          </p:cNvSpPr>
          <p:nvPr>
            <p:ph idx="1"/>
          </p:nvPr>
        </p:nvSpPr>
        <p:spPr>
          <a:xfrm>
            <a:off x="1009934" y="1628775"/>
            <a:ext cx="10249469" cy="5013325"/>
          </a:xfrm>
        </p:spPr>
        <p:txBody>
          <a:bodyPr/>
          <a:lstStyle/>
          <a:p>
            <a:r>
              <a:rPr lang="en-GB" altLang="en-US" sz="3600" b="1" dirty="0"/>
              <a:t>Knowledge acquisition: </a:t>
            </a:r>
            <a:r>
              <a:rPr lang="en-GB" altLang="en-US" sz="3600" dirty="0"/>
              <a:t>the development or creation of skills, insights, relationships</a:t>
            </a:r>
          </a:p>
          <a:p>
            <a:r>
              <a:rPr lang="en-GB" altLang="en-US" sz="3600" b="1" dirty="0"/>
              <a:t>Knowledge sharing: </a:t>
            </a:r>
            <a:r>
              <a:rPr lang="en-GB" altLang="en-US" sz="3600" dirty="0"/>
              <a:t>the dissemination of what has been learned</a:t>
            </a:r>
          </a:p>
          <a:p>
            <a:r>
              <a:rPr lang="en-GB" altLang="en-US" sz="3600" b="1" dirty="0"/>
              <a:t>Knowledge utilization</a:t>
            </a:r>
            <a:r>
              <a:rPr lang="en-GB" altLang="en-US" sz="3600" dirty="0"/>
              <a:t>: the integration of learning, so it is broadly available and can also be generalized to new situations</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2ADD9C59-14BF-498B-823F-6E5B75EC57B8}"/>
              </a:ext>
            </a:extLst>
          </p:cNvPr>
          <p:cNvSpPr>
            <a:spLocks noGrp="1" noChangeArrowheads="1"/>
          </p:cNvSpPr>
          <p:nvPr>
            <p:ph type="title"/>
          </p:nvPr>
        </p:nvSpPr>
        <p:spPr>
          <a:xfrm>
            <a:off x="1741489" y="188913"/>
            <a:ext cx="8567737" cy="1143000"/>
          </a:xfrm>
        </p:spPr>
        <p:txBody>
          <a:bodyPr/>
          <a:lstStyle/>
          <a:p>
            <a:r>
              <a:rPr lang="en-GB" altLang="en-US" sz="3600" b="1" dirty="0"/>
              <a:t>Amidon &amp; </a:t>
            </a:r>
            <a:r>
              <a:rPr lang="en-GB" altLang="en-US" sz="3600" b="1" dirty="0" err="1"/>
              <a:t>Skyrme</a:t>
            </a:r>
            <a:r>
              <a:rPr lang="en-GB" altLang="en-US" sz="3600" b="1" dirty="0"/>
              <a:t>, 1997 : The Six Knows</a:t>
            </a:r>
            <a:endParaRPr lang="en-GB" altLang="en-US" b="1" dirty="0"/>
          </a:p>
        </p:txBody>
      </p:sp>
      <p:sp>
        <p:nvSpPr>
          <p:cNvPr id="3" name="Content Placeholder 2">
            <a:extLst>
              <a:ext uri="{FF2B5EF4-FFF2-40B4-BE49-F238E27FC236}">
                <a16:creationId xmlns:a16="http://schemas.microsoft.com/office/drawing/2014/main" id="{B37B956A-65D5-467F-8414-AE884D555A03}"/>
              </a:ext>
            </a:extLst>
          </p:cNvPr>
          <p:cNvSpPr>
            <a:spLocks noGrp="1" noChangeArrowheads="1"/>
          </p:cNvSpPr>
          <p:nvPr>
            <p:ph idx="1"/>
          </p:nvPr>
        </p:nvSpPr>
        <p:spPr>
          <a:xfrm>
            <a:off x="1129803" y="1484312"/>
            <a:ext cx="10266077" cy="5184775"/>
          </a:xfrm>
        </p:spPr>
        <p:txBody>
          <a:bodyPr/>
          <a:lstStyle/>
          <a:p>
            <a:pPr eaLnBrk="1" hangingPunct="1"/>
            <a:r>
              <a:rPr lang="en-GB" altLang="en-US" sz="3400" dirty="0"/>
              <a:t>Know-that: A scientific view of knowledge </a:t>
            </a:r>
          </a:p>
          <a:p>
            <a:pPr eaLnBrk="1" hangingPunct="1"/>
            <a:r>
              <a:rPr lang="en-GB" altLang="en-US" sz="3400" dirty="0"/>
              <a:t>Know-how: How to get things done</a:t>
            </a:r>
          </a:p>
          <a:p>
            <a:pPr eaLnBrk="1" hangingPunct="1"/>
            <a:r>
              <a:rPr lang="en-GB" altLang="en-US" sz="3400" dirty="0"/>
              <a:t>Know-who: Identification of the people who have the knowledge</a:t>
            </a:r>
          </a:p>
          <a:p>
            <a:pPr eaLnBrk="1" hangingPunct="1"/>
            <a:r>
              <a:rPr lang="en-GB" altLang="en-US" sz="3400" dirty="0"/>
              <a:t>Know-when: Knowledge associated with timing</a:t>
            </a:r>
          </a:p>
          <a:p>
            <a:pPr eaLnBrk="1" hangingPunct="1"/>
            <a:r>
              <a:rPr lang="en-GB" altLang="en-US" sz="3400" dirty="0"/>
              <a:t>Know-where: Location knowledge</a:t>
            </a:r>
          </a:p>
          <a:p>
            <a:pPr eaLnBrk="1" hangingPunct="1"/>
            <a:r>
              <a:rPr lang="en-GB" altLang="en-US" sz="3400" dirty="0"/>
              <a:t>Know-why: Contextual knowledge and vision</a:t>
            </a:r>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AutoShape 2">
            <a:extLst>
              <a:ext uri="{FF2B5EF4-FFF2-40B4-BE49-F238E27FC236}">
                <a16:creationId xmlns:a16="http://schemas.microsoft.com/office/drawing/2014/main" id="{844DD9D0-AFF5-4473-AFD8-7DCF5E779590}"/>
              </a:ext>
            </a:extLst>
          </p:cNvPr>
          <p:cNvSpPr>
            <a:spLocks noGrp="1" noChangeArrowheads="1"/>
          </p:cNvSpPr>
          <p:nvPr>
            <p:ph type="title"/>
          </p:nvPr>
        </p:nvSpPr>
        <p:spPr>
          <a:xfrm>
            <a:off x="2148148" y="367968"/>
            <a:ext cx="8458200" cy="1143000"/>
          </a:xfrm>
        </p:spPr>
        <p:txBody>
          <a:bodyPr>
            <a:normAutofit/>
          </a:bodyPr>
          <a:lstStyle/>
          <a:p>
            <a:pPr eaLnBrk="1" hangingPunct="1"/>
            <a:r>
              <a:rPr lang="en-GB" altLang="en-US" sz="4000" b="1" dirty="0"/>
              <a:t>Wiig, 1993: Knowledge Classification</a:t>
            </a:r>
          </a:p>
        </p:txBody>
      </p:sp>
      <p:sp>
        <p:nvSpPr>
          <p:cNvPr id="24579" name="Rectangle 3">
            <a:extLst>
              <a:ext uri="{FF2B5EF4-FFF2-40B4-BE49-F238E27FC236}">
                <a16:creationId xmlns:a16="http://schemas.microsoft.com/office/drawing/2014/main" id="{E790B0B7-A47F-40BD-B606-8D5EDE3ED100}"/>
              </a:ext>
            </a:extLst>
          </p:cNvPr>
          <p:cNvSpPr>
            <a:spLocks noGrp="1" noChangeArrowheads="1"/>
          </p:cNvSpPr>
          <p:nvPr>
            <p:ph idx="1"/>
          </p:nvPr>
        </p:nvSpPr>
        <p:spPr>
          <a:xfrm>
            <a:off x="1040168" y="1803732"/>
            <a:ext cx="10674160" cy="4114800"/>
          </a:xfrm>
        </p:spPr>
        <p:txBody>
          <a:bodyPr/>
          <a:lstStyle/>
          <a:p>
            <a:pPr eaLnBrk="1" hangingPunct="1"/>
            <a:r>
              <a:rPr lang="en-GB" altLang="en-US" sz="3600" dirty="0"/>
              <a:t>Factual Knowledge – Facts etc</a:t>
            </a:r>
          </a:p>
          <a:p>
            <a:pPr eaLnBrk="1" hangingPunct="1"/>
            <a:r>
              <a:rPr lang="en-GB" altLang="en-US" sz="3600" dirty="0"/>
              <a:t>Conceptual Knowledge – Concepts, intuitions</a:t>
            </a:r>
          </a:p>
          <a:p>
            <a:pPr eaLnBrk="1" hangingPunct="1"/>
            <a:r>
              <a:rPr lang="en-GB" altLang="en-US" sz="3600" dirty="0"/>
              <a:t>Expectational Knowledge – Judgement, hypothesis</a:t>
            </a:r>
          </a:p>
          <a:p>
            <a:pPr eaLnBrk="1" hangingPunct="1"/>
            <a:r>
              <a:rPr lang="en-GB" altLang="en-US" sz="3600" dirty="0"/>
              <a:t>Methodological Knowledge – Procedural knowledge</a:t>
            </a:r>
          </a:p>
          <a:p>
            <a:pPr eaLnBrk="1" hangingPunct="1"/>
            <a:endParaRPr lang="en-GB" altLang="en-US" sz="3600" b="1"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457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457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579">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9BDD69F0-2C59-4701-88E1-3890D37C88C6}"/>
              </a:ext>
            </a:extLst>
          </p:cNvPr>
          <p:cNvSpPr>
            <a:spLocks noGrp="1" noChangeArrowheads="1"/>
          </p:cNvSpPr>
          <p:nvPr>
            <p:ph type="title"/>
          </p:nvPr>
        </p:nvSpPr>
        <p:spPr>
          <a:xfrm>
            <a:off x="1513575" y="391165"/>
            <a:ext cx="9649157" cy="1143000"/>
          </a:xfrm>
        </p:spPr>
        <p:txBody>
          <a:bodyPr>
            <a:normAutofit fontScale="90000"/>
          </a:bodyPr>
          <a:lstStyle/>
          <a:p>
            <a:r>
              <a:rPr lang="en-GB" altLang="en-US" b="1" dirty="0"/>
              <a:t>Knowledge Typologies: What can you find out?</a:t>
            </a:r>
          </a:p>
        </p:txBody>
      </p:sp>
      <p:sp>
        <p:nvSpPr>
          <p:cNvPr id="3" name="Content Placeholder 2">
            <a:extLst>
              <a:ext uri="{FF2B5EF4-FFF2-40B4-BE49-F238E27FC236}">
                <a16:creationId xmlns:a16="http://schemas.microsoft.com/office/drawing/2014/main" id="{C28DE844-0B01-479B-BD0B-356467812883}"/>
              </a:ext>
            </a:extLst>
          </p:cNvPr>
          <p:cNvSpPr>
            <a:spLocks noGrp="1" noChangeArrowheads="1"/>
          </p:cNvSpPr>
          <p:nvPr>
            <p:ph idx="1"/>
          </p:nvPr>
        </p:nvSpPr>
        <p:spPr/>
        <p:txBody>
          <a:bodyPr>
            <a:normAutofit/>
          </a:bodyPr>
          <a:lstStyle/>
          <a:p>
            <a:r>
              <a:rPr lang="en-GB" altLang="en-US" sz="3600" dirty="0"/>
              <a:t>Small groups – research ONE typology</a:t>
            </a:r>
          </a:p>
          <a:p>
            <a:r>
              <a:rPr lang="en-GB" altLang="en-US" sz="3600" dirty="0"/>
              <a:t>Feedback to group</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DB844B9-6BD2-419C-A487-D4412E0C89E5}"/>
              </a:ext>
            </a:extLst>
          </p:cNvPr>
          <p:cNvSpPr>
            <a:spLocks noGrp="1" noChangeArrowheads="1"/>
          </p:cNvSpPr>
          <p:nvPr>
            <p:ph type="title"/>
          </p:nvPr>
        </p:nvSpPr>
        <p:spPr>
          <a:xfrm>
            <a:off x="635225" y="0"/>
            <a:ext cx="11354937" cy="2087563"/>
          </a:xfrm>
        </p:spPr>
        <p:txBody>
          <a:bodyPr/>
          <a:lstStyle/>
          <a:p>
            <a:r>
              <a:rPr lang="en-GB" altLang="en-US" b="1" dirty="0"/>
              <a:t>Knowledge Management System Considerations</a:t>
            </a:r>
          </a:p>
        </p:txBody>
      </p:sp>
      <p:sp>
        <p:nvSpPr>
          <p:cNvPr id="3" name="Content Placeholder 2">
            <a:extLst>
              <a:ext uri="{FF2B5EF4-FFF2-40B4-BE49-F238E27FC236}">
                <a16:creationId xmlns:a16="http://schemas.microsoft.com/office/drawing/2014/main" id="{EA24B763-B3BD-42C5-87C7-EF6FD37B5E76}"/>
              </a:ext>
            </a:extLst>
          </p:cNvPr>
          <p:cNvSpPr>
            <a:spLocks noGrp="1" noChangeArrowheads="1"/>
          </p:cNvSpPr>
          <p:nvPr>
            <p:ph idx="1"/>
          </p:nvPr>
        </p:nvSpPr>
        <p:spPr>
          <a:xfrm>
            <a:off x="1992313" y="2055813"/>
            <a:ext cx="8640762" cy="5334000"/>
          </a:xfrm>
        </p:spPr>
        <p:txBody>
          <a:bodyPr/>
          <a:lstStyle/>
          <a:p>
            <a:pPr algn="just" eaLnBrk="1" hangingPunct="1">
              <a:lnSpc>
                <a:spcPct val="90000"/>
              </a:lnSpc>
            </a:pPr>
            <a:r>
              <a:rPr lang="en-GB" altLang="en-US" sz="4000" dirty="0"/>
              <a:t>Financial barriers </a:t>
            </a:r>
          </a:p>
          <a:p>
            <a:pPr algn="just" eaLnBrk="1" hangingPunct="1">
              <a:lnSpc>
                <a:spcPct val="90000"/>
              </a:lnSpc>
            </a:pPr>
            <a:r>
              <a:rPr lang="en-GB" altLang="en-US" sz="4000" dirty="0"/>
              <a:t>Operational vs strategic knowledge</a:t>
            </a:r>
          </a:p>
          <a:p>
            <a:pPr algn="just" eaLnBrk="1" hangingPunct="1">
              <a:lnSpc>
                <a:spcPct val="90000"/>
              </a:lnSpc>
            </a:pPr>
            <a:r>
              <a:rPr lang="en-GB" altLang="en-US" sz="4000" dirty="0"/>
              <a:t>Opportunity for learning</a:t>
            </a:r>
          </a:p>
          <a:p>
            <a:pPr algn="just" eaLnBrk="1" hangingPunct="1"/>
            <a:r>
              <a:rPr lang="en-GB" altLang="en-US" sz="4000" dirty="0"/>
              <a:t>Focus of the framework</a:t>
            </a:r>
          </a:p>
          <a:p>
            <a:pPr algn="just" eaLnBrk="1" hangingPunct="1"/>
            <a:r>
              <a:rPr lang="en-GB" altLang="en-US" sz="4000" dirty="0"/>
              <a:t>Community of practice (CoP)</a:t>
            </a:r>
          </a:p>
          <a:p>
            <a:pPr eaLnBrk="1" hangingPunct="1">
              <a:lnSpc>
                <a:spcPct val="90000"/>
              </a:lnSpc>
            </a:pPr>
            <a:endParaRPr lang="en-GB" altLang="en-US" dirty="0"/>
          </a:p>
          <a:p>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B005276D-581A-4DB3-BBA6-565C74D488FB}"/>
              </a:ext>
            </a:extLst>
          </p:cNvPr>
          <p:cNvSpPr>
            <a:spLocks noGrp="1" noChangeArrowheads="1"/>
          </p:cNvSpPr>
          <p:nvPr>
            <p:ph type="title"/>
          </p:nvPr>
        </p:nvSpPr>
        <p:spPr>
          <a:xfrm>
            <a:off x="2426600" y="156048"/>
            <a:ext cx="9217025" cy="1143000"/>
          </a:xfrm>
        </p:spPr>
        <p:txBody>
          <a:bodyPr/>
          <a:lstStyle/>
          <a:p>
            <a:pPr eaLnBrk="1" hangingPunct="1"/>
            <a:r>
              <a:rPr lang="en-GB" altLang="en-US" b="1" dirty="0"/>
              <a:t>Organisational Support Systems</a:t>
            </a:r>
          </a:p>
        </p:txBody>
      </p:sp>
      <p:sp>
        <p:nvSpPr>
          <p:cNvPr id="6147" name="Rectangle 3">
            <a:extLst>
              <a:ext uri="{FF2B5EF4-FFF2-40B4-BE49-F238E27FC236}">
                <a16:creationId xmlns:a16="http://schemas.microsoft.com/office/drawing/2014/main" id="{7D4C9762-413D-47C3-A78B-ECB38F9DFDC7}"/>
              </a:ext>
            </a:extLst>
          </p:cNvPr>
          <p:cNvSpPr>
            <a:spLocks noGrp="1" noChangeArrowheads="1"/>
          </p:cNvSpPr>
          <p:nvPr>
            <p:ph type="body" idx="1"/>
          </p:nvPr>
        </p:nvSpPr>
        <p:spPr>
          <a:xfrm>
            <a:off x="109182" y="1532502"/>
            <a:ext cx="4853201" cy="5205366"/>
          </a:xfrm>
        </p:spPr>
        <p:txBody>
          <a:bodyPr/>
          <a:lstStyle/>
          <a:p>
            <a:pPr eaLnBrk="1" hangingPunct="1"/>
            <a:r>
              <a:rPr lang="en-GB" altLang="en-US" dirty="0"/>
              <a:t>HR, IT, Finance…</a:t>
            </a:r>
          </a:p>
          <a:p>
            <a:pPr eaLnBrk="1" hangingPunct="1"/>
            <a:r>
              <a:rPr lang="en-GB" altLang="en-US" dirty="0"/>
              <a:t>Assignment:</a:t>
            </a:r>
          </a:p>
          <a:p>
            <a:pPr lvl="1" eaLnBrk="1" hangingPunct="1"/>
            <a:r>
              <a:rPr lang="en-GB" altLang="en-US" dirty="0"/>
              <a:t>How do support systems interact with Knowledge Management System? Do they help or hinder?</a:t>
            </a:r>
          </a:p>
          <a:p>
            <a:pPr lvl="1" eaLnBrk="1" hangingPunct="1"/>
            <a:r>
              <a:rPr lang="en-GB" altLang="en-US" dirty="0"/>
              <a:t> Can engagement with Organisational Support Systems be considered a ‘KM enabler’ on KMVC?</a:t>
            </a:r>
          </a:p>
          <a:p>
            <a:pPr eaLnBrk="1" hangingPunct="1"/>
            <a:endParaRPr lang="en-GB" altLang="en-US" dirty="0"/>
          </a:p>
          <a:p>
            <a:pPr eaLnBrk="1" hangingPunct="1"/>
            <a:endParaRPr lang="en-GB" altLang="en-US" dirty="0"/>
          </a:p>
        </p:txBody>
      </p:sp>
      <p:pic>
        <p:nvPicPr>
          <p:cNvPr id="4" name="Content Placeholder 6">
            <a:extLst>
              <a:ext uri="{FF2B5EF4-FFF2-40B4-BE49-F238E27FC236}">
                <a16:creationId xmlns:a16="http://schemas.microsoft.com/office/drawing/2014/main" id="{2B8FA678-07DA-48DC-BB1E-7D08E04385AA}"/>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5167100" y="1532502"/>
            <a:ext cx="6651980" cy="4286187"/>
          </a:xfrm>
          <a:noFill/>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 calcmode="lin" valueType="num">
                                      <p:cBhvr additive="base">
                                        <p:cTn id="7" dur="500" fill="hold"/>
                                        <p:tgtEl>
                                          <p:spTgt spid="614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6147">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147">
                                            <p:txEl>
                                              <p:pRg st="1" end="1"/>
                                            </p:txEl>
                                          </p:spTgt>
                                        </p:tgtEl>
                                        <p:attrNameLst>
                                          <p:attrName>style.visibility</p:attrName>
                                        </p:attrNameLst>
                                      </p:cBhvr>
                                      <p:to>
                                        <p:strVal val="visible"/>
                                      </p:to>
                                    </p:set>
                                    <p:anim calcmode="lin" valueType="num">
                                      <p:cBhvr additive="base">
                                        <p:cTn id="13" dur="500" fill="hold"/>
                                        <p:tgtEl>
                                          <p:spTgt spid="6147">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6147">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6147">
                                            <p:txEl>
                                              <p:pRg st="3" end="3"/>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uiExpand="1"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8BD2ED-A1A3-466C-A782-8A79D2DA8D8D}"/>
              </a:ext>
            </a:extLst>
          </p:cNvPr>
          <p:cNvSpPr>
            <a:spLocks noGrp="1"/>
          </p:cNvSpPr>
          <p:nvPr>
            <p:ph type="title"/>
          </p:nvPr>
        </p:nvSpPr>
        <p:spPr/>
        <p:txBody>
          <a:bodyPr/>
          <a:lstStyle/>
          <a:p>
            <a:pPr algn="ctr"/>
            <a:r>
              <a:rPr lang="en-GB" b="1"/>
              <a:t>Summary </a:t>
            </a:r>
            <a:r>
              <a:rPr lang="en-GB" b="1" dirty="0"/>
              <a:t>of Week 5</a:t>
            </a:r>
          </a:p>
        </p:txBody>
      </p:sp>
      <p:sp>
        <p:nvSpPr>
          <p:cNvPr id="3" name="Content Placeholder 2">
            <a:extLst>
              <a:ext uri="{FF2B5EF4-FFF2-40B4-BE49-F238E27FC236}">
                <a16:creationId xmlns:a16="http://schemas.microsoft.com/office/drawing/2014/main" id="{0037775D-689E-49B4-BD48-0AEEB4AAF215}"/>
              </a:ext>
            </a:extLst>
          </p:cNvPr>
          <p:cNvSpPr>
            <a:spLocks noGrp="1"/>
          </p:cNvSpPr>
          <p:nvPr>
            <p:ph idx="1"/>
          </p:nvPr>
        </p:nvSpPr>
        <p:spPr/>
        <p:txBody>
          <a:bodyPr/>
          <a:lstStyle/>
          <a:p>
            <a:pPr marL="0" indent="0">
              <a:buNone/>
            </a:pPr>
            <a:r>
              <a:rPr lang="en-GB" dirty="0"/>
              <a:t>Knowledge Typologies:</a:t>
            </a:r>
          </a:p>
          <a:p>
            <a:pPr lvl="1"/>
            <a:r>
              <a:rPr lang="en-GB" sz="2800" dirty="0"/>
              <a:t>Recap Nevis</a:t>
            </a:r>
          </a:p>
          <a:p>
            <a:pPr lvl="1"/>
            <a:r>
              <a:rPr lang="en-GB" sz="2800" dirty="0"/>
              <a:t>Amidon and </a:t>
            </a:r>
            <a:r>
              <a:rPr lang="en-GB" sz="2800" dirty="0" err="1"/>
              <a:t>Skyrme</a:t>
            </a:r>
            <a:endParaRPr lang="en-GB" sz="2800" dirty="0"/>
          </a:p>
          <a:p>
            <a:pPr lvl="1"/>
            <a:r>
              <a:rPr lang="en-GB" sz="2800" dirty="0"/>
              <a:t>Wiig</a:t>
            </a:r>
          </a:p>
          <a:p>
            <a:pPr marL="0" indent="0">
              <a:buNone/>
            </a:pPr>
            <a:r>
              <a:rPr lang="en-GB" dirty="0"/>
              <a:t>Knowledge Management System considerations </a:t>
            </a:r>
          </a:p>
          <a:p>
            <a:pPr marL="0" indent="0">
              <a:buNone/>
            </a:pPr>
            <a:r>
              <a:rPr lang="en-GB" dirty="0"/>
              <a:t>Organisational support systems</a:t>
            </a:r>
          </a:p>
          <a:p>
            <a:endParaRPr lang="en-GB" dirty="0"/>
          </a:p>
        </p:txBody>
      </p:sp>
    </p:spTree>
    <p:extLst>
      <p:ext uri="{BB962C8B-B14F-4D97-AF65-F5344CB8AC3E}">
        <p14:creationId xmlns:p14="http://schemas.microsoft.com/office/powerpoint/2010/main" val="5593844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25</TotalTime>
  <Words>886</Words>
  <Application>Microsoft Office PowerPoint</Application>
  <PresentationFormat>Widescreen</PresentationFormat>
  <Paragraphs>100</Paragraphs>
  <Slides>9</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   Knowledge and Information Management  Module code: BMSW5106_SWAN  Week 5 – Monday 24th May 2021</vt:lpstr>
      <vt:lpstr>Structure of Week 5</vt:lpstr>
      <vt:lpstr>RECAP: Nevis, 1995 </vt:lpstr>
      <vt:lpstr>Amidon &amp; Skyrme, 1997 : The Six Knows</vt:lpstr>
      <vt:lpstr>Wiig, 1993: Knowledge Classification</vt:lpstr>
      <vt:lpstr>Knowledge Typologies: What can you find out?</vt:lpstr>
      <vt:lpstr>Knowledge Management System Considerations</vt:lpstr>
      <vt:lpstr>Organisational Support Systems</vt:lpstr>
      <vt:lpstr>Summary of Week 5</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Cook</dc:creator>
  <cp:lastModifiedBy>Maria Heffernan</cp:lastModifiedBy>
  <cp:revision>8</cp:revision>
  <dcterms:created xsi:type="dcterms:W3CDTF">2021-05-14T08:41:57Z</dcterms:created>
  <dcterms:modified xsi:type="dcterms:W3CDTF">2022-05-10T11:02:22Z</dcterms:modified>
</cp:coreProperties>
</file>