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755" r:id="rId1"/>
  </p:sldMasterIdLst>
  <p:notesMasterIdLst>
    <p:notesMasterId r:id="rId45"/>
  </p:notesMasterIdLst>
  <p:handoutMasterIdLst>
    <p:handoutMasterId r:id="rId46"/>
  </p:handoutMasterIdLst>
  <p:sldIdLst>
    <p:sldId id="256" r:id="rId2"/>
    <p:sldId id="470" r:id="rId3"/>
    <p:sldId id="258" r:id="rId4"/>
    <p:sldId id="290" r:id="rId5"/>
    <p:sldId id="530" r:id="rId6"/>
    <p:sldId id="362" r:id="rId7"/>
    <p:sldId id="398" r:id="rId8"/>
    <p:sldId id="537" r:id="rId9"/>
    <p:sldId id="538" r:id="rId10"/>
    <p:sldId id="550" r:id="rId11"/>
    <p:sldId id="545" r:id="rId12"/>
    <p:sldId id="547" r:id="rId13"/>
    <p:sldId id="539" r:id="rId14"/>
    <p:sldId id="455" r:id="rId15"/>
    <p:sldId id="457" r:id="rId16"/>
    <p:sldId id="553" r:id="rId17"/>
    <p:sldId id="456" r:id="rId18"/>
    <p:sldId id="458" r:id="rId19"/>
    <p:sldId id="531" r:id="rId20"/>
    <p:sldId id="563" r:id="rId21"/>
    <p:sldId id="564" r:id="rId22"/>
    <p:sldId id="565" r:id="rId23"/>
    <p:sldId id="532" r:id="rId24"/>
    <p:sldId id="459" r:id="rId25"/>
    <p:sldId id="460" r:id="rId26"/>
    <p:sldId id="555" r:id="rId27"/>
    <p:sldId id="556" r:id="rId28"/>
    <p:sldId id="557" r:id="rId29"/>
    <p:sldId id="558" r:id="rId30"/>
    <p:sldId id="559" r:id="rId31"/>
    <p:sldId id="474" r:id="rId32"/>
    <p:sldId id="476" r:id="rId33"/>
    <p:sldId id="475" r:id="rId34"/>
    <p:sldId id="479" r:id="rId35"/>
    <p:sldId id="520" r:id="rId36"/>
    <p:sldId id="523" r:id="rId37"/>
    <p:sldId id="526" r:id="rId38"/>
    <p:sldId id="561" r:id="rId39"/>
    <p:sldId id="562" r:id="rId40"/>
    <p:sldId id="560" r:id="rId41"/>
    <p:sldId id="566" r:id="rId42"/>
    <p:sldId id="554" r:id="rId43"/>
    <p:sldId id="548" r:id="rId44"/>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FF"/>
    <a:srgbClr val="FFFFFF"/>
    <a:srgbClr val="CC00FF"/>
    <a:srgbClr val="FFFF00"/>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105" autoAdjust="0"/>
    <p:restoredTop sz="70972" autoAdjust="0"/>
  </p:normalViewPr>
  <p:slideViewPr>
    <p:cSldViewPr>
      <p:cViewPr varScale="1">
        <p:scale>
          <a:sx n="61" d="100"/>
          <a:sy n="61" d="100"/>
        </p:scale>
        <p:origin x="360" y="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handoutMaster" Target="handoutMasters/handout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5363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en-US" altLang="zh-CN"/>
          </a:p>
        </p:txBody>
      </p:sp>
      <p:sp>
        <p:nvSpPr>
          <p:cNvPr id="453635"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endParaRPr lang="en-US" altLang="zh-CN"/>
          </a:p>
        </p:txBody>
      </p:sp>
      <p:sp>
        <p:nvSpPr>
          <p:cNvPr id="453636"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n-US" altLang="zh-CN"/>
          </a:p>
        </p:txBody>
      </p:sp>
      <p:sp>
        <p:nvSpPr>
          <p:cNvPr id="453637"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54405CB2-41A7-4AFF-9C4C-B3CA66DB8D74}" type="slidenum">
              <a:rPr lang="zh-CN" altLang="en-US"/>
              <a:pPr>
                <a:defRPr/>
              </a:pPr>
              <a:t>‹#›</a:t>
            </a:fld>
            <a:endParaRPr lang="en-US" altLang="zh-CN"/>
          </a:p>
        </p:txBody>
      </p:sp>
    </p:spTree>
    <p:extLst>
      <p:ext uri="{BB962C8B-B14F-4D97-AF65-F5344CB8AC3E}">
        <p14:creationId xmlns:p14="http://schemas.microsoft.com/office/powerpoint/2010/main" val="102963587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654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en-US" altLang="zh-CN"/>
          </a:p>
        </p:txBody>
      </p:sp>
      <p:sp>
        <p:nvSpPr>
          <p:cNvPr id="23654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endParaRPr lang="en-US" altLang="zh-CN"/>
          </a:p>
        </p:txBody>
      </p:sp>
      <p:sp>
        <p:nvSpPr>
          <p:cNvPr id="512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654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ltLang="zh-CN" noProof="0" smtClean="0"/>
              <a:t>Click to edit Master text styles</a:t>
            </a:r>
          </a:p>
          <a:p>
            <a:pPr lvl="1"/>
            <a:r>
              <a:rPr lang="en-US" altLang="zh-CN" noProof="0" smtClean="0"/>
              <a:t>Second level</a:t>
            </a:r>
          </a:p>
          <a:p>
            <a:pPr lvl="2"/>
            <a:r>
              <a:rPr lang="en-US" altLang="zh-CN" noProof="0" smtClean="0"/>
              <a:t>Third level</a:t>
            </a:r>
          </a:p>
          <a:p>
            <a:pPr lvl="3"/>
            <a:r>
              <a:rPr lang="en-US" altLang="zh-CN" noProof="0" smtClean="0"/>
              <a:t>Fourth level</a:t>
            </a:r>
          </a:p>
          <a:p>
            <a:pPr lvl="4"/>
            <a:r>
              <a:rPr lang="en-US" altLang="zh-CN" noProof="0" smtClean="0"/>
              <a:t>Fifth level</a:t>
            </a:r>
          </a:p>
        </p:txBody>
      </p:sp>
      <p:sp>
        <p:nvSpPr>
          <p:cNvPr id="23655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n-US" altLang="zh-CN"/>
          </a:p>
        </p:txBody>
      </p:sp>
      <p:sp>
        <p:nvSpPr>
          <p:cNvPr id="23655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724FE228-502F-49D2-9292-4A5C69AB49C7}" type="slidenum">
              <a:rPr lang="zh-CN" altLang="en-US"/>
              <a:pPr>
                <a:defRPr/>
              </a:pPr>
              <a:t>‹#›</a:t>
            </a:fld>
            <a:endParaRPr lang="en-US" altLang="zh-CN"/>
          </a:p>
        </p:txBody>
      </p:sp>
    </p:spTree>
    <p:extLst>
      <p:ext uri="{BB962C8B-B14F-4D97-AF65-F5344CB8AC3E}">
        <p14:creationId xmlns:p14="http://schemas.microsoft.com/office/powerpoint/2010/main" val="110322079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Arial" pitchFamily="34" charset="0"/>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Arial" pitchFamily="34" charset="0"/>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Arial" pitchFamily="34" charset="0"/>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Arial" pitchFamily="34" charset="0"/>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Arial"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28E1E6C-95FF-41E4-B9C1-83FDA7DE4838}" type="slidenum">
              <a:rPr lang="zh-CN" altLang="en-US" smtClean="0"/>
              <a:pPr/>
              <a:t>2</a:t>
            </a:fld>
            <a:endParaRPr lang="en-US" altLang="zh-CN" smtClean="0"/>
          </a:p>
        </p:txBody>
      </p:sp>
      <p:sp>
        <p:nvSpPr>
          <p:cNvPr id="9219" name="Rectangle 2"/>
          <p:cNvSpPr>
            <a:spLocks noGrp="1" noRot="1" noChangeAspect="1" noChangeArrowheads="1" noTextEdit="1"/>
          </p:cNvSpPr>
          <p:nvPr>
            <p:ph type="sldImg"/>
          </p:nvPr>
        </p:nvSpPr>
        <p:spPr>
          <a:ln/>
        </p:spPr>
      </p:sp>
      <p:sp>
        <p:nvSpPr>
          <p:cNvPr id="92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b="1" smtClean="0"/>
              <a:t>This class is a summary for SCM, with focus on E-SCM and concept of collaborative commerce</a:t>
            </a:r>
          </a:p>
          <a:p>
            <a:pPr eaLnBrk="1" hangingPunct="1"/>
            <a:r>
              <a:rPr lang="en-GB" altLang="zh-CN" b="1" smtClean="0"/>
              <a:t>Bullwhip effect refers to oscillating demand amplification upstream the supply chain. </a:t>
            </a:r>
            <a:endParaRPr lang="en-US" altLang="zh-CN" b="1" smtClean="0"/>
          </a:p>
        </p:txBody>
      </p:sp>
    </p:spTree>
    <p:extLst>
      <p:ext uri="{BB962C8B-B14F-4D97-AF65-F5344CB8AC3E}">
        <p14:creationId xmlns:p14="http://schemas.microsoft.com/office/powerpoint/2010/main" val="29081535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TextEdit="1"/>
          </p:cNvSpPr>
          <p:nvPr>
            <p:ph type="sldImg"/>
          </p:nvPr>
        </p:nvSpPr>
        <p:spPr>
          <a:ln/>
        </p:spPr>
      </p:sp>
      <p:sp>
        <p:nvSpPr>
          <p:cNvPr id="112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mtClean="0"/>
              <a:t>Chaffey 2007: 267 maintains that SCM involves the coordination of all supply activities of an organisation from its suppliers and delivery of products to its customers. Thus, one can distinguish between upstream supply chain (i.e. transactions between an organisation and its suppliers and intermediaries which are equivalent to the buy-side e-commerce) and downstream supply chain (i.e. transactions between an organisation and its customers and intermediaries which are equivalent to the sell-side e-commerce). </a:t>
            </a:r>
          </a:p>
          <a:p>
            <a:pPr eaLnBrk="1" hangingPunct="1"/>
            <a:r>
              <a:rPr lang="en-GB" altLang="en-US" smtClean="0"/>
              <a:t>The value chain concept is closely related to SCM. It considers how value can be added both between and within elements of the supply chain and at the interface between them. In particular, procurement and inbound logistics fall within the upstream SC whilst sales, outbound logistics and fulfilment fall within the downstream SC.</a:t>
            </a:r>
          </a:p>
        </p:txBody>
      </p:sp>
      <p:sp>
        <p:nvSpPr>
          <p:cNvPr id="112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E639C50-5B03-4761-9F4E-D366242CB06D}" type="slidenum">
              <a:rPr lang="zh-CN" altLang="en-US" smtClean="0"/>
              <a:pPr/>
              <a:t>3</a:t>
            </a:fld>
            <a:endParaRPr lang="en-US" altLang="zh-CN" smtClean="0"/>
          </a:p>
        </p:txBody>
      </p:sp>
    </p:spTree>
    <p:extLst>
      <p:ext uri="{BB962C8B-B14F-4D97-AF65-F5344CB8AC3E}">
        <p14:creationId xmlns:p14="http://schemas.microsoft.com/office/powerpoint/2010/main" val="31413490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mtClean="0"/>
              <a:t>Chaffey 2007: 267 maintains that SCM is the coordination of all supply activities of an organisation from its suppliers/partners to its customers and that supply chain is concerned with material and information flows. One can distinguish between upstream (i.e. transactions between an organisation and its suppliers and intermediaries equivalent to buy-side e-commerce) and downstream supply chain activities (transactions between and organisation and its customers and intermediaries equivalent to sell-side e-commerce).</a:t>
            </a:r>
          </a:p>
          <a:p>
            <a:pPr eaLnBrk="1" hangingPunct="1"/>
            <a:r>
              <a:rPr lang="en-GB" altLang="en-US" smtClean="0"/>
              <a:t>The links between an organisation and all partners involved in multiple supply chains are referred to as supply chain networks. </a:t>
            </a:r>
          </a:p>
          <a:p>
            <a:pPr eaLnBrk="1" hangingPunct="1"/>
            <a:endParaRPr lang="en-GB" altLang="en-US" smtClean="0"/>
          </a:p>
          <a:p>
            <a:pPr eaLnBrk="1" hangingPunct="1"/>
            <a:r>
              <a:rPr lang="en-GB" altLang="en-US" smtClean="0"/>
              <a:t>The key issues identified as areas to be concerned about –</a:t>
            </a:r>
          </a:p>
          <a:p>
            <a:pPr eaLnBrk="1" hangingPunct="1"/>
            <a:endParaRPr lang="en-GB" altLang="en-US" smtClean="0"/>
          </a:p>
          <a:p>
            <a:pPr eaLnBrk="1" hangingPunct="1"/>
            <a:r>
              <a:rPr lang="en-GB" altLang="en-US" b="1" smtClean="0">
                <a:solidFill>
                  <a:srgbClr val="FF0000"/>
                </a:solidFill>
              </a:rPr>
              <a:t>Profitability, cost management, customer satisfaction</a:t>
            </a:r>
            <a:r>
              <a:rPr lang="en-GB" altLang="en-US" smtClean="0"/>
              <a:t>, and a shift in global supply chain realities about </a:t>
            </a:r>
            <a:r>
              <a:rPr lang="en-GB" altLang="en-US" b="1" smtClean="0"/>
              <a:t>flexibility</a:t>
            </a:r>
          </a:p>
        </p:txBody>
      </p:sp>
      <p:sp>
        <p:nvSpPr>
          <p:cNvPr id="1331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1141CAA-542B-419C-A86C-C12A4553781B}" type="slidenum">
              <a:rPr lang="zh-CN" altLang="en-US" smtClean="0"/>
              <a:pPr/>
              <a:t>4</a:t>
            </a:fld>
            <a:endParaRPr lang="en-US" altLang="zh-CN" smtClean="0"/>
          </a:p>
        </p:txBody>
      </p:sp>
    </p:spTree>
    <p:extLst>
      <p:ext uri="{BB962C8B-B14F-4D97-AF65-F5344CB8AC3E}">
        <p14:creationId xmlns:p14="http://schemas.microsoft.com/office/powerpoint/2010/main" val="11990044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p:cNvSpPr>
            <a:spLocks noGrp="1" noRot="1" noChangeAspect="1" noTextEdit="1"/>
          </p:cNvSpPr>
          <p:nvPr>
            <p:ph type="sldImg"/>
          </p:nvPr>
        </p:nvSpPr>
        <p:spPr>
          <a:ln/>
        </p:spPr>
      </p:sp>
      <p:sp>
        <p:nvSpPr>
          <p:cNvPr id="153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mtClean="0"/>
              <a:t>The key thrust of SCM is to provide a superior </a:t>
            </a:r>
            <a:r>
              <a:rPr lang="en-GB" altLang="en-US" b="1" smtClean="0">
                <a:solidFill>
                  <a:srgbClr val="FF0000"/>
                </a:solidFill>
              </a:rPr>
              <a:t>value proposition </a:t>
            </a:r>
            <a:r>
              <a:rPr lang="en-GB" altLang="en-US" smtClean="0"/>
              <a:t>to the customer of which efficient consumer response (ECR) is one method. Some of the key objectives of ECR include: a) timely, accurate, paperless information flows; b) smooth continual product flow matched to variations in consumption levels; c) optimise inventories; d) optimise for time and cost in the ordering process; e) maximise effectiveness of new product development. Overall SCM provides great opportunities to improve product performance and deliver superior value to customers. As a result, SCM can dramatically have an </a:t>
            </a:r>
            <a:r>
              <a:rPr lang="en-GB" altLang="en-US" b="1" smtClean="0"/>
              <a:t>impact on profitability by reducing operating costs and increasing customer satisfaction and, therefore, company revenues. </a:t>
            </a:r>
          </a:p>
        </p:txBody>
      </p:sp>
      <p:sp>
        <p:nvSpPr>
          <p:cNvPr id="153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0AC9AB2-7D16-495F-B205-CD03C3B2D3EE}" type="slidenum">
              <a:rPr lang="zh-CN" altLang="en-US" smtClean="0"/>
              <a:pPr/>
              <a:t>5</a:t>
            </a:fld>
            <a:endParaRPr lang="en-US" altLang="zh-CN" smtClean="0"/>
          </a:p>
        </p:txBody>
      </p:sp>
    </p:spTree>
    <p:extLst>
      <p:ext uri="{BB962C8B-B14F-4D97-AF65-F5344CB8AC3E}">
        <p14:creationId xmlns:p14="http://schemas.microsoft.com/office/powerpoint/2010/main" val="39267650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a:ln/>
        </p:spPr>
      </p:sp>
      <p:sp>
        <p:nvSpPr>
          <p:cNvPr id="174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mtClean="0"/>
              <a:t>As well as upstream and downstream supply chain, there is also an internal supply chain which essentially refers to internal processes for transforming inputs into outputs. Nowadays, many SCM activities are being outsourced and organisations tend to carve out specific core competencies within their SC. Indeed, according to Van de Ven (2005) competition has shifted from between individual firms to between networks of firms. </a:t>
            </a:r>
          </a:p>
          <a:p>
            <a:pPr eaLnBrk="1" hangingPunct="1"/>
            <a:endParaRPr lang="en-GB" altLang="en-US" smtClean="0"/>
          </a:p>
          <a:p>
            <a:pPr eaLnBrk="1" hangingPunct="1"/>
            <a:r>
              <a:rPr lang="en-GB" altLang="en-US" smtClean="0"/>
              <a:t>Because of the shift to network of firms sometimes called the networked organisation this is where the value network as come from, again the shift from value chain to value network or value web.</a:t>
            </a:r>
          </a:p>
        </p:txBody>
      </p:sp>
      <p:sp>
        <p:nvSpPr>
          <p:cNvPr id="174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2E621B4-1C77-4873-86D8-BAD8E5F1981B}" type="slidenum">
              <a:rPr lang="zh-CN" altLang="en-US" smtClean="0"/>
              <a:pPr/>
              <a:t>6</a:t>
            </a:fld>
            <a:endParaRPr lang="en-US" altLang="zh-CN" smtClean="0"/>
          </a:p>
        </p:txBody>
      </p:sp>
    </p:spTree>
    <p:extLst>
      <p:ext uri="{BB962C8B-B14F-4D97-AF65-F5344CB8AC3E}">
        <p14:creationId xmlns:p14="http://schemas.microsoft.com/office/powerpoint/2010/main" val="16507848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a:ln/>
        </p:spPr>
      </p:sp>
      <p:sp>
        <p:nvSpPr>
          <p:cNvPr id="19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mtClean="0"/>
              <a:t>The above is a snapshot of a toys manufacturer which has first and second tier suppliers and possibly first and second tiers customers. In these cases it is better to speak of supply chain networks (i.e. links between an organisation and all partners involved in multiple supply chains). </a:t>
            </a:r>
          </a:p>
        </p:txBody>
      </p:sp>
      <p:sp>
        <p:nvSpPr>
          <p:cNvPr id="194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F6EAAB4C-6EF2-473F-85F4-DFFFAA91BCE5}" type="slidenum">
              <a:rPr lang="zh-CN" altLang="en-US" smtClean="0"/>
              <a:pPr/>
              <a:t>7</a:t>
            </a:fld>
            <a:endParaRPr lang="en-US" altLang="zh-CN" smtClean="0"/>
          </a:p>
        </p:txBody>
      </p:sp>
    </p:spTree>
    <p:extLst>
      <p:ext uri="{BB962C8B-B14F-4D97-AF65-F5344CB8AC3E}">
        <p14:creationId xmlns:p14="http://schemas.microsoft.com/office/powerpoint/2010/main" val="10388816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a:ln/>
        </p:spPr>
      </p:sp>
      <p:sp>
        <p:nvSpPr>
          <p:cNvPr id="2150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mtClean="0"/>
              <a:t>Push model: a supply chain that emphasises distribution of a product to passive customers. This approach strives for </a:t>
            </a:r>
            <a:r>
              <a:rPr lang="en-GB" altLang="en-US" b="1" smtClean="0"/>
              <a:t>mass production </a:t>
            </a:r>
            <a:r>
              <a:rPr lang="en-GB" altLang="en-US" smtClean="0"/>
              <a:t>(and therefore economies of scale).</a:t>
            </a:r>
          </a:p>
          <a:p>
            <a:pPr eaLnBrk="1" hangingPunct="1"/>
            <a:r>
              <a:rPr lang="en-GB" altLang="en-US" smtClean="0"/>
              <a:t>Pull model: customers are actively involved in product and service specification. This approach strives for </a:t>
            </a:r>
            <a:r>
              <a:rPr lang="en-GB" altLang="en-US" b="1" smtClean="0"/>
              <a:t>mass customisation</a:t>
            </a:r>
            <a:r>
              <a:rPr lang="en-GB" altLang="en-US" smtClean="0"/>
              <a:t>. </a:t>
            </a:r>
          </a:p>
        </p:txBody>
      </p:sp>
      <p:sp>
        <p:nvSpPr>
          <p:cNvPr id="2150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16C3B00-D7DB-4212-900C-DFFCD7C8BD95}" type="slidenum">
              <a:rPr lang="zh-CN" altLang="en-US" smtClean="0"/>
              <a:pPr/>
              <a:t>8</a:t>
            </a:fld>
            <a:endParaRPr lang="en-US" altLang="zh-CN" smtClean="0"/>
          </a:p>
        </p:txBody>
      </p:sp>
    </p:spTree>
    <p:extLst>
      <p:ext uri="{BB962C8B-B14F-4D97-AF65-F5344CB8AC3E}">
        <p14:creationId xmlns:p14="http://schemas.microsoft.com/office/powerpoint/2010/main" val="31795091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D125222-C294-40E5-A149-25398B7E8526}" type="slidenum">
              <a:rPr lang="zh-CN" altLang="en-US" smtClean="0"/>
              <a:pPr/>
              <a:t>9</a:t>
            </a:fld>
            <a:endParaRPr lang="en-US" altLang="zh-CN" smtClean="0"/>
          </a:p>
        </p:txBody>
      </p:sp>
      <p:sp>
        <p:nvSpPr>
          <p:cNvPr id="23555" name="Rectangle 2"/>
          <p:cNvSpPr>
            <a:spLocks noGrp="1" noRot="1" noChangeAspect="1" noChangeArrowheads="1" noTextEdit="1"/>
          </p:cNvSpPr>
          <p:nvPr>
            <p:ph type="sldImg"/>
          </p:nvPr>
        </p:nvSpPr>
        <p:spPr>
          <a:ln/>
        </p:spPr>
      </p:sp>
      <p:sp>
        <p:nvSpPr>
          <p:cNvPr id="23556" name="Rectangle 3"/>
          <p:cNvSpPr>
            <a:spLocks noGrp="1" noChangeArrowheads="1"/>
          </p:cNvSpPr>
          <p:nvPr>
            <p:ph type="body" idx="1"/>
          </p:nvPr>
        </p:nvSpPr>
        <p:spPr>
          <a:xfrm>
            <a:off x="381000" y="4343400"/>
            <a:ext cx="6096000" cy="44196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eaLnBrk="1" hangingPunct="1"/>
            <a:r>
              <a:rPr lang="en-GB" altLang="en-US" smtClean="0">
                <a:cs typeface="Times New Roman" panose="02020603050405020304" pitchFamily="18" charset="0"/>
              </a:rPr>
              <a:t>There has been a move from push models of selling to pull models or combined push-pull approaches. </a:t>
            </a:r>
          </a:p>
          <a:p>
            <a:pPr algn="just" eaLnBrk="1" hangingPunct="1"/>
            <a:endParaRPr lang="en-GB" altLang="en-US" smtClean="0">
              <a:cs typeface="Times New Roman" panose="02020603050405020304" pitchFamily="18" charset="0"/>
            </a:endParaRPr>
          </a:p>
          <a:p>
            <a:pPr algn="just" eaLnBrk="1" hangingPunct="1"/>
            <a:r>
              <a:rPr lang="en-GB" altLang="en-US" smtClean="0">
                <a:cs typeface="Times New Roman" panose="02020603050405020304" pitchFamily="18" charset="0"/>
              </a:rPr>
              <a:t>The push model is illustrated by a manufacturer who develops an innovative product and then identifies a suitable target market. A distribution channel is then created to push the product to the market. The aim of a push approach is to optimise the production process for cost and efficiency.</a:t>
            </a:r>
          </a:p>
          <a:p>
            <a:pPr algn="just" eaLnBrk="1" hangingPunct="1"/>
            <a:r>
              <a:rPr lang="en-GB" altLang="en-US" smtClean="0">
                <a:cs typeface="Times New Roman" panose="02020603050405020304" pitchFamily="18" charset="0"/>
              </a:rPr>
              <a:t> </a:t>
            </a:r>
          </a:p>
          <a:p>
            <a:pPr algn="just" eaLnBrk="1" hangingPunct="1"/>
            <a:r>
              <a:rPr lang="en-GB" altLang="en-US" smtClean="0">
                <a:cs typeface="Times New Roman" panose="02020603050405020304" pitchFamily="18" charset="0"/>
              </a:rPr>
              <a:t>The alternative approach is focused on the customer's needs and it starts with analysis of their requirements through market research and close cooperation with customers and suppliers in new product development Here the supply chain is constructed to deliver value to the customer by reducing costs and increasing service quality. </a:t>
            </a:r>
          </a:p>
          <a:p>
            <a:pPr algn="just" eaLnBrk="1" hangingPunct="1"/>
            <a:endParaRPr lang="en-GB" altLang="en-US" smtClean="0">
              <a:cs typeface="Times New Roman" panose="02020603050405020304" pitchFamily="18" charset="0"/>
            </a:endParaRPr>
          </a:p>
          <a:p>
            <a:pPr algn="just" eaLnBrk="1" hangingPunct="1"/>
            <a:r>
              <a:rPr lang="en-GB" altLang="en-US" smtClean="0">
                <a:cs typeface="Times New Roman" panose="02020603050405020304" pitchFamily="18" charset="0"/>
              </a:rPr>
              <a:t>The aim of a </a:t>
            </a:r>
            <a:r>
              <a:rPr lang="en-GB" altLang="en-US" b="1" smtClean="0">
                <a:cs typeface="Times New Roman" panose="02020603050405020304" pitchFamily="18" charset="0"/>
              </a:rPr>
              <a:t>pull approach is to optimise the production process for customer response, cost and efficiency</a:t>
            </a:r>
            <a:r>
              <a:rPr lang="en-GB" altLang="en-US" b="1" smtClean="0"/>
              <a:t> </a:t>
            </a:r>
          </a:p>
        </p:txBody>
      </p:sp>
    </p:spTree>
    <p:extLst>
      <p:ext uri="{BB962C8B-B14F-4D97-AF65-F5344CB8AC3E}">
        <p14:creationId xmlns:p14="http://schemas.microsoft.com/office/powerpoint/2010/main" val="23152285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a:ln/>
        </p:spPr>
      </p:sp>
      <p:sp>
        <p:nvSpPr>
          <p:cNvPr id="256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Global Supply Chain Challenges</a:t>
            </a:r>
          </a:p>
          <a:p>
            <a:r>
              <a:rPr lang="en-GB" altLang="en-US" smtClean="0"/>
              <a:t>As companies look to amplify growth and expand quickly into promising new markets, they will have to take a hard look at what their current supply chains are capable of, and whether those capabilities are enough to support global competition</a:t>
            </a:r>
          </a:p>
        </p:txBody>
      </p:sp>
      <p:sp>
        <p:nvSpPr>
          <p:cNvPr id="256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A21AAB2-C06E-4F6A-8E9B-50BD6B05E7B7}" type="slidenum">
              <a:rPr lang="zh-CN" altLang="en-US" smtClean="0"/>
              <a:pPr/>
              <a:t>10</a:t>
            </a:fld>
            <a:endParaRPr lang="en-US" altLang="zh-CN" smtClean="0"/>
          </a:p>
        </p:txBody>
      </p:sp>
    </p:spTree>
    <p:extLst>
      <p:ext uri="{BB962C8B-B14F-4D97-AF65-F5344CB8AC3E}">
        <p14:creationId xmlns:p14="http://schemas.microsoft.com/office/powerpoint/2010/main" val="36704769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a:ln/>
        </p:spPr>
      </p:sp>
      <p:sp>
        <p:nvSpPr>
          <p:cNvPr id="2765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mtClean="0"/>
              <a:t>MRP: Manufacturing Resource Planning (effective planning of all resources where financial resources are in $/£ or Euros and operational planning in units)</a:t>
            </a:r>
          </a:p>
        </p:txBody>
      </p:sp>
      <p:sp>
        <p:nvSpPr>
          <p:cNvPr id="2765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5E2443B-759E-44D6-AE53-ACD175D89D55}" type="slidenum">
              <a:rPr lang="zh-CN" altLang="en-US" smtClean="0"/>
              <a:pPr/>
              <a:t>11</a:t>
            </a:fld>
            <a:endParaRPr lang="en-US" altLang="zh-CN" smtClean="0"/>
          </a:p>
        </p:txBody>
      </p:sp>
    </p:spTree>
    <p:extLst>
      <p:ext uri="{BB962C8B-B14F-4D97-AF65-F5344CB8AC3E}">
        <p14:creationId xmlns:p14="http://schemas.microsoft.com/office/powerpoint/2010/main" val="13951612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a:ln/>
        </p:spPr>
      </p:sp>
      <p:sp>
        <p:nvSpPr>
          <p:cNvPr id="2969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Why do you not want inventory sitting around?</a:t>
            </a:r>
          </a:p>
          <a:p>
            <a:r>
              <a:rPr lang="en-GB" altLang="en-US" smtClean="0"/>
              <a:t>It costs to have inventory, holding costs, admin costs, warehouse costs, lack of demand may have unwanted good in storage.</a:t>
            </a:r>
          </a:p>
        </p:txBody>
      </p:sp>
      <p:sp>
        <p:nvSpPr>
          <p:cNvPr id="2970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4CC3A3E-9101-4515-A095-8BE3BD5E1B70}" type="slidenum">
              <a:rPr lang="zh-CN" altLang="en-US" smtClean="0"/>
              <a:pPr/>
              <a:t>12</a:t>
            </a:fld>
            <a:endParaRPr lang="en-US" altLang="zh-CN" smtClean="0"/>
          </a:p>
        </p:txBody>
      </p:sp>
    </p:spTree>
    <p:extLst>
      <p:ext uri="{BB962C8B-B14F-4D97-AF65-F5344CB8AC3E}">
        <p14:creationId xmlns:p14="http://schemas.microsoft.com/office/powerpoint/2010/main" val="28312279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a:ln/>
        </p:spPr>
      </p:sp>
      <p:sp>
        <p:nvSpPr>
          <p:cNvPr id="3174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mtClean="0"/>
              <a:t>According to Ko et al. (2006) ERP aims to improve internal efficiency by integrating different parts in the organisation while </a:t>
            </a:r>
            <a:r>
              <a:rPr lang="en-GB" altLang="en-US" b="1" smtClean="0"/>
              <a:t>SCM focuses on external relationships </a:t>
            </a:r>
            <a:r>
              <a:rPr lang="en-GB" altLang="en-US" smtClean="0"/>
              <a:t>with trading partners in the supply chain (SC). Technologically, ERP is said to be the backbone of SCM. As they rely on a very similar framework such as intranet, extranet and EDI, it is possible and feasible to integrate them. </a:t>
            </a:r>
          </a:p>
          <a:p>
            <a:pPr eaLnBrk="1" hangingPunct="1"/>
            <a:r>
              <a:rPr lang="en-GB" altLang="en-US" smtClean="0"/>
              <a:t>In the 21</a:t>
            </a:r>
            <a:r>
              <a:rPr lang="en-GB" altLang="en-US" baseline="30000" smtClean="0"/>
              <a:t>st</a:t>
            </a:r>
            <a:r>
              <a:rPr lang="en-GB" altLang="en-US" smtClean="0"/>
              <a:t> century, single companies no longer compete with each other but different SCs compete against each other. Thus, companies must position themselves into a competitive SC. See Van de Ven’s (2005) article.</a:t>
            </a:r>
          </a:p>
        </p:txBody>
      </p:sp>
      <p:sp>
        <p:nvSpPr>
          <p:cNvPr id="3174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42D7437-0DE1-4129-AF37-36901EF9FADA}" type="slidenum">
              <a:rPr lang="zh-CN" altLang="en-US" smtClean="0"/>
              <a:pPr/>
              <a:t>13</a:t>
            </a:fld>
            <a:endParaRPr lang="en-US" altLang="zh-CN" smtClean="0"/>
          </a:p>
        </p:txBody>
      </p:sp>
    </p:spTree>
    <p:extLst>
      <p:ext uri="{BB962C8B-B14F-4D97-AF65-F5344CB8AC3E}">
        <p14:creationId xmlns:p14="http://schemas.microsoft.com/office/powerpoint/2010/main" val="9031145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a:ln/>
        </p:spPr>
      </p:sp>
      <p:sp>
        <p:nvSpPr>
          <p:cNvPr id="337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lnSpc>
                <a:spcPct val="90000"/>
              </a:lnSpc>
            </a:pPr>
            <a:r>
              <a:rPr lang="en-GB" altLang="en-US" smtClean="0"/>
              <a:t>Based on the process supported by Internet tools, it is possible to distinguish between e-commerce (i.e. support to sales, distribution and customer service), e-procurement (i.e. support to sourcing, procurement, tendering and order fulfilment processes) and e-manufacturing (i.e. supporting demand and capacity planning, forecasting and internal supply chain integration) and e-collaboration (i.e. the use of the Internet to strengthen the relationships along the supply chain). Cagliano et al. (2005) have identified e-commerce (sales and customer service and support), e-procurement (procurement of strategic and standard parts through the Internet) and e-operations (i.e. the operational activities across the value chain including order processing and tracking, production planning and scheduling, inventory management and transportation planning). However, they note that the adoption of the Internet is higher in downstream and upstream processes while is lower within the company (e-operations). </a:t>
            </a:r>
          </a:p>
          <a:p>
            <a:pPr eaLnBrk="1" hangingPunct="1">
              <a:lnSpc>
                <a:spcPct val="90000"/>
              </a:lnSpc>
            </a:pPr>
            <a:r>
              <a:rPr lang="en-GB" altLang="en-US" smtClean="0"/>
              <a:t>Cgaliano et al. (2005) have also identified 4 main e-business strategies along the supply chain: a) traditionals; b) e-sellers (downstream integration); c) e-purchasers (e-procurement systems adopted upstream); d) e-integrators: companies that integrate both internal and external operations along the value chain. According to them, Internet adoption generally follows incremental strategies that go from a limited to a wider use of e-business tools along the supply chain, starting from external processes and subsequently integrating internal ones. In addition, e-integrators seem to be characterised by extensive information sharing and system coupling both upstream and downstream the value chain.</a:t>
            </a:r>
          </a:p>
        </p:txBody>
      </p:sp>
      <p:sp>
        <p:nvSpPr>
          <p:cNvPr id="337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5FD8ECE-82B6-4155-844A-34FE16B3F810}" type="slidenum">
              <a:rPr lang="zh-CN" altLang="en-US" smtClean="0"/>
              <a:pPr/>
              <a:t>14</a:t>
            </a:fld>
            <a:endParaRPr lang="en-US" altLang="zh-CN" smtClean="0"/>
          </a:p>
        </p:txBody>
      </p:sp>
    </p:spTree>
    <p:extLst>
      <p:ext uri="{BB962C8B-B14F-4D97-AF65-F5344CB8AC3E}">
        <p14:creationId xmlns:p14="http://schemas.microsoft.com/office/powerpoint/2010/main" val="4652803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a:ln/>
        </p:spPr>
      </p:sp>
      <p:sp>
        <p:nvSpPr>
          <p:cNvPr id="358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mtClean="0"/>
              <a:t>See Chaffey 2007: 68. </a:t>
            </a:r>
          </a:p>
        </p:txBody>
      </p:sp>
      <p:sp>
        <p:nvSpPr>
          <p:cNvPr id="358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83CBA3E-B594-4B46-94E7-AA3AFBF76FED}" type="slidenum">
              <a:rPr lang="zh-CN" altLang="en-US" smtClean="0"/>
              <a:pPr/>
              <a:t>15</a:t>
            </a:fld>
            <a:endParaRPr lang="en-US" altLang="zh-CN" smtClean="0"/>
          </a:p>
        </p:txBody>
      </p:sp>
    </p:spTree>
    <p:extLst>
      <p:ext uri="{BB962C8B-B14F-4D97-AF65-F5344CB8AC3E}">
        <p14:creationId xmlns:p14="http://schemas.microsoft.com/office/powerpoint/2010/main" val="21696239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a:ln/>
        </p:spPr>
      </p:sp>
      <p:sp>
        <p:nvSpPr>
          <p:cNvPr id="3891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mtClean="0"/>
              <a:t>SRM= Supplier Relationship Mgmt</a:t>
            </a:r>
          </a:p>
          <a:p>
            <a:pPr eaLnBrk="1" hangingPunct="1"/>
            <a:r>
              <a:rPr lang="en-GB" altLang="en-US" smtClean="0"/>
              <a:t>B2E= Business to employee</a:t>
            </a:r>
          </a:p>
        </p:txBody>
      </p:sp>
      <p:sp>
        <p:nvSpPr>
          <p:cNvPr id="3891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11DC5BC-42AD-4126-9A49-2A9F7213BFC9}" type="slidenum">
              <a:rPr lang="zh-CN" altLang="en-US" smtClean="0"/>
              <a:pPr/>
              <a:t>17</a:t>
            </a:fld>
            <a:endParaRPr lang="en-US" altLang="zh-CN" smtClean="0"/>
          </a:p>
        </p:txBody>
      </p:sp>
    </p:spTree>
    <p:extLst>
      <p:ext uri="{BB962C8B-B14F-4D97-AF65-F5344CB8AC3E}">
        <p14:creationId xmlns:p14="http://schemas.microsoft.com/office/powerpoint/2010/main" val="26463241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a:ln/>
        </p:spPr>
      </p:sp>
      <p:sp>
        <p:nvSpPr>
          <p:cNvPr id="4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mtClean="0"/>
              <a:t>An example of reduced operational costs is to resort to outsourcing (a company can outsource or use virtual integration to transfer assets and costs such as inventory holding costs to third parties). Technology is also an enabler in forming value networks, thus making it faster to change suppliers on the basis of cost and quality. </a:t>
            </a:r>
          </a:p>
          <a:p>
            <a:pPr eaLnBrk="1" hangingPunct="1"/>
            <a:r>
              <a:rPr lang="en-GB" altLang="en-US" smtClean="0"/>
              <a:t>Technology: improved data integration between elements of the SC (e.g. reduced costs of paper processing), increased efficiency of individual processes, etc. </a:t>
            </a:r>
          </a:p>
        </p:txBody>
      </p:sp>
      <p:sp>
        <p:nvSpPr>
          <p:cNvPr id="409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97A9769-6AF6-4461-91A8-A9EC646EA906}" type="slidenum">
              <a:rPr lang="zh-CN" altLang="en-US" smtClean="0"/>
              <a:pPr/>
              <a:t>18</a:t>
            </a:fld>
            <a:endParaRPr lang="en-US" altLang="zh-CN" smtClean="0"/>
          </a:p>
        </p:txBody>
      </p:sp>
    </p:spTree>
    <p:extLst>
      <p:ext uri="{BB962C8B-B14F-4D97-AF65-F5344CB8AC3E}">
        <p14:creationId xmlns:p14="http://schemas.microsoft.com/office/powerpoint/2010/main" val="379519192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BAE323D-4EF2-43E8-BBD9-BF940A77C243}" type="slidenum">
              <a:rPr lang="zh-CN" altLang="en-US" smtClean="0"/>
              <a:pPr/>
              <a:t>19</a:t>
            </a:fld>
            <a:endParaRPr lang="en-US" altLang="zh-CN" smtClean="0"/>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zh-CN" smtClean="0"/>
          </a:p>
        </p:txBody>
      </p:sp>
    </p:spTree>
    <p:extLst>
      <p:ext uri="{BB962C8B-B14F-4D97-AF65-F5344CB8AC3E}">
        <p14:creationId xmlns:p14="http://schemas.microsoft.com/office/powerpoint/2010/main" val="42943205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38635DA-EBDC-40F8-9F33-5B6BD5D32BAD}" type="slidenum">
              <a:rPr lang="en-US" altLang="en-US"/>
              <a:pPr/>
              <a:t>20</a:t>
            </a:fld>
            <a:endParaRPr lang="en-US" altLang="en-US"/>
          </a:p>
        </p:txBody>
      </p:sp>
      <p:sp>
        <p:nvSpPr>
          <p:cNvPr id="129026" name="Rectangle 2"/>
          <p:cNvSpPr>
            <a:spLocks noRot="1" noChangeArrowheads="1" noTextEdit="1"/>
          </p:cNvSpPr>
          <p:nvPr>
            <p:ph type="sldImg"/>
          </p:nvPr>
        </p:nvSpPr>
        <p:spPr>
          <a:ln/>
        </p:spPr>
      </p:sp>
      <p:sp>
        <p:nvSpPr>
          <p:cNvPr id="129027" name="Rectangle 3"/>
          <p:cNvSpPr>
            <a:spLocks noGrp="1" noChangeArrowheads="1"/>
          </p:cNvSpPr>
          <p:nvPr>
            <p:ph type="body" idx="1"/>
          </p:nvPr>
        </p:nvSpPr>
        <p:spPr>
          <a:ln/>
        </p:spPr>
        <p:txBody>
          <a:bodyPr/>
          <a:lstStyle/>
          <a:p>
            <a:endParaRPr lang="en-US" altLang="en-US"/>
          </a:p>
        </p:txBody>
      </p:sp>
    </p:spTree>
    <p:extLst>
      <p:ext uri="{BB962C8B-B14F-4D97-AF65-F5344CB8AC3E}">
        <p14:creationId xmlns:p14="http://schemas.microsoft.com/office/powerpoint/2010/main" val="28911849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ADCDC7C-AF0C-44CB-A4AA-E1977A3EAF2A}" type="slidenum">
              <a:rPr lang="en-US" altLang="en-US"/>
              <a:pPr/>
              <a:t>21</a:t>
            </a:fld>
            <a:endParaRPr lang="en-US" altLang="en-US"/>
          </a:p>
        </p:txBody>
      </p:sp>
      <p:sp>
        <p:nvSpPr>
          <p:cNvPr id="131074" name="Rectangle 2"/>
          <p:cNvSpPr>
            <a:spLocks noRot="1" noChangeArrowheads="1" noTextEdit="1"/>
          </p:cNvSpPr>
          <p:nvPr>
            <p:ph type="sldImg"/>
          </p:nvPr>
        </p:nvSpPr>
        <p:spPr>
          <a:ln/>
        </p:spPr>
      </p:sp>
      <p:sp>
        <p:nvSpPr>
          <p:cNvPr id="131075" name="Rectangle 3"/>
          <p:cNvSpPr>
            <a:spLocks noGrp="1" noChangeArrowheads="1"/>
          </p:cNvSpPr>
          <p:nvPr>
            <p:ph type="body" idx="1"/>
          </p:nvPr>
        </p:nvSpPr>
        <p:spPr>
          <a:ln/>
        </p:spPr>
        <p:txBody>
          <a:bodyPr/>
          <a:lstStyle/>
          <a:p>
            <a:endParaRPr lang="en-US" altLang="en-US"/>
          </a:p>
        </p:txBody>
      </p:sp>
    </p:spTree>
    <p:extLst>
      <p:ext uri="{BB962C8B-B14F-4D97-AF65-F5344CB8AC3E}">
        <p14:creationId xmlns:p14="http://schemas.microsoft.com/office/powerpoint/2010/main" val="214442954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ECE6507-6CF3-4866-B658-CF9438C2463F}" type="slidenum">
              <a:rPr lang="en-US" altLang="en-US"/>
              <a:pPr/>
              <a:t>22</a:t>
            </a:fld>
            <a:endParaRPr lang="en-US" altLang="en-US"/>
          </a:p>
        </p:txBody>
      </p:sp>
      <p:sp>
        <p:nvSpPr>
          <p:cNvPr id="133122" name="Rectangle 2"/>
          <p:cNvSpPr>
            <a:spLocks noRot="1" noChangeArrowheads="1" noTextEdit="1"/>
          </p:cNvSpPr>
          <p:nvPr>
            <p:ph type="sldImg"/>
          </p:nvPr>
        </p:nvSpPr>
        <p:spPr>
          <a:ln/>
        </p:spPr>
      </p:sp>
      <p:sp>
        <p:nvSpPr>
          <p:cNvPr id="133123" name="Rectangle 3"/>
          <p:cNvSpPr>
            <a:spLocks noGrp="1" noChangeArrowheads="1"/>
          </p:cNvSpPr>
          <p:nvPr>
            <p:ph type="body" idx="1"/>
          </p:nvPr>
        </p:nvSpPr>
        <p:spPr>
          <a:ln/>
        </p:spPr>
        <p:txBody>
          <a:bodyPr/>
          <a:lstStyle/>
          <a:p>
            <a:endParaRPr lang="en-US" altLang="en-US"/>
          </a:p>
        </p:txBody>
      </p:sp>
    </p:spTree>
    <p:extLst>
      <p:ext uri="{BB962C8B-B14F-4D97-AF65-F5344CB8AC3E}">
        <p14:creationId xmlns:p14="http://schemas.microsoft.com/office/powerpoint/2010/main" val="410962190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a:ln/>
        </p:spPr>
      </p:sp>
      <p:sp>
        <p:nvSpPr>
          <p:cNvPr id="450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eaLnBrk="1" hangingPunct="1"/>
            <a:r>
              <a:rPr lang="en-GB" altLang="en-US" smtClean="0"/>
              <a:t>PI= Portal integration.</a:t>
            </a:r>
          </a:p>
          <a:p>
            <a:pPr marL="228600" indent="-228600" eaLnBrk="1" hangingPunct="1"/>
            <a:r>
              <a:rPr lang="en-GB" altLang="en-US" smtClean="0"/>
              <a:t>Recall that XML (eXtensible Markup Language) is a standard for transferring structured data. It can therefore enable the electronic exchange of structured data between the computer systems of separate organisations. Electronic communications enable value networks to be created that enable the external value chain to be dynamically updated in response to marketplace variables. </a:t>
            </a:r>
          </a:p>
          <a:p>
            <a:pPr marL="228600" indent="-228600" eaLnBrk="1" hangingPunct="1"/>
            <a:r>
              <a:rPr lang="en-GB" altLang="en-US" smtClean="0"/>
              <a:t>Electronic communications have facilitated new models of SCM (for example, EDI and Web-based tracking/ordering). In particular the deployment of EDI &amp; web-based applications enables:</a:t>
            </a:r>
          </a:p>
          <a:p>
            <a:pPr marL="228600" indent="-228600" eaLnBrk="1" hangingPunct="1">
              <a:buFontTx/>
              <a:buAutoNum type="alphaLcParenR"/>
            </a:pPr>
            <a:r>
              <a:rPr lang="en-GB" altLang="en-US" smtClean="0"/>
              <a:t>More efficient, lower-cost execution of processes;</a:t>
            </a:r>
          </a:p>
          <a:p>
            <a:pPr marL="228600" indent="-228600" eaLnBrk="1" hangingPunct="1">
              <a:buFontTx/>
              <a:buAutoNum type="alphaLcParenR"/>
            </a:pPr>
            <a:r>
              <a:rPr lang="en-GB" altLang="en-US" smtClean="0"/>
              <a:t>Disintermediation;</a:t>
            </a:r>
          </a:p>
          <a:p>
            <a:pPr marL="228600" indent="-228600" eaLnBrk="1" hangingPunct="1">
              <a:buFontTx/>
              <a:buAutoNum type="alphaLcParenR"/>
            </a:pPr>
            <a:r>
              <a:rPr lang="en-GB" altLang="en-US" smtClean="0"/>
              <a:t>Improved data integration;</a:t>
            </a:r>
          </a:p>
          <a:p>
            <a:pPr marL="228600" indent="-228600" eaLnBrk="1" hangingPunct="1">
              <a:buFontTx/>
              <a:buAutoNum type="alphaLcParenR"/>
            </a:pPr>
            <a:r>
              <a:rPr lang="en-GB" altLang="en-US" smtClean="0"/>
              <a:t>Dynamic outsourcing of non-core activities.</a:t>
            </a:r>
          </a:p>
        </p:txBody>
      </p:sp>
      <p:sp>
        <p:nvSpPr>
          <p:cNvPr id="450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D57BEA1-1C39-4808-88F7-F5DCB6B443C4}" type="slidenum">
              <a:rPr lang="zh-CN" altLang="en-US" smtClean="0"/>
              <a:pPr/>
              <a:t>23</a:t>
            </a:fld>
            <a:endParaRPr lang="en-US" altLang="zh-CN" smtClean="0"/>
          </a:p>
        </p:txBody>
      </p:sp>
    </p:spTree>
    <p:extLst>
      <p:ext uri="{BB962C8B-B14F-4D97-AF65-F5344CB8AC3E}">
        <p14:creationId xmlns:p14="http://schemas.microsoft.com/office/powerpoint/2010/main" val="8981393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390D338-C736-47EE-8404-16944A6BAF50}" type="slidenum">
              <a:rPr lang="zh-CN" altLang="en-US" smtClean="0"/>
              <a:pPr/>
              <a:t>24</a:t>
            </a:fld>
            <a:endParaRPr lang="en-US" altLang="zh-CN" smtClean="0"/>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xfrm>
            <a:off x="469900" y="4335463"/>
            <a:ext cx="6097588" cy="44211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eaLnBrk="1" hangingPunct="1">
              <a:buFontTx/>
              <a:buAutoNum type="arabicPeriod"/>
            </a:pPr>
            <a:endParaRPr lang="en-GB" altLang="en-US" smtClean="0">
              <a:latin typeface="Palatino-Roman" charset="0"/>
            </a:endParaRPr>
          </a:p>
          <a:p>
            <a:pPr marL="228600" indent="-228600" algn="just" eaLnBrk="1" hangingPunct="1"/>
            <a:r>
              <a:rPr lang="en-GB" altLang="en-US" smtClean="0">
                <a:latin typeface="Palatino-Roman" charset="0"/>
              </a:rPr>
              <a:t>1.  E-procurement does help drive down costs, </a:t>
            </a:r>
            <a:r>
              <a:rPr lang="en-GB" altLang="en-US" b="1" smtClean="0">
                <a:latin typeface="Palatino-Roman" charset="0"/>
              </a:rPr>
              <a:t>trigger process improvements </a:t>
            </a:r>
            <a:r>
              <a:rPr lang="en-GB" altLang="en-US" smtClean="0">
                <a:latin typeface="Palatino-Roman" charset="0"/>
              </a:rPr>
              <a:t>and enable</a:t>
            </a:r>
          </a:p>
          <a:p>
            <a:pPr marL="228600" indent="-228600" algn="just" eaLnBrk="1" hangingPunct="1">
              <a:spcBef>
                <a:spcPct val="0"/>
              </a:spcBef>
            </a:pPr>
            <a:r>
              <a:rPr lang="en-GB" altLang="en-US" smtClean="0">
                <a:latin typeface="Palatino-Roman" charset="0"/>
              </a:rPr>
              <a:t>restructuring of supply chains. Every aspect of transactional purchasing, can be carried out</a:t>
            </a:r>
          </a:p>
          <a:p>
            <a:pPr marL="228600" indent="-228600" algn="just" eaLnBrk="1" hangingPunct="1">
              <a:spcBef>
                <a:spcPct val="0"/>
              </a:spcBef>
            </a:pPr>
            <a:r>
              <a:rPr lang="en-GB" altLang="en-US" smtClean="0">
                <a:latin typeface="Palatino-Roman" charset="0"/>
              </a:rPr>
              <a:t> electronically.</a:t>
            </a:r>
          </a:p>
          <a:p>
            <a:pPr marL="228600" indent="-228600" algn="just" eaLnBrk="1" hangingPunct="1">
              <a:spcBef>
                <a:spcPct val="0"/>
              </a:spcBef>
            </a:pPr>
            <a:endParaRPr lang="en-GB" altLang="en-US" smtClean="0">
              <a:latin typeface="Palatino-Roman" charset="0"/>
            </a:endParaRPr>
          </a:p>
          <a:p>
            <a:pPr marL="228600" indent="-228600" algn="just" eaLnBrk="1" hangingPunct="1">
              <a:spcBef>
                <a:spcPct val="0"/>
              </a:spcBef>
            </a:pPr>
            <a:r>
              <a:rPr lang="en-GB" altLang="en-US" smtClean="0">
                <a:latin typeface="Palatino-Roman" charset="0"/>
              </a:rPr>
              <a:t>2. There are also indirect benefits from e-procurement as it should </a:t>
            </a:r>
            <a:r>
              <a:rPr lang="en-GB" altLang="en-US" b="1" smtClean="0">
                <a:latin typeface="Palatino-Roman" charset="0"/>
              </a:rPr>
              <a:t>reduce the cycle time between order and use of supplies</a:t>
            </a:r>
            <a:r>
              <a:rPr lang="en-GB" altLang="en-US" smtClean="0">
                <a:latin typeface="Palatino-Roman" charset="0"/>
              </a:rPr>
              <a:t>. In addition, e-procurement may enable greater flexibility in ordering goods from different suppliers according to best value. </a:t>
            </a:r>
          </a:p>
          <a:p>
            <a:pPr marL="228600" indent="-228600" algn="just" eaLnBrk="1" hangingPunct="1">
              <a:spcBef>
                <a:spcPct val="0"/>
              </a:spcBef>
            </a:pPr>
            <a:endParaRPr lang="en-GB" altLang="en-US" smtClean="0">
              <a:latin typeface="Palatino-Roman" charset="0"/>
            </a:endParaRPr>
          </a:p>
          <a:p>
            <a:pPr marL="228600" indent="-228600" algn="just" eaLnBrk="1" hangingPunct="1">
              <a:spcBef>
                <a:spcPct val="0"/>
              </a:spcBef>
            </a:pPr>
            <a:r>
              <a:rPr lang="en-GB" altLang="en-US" smtClean="0">
                <a:latin typeface="Palatino-Roman" charset="0"/>
              </a:rPr>
              <a:t>3.  However, there is also a much more strategic perspective associated with </a:t>
            </a:r>
            <a:r>
              <a:rPr lang="en-GB" altLang="en-US" b="1" smtClean="0">
                <a:latin typeface="Palatino-Roman" charset="0"/>
              </a:rPr>
              <a:t>information </a:t>
            </a:r>
          </a:p>
          <a:p>
            <a:pPr marL="228600" indent="-228600" algn="just" eaLnBrk="1" hangingPunct="1">
              <a:spcBef>
                <a:spcPct val="0"/>
              </a:spcBef>
            </a:pPr>
            <a:r>
              <a:rPr lang="en-GB" altLang="en-US" b="1" smtClean="0">
                <a:latin typeface="Palatino-Roman" charset="0"/>
              </a:rPr>
              <a:t>transparency, supplier connectivity and the creation of trading alliances</a:t>
            </a:r>
            <a:r>
              <a:rPr lang="en-GB" altLang="en-US" smtClean="0">
                <a:latin typeface="Palatino-Roman" charset="0"/>
              </a:rPr>
              <a:t> for competitive </a:t>
            </a:r>
          </a:p>
          <a:p>
            <a:pPr marL="228600" indent="-228600" algn="just" eaLnBrk="1" hangingPunct="1">
              <a:spcBef>
                <a:spcPct val="0"/>
              </a:spcBef>
            </a:pPr>
            <a:r>
              <a:rPr lang="en-GB" altLang="en-US" smtClean="0">
                <a:latin typeface="Palatino-Roman" charset="0"/>
              </a:rPr>
              <a:t>advantage. </a:t>
            </a:r>
            <a:endParaRPr lang="en-GB" altLang="en-US" smtClean="0">
              <a:latin typeface="Frutiger-Roman" charset="0"/>
            </a:endParaRPr>
          </a:p>
          <a:p>
            <a:pPr marL="228600" indent="-228600" eaLnBrk="1" hangingPunct="1"/>
            <a:endParaRPr lang="en-GB" altLang="en-US" smtClean="0">
              <a:latin typeface="Palatino-Roman" charset="0"/>
            </a:endParaRPr>
          </a:p>
          <a:p>
            <a:pPr marL="228600" indent="-228600" eaLnBrk="1" hangingPunct="1"/>
            <a:endParaRPr lang="en-GB" altLang="en-US" smtClean="0"/>
          </a:p>
        </p:txBody>
      </p:sp>
    </p:spTree>
    <p:extLst>
      <p:ext uri="{BB962C8B-B14F-4D97-AF65-F5344CB8AC3E}">
        <p14:creationId xmlns:p14="http://schemas.microsoft.com/office/powerpoint/2010/main" val="110251365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a:ln/>
        </p:spPr>
      </p:sp>
      <p:sp>
        <p:nvSpPr>
          <p:cNvPr id="4915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eaLnBrk="1" hangingPunct="1"/>
            <a:r>
              <a:rPr lang="en-GB" altLang="en-US" smtClean="0"/>
              <a:t>EPS (e-procurement systems): electronic systems used to automate all or part of the procurement function by enabling the scanning, storage and retrieval of invoices and other documents; management of approvals, routeing of authorization requests, interfaces to other finance systems, and matching of documents to validate transactions. </a:t>
            </a:r>
          </a:p>
          <a:p>
            <a:pPr marL="228600" indent="-228600" eaLnBrk="1" hangingPunct="1"/>
            <a:r>
              <a:rPr lang="en-GB" altLang="en-US" smtClean="0"/>
              <a:t>Options for introducing e-procurement include:</a:t>
            </a:r>
          </a:p>
          <a:p>
            <a:pPr marL="228600" indent="-228600" eaLnBrk="1" hangingPunct="1">
              <a:buFontTx/>
              <a:buAutoNum type="alphaLcParenR"/>
            </a:pPr>
            <a:r>
              <a:rPr lang="en-GB" altLang="en-US" smtClean="0"/>
              <a:t>sell-side e-procurement: whenever buyers purchase directly from the seller’s website without the need for integration between procurement systems;</a:t>
            </a:r>
          </a:p>
          <a:p>
            <a:pPr marL="228600" indent="-228600" eaLnBrk="1" hangingPunct="1">
              <a:buFontTx/>
              <a:buAutoNum type="alphaLcParenR"/>
            </a:pPr>
            <a:r>
              <a:rPr lang="en-GB" altLang="en-US" smtClean="0"/>
              <a:t> buy-side e-procurement: integration of sellers’ catalogues with buyers’ procurement systems;</a:t>
            </a:r>
          </a:p>
          <a:p>
            <a:pPr marL="228600" indent="-228600" eaLnBrk="1" hangingPunct="1">
              <a:buFontTx/>
              <a:buAutoNum type="alphaLcParenR"/>
            </a:pPr>
            <a:r>
              <a:rPr lang="en-GB" altLang="en-US" smtClean="0"/>
              <a:t> marketplace procurement: trading through an intermediary with many suppliers whose systems may or may not be integrated with buyers’ procurement systems. Covisint, for example, has evolved from a marketplace portal to a hosted e-procurement service (see Chaffey 2007: 326-328). </a:t>
            </a:r>
          </a:p>
        </p:txBody>
      </p:sp>
      <p:sp>
        <p:nvSpPr>
          <p:cNvPr id="4915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1617461-C93E-438D-A7F9-3E7CD97E8AFD}" type="slidenum">
              <a:rPr lang="zh-CN" altLang="en-US" smtClean="0"/>
              <a:pPr/>
              <a:t>25</a:t>
            </a:fld>
            <a:endParaRPr lang="en-US" altLang="zh-CN" smtClean="0"/>
          </a:p>
        </p:txBody>
      </p:sp>
    </p:spTree>
    <p:extLst>
      <p:ext uri="{BB962C8B-B14F-4D97-AF65-F5344CB8AC3E}">
        <p14:creationId xmlns:p14="http://schemas.microsoft.com/office/powerpoint/2010/main" val="116509617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a:ln/>
        </p:spPr>
      </p:sp>
      <p:sp>
        <p:nvSpPr>
          <p:cNvPr id="512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512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3747F57-BEEE-4D78-8018-7842E23C6876}" type="slidenum">
              <a:rPr lang="en-GB" altLang="en-US" smtClean="0">
                <a:latin typeface="Times" panose="02020603050405020304" pitchFamily="18" charset="0"/>
                <a:ea typeface="MS PGothic" panose="020B0600070205080204" pitchFamily="34" charset="-128"/>
              </a:rPr>
              <a:pPr/>
              <a:t>26</a:t>
            </a:fld>
            <a:endParaRPr lang="en-GB" altLang="en-US" smtClean="0">
              <a:latin typeface="Times" panose="02020603050405020304" pitchFamily="18" charset="0"/>
              <a:ea typeface="MS PGothic" panose="020B0600070205080204" pitchFamily="34" charset="-128"/>
            </a:endParaRPr>
          </a:p>
        </p:txBody>
      </p:sp>
    </p:spTree>
    <p:extLst>
      <p:ext uri="{BB962C8B-B14F-4D97-AF65-F5344CB8AC3E}">
        <p14:creationId xmlns:p14="http://schemas.microsoft.com/office/powerpoint/2010/main" val="180785480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5325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0DD6431-2CF7-4A0C-94DA-BB65D9E75ED8}" type="slidenum">
              <a:rPr lang="en-GB" altLang="en-US" smtClean="0">
                <a:latin typeface="Times" panose="02020603050405020304" pitchFamily="18" charset="0"/>
                <a:ea typeface="MS PGothic" panose="020B0600070205080204" pitchFamily="34" charset="-128"/>
              </a:rPr>
              <a:pPr/>
              <a:t>27</a:t>
            </a:fld>
            <a:endParaRPr lang="en-GB" altLang="en-US" smtClean="0">
              <a:latin typeface="Times" panose="02020603050405020304" pitchFamily="18" charset="0"/>
              <a:ea typeface="MS PGothic" panose="020B0600070205080204" pitchFamily="34" charset="-128"/>
            </a:endParaRPr>
          </a:p>
        </p:txBody>
      </p:sp>
    </p:spTree>
    <p:extLst>
      <p:ext uri="{BB962C8B-B14F-4D97-AF65-F5344CB8AC3E}">
        <p14:creationId xmlns:p14="http://schemas.microsoft.com/office/powerpoint/2010/main" val="421915837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a:ln/>
        </p:spPr>
      </p:sp>
      <p:sp>
        <p:nvSpPr>
          <p:cNvPr id="5529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Insert Table 7.1</a:t>
            </a:r>
          </a:p>
        </p:txBody>
      </p:sp>
      <p:sp>
        <p:nvSpPr>
          <p:cNvPr id="5530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1AE5B1F-4461-40DE-8FB4-45A3C4929B7C}" type="slidenum">
              <a:rPr lang="en-GB" altLang="en-US" smtClean="0">
                <a:latin typeface="Times" panose="02020603050405020304" pitchFamily="18" charset="0"/>
                <a:ea typeface="MS PGothic" panose="020B0600070205080204" pitchFamily="34" charset="-128"/>
              </a:rPr>
              <a:pPr/>
              <a:t>28</a:t>
            </a:fld>
            <a:endParaRPr lang="en-GB" altLang="en-US" smtClean="0">
              <a:latin typeface="Times" panose="02020603050405020304" pitchFamily="18" charset="0"/>
              <a:ea typeface="MS PGothic" panose="020B0600070205080204" pitchFamily="34" charset="-128"/>
            </a:endParaRPr>
          </a:p>
        </p:txBody>
      </p:sp>
    </p:spTree>
    <p:extLst>
      <p:ext uri="{BB962C8B-B14F-4D97-AF65-F5344CB8AC3E}">
        <p14:creationId xmlns:p14="http://schemas.microsoft.com/office/powerpoint/2010/main" val="6535851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a:ln/>
        </p:spPr>
      </p:sp>
      <p:sp>
        <p:nvSpPr>
          <p:cNvPr id="5734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Insert Table 7.2</a:t>
            </a:r>
          </a:p>
        </p:txBody>
      </p:sp>
      <p:sp>
        <p:nvSpPr>
          <p:cNvPr id="5734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B01E7ED-C8EA-44CF-B498-614DBCAF63C3}" type="slidenum">
              <a:rPr lang="en-GB" altLang="en-US" smtClean="0">
                <a:latin typeface="Times" panose="02020603050405020304" pitchFamily="18" charset="0"/>
                <a:ea typeface="MS PGothic" panose="020B0600070205080204" pitchFamily="34" charset="-128"/>
              </a:rPr>
              <a:pPr/>
              <a:t>29</a:t>
            </a:fld>
            <a:endParaRPr lang="en-GB" altLang="en-US" smtClean="0">
              <a:latin typeface="Times" panose="02020603050405020304" pitchFamily="18" charset="0"/>
              <a:ea typeface="MS PGothic" panose="020B0600070205080204" pitchFamily="34" charset="-128"/>
            </a:endParaRPr>
          </a:p>
        </p:txBody>
      </p:sp>
    </p:spTree>
    <p:extLst>
      <p:ext uri="{BB962C8B-B14F-4D97-AF65-F5344CB8AC3E}">
        <p14:creationId xmlns:p14="http://schemas.microsoft.com/office/powerpoint/2010/main" val="387183664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a:ln/>
        </p:spPr>
      </p:sp>
      <p:sp>
        <p:nvSpPr>
          <p:cNvPr id="593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p>
        </p:txBody>
      </p:sp>
      <p:sp>
        <p:nvSpPr>
          <p:cNvPr id="593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A51DA70-CA3C-44F7-BCE7-6D68DDE35CBC}" type="slidenum">
              <a:rPr lang="en-GB" altLang="en-US" smtClean="0">
                <a:latin typeface="Times" panose="02020603050405020304" pitchFamily="18" charset="0"/>
                <a:ea typeface="MS PGothic" panose="020B0600070205080204" pitchFamily="34" charset="-128"/>
              </a:rPr>
              <a:pPr/>
              <a:t>30</a:t>
            </a:fld>
            <a:endParaRPr lang="en-GB" altLang="en-US" smtClean="0">
              <a:latin typeface="Times" panose="02020603050405020304" pitchFamily="18" charset="0"/>
              <a:ea typeface="MS PGothic" panose="020B0600070205080204" pitchFamily="34" charset="-128"/>
            </a:endParaRPr>
          </a:p>
        </p:txBody>
      </p:sp>
    </p:spTree>
    <p:extLst>
      <p:ext uri="{BB962C8B-B14F-4D97-AF65-F5344CB8AC3E}">
        <p14:creationId xmlns:p14="http://schemas.microsoft.com/office/powerpoint/2010/main" val="118919961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a:ln/>
        </p:spPr>
      </p:sp>
      <p:sp>
        <p:nvSpPr>
          <p:cNvPr id="614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mtClean="0"/>
              <a:t>This can be linked with collaboration platforms</a:t>
            </a:r>
          </a:p>
        </p:txBody>
      </p:sp>
      <p:sp>
        <p:nvSpPr>
          <p:cNvPr id="614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C81179C-FF5A-483A-A27B-A37481B9B7C6}" type="slidenum">
              <a:rPr lang="zh-CN" altLang="en-US" smtClean="0"/>
              <a:pPr/>
              <a:t>31</a:t>
            </a:fld>
            <a:endParaRPr lang="en-US" altLang="zh-CN" smtClean="0"/>
          </a:p>
        </p:txBody>
      </p:sp>
    </p:spTree>
    <p:extLst>
      <p:ext uri="{BB962C8B-B14F-4D97-AF65-F5344CB8AC3E}">
        <p14:creationId xmlns:p14="http://schemas.microsoft.com/office/powerpoint/2010/main" val="81787486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a:ln/>
        </p:spPr>
      </p:sp>
      <p:sp>
        <p:nvSpPr>
          <p:cNvPr id="634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An example tool I ProjectPlace</a:t>
            </a:r>
          </a:p>
        </p:txBody>
      </p:sp>
      <p:sp>
        <p:nvSpPr>
          <p:cNvPr id="6349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52BD6CF-8A65-4EA0-8DEB-2F886E886EF9}" type="slidenum">
              <a:rPr lang="zh-CN" altLang="en-US" smtClean="0"/>
              <a:pPr/>
              <a:t>32</a:t>
            </a:fld>
            <a:endParaRPr lang="en-US" altLang="zh-CN" smtClean="0"/>
          </a:p>
        </p:txBody>
      </p:sp>
    </p:spTree>
    <p:extLst>
      <p:ext uri="{BB962C8B-B14F-4D97-AF65-F5344CB8AC3E}">
        <p14:creationId xmlns:p14="http://schemas.microsoft.com/office/powerpoint/2010/main" val="313790584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p:cNvSpPr>
            <a:spLocks noGrp="1" noRot="1" noChangeAspect="1" noTextEdit="1"/>
          </p:cNvSpPr>
          <p:nvPr>
            <p:ph type="sldImg"/>
          </p:nvPr>
        </p:nvSpPr>
        <p:spPr>
          <a:ln/>
        </p:spPr>
      </p:sp>
      <p:sp>
        <p:nvSpPr>
          <p:cNvPr id="6553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Generally the rules allow for the majority of the events to be automated</a:t>
            </a:r>
          </a:p>
        </p:txBody>
      </p:sp>
      <p:sp>
        <p:nvSpPr>
          <p:cNvPr id="655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928E3FE-A291-4406-B13C-D7D844FE76B5}" type="slidenum">
              <a:rPr lang="zh-CN" altLang="en-US" smtClean="0"/>
              <a:pPr/>
              <a:t>33</a:t>
            </a:fld>
            <a:endParaRPr lang="en-US" altLang="zh-CN" smtClean="0"/>
          </a:p>
        </p:txBody>
      </p:sp>
    </p:spTree>
    <p:extLst>
      <p:ext uri="{BB962C8B-B14F-4D97-AF65-F5344CB8AC3E}">
        <p14:creationId xmlns:p14="http://schemas.microsoft.com/office/powerpoint/2010/main" val="355980276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a:ln/>
        </p:spPr>
      </p:sp>
      <p:sp>
        <p:nvSpPr>
          <p:cNvPr id="675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mtClean="0"/>
              <a:t>Usually RFID (Radio frequency identification) technologies are being used to provide access to sales information along the supply chain. RFID are microchip-based electronic tags used for monitoring anything they are attached to (either products or even people). </a:t>
            </a:r>
          </a:p>
        </p:txBody>
      </p:sp>
      <p:sp>
        <p:nvSpPr>
          <p:cNvPr id="675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20A3E1F-5D00-4472-825D-BFA31EFFE80B}" type="slidenum">
              <a:rPr lang="zh-CN" altLang="en-US" smtClean="0"/>
              <a:pPr/>
              <a:t>34</a:t>
            </a:fld>
            <a:endParaRPr lang="en-US" altLang="zh-CN" smtClean="0"/>
          </a:p>
        </p:txBody>
      </p:sp>
    </p:spTree>
    <p:extLst>
      <p:ext uri="{BB962C8B-B14F-4D97-AF65-F5344CB8AC3E}">
        <p14:creationId xmlns:p14="http://schemas.microsoft.com/office/powerpoint/2010/main" val="274519490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a:ln/>
        </p:spPr>
      </p:sp>
      <p:sp>
        <p:nvSpPr>
          <p:cNvPr id="696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mtClean="0"/>
              <a:t>Portal (see Chaffey 2007: 41): an intermediary site focused on providing a gateway to other information on other sites but also often providing its own content and services (e.g. search engines, ISPs, online newspapers and magazines). </a:t>
            </a:r>
          </a:p>
        </p:txBody>
      </p:sp>
      <p:sp>
        <p:nvSpPr>
          <p:cNvPr id="696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8C0E172-7B00-415A-908B-7A9DF623C214}" type="slidenum">
              <a:rPr lang="zh-CN" altLang="en-US" smtClean="0"/>
              <a:pPr/>
              <a:t>35</a:t>
            </a:fld>
            <a:endParaRPr lang="en-US" altLang="zh-CN" smtClean="0"/>
          </a:p>
        </p:txBody>
      </p:sp>
    </p:spTree>
    <p:extLst>
      <p:ext uri="{BB962C8B-B14F-4D97-AF65-F5344CB8AC3E}">
        <p14:creationId xmlns:p14="http://schemas.microsoft.com/office/powerpoint/2010/main" val="206283490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a:ln/>
        </p:spPr>
      </p:sp>
      <p:sp>
        <p:nvSpPr>
          <p:cNvPr id="7168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e.g. TallyFox portal</a:t>
            </a:r>
          </a:p>
        </p:txBody>
      </p:sp>
      <p:sp>
        <p:nvSpPr>
          <p:cNvPr id="7168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6F4A7ED-B221-4F06-8FAE-C1D40D28E602}" type="slidenum">
              <a:rPr lang="zh-CN" altLang="en-US" smtClean="0"/>
              <a:pPr/>
              <a:t>36</a:t>
            </a:fld>
            <a:endParaRPr lang="en-US" altLang="zh-CN" smtClean="0"/>
          </a:p>
        </p:txBody>
      </p:sp>
    </p:spTree>
    <p:extLst>
      <p:ext uri="{BB962C8B-B14F-4D97-AF65-F5344CB8AC3E}">
        <p14:creationId xmlns:p14="http://schemas.microsoft.com/office/powerpoint/2010/main" val="122427487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a:ln/>
        </p:spPr>
      </p:sp>
      <p:sp>
        <p:nvSpPr>
          <p:cNvPr id="778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mtClean="0"/>
              <a:t>How can information systems support the supply chain? </a:t>
            </a:r>
          </a:p>
          <a:p>
            <a:r>
              <a:rPr lang="en-GB" altLang="en-US" smtClean="0"/>
              <a:t>Information systems are used to increase the efficiency of information flow by: </a:t>
            </a:r>
          </a:p>
          <a:p>
            <a:r>
              <a:rPr lang="en-GB" altLang="en-US" smtClean="0"/>
              <a:t>• Delivering more information (e.g. sales data in Tesco TIE system). </a:t>
            </a:r>
          </a:p>
          <a:p>
            <a:r>
              <a:rPr lang="en-GB" altLang="en-US" smtClean="0"/>
              <a:t>• Analysing information (e.g. alerting a large order). </a:t>
            </a:r>
          </a:p>
          <a:p>
            <a:r>
              <a:rPr lang="en-GB" altLang="en-US" smtClean="0"/>
              <a:t>• Delivering it more rapidly (e.g. reduced lead times in e-procurement). </a:t>
            </a:r>
          </a:p>
        </p:txBody>
      </p:sp>
      <p:sp>
        <p:nvSpPr>
          <p:cNvPr id="778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6DE562A-DF75-4BFC-9306-42BA26C3B14B}" type="slidenum">
              <a:rPr lang="zh-CN" altLang="en-US" smtClean="0"/>
              <a:pPr/>
              <a:t>42</a:t>
            </a:fld>
            <a:endParaRPr lang="en-US" altLang="zh-CN" smtClean="0"/>
          </a:p>
        </p:txBody>
      </p:sp>
    </p:spTree>
    <p:extLst>
      <p:ext uri="{BB962C8B-B14F-4D97-AF65-F5344CB8AC3E}">
        <p14:creationId xmlns:p14="http://schemas.microsoft.com/office/powerpoint/2010/main" val="846499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66442" y="1447801"/>
            <a:ext cx="662096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866442" y="4777380"/>
            <a:ext cx="6620968" cy="861420"/>
          </a:xfrm>
        </p:spPr>
        <p:txBody>
          <a:bodyPr/>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a:defRPr/>
            </a:lvl1pPr>
          </a:lstStyle>
          <a:p>
            <a:pPr>
              <a:defRPr/>
            </a:pPr>
            <a:fld id="{FD61F17F-4A85-4FD3-98F9-A2D86175F0F8}" type="datetimeFigureOut">
              <a:rPr lang="en-US"/>
              <a:pPr>
                <a:defRPr/>
              </a:pPr>
              <a:t>3/20/2019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2A6901F-C979-4EDE-90E2-0D5F8CC3EF0C}" type="slidenum">
              <a:rPr lang="en-US" altLang="en-US"/>
              <a:pPr>
                <a:defRPr/>
              </a:pPr>
              <a:t>‹#›</a:t>
            </a:fld>
            <a:endParaRPr lang="en-US" altLang="en-US"/>
          </a:p>
        </p:txBody>
      </p:sp>
    </p:spTree>
    <p:extLst>
      <p:ext uri="{BB962C8B-B14F-4D97-AF65-F5344CB8AC3E}">
        <p14:creationId xmlns:p14="http://schemas.microsoft.com/office/powerpoint/2010/main" val="8378290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B1A9FBF0-5157-4F6D-90F4-BECF20493EF3}" type="datetimeFigureOut">
              <a:rPr lang="en-US"/>
              <a:pPr>
                <a:defRPr/>
              </a:pPr>
              <a:t>3/20/2019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E9008D1-5468-4428-A4EE-950BBF38E22B}" type="slidenum">
              <a:rPr lang="en-US" altLang="en-US"/>
              <a:pPr>
                <a:defRPr/>
              </a:pPr>
              <a:t>‹#›</a:t>
            </a:fld>
            <a:endParaRPr lang="en-US" altLang="en-US"/>
          </a:p>
        </p:txBody>
      </p:sp>
    </p:spTree>
    <p:extLst>
      <p:ext uri="{BB962C8B-B14F-4D97-AF65-F5344CB8AC3E}">
        <p14:creationId xmlns:p14="http://schemas.microsoft.com/office/powerpoint/2010/main" val="42137045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66443" y="2861734"/>
            <a:ext cx="662096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66442" y="4777381"/>
            <a:ext cx="6620968" cy="860400"/>
          </a:xfrm>
        </p:spPr>
        <p:txBody>
          <a:bodyPr/>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BEE39BAB-5778-4E16-A30A-7C0392687D34}" type="datetimeFigureOut">
              <a:rPr lang="en-US"/>
              <a:pPr>
                <a:defRPr/>
              </a:pPr>
              <a:t>3/20/2019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57BB2B1-878A-4639-B53A-64D940B95A81}" type="slidenum">
              <a:rPr lang="en-US" altLang="en-US"/>
              <a:pPr>
                <a:defRPr/>
              </a:pPr>
              <a:t>‹#›</a:t>
            </a:fld>
            <a:endParaRPr lang="en-US" altLang="en-US"/>
          </a:p>
        </p:txBody>
      </p:sp>
    </p:spTree>
    <p:extLst>
      <p:ext uri="{BB962C8B-B14F-4D97-AF65-F5344CB8AC3E}">
        <p14:creationId xmlns:p14="http://schemas.microsoft.com/office/powerpoint/2010/main" val="6795676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7700" y="2060576"/>
            <a:ext cx="3298113"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241975" y="2056093"/>
            <a:ext cx="3298115"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2AE7EC7A-949D-4168-9EC7-99E415609985}" type="datetimeFigureOut">
              <a:rPr lang="en-US"/>
              <a:pPr>
                <a:defRPr/>
              </a:pPr>
              <a:t>3/20/2019</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6E31CC1-52B4-439E-A591-58256B7DC5B4}" type="slidenum">
              <a:rPr lang="en-US" altLang="en-US"/>
              <a:pPr>
                <a:defRPr/>
              </a:pPr>
              <a:t>‹#›</a:t>
            </a:fld>
            <a:endParaRPr lang="en-US" altLang="en-US"/>
          </a:p>
        </p:txBody>
      </p:sp>
    </p:spTree>
    <p:extLst>
      <p:ext uri="{BB962C8B-B14F-4D97-AF65-F5344CB8AC3E}">
        <p14:creationId xmlns:p14="http://schemas.microsoft.com/office/powerpoint/2010/main" val="21187912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27700" y="1905000"/>
            <a:ext cx="3298112"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27700"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241976" y="1905000"/>
            <a:ext cx="3298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241976"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lvl1pPr>
              <a:defRPr/>
            </a:lvl1pPr>
          </a:lstStyle>
          <a:p>
            <a:pPr>
              <a:defRPr/>
            </a:pPr>
            <a:fld id="{8D87507E-62C4-4BC9-94FD-065ED0C2A731}" type="datetimeFigureOut">
              <a:rPr lang="en-US"/>
              <a:pPr>
                <a:defRPr/>
              </a:pPr>
              <a:t>3/20/2019</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9724F709-24B7-4C5F-93B7-B176163D3C1B}" type="slidenum">
              <a:rPr lang="en-US" altLang="en-US"/>
              <a:pPr>
                <a:defRPr/>
              </a:pPr>
              <a:t>‹#›</a:t>
            </a:fld>
            <a:endParaRPr lang="en-US" altLang="en-US"/>
          </a:p>
        </p:txBody>
      </p:sp>
    </p:spTree>
    <p:extLst>
      <p:ext uri="{BB962C8B-B14F-4D97-AF65-F5344CB8AC3E}">
        <p14:creationId xmlns:p14="http://schemas.microsoft.com/office/powerpoint/2010/main" val="5378396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3"/>
          <p:cNvSpPr>
            <a:spLocks noGrp="1"/>
          </p:cNvSpPr>
          <p:nvPr>
            <p:ph type="dt" sz="half" idx="10"/>
          </p:nvPr>
        </p:nvSpPr>
        <p:spPr/>
        <p:txBody>
          <a:bodyPr/>
          <a:lstStyle>
            <a:lvl1pPr>
              <a:defRPr/>
            </a:lvl1pPr>
          </a:lstStyle>
          <a:p>
            <a:pPr>
              <a:defRPr/>
            </a:pPr>
            <a:fld id="{7CCBD475-6E3E-436C-8F67-48762E30F30C}" type="datetimeFigureOut">
              <a:rPr lang="en-US"/>
              <a:pPr>
                <a:defRPr/>
              </a:pPr>
              <a:t>3/20/2019</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210F2E6A-34FD-49B0-BB37-A56306033855}" type="slidenum">
              <a:rPr lang="en-US" altLang="en-US"/>
              <a:pPr>
                <a:defRPr/>
              </a:pPr>
              <a:t>‹#›</a:t>
            </a:fld>
            <a:endParaRPr lang="en-US" altLang="en-US"/>
          </a:p>
        </p:txBody>
      </p:sp>
    </p:spTree>
    <p:extLst>
      <p:ext uri="{BB962C8B-B14F-4D97-AF65-F5344CB8AC3E}">
        <p14:creationId xmlns:p14="http://schemas.microsoft.com/office/powerpoint/2010/main" val="34698142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6560D09A-32D9-41BB-BA55-8E8071CFE123}" type="datetimeFigureOut">
              <a:rPr lang="en-US"/>
              <a:pPr>
                <a:defRPr/>
              </a:pPr>
              <a:t>3/20/2019</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ADBDED04-F44C-4F2F-A3D0-A44401E510E2}" type="slidenum">
              <a:rPr lang="en-US" altLang="en-US"/>
              <a:pPr>
                <a:defRPr/>
              </a:pPr>
              <a:t>‹#›</a:t>
            </a:fld>
            <a:endParaRPr lang="en-US" altLang="en-US"/>
          </a:p>
        </p:txBody>
      </p:sp>
    </p:spTree>
    <p:extLst>
      <p:ext uri="{BB962C8B-B14F-4D97-AF65-F5344CB8AC3E}">
        <p14:creationId xmlns:p14="http://schemas.microsoft.com/office/powerpoint/2010/main" val="22697671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1" y="1447800"/>
            <a:ext cx="2551462"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3589397" y="1447800"/>
            <a:ext cx="3898013"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66441" y="3129281"/>
            <a:ext cx="2551462"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054D731A-3032-41D2-AB6F-DD38748A6D63}" type="datetimeFigureOut">
              <a:rPr lang="en-US"/>
              <a:pPr>
                <a:defRPr/>
              </a:pPr>
              <a:t>3/20/2019</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B93A0640-2A04-45B6-800A-B8816123AD7E}" type="slidenum">
              <a:rPr lang="en-US" altLang="en-US"/>
              <a:pPr>
                <a:defRPr/>
              </a:pPr>
              <a:t>‹#›</a:t>
            </a:fld>
            <a:endParaRPr lang="en-US" altLang="en-US"/>
          </a:p>
        </p:txBody>
      </p:sp>
    </p:spTree>
    <p:extLst>
      <p:ext uri="{BB962C8B-B14F-4D97-AF65-F5344CB8AC3E}">
        <p14:creationId xmlns:p14="http://schemas.microsoft.com/office/powerpoint/2010/main" val="18713992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5656" y="1854192"/>
            <a:ext cx="3820674"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213517" y="1143000"/>
            <a:ext cx="2400925" cy="4572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866441" y="3657600"/>
            <a:ext cx="3814728"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D7B41638-F1E5-4CB9-A3B1-30F1B3EFB393}" type="datetimeFigureOut">
              <a:rPr lang="en-US"/>
              <a:pPr>
                <a:defRPr/>
              </a:pPr>
              <a:t>3/20/2019</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6E1AA8B-298E-4B41-A7D5-D88273F11400}" type="slidenum">
              <a:rPr lang="en-US" altLang="en-US"/>
              <a:pPr>
                <a:defRPr/>
              </a:pPr>
              <a:t>‹#›</a:t>
            </a:fld>
            <a:endParaRPr lang="en-US" altLang="en-US"/>
          </a:p>
        </p:txBody>
      </p:sp>
    </p:spTree>
    <p:extLst>
      <p:ext uri="{BB962C8B-B14F-4D97-AF65-F5344CB8AC3E}">
        <p14:creationId xmlns:p14="http://schemas.microsoft.com/office/powerpoint/2010/main" val="4385372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3" y="4800587"/>
            <a:ext cx="66209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66442" y="685800"/>
            <a:ext cx="6620968" cy="3640666"/>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866443" y="5367325"/>
            <a:ext cx="662096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517F61C2-D1A6-4701-8563-91D48FD0BECB}" type="datetimeFigureOut">
              <a:rPr lang="en-US"/>
              <a:pPr>
                <a:defRPr/>
              </a:pPr>
              <a:t>3/20/2019</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1616077-FCF7-4DE8-82CF-A1C98AFF6C45}" type="slidenum">
              <a:rPr lang="en-US" altLang="en-US"/>
              <a:pPr>
                <a:defRPr/>
              </a:pPr>
              <a:t>‹#›</a:t>
            </a:fld>
            <a:endParaRPr lang="en-US" altLang="en-US"/>
          </a:p>
        </p:txBody>
      </p:sp>
    </p:spTree>
    <p:extLst>
      <p:ext uri="{BB962C8B-B14F-4D97-AF65-F5344CB8AC3E}">
        <p14:creationId xmlns:p14="http://schemas.microsoft.com/office/powerpoint/2010/main" val="6444189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66442" y="1447800"/>
            <a:ext cx="6620968"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866442" y="3657600"/>
            <a:ext cx="6620968"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A9A20E6A-8BCF-46D4-8457-D8E3506DBAEF}" type="datetimeFigureOut">
              <a:rPr lang="en-US"/>
              <a:pPr>
                <a:defRPr/>
              </a:pPr>
              <a:t>3/20/2019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7B6DCF1-1BAB-41DC-88A5-B634BD2C94F7}" type="slidenum">
              <a:rPr lang="en-US" altLang="en-US"/>
              <a:pPr>
                <a:defRPr/>
              </a:pPr>
              <a:t>‹#›</a:t>
            </a:fld>
            <a:endParaRPr lang="en-US" altLang="en-US"/>
          </a:p>
        </p:txBody>
      </p:sp>
    </p:spTree>
    <p:extLst>
      <p:ext uri="{BB962C8B-B14F-4D97-AF65-F5344CB8AC3E}">
        <p14:creationId xmlns:p14="http://schemas.microsoft.com/office/powerpoint/2010/main" val="15338798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4"/>
          <p:cNvSpPr txBox="1"/>
          <p:nvPr/>
        </p:nvSpPr>
        <p:spPr>
          <a:xfrm>
            <a:off x="674688" y="971550"/>
            <a:ext cx="600075" cy="1970088"/>
          </a:xfrm>
          <a:prstGeom prst="rect">
            <a:avLst/>
          </a:prstGeom>
          <a:noFill/>
        </p:spPr>
        <p:txBody>
          <a:bodyPr>
            <a:spAutoFit/>
          </a:bodyPr>
          <a:lstStyle>
            <a:defPPr>
              <a:defRPr lang="en-US"/>
            </a:defPPr>
            <a:lvl1pPr algn="r">
              <a:defRPr sz="12200" b="0" i="0">
                <a:solidFill>
                  <a:schemeClr val="bg2">
                    <a:lumMod val="40000"/>
                    <a:lumOff val="60000"/>
                  </a:schemeClr>
                </a:solidFill>
                <a:latin typeface="Arial"/>
                <a:ea typeface="+mj-ea"/>
                <a:cs typeface="+mj-cs"/>
              </a:defRPr>
            </a:lvl1pPr>
          </a:lstStyle>
          <a:p>
            <a:pPr>
              <a:defRPr/>
            </a:pPr>
            <a:r>
              <a:rPr lang="en-US" dirty="0"/>
              <a:t>“</a:t>
            </a:r>
          </a:p>
        </p:txBody>
      </p:sp>
      <p:sp>
        <p:nvSpPr>
          <p:cNvPr id="6" name="TextBox 5"/>
          <p:cNvSpPr txBox="1"/>
          <p:nvPr/>
        </p:nvSpPr>
        <p:spPr>
          <a:xfrm>
            <a:off x="6999288" y="2613025"/>
            <a:ext cx="601662" cy="1970088"/>
          </a:xfrm>
          <a:prstGeom prst="rect">
            <a:avLst/>
          </a:prstGeom>
          <a:noFill/>
        </p:spPr>
        <p:txBody>
          <a:bodyPr>
            <a:spAutoFit/>
          </a:bodyPr>
          <a:lstStyle>
            <a:defPPr>
              <a:defRPr lang="en-US"/>
            </a:defPPr>
            <a:lvl1pPr algn="r">
              <a:defRPr sz="12200" b="0" i="0">
                <a:solidFill>
                  <a:schemeClr val="bg2">
                    <a:lumMod val="40000"/>
                    <a:lumOff val="60000"/>
                  </a:schemeClr>
                </a:solidFill>
                <a:latin typeface="Arial"/>
                <a:ea typeface="+mj-ea"/>
                <a:cs typeface="+mj-cs"/>
              </a:defRPr>
            </a:lvl1pPr>
          </a:lstStyle>
          <a:p>
            <a:pPr>
              <a:defRPr/>
            </a:pPr>
            <a:r>
              <a:rPr lang="en-US" dirty="0"/>
              <a:t>”</a:t>
            </a:r>
          </a:p>
        </p:txBody>
      </p:sp>
      <p:sp>
        <p:nvSpPr>
          <p:cNvPr id="2" name="Title 1"/>
          <p:cNvSpPr>
            <a:spLocks noGrp="1"/>
          </p:cNvSpPr>
          <p:nvPr>
            <p:ph type="title"/>
          </p:nvPr>
        </p:nvSpPr>
        <p:spPr>
          <a:xfrm>
            <a:off x="1181409" y="1447800"/>
            <a:ext cx="6001049"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448177" y="3771174"/>
            <a:ext cx="5461159" cy="342174"/>
          </a:xfrm>
        </p:spPr>
        <p:txBody>
          <a:bodyPr rtlCol="0">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0" name="Text Placeholder 3"/>
          <p:cNvSpPr>
            <a:spLocks noGrp="1"/>
          </p:cNvSpPr>
          <p:nvPr>
            <p:ph type="body" sz="half" idx="2"/>
          </p:nvPr>
        </p:nvSpPr>
        <p:spPr>
          <a:xfrm>
            <a:off x="866442" y="4350657"/>
            <a:ext cx="6620968"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3"/>
          <p:cNvSpPr>
            <a:spLocks noGrp="1"/>
          </p:cNvSpPr>
          <p:nvPr>
            <p:ph type="dt" sz="half" idx="15"/>
          </p:nvPr>
        </p:nvSpPr>
        <p:spPr/>
        <p:txBody>
          <a:bodyPr/>
          <a:lstStyle>
            <a:lvl1pPr>
              <a:defRPr/>
            </a:lvl1pPr>
          </a:lstStyle>
          <a:p>
            <a:pPr>
              <a:defRPr/>
            </a:pPr>
            <a:fld id="{5FBF7AD2-3560-4554-BE0A-02F2B6C48DD3}" type="datetimeFigureOut">
              <a:rPr lang="en-US"/>
              <a:pPr>
                <a:defRPr/>
              </a:pPr>
              <a:t>3/20/2019</a:t>
            </a:fld>
            <a:endParaRPr lang="en-US"/>
          </a:p>
        </p:txBody>
      </p:sp>
      <p:sp>
        <p:nvSpPr>
          <p:cNvPr id="8" name="Footer Placeholder 4"/>
          <p:cNvSpPr>
            <a:spLocks noGrp="1"/>
          </p:cNvSpPr>
          <p:nvPr>
            <p:ph type="ftr" sz="quarter" idx="16"/>
          </p:nvPr>
        </p:nvSpPr>
        <p:spPr/>
        <p:txBody>
          <a:bodyPr/>
          <a:lstStyle>
            <a:lvl1pPr>
              <a:defRPr/>
            </a:lvl1pPr>
          </a:lstStyle>
          <a:p>
            <a:pPr>
              <a:defRPr/>
            </a:pPr>
            <a:endParaRPr lang="en-US"/>
          </a:p>
        </p:txBody>
      </p:sp>
      <p:sp>
        <p:nvSpPr>
          <p:cNvPr id="9" name="Slide Number Placeholder 5"/>
          <p:cNvSpPr>
            <a:spLocks noGrp="1"/>
          </p:cNvSpPr>
          <p:nvPr>
            <p:ph type="sldNum" sz="quarter" idx="17"/>
          </p:nvPr>
        </p:nvSpPr>
        <p:spPr/>
        <p:txBody>
          <a:bodyPr/>
          <a:lstStyle>
            <a:lvl1pPr>
              <a:defRPr/>
            </a:lvl1pPr>
          </a:lstStyle>
          <a:p>
            <a:pPr>
              <a:defRPr/>
            </a:pPr>
            <a:fld id="{D08F873D-D282-4F3F-9EDF-8120F9E46DC4}" type="slidenum">
              <a:rPr lang="en-US" altLang="en-US"/>
              <a:pPr>
                <a:defRPr/>
              </a:pPr>
              <a:t>‹#›</a:t>
            </a:fld>
            <a:endParaRPr lang="en-US" altLang="en-US"/>
          </a:p>
        </p:txBody>
      </p:sp>
    </p:spTree>
    <p:extLst>
      <p:ext uri="{BB962C8B-B14F-4D97-AF65-F5344CB8AC3E}">
        <p14:creationId xmlns:p14="http://schemas.microsoft.com/office/powerpoint/2010/main" val="4390093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66441" y="3124201"/>
            <a:ext cx="6620969"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66442" y="4777381"/>
            <a:ext cx="6620968" cy="860400"/>
          </a:xfrm>
        </p:spPr>
        <p:txBody>
          <a:bodyPr/>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77832D30-3AEC-44E6-9721-DAD7DF23298F}" type="datetimeFigureOut">
              <a:rPr lang="en-US"/>
              <a:pPr>
                <a:defRPr/>
              </a:pPr>
              <a:t>3/20/2019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5F6168F-D1FB-4159-B7E5-B7B122ACD59A}" type="slidenum">
              <a:rPr lang="en-US" altLang="en-US"/>
              <a:pPr>
                <a:defRPr/>
              </a:pPr>
              <a:t>‹#›</a:t>
            </a:fld>
            <a:endParaRPr lang="en-US" altLang="en-US"/>
          </a:p>
        </p:txBody>
      </p:sp>
    </p:spTree>
    <p:extLst>
      <p:ext uri="{BB962C8B-B14F-4D97-AF65-F5344CB8AC3E}">
        <p14:creationId xmlns:p14="http://schemas.microsoft.com/office/powerpoint/2010/main" val="14328273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cxnSp>
        <p:nvCxnSpPr>
          <p:cNvPr id="9" name="Straight Connector 8"/>
          <p:cNvCxnSpPr/>
          <p:nvPr/>
        </p:nvCxnSpPr>
        <p:spPr>
          <a:xfrm>
            <a:off x="2795588"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a:off x="5222875" y="2133600"/>
            <a:ext cx="0" cy="3967163"/>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474834" y="1981200"/>
            <a:ext cx="22107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489475" y="2667000"/>
            <a:ext cx="2196084" cy="3589338"/>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2913504" y="1981200"/>
            <a:ext cx="2202754"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2905586" y="2667000"/>
            <a:ext cx="2210671" cy="3589338"/>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5344917" y="1981200"/>
            <a:ext cx="219965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5344917" y="2667000"/>
            <a:ext cx="2199658" cy="3589338"/>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Date Placeholder 3"/>
          <p:cNvSpPr>
            <a:spLocks noGrp="1"/>
          </p:cNvSpPr>
          <p:nvPr>
            <p:ph type="dt" sz="half" idx="18"/>
          </p:nvPr>
        </p:nvSpPr>
        <p:spPr/>
        <p:txBody>
          <a:bodyPr/>
          <a:lstStyle>
            <a:lvl1pPr>
              <a:defRPr/>
            </a:lvl1pPr>
          </a:lstStyle>
          <a:p>
            <a:pPr>
              <a:defRPr/>
            </a:pPr>
            <a:fld id="{291E31B5-0EC2-4774-ABAF-0A584CB7A817}" type="datetimeFigureOut">
              <a:rPr lang="en-US"/>
              <a:pPr>
                <a:defRPr/>
              </a:pPr>
              <a:t>3/20/2019</a:t>
            </a:fld>
            <a:endParaRPr lang="en-US"/>
          </a:p>
        </p:txBody>
      </p:sp>
      <p:sp>
        <p:nvSpPr>
          <p:cNvPr id="12" name="Footer Placeholder 4"/>
          <p:cNvSpPr>
            <a:spLocks noGrp="1"/>
          </p:cNvSpPr>
          <p:nvPr>
            <p:ph type="ftr" sz="quarter" idx="19"/>
          </p:nvPr>
        </p:nvSpPr>
        <p:spPr/>
        <p:txBody>
          <a:bodyPr/>
          <a:lstStyle>
            <a:lvl1pPr>
              <a:defRPr/>
            </a:lvl1pPr>
          </a:lstStyle>
          <a:p>
            <a:pPr>
              <a:defRPr/>
            </a:pPr>
            <a:endParaRPr lang="en-US"/>
          </a:p>
        </p:txBody>
      </p:sp>
      <p:sp>
        <p:nvSpPr>
          <p:cNvPr id="13" name="Slide Number Placeholder 5"/>
          <p:cNvSpPr>
            <a:spLocks noGrp="1"/>
          </p:cNvSpPr>
          <p:nvPr>
            <p:ph type="sldNum" sz="quarter" idx="20"/>
          </p:nvPr>
        </p:nvSpPr>
        <p:spPr/>
        <p:txBody>
          <a:bodyPr/>
          <a:lstStyle>
            <a:lvl1pPr>
              <a:defRPr/>
            </a:lvl1pPr>
          </a:lstStyle>
          <a:p>
            <a:pPr>
              <a:defRPr/>
            </a:pPr>
            <a:fld id="{392F6070-E4D5-49F2-8D38-1C1AE93894A2}" type="slidenum">
              <a:rPr lang="en-US" altLang="en-US"/>
              <a:pPr>
                <a:defRPr/>
              </a:pPr>
              <a:t>‹#›</a:t>
            </a:fld>
            <a:endParaRPr lang="en-US" altLang="en-US"/>
          </a:p>
        </p:txBody>
      </p:sp>
    </p:spTree>
    <p:extLst>
      <p:ext uri="{BB962C8B-B14F-4D97-AF65-F5344CB8AC3E}">
        <p14:creationId xmlns:p14="http://schemas.microsoft.com/office/powerpoint/2010/main" val="170835574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cxnSp>
        <p:nvCxnSpPr>
          <p:cNvPr id="12" name="Straight Connector 11"/>
          <p:cNvCxnSpPr/>
          <p:nvPr/>
        </p:nvCxnSpPr>
        <p:spPr>
          <a:xfrm>
            <a:off x="2795588"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p:cNvCxnSpPr/>
          <p:nvPr/>
        </p:nvCxnSpPr>
        <p:spPr>
          <a:xfrm>
            <a:off x="5222875" y="2133600"/>
            <a:ext cx="0" cy="3967163"/>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489475" y="4250949"/>
            <a:ext cx="2205612"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489475" y="2209800"/>
            <a:ext cx="2205612" cy="1524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22" name="Text Placeholder 3"/>
          <p:cNvSpPr>
            <a:spLocks noGrp="1"/>
          </p:cNvSpPr>
          <p:nvPr>
            <p:ph type="body" sz="half" idx="18"/>
          </p:nvPr>
        </p:nvSpPr>
        <p:spPr>
          <a:xfrm>
            <a:off x="489475" y="4827212"/>
            <a:ext cx="2205612" cy="659189"/>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2917792" y="4250949"/>
            <a:ext cx="21984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2917791" y="2209800"/>
            <a:ext cx="2198466" cy="1524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23" name="Text Placeholder 3"/>
          <p:cNvSpPr>
            <a:spLocks noGrp="1"/>
          </p:cNvSpPr>
          <p:nvPr>
            <p:ph type="body" sz="half" idx="19"/>
          </p:nvPr>
        </p:nvSpPr>
        <p:spPr>
          <a:xfrm>
            <a:off x="2916776" y="4827211"/>
            <a:ext cx="2201378" cy="659189"/>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5344917" y="4250949"/>
            <a:ext cx="219965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5344916" y="2209800"/>
            <a:ext cx="2199658" cy="1524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24" name="Text Placeholder 3"/>
          <p:cNvSpPr>
            <a:spLocks noGrp="1"/>
          </p:cNvSpPr>
          <p:nvPr>
            <p:ph type="body" sz="half" idx="20"/>
          </p:nvPr>
        </p:nvSpPr>
        <p:spPr>
          <a:xfrm>
            <a:off x="5344824" y="4827209"/>
            <a:ext cx="2202571" cy="659189"/>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5" name="Date Placeholder 3"/>
          <p:cNvSpPr>
            <a:spLocks noGrp="1"/>
          </p:cNvSpPr>
          <p:nvPr>
            <p:ph type="dt" sz="half" idx="23"/>
          </p:nvPr>
        </p:nvSpPr>
        <p:spPr/>
        <p:txBody>
          <a:bodyPr/>
          <a:lstStyle>
            <a:lvl1pPr>
              <a:defRPr/>
            </a:lvl1pPr>
          </a:lstStyle>
          <a:p>
            <a:pPr>
              <a:defRPr/>
            </a:pPr>
            <a:fld id="{55C702D3-0A4C-4184-B159-4EBFAC7F31EC}" type="datetimeFigureOut">
              <a:rPr lang="en-US"/>
              <a:pPr>
                <a:defRPr/>
              </a:pPr>
              <a:t>3/20/2019</a:t>
            </a:fld>
            <a:endParaRPr lang="en-US"/>
          </a:p>
        </p:txBody>
      </p:sp>
      <p:sp>
        <p:nvSpPr>
          <p:cNvPr id="16" name="Footer Placeholder 4"/>
          <p:cNvSpPr>
            <a:spLocks noGrp="1"/>
          </p:cNvSpPr>
          <p:nvPr>
            <p:ph type="ftr" sz="quarter" idx="24"/>
          </p:nvPr>
        </p:nvSpPr>
        <p:spPr/>
        <p:txBody>
          <a:bodyPr/>
          <a:lstStyle>
            <a:lvl1pPr>
              <a:defRPr/>
            </a:lvl1pPr>
          </a:lstStyle>
          <a:p>
            <a:pPr>
              <a:defRPr/>
            </a:pPr>
            <a:endParaRPr lang="en-US"/>
          </a:p>
        </p:txBody>
      </p:sp>
      <p:sp>
        <p:nvSpPr>
          <p:cNvPr id="17" name="Slide Number Placeholder 5"/>
          <p:cNvSpPr>
            <a:spLocks noGrp="1"/>
          </p:cNvSpPr>
          <p:nvPr>
            <p:ph type="sldNum" sz="quarter" idx="25"/>
          </p:nvPr>
        </p:nvSpPr>
        <p:spPr/>
        <p:txBody>
          <a:bodyPr/>
          <a:lstStyle>
            <a:lvl1pPr>
              <a:defRPr/>
            </a:lvl1pPr>
          </a:lstStyle>
          <a:p>
            <a:pPr>
              <a:defRPr/>
            </a:pPr>
            <a:fld id="{FA37D8A7-27DA-474D-8AB9-B8B80E2449F7}" type="slidenum">
              <a:rPr lang="en-US" altLang="en-US"/>
              <a:pPr>
                <a:defRPr/>
              </a:pPr>
              <a:t>‹#›</a:t>
            </a:fld>
            <a:endParaRPr lang="en-US" altLang="en-US"/>
          </a:p>
        </p:txBody>
      </p:sp>
    </p:spTree>
    <p:extLst>
      <p:ext uri="{BB962C8B-B14F-4D97-AF65-F5344CB8AC3E}">
        <p14:creationId xmlns:p14="http://schemas.microsoft.com/office/powerpoint/2010/main" val="19685828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E9E2691F-541F-4633-A532-83DB74C1583A}" type="datetimeFigureOut">
              <a:rPr lang="en-US"/>
              <a:pPr>
                <a:defRPr/>
              </a:pPr>
              <a:t>3/20/2019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386350F-FE1D-4C84-B02E-2A81E1A3483C}" type="slidenum">
              <a:rPr lang="en-US" altLang="en-US"/>
              <a:pPr>
                <a:defRPr/>
              </a:pPr>
              <a:t>‹#›</a:t>
            </a:fld>
            <a:endParaRPr lang="en-US" altLang="en-US"/>
          </a:p>
        </p:txBody>
      </p:sp>
    </p:spTree>
    <p:extLst>
      <p:ext uri="{BB962C8B-B14F-4D97-AF65-F5344CB8AC3E}">
        <p14:creationId xmlns:p14="http://schemas.microsoft.com/office/powerpoint/2010/main" val="35214325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29782" y="430214"/>
            <a:ext cx="1314793" cy="5826125"/>
          </a:xfrm>
        </p:spPr>
        <p:txBody>
          <a:bodyPr vert="eaVert" anchor="b"/>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89475" y="773205"/>
            <a:ext cx="5568812" cy="548313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E51E5320-CCF9-4F79-8EFC-3C12C82E92F9}" type="datetimeFigureOut">
              <a:rPr lang="en-US"/>
              <a:pPr>
                <a:defRPr/>
              </a:pPr>
              <a:t>3/20/2019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5509353-97D4-4281-9635-626A13ED4040}" type="slidenum">
              <a:rPr lang="en-US" altLang="en-US"/>
              <a:pPr>
                <a:defRPr/>
              </a:pPr>
              <a:t>‹#›</a:t>
            </a:fld>
            <a:endParaRPr lang="en-US" altLang="en-US"/>
          </a:p>
        </p:txBody>
      </p:sp>
    </p:spTree>
    <p:extLst>
      <p:ext uri="{BB962C8B-B14F-4D97-AF65-F5344CB8AC3E}">
        <p14:creationId xmlns:p14="http://schemas.microsoft.com/office/powerpoint/2010/main" val="34573818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9"/>
          <a:srcRect/>
          <a:stretch>
            <a:fillRect/>
          </a:stretch>
        </a:blipFill>
        <a:effectLst/>
      </p:bgPr>
    </p:bg>
    <p:spTree>
      <p:nvGrpSpPr>
        <p:cNvPr id="1" name=""/>
        <p:cNvGrpSpPr/>
        <p:nvPr/>
      </p:nvGrpSpPr>
      <p:grpSpPr>
        <a:xfrm>
          <a:off x="0" y="0"/>
          <a:ext cx="0" cy="0"/>
          <a:chOff x="0" y="0"/>
          <a:chExt cx="0" cy="0"/>
        </a:xfrm>
      </p:grpSpPr>
      <p:sp>
        <p:nvSpPr>
          <p:cNvPr id="22" name="Oval 21"/>
          <p:cNvSpPr/>
          <p:nvPr/>
        </p:nvSpPr>
        <p:spPr>
          <a:xfrm>
            <a:off x="629943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5689832" y="-457200"/>
            <a:ext cx="1600200" cy="1600200"/>
          </a:xfrm>
          <a:prstGeom prst="ellipse">
            <a:avLst/>
          </a:prstGeom>
          <a:gradFill flip="none" rotWithShape="1">
            <a:gsLst>
              <a:gs pos="0">
                <a:schemeClr val="bg2">
                  <a:lumMod val="60000"/>
                  <a:lumOff val="40000"/>
                  <a:alpha val="14000"/>
                </a:schemeClr>
              </a:gs>
              <a:gs pos="73000">
                <a:schemeClr val="bg2">
                  <a:lumMod val="60000"/>
                  <a:lumOff val="40000"/>
                  <a:alpha val="0"/>
                </a:schemeClr>
              </a:gs>
              <a:gs pos="36000">
                <a:schemeClr val="bg2">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6299432" y="6096000"/>
            <a:ext cx="990600" cy="990600"/>
          </a:xfrm>
          <a:prstGeom prst="ellipse">
            <a:avLst/>
          </a:prstGeom>
          <a:gradFill flip="none" rotWithShape="1">
            <a:gsLst>
              <a:gs pos="0">
                <a:schemeClr val="bg2">
                  <a:lumMod val="60000"/>
                  <a:lumOff val="40000"/>
                  <a:alpha val="9000"/>
                </a:schemeClr>
              </a:gs>
              <a:gs pos="66000">
                <a:schemeClr val="bg2">
                  <a:lumMod val="60000"/>
                  <a:lumOff val="40000"/>
                  <a:alpha val="0"/>
                </a:schemeClr>
              </a:gs>
              <a:gs pos="36000">
                <a:schemeClr val="bg2">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3988" y="2667000"/>
            <a:ext cx="4191000" cy="4191000"/>
          </a:xfrm>
          <a:prstGeom prst="ellipse">
            <a:avLst/>
          </a:prstGeom>
          <a:gradFill flip="none" rotWithShape="1">
            <a:gsLst>
              <a:gs pos="0">
                <a:schemeClr val="bg2">
                  <a:lumMod val="60000"/>
                  <a:lumOff val="40000"/>
                  <a:alpha val="11000"/>
                </a:schemeClr>
              </a:gs>
              <a:gs pos="75000">
                <a:schemeClr val="bg2">
                  <a:lumMod val="60000"/>
                  <a:lumOff val="40000"/>
                  <a:alpha val="0"/>
                </a:schemeClr>
              </a:gs>
              <a:gs pos="36000">
                <a:schemeClr val="bg2">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39788" y="2895600"/>
            <a:ext cx="2362200" cy="2362200"/>
          </a:xfrm>
          <a:prstGeom prst="ellipse">
            <a:avLst/>
          </a:prstGeom>
          <a:gradFill flip="none" rotWithShape="1">
            <a:gsLst>
              <a:gs pos="0">
                <a:schemeClr val="bg2">
                  <a:lumMod val="60000"/>
                  <a:lumOff val="40000"/>
                  <a:alpha val="8000"/>
                </a:schemeClr>
              </a:gs>
              <a:gs pos="72000">
                <a:schemeClr val="bg2">
                  <a:lumMod val="60000"/>
                  <a:lumOff val="40000"/>
                  <a:alpha val="0"/>
                </a:schemeClr>
              </a:gs>
              <a:gs pos="36000">
                <a:schemeClr val="bg2">
                  <a:lumMod val="60000"/>
                  <a:lumOff val="4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45413" y="0"/>
            <a:ext cx="685800" cy="110013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042" name="Title Placeholder 1"/>
          <p:cNvSpPr>
            <a:spLocks noGrp="1"/>
          </p:cNvSpPr>
          <p:nvPr>
            <p:ph type="title"/>
          </p:nvPr>
        </p:nvSpPr>
        <p:spPr bwMode="auto">
          <a:xfrm>
            <a:off x="484188" y="452438"/>
            <a:ext cx="7056437" cy="140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title style</a:t>
            </a:r>
          </a:p>
        </p:txBody>
      </p:sp>
      <p:sp>
        <p:nvSpPr>
          <p:cNvPr id="1043" name="Text Placeholder 2"/>
          <p:cNvSpPr>
            <a:spLocks noGrp="1"/>
          </p:cNvSpPr>
          <p:nvPr>
            <p:ph type="body" idx="1"/>
          </p:nvPr>
        </p:nvSpPr>
        <p:spPr bwMode="auto">
          <a:xfrm>
            <a:off x="827088" y="2052638"/>
            <a:ext cx="6711950" cy="4195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rot="5400000">
            <a:off x="7494588" y="1828800"/>
            <a:ext cx="990600" cy="228600"/>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pPr>
              <a:defRPr/>
            </a:pPr>
            <a:fld id="{ACF259C7-2949-467D-980D-B60FAAFB42D4}" type="datetimeFigureOut">
              <a:rPr lang="en-US"/>
              <a:pPr>
                <a:defRPr/>
              </a:pPr>
              <a:t>3/20/2019</a:t>
            </a:fld>
            <a:endParaRPr lang="en-US"/>
          </a:p>
        </p:txBody>
      </p:sp>
      <p:sp>
        <p:nvSpPr>
          <p:cNvPr id="5" name="Footer Placeholder 4"/>
          <p:cNvSpPr>
            <a:spLocks noGrp="1"/>
          </p:cNvSpPr>
          <p:nvPr>
            <p:ph type="ftr" sz="quarter" idx="3"/>
          </p:nvPr>
        </p:nvSpPr>
        <p:spPr>
          <a:xfrm rot="5400000">
            <a:off x="6233318" y="3263107"/>
            <a:ext cx="3859213" cy="228600"/>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pPr>
              <a:defRPr/>
            </a:pPr>
            <a:endParaRPr lang="en-US"/>
          </a:p>
        </p:txBody>
      </p:sp>
      <p:sp>
        <p:nvSpPr>
          <p:cNvPr id="6" name="Slide Number Placeholder 5"/>
          <p:cNvSpPr>
            <a:spLocks noGrp="1"/>
          </p:cNvSpPr>
          <p:nvPr>
            <p:ph type="sldNum" sz="quarter" idx="4"/>
          </p:nvPr>
        </p:nvSpPr>
        <p:spPr bwMode="gray">
          <a:xfrm>
            <a:off x="7766050" y="295275"/>
            <a:ext cx="628650" cy="768350"/>
          </a:xfrm>
          <a:prstGeom prst="rect">
            <a:avLst/>
          </a:prstGeom>
        </p:spPr>
        <p:txBody>
          <a:bodyPr vert="horz" lIns="91440" tIns="45720" rIns="91440" bIns="45720" rtlCol="0" anchor="b"/>
          <a:lstStyle>
            <a:lvl1pPr algn="ctr">
              <a:defRPr sz="2801" b="0" i="0">
                <a:solidFill>
                  <a:schemeClr val="tx1">
                    <a:tint val="75000"/>
                  </a:schemeClr>
                </a:solidFill>
              </a:defRPr>
            </a:lvl1pPr>
          </a:lstStyle>
          <a:p>
            <a:pPr>
              <a:defRPr/>
            </a:pPr>
            <a:fld id="{17364D93-3E79-4742-9BA8-F1350BBAAD71}" type="slidenum">
              <a:rPr lang="en-US" altLang="en-US"/>
              <a:pPr>
                <a:defRPr/>
              </a:pPr>
              <a:t>‹#›</a:t>
            </a:fld>
            <a:endParaRPr lang="en-US" altLang="en-US"/>
          </a:p>
        </p:txBody>
      </p:sp>
    </p:spTree>
  </p:cSld>
  <p:clrMap bg1="dk1" tx1="lt1" bg2="dk2" tx2="lt2" accent1="accent1" accent2="accent2" accent3="accent3" accent4="accent4" accent5="accent5" accent6="accent6" hlink="hlink" folHlink="folHlink"/>
  <p:sldLayoutIdLst>
    <p:sldLayoutId id="2147483856" r:id="rId1"/>
    <p:sldLayoutId id="2147483857" r:id="rId2"/>
    <p:sldLayoutId id="2147483858" r:id="rId3"/>
    <p:sldLayoutId id="2147483859" r:id="rId4"/>
    <p:sldLayoutId id="2147483860" r:id="rId5"/>
    <p:sldLayoutId id="2147483861" r:id="rId6"/>
    <p:sldLayoutId id="2147483862" r:id="rId7"/>
    <p:sldLayoutId id="2147483863" r:id="rId8"/>
    <p:sldLayoutId id="2147483864" r:id="rId9"/>
    <p:sldLayoutId id="2147483865" r:id="rId10"/>
    <p:sldLayoutId id="2147483866" r:id="rId11"/>
    <p:sldLayoutId id="2147483870" r:id="rId12"/>
    <p:sldLayoutId id="2147483867" r:id="rId13"/>
    <p:sldLayoutId id="2147483871" r:id="rId14"/>
    <p:sldLayoutId id="2147483872" r:id="rId15"/>
    <p:sldLayoutId id="2147483868" r:id="rId16"/>
    <p:sldLayoutId id="2147483869" r:id="rId17"/>
  </p:sldLayoutIdLst>
  <p:txStyles>
    <p:titleStyle>
      <a:lvl1pPr algn="l" defTabSz="457200" rtl="0" eaLnBrk="0" fontAlgn="base" hangingPunct="0">
        <a:spcBef>
          <a:spcPct val="0"/>
        </a:spcBef>
        <a:spcAft>
          <a:spcPct val="0"/>
        </a:spcAft>
        <a:defRPr sz="4200" kern="1200">
          <a:solidFill>
            <a:schemeClr val="tx2"/>
          </a:solidFill>
          <a:latin typeface="+mj-lt"/>
          <a:ea typeface="+mj-ea"/>
          <a:cs typeface="+mj-cs"/>
        </a:defRPr>
      </a:lvl1pPr>
      <a:lvl2pPr algn="l" defTabSz="457200" rtl="0" eaLnBrk="0" fontAlgn="base" hangingPunct="0">
        <a:spcBef>
          <a:spcPct val="0"/>
        </a:spcBef>
        <a:spcAft>
          <a:spcPct val="0"/>
        </a:spcAft>
        <a:defRPr sz="4200">
          <a:solidFill>
            <a:schemeClr val="tx2"/>
          </a:solidFill>
          <a:latin typeface="Century Gothic" panose="020B0502020202020204" pitchFamily="34" charset="0"/>
        </a:defRPr>
      </a:lvl2pPr>
      <a:lvl3pPr algn="l" defTabSz="457200" rtl="0" eaLnBrk="0" fontAlgn="base" hangingPunct="0">
        <a:spcBef>
          <a:spcPct val="0"/>
        </a:spcBef>
        <a:spcAft>
          <a:spcPct val="0"/>
        </a:spcAft>
        <a:defRPr sz="4200">
          <a:solidFill>
            <a:schemeClr val="tx2"/>
          </a:solidFill>
          <a:latin typeface="Century Gothic" panose="020B0502020202020204" pitchFamily="34" charset="0"/>
        </a:defRPr>
      </a:lvl3pPr>
      <a:lvl4pPr algn="l" defTabSz="457200" rtl="0" eaLnBrk="0" fontAlgn="base" hangingPunct="0">
        <a:spcBef>
          <a:spcPct val="0"/>
        </a:spcBef>
        <a:spcAft>
          <a:spcPct val="0"/>
        </a:spcAft>
        <a:defRPr sz="4200">
          <a:solidFill>
            <a:schemeClr val="tx2"/>
          </a:solidFill>
          <a:latin typeface="Century Gothic" panose="020B0502020202020204" pitchFamily="34" charset="0"/>
        </a:defRPr>
      </a:lvl4pPr>
      <a:lvl5pPr algn="l" defTabSz="457200" rtl="0" eaLnBrk="0" fontAlgn="base" hangingPunct="0">
        <a:spcBef>
          <a:spcPct val="0"/>
        </a:spcBef>
        <a:spcAft>
          <a:spcPct val="0"/>
        </a:spcAft>
        <a:defRPr sz="4200">
          <a:solidFill>
            <a:schemeClr val="tx2"/>
          </a:solidFill>
          <a:latin typeface="Century Gothic" panose="020B0502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rgbClr val="8AD0D6"/>
        </a:buClr>
        <a:buSzPct val="80000"/>
        <a:buFont typeface="Wingdings 3" panose="05040102010807070707" pitchFamily="18" charset="2"/>
        <a:buChar char=""/>
        <a:defRPr sz="2000" kern="1200">
          <a:solidFill>
            <a:schemeClr val="tx1"/>
          </a:solidFill>
          <a:latin typeface="+mj-lt"/>
          <a:ea typeface="+mj-ea"/>
          <a:cs typeface="+mj-cs"/>
        </a:defRPr>
      </a:lvl1pPr>
      <a:lvl2pPr marL="742950" indent="-285750" algn="l" defTabSz="457200" rtl="0" eaLnBrk="0" fontAlgn="base" hangingPunct="0">
        <a:spcBef>
          <a:spcPts val="1000"/>
        </a:spcBef>
        <a:spcAft>
          <a:spcPct val="0"/>
        </a:spcAft>
        <a:buClr>
          <a:srgbClr val="8AD0D6"/>
        </a:buClr>
        <a:buSzPct val="80000"/>
        <a:buFont typeface="Wingdings 3" panose="05040102010807070707" pitchFamily="18" charset="2"/>
        <a:buChar char=""/>
        <a:defRPr kern="1200">
          <a:solidFill>
            <a:schemeClr val="tx1"/>
          </a:solidFill>
          <a:latin typeface="+mj-lt"/>
          <a:ea typeface="+mj-ea"/>
          <a:cs typeface="+mj-cs"/>
        </a:defRPr>
      </a:lvl2pPr>
      <a:lvl3pPr marL="1143000" indent="-228600" algn="l" defTabSz="457200" rtl="0" eaLnBrk="0" fontAlgn="base" hangingPunct="0">
        <a:spcBef>
          <a:spcPts val="1000"/>
        </a:spcBef>
        <a:spcAft>
          <a:spcPct val="0"/>
        </a:spcAft>
        <a:buClr>
          <a:srgbClr val="8AD0D6"/>
        </a:buClr>
        <a:buSzPct val="80000"/>
        <a:buFont typeface="Wingdings 3" panose="05040102010807070707" pitchFamily="18" charset="2"/>
        <a:buChar char=""/>
        <a:defRPr sz="1600" kern="1200">
          <a:solidFill>
            <a:schemeClr val="tx1"/>
          </a:solidFill>
          <a:latin typeface="+mj-lt"/>
          <a:ea typeface="+mj-ea"/>
          <a:cs typeface="+mj-cs"/>
        </a:defRPr>
      </a:lvl3pPr>
      <a:lvl4pPr marL="1600200" indent="-228600" algn="l" defTabSz="457200" rtl="0" eaLnBrk="0" fontAlgn="base" hangingPunct="0">
        <a:spcBef>
          <a:spcPts val="1000"/>
        </a:spcBef>
        <a:spcAft>
          <a:spcPct val="0"/>
        </a:spcAft>
        <a:buClr>
          <a:srgbClr val="8AD0D6"/>
        </a:buClr>
        <a:buSzPct val="80000"/>
        <a:buFont typeface="Wingdings 3" panose="05040102010807070707" pitchFamily="18" charset="2"/>
        <a:buChar char=""/>
        <a:defRPr sz="1400" kern="1200">
          <a:solidFill>
            <a:schemeClr val="tx1"/>
          </a:solidFill>
          <a:latin typeface="+mj-lt"/>
          <a:ea typeface="+mj-ea"/>
          <a:cs typeface="+mj-cs"/>
        </a:defRPr>
      </a:lvl4pPr>
      <a:lvl5pPr marL="2057400" indent="-228600" algn="l" defTabSz="457200" rtl="0" eaLnBrk="0" fontAlgn="base" hangingPunct="0">
        <a:spcBef>
          <a:spcPts val="1000"/>
        </a:spcBef>
        <a:spcAft>
          <a:spcPct val="0"/>
        </a:spcAft>
        <a:buClr>
          <a:srgbClr val="8AD0D6"/>
        </a:buClr>
        <a:buSzPct val="80000"/>
        <a:buFont typeface="Wingdings 3" panose="05040102010807070707" pitchFamily="18" charset="2"/>
        <a:buChar char=""/>
        <a:defRPr sz="1400" kern="1200">
          <a:solidFill>
            <a:schemeClr val="tx1"/>
          </a:solidFill>
          <a:latin typeface="+mj-lt"/>
          <a:ea typeface="+mj-ea"/>
          <a:cs typeface="+mj-cs"/>
        </a:defRPr>
      </a:lvl5pPr>
      <a:lvl6pPr marL="2514642"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49"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57"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64"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7" rtl="0" eaLnBrk="1" latinLnBrk="0" hangingPunct="1">
        <a:defRPr sz="1800" kern="1200">
          <a:solidFill>
            <a:schemeClr val="tx1"/>
          </a:solidFill>
          <a:latin typeface="+mn-lt"/>
          <a:ea typeface="+mn-ea"/>
          <a:cs typeface="+mn-cs"/>
        </a:defRPr>
      </a:lvl1pPr>
      <a:lvl2pPr marL="457207" algn="l" defTabSz="457207" rtl="0" eaLnBrk="1" latinLnBrk="0" hangingPunct="1">
        <a:defRPr sz="1800" kern="1200">
          <a:solidFill>
            <a:schemeClr val="tx1"/>
          </a:solidFill>
          <a:latin typeface="+mn-lt"/>
          <a:ea typeface="+mn-ea"/>
          <a:cs typeface="+mn-cs"/>
        </a:defRPr>
      </a:lvl2pPr>
      <a:lvl3pPr marL="914415" algn="l" defTabSz="457207" rtl="0" eaLnBrk="1" latinLnBrk="0" hangingPunct="1">
        <a:defRPr sz="1800" kern="1200">
          <a:solidFill>
            <a:schemeClr val="tx1"/>
          </a:solidFill>
          <a:latin typeface="+mn-lt"/>
          <a:ea typeface="+mn-ea"/>
          <a:cs typeface="+mn-cs"/>
        </a:defRPr>
      </a:lvl3pPr>
      <a:lvl4pPr marL="1371622" algn="l" defTabSz="457207" rtl="0" eaLnBrk="1" latinLnBrk="0" hangingPunct="1">
        <a:defRPr sz="1800" kern="1200">
          <a:solidFill>
            <a:schemeClr val="tx1"/>
          </a:solidFill>
          <a:latin typeface="+mn-lt"/>
          <a:ea typeface="+mn-ea"/>
          <a:cs typeface="+mn-cs"/>
        </a:defRPr>
      </a:lvl4pPr>
      <a:lvl5pPr marL="1828831" algn="l" defTabSz="457207" rtl="0" eaLnBrk="1" latinLnBrk="0" hangingPunct="1">
        <a:defRPr sz="1800" kern="1200">
          <a:solidFill>
            <a:schemeClr val="tx1"/>
          </a:solidFill>
          <a:latin typeface="+mn-lt"/>
          <a:ea typeface="+mn-ea"/>
          <a:cs typeface="+mn-cs"/>
        </a:defRPr>
      </a:lvl5pPr>
      <a:lvl6pPr marL="2286038" algn="l" defTabSz="457207" rtl="0" eaLnBrk="1" latinLnBrk="0" hangingPunct="1">
        <a:defRPr sz="1800" kern="1200">
          <a:solidFill>
            <a:schemeClr val="tx1"/>
          </a:solidFill>
          <a:latin typeface="+mn-lt"/>
          <a:ea typeface="+mn-ea"/>
          <a:cs typeface="+mn-cs"/>
        </a:defRPr>
      </a:lvl6pPr>
      <a:lvl7pPr marL="2743246" algn="l" defTabSz="457207" rtl="0" eaLnBrk="1" latinLnBrk="0" hangingPunct="1">
        <a:defRPr sz="1800" kern="1200">
          <a:solidFill>
            <a:schemeClr val="tx1"/>
          </a:solidFill>
          <a:latin typeface="+mn-lt"/>
          <a:ea typeface="+mn-ea"/>
          <a:cs typeface="+mn-cs"/>
        </a:defRPr>
      </a:lvl7pPr>
      <a:lvl8pPr marL="3200453" algn="l" defTabSz="457207" rtl="0" eaLnBrk="1" latinLnBrk="0" hangingPunct="1">
        <a:defRPr sz="1800" kern="1200">
          <a:solidFill>
            <a:schemeClr val="tx1"/>
          </a:solidFill>
          <a:latin typeface="+mn-lt"/>
          <a:ea typeface="+mn-ea"/>
          <a:cs typeface="+mn-cs"/>
        </a:defRPr>
      </a:lvl8pPr>
      <a:lvl9pPr marL="3657661" algn="l" defTabSz="45720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12PE2058%20Ch06-03.gif%20%20%20%20%20%20%20%20%20%20%20%20%20%20%20%20%20%20%20%20%20%20%20%20%20%20%20%20%20%20%20%20%20%20%20%20%20%20%20%20%20%20%20%20%200001EC53%0bAdam's%20work%20%20%20%20%20%20%20%20%20%20%20%20%20%20%20%20%20%20%20%20B65CE38B:" TargetMode="Externa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12PE2058%20Ch06-01.gif%20%20%20%20%20%20%20%20%20%20%20%20%20%20%20%20%20%20%20%20%20%20%20%20%20%20%20%20%20%20%20%20%20%20%20%20%20%20%20%20%20%20%20%20%200001EC53%0bAdam's%20work%20%20%20%20%20%20%20%20%20%20%20%20%20%20%20%20%20%20%20%20B65CE38B:"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ctrTitle" idx="4294967295"/>
          </p:nvPr>
        </p:nvSpPr>
        <p:spPr>
          <a:xfrm>
            <a:off x="3708400" y="2133600"/>
            <a:ext cx="5040313" cy="985838"/>
          </a:xfrm>
        </p:spPr>
        <p:txBody>
          <a:bodyPr anchor="b"/>
          <a:lstStyle/>
          <a:p>
            <a:pPr eaLnBrk="1" hangingPunct="1"/>
            <a:r>
              <a:rPr lang="en-GB" altLang="en-US" smtClean="0">
                <a:solidFill>
                  <a:schemeClr val="folHlink"/>
                </a:solidFill>
              </a:rPr>
              <a:t>e-Business</a:t>
            </a:r>
            <a:endParaRPr lang="en-US" altLang="zh-CN" smtClean="0">
              <a:solidFill>
                <a:schemeClr val="folHlink"/>
              </a:solidFill>
            </a:endParaRPr>
          </a:p>
        </p:txBody>
      </p:sp>
      <p:sp>
        <p:nvSpPr>
          <p:cNvPr id="7171" name="Rectangle 3"/>
          <p:cNvSpPr>
            <a:spLocks noGrp="1" noChangeArrowheads="1"/>
          </p:cNvSpPr>
          <p:nvPr>
            <p:ph type="subTitle" idx="4294967295"/>
          </p:nvPr>
        </p:nvSpPr>
        <p:spPr>
          <a:xfrm>
            <a:off x="306388" y="4797425"/>
            <a:ext cx="8424862" cy="1008063"/>
          </a:xfrm>
        </p:spPr>
        <p:txBody>
          <a:bodyPr/>
          <a:lstStyle/>
          <a:p>
            <a:pPr marL="0" indent="0" eaLnBrk="1" hangingPunct="1">
              <a:lnSpc>
                <a:spcPct val="80000"/>
              </a:lnSpc>
              <a:buFont typeface="Wingdings" panose="05000000000000000000" pitchFamily="2" charset="2"/>
              <a:buNone/>
            </a:pPr>
            <a:r>
              <a:rPr lang="en-GB" altLang="en-US" sz="3000" b="1" dirty="0" smtClean="0">
                <a:latin typeface="Calibri" panose="020F0502020204030204" pitchFamily="34" charset="0"/>
              </a:rPr>
              <a:t>Week 8</a:t>
            </a:r>
          </a:p>
          <a:p>
            <a:pPr marL="0" indent="0" eaLnBrk="1" hangingPunct="1">
              <a:lnSpc>
                <a:spcPct val="80000"/>
              </a:lnSpc>
              <a:buFont typeface="Wingdings" panose="05000000000000000000" pitchFamily="2" charset="2"/>
              <a:buNone/>
            </a:pPr>
            <a:r>
              <a:rPr lang="en-GB" altLang="en-US" sz="3000" b="1" dirty="0" smtClean="0">
                <a:latin typeface="Calibri" panose="020F0502020204030204" pitchFamily="34" charset="0"/>
              </a:rPr>
              <a:t>Supply Chain Management</a:t>
            </a:r>
          </a:p>
          <a:p>
            <a:pPr marL="0" indent="0" eaLnBrk="1" hangingPunct="1">
              <a:lnSpc>
                <a:spcPct val="80000"/>
              </a:lnSpc>
              <a:buFont typeface="Wingdings" panose="05000000000000000000" pitchFamily="2" charset="2"/>
              <a:buNone/>
            </a:pPr>
            <a:r>
              <a:rPr lang="en-GB" altLang="zh-CN" sz="3000" b="1" dirty="0" smtClean="0">
                <a:latin typeface="Calibri" panose="020F0502020204030204" pitchFamily="34" charset="0"/>
              </a:rPr>
              <a:t> </a:t>
            </a:r>
            <a:r>
              <a:rPr lang="en-GB" altLang="en-US" sz="3000" b="1" dirty="0" smtClean="0">
                <a:latin typeface="Calibri" panose="020F0502020204030204" pitchFamily="34" charset="0"/>
              </a:rPr>
              <a:t>“the premier application of e-business”</a:t>
            </a:r>
            <a:endParaRPr lang="en-US" altLang="zh-CN" sz="3000" b="1" dirty="0" smtClean="0">
              <a:latin typeface="Calibri" panose="020F0502020204030204" pitchFamily="34" charset="0"/>
            </a:endParaRPr>
          </a:p>
        </p:txBody>
      </p:sp>
      <p:pic>
        <p:nvPicPr>
          <p:cNvPr id="7172" name="Picture 4" descr="finger pointing to monito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6388" y="98425"/>
            <a:ext cx="3113087" cy="426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idx="4294967295"/>
          </p:nvPr>
        </p:nvSpPr>
        <p:spPr>
          <a:xfrm>
            <a:off x="0" y="381000"/>
            <a:ext cx="8229600" cy="1371600"/>
          </a:xfrm>
        </p:spPr>
        <p:txBody>
          <a:bodyPr/>
          <a:lstStyle/>
          <a:p>
            <a:pPr eaLnBrk="1" hangingPunct="1"/>
            <a:r>
              <a:rPr lang="en-GB" altLang="zh-CN" smtClean="0">
                <a:solidFill>
                  <a:schemeClr val="folHlink"/>
                </a:solidFill>
              </a:rPr>
              <a:t>Outline</a:t>
            </a:r>
            <a:endParaRPr lang="en-US" altLang="zh-CN" smtClean="0">
              <a:solidFill>
                <a:schemeClr val="folHlink"/>
              </a:solidFill>
            </a:endParaRPr>
          </a:p>
        </p:txBody>
      </p:sp>
      <p:sp>
        <p:nvSpPr>
          <p:cNvPr id="8195" name="Rectangle 3"/>
          <p:cNvSpPr>
            <a:spLocks noGrp="1" noChangeArrowheads="1"/>
          </p:cNvSpPr>
          <p:nvPr>
            <p:ph type="body" idx="4294967295"/>
          </p:nvPr>
        </p:nvSpPr>
        <p:spPr>
          <a:xfrm>
            <a:off x="0" y="1752600"/>
            <a:ext cx="7826375" cy="4543425"/>
          </a:xfrm>
        </p:spPr>
        <p:txBody>
          <a:bodyPr/>
          <a:lstStyle/>
          <a:p>
            <a:pPr eaLnBrk="1" hangingPunct="1"/>
            <a:r>
              <a:rPr lang="en-GB" altLang="zh-CN" sz="2800" smtClean="0"/>
              <a:t>Key Underlying Business Principles of </a:t>
            </a:r>
            <a:r>
              <a:rPr lang="en-GB" altLang="en-US" sz="2800" smtClean="0"/>
              <a:t>Supply Chain Management </a:t>
            </a:r>
            <a:endParaRPr lang="en-GB" altLang="zh-CN" sz="2800" smtClean="0"/>
          </a:p>
          <a:p>
            <a:pPr eaLnBrk="1" hangingPunct="1"/>
            <a:endParaRPr lang="en-GB" altLang="zh-CN" sz="2800" smtClean="0"/>
          </a:p>
          <a:p>
            <a:pPr eaLnBrk="1" hangingPunct="1"/>
            <a:r>
              <a:rPr lang="en-GB" altLang="zh-CN" sz="2800" smtClean="0"/>
              <a:t>Supply Chain Management </a:t>
            </a:r>
            <a:r>
              <a:rPr lang="en-GB" altLang="en-US" sz="2800" smtClean="0"/>
              <a:t>in e-Business</a:t>
            </a:r>
            <a:endParaRPr lang="en-GB" altLang="zh-CN" sz="2800" smtClean="0"/>
          </a:p>
          <a:p>
            <a:pPr eaLnBrk="1" hangingPunct="1">
              <a:buFont typeface="Wingdings" panose="05000000000000000000" pitchFamily="2" charset="2"/>
              <a:buNone/>
            </a:pPr>
            <a:endParaRPr lang="en-GB" altLang="en-US" sz="2800" smtClean="0"/>
          </a:p>
          <a:p>
            <a:pPr eaLnBrk="1" hangingPunct="1"/>
            <a:r>
              <a:rPr lang="en-GB" altLang="zh-CN" sz="2800" smtClean="0"/>
              <a:t>Bullwhip Effect and </a:t>
            </a:r>
            <a:r>
              <a:rPr lang="en-GB" altLang="en-US" sz="2800" smtClean="0"/>
              <a:t>Collaborative Commerce</a:t>
            </a:r>
          </a:p>
          <a:p>
            <a:pPr eaLnBrk="1" hangingPunct="1">
              <a:buFont typeface="Wingdings" panose="05000000000000000000" pitchFamily="2" charset="2"/>
              <a:buNone/>
            </a:pPr>
            <a:r>
              <a:rPr lang="en-GB" altLang="en-US" sz="2800" smtClean="0"/>
              <a:t> </a:t>
            </a:r>
            <a:endParaRPr lang="en-US" altLang="zh-CN" sz="280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idx="4294967295"/>
          </p:nvPr>
        </p:nvSpPr>
        <p:spPr>
          <a:xfrm>
            <a:off x="0" y="188913"/>
            <a:ext cx="7761288" cy="1044575"/>
          </a:xfrm>
        </p:spPr>
        <p:txBody>
          <a:bodyPr/>
          <a:lstStyle/>
          <a:p>
            <a:pPr eaLnBrk="1" hangingPunct="1"/>
            <a:r>
              <a:rPr lang="en-GB" altLang="en-US" sz="4000" smtClean="0">
                <a:solidFill>
                  <a:schemeClr val="tx1"/>
                </a:solidFill>
              </a:rPr>
              <a:t>Defining Supply Chain</a:t>
            </a:r>
            <a:endParaRPr lang="en-US" altLang="zh-CN" sz="4000" smtClean="0">
              <a:solidFill>
                <a:schemeClr val="tx1"/>
              </a:solidFill>
            </a:endParaRPr>
          </a:p>
        </p:txBody>
      </p:sp>
      <p:sp>
        <p:nvSpPr>
          <p:cNvPr id="5123" name="Rectangle 3"/>
          <p:cNvSpPr>
            <a:spLocks noGrp="1" noChangeArrowheads="1"/>
          </p:cNvSpPr>
          <p:nvPr>
            <p:ph type="body" idx="4294967295"/>
          </p:nvPr>
        </p:nvSpPr>
        <p:spPr>
          <a:xfrm>
            <a:off x="247650" y="1492250"/>
            <a:ext cx="7543800" cy="4876800"/>
          </a:xfrm>
          <a:solidFill>
            <a:schemeClr val="bg1"/>
          </a:solidFill>
          <a:ln>
            <a:solidFill>
              <a:schemeClr val="tx1"/>
            </a:solidFill>
            <a:miter lim="800000"/>
            <a:headEnd/>
            <a:tailEnd/>
          </a:ln>
        </p:spPr>
        <p:txBody>
          <a:bodyPr rtlCol="0">
            <a:normAutofit lnSpcReduction="10000"/>
          </a:bodyPr>
          <a:lstStyle/>
          <a:p>
            <a:pPr marL="342906" indent="-342906" defTabSz="457207" eaLnBrk="1" fontAlgn="auto" hangingPunct="1">
              <a:spcAft>
                <a:spcPts val="0"/>
              </a:spcAft>
              <a:buClr>
                <a:schemeClr val="bg2">
                  <a:lumMod val="40000"/>
                  <a:lumOff val="60000"/>
                </a:schemeClr>
              </a:buClr>
              <a:buFont typeface="Wingdings 3" charset="2"/>
              <a:buChar char=""/>
              <a:defRPr/>
            </a:pPr>
            <a:r>
              <a:rPr lang="en-US" altLang="zh-CN" sz="2800" i="1" dirty="0" smtClean="0"/>
              <a:t>Supply chain:</a:t>
            </a:r>
            <a:r>
              <a:rPr lang="en-US" altLang="zh-CN" sz="2800" b="1" dirty="0" smtClean="0"/>
              <a:t> </a:t>
            </a:r>
            <a:r>
              <a:rPr lang="en-US" altLang="zh-CN" sz="2800" dirty="0" smtClean="0"/>
              <a:t>The flow of materials, information, money, and services from raw material suppliers through factories and warehouses to the end customers</a:t>
            </a:r>
          </a:p>
          <a:p>
            <a:pPr marL="342906" indent="-342906" defTabSz="457207" eaLnBrk="1" fontAlgn="auto" hangingPunct="1">
              <a:spcAft>
                <a:spcPts val="0"/>
              </a:spcAft>
              <a:buClr>
                <a:schemeClr val="bg2">
                  <a:lumMod val="40000"/>
                  <a:lumOff val="60000"/>
                </a:schemeClr>
              </a:buClr>
              <a:buFont typeface="Wingdings 3" charset="2"/>
              <a:buChar char=""/>
              <a:defRPr/>
            </a:pPr>
            <a:endParaRPr lang="en-US" altLang="zh-CN" sz="2800" dirty="0" smtClean="0"/>
          </a:p>
          <a:p>
            <a:pPr marL="342906" indent="-342906" defTabSz="457207" eaLnBrk="1" fontAlgn="auto" hangingPunct="1">
              <a:spcAft>
                <a:spcPts val="0"/>
              </a:spcAft>
              <a:buClr>
                <a:schemeClr val="bg2">
                  <a:lumMod val="40000"/>
                  <a:lumOff val="60000"/>
                </a:schemeClr>
              </a:buClr>
              <a:buFont typeface="Wingdings 3" charset="2"/>
              <a:buChar char=""/>
              <a:defRPr/>
            </a:pPr>
            <a:r>
              <a:rPr lang="en-US" altLang="zh-CN" sz="2800" dirty="0" smtClean="0"/>
              <a:t>A supply chain is the network of activities that deliver a product/service to the customer</a:t>
            </a:r>
          </a:p>
          <a:p>
            <a:pPr marL="742962" lvl="1" indent="-285755" defTabSz="457207" eaLnBrk="1" fontAlgn="auto" hangingPunct="1">
              <a:spcAft>
                <a:spcPts val="0"/>
              </a:spcAft>
              <a:buClr>
                <a:schemeClr val="bg2">
                  <a:lumMod val="40000"/>
                  <a:lumOff val="60000"/>
                </a:schemeClr>
              </a:buClr>
              <a:buFont typeface="Wingdings 3" charset="2"/>
              <a:buChar char=""/>
              <a:defRPr/>
            </a:pPr>
            <a:r>
              <a:rPr lang="en-US" altLang="zh-CN" sz="2400" dirty="0" smtClean="0"/>
              <a:t>Sourcing of: raw materials, assembly, warehousing, order entry, distribution, delivery</a:t>
            </a:r>
            <a:endParaRPr lang="en-US" altLang="zh-CN" sz="2400" i="1" dirty="0" smtClean="0"/>
          </a:p>
        </p:txBody>
      </p:sp>
      <p:pic>
        <p:nvPicPr>
          <p:cNvPr id="10244" name="Picture 4" descr="Supply%20Chai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62750" y="0"/>
            <a:ext cx="2381250"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idx="4294967295"/>
          </p:nvPr>
        </p:nvSpPr>
        <p:spPr>
          <a:xfrm>
            <a:off x="0" y="381000"/>
            <a:ext cx="8229600" cy="1371600"/>
          </a:xfrm>
        </p:spPr>
        <p:txBody>
          <a:bodyPr/>
          <a:lstStyle/>
          <a:p>
            <a:pPr eaLnBrk="1" hangingPunct="1"/>
            <a:r>
              <a:rPr lang="en-US" altLang="zh-CN" smtClean="0">
                <a:solidFill>
                  <a:schemeClr val="tx1"/>
                </a:solidFill>
              </a:rPr>
              <a:t>Supply Chains &amp; SCM</a:t>
            </a:r>
          </a:p>
        </p:txBody>
      </p:sp>
      <p:sp>
        <p:nvSpPr>
          <p:cNvPr id="55299" name="Rectangle 3"/>
          <p:cNvSpPr>
            <a:spLocks noGrp="1" noChangeArrowheads="1"/>
          </p:cNvSpPr>
          <p:nvPr>
            <p:ph type="body" idx="4294967295"/>
          </p:nvPr>
        </p:nvSpPr>
        <p:spPr>
          <a:xfrm>
            <a:off x="539750" y="1916113"/>
            <a:ext cx="8126413" cy="3905250"/>
          </a:xfrm>
          <a:solidFill>
            <a:schemeClr val="bg1"/>
          </a:solidFill>
          <a:ln>
            <a:solidFill>
              <a:schemeClr val="tx1"/>
            </a:solidFill>
            <a:miter lim="800000"/>
            <a:headEnd/>
            <a:tailEnd/>
          </a:ln>
        </p:spPr>
        <p:txBody>
          <a:bodyPr/>
          <a:lstStyle/>
          <a:p>
            <a:pPr eaLnBrk="1" hangingPunct="1">
              <a:lnSpc>
                <a:spcPct val="90000"/>
              </a:lnSpc>
            </a:pPr>
            <a:r>
              <a:rPr lang="en-US" altLang="zh-CN" sz="3000" b="1" smtClean="0"/>
              <a:t>Supply Chain Management (SCM) is the business function that coordinates all of the network links</a:t>
            </a:r>
          </a:p>
          <a:p>
            <a:pPr eaLnBrk="1" hangingPunct="1">
              <a:lnSpc>
                <a:spcPct val="90000"/>
              </a:lnSpc>
            </a:pPr>
            <a:endParaRPr lang="en-US" altLang="zh-CN" sz="3000" b="1" smtClean="0"/>
          </a:p>
          <a:p>
            <a:pPr eaLnBrk="1" hangingPunct="1">
              <a:lnSpc>
                <a:spcPct val="90000"/>
              </a:lnSpc>
            </a:pPr>
            <a:r>
              <a:rPr lang="en-US" altLang="zh-CN" sz="3000" smtClean="0"/>
              <a:t>Coordinates movement of goods through supply chain from suppliers to manufacturers to distributors </a:t>
            </a:r>
            <a:r>
              <a:rPr lang="en-GB" altLang="en-US" sz="3000" smtClean="0">
                <a:cs typeface="Times New Roman" panose="02020603050405020304" pitchFamily="18" charset="0"/>
              </a:rPr>
              <a:t>to final customers </a:t>
            </a:r>
            <a:endParaRPr lang="en-US" altLang="zh-CN" sz="3000"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5299">
                                            <p:bg/>
                                          </p:spTgt>
                                        </p:tgtEl>
                                        <p:attrNameLst>
                                          <p:attrName>style.visibility</p:attrName>
                                        </p:attrNameLst>
                                      </p:cBhvr>
                                      <p:to>
                                        <p:strVal val="visible"/>
                                      </p:to>
                                    </p:set>
                                    <p:animEffect transition="in" filter="fade">
                                      <p:cBhvr>
                                        <p:cTn id="7" dur="500"/>
                                        <p:tgtEl>
                                          <p:spTgt spid="55299">
                                            <p:bg/>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5299">
                                            <p:txEl>
                                              <p:pRg st="0" end="0"/>
                                            </p:txEl>
                                          </p:spTgt>
                                        </p:tgtEl>
                                        <p:attrNameLst>
                                          <p:attrName>style.visibility</p:attrName>
                                        </p:attrNameLst>
                                      </p:cBhvr>
                                      <p:to>
                                        <p:strVal val="visible"/>
                                      </p:to>
                                    </p:set>
                                    <p:animEffect transition="in" filter="fade">
                                      <p:cBhvr>
                                        <p:cTn id="12" dur="500"/>
                                        <p:tgtEl>
                                          <p:spTgt spid="55299">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5299">
                                            <p:txEl>
                                              <p:pRg st="2" end="2"/>
                                            </p:txEl>
                                          </p:spTgt>
                                        </p:tgtEl>
                                        <p:attrNameLst>
                                          <p:attrName>style.visibility</p:attrName>
                                        </p:attrNameLst>
                                      </p:cBhvr>
                                      <p:to>
                                        <p:strVal val="visible"/>
                                      </p:to>
                                    </p:set>
                                    <p:animEffect transition="in" filter="fade">
                                      <p:cBhvr>
                                        <p:cTn id="17" dur="500"/>
                                        <p:tgtEl>
                                          <p:spTgt spid="5529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9" grpId="0"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idx="4294967295"/>
          </p:nvPr>
        </p:nvSpPr>
        <p:spPr>
          <a:xfrm>
            <a:off x="0" y="381000"/>
            <a:ext cx="8229600" cy="1371600"/>
          </a:xfrm>
        </p:spPr>
        <p:txBody>
          <a:bodyPr/>
          <a:lstStyle/>
          <a:p>
            <a:pPr eaLnBrk="1" hangingPunct="1"/>
            <a:r>
              <a:rPr lang="en-US" altLang="zh-CN" smtClean="0"/>
              <a:t>Goal of SC and SCM</a:t>
            </a:r>
          </a:p>
        </p:txBody>
      </p:sp>
      <p:sp>
        <p:nvSpPr>
          <p:cNvPr id="14339" name="Rectangle 3"/>
          <p:cNvSpPr>
            <a:spLocks noGrp="1" noChangeArrowheads="1"/>
          </p:cNvSpPr>
          <p:nvPr>
            <p:ph type="body" idx="4294967295"/>
          </p:nvPr>
        </p:nvSpPr>
        <p:spPr>
          <a:xfrm>
            <a:off x="611188" y="1752600"/>
            <a:ext cx="7753350" cy="4114800"/>
          </a:xfrm>
          <a:solidFill>
            <a:schemeClr val="bg1"/>
          </a:solidFill>
          <a:ln>
            <a:solidFill>
              <a:schemeClr val="tx1"/>
            </a:solidFill>
            <a:miter lim="800000"/>
            <a:headEnd/>
            <a:tailEnd/>
          </a:ln>
        </p:spPr>
        <p:txBody>
          <a:bodyPr/>
          <a:lstStyle/>
          <a:p>
            <a:pPr eaLnBrk="1" hangingPunct="1">
              <a:lnSpc>
                <a:spcPct val="130000"/>
              </a:lnSpc>
              <a:buFont typeface="Wingdings" panose="05000000000000000000" pitchFamily="2" charset="2"/>
              <a:buNone/>
              <a:defRPr/>
            </a:pPr>
            <a:r>
              <a:rPr lang="en-US" altLang="zh-CN" sz="3000" b="1" dirty="0" smtClean="0"/>
              <a:t>Goal: </a:t>
            </a:r>
            <a:r>
              <a:rPr lang="en-US" altLang="zh-CN" sz="3000" dirty="0" smtClean="0"/>
              <a:t>match demand with supply</a:t>
            </a:r>
            <a:endParaRPr lang="en-US" altLang="zh-CN" sz="3000" dirty="0" smtClean="0">
              <a:solidFill>
                <a:srgbClr val="A50021"/>
              </a:solidFill>
            </a:endParaRPr>
          </a:p>
          <a:p>
            <a:pPr eaLnBrk="1" hangingPunct="1">
              <a:spcBef>
                <a:spcPct val="0"/>
              </a:spcBef>
              <a:buClrTx/>
              <a:buSzTx/>
              <a:buFontTx/>
              <a:buChar char="•"/>
              <a:defRPr/>
            </a:pPr>
            <a:endParaRPr lang="en-US" altLang="zh-CN" sz="3000" dirty="0" smtClean="0">
              <a:solidFill>
                <a:srgbClr val="FFFFFF"/>
              </a:solidFill>
            </a:endParaRPr>
          </a:p>
          <a:p>
            <a:pPr eaLnBrk="1" hangingPunct="1">
              <a:spcBef>
                <a:spcPct val="0"/>
              </a:spcBef>
              <a:buClrTx/>
              <a:buSzTx/>
              <a:buFontTx/>
              <a:buChar char="•"/>
              <a:defRPr/>
            </a:pPr>
            <a:r>
              <a:rPr lang="en-US" altLang="zh-CN" sz="3000" dirty="0" smtClean="0">
                <a:solidFill>
                  <a:srgbClr val="FFFFFF"/>
                </a:solidFill>
              </a:rPr>
              <a:t>Maximize value &amp; lower waste</a:t>
            </a:r>
          </a:p>
          <a:p>
            <a:pPr eaLnBrk="1" hangingPunct="1">
              <a:spcBef>
                <a:spcPct val="0"/>
              </a:spcBef>
              <a:buClrTx/>
              <a:buSzTx/>
              <a:buFontTx/>
              <a:buChar char="•"/>
              <a:defRPr/>
            </a:pPr>
            <a:endParaRPr lang="en-GB" altLang="zh-CN" sz="3000" dirty="0" smtClean="0"/>
          </a:p>
          <a:p>
            <a:pPr eaLnBrk="1" hangingPunct="1">
              <a:spcBef>
                <a:spcPct val="0"/>
              </a:spcBef>
              <a:buClrTx/>
              <a:buSzTx/>
              <a:buFontTx/>
              <a:buChar char="•"/>
              <a:defRPr/>
            </a:pPr>
            <a:r>
              <a:rPr lang="en-GB" altLang="zh-CN" sz="3000" dirty="0" smtClean="0"/>
              <a:t>R</a:t>
            </a:r>
            <a:r>
              <a:rPr lang="en-GB" altLang="en-US" sz="3000" dirty="0" smtClean="0"/>
              <a:t>educing operational costs</a:t>
            </a:r>
            <a:r>
              <a:rPr lang="en-GB" altLang="zh-CN" sz="3000" dirty="0" smtClean="0"/>
              <a:t>, transferring the saved cost to add value to customers, i</a:t>
            </a:r>
            <a:r>
              <a:rPr lang="en-GB" altLang="en-US" sz="3000" dirty="0" smtClean="0"/>
              <a:t>ncreasing profitability</a:t>
            </a:r>
            <a:r>
              <a:rPr lang="en-GB" altLang="zh-CN" sz="3000" dirty="0" smtClean="0"/>
              <a:t>. </a:t>
            </a:r>
            <a:endParaRPr lang="en-GB" altLang="en-US" sz="3000" dirty="0" smtClean="0"/>
          </a:p>
          <a:p>
            <a:pPr eaLnBrk="1" hangingPunct="1">
              <a:spcBef>
                <a:spcPct val="0"/>
              </a:spcBef>
              <a:buClrTx/>
              <a:buSzTx/>
              <a:buFontTx/>
              <a:buChar char="•"/>
              <a:defRPr/>
            </a:pPr>
            <a:endParaRPr lang="en-US" altLang="zh-CN" sz="3000" dirty="0" smtClean="0">
              <a:solidFill>
                <a:srgbClr val="FFFFFF"/>
              </a:solidFill>
            </a:endParaRPr>
          </a:p>
          <a:p>
            <a:pPr marL="0" indent="0" eaLnBrk="1" hangingPunct="1">
              <a:buFont typeface="Wingdings 3" panose="05040102010807070707" pitchFamily="18" charset="2"/>
              <a:buNone/>
              <a:defRPr/>
            </a:pPr>
            <a:r>
              <a:rPr lang="en-GB" altLang="zh-CN" sz="3000" dirty="0" smtClean="0"/>
              <a:t>Value proposition</a:t>
            </a:r>
            <a:endParaRPr lang="zh-CN" altLang="en-US" sz="3000" dirty="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idx="4294967295"/>
          </p:nvPr>
        </p:nvSpPr>
        <p:spPr>
          <a:xfrm>
            <a:off x="323850" y="115888"/>
            <a:ext cx="8229600" cy="649287"/>
          </a:xfrm>
        </p:spPr>
        <p:txBody>
          <a:bodyPr/>
          <a:lstStyle/>
          <a:p>
            <a:pPr eaLnBrk="1" hangingPunct="1"/>
            <a:r>
              <a:rPr lang="en-GB" altLang="en-US" sz="2800" b="1" smtClean="0"/>
              <a:t>Key Activities for each component of SCM </a:t>
            </a:r>
          </a:p>
        </p:txBody>
      </p:sp>
      <p:sp>
        <p:nvSpPr>
          <p:cNvPr id="16387" name="Rectangle 3"/>
          <p:cNvSpPr>
            <a:spLocks noGrp="1" noChangeArrowheads="1"/>
          </p:cNvSpPr>
          <p:nvPr>
            <p:ph type="body" idx="4294967295"/>
          </p:nvPr>
        </p:nvSpPr>
        <p:spPr>
          <a:xfrm>
            <a:off x="153988" y="1052513"/>
            <a:ext cx="8739187" cy="5616575"/>
          </a:xfrm>
          <a:solidFill>
            <a:schemeClr val="bg1"/>
          </a:solidFill>
          <a:ln>
            <a:solidFill>
              <a:schemeClr val="tx1"/>
            </a:solidFill>
            <a:miter lim="800000"/>
            <a:headEnd/>
            <a:tailEnd/>
          </a:ln>
        </p:spPr>
        <p:txBody>
          <a:bodyPr/>
          <a:lstStyle/>
          <a:p>
            <a:pPr eaLnBrk="1" hangingPunct="1">
              <a:lnSpc>
                <a:spcPct val="80000"/>
              </a:lnSpc>
              <a:buFont typeface="Wingdings" panose="05000000000000000000" pitchFamily="2" charset="2"/>
              <a:buNone/>
            </a:pPr>
            <a:r>
              <a:rPr lang="en-GB" altLang="en-US" sz="2200" smtClean="0">
                <a:solidFill>
                  <a:srgbClr val="FFFF00"/>
                </a:solidFill>
              </a:rPr>
              <a:t>Upstream Supply Chain</a:t>
            </a:r>
            <a:endParaRPr lang="en-GB" altLang="en-US" sz="2200" smtClean="0">
              <a:solidFill>
                <a:schemeClr val="bg1"/>
              </a:solidFill>
            </a:endParaRPr>
          </a:p>
          <a:p>
            <a:pPr eaLnBrk="1" hangingPunct="1">
              <a:lnSpc>
                <a:spcPct val="80000"/>
              </a:lnSpc>
            </a:pPr>
            <a:r>
              <a:rPr lang="en-GB" altLang="en-US" sz="2200" smtClean="0"/>
              <a:t>Transactions between an organisation and its suppliers and intermediaries; logistics</a:t>
            </a:r>
            <a:endParaRPr lang="en-GB" altLang="zh-CN" sz="2200" smtClean="0"/>
          </a:p>
          <a:p>
            <a:pPr eaLnBrk="1" hangingPunct="1">
              <a:lnSpc>
                <a:spcPct val="80000"/>
              </a:lnSpc>
            </a:pPr>
            <a:r>
              <a:rPr lang="en-US" altLang="zh-CN" sz="2200" smtClean="0"/>
              <a:t>activities of a manufacturing company with its suppliers</a:t>
            </a:r>
          </a:p>
          <a:p>
            <a:pPr eaLnBrk="1" hangingPunct="1">
              <a:lnSpc>
                <a:spcPct val="80000"/>
              </a:lnSpc>
            </a:pPr>
            <a:endParaRPr lang="en-GB" altLang="en-US" sz="2200" smtClean="0"/>
          </a:p>
          <a:p>
            <a:pPr eaLnBrk="1" hangingPunct="1">
              <a:lnSpc>
                <a:spcPct val="80000"/>
              </a:lnSpc>
              <a:buFont typeface="Wingdings" panose="05000000000000000000" pitchFamily="2" charset="2"/>
              <a:buNone/>
            </a:pPr>
            <a:r>
              <a:rPr lang="en-GB" altLang="en-US" sz="2200" smtClean="0">
                <a:solidFill>
                  <a:srgbClr val="FFFF00"/>
                </a:solidFill>
              </a:rPr>
              <a:t>Internal Supply Chain </a:t>
            </a:r>
          </a:p>
          <a:p>
            <a:pPr eaLnBrk="1" hangingPunct="1">
              <a:lnSpc>
                <a:spcPct val="80000"/>
              </a:lnSpc>
            </a:pPr>
            <a:r>
              <a:rPr lang="en-US" altLang="zh-CN" sz="2200" smtClean="0"/>
              <a:t>Internal collaboration for processing, purchasing, planning, quality assuring, shipping.</a:t>
            </a:r>
          </a:p>
          <a:p>
            <a:pPr eaLnBrk="1" hangingPunct="1">
              <a:lnSpc>
                <a:spcPct val="80000"/>
              </a:lnSpc>
            </a:pPr>
            <a:r>
              <a:rPr lang="en-US" altLang="zh-CN" sz="2200" smtClean="0"/>
              <a:t>in-house processes for transforming the inputs from the suppliers into the outputs </a:t>
            </a:r>
          </a:p>
          <a:p>
            <a:pPr eaLnBrk="1" hangingPunct="1">
              <a:lnSpc>
                <a:spcPct val="80000"/>
              </a:lnSpc>
            </a:pPr>
            <a:endParaRPr lang="en-GB" altLang="en-US" sz="2200" smtClean="0">
              <a:solidFill>
                <a:srgbClr val="FFFF00"/>
              </a:solidFill>
            </a:endParaRPr>
          </a:p>
          <a:p>
            <a:pPr eaLnBrk="1" hangingPunct="1">
              <a:lnSpc>
                <a:spcPct val="80000"/>
              </a:lnSpc>
              <a:buFont typeface="Wingdings" panose="05000000000000000000" pitchFamily="2" charset="2"/>
              <a:buNone/>
            </a:pPr>
            <a:r>
              <a:rPr lang="en-GB" altLang="en-US" sz="2200" smtClean="0">
                <a:solidFill>
                  <a:srgbClr val="FFFF00"/>
                </a:solidFill>
              </a:rPr>
              <a:t>Downstream Supply Chain</a:t>
            </a:r>
            <a:endParaRPr lang="en-GB" altLang="en-US" sz="2200" smtClean="0">
              <a:solidFill>
                <a:schemeClr val="bg1"/>
              </a:solidFill>
            </a:endParaRPr>
          </a:p>
          <a:p>
            <a:pPr eaLnBrk="1" hangingPunct="1">
              <a:lnSpc>
                <a:spcPct val="80000"/>
              </a:lnSpc>
            </a:pPr>
            <a:r>
              <a:rPr lang="en-GB" altLang="en-US" sz="2200" smtClean="0"/>
              <a:t>Transactions between an organisation and its customers and intermediaries</a:t>
            </a:r>
            <a:endParaRPr lang="en-GB" altLang="zh-CN" sz="2200" smtClean="0"/>
          </a:p>
          <a:p>
            <a:pPr eaLnBrk="1" hangingPunct="1">
              <a:lnSpc>
                <a:spcPct val="80000"/>
              </a:lnSpc>
            </a:pPr>
            <a:r>
              <a:rPr lang="en-US" altLang="zh-CN" sz="2200" smtClean="0"/>
              <a:t>activities involved in delivering the products to the final customers</a:t>
            </a:r>
          </a:p>
          <a:p>
            <a:pPr eaLnBrk="1" hangingPunct="1">
              <a:lnSpc>
                <a:spcPct val="80000"/>
              </a:lnSpc>
            </a:pPr>
            <a:endParaRPr lang="en-GB" altLang="zh-CN" sz="2200" smtClean="0"/>
          </a:p>
          <a:p>
            <a:pPr eaLnBrk="1" hangingPunct="1">
              <a:lnSpc>
                <a:spcPct val="80000"/>
              </a:lnSpc>
            </a:pPr>
            <a:endParaRPr lang="en-GB" altLang="en-US" sz="220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idx="4294967295"/>
          </p:nvPr>
        </p:nvSpPr>
        <p:spPr>
          <a:xfrm>
            <a:off x="539750" y="85725"/>
            <a:ext cx="7543800" cy="1025525"/>
          </a:xfrm>
        </p:spPr>
        <p:txBody>
          <a:bodyPr/>
          <a:lstStyle/>
          <a:p>
            <a:pPr eaLnBrk="1" hangingPunct="1"/>
            <a:r>
              <a:rPr lang="en-US" altLang="zh-CN" b="1" smtClean="0"/>
              <a:t>Supply Chain </a:t>
            </a:r>
            <a:endParaRPr lang="en-US" altLang="zh-CN" sz="3600" b="1" smtClean="0"/>
          </a:p>
        </p:txBody>
      </p:sp>
      <p:pic>
        <p:nvPicPr>
          <p:cNvPr id="18435" name="Picture 3" descr="EXH08_01"/>
          <p:cNvPicPr>
            <a:picLocks noGrp="1" noChangeAspect="1" noChangeArrowheads="1"/>
          </p:cNvPicPr>
          <p:nvPr>
            <p:ph idx="4294967295"/>
          </p:nvPr>
        </p:nvPicPr>
        <p:blipFill>
          <a:blip r:embed="rId3">
            <a:extLst>
              <a:ext uri="{28A0092B-C50C-407E-A947-70E740481C1C}">
                <a14:useLocalDpi xmlns:a14="http://schemas.microsoft.com/office/drawing/2010/main" val="0"/>
              </a:ext>
            </a:extLst>
          </a:blip>
          <a:srcRect l="2979" t="3703" r="1974" b="4514"/>
          <a:stretch>
            <a:fillRect/>
          </a:stretch>
        </p:blipFill>
        <p:spPr>
          <a:xfrm>
            <a:off x="539750" y="1196975"/>
            <a:ext cx="7704138" cy="5184775"/>
          </a:xfrm>
          <a:noFill/>
        </p:spPr>
      </p:pic>
      <p:sp>
        <p:nvSpPr>
          <p:cNvPr id="18436" name="Rectangle 4"/>
          <p:cNvSpPr>
            <a:spLocks noChangeArrowheads="1"/>
          </p:cNvSpPr>
          <p:nvPr/>
        </p:nvSpPr>
        <p:spPr bwMode="auto">
          <a:xfrm>
            <a:off x="2268538" y="6553200"/>
            <a:ext cx="6697662" cy="290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ts val="1000"/>
              </a:spcBef>
              <a:buClr>
                <a:srgbClr val="8AD0D6"/>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8AD0D6"/>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8AD0D6"/>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r">
              <a:spcBef>
                <a:spcPct val="0"/>
              </a:spcBef>
              <a:buClrTx/>
              <a:buSzTx/>
              <a:buFontTx/>
              <a:buNone/>
            </a:pPr>
            <a:r>
              <a:rPr lang="en-US" altLang="zh-CN" sz="1300">
                <a:latin typeface="Arial" panose="020B0604020202020204" pitchFamily="34" charset="0"/>
              </a:rPr>
              <a:t>Turban (2004), Prentice Hall</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idx="4294967295"/>
          </p:nvPr>
        </p:nvSpPr>
        <p:spPr>
          <a:xfrm>
            <a:off x="415925" y="188913"/>
            <a:ext cx="7180263" cy="973137"/>
          </a:xfrm>
        </p:spPr>
        <p:txBody>
          <a:bodyPr/>
          <a:lstStyle/>
          <a:p>
            <a:pPr eaLnBrk="1" hangingPunct="1"/>
            <a:r>
              <a:rPr lang="en-GB" altLang="en-US" b="1" smtClean="0">
                <a:solidFill>
                  <a:schemeClr val="tx1"/>
                </a:solidFill>
              </a:rPr>
              <a:t>Push or Pull?</a:t>
            </a:r>
            <a:endParaRPr lang="en-US" altLang="zh-CN" b="1" smtClean="0">
              <a:solidFill>
                <a:schemeClr val="tx1"/>
              </a:solidFill>
            </a:endParaRPr>
          </a:p>
        </p:txBody>
      </p:sp>
      <p:sp>
        <p:nvSpPr>
          <p:cNvPr id="20483" name="Rectangle 3"/>
          <p:cNvSpPr>
            <a:spLocks noGrp="1" noChangeArrowheads="1"/>
          </p:cNvSpPr>
          <p:nvPr>
            <p:ph type="body" idx="4294967295"/>
          </p:nvPr>
        </p:nvSpPr>
        <p:spPr>
          <a:xfrm>
            <a:off x="395288" y="1379538"/>
            <a:ext cx="8208962" cy="4968875"/>
          </a:xfrm>
          <a:solidFill>
            <a:schemeClr val="bg1"/>
          </a:solidFill>
          <a:ln>
            <a:solidFill>
              <a:schemeClr val="tx1"/>
            </a:solidFill>
            <a:miter lim="800000"/>
            <a:headEnd/>
            <a:tailEnd/>
          </a:ln>
        </p:spPr>
        <p:txBody>
          <a:bodyPr/>
          <a:lstStyle/>
          <a:p>
            <a:pPr eaLnBrk="1" hangingPunct="1"/>
            <a:endParaRPr lang="en-GB" altLang="en-US" sz="3000" smtClean="0"/>
          </a:p>
          <a:p>
            <a:pPr eaLnBrk="1" hangingPunct="1"/>
            <a:r>
              <a:rPr lang="en-GB" altLang="en-US" sz="3000" u="sng" smtClean="0"/>
              <a:t>Push is more Supply-driven </a:t>
            </a:r>
            <a:endParaRPr lang="en-GB" altLang="zh-CN" sz="3000" u="sng" smtClean="0"/>
          </a:p>
          <a:p>
            <a:pPr lvl="1" eaLnBrk="1" hangingPunct="1"/>
            <a:r>
              <a:rPr lang="en-US" altLang="zh-CN" sz="3000" smtClean="0">
                <a:solidFill>
                  <a:schemeClr val="tx2"/>
                </a:solidFill>
              </a:rPr>
              <a:t>Push model enables mass production to every potential customers. </a:t>
            </a:r>
          </a:p>
          <a:p>
            <a:pPr lvl="1" eaLnBrk="1" hangingPunct="1">
              <a:buFont typeface="Wingdings" panose="05000000000000000000" pitchFamily="2" charset="2"/>
              <a:buNone/>
            </a:pPr>
            <a:endParaRPr lang="en-US" altLang="zh-CN" sz="3000" smtClean="0">
              <a:solidFill>
                <a:schemeClr val="tx2"/>
              </a:solidFill>
            </a:endParaRPr>
          </a:p>
          <a:p>
            <a:pPr eaLnBrk="1" hangingPunct="1"/>
            <a:r>
              <a:rPr lang="en-GB" altLang="en-US" sz="3000" u="sng" smtClean="0"/>
              <a:t>Pull is more Demand-driven </a:t>
            </a:r>
          </a:p>
          <a:p>
            <a:pPr lvl="1" eaLnBrk="1" hangingPunct="1"/>
            <a:r>
              <a:rPr lang="en-US" altLang="zh-CN" sz="3000" smtClean="0">
                <a:solidFill>
                  <a:schemeClr val="tx2"/>
                </a:solidFill>
              </a:rPr>
              <a:t>Pull model enables customization right to each individual customer</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idx="4294967295"/>
          </p:nvPr>
        </p:nvSpPr>
        <p:spPr>
          <a:xfrm>
            <a:off x="0" y="381000"/>
            <a:ext cx="8229600" cy="1371600"/>
          </a:xfrm>
        </p:spPr>
        <p:txBody>
          <a:bodyPr/>
          <a:lstStyle/>
          <a:p>
            <a:pPr eaLnBrk="1" hangingPunct="1"/>
            <a:r>
              <a:rPr lang="en-GB" altLang="en-US" sz="3200" smtClean="0"/>
              <a:t>PUSH AND PULL SCM MODELS</a:t>
            </a:r>
          </a:p>
        </p:txBody>
      </p:sp>
      <p:pic>
        <p:nvPicPr>
          <p:cNvPr id="22531" name="Picture 3" descr="PE2058 Ch06-03.gif                                             0001EC53Adam's work                    B65CE38B:"/>
          <p:cNvPicPr>
            <a:picLocks noGrp="1" noChangeAspect="1" noChangeArrowheads="1"/>
          </p:cNvPicPr>
          <p:nvPr>
            <p:ph type="body" idx="4294967295"/>
          </p:nvPr>
        </p:nvPicPr>
        <p:blipFill>
          <a:blip r:embed="rId3" r:link="rId4">
            <a:extLst>
              <a:ext uri="{28A0092B-C50C-407E-A947-70E740481C1C}">
                <a14:useLocalDpi xmlns:a14="http://schemas.microsoft.com/office/drawing/2010/main" val="0"/>
              </a:ext>
            </a:extLst>
          </a:blip>
          <a:srcRect/>
          <a:stretch>
            <a:fillRect/>
          </a:stretch>
        </p:blipFill>
        <p:spPr>
          <a:xfrm>
            <a:off x="0" y="533400"/>
            <a:ext cx="9144000" cy="5791200"/>
          </a:xfrm>
          <a:noFill/>
        </p:spPr>
      </p:pic>
      <p:sp>
        <p:nvSpPr>
          <p:cNvPr id="22532" name="TextBox 1"/>
          <p:cNvSpPr txBox="1">
            <a:spLocks noChangeArrowheads="1"/>
          </p:cNvSpPr>
          <p:nvPr/>
        </p:nvSpPr>
        <p:spPr bwMode="auto">
          <a:xfrm>
            <a:off x="6477000" y="6477000"/>
            <a:ext cx="26638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rgbClr val="8AD0D6"/>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8AD0D6"/>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8AD0D6"/>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spcBef>
                <a:spcPct val="0"/>
              </a:spcBef>
              <a:buClrTx/>
              <a:buSzTx/>
              <a:buFontTx/>
              <a:buNone/>
            </a:pPr>
            <a:r>
              <a:rPr lang="en-GB" altLang="en-US" sz="1800">
                <a:latin typeface="Arial" panose="020B0604020202020204" pitchFamily="34" charset="0"/>
              </a:rPr>
              <a:t>Chaffey 2015</a:t>
            </a: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1"/>
          <p:cNvSpPr>
            <a:spLocks noChangeArrowheads="1"/>
          </p:cNvSpPr>
          <p:nvPr/>
        </p:nvSpPr>
        <p:spPr bwMode="auto">
          <a:xfrm>
            <a:off x="827088" y="1916113"/>
            <a:ext cx="7551737" cy="276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rgbClr val="8AD0D6"/>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8AD0D6"/>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8AD0D6"/>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nSpc>
                <a:spcPct val="107000"/>
              </a:lnSpc>
              <a:spcBef>
                <a:spcPct val="0"/>
              </a:spcBef>
              <a:spcAft>
                <a:spcPts val="800"/>
              </a:spcAft>
              <a:buClrTx/>
              <a:buSzTx/>
              <a:buFontTx/>
              <a:buNone/>
            </a:pPr>
            <a:r>
              <a:rPr lang="en-GB" altLang="en-US" sz="3000">
                <a:latin typeface="Arial" panose="020B0604020202020204" pitchFamily="34" charset="0"/>
              </a:rPr>
              <a:t>In summary –</a:t>
            </a:r>
          </a:p>
          <a:p>
            <a:pPr>
              <a:lnSpc>
                <a:spcPct val="107000"/>
              </a:lnSpc>
              <a:spcBef>
                <a:spcPct val="0"/>
              </a:spcBef>
              <a:spcAft>
                <a:spcPts val="800"/>
              </a:spcAft>
              <a:buClrTx/>
              <a:buSzTx/>
              <a:buFontTx/>
              <a:buNone/>
            </a:pPr>
            <a:r>
              <a:rPr lang="en-GB" altLang="en-US" sz="3000">
                <a:latin typeface="Arial" panose="020B0604020202020204" pitchFamily="34" charset="0"/>
              </a:rPr>
              <a:t>The supply chain is becoming part of the organisation </a:t>
            </a:r>
            <a:r>
              <a:rPr lang="en-GB" altLang="en-US" sz="3000" u="sng">
                <a:latin typeface="Arial" panose="020B0604020202020204" pitchFamily="34" charset="0"/>
              </a:rPr>
              <a:t>marketing</a:t>
            </a:r>
            <a:r>
              <a:rPr lang="en-GB" altLang="en-US" sz="3000">
                <a:latin typeface="Arial" panose="020B0604020202020204" pitchFamily="34" charset="0"/>
              </a:rPr>
              <a:t> capability.</a:t>
            </a:r>
          </a:p>
          <a:p>
            <a:pPr>
              <a:lnSpc>
                <a:spcPct val="107000"/>
              </a:lnSpc>
              <a:spcBef>
                <a:spcPct val="0"/>
              </a:spcBef>
              <a:spcAft>
                <a:spcPts val="800"/>
              </a:spcAft>
              <a:buClrTx/>
              <a:buSzTx/>
              <a:buFontTx/>
              <a:buNone/>
            </a:pPr>
            <a:r>
              <a:rPr lang="en-GB" altLang="en-US" sz="3000">
                <a:latin typeface="Arial" panose="020B0604020202020204" pitchFamily="34" charset="0"/>
              </a:rPr>
              <a:t>Its not just the value proposition but the supply chain that allows that to happen.</a:t>
            </a:r>
          </a:p>
        </p:txBody>
      </p:sp>
      <p:sp>
        <p:nvSpPr>
          <p:cNvPr id="24579" name="TextBox 2"/>
          <p:cNvSpPr txBox="1">
            <a:spLocks noChangeArrowheads="1"/>
          </p:cNvSpPr>
          <p:nvPr/>
        </p:nvSpPr>
        <p:spPr bwMode="auto">
          <a:xfrm>
            <a:off x="1258888" y="549275"/>
            <a:ext cx="6192837"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rgbClr val="8AD0D6"/>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8AD0D6"/>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8AD0D6"/>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ctr">
              <a:spcBef>
                <a:spcPct val="0"/>
              </a:spcBef>
              <a:buClrTx/>
              <a:buSzTx/>
              <a:buFontTx/>
              <a:buNone/>
            </a:pPr>
            <a:r>
              <a:rPr lang="en-GB" altLang="en-US" sz="3000" b="1">
                <a:latin typeface="Arial" panose="020B0604020202020204" pitchFamily="34" charset="0"/>
              </a:rPr>
              <a:t>Push vs Pull</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idx="4294967295"/>
          </p:nvPr>
        </p:nvSpPr>
        <p:spPr>
          <a:xfrm>
            <a:off x="1154113" y="152400"/>
            <a:ext cx="7989887" cy="1066800"/>
          </a:xfrm>
        </p:spPr>
        <p:txBody>
          <a:bodyPr/>
          <a:lstStyle/>
          <a:p>
            <a:pPr eaLnBrk="1" hangingPunct="1"/>
            <a:r>
              <a:rPr lang="en-GB" altLang="en-US" smtClean="0">
                <a:solidFill>
                  <a:schemeClr val="tx1"/>
                </a:solidFill>
              </a:rPr>
              <a:t>Evolution of SCM</a:t>
            </a:r>
            <a:endParaRPr lang="en-US" altLang="zh-CN" smtClean="0">
              <a:solidFill>
                <a:schemeClr val="tx1"/>
              </a:solidFill>
            </a:endParaRPr>
          </a:p>
        </p:txBody>
      </p:sp>
      <p:sp>
        <p:nvSpPr>
          <p:cNvPr id="26627" name="Rectangle 3"/>
          <p:cNvSpPr>
            <a:spLocks noGrp="1" noChangeArrowheads="1"/>
          </p:cNvSpPr>
          <p:nvPr>
            <p:ph type="body" idx="4294967295"/>
          </p:nvPr>
        </p:nvSpPr>
        <p:spPr>
          <a:xfrm>
            <a:off x="395288" y="1773238"/>
            <a:ext cx="8229600" cy="4751387"/>
          </a:xfrm>
          <a:solidFill>
            <a:schemeClr val="bg1"/>
          </a:solidFill>
          <a:ln>
            <a:solidFill>
              <a:schemeClr val="tx1"/>
            </a:solidFill>
            <a:miter lim="800000"/>
            <a:headEnd/>
            <a:tailEnd/>
          </a:ln>
        </p:spPr>
        <p:txBody>
          <a:bodyPr/>
          <a:lstStyle/>
          <a:p>
            <a:pPr eaLnBrk="1" hangingPunct="1">
              <a:lnSpc>
                <a:spcPct val="90000"/>
              </a:lnSpc>
            </a:pPr>
            <a:r>
              <a:rPr lang="en-GB" altLang="en-US" sz="3000" smtClean="0"/>
              <a:t>Untill 1970s, logistics mainly focused on movement of finished goods</a:t>
            </a:r>
          </a:p>
          <a:p>
            <a:pPr lvl="1" eaLnBrk="1" hangingPunct="1">
              <a:lnSpc>
                <a:spcPct val="90000"/>
              </a:lnSpc>
            </a:pPr>
            <a:r>
              <a:rPr lang="en-GB" altLang="en-US" sz="3000" smtClean="0"/>
              <a:t>Stock control, warehousing, distribution treated as separate activities</a:t>
            </a:r>
            <a:endParaRPr lang="en-GB" altLang="zh-CN" sz="3000" smtClean="0"/>
          </a:p>
          <a:p>
            <a:pPr lvl="1" eaLnBrk="1" hangingPunct="1">
              <a:lnSpc>
                <a:spcPct val="90000"/>
              </a:lnSpc>
              <a:buFont typeface="Wingdings" panose="05000000000000000000" pitchFamily="2" charset="2"/>
              <a:buNone/>
            </a:pPr>
            <a:endParaRPr lang="en-GB" altLang="en-US" sz="3000" smtClean="0"/>
          </a:p>
          <a:p>
            <a:pPr eaLnBrk="1" hangingPunct="1">
              <a:lnSpc>
                <a:spcPct val="90000"/>
              </a:lnSpc>
            </a:pPr>
            <a:r>
              <a:rPr lang="en-GB" altLang="en-US" sz="3000" smtClean="0"/>
              <a:t>1970s on: introduction of JIT and MRP</a:t>
            </a:r>
          </a:p>
          <a:p>
            <a:pPr lvl="1" eaLnBrk="1" hangingPunct="1">
              <a:lnSpc>
                <a:spcPct val="90000"/>
              </a:lnSpc>
            </a:pPr>
            <a:r>
              <a:rPr lang="en-GB" altLang="en-US" sz="3000" smtClean="0"/>
              <a:t>MRP integrates the various operational IS to maintain optimum level of all resources (inventory management was key)</a:t>
            </a:r>
            <a:endParaRPr lang="en-US" altLang="zh-CN" sz="3000" smtClean="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idx="4294967295"/>
          </p:nvPr>
        </p:nvSpPr>
        <p:spPr>
          <a:xfrm>
            <a:off x="0" y="381000"/>
            <a:ext cx="8229600" cy="1371600"/>
          </a:xfrm>
        </p:spPr>
        <p:txBody>
          <a:bodyPr/>
          <a:lstStyle/>
          <a:p>
            <a:pPr eaLnBrk="1" hangingPunct="1"/>
            <a:r>
              <a:rPr lang="en-GB" altLang="en-US" smtClean="0">
                <a:solidFill>
                  <a:schemeClr val="tx1"/>
                </a:solidFill>
              </a:rPr>
              <a:t>Evolution of SCM</a:t>
            </a:r>
            <a:endParaRPr lang="en-US" altLang="zh-CN" smtClean="0">
              <a:solidFill>
                <a:schemeClr val="tx1"/>
              </a:solidFill>
            </a:endParaRPr>
          </a:p>
        </p:txBody>
      </p:sp>
      <p:sp>
        <p:nvSpPr>
          <p:cNvPr id="28675" name="Rectangle 3"/>
          <p:cNvSpPr>
            <a:spLocks noGrp="1" noChangeArrowheads="1"/>
          </p:cNvSpPr>
          <p:nvPr>
            <p:ph type="body" idx="4294967295"/>
          </p:nvPr>
        </p:nvSpPr>
        <p:spPr>
          <a:xfrm>
            <a:off x="395288" y="1557338"/>
            <a:ext cx="8077200" cy="4895850"/>
          </a:xfrm>
          <a:solidFill>
            <a:schemeClr val="bg1"/>
          </a:solidFill>
          <a:ln>
            <a:solidFill>
              <a:schemeClr val="tx1"/>
            </a:solidFill>
            <a:miter lim="800000"/>
            <a:headEnd/>
            <a:tailEnd/>
          </a:ln>
        </p:spPr>
        <p:txBody>
          <a:bodyPr/>
          <a:lstStyle/>
          <a:p>
            <a:pPr eaLnBrk="1" hangingPunct="1">
              <a:lnSpc>
                <a:spcPct val="90000"/>
              </a:lnSpc>
            </a:pPr>
            <a:r>
              <a:rPr lang="en-GB" altLang="en-US" sz="3000" smtClean="0"/>
              <a:t>JIT (Just In Time) manufacturing aims as far as possible to eliminate inventory</a:t>
            </a:r>
          </a:p>
          <a:p>
            <a:pPr eaLnBrk="1" hangingPunct="1">
              <a:lnSpc>
                <a:spcPct val="90000"/>
              </a:lnSpc>
            </a:pPr>
            <a:r>
              <a:rPr lang="en-GB" altLang="en-US" sz="3000" smtClean="0"/>
              <a:t>MRP systems facilitate this by</a:t>
            </a:r>
            <a:r>
              <a:rPr lang="en-GB" altLang="zh-CN" sz="3000" smtClean="0"/>
              <a:t> </a:t>
            </a:r>
            <a:r>
              <a:rPr lang="en-GB" altLang="en-US" sz="3000" smtClean="0"/>
              <a:t>integrating the information systems that handle:</a:t>
            </a:r>
          </a:p>
          <a:p>
            <a:pPr lvl="1" eaLnBrk="1" hangingPunct="1">
              <a:lnSpc>
                <a:spcPct val="90000"/>
              </a:lnSpc>
            </a:pPr>
            <a:r>
              <a:rPr lang="en-GB" altLang="en-US" sz="3000" smtClean="0"/>
              <a:t>Customer orders</a:t>
            </a:r>
          </a:p>
          <a:p>
            <a:pPr lvl="1" eaLnBrk="1" hangingPunct="1">
              <a:lnSpc>
                <a:spcPct val="90000"/>
              </a:lnSpc>
            </a:pPr>
            <a:r>
              <a:rPr lang="en-GB" altLang="en-US" sz="3000" smtClean="0"/>
              <a:t>Production scheduling</a:t>
            </a:r>
          </a:p>
          <a:p>
            <a:pPr lvl="1" eaLnBrk="1" hangingPunct="1">
              <a:lnSpc>
                <a:spcPct val="90000"/>
              </a:lnSpc>
            </a:pPr>
            <a:r>
              <a:rPr lang="en-GB" altLang="en-US" sz="3000" smtClean="0"/>
              <a:t>Supplier orders</a:t>
            </a:r>
          </a:p>
          <a:p>
            <a:pPr lvl="1" eaLnBrk="1" hangingPunct="1">
              <a:lnSpc>
                <a:spcPct val="90000"/>
              </a:lnSpc>
            </a:pPr>
            <a:r>
              <a:rPr lang="en-GB" altLang="en-US" sz="3000" smtClean="0"/>
              <a:t>Transportation</a:t>
            </a:r>
          </a:p>
          <a:p>
            <a:pPr lvl="1" eaLnBrk="1" hangingPunct="1">
              <a:lnSpc>
                <a:spcPct val="90000"/>
              </a:lnSpc>
            </a:pPr>
            <a:r>
              <a:rPr lang="en-GB" altLang="en-US" sz="3000" smtClean="0"/>
              <a:t>Storage</a:t>
            </a:r>
            <a:endParaRPr lang="en-US" altLang="zh-CN" sz="3000"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idx="4294967295"/>
          </p:nvPr>
        </p:nvSpPr>
        <p:spPr>
          <a:xfrm>
            <a:off x="468313" y="188913"/>
            <a:ext cx="6588125" cy="1371600"/>
          </a:xfrm>
        </p:spPr>
        <p:txBody>
          <a:bodyPr/>
          <a:lstStyle/>
          <a:p>
            <a:pPr eaLnBrk="1" hangingPunct="1"/>
            <a:r>
              <a:rPr lang="en-GB" altLang="en-US" b="1" smtClean="0">
                <a:solidFill>
                  <a:schemeClr val="tx1"/>
                </a:solidFill>
              </a:rPr>
              <a:t>Evolution of SCM</a:t>
            </a:r>
            <a:endParaRPr lang="en-US" altLang="zh-CN" b="1" smtClean="0">
              <a:solidFill>
                <a:schemeClr val="tx1"/>
              </a:solidFill>
            </a:endParaRPr>
          </a:p>
        </p:txBody>
      </p:sp>
      <p:sp>
        <p:nvSpPr>
          <p:cNvPr id="501763" name="Rectangle 3"/>
          <p:cNvSpPr>
            <a:spLocks noGrp="1" noChangeArrowheads="1"/>
          </p:cNvSpPr>
          <p:nvPr>
            <p:ph type="body" idx="4294967295"/>
          </p:nvPr>
        </p:nvSpPr>
        <p:spPr>
          <a:xfrm>
            <a:off x="431800" y="1341438"/>
            <a:ext cx="8027988" cy="4967287"/>
          </a:xfrm>
          <a:solidFill>
            <a:schemeClr val="bg1"/>
          </a:solidFill>
          <a:ln>
            <a:solidFill>
              <a:schemeClr val="tx1"/>
            </a:solidFill>
          </a:ln>
        </p:spPr>
        <p:txBody>
          <a:bodyPr rtlCol="0">
            <a:noAutofit/>
          </a:bodyPr>
          <a:lstStyle/>
          <a:p>
            <a:pPr marL="342906" indent="-342906" defTabSz="457207" eaLnBrk="1" fontAlgn="auto" hangingPunct="1">
              <a:spcAft>
                <a:spcPts val="0"/>
              </a:spcAft>
              <a:buClr>
                <a:schemeClr val="bg2">
                  <a:lumMod val="40000"/>
                  <a:lumOff val="60000"/>
                </a:schemeClr>
              </a:buClr>
              <a:buFont typeface="Wingdings 3" charset="2"/>
              <a:buChar char=""/>
              <a:defRPr/>
            </a:pPr>
            <a:r>
              <a:rPr lang="en-GB" sz="3000" dirty="0" smtClean="0"/>
              <a:t>From 1990s on, ERP software (</a:t>
            </a:r>
            <a:r>
              <a:rPr lang="en-GB" sz="3000" dirty="0" err="1" smtClean="0"/>
              <a:t>eg</a:t>
            </a:r>
            <a:r>
              <a:rPr lang="en-GB" sz="3000" dirty="0" smtClean="0"/>
              <a:t> SAP) enabled overall SCM</a:t>
            </a:r>
          </a:p>
          <a:p>
            <a:pPr marL="0" indent="0" defTabSz="457207" eaLnBrk="1" fontAlgn="auto" hangingPunct="1">
              <a:spcAft>
                <a:spcPts val="0"/>
              </a:spcAft>
              <a:buClr>
                <a:schemeClr val="bg2">
                  <a:lumMod val="40000"/>
                  <a:lumOff val="60000"/>
                </a:schemeClr>
              </a:buClr>
              <a:buFont typeface="Wingdings 3" charset="2"/>
              <a:buNone/>
              <a:defRPr/>
            </a:pPr>
            <a:endParaRPr lang="en-GB" sz="3000" dirty="0" smtClean="0"/>
          </a:p>
          <a:p>
            <a:pPr marL="0" indent="0" defTabSz="457207" eaLnBrk="1" fontAlgn="auto" hangingPunct="1">
              <a:spcAft>
                <a:spcPts val="0"/>
              </a:spcAft>
              <a:buClr>
                <a:schemeClr val="bg2">
                  <a:lumMod val="40000"/>
                  <a:lumOff val="60000"/>
                </a:schemeClr>
              </a:buClr>
              <a:buFont typeface="Wingdings 3" charset="2"/>
              <a:buNone/>
              <a:defRPr/>
            </a:pPr>
            <a:r>
              <a:rPr lang="en-GB" sz="3000" dirty="0" smtClean="0"/>
              <a:t>These systems integrate the business and also interface with suppliers’ systems</a:t>
            </a:r>
          </a:p>
          <a:p>
            <a:pPr marL="0" indent="0" defTabSz="457207" eaLnBrk="1" fontAlgn="auto" hangingPunct="1">
              <a:spcAft>
                <a:spcPts val="0"/>
              </a:spcAft>
              <a:buClr>
                <a:schemeClr val="bg2">
                  <a:lumMod val="40000"/>
                  <a:lumOff val="60000"/>
                </a:schemeClr>
              </a:buClr>
              <a:buFont typeface="Wingdings 3" charset="2"/>
              <a:buNone/>
              <a:defRPr/>
            </a:pPr>
            <a:r>
              <a:rPr lang="en-GB" sz="3000" dirty="0" smtClean="0"/>
              <a:t>They also changed the </a:t>
            </a:r>
            <a:r>
              <a:rPr lang="en-GB" altLang="zh-CN" sz="3000" dirty="0" smtClean="0"/>
              <a:t>Supply</a:t>
            </a:r>
            <a:r>
              <a:rPr lang="en-GB" sz="3000" dirty="0" smtClean="0"/>
              <a:t> chain emphasis:</a:t>
            </a:r>
          </a:p>
          <a:p>
            <a:pPr marL="742962" lvl="1" indent="-285755" defTabSz="457207" eaLnBrk="1" fontAlgn="auto" hangingPunct="1">
              <a:spcAft>
                <a:spcPts val="0"/>
              </a:spcAft>
              <a:buClr>
                <a:schemeClr val="bg2">
                  <a:lumMod val="40000"/>
                  <a:lumOff val="60000"/>
                </a:schemeClr>
              </a:buClr>
              <a:buFont typeface="Wingdings 3" charset="2"/>
              <a:buChar char=""/>
              <a:defRPr/>
            </a:pPr>
            <a:r>
              <a:rPr lang="en-GB" sz="3000" dirty="0" smtClean="0"/>
              <a:t>From manufacturer-led ‘push’ </a:t>
            </a:r>
            <a:endParaRPr lang="en-GB" altLang="zh-CN" sz="3000" dirty="0" smtClean="0"/>
          </a:p>
          <a:p>
            <a:pPr marL="742962" lvl="1" indent="-285755" defTabSz="457207" eaLnBrk="1" fontAlgn="auto" hangingPunct="1">
              <a:spcAft>
                <a:spcPts val="0"/>
              </a:spcAft>
              <a:buClr>
                <a:schemeClr val="bg2">
                  <a:lumMod val="40000"/>
                  <a:lumOff val="60000"/>
                </a:schemeClr>
              </a:buClr>
              <a:buFont typeface="Wingdings 3" charset="2"/>
              <a:buChar char=""/>
              <a:defRPr/>
            </a:pPr>
            <a:r>
              <a:rPr lang="en-GB" altLang="zh-CN" sz="3000" dirty="0" smtClean="0"/>
              <a:t>t</a:t>
            </a:r>
            <a:r>
              <a:rPr lang="en-GB" sz="3000" dirty="0" smtClean="0"/>
              <a:t>o customer-led ‘pull’</a:t>
            </a:r>
            <a:r>
              <a:rPr lang="en-GB" altLang="zh-CN" sz="3000" dirty="0" smtClean="0"/>
              <a:t>. </a:t>
            </a:r>
            <a:endParaRPr lang="en-US" altLang="zh-CN" sz="3000" dirty="0"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idx="4294967295"/>
          </p:nvPr>
        </p:nvSpPr>
        <p:spPr>
          <a:xfrm>
            <a:off x="179388" y="185738"/>
            <a:ext cx="8229600" cy="1371600"/>
          </a:xfrm>
        </p:spPr>
        <p:txBody>
          <a:bodyPr/>
          <a:lstStyle/>
          <a:p>
            <a:pPr eaLnBrk="1" hangingPunct="1"/>
            <a:r>
              <a:rPr lang="en-US" altLang="zh-CN" b="1" smtClean="0"/>
              <a:t>E-supply chain: </a:t>
            </a:r>
            <a:br>
              <a:rPr lang="en-US" altLang="zh-CN" b="1" smtClean="0"/>
            </a:br>
            <a:r>
              <a:rPr lang="en-US" altLang="zh-CN" b="1" smtClean="0"/>
              <a:t>SC in e-Business</a:t>
            </a:r>
          </a:p>
        </p:txBody>
      </p:sp>
      <p:sp>
        <p:nvSpPr>
          <p:cNvPr id="360451" name="Rectangle 3"/>
          <p:cNvSpPr>
            <a:spLocks noGrp="1" noChangeArrowheads="1"/>
          </p:cNvSpPr>
          <p:nvPr>
            <p:ph type="body" idx="4294967295"/>
          </p:nvPr>
        </p:nvSpPr>
        <p:spPr>
          <a:xfrm>
            <a:off x="331788" y="2133600"/>
            <a:ext cx="7924800" cy="4032250"/>
          </a:xfrm>
        </p:spPr>
        <p:txBody>
          <a:bodyPr rtlCol="0">
            <a:normAutofit/>
          </a:bodyPr>
          <a:lstStyle/>
          <a:p>
            <a:pPr marL="342906" indent="-342906" defTabSz="457207" eaLnBrk="1" fontAlgn="auto" hangingPunct="1">
              <a:spcAft>
                <a:spcPts val="0"/>
              </a:spcAft>
              <a:buClr>
                <a:schemeClr val="bg2">
                  <a:lumMod val="40000"/>
                  <a:lumOff val="60000"/>
                </a:schemeClr>
              </a:buClr>
              <a:buFont typeface="Wingdings 3" charset="2"/>
              <a:buChar char=""/>
              <a:defRPr/>
            </a:pPr>
            <a:r>
              <a:rPr lang="en-US" altLang="zh-CN" sz="3000" dirty="0" smtClean="0"/>
              <a:t>E-supply chain:</a:t>
            </a:r>
            <a:r>
              <a:rPr lang="en-US" altLang="zh-CN" sz="3000" b="1" dirty="0" smtClean="0"/>
              <a:t> </a:t>
            </a:r>
            <a:r>
              <a:rPr lang="en-US" altLang="zh-CN" sz="3000" dirty="0" smtClean="0"/>
              <a:t>A supply chain that is managed electronically, usually with Web technologies</a:t>
            </a:r>
          </a:p>
          <a:p>
            <a:pPr marL="0" indent="0" defTabSz="457207" eaLnBrk="1" fontAlgn="auto" hangingPunct="1">
              <a:spcAft>
                <a:spcPts val="0"/>
              </a:spcAft>
              <a:buClr>
                <a:schemeClr val="bg2">
                  <a:lumMod val="40000"/>
                  <a:lumOff val="60000"/>
                </a:schemeClr>
              </a:buClr>
              <a:buFont typeface="Wingdings" panose="05000000000000000000" pitchFamily="2" charset="2"/>
              <a:buNone/>
              <a:defRPr/>
            </a:pPr>
            <a:endParaRPr lang="en-US" altLang="zh-CN" sz="3000" dirty="0" smtClean="0"/>
          </a:p>
          <a:p>
            <a:pPr marL="342906" indent="-342906" defTabSz="457207" eaLnBrk="1" fontAlgn="auto" hangingPunct="1">
              <a:spcAft>
                <a:spcPts val="0"/>
              </a:spcAft>
              <a:buClr>
                <a:schemeClr val="bg2">
                  <a:lumMod val="40000"/>
                  <a:lumOff val="60000"/>
                </a:schemeClr>
              </a:buClr>
              <a:buFont typeface="Wingdings 3" charset="2"/>
              <a:buChar char=""/>
              <a:defRPr/>
            </a:pPr>
            <a:r>
              <a:rPr lang="en-US" altLang="zh-CN" sz="3000" dirty="0" smtClean="0"/>
              <a:t>It includes e-commerce, e-procurement, e-manufacturing, e-collaboration and e-operations</a:t>
            </a:r>
          </a:p>
          <a:p>
            <a:pPr marL="342906" indent="-342906" defTabSz="457207" eaLnBrk="1" fontAlgn="auto" hangingPunct="1">
              <a:spcAft>
                <a:spcPts val="0"/>
              </a:spcAft>
              <a:buClr>
                <a:schemeClr val="bg2">
                  <a:lumMod val="40000"/>
                  <a:lumOff val="60000"/>
                </a:schemeClr>
              </a:buClr>
              <a:buFont typeface="Wingdings 3" charset="2"/>
              <a:buChar char=""/>
              <a:defRPr/>
            </a:pPr>
            <a:endParaRPr lang="zh-CN" altLang="en-US" sz="3000" dirty="0" smtClean="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PE2058 Ch06-01.gif                                             0001EC53Adam's work                    B65CE38B:"/>
          <p:cNvPicPr>
            <a:picLocks noChangeAspect="1" noChangeArrowheads="1"/>
          </p:cNvPicPr>
          <p:nvPr/>
        </p:nvPicPr>
        <p:blipFill>
          <a:blip r:embed="rId3" r:link="rId4">
            <a:extLst>
              <a:ext uri="{28A0092B-C50C-407E-A947-70E740481C1C}">
                <a14:useLocalDpi xmlns:a14="http://schemas.microsoft.com/office/drawing/2010/main" val="0"/>
              </a:ext>
            </a:extLst>
          </a:blip>
          <a:srcRect/>
          <a:stretch>
            <a:fillRect/>
          </a:stretch>
        </p:blipFill>
        <p:spPr bwMode="auto">
          <a:xfrm>
            <a:off x="158750" y="15875"/>
            <a:ext cx="8877300" cy="679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950" y="476250"/>
            <a:ext cx="9036050" cy="6124575"/>
          </a:xfrm>
          <a:prstGeom prst="rect">
            <a:avLst/>
          </a:prstGeom>
        </p:spPr>
        <p:txBody>
          <a:bodyPr>
            <a:spAutoFit/>
          </a:bodyPr>
          <a:lstStyle/>
          <a:p>
            <a:pPr>
              <a:defRPr/>
            </a:pPr>
            <a:r>
              <a:rPr lang="en-GB" sz="2800" dirty="0"/>
              <a:t>Upstream supply chain: </a:t>
            </a:r>
          </a:p>
          <a:p>
            <a:pPr marL="457200" indent="-457200">
              <a:buFont typeface="Arial" panose="020B0604020202020204" pitchFamily="34" charset="0"/>
              <a:buChar char="•"/>
              <a:defRPr/>
            </a:pPr>
            <a:r>
              <a:rPr lang="en-GB" sz="2800" dirty="0"/>
              <a:t>Disintermediation offers the opportunity to buy direct from the supplier with reduced costs and shorter cycle times. </a:t>
            </a:r>
          </a:p>
          <a:p>
            <a:pPr marL="457200" indent="-457200">
              <a:buFont typeface="Arial" panose="020B0604020202020204" pitchFamily="34" charset="0"/>
              <a:buChar char="•"/>
              <a:defRPr/>
            </a:pPr>
            <a:r>
              <a:rPr lang="en-GB" sz="2800" dirty="0" err="1"/>
              <a:t>Reintermediation</a:t>
            </a:r>
            <a:r>
              <a:rPr lang="en-GB" sz="2800" dirty="0"/>
              <a:t> offers the chance to use business-to-business exchanges to source products at lower costs. </a:t>
            </a:r>
          </a:p>
          <a:p>
            <a:pPr>
              <a:defRPr/>
            </a:pPr>
            <a:endParaRPr lang="en-GB" sz="2800" dirty="0"/>
          </a:p>
          <a:p>
            <a:pPr>
              <a:defRPr/>
            </a:pPr>
            <a:r>
              <a:rPr lang="en-GB" sz="2800" dirty="0"/>
              <a:t>Downstream supply chain: </a:t>
            </a:r>
          </a:p>
          <a:p>
            <a:pPr marL="457200" indent="-457200">
              <a:buFont typeface="Arial" panose="020B0604020202020204" pitchFamily="34" charset="0"/>
              <a:buChar char="•"/>
              <a:defRPr/>
            </a:pPr>
            <a:r>
              <a:rPr lang="en-GB" sz="2800" dirty="0"/>
              <a:t>Disintermediation offers the opportunity to sell direct to the customer with lower cost of sales and improved lead time for customers. </a:t>
            </a:r>
          </a:p>
          <a:p>
            <a:pPr marL="457200" indent="-457200">
              <a:buFont typeface="Arial" panose="020B0604020202020204" pitchFamily="34" charset="0"/>
              <a:buChar char="•"/>
              <a:defRPr/>
            </a:pPr>
            <a:r>
              <a:rPr lang="en-GB" sz="2800" dirty="0" err="1"/>
              <a:t>Reintermediation</a:t>
            </a:r>
            <a:r>
              <a:rPr lang="en-GB" sz="2800" dirty="0"/>
              <a:t> offers the opportunity to compete in new marketplaces through B2B exchange</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idx="4294967295"/>
          </p:nvPr>
        </p:nvSpPr>
        <p:spPr>
          <a:xfrm>
            <a:off x="0" y="0"/>
            <a:ext cx="8229600" cy="1371600"/>
          </a:xfrm>
        </p:spPr>
        <p:txBody>
          <a:bodyPr/>
          <a:lstStyle/>
          <a:p>
            <a:pPr eaLnBrk="1" hangingPunct="1"/>
            <a:r>
              <a:rPr lang="en-GB" altLang="en-US" sz="4000" smtClean="0"/>
              <a:t>Key Activities of SCM in </a:t>
            </a:r>
            <a:br>
              <a:rPr lang="en-GB" altLang="en-US" sz="4000" smtClean="0"/>
            </a:br>
            <a:r>
              <a:rPr lang="en-GB" altLang="en-US" sz="4000" smtClean="0"/>
              <a:t>e-Business  </a:t>
            </a:r>
          </a:p>
        </p:txBody>
      </p:sp>
      <p:sp>
        <p:nvSpPr>
          <p:cNvPr id="37891" name="Rectangle 3"/>
          <p:cNvSpPr>
            <a:spLocks noGrp="1" noChangeArrowheads="1"/>
          </p:cNvSpPr>
          <p:nvPr>
            <p:ph type="body" idx="4294967295"/>
          </p:nvPr>
        </p:nvSpPr>
        <p:spPr>
          <a:xfrm>
            <a:off x="179388" y="1371600"/>
            <a:ext cx="8691562" cy="5400675"/>
          </a:xfrm>
          <a:solidFill>
            <a:schemeClr val="bg1"/>
          </a:solidFill>
          <a:ln>
            <a:solidFill>
              <a:schemeClr val="tx1"/>
            </a:solidFill>
            <a:miter lim="800000"/>
            <a:headEnd/>
            <a:tailEnd/>
          </a:ln>
        </p:spPr>
        <p:txBody>
          <a:bodyPr/>
          <a:lstStyle/>
          <a:p>
            <a:pPr eaLnBrk="1" hangingPunct="1">
              <a:lnSpc>
                <a:spcPct val="80000"/>
              </a:lnSpc>
              <a:buFont typeface="Wingdings" panose="05000000000000000000" pitchFamily="2" charset="2"/>
              <a:buNone/>
            </a:pPr>
            <a:r>
              <a:rPr lang="en-GB" altLang="en-US" sz="2200" smtClean="0">
                <a:solidFill>
                  <a:srgbClr val="FFFF00"/>
                </a:solidFill>
              </a:rPr>
              <a:t>Upstream Supply Chain</a:t>
            </a:r>
            <a:endParaRPr lang="en-GB" altLang="en-US" sz="2200" smtClean="0">
              <a:solidFill>
                <a:schemeClr val="bg1"/>
              </a:solidFill>
            </a:endParaRPr>
          </a:p>
          <a:p>
            <a:pPr eaLnBrk="1" hangingPunct="1">
              <a:lnSpc>
                <a:spcPct val="80000"/>
              </a:lnSpc>
            </a:pPr>
            <a:r>
              <a:rPr lang="en-GB" altLang="en-US" sz="2200" smtClean="0"/>
              <a:t>buy-side e-commerce (B2B</a:t>
            </a:r>
            <a:r>
              <a:rPr lang="en-GB" altLang="zh-CN" sz="2200" smtClean="0"/>
              <a:t> with </a:t>
            </a:r>
            <a:r>
              <a:rPr lang="en-GB" altLang="en-US" sz="2200" smtClean="0"/>
              <a:t>E-procurement)</a:t>
            </a:r>
            <a:endParaRPr lang="en-GB" altLang="zh-CN" sz="2200" smtClean="0"/>
          </a:p>
          <a:p>
            <a:pPr eaLnBrk="1" hangingPunct="1">
              <a:lnSpc>
                <a:spcPct val="80000"/>
              </a:lnSpc>
            </a:pPr>
            <a:r>
              <a:rPr lang="en-GB" altLang="zh-CN" sz="2200" smtClean="0"/>
              <a:t>Collaboration with Suppliers </a:t>
            </a:r>
          </a:p>
          <a:p>
            <a:pPr eaLnBrk="1" hangingPunct="1">
              <a:lnSpc>
                <a:spcPct val="80000"/>
              </a:lnSpc>
            </a:pPr>
            <a:r>
              <a:rPr lang="en-GB" altLang="en-US" sz="2200" smtClean="0"/>
              <a:t>Managing relationship with suppliers (SRM)</a:t>
            </a:r>
          </a:p>
          <a:p>
            <a:pPr eaLnBrk="1" hangingPunct="1">
              <a:lnSpc>
                <a:spcPct val="80000"/>
              </a:lnSpc>
              <a:buFont typeface="Wingdings" panose="05000000000000000000" pitchFamily="2" charset="2"/>
              <a:buNone/>
            </a:pPr>
            <a:endParaRPr lang="en-GB" altLang="en-US" sz="2200" smtClean="0">
              <a:solidFill>
                <a:srgbClr val="FFFF00"/>
              </a:solidFill>
            </a:endParaRPr>
          </a:p>
          <a:p>
            <a:pPr eaLnBrk="1" hangingPunct="1">
              <a:lnSpc>
                <a:spcPct val="80000"/>
              </a:lnSpc>
              <a:buFont typeface="Wingdings" panose="05000000000000000000" pitchFamily="2" charset="2"/>
              <a:buNone/>
            </a:pPr>
            <a:r>
              <a:rPr lang="en-GB" altLang="en-US" sz="2200" smtClean="0">
                <a:solidFill>
                  <a:srgbClr val="FFFF00"/>
                </a:solidFill>
              </a:rPr>
              <a:t>Internal Supply Chain </a:t>
            </a:r>
          </a:p>
          <a:p>
            <a:pPr eaLnBrk="1" hangingPunct="1">
              <a:lnSpc>
                <a:spcPct val="80000"/>
              </a:lnSpc>
            </a:pPr>
            <a:r>
              <a:rPr lang="en-GB" altLang="en-US" sz="2200" smtClean="0"/>
              <a:t>Internally – B2E and ERP</a:t>
            </a:r>
          </a:p>
          <a:p>
            <a:pPr eaLnBrk="1" hangingPunct="1">
              <a:lnSpc>
                <a:spcPct val="80000"/>
              </a:lnSpc>
            </a:pPr>
            <a:r>
              <a:rPr lang="en-US" altLang="zh-CN" sz="2200" smtClean="0"/>
              <a:t>Processing, purchasing, planning, quality, shipping…..</a:t>
            </a:r>
          </a:p>
          <a:p>
            <a:pPr eaLnBrk="1" hangingPunct="1">
              <a:lnSpc>
                <a:spcPct val="80000"/>
              </a:lnSpc>
              <a:buFont typeface="Wingdings" panose="05000000000000000000" pitchFamily="2" charset="2"/>
              <a:buNone/>
            </a:pPr>
            <a:endParaRPr lang="en-GB" altLang="en-US" sz="2200" smtClean="0">
              <a:solidFill>
                <a:srgbClr val="FFFF00"/>
              </a:solidFill>
            </a:endParaRPr>
          </a:p>
          <a:p>
            <a:pPr eaLnBrk="1" hangingPunct="1">
              <a:lnSpc>
                <a:spcPct val="80000"/>
              </a:lnSpc>
              <a:buFont typeface="Wingdings" panose="05000000000000000000" pitchFamily="2" charset="2"/>
              <a:buNone/>
            </a:pPr>
            <a:r>
              <a:rPr lang="en-GB" altLang="en-US" sz="2200" smtClean="0">
                <a:solidFill>
                  <a:srgbClr val="FFFF00"/>
                </a:solidFill>
              </a:rPr>
              <a:t>Downstream Supply Chain</a:t>
            </a:r>
            <a:endParaRPr lang="en-GB" altLang="en-US" sz="2200" smtClean="0">
              <a:solidFill>
                <a:schemeClr val="bg1"/>
              </a:solidFill>
            </a:endParaRPr>
          </a:p>
          <a:p>
            <a:pPr eaLnBrk="1" hangingPunct="1">
              <a:lnSpc>
                <a:spcPct val="80000"/>
              </a:lnSpc>
            </a:pPr>
            <a:r>
              <a:rPr lang="en-GB" altLang="zh-CN" sz="2200" smtClean="0"/>
              <a:t>S</a:t>
            </a:r>
            <a:r>
              <a:rPr lang="en-GB" altLang="en-US" sz="2200" smtClean="0"/>
              <a:t>ell-side e-commerce (B2C/B2B)</a:t>
            </a:r>
          </a:p>
          <a:p>
            <a:pPr eaLnBrk="1" hangingPunct="1">
              <a:lnSpc>
                <a:spcPct val="80000"/>
              </a:lnSpc>
            </a:pPr>
            <a:r>
              <a:rPr lang="en-GB" altLang="zh-CN" sz="2200" smtClean="0"/>
              <a:t>Collaboration with Distributors and/or retailer by SCM</a:t>
            </a:r>
            <a:endParaRPr lang="en-GB" altLang="en-US" sz="2200" smtClean="0"/>
          </a:p>
          <a:p>
            <a:pPr eaLnBrk="1" hangingPunct="1">
              <a:lnSpc>
                <a:spcPct val="80000"/>
              </a:lnSpc>
            </a:pPr>
            <a:r>
              <a:rPr lang="en-GB" altLang="zh-CN" sz="2200" smtClean="0"/>
              <a:t>Further extended to m</a:t>
            </a:r>
            <a:r>
              <a:rPr lang="en-GB" altLang="en-US" sz="2200" smtClean="0"/>
              <a:t>anag</a:t>
            </a:r>
            <a:r>
              <a:rPr lang="en-GB" altLang="zh-CN" sz="2200" smtClean="0"/>
              <a:t>e</a:t>
            </a:r>
            <a:r>
              <a:rPr lang="en-GB" altLang="en-US" sz="2200" smtClean="0"/>
              <a:t> customers relationship with (CRM</a:t>
            </a:r>
            <a:r>
              <a:rPr lang="en-GB" altLang="zh-CN" sz="2200" smtClean="0"/>
              <a:t>)</a:t>
            </a:r>
            <a:endParaRPr lang="en-GB" altLang="en-US" sz="2200" b="1" smtClean="0">
              <a:ea typeface="SimSun" panose="02010600030101010101" pitchFamily="2" charset="-122"/>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idx="4294967295"/>
          </p:nvPr>
        </p:nvSpPr>
        <p:spPr>
          <a:xfrm>
            <a:off x="250825" y="188913"/>
            <a:ext cx="6985000" cy="1371600"/>
          </a:xfrm>
        </p:spPr>
        <p:txBody>
          <a:bodyPr/>
          <a:lstStyle/>
          <a:p>
            <a:pPr eaLnBrk="1" hangingPunct="1"/>
            <a:r>
              <a:rPr lang="en-US" altLang="zh-CN" b="1" smtClean="0"/>
              <a:t>Main goals of SCM in </a:t>
            </a:r>
            <a:br>
              <a:rPr lang="en-US" altLang="zh-CN" b="1" smtClean="0"/>
            </a:br>
            <a:r>
              <a:rPr lang="en-US" altLang="zh-CN" b="1" smtClean="0"/>
              <a:t>e-Business</a:t>
            </a:r>
          </a:p>
        </p:txBody>
      </p:sp>
      <p:sp>
        <p:nvSpPr>
          <p:cNvPr id="39939" name="Rectangle 3"/>
          <p:cNvSpPr>
            <a:spLocks noGrp="1" noChangeArrowheads="1"/>
          </p:cNvSpPr>
          <p:nvPr>
            <p:ph type="body" idx="4294967295"/>
          </p:nvPr>
        </p:nvSpPr>
        <p:spPr>
          <a:xfrm>
            <a:off x="250825" y="1989138"/>
            <a:ext cx="8642350" cy="4392612"/>
          </a:xfrm>
          <a:solidFill>
            <a:schemeClr val="bg1"/>
          </a:solidFill>
          <a:ln>
            <a:solidFill>
              <a:schemeClr val="tx1"/>
            </a:solidFill>
            <a:miter lim="800000"/>
            <a:headEnd/>
            <a:tailEnd/>
          </a:ln>
        </p:spPr>
        <p:txBody>
          <a:bodyPr/>
          <a:lstStyle/>
          <a:p>
            <a:pPr eaLnBrk="1" hangingPunct="1"/>
            <a:r>
              <a:rPr lang="en-US" altLang="zh-CN" sz="3000" smtClean="0"/>
              <a:t>Business: Achieve the Goal of Business:</a:t>
            </a:r>
          </a:p>
          <a:p>
            <a:pPr lvl="1" eaLnBrk="1" hangingPunct="1"/>
            <a:r>
              <a:rPr lang="en-GB" altLang="zh-CN" sz="3000" smtClean="0"/>
              <a:t>R</a:t>
            </a:r>
            <a:r>
              <a:rPr lang="en-GB" altLang="en-US" sz="3000" smtClean="0"/>
              <a:t>educing operational costs</a:t>
            </a:r>
            <a:r>
              <a:rPr lang="en-GB" altLang="zh-CN" sz="3000" smtClean="0"/>
              <a:t> </a:t>
            </a:r>
          </a:p>
          <a:p>
            <a:pPr lvl="1" eaLnBrk="1" hangingPunct="1"/>
            <a:r>
              <a:rPr lang="en-GB" altLang="zh-CN" sz="3000" smtClean="0"/>
              <a:t>Add value to customers</a:t>
            </a:r>
            <a:endParaRPr lang="en-US" altLang="zh-CN" sz="3000" smtClean="0"/>
          </a:p>
          <a:p>
            <a:pPr eaLnBrk="1" hangingPunct="1"/>
            <a:endParaRPr lang="en-US" altLang="zh-CN" sz="3000" smtClean="0"/>
          </a:p>
          <a:p>
            <a:pPr eaLnBrk="1" hangingPunct="1"/>
            <a:r>
              <a:rPr lang="en-US" altLang="zh-CN" sz="3000" smtClean="0"/>
              <a:t>Technology: System Integration of Buy-side E-commerce and Sell-side E-commerce from upstream to downstream.</a:t>
            </a:r>
          </a:p>
          <a:p>
            <a:pPr eaLnBrk="1" hangingPunct="1"/>
            <a:endParaRPr lang="en-US" altLang="zh-CN" sz="3000" smtClean="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idx="4294967295"/>
          </p:nvPr>
        </p:nvSpPr>
        <p:spPr>
          <a:xfrm>
            <a:off x="323850" y="188913"/>
            <a:ext cx="6911975" cy="1052512"/>
          </a:xfrm>
        </p:spPr>
        <p:txBody>
          <a:bodyPr/>
          <a:lstStyle/>
          <a:p>
            <a:pPr eaLnBrk="1" hangingPunct="1"/>
            <a:r>
              <a:rPr lang="en-US" altLang="zh-CN" sz="3600" b="1" smtClean="0">
                <a:solidFill>
                  <a:schemeClr val="tx1"/>
                </a:solidFill>
              </a:rPr>
              <a:t>The Enabling Technologies </a:t>
            </a:r>
            <a:br>
              <a:rPr lang="en-US" altLang="zh-CN" sz="3600" b="1" smtClean="0">
                <a:solidFill>
                  <a:schemeClr val="tx1"/>
                </a:solidFill>
              </a:rPr>
            </a:br>
            <a:r>
              <a:rPr lang="en-US" altLang="zh-CN" sz="3600" b="1" smtClean="0">
                <a:solidFill>
                  <a:schemeClr val="tx1"/>
                </a:solidFill>
              </a:rPr>
              <a:t>in Supply Chain</a:t>
            </a:r>
          </a:p>
        </p:txBody>
      </p:sp>
      <p:sp>
        <p:nvSpPr>
          <p:cNvPr id="480259" name="Rectangle 3"/>
          <p:cNvSpPr>
            <a:spLocks noGrp="1" noChangeArrowheads="1"/>
          </p:cNvSpPr>
          <p:nvPr>
            <p:ph type="body" idx="4294967295"/>
          </p:nvPr>
        </p:nvSpPr>
        <p:spPr>
          <a:xfrm>
            <a:off x="0" y="1557338"/>
            <a:ext cx="8964613" cy="5111750"/>
          </a:xfrm>
          <a:solidFill>
            <a:schemeClr val="bg1"/>
          </a:solidFill>
          <a:ln>
            <a:solidFill>
              <a:schemeClr val="tx1"/>
            </a:solidFill>
          </a:ln>
        </p:spPr>
        <p:txBody>
          <a:bodyPr rtlCol="0">
            <a:noAutofit/>
          </a:bodyPr>
          <a:lstStyle/>
          <a:p>
            <a:pPr marL="314325" lvl="2" indent="0" defTabSz="457207" eaLnBrk="1" fontAlgn="auto" hangingPunct="1">
              <a:lnSpc>
                <a:spcPct val="80000"/>
              </a:lnSpc>
              <a:spcAft>
                <a:spcPts val="0"/>
              </a:spcAft>
              <a:buClr>
                <a:schemeClr val="bg2">
                  <a:lumMod val="40000"/>
                  <a:lumOff val="60000"/>
                </a:schemeClr>
              </a:buClr>
              <a:buFont typeface="Wingdings 3" charset="2"/>
              <a:buNone/>
              <a:defRPr/>
            </a:pPr>
            <a:endParaRPr lang="en-US" altLang="zh-CN" sz="2300" b="1" dirty="0"/>
          </a:p>
          <a:p>
            <a:pPr marL="314325" lvl="2" indent="0" defTabSz="457207" eaLnBrk="1" fontAlgn="auto" hangingPunct="1">
              <a:lnSpc>
                <a:spcPct val="80000"/>
              </a:lnSpc>
              <a:spcAft>
                <a:spcPts val="0"/>
              </a:spcAft>
              <a:buClr>
                <a:schemeClr val="bg2">
                  <a:lumMod val="40000"/>
                  <a:lumOff val="60000"/>
                </a:schemeClr>
              </a:buClr>
              <a:buFont typeface="Wingdings 3" charset="2"/>
              <a:buNone/>
              <a:defRPr/>
            </a:pPr>
            <a:r>
              <a:rPr lang="en-US" altLang="zh-CN" sz="2300" dirty="0" smtClean="0"/>
              <a:t>The need for IT systems to communicate </a:t>
            </a:r>
            <a:r>
              <a:rPr lang="en-US" altLang="zh-CN" sz="2300" b="1" u="sng" dirty="0" smtClean="0"/>
              <a:t>within</a:t>
            </a:r>
            <a:r>
              <a:rPr lang="en-US" altLang="zh-CN" sz="2300" dirty="0" smtClean="0"/>
              <a:t> an organization led to the evolution of </a:t>
            </a:r>
            <a:r>
              <a:rPr lang="en-US" altLang="zh-CN" sz="2300" b="1" dirty="0" smtClean="0"/>
              <a:t>enterprise application integration</a:t>
            </a:r>
            <a:r>
              <a:rPr lang="en-US" altLang="zh-CN" sz="2300" dirty="0" smtClean="0"/>
              <a:t> (</a:t>
            </a:r>
            <a:r>
              <a:rPr lang="en-US" altLang="zh-CN" sz="2300" b="1" dirty="0" smtClean="0"/>
              <a:t>EAI</a:t>
            </a:r>
            <a:r>
              <a:rPr lang="en-US" altLang="zh-CN" sz="2300" dirty="0" smtClean="0"/>
              <a:t>). </a:t>
            </a:r>
          </a:p>
          <a:p>
            <a:pPr marL="542925" lvl="2" defTabSz="457207" eaLnBrk="1" fontAlgn="auto" hangingPunct="1">
              <a:lnSpc>
                <a:spcPct val="80000"/>
              </a:lnSpc>
              <a:spcAft>
                <a:spcPts val="0"/>
              </a:spcAft>
              <a:buClr>
                <a:schemeClr val="bg2">
                  <a:lumMod val="40000"/>
                  <a:lumOff val="60000"/>
                </a:schemeClr>
              </a:buClr>
              <a:buFont typeface="Wingdings 3" charset="2"/>
              <a:buChar char=""/>
              <a:defRPr/>
            </a:pPr>
            <a:endParaRPr lang="en-US" altLang="zh-CN" sz="2300" dirty="0" smtClean="0"/>
          </a:p>
          <a:p>
            <a:pPr marL="542925" lvl="2" defTabSz="457207" eaLnBrk="1" fontAlgn="auto" hangingPunct="1">
              <a:lnSpc>
                <a:spcPct val="80000"/>
              </a:lnSpc>
              <a:spcAft>
                <a:spcPts val="0"/>
              </a:spcAft>
              <a:buClr>
                <a:schemeClr val="bg2">
                  <a:lumMod val="40000"/>
                  <a:lumOff val="60000"/>
                </a:schemeClr>
              </a:buClr>
              <a:buFont typeface="Wingdings 3" charset="2"/>
              <a:buChar char=""/>
              <a:defRPr/>
            </a:pPr>
            <a:r>
              <a:rPr lang="en-US" altLang="zh-CN" sz="2300" dirty="0" smtClean="0"/>
              <a:t>EAI is the process of creating an integrated infrastructure for linking disparate systems, applications, and data sources across the corporate enterprise.</a:t>
            </a:r>
          </a:p>
          <a:p>
            <a:pPr marL="542925" lvl="2" defTabSz="457207" eaLnBrk="1" fontAlgn="auto" hangingPunct="1">
              <a:lnSpc>
                <a:spcPct val="80000"/>
              </a:lnSpc>
              <a:spcAft>
                <a:spcPts val="0"/>
              </a:spcAft>
              <a:buClr>
                <a:schemeClr val="bg2">
                  <a:lumMod val="40000"/>
                  <a:lumOff val="60000"/>
                </a:schemeClr>
              </a:buClr>
              <a:buFont typeface="Wingdings 3" charset="2"/>
              <a:buChar char=""/>
              <a:defRPr/>
            </a:pPr>
            <a:endParaRPr lang="en-US" altLang="zh-CN" sz="2300" dirty="0" smtClean="0"/>
          </a:p>
          <a:p>
            <a:pPr marL="542925" lvl="2" defTabSz="457207" eaLnBrk="1" fontAlgn="auto" hangingPunct="1">
              <a:lnSpc>
                <a:spcPct val="80000"/>
              </a:lnSpc>
              <a:spcAft>
                <a:spcPts val="0"/>
              </a:spcAft>
              <a:buClr>
                <a:schemeClr val="bg2">
                  <a:lumMod val="40000"/>
                  <a:lumOff val="60000"/>
                </a:schemeClr>
              </a:buClr>
              <a:buFont typeface="Wingdings 3" charset="2"/>
              <a:buChar char=""/>
              <a:defRPr/>
            </a:pPr>
            <a:r>
              <a:rPr lang="en-US" altLang="zh-CN" sz="2300" dirty="0" smtClean="0"/>
              <a:t>EAI enables to share seamlessly and exchange data between ERP, CRM, SCM, databases, data warehouses, and other important internal systems within the company</a:t>
            </a:r>
          </a:p>
          <a:p>
            <a:pPr marL="314325" lvl="2" indent="0" defTabSz="457207" eaLnBrk="1" fontAlgn="auto" hangingPunct="1">
              <a:lnSpc>
                <a:spcPct val="80000"/>
              </a:lnSpc>
              <a:spcAft>
                <a:spcPts val="0"/>
              </a:spcAft>
              <a:buClr>
                <a:schemeClr val="bg2">
                  <a:lumMod val="40000"/>
                  <a:lumOff val="60000"/>
                </a:schemeClr>
              </a:buClr>
              <a:buFont typeface="Wingdings 3" charset="2"/>
              <a:buNone/>
              <a:defRPr/>
            </a:pPr>
            <a:endParaRPr lang="en-US" altLang="zh-CN" sz="2300" dirty="0"/>
          </a:p>
          <a:p>
            <a:pPr marL="542925" lvl="2" defTabSz="457207" eaLnBrk="1" fontAlgn="auto" hangingPunct="1">
              <a:lnSpc>
                <a:spcPct val="80000"/>
              </a:lnSpc>
              <a:spcAft>
                <a:spcPts val="0"/>
              </a:spcAft>
              <a:buClr>
                <a:schemeClr val="bg2">
                  <a:lumMod val="40000"/>
                  <a:lumOff val="60000"/>
                </a:schemeClr>
              </a:buClr>
              <a:buFont typeface="Wingdings 3" charset="2"/>
              <a:buChar char=""/>
              <a:defRPr/>
            </a:pPr>
            <a:r>
              <a:rPr lang="en-GB" altLang="zh-CN" sz="2300" dirty="0" smtClean="0"/>
              <a:t>Portal Integration (PI, the Corporate Portal)</a:t>
            </a:r>
          </a:p>
          <a:p>
            <a:pPr marL="342906" indent="-342906" defTabSz="457207" eaLnBrk="1" fontAlgn="auto" hangingPunct="1">
              <a:lnSpc>
                <a:spcPct val="80000"/>
              </a:lnSpc>
              <a:spcAft>
                <a:spcPts val="0"/>
              </a:spcAft>
              <a:buClr>
                <a:schemeClr val="bg2">
                  <a:lumMod val="40000"/>
                  <a:lumOff val="60000"/>
                </a:schemeClr>
              </a:buClr>
              <a:buFont typeface="Wingdings 3" charset="2"/>
              <a:buChar char=""/>
              <a:defRPr/>
            </a:pPr>
            <a:endParaRPr lang="en-US" altLang="zh-CN" sz="2300" dirty="0" smtClean="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noChangeArrowheads="1"/>
          </p:cNvSpPr>
          <p:nvPr>
            <p:ph type="title"/>
          </p:nvPr>
        </p:nvSpPr>
        <p:spPr>
          <a:xfrm>
            <a:off x="539552" y="151379"/>
            <a:ext cx="7056437" cy="901358"/>
          </a:xfrm>
        </p:spPr>
        <p:txBody>
          <a:bodyPr/>
          <a:lstStyle/>
          <a:p>
            <a:r>
              <a:rPr lang="en-US" altLang="ko-KR" b="1" dirty="0">
                <a:ea typeface="굴림" panose="020B0600000101010101" pitchFamily="34" charset="-127"/>
              </a:rPr>
              <a:t>Cross Docking</a:t>
            </a:r>
            <a:endParaRPr lang="en-US" altLang="en-US" b="1" dirty="0">
              <a:ea typeface="굴림" panose="020B0600000101010101" pitchFamily="34" charset="-127"/>
            </a:endParaRPr>
          </a:p>
        </p:txBody>
      </p:sp>
      <p:sp>
        <p:nvSpPr>
          <p:cNvPr id="128003" name="Rectangle 3"/>
          <p:cNvSpPr>
            <a:spLocks noGrp="1" noChangeArrowheads="1"/>
          </p:cNvSpPr>
          <p:nvPr>
            <p:ph type="body" idx="1"/>
          </p:nvPr>
        </p:nvSpPr>
        <p:spPr>
          <a:xfrm>
            <a:off x="530242" y="1196752"/>
            <a:ext cx="8020025" cy="5040560"/>
          </a:xfrm>
        </p:spPr>
        <p:txBody>
          <a:bodyPr/>
          <a:lstStyle/>
          <a:p>
            <a:pPr>
              <a:lnSpc>
                <a:spcPct val="90000"/>
              </a:lnSpc>
            </a:pPr>
            <a:r>
              <a:rPr lang="en-US" altLang="ko-KR" sz="2400" dirty="0">
                <a:ea typeface="굴림" panose="020B0600000101010101" pitchFamily="34" charset="-127"/>
              </a:rPr>
              <a:t>In 1979</a:t>
            </a:r>
          </a:p>
          <a:p>
            <a:pPr lvl="1">
              <a:lnSpc>
                <a:spcPct val="90000"/>
              </a:lnSpc>
            </a:pPr>
            <a:r>
              <a:rPr lang="en-US" altLang="ko-KR" sz="2000" dirty="0">
                <a:ea typeface="굴림" panose="020B0600000101010101" pitchFamily="34" charset="-127"/>
              </a:rPr>
              <a:t>Kmart had 1891 stores and average revenues per store of $7.25 million</a:t>
            </a:r>
          </a:p>
          <a:p>
            <a:pPr lvl="1">
              <a:lnSpc>
                <a:spcPct val="90000"/>
              </a:lnSpc>
            </a:pPr>
            <a:r>
              <a:rPr lang="en-US" altLang="ko-KR" sz="2000" dirty="0">
                <a:ea typeface="굴림" panose="020B0600000101010101" pitchFamily="34" charset="-127"/>
              </a:rPr>
              <a:t>Wal-Mart was a small niche retailer in </a:t>
            </a:r>
            <a:r>
              <a:rPr lang="en-US" altLang="ko-KR" sz="2000" dirty="0" smtClean="0">
                <a:ea typeface="굴림" panose="020B0600000101010101" pitchFamily="34" charset="-127"/>
              </a:rPr>
              <a:t>South USA with </a:t>
            </a:r>
            <a:r>
              <a:rPr lang="en-US" altLang="ko-KR" sz="2000" dirty="0">
                <a:ea typeface="굴림" panose="020B0600000101010101" pitchFamily="34" charset="-127"/>
              </a:rPr>
              <a:t>only 229 stores and average revenues under $3.5 million</a:t>
            </a:r>
          </a:p>
          <a:p>
            <a:pPr>
              <a:lnSpc>
                <a:spcPct val="90000"/>
              </a:lnSpc>
            </a:pPr>
            <a:r>
              <a:rPr lang="en-US" altLang="ko-KR" sz="2400" dirty="0">
                <a:ea typeface="굴림" panose="020B0600000101010101" pitchFamily="34" charset="-127"/>
              </a:rPr>
              <a:t>10 Years later</a:t>
            </a:r>
          </a:p>
          <a:p>
            <a:pPr lvl="1">
              <a:lnSpc>
                <a:spcPct val="90000"/>
              </a:lnSpc>
            </a:pPr>
            <a:r>
              <a:rPr lang="en-US" altLang="ko-KR" sz="2000" dirty="0">
                <a:ea typeface="굴림" panose="020B0600000101010101" pitchFamily="34" charset="-127"/>
              </a:rPr>
              <a:t>Wal-Mart had</a:t>
            </a:r>
          </a:p>
          <a:p>
            <a:pPr lvl="2">
              <a:lnSpc>
                <a:spcPct val="90000"/>
              </a:lnSpc>
            </a:pPr>
            <a:r>
              <a:rPr lang="en-US" altLang="ko-KR" sz="1800" dirty="0">
                <a:ea typeface="굴림" panose="020B0600000101010101" pitchFamily="34" charset="-127"/>
              </a:rPr>
              <a:t>highest sales per square foot of any discount retailer</a:t>
            </a:r>
          </a:p>
          <a:p>
            <a:pPr lvl="2">
              <a:lnSpc>
                <a:spcPct val="90000"/>
              </a:lnSpc>
            </a:pPr>
            <a:r>
              <a:rPr lang="en-US" altLang="ko-KR" sz="1800" dirty="0">
                <a:ea typeface="굴림" panose="020B0600000101010101" pitchFamily="34" charset="-127"/>
              </a:rPr>
              <a:t>highest inventory turnover of any discount retailer</a:t>
            </a:r>
          </a:p>
          <a:p>
            <a:pPr lvl="2">
              <a:lnSpc>
                <a:spcPct val="90000"/>
              </a:lnSpc>
            </a:pPr>
            <a:r>
              <a:rPr lang="en-US" altLang="ko-KR" sz="1800" dirty="0">
                <a:ea typeface="굴림" panose="020B0600000101010101" pitchFamily="34" charset="-127"/>
              </a:rPr>
              <a:t>Highest operating profit of any discount retailer. </a:t>
            </a:r>
          </a:p>
          <a:p>
            <a:pPr lvl="2">
              <a:lnSpc>
                <a:spcPct val="90000"/>
              </a:lnSpc>
            </a:pPr>
            <a:r>
              <a:rPr lang="en-US" altLang="ko-KR" sz="1800" dirty="0">
                <a:ea typeface="굴림" panose="020B0600000101010101" pitchFamily="34" charset="-127"/>
              </a:rPr>
              <a:t>Today Wal-Mart is the largest and highest profit retailer in the world</a:t>
            </a:r>
          </a:p>
          <a:p>
            <a:pPr lvl="1">
              <a:lnSpc>
                <a:spcPct val="90000"/>
              </a:lnSpc>
            </a:pPr>
            <a:r>
              <a:rPr lang="en-US" altLang="ko-KR" sz="2000" dirty="0">
                <a:ea typeface="굴림" panose="020B0600000101010101" pitchFamily="34" charset="-127"/>
              </a:rPr>
              <a:t>Kmart ????</a:t>
            </a:r>
          </a:p>
          <a:p>
            <a:pPr lvl="1">
              <a:lnSpc>
                <a:spcPct val="90000"/>
              </a:lnSpc>
            </a:pPr>
            <a:endParaRPr lang="en-US" altLang="en-US" sz="2000" dirty="0">
              <a:ea typeface="굴림" panose="020B0600000101010101" pitchFamily="34" charset="-127"/>
            </a:endParaRPr>
          </a:p>
        </p:txBody>
      </p:sp>
    </p:spTree>
    <p:extLst>
      <p:ext uri="{BB962C8B-B14F-4D97-AF65-F5344CB8AC3E}">
        <p14:creationId xmlns:p14="http://schemas.microsoft.com/office/powerpoint/2010/main" val="175188342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ChangeArrowheads="1"/>
          </p:cNvSpPr>
          <p:nvPr>
            <p:ph type="title"/>
          </p:nvPr>
        </p:nvSpPr>
        <p:spPr>
          <a:xfrm>
            <a:off x="251520" y="1580"/>
            <a:ext cx="7056437" cy="1400175"/>
          </a:xfrm>
        </p:spPr>
        <p:txBody>
          <a:bodyPr/>
          <a:lstStyle/>
          <a:p>
            <a:r>
              <a:rPr lang="en-US" altLang="ko-KR" sz="3600" b="1" dirty="0">
                <a:ea typeface="굴림" panose="020B0600000101010101" pitchFamily="34" charset="-127"/>
              </a:rPr>
              <a:t>What accounts for Wal-Mart’s remarkable success</a:t>
            </a:r>
            <a:endParaRPr lang="en-US" altLang="en-US" sz="3600" b="1" u="sng" dirty="0"/>
          </a:p>
        </p:txBody>
      </p:sp>
      <p:sp>
        <p:nvSpPr>
          <p:cNvPr id="130051" name="Rectangle 3"/>
          <p:cNvSpPr>
            <a:spLocks noGrp="1" noChangeArrowheads="1"/>
          </p:cNvSpPr>
          <p:nvPr>
            <p:ph type="body" idx="1"/>
          </p:nvPr>
        </p:nvSpPr>
        <p:spPr>
          <a:xfrm>
            <a:off x="241252" y="1268760"/>
            <a:ext cx="8363196" cy="5400600"/>
          </a:xfrm>
        </p:spPr>
        <p:txBody>
          <a:bodyPr/>
          <a:lstStyle/>
          <a:p>
            <a:pPr>
              <a:lnSpc>
                <a:spcPct val="90000"/>
              </a:lnSpc>
              <a:spcBef>
                <a:spcPct val="0"/>
              </a:spcBef>
            </a:pPr>
            <a:r>
              <a:rPr lang="en-US" altLang="ko-KR" sz="2400" dirty="0">
                <a:ea typeface="굴림" panose="020B0600000101010101" pitchFamily="34" charset="-127"/>
              </a:rPr>
              <a:t>A focus on satisfying customer needs</a:t>
            </a:r>
          </a:p>
          <a:p>
            <a:pPr lvl="1">
              <a:lnSpc>
                <a:spcPct val="90000"/>
              </a:lnSpc>
              <a:spcBef>
                <a:spcPct val="0"/>
              </a:spcBef>
            </a:pPr>
            <a:r>
              <a:rPr lang="en-US" altLang="ko-KR" sz="2400" dirty="0">
                <a:ea typeface="굴림" panose="020B0600000101010101" pitchFamily="34" charset="-127"/>
              </a:rPr>
              <a:t>providing customers access to goods when and where they want them </a:t>
            </a:r>
          </a:p>
          <a:p>
            <a:pPr lvl="1">
              <a:lnSpc>
                <a:spcPct val="90000"/>
              </a:lnSpc>
              <a:spcBef>
                <a:spcPct val="0"/>
              </a:spcBef>
            </a:pPr>
            <a:r>
              <a:rPr lang="en-US" altLang="ko-KR" sz="2400" dirty="0">
                <a:ea typeface="굴림" panose="020B0600000101010101" pitchFamily="34" charset="-127"/>
              </a:rPr>
              <a:t>cost structures that enable competitive </a:t>
            </a:r>
            <a:r>
              <a:rPr lang="en-US" altLang="ko-KR" sz="2400" dirty="0" smtClean="0">
                <a:ea typeface="굴림" panose="020B0600000101010101" pitchFamily="34" charset="-127"/>
              </a:rPr>
              <a:t>pricing</a:t>
            </a:r>
          </a:p>
          <a:p>
            <a:pPr marL="457200" lvl="1" indent="0">
              <a:lnSpc>
                <a:spcPct val="90000"/>
              </a:lnSpc>
              <a:spcBef>
                <a:spcPct val="0"/>
              </a:spcBef>
              <a:buNone/>
            </a:pPr>
            <a:endParaRPr lang="en-US" altLang="ko-KR" sz="2400" dirty="0">
              <a:ea typeface="굴림" panose="020B0600000101010101" pitchFamily="34" charset="-127"/>
            </a:endParaRPr>
          </a:p>
          <a:p>
            <a:pPr>
              <a:lnSpc>
                <a:spcPct val="90000"/>
              </a:lnSpc>
              <a:spcBef>
                <a:spcPct val="0"/>
              </a:spcBef>
            </a:pPr>
            <a:r>
              <a:rPr lang="en-US" altLang="ko-KR" sz="2400" dirty="0">
                <a:ea typeface="굴림" panose="020B0600000101010101" pitchFamily="34" charset="-127"/>
              </a:rPr>
              <a:t>This was achieved by way </a:t>
            </a:r>
            <a:r>
              <a:rPr lang="en-US" altLang="ko-KR" sz="2400" dirty="0">
                <a:solidFill>
                  <a:schemeClr val="hlink"/>
                </a:solidFill>
                <a:ea typeface="굴림" panose="020B0600000101010101" pitchFamily="34" charset="-127"/>
              </a:rPr>
              <a:t>the company replenished inventory</a:t>
            </a:r>
            <a:r>
              <a:rPr lang="en-US" altLang="ko-KR" sz="2400" dirty="0">
                <a:ea typeface="굴림" panose="020B0600000101010101" pitchFamily="34" charset="-127"/>
              </a:rPr>
              <a:t> the centerpiece of its strategy</a:t>
            </a:r>
            <a:r>
              <a:rPr lang="en-US" altLang="ko-KR" sz="2400" dirty="0" smtClean="0">
                <a:ea typeface="굴림" panose="020B0600000101010101" pitchFamily="34" charset="-127"/>
              </a:rPr>
              <a:t>.</a:t>
            </a:r>
          </a:p>
          <a:p>
            <a:pPr marL="0" indent="0">
              <a:lnSpc>
                <a:spcPct val="90000"/>
              </a:lnSpc>
              <a:spcBef>
                <a:spcPct val="0"/>
              </a:spcBef>
              <a:buNone/>
            </a:pPr>
            <a:endParaRPr lang="en-US" altLang="ko-KR" sz="2400" dirty="0">
              <a:ea typeface="굴림" panose="020B0600000101010101" pitchFamily="34" charset="-127"/>
            </a:endParaRPr>
          </a:p>
          <a:p>
            <a:pPr>
              <a:lnSpc>
                <a:spcPct val="90000"/>
              </a:lnSpc>
              <a:spcBef>
                <a:spcPct val="0"/>
              </a:spcBef>
            </a:pPr>
            <a:r>
              <a:rPr lang="en-US" altLang="ko-KR" sz="2400" dirty="0">
                <a:ea typeface="굴림" panose="020B0600000101010101" pitchFamily="34" charset="-127"/>
              </a:rPr>
              <a:t>Wal-Mart employed a logistics technique known as cross-docking</a:t>
            </a:r>
          </a:p>
          <a:p>
            <a:pPr lvl="1">
              <a:lnSpc>
                <a:spcPct val="90000"/>
              </a:lnSpc>
              <a:spcBef>
                <a:spcPct val="0"/>
              </a:spcBef>
            </a:pPr>
            <a:r>
              <a:rPr lang="en-US" altLang="ko-KR" sz="2400" dirty="0">
                <a:ea typeface="굴림" panose="020B0600000101010101" pitchFamily="34" charset="-127"/>
              </a:rPr>
              <a:t>goods are continuously delivered to warehouses where they are dispatched to stores without ever sitting in inventory.</a:t>
            </a:r>
          </a:p>
          <a:p>
            <a:pPr>
              <a:lnSpc>
                <a:spcPct val="90000"/>
              </a:lnSpc>
              <a:spcBef>
                <a:spcPct val="0"/>
              </a:spcBef>
            </a:pPr>
            <a:r>
              <a:rPr lang="en-US" altLang="ko-KR" sz="2400" dirty="0">
                <a:ea typeface="굴림" panose="020B0600000101010101" pitchFamily="34" charset="-127"/>
              </a:rPr>
              <a:t>This strategy reduced Wal-Mart</a:t>
            </a:r>
            <a:r>
              <a:rPr lang="en-US" altLang="ko-KR" sz="2400" dirty="0">
                <a:latin typeface="Tahoma" panose="020B0604030504040204" pitchFamily="34" charset="0"/>
                <a:ea typeface="굴림" panose="020B0600000101010101" pitchFamily="34" charset="-127"/>
              </a:rPr>
              <a:t>’</a:t>
            </a:r>
            <a:r>
              <a:rPr lang="en-US" altLang="ko-KR" sz="2400" dirty="0">
                <a:ea typeface="굴림" panose="020B0600000101010101" pitchFamily="34" charset="-127"/>
              </a:rPr>
              <a:t>s cost of sales significantly and made it possible to offer everyday low prices to their customers.</a:t>
            </a:r>
            <a:endParaRPr lang="en-US" altLang="en-US" sz="2400" dirty="0"/>
          </a:p>
          <a:p>
            <a:pPr>
              <a:lnSpc>
                <a:spcPct val="90000"/>
              </a:lnSpc>
              <a:spcBef>
                <a:spcPct val="0"/>
              </a:spcBef>
            </a:pPr>
            <a:endParaRPr lang="en-US" altLang="en-US" sz="2400" dirty="0"/>
          </a:p>
        </p:txBody>
      </p:sp>
    </p:spTree>
    <p:extLst>
      <p:ext uri="{BB962C8B-B14F-4D97-AF65-F5344CB8AC3E}">
        <p14:creationId xmlns:p14="http://schemas.microsoft.com/office/powerpoint/2010/main" val="955180091"/>
      </p:ext>
    </p:extLst>
  </p:cSld>
  <p:clrMapOvr>
    <a:masterClrMapping/>
  </p:clrMapOvr>
  <p:transition spd="med">
    <p:split orient="vert"/>
    <p:sndAc>
      <p:endSnd/>
    </p:sndAc>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2"/>
          <p:cNvSpPr>
            <a:spLocks noGrp="1" noChangeArrowheads="1"/>
          </p:cNvSpPr>
          <p:nvPr>
            <p:ph type="title"/>
          </p:nvPr>
        </p:nvSpPr>
        <p:spPr>
          <a:xfrm>
            <a:off x="230945" y="116633"/>
            <a:ext cx="7904236" cy="936104"/>
          </a:xfrm>
        </p:spPr>
        <p:txBody>
          <a:bodyPr/>
          <a:lstStyle/>
          <a:p>
            <a:r>
              <a:rPr lang="en-US" altLang="ko-KR" sz="3600" b="1" dirty="0">
                <a:ea typeface="굴림" panose="020B0600000101010101" pitchFamily="34" charset="-127"/>
              </a:rPr>
              <a:t>Characteristics of Cross-Docking:</a:t>
            </a:r>
            <a:endParaRPr lang="en-US" altLang="en-US" sz="3600" dirty="0"/>
          </a:p>
        </p:txBody>
      </p:sp>
      <p:sp>
        <p:nvSpPr>
          <p:cNvPr id="132099" name="Rectangle 3"/>
          <p:cNvSpPr>
            <a:spLocks noGrp="1" noChangeArrowheads="1"/>
          </p:cNvSpPr>
          <p:nvPr>
            <p:ph type="body" idx="1"/>
          </p:nvPr>
        </p:nvSpPr>
        <p:spPr>
          <a:xfrm>
            <a:off x="0" y="1556792"/>
            <a:ext cx="8820472" cy="4195762"/>
          </a:xfrm>
        </p:spPr>
        <p:txBody>
          <a:bodyPr/>
          <a:lstStyle/>
          <a:p>
            <a:r>
              <a:rPr lang="en-US" altLang="ko-KR" sz="2800" dirty="0">
                <a:ea typeface="굴림" panose="020B0600000101010101" pitchFamily="34" charset="-127"/>
              </a:rPr>
              <a:t>Goods spend at most 48 hours in the warehouse</a:t>
            </a:r>
          </a:p>
          <a:p>
            <a:r>
              <a:rPr lang="en-US" altLang="ko-KR" sz="2800" dirty="0">
                <a:ea typeface="굴림" panose="020B0600000101010101" pitchFamily="34" charset="-127"/>
              </a:rPr>
              <a:t>Cross Docking avoids inventory and handling costs,</a:t>
            </a:r>
          </a:p>
          <a:p>
            <a:r>
              <a:rPr lang="en-US" altLang="ko-KR" sz="2800" dirty="0">
                <a:ea typeface="굴림" panose="020B0600000101010101" pitchFamily="34" charset="-127"/>
              </a:rPr>
              <a:t>Wal-Mart delivers about 85% of its goods through its warehouse system, compared to about 50% for Kmart</a:t>
            </a:r>
          </a:p>
          <a:p>
            <a:r>
              <a:rPr lang="en-US" altLang="ko-KR" sz="2800" dirty="0">
                <a:ea typeface="굴림" panose="020B0600000101010101" pitchFamily="34" charset="-127"/>
              </a:rPr>
              <a:t>Stores trigger orders for products.</a:t>
            </a:r>
          </a:p>
          <a:p>
            <a:endParaRPr lang="en-US" altLang="en-US" sz="2800" dirty="0"/>
          </a:p>
        </p:txBody>
      </p:sp>
    </p:spTree>
    <p:extLst>
      <p:ext uri="{BB962C8B-B14F-4D97-AF65-F5344CB8AC3E}">
        <p14:creationId xmlns:p14="http://schemas.microsoft.com/office/powerpoint/2010/main" val="2488249432"/>
      </p:ext>
    </p:extLst>
  </p:cSld>
  <p:clrMapOvr>
    <a:masterClrMapping/>
  </p:clrMapOvr>
  <p:transition spd="med">
    <p:split orient="vert"/>
    <p:sndAc>
      <p:endSnd/>
    </p:sndAc>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idx="4294967295"/>
          </p:nvPr>
        </p:nvSpPr>
        <p:spPr>
          <a:xfrm>
            <a:off x="250825" y="188913"/>
            <a:ext cx="7489825" cy="1371600"/>
          </a:xfrm>
        </p:spPr>
        <p:txBody>
          <a:bodyPr/>
          <a:lstStyle/>
          <a:p>
            <a:pPr eaLnBrk="1" hangingPunct="1"/>
            <a:r>
              <a:rPr lang="en-US" altLang="zh-CN" sz="4000" b="1" smtClean="0">
                <a:solidFill>
                  <a:schemeClr val="tx1"/>
                </a:solidFill>
              </a:rPr>
              <a:t>The Enabling Technologies in Supply Chain</a:t>
            </a:r>
          </a:p>
        </p:txBody>
      </p:sp>
      <p:sp>
        <p:nvSpPr>
          <p:cNvPr id="44035" name="Rectangle 3"/>
          <p:cNvSpPr>
            <a:spLocks noGrp="1" noChangeArrowheads="1"/>
          </p:cNvSpPr>
          <p:nvPr>
            <p:ph type="body" idx="4294967295"/>
          </p:nvPr>
        </p:nvSpPr>
        <p:spPr>
          <a:xfrm>
            <a:off x="241300" y="1566863"/>
            <a:ext cx="8677275" cy="5054600"/>
          </a:xfrm>
          <a:solidFill>
            <a:schemeClr val="bg1"/>
          </a:solidFill>
          <a:ln>
            <a:solidFill>
              <a:schemeClr val="tx1"/>
            </a:solidFill>
            <a:miter lim="800000"/>
            <a:headEnd/>
            <a:tailEnd/>
          </a:ln>
        </p:spPr>
        <p:txBody>
          <a:bodyPr/>
          <a:lstStyle/>
          <a:p>
            <a:pPr marL="0" indent="0" eaLnBrk="1" hangingPunct="1">
              <a:buFont typeface="Wingdings 3" panose="05040102010807070707" pitchFamily="18" charset="2"/>
              <a:buNone/>
            </a:pPr>
            <a:r>
              <a:rPr lang="en-GB" altLang="zh-CN" sz="2600" smtClean="0"/>
              <a:t>B2B Exchange Standard</a:t>
            </a:r>
            <a:r>
              <a:rPr lang="en-GB" altLang="zh-CN" sz="2600" smtClean="0">
                <a:sym typeface="Wingdings" panose="05000000000000000000" pitchFamily="2" charset="2"/>
              </a:rPr>
              <a:t>: </a:t>
            </a:r>
            <a:endParaRPr lang="en-US" altLang="zh-CN" sz="2600" smtClean="0"/>
          </a:p>
          <a:p>
            <a:pPr lvl="1" eaLnBrk="1" hangingPunct="1"/>
            <a:r>
              <a:rPr lang="en-US" altLang="zh-CN" sz="2600" smtClean="0"/>
              <a:t>Electronic Data interchange </a:t>
            </a:r>
            <a:r>
              <a:rPr lang="en-US" altLang="zh-CN" sz="2600" smtClean="0">
                <a:latin typeface="Arial" panose="020B0604020202020204" pitchFamily="34" charset="0"/>
              </a:rPr>
              <a:t>–</a:t>
            </a:r>
            <a:r>
              <a:rPr lang="en-US" altLang="zh-CN" sz="2600" smtClean="0"/>
              <a:t>EDI </a:t>
            </a:r>
          </a:p>
          <a:p>
            <a:pPr lvl="2" eaLnBrk="1" hangingPunct="1"/>
            <a:r>
              <a:rPr lang="en-US" altLang="zh-CN" sz="2600" smtClean="0"/>
              <a:t>Enables the computer-to-computer exchange between two organizations of standard transactions.</a:t>
            </a:r>
            <a:endParaRPr lang="en-GB" altLang="zh-CN" sz="2600" smtClean="0"/>
          </a:p>
          <a:p>
            <a:pPr lvl="2" eaLnBrk="1" hangingPunct="1"/>
            <a:endParaRPr lang="en-GB" altLang="zh-CN" sz="2600" smtClean="0"/>
          </a:p>
          <a:p>
            <a:pPr lvl="1" eaLnBrk="1" hangingPunct="1"/>
            <a:r>
              <a:rPr lang="en-GB" altLang="zh-CN" sz="2600" smtClean="0"/>
              <a:t>XML-based B2B exchange (</a:t>
            </a:r>
            <a:r>
              <a:rPr lang="en-US" altLang="zh-CN" sz="2600" smtClean="0"/>
              <a:t>XML-based Web Services Infrastructure) </a:t>
            </a:r>
            <a:endParaRPr lang="en-GB" altLang="zh-CN" sz="2600" smtClean="0"/>
          </a:p>
          <a:p>
            <a:pPr lvl="2" eaLnBrk="1" hangingPunct="1"/>
            <a:r>
              <a:rPr lang="en-US" altLang="zh-CN" sz="2600" smtClean="0"/>
              <a:t>the latest technology that enables EAI and PI</a:t>
            </a:r>
          </a:p>
          <a:p>
            <a:pPr lvl="2" eaLnBrk="1" hangingPunct="1"/>
            <a:r>
              <a:rPr lang="en-GB" altLang="zh-CN" sz="2600" smtClean="0"/>
              <a:t>Improve EDI</a:t>
            </a:r>
            <a:endParaRPr lang="en-US" altLang="zh-CN" sz="2600" smtClean="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ext Box 2"/>
          <p:cNvSpPr txBox="1">
            <a:spLocks noChangeArrowheads="1"/>
          </p:cNvSpPr>
          <p:nvPr/>
        </p:nvSpPr>
        <p:spPr bwMode="auto">
          <a:xfrm>
            <a:off x="898525" y="1412875"/>
            <a:ext cx="1698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rgbClr val="8AD0D6"/>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8AD0D6"/>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8AD0D6"/>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spcBef>
                <a:spcPct val="0"/>
              </a:spcBef>
              <a:buClrTx/>
              <a:buSzTx/>
              <a:buFontTx/>
              <a:buNone/>
            </a:pPr>
            <a:endParaRPr lang="en-GB" altLang="en-US" sz="2400">
              <a:latin typeface="Times New Roman" panose="02020603050405020304" pitchFamily="18" charset="0"/>
            </a:endParaRPr>
          </a:p>
        </p:txBody>
      </p:sp>
      <p:sp>
        <p:nvSpPr>
          <p:cNvPr id="46083" name="Rectangle 3"/>
          <p:cNvSpPr>
            <a:spLocks noGrp="1" noChangeArrowheads="1"/>
          </p:cNvSpPr>
          <p:nvPr>
            <p:ph type="title" idx="4294967295"/>
          </p:nvPr>
        </p:nvSpPr>
        <p:spPr>
          <a:xfrm>
            <a:off x="889000" y="188913"/>
            <a:ext cx="6157913" cy="863600"/>
          </a:xfrm>
        </p:spPr>
        <p:txBody>
          <a:bodyPr/>
          <a:lstStyle/>
          <a:p>
            <a:pPr eaLnBrk="1" hangingPunct="1"/>
            <a:r>
              <a:rPr lang="en-GB" altLang="en-US" sz="3200" b="1" smtClean="0">
                <a:solidFill>
                  <a:schemeClr val="tx1"/>
                </a:solidFill>
              </a:rPr>
              <a:t>E-PROCUREMENT</a:t>
            </a:r>
          </a:p>
        </p:txBody>
      </p:sp>
      <p:sp>
        <p:nvSpPr>
          <p:cNvPr id="364548" name="Text Box 4"/>
          <p:cNvSpPr txBox="1">
            <a:spLocks noChangeArrowheads="1"/>
          </p:cNvSpPr>
          <p:nvPr/>
        </p:nvSpPr>
        <p:spPr bwMode="auto">
          <a:xfrm>
            <a:off x="611188" y="1870075"/>
            <a:ext cx="7931150" cy="3278188"/>
          </a:xfrm>
          <a:prstGeom prst="rect">
            <a:avLst/>
          </a:prstGeom>
          <a:solidFill>
            <a:schemeClr val="bg1"/>
          </a:solidFill>
          <a:ln w="12700">
            <a:solidFill>
              <a:schemeClr val="tx1"/>
            </a:solidFill>
            <a:miter lim="800000"/>
            <a:headEnd type="none" w="sm" len="sm"/>
            <a:tailEnd type="none" w="sm" len="sm"/>
          </a:ln>
          <a:effectLst/>
        </p:spPr>
        <p:txBody>
          <a:bodyPr>
            <a:spAutoFit/>
          </a:bodyPr>
          <a:lstStyle/>
          <a:p>
            <a:pPr algn="just">
              <a:lnSpc>
                <a:spcPct val="150000"/>
              </a:lnSpc>
              <a:defRPr/>
            </a:pPr>
            <a:r>
              <a:rPr lang="en-GB" sz="2600" b="1" dirty="0">
                <a:solidFill>
                  <a:srgbClr val="FFFF66"/>
                </a:solidFill>
                <a:effectLst>
                  <a:outerShdw blurRad="38100" dist="38100" dir="2700000" algn="tl">
                    <a:srgbClr val="000000"/>
                  </a:outerShdw>
                </a:effectLst>
                <a:latin typeface="Calibri" panose="020F0502020204030204" pitchFamily="34" charset="0"/>
              </a:rPr>
              <a:t>E-PROCUREMENT</a:t>
            </a:r>
            <a:r>
              <a:rPr lang="en-GB" sz="2600" dirty="0">
                <a:latin typeface="Calibri" panose="020F0502020204030204" pitchFamily="34" charset="0"/>
              </a:rPr>
              <a:t> </a:t>
            </a:r>
            <a:endParaRPr lang="en-GB" altLang="zh-CN" sz="2600" dirty="0">
              <a:latin typeface="Calibri" panose="020F0502020204030204" pitchFamily="34" charset="0"/>
            </a:endParaRPr>
          </a:p>
          <a:p>
            <a:pPr>
              <a:lnSpc>
                <a:spcPct val="150000"/>
              </a:lnSpc>
              <a:defRPr/>
            </a:pPr>
            <a:r>
              <a:rPr lang="en-GB" sz="2400" i="1" dirty="0">
                <a:solidFill>
                  <a:schemeClr val="tx2"/>
                </a:solidFill>
                <a:latin typeface="Calibri" panose="020F0502020204030204" pitchFamily="34" charset="0"/>
              </a:rPr>
              <a:t>The electronic integration and management of all procurement activities including purchasing request, authorisation, ordering, delivery and payment between a purchaser and a supplier</a:t>
            </a:r>
          </a:p>
          <a:p>
            <a:pPr algn="r">
              <a:defRPr/>
            </a:pPr>
            <a:r>
              <a:rPr lang="en-GB" sz="2400" i="1" dirty="0">
                <a:solidFill>
                  <a:schemeClr val="tx2"/>
                </a:solidFill>
                <a:latin typeface="Calibri" panose="020F0502020204030204" pitchFamily="34" charset="0"/>
              </a:rPr>
              <a:t>Chaffey, 2007:309</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6594" name="Rectangle 2"/>
          <p:cNvSpPr>
            <a:spLocks noChangeArrowheads="1"/>
          </p:cNvSpPr>
          <p:nvPr/>
        </p:nvSpPr>
        <p:spPr bwMode="auto">
          <a:xfrm>
            <a:off x="323850" y="188913"/>
            <a:ext cx="7127875" cy="863600"/>
          </a:xfrm>
          <a:prstGeom prst="rect">
            <a:avLst/>
          </a:prstGeom>
          <a:noFill/>
          <a:ln w="9525">
            <a:noFill/>
            <a:miter lim="800000"/>
            <a:headEnd/>
            <a:tailEnd/>
          </a:ln>
          <a:effectLst/>
        </p:spPr>
        <p:txBody>
          <a:bodyPr anchor="ctr"/>
          <a:lstStyle/>
          <a:p>
            <a:pPr>
              <a:defRPr/>
            </a:pPr>
            <a:r>
              <a:rPr kumimoji="1" lang="en-GB" sz="3200" b="1" dirty="0">
                <a:effectLst>
                  <a:outerShdw blurRad="38100" dist="38100" dir="2700000" algn="tl">
                    <a:srgbClr val="000000"/>
                  </a:outerShdw>
                </a:effectLst>
                <a:latin typeface="Tahoma" pitchFamily="34" charset="0"/>
              </a:rPr>
              <a:t>E-PROCUREMENT</a:t>
            </a:r>
          </a:p>
        </p:txBody>
      </p:sp>
      <p:sp>
        <p:nvSpPr>
          <p:cNvPr id="48131" name="Text Box 3"/>
          <p:cNvSpPr txBox="1">
            <a:spLocks noChangeArrowheads="1"/>
          </p:cNvSpPr>
          <p:nvPr/>
        </p:nvSpPr>
        <p:spPr bwMode="auto">
          <a:xfrm>
            <a:off x="323850" y="1255713"/>
            <a:ext cx="8208963" cy="5068887"/>
          </a:xfrm>
          <a:prstGeom prst="rect">
            <a:avLst/>
          </a:prstGeom>
          <a:solidFill>
            <a:schemeClr val="bg1"/>
          </a:solidFill>
          <a:ln w="12700">
            <a:solidFill>
              <a:schemeClr val="tx1"/>
            </a:solidFill>
            <a:miter lim="800000"/>
            <a:headEnd type="none" w="sm" len="sm"/>
            <a:tailEnd type="none" w="sm" len="sm"/>
          </a:ln>
        </p:spPr>
        <p:txBody>
          <a:bodyPr>
            <a:spAutoFit/>
          </a:bodyPr>
          <a:lstStyle>
            <a:lvl1pPr marL="457200" indent="-457200">
              <a:spcBef>
                <a:spcPts val="1000"/>
              </a:spcBef>
              <a:buClr>
                <a:srgbClr val="8AD0D6"/>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914400" indent="-457200">
              <a:spcBef>
                <a:spcPts val="1000"/>
              </a:spcBef>
              <a:buClr>
                <a:srgbClr val="8AD0D6"/>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8AD0D6"/>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lgn="just">
              <a:spcBef>
                <a:spcPct val="30000"/>
              </a:spcBef>
              <a:buClrTx/>
              <a:buSzTx/>
              <a:buFontTx/>
              <a:buNone/>
            </a:pPr>
            <a:r>
              <a:rPr lang="en-GB" altLang="en-US" sz="2200">
                <a:solidFill>
                  <a:schemeClr val="tx2"/>
                </a:solidFill>
                <a:latin typeface="Arial" panose="020B0604020202020204" pitchFamily="34" charset="0"/>
              </a:rPr>
              <a:t>Considered as :</a:t>
            </a:r>
          </a:p>
          <a:p>
            <a:pPr lvl="1" algn="just">
              <a:spcBef>
                <a:spcPct val="30000"/>
              </a:spcBef>
              <a:buClrTx/>
              <a:buSzTx/>
              <a:buFontTx/>
              <a:buAutoNum type="arabicPeriod"/>
            </a:pPr>
            <a:r>
              <a:rPr lang="en-GB" altLang="en-US" sz="2200">
                <a:solidFill>
                  <a:schemeClr val="tx2"/>
                </a:solidFill>
                <a:latin typeface="Arial" panose="020B0604020202020204" pitchFamily="34" charset="0"/>
              </a:rPr>
              <a:t>a structural enabler for re-engineering the</a:t>
            </a:r>
            <a:r>
              <a:rPr lang="en-GB" altLang="zh-CN" sz="2200">
                <a:solidFill>
                  <a:schemeClr val="tx2"/>
                </a:solidFill>
                <a:latin typeface="Arial" panose="020B0604020202020204" pitchFamily="34" charset="0"/>
              </a:rPr>
              <a:t> traditional</a:t>
            </a:r>
            <a:r>
              <a:rPr lang="en-GB" altLang="en-US" sz="2200">
                <a:solidFill>
                  <a:schemeClr val="tx2"/>
                </a:solidFill>
                <a:latin typeface="Arial" panose="020B0604020202020204" pitchFamily="34" charset="0"/>
              </a:rPr>
              <a:t> procurement process</a:t>
            </a:r>
          </a:p>
          <a:p>
            <a:pPr lvl="1" algn="just">
              <a:spcBef>
                <a:spcPct val="30000"/>
              </a:spcBef>
              <a:buClrTx/>
              <a:buSzTx/>
              <a:buFontTx/>
              <a:buAutoNum type="arabicPeriod"/>
            </a:pPr>
            <a:r>
              <a:rPr lang="en-GB" altLang="en-US" sz="2200">
                <a:solidFill>
                  <a:schemeClr val="tx2"/>
                </a:solidFill>
                <a:latin typeface="Arial" panose="020B0604020202020204" pitchFamily="34" charset="0"/>
              </a:rPr>
              <a:t>the means for conducting business electronically across the upstream supply chain between buyers and suppliers</a:t>
            </a:r>
            <a:endParaRPr lang="en-GB" altLang="zh-CN" sz="2200">
              <a:solidFill>
                <a:schemeClr val="tx2"/>
              </a:solidFill>
              <a:latin typeface="Arial" panose="020B0604020202020204" pitchFamily="34" charset="0"/>
            </a:endParaRPr>
          </a:p>
          <a:p>
            <a:pPr algn="just">
              <a:spcBef>
                <a:spcPct val="30000"/>
              </a:spcBef>
              <a:buClrTx/>
              <a:buSzTx/>
              <a:buFontTx/>
              <a:buNone/>
            </a:pPr>
            <a:endParaRPr lang="en-GB" altLang="zh-CN" sz="2200">
              <a:solidFill>
                <a:schemeClr val="tx2"/>
              </a:solidFill>
              <a:latin typeface="Arial" panose="020B0604020202020204" pitchFamily="34" charset="0"/>
            </a:endParaRPr>
          </a:p>
          <a:p>
            <a:pPr algn="just">
              <a:spcBef>
                <a:spcPct val="30000"/>
              </a:spcBef>
              <a:buClrTx/>
              <a:buSzTx/>
              <a:buFontTx/>
              <a:buNone/>
            </a:pPr>
            <a:r>
              <a:rPr lang="en-GB" altLang="zh-CN" sz="2200">
                <a:solidFill>
                  <a:schemeClr val="tx2"/>
                </a:solidFill>
                <a:latin typeface="Arial" panose="020B0604020202020204" pitchFamily="34" charset="0"/>
              </a:rPr>
              <a:t>Five Rights of Purchasing:</a:t>
            </a:r>
          </a:p>
          <a:p>
            <a:pPr lvl="1" algn="just">
              <a:spcBef>
                <a:spcPct val="30000"/>
              </a:spcBef>
              <a:buClrTx/>
              <a:buSzTx/>
              <a:buFontTx/>
              <a:buAutoNum type="arabicPeriod"/>
            </a:pPr>
            <a:r>
              <a:rPr lang="en-GB" altLang="zh-CN" sz="2200">
                <a:solidFill>
                  <a:schemeClr val="tx2"/>
                </a:solidFill>
                <a:latin typeface="Arial" panose="020B0604020202020204" pitchFamily="34" charset="0"/>
              </a:rPr>
              <a:t>Right price</a:t>
            </a:r>
          </a:p>
          <a:p>
            <a:pPr lvl="1" algn="just">
              <a:spcBef>
                <a:spcPct val="30000"/>
              </a:spcBef>
              <a:buClrTx/>
              <a:buSzTx/>
              <a:buFontTx/>
              <a:buAutoNum type="arabicPeriod"/>
            </a:pPr>
            <a:r>
              <a:rPr lang="en-GB" altLang="zh-CN" sz="2200">
                <a:solidFill>
                  <a:schemeClr val="tx2"/>
                </a:solidFill>
                <a:latin typeface="Arial" panose="020B0604020202020204" pitchFamily="34" charset="0"/>
              </a:rPr>
              <a:t>Delivered at the right time</a:t>
            </a:r>
          </a:p>
          <a:p>
            <a:pPr lvl="1" algn="just">
              <a:spcBef>
                <a:spcPct val="30000"/>
              </a:spcBef>
              <a:buClrTx/>
              <a:buSzTx/>
              <a:buFontTx/>
              <a:buAutoNum type="arabicPeriod"/>
            </a:pPr>
            <a:r>
              <a:rPr lang="en-GB" altLang="zh-CN" sz="2200">
                <a:solidFill>
                  <a:schemeClr val="tx2"/>
                </a:solidFill>
                <a:latin typeface="Arial" panose="020B0604020202020204" pitchFamily="34" charset="0"/>
              </a:rPr>
              <a:t>Right quality</a:t>
            </a:r>
          </a:p>
          <a:p>
            <a:pPr lvl="1" algn="just">
              <a:spcBef>
                <a:spcPct val="30000"/>
              </a:spcBef>
              <a:buClrTx/>
              <a:buSzTx/>
              <a:buFontTx/>
              <a:buAutoNum type="arabicPeriod"/>
            </a:pPr>
            <a:r>
              <a:rPr lang="en-GB" altLang="zh-CN" sz="2200">
                <a:solidFill>
                  <a:schemeClr val="tx2"/>
                </a:solidFill>
                <a:latin typeface="Arial" panose="020B0604020202020204" pitchFamily="34" charset="0"/>
              </a:rPr>
              <a:t>Right Quantity</a:t>
            </a:r>
          </a:p>
          <a:p>
            <a:pPr lvl="1" algn="just">
              <a:spcBef>
                <a:spcPct val="30000"/>
              </a:spcBef>
              <a:buClrTx/>
              <a:buSzTx/>
              <a:buFontTx/>
              <a:buAutoNum type="arabicPeriod"/>
            </a:pPr>
            <a:r>
              <a:rPr lang="en-GB" altLang="zh-CN" sz="2200">
                <a:solidFill>
                  <a:schemeClr val="tx2"/>
                </a:solidFill>
                <a:latin typeface="Arial" panose="020B0604020202020204" pitchFamily="34" charset="0"/>
              </a:rPr>
              <a:t>From the Right source   </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idx="4294967295"/>
          </p:nvPr>
        </p:nvSpPr>
        <p:spPr>
          <a:xfrm>
            <a:off x="0" y="115888"/>
            <a:ext cx="8137525" cy="641350"/>
          </a:xfrm>
        </p:spPr>
        <p:txBody>
          <a:bodyPr/>
          <a:lstStyle/>
          <a:p>
            <a:pPr eaLnBrk="1" hangingPunct="1"/>
            <a:r>
              <a:rPr lang="en-GB" altLang="en-US" sz="4000" b="1" smtClean="0"/>
              <a:t>How important is procurement?</a:t>
            </a:r>
            <a:endParaRPr lang="en-US" altLang="en-US" sz="4000" b="1" smtClean="0"/>
          </a:p>
        </p:txBody>
      </p:sp>
      <p:sp>
        <p:nvSpPr>
          <p:cNvPr id="50179" name="Rectangle 3"/>
          <p:cNvSpPr>
            <a:spLocks noGrp="1" noChangeArrowheads="1"/>
          </p:cNvSpPr>
          <p:nvPr>
            <p:ph type="body" idx="4294967295"/>
          </p:nvPr>
        </p:nvSpPr>
        <p:spPr>
          <a:xfrm>
            <a:off x="250825" y="1484313"/>
            <a:ext cx="8569325" cy="4752975"/>
          </a:xfrm>
        </p:spPr>
        <p:txBody>
          <a:bodyPr/>
          <a:lstStyle/>
          <a:p>
            <a:pPr eaLnBrk="1" hangingPunct="1">
              <a:lnSpc>
                <a:spcPct val="80000"/>
              </a:lnSpc>
              <a:buClr>
                <a:schemeClr val="bg1"/>
              </a:buClr>
              <a:buSzTx/>
              <a:buFontTx/>
              <a:buNone/>
            </a:pPr>
            <a:r>
              <a:rPr lang="en-US" altLang="en-US" sz="3000" smtClean="0"/>
              <a:t>	‘</a:t>
            </a:r>
            <a:r>
              <a:rPr lang="en-US" altLang="ja-JP" sz="3000" smtClean="0">
                <a:cs typeface="Meiryo" panose="020B0604030504040204" pitchFamily="34" charset="-128"/>
              </a:rPr>
              <a:t>We estimate that for every dollar a company earns in revenue, 50 cents to 55 cents is spent on indirect goods and services </a:t>
            </a:r>
            <a:r>
              <a:rPr lang="en-US" altLang="ja-JP" sz="3000" smtClean="0">
                <a:cs typeface="Arial" panose="020B0604020202020204" pitchFamily="34" charset="0"/>
              </a:rPr>
              <a:t>– </a:t>
            </a:r>
            <a:r>
              <a:rPr lang="en-US" altLang="ja-JP" sz="3000" smtClean="0">
                <a:cs typeface="Meiryo" panose="020B0604030504040204" pitchFamily="34" charset="-128"/>
              </a:rPr>
              <a:t>things like office supplies and computer equipment. </a:t>
            </a:r>
          </a:p>
          <a:p>
            <a:pPr eaLnBrk="1" hangingPunct="1">
              <a:lnSpc>
                <a:spcPct val="80000"/>
              </a:lnSpc>
              <a:buClr>
                <a:schemeClr val="bg1"/>
              </a:buClr>
              <a:buSzTx/>
              <a:buFontTx/>
              <a:buNone/>
            </a:pPr>
            <a:r>
              <a:rPr lang="en-US" altLang="en-US" sz="3000" smtClean="0"/>
              <a:t>	</a:t>
            </a:r>
          </a:p>
          <a:p>
            <a:pPr eaLnBrk="1" hangingPunct="1">
              <a:lnSpc>
                <a:spcPct val="80000"/>
              </a:lnSpc>
              <a:buClr>
                <a:schemeClr val="bg1"/>
              </a:buClr>
              <a:buSzTx/>
              <a:buFontTx/>
              <a:buNone/>
            </a:pPr>
            <a:r>
              <a:rPr lang="en-US" altLang="en-US" sz="3000" smtClean="0"/>
              <a:t>	That half dollar represents an opportunity: By driving costs out of the purchasing process, companies can increase profits without having to sell more goods.’ Hildebrand (2002)</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4"/>
          <p:cNvSpPr txBox="1">
            <a:spLocks noChangeArrowheads="1"/>
          </p:cNvSpPr>
          <p:nvPr/>
        </p:nvSpPr>
        <p:spPr bwMode="auto">
          <a:xfrm>
            <a:off x="273050" y="5886450"/>
            <a:ext cx="8534400" cy="366713"/>
          </a:xfrm>
          <a:prstGeom prst="rect">
            <a:avLst/>
          </a:prstGeom>
          <a:noFill/>
          <a:ln w="9525">
            <a:noFill/>
            <a:miter lim="800000"/>
            <a:headEnd/>
            <a:tailEnd/>
          </a:ln>
        </p:spPr>
        <p:txBody>
          <a:bodyPr>
            <a:spAutoFit/>
          </a:bodyPr>
          <a:lstStyle/>
          <a:p>
            <a:pPr eaLnBrk="1" hangingPunct="1">
              <a:spcBef>
                <a:spcPct val="50000"/>
              </a:spcBef>
              <a:defRPr/>
            </a:pPr>
            <a:r>
              <a:rPr lang="en-GB" sz="1200" dirty="0">
                <a:solidFill>
                  <a:schemeClr val="bg1"/>
                </a:solidFill>
                <a:latin typeface="+mn-lt"/>
                <a:cs typeface="Microsoft Sans Serif" pitchFamily="34" charset="0"/>
              </a:rPr>
              <a:t>Figure 7.1 </a:t>
            </a:r>
            <a:r>
              <a:rPr lang="en-GB" dirty="0">
                <a:solidFill>
                  <a:schemeClr val="bg1"/>
                </a:solidFill>
                <a:latin typeface="+mn-lt"/>
                <a:cs typeface="Microsoft Sans Serif" pitchFamily="34" charset="0"/>
              </a:rPr>
              <a:t> </a:t>
            </a:r>
            <a:r>
              <a:rPr lang="en-US" dirty="0">
                <a:solidFill>
                  <a:schemeClr val="bg1"/>
                </a:solidFill>
                <a:latin typeface="+mn-lt"/>
                <a:cs typeface="Microsoft Sans Serif" pitchFamily="34" charset="0"/>
              </a:rPr>
              <a:t>Key procurement activities within an </a:t>
            </a:r>
            <a:r>
              <a:rPr lang="en-US" dirty="0" err="1">
                <a:solidFill>
                  <a:schemeClr val="bg1"/>
                </a:solidFill>
                <a:latin typeface="+mn-lt"/>
                <a:cs typeface="Microsoft Sans Serif" pitchFamily="34" charset="0"/>
              </a:rPr>
              <a:t>organisation</a:t>
            </a:r>
            <a:endParaRPr lang="en-US" dirty="0">
              <a:solidFill>
                <a:schemeClr val="bg1"/>
              </a:solidFill>
              <a:latin typeface="+mn-lt"/>
              <a:cs typeface="Microsoft Sans Serif" pitchFamily="34" charset="0"/>
            </a:endParaRPr>
          </a:p>
        </p:txBody>
      </p:sp>
      <p:pic>
        <p:nvPicPr>
          <p:cNvPr id="52227" name="Picture 6" descr="Z:\Graphics\Powerpoint\PE_UK\PE217-Chaffey\Final files\GIF\CH07\M07NF001.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6125" y="371475"/>
            <a:ext cx="7651750" cy="5329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4"/>
          <p:cNvSpPr>
            <a:spLocks noChangeArrowheads="1"/>
          </p:cNvSpPr>
          <p:nvPr/>
        </p:nvSpPr>
        <p:spPr bwMode="auto">
          <a:xfrm>
            <a:off x="288925" y="5616575"/>
            <a:ext cx="8382000" cy="80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rgbClr val="8AD0D6"/>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8AD0D6"/>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8AD0D6"/>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spcBef>
                <a:spcPct val="0"/>
              </a:spcBef>
              <a:buClrTx/>
              <a:buSzTx/>
              <a:buFontTx/>
              <a:buNone/>
            </a:pPr>
            <a:r>
              <a:rPr lang="en-US" altLang="en-US" sz="1200">
                <a:solidFill>
                  <a:schemeClr val="bg1"/>
                </a:solidFill>
                <a:latin typeface="Arial" panose="020B0604020202020204" pitchFamily="34" charset="0"/>
                <a:ea typeface="MS PGothic" panose="020B0600070205080204" pitchFamily="34" charset="-128"/>
              </a:rPr>
              <a:t>Table 7.1 </a:t>
            </a:r>
            <a:r>
              <a:rPr lang="en-US" altLang="en-US" sz="1800">
                <a:solidFill>
                  <a:schemeClr val="bg1"/>
                </a:solidFill>
                <a:latin typeface="Arial" panose="020B0604020202020204" pitchFamily="34" charset="0"/>
                <a:ea typeface="MS PGothic" panose="020B0600070205080204" pitchFamily="34" charset="-128"/>
              </a:rPr>
              <a:t> Process flow analysis for traditional procurement (typical cycle time, </a:t>
            </a:r>
            <a:br>
              <a:rPr lang="en-US" altLang="en-US" sz="1800">
                <a:solidFill>
                  <a:schemeClr val="bg1"/>
                </a:solidFill>
                <a:latin typeface="Arial" panose="020B0604020202020204" pitchFamily="34" charset="0"/>
                <a:ea typeface="MS PGothic" panose="020B0600070205080204" pitchFamily="34" charset="-128"/>
              </a:rPr>
            </a:br>
            <a:r>
              <a:rPr lang="en-US" altLang="en-US" sz="1800">
                <a:solidFill>
                  <a:schemeClr val="bg1"/>
                </a:solidFill>
                <a:latin typeface="Arial" panose="020B0604020202020204" pitchFamily="34" charset="0"/>
                <a:ea typeface="MS PGothic" panose="020B0600070205080204" pitchFamily="34" charset="-128"/>
              </a:rPr>
              <a:t>5</a:t>
            </a:r>
            <a:r>
              <a:rPr lang="en-US" altLang="en-US" sz="1800" baseline="44000">
                <a:solidFill>
                  <a:schemeClr val="bg1"/>
                </a:solidFill>
                <a:latin typeface="Arial" panose="020B0604020202020204" pitchFamily="34" charset="0"/>
                <a:ea typeface="MS PGothic" panose="020B0600070205080204" pitchFamily="34" charset="-128"/>
              </a:rPr>
              <a:t>1</a:t>
            </a:r>
            <a:r>
              <a:rPr lang="en-US" altLang="en-US" sz="1800">
                <a:solidFill>
                  <a:schemeClr val="bg1"/>
                </a:solidFill>
                <a:latin typeface="Arial" panose="020B0604020202020204" pitchFamily="34" charset="0"/>
                <a:ea typeface="MS PGothic" panose="020B0600070205080204" pitchFamily="34" charset="-128"/>
              </a:rPr>
              <a:t>⁄</a:t>
            </a:r>
            <a:r>
              <a:rPr lang="en-US" altLang="en-US" sz="1800" baseline="-25000">
                <a:solidFill>
                  <a:schemeClr val="bg1"/>
                </a:solidFill>
                <a:latin typeface="Arial" panose="020B0604020202020204" pitchFamily="34" charset="0"/>
                <a:ea typeface="MS PGothic" panose="020B0600070205080204" pitchFamily="34" charset="-128"/>
              </a:rPr>
              <a:t>2</a:t>
            </a:r>
            <a:r>
              <a:rPr lang="en-US" altLang="en-US" sz="1800">
                <a:solidFill>
                  <a:schemeClr val="bg1"/>
                </a:solidFill>
                <a:latin typeface="Arial" panose="020B0604020202020204" pitchFamily="34" charset="0"/>
                <a:ea typeface="MS PGothic" panose="020B0600070205080204" pitchFamily="34" charset="-128"/>
              </a:rPr>
              <a:t> days)</a:t>
            </a:r>
          </a:p>
          <a:p>
            <a:pPr>
              <a:spcBef>
                <a:spcPct val="0"/>
              </a:spcBef>
              <a:buClrTx/>
              <a:buSzTx/>
              <a:buFontTx/>
              <a:buNone/>
            </a:pPr>
            <a:r>
              <a:rPr lang="en-IN" altLang="en-US" sz="1000" i="1">
                <a:solidFill>
                  <a:schemeClr val="bg1"/>
                </a:solidFill>
                <a:latin typeface="Arial" panose="020B0604020202020204" pitchFamily="34" charset="0"/>
                <a:ea typeface="MS PGothic" panose="020B0600070205080204" pitchFamily="34" charset="-128"/>
              </a:rPr>
              <a:t>Note</a:t>
            </a:r>
            <a:r>
              <a:rPr lang="en-IN" altLang="en-US" sz="1000">
                <a:solidFill>
                  <a:schemeClr val="bg1"/>
                </a:solidFill>
                <a:latin typeface="Arial" panose="020B0604020202020204" pitchFamily="34" charset="0"/>
                <a:ea typeface="MS PGothic" panose="020B0600070205080204" pitchFamily="34" charset="-128"/>
              </a:rPr>
              <a:t>: see Table 7.2 on p.302 for key to symbols.</a:t>
            </a:r>
          </a:p>
        </p:txBody>
      </p:sp>
      <p:pic>
        <p:nvPicPr>
          <p:cNvPr id="54275" name="Picture 5" descr="M07NT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6913" y="371475"/>
            <a:ext cx="7750175" cy="4914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5"/>
          <p:cNvSpPr>
            <a:spLocks noChangeArrowheads="1"/>
          </p:cNvSpPr>
          <p:nvPr/>
        </p:nvSpPr>
        <p:spPr bwMode="auto">
          <a:xfrm>
            <a:off x="288925" y="5883275"/>
            <a:ext cx="8382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rgbClr val="8AD0D6"/>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8AD0D6"/>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8AD0D6"/>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spcBef>
                <a:spcPct val="0"/>
              </a:spcBef>
              <a:buClrTx/>
              <a:buSzTx/>
              <a:buFontTx/>
              <a:buNone/>
            </a:pPr>
            <a:r>
              <a:rPr lang="en-US" altLang="en-US" sz="1200">
                <a:solidFill>
                  <a:schemeClr val="bg1"/>
                </a:solidFill>
                <a:latin typeface="Arial" panose="020B0604020202020204" pitchFamily="34" charset="0"/>
                <a:ea typeface="MS PGothic" panose="020B0600070205080204" pitchFamily="34" charset="-128"/>
              </a:rPr>
              <a:t>Table 7.2 </a:t>
            </a:r>
            <a:r>
              <a:rPr lang="en-US" altLang="en-US" sz="1800">
                <a:solidFill>
                  <a:schemeClr val="bg1"/>
                </a:solidFill>
                <a:latin typeface="Arial" panose="020B0604020202020204" pitchFamily="34" charset="0"/>
                <a:ea typeface="MS PGothic" panose="020B0600070205080204" pitchFamily="34" charset="-128"/>
              </a:rPr>
              <a:t> Process flow analysis for new procurement (typical cycle time, 1</a:t>
            </a:r>
            <a:r>
              <a:rPr lang="en-US" altLang="en-US" sz="1800" baseline="44000">
                <a:solidFill>
                  <a:schemeClr val="bg1"/>
                </a:solidFill>
                <a:latin typeface="Arial" panose="020B0604020202020204" pitchFamily="34" charset="0"/>
                <a:ea typeface="MS PGothic" panose="020B0600070205080204" pitchFamily="34" charset="-128"/>
              </a:rPr>
              <a:t>1</a:t>
            </a:r>
            <a:r>
              <a:rPr lang="en-US" altLang="en-US" sz="1800">
                <a:solidFill>
                  <a:schemeClr val="bg1"/>
                </a:solidFill>
                <a:latin typeface="Arial" panose="020B0604020202020204" pitchFamily="34" charset="0"/>
                <a:ea typeface="MS PGothic" panose="020B0600070205080204" pitchFamily="34" charset="-128"/>
              </a:rPr>
              <a:t>⁄</a:t>
            </a:r>
            <a:r>
              <a:rPr lang="en-US" altLang="en-US" sz="1800" baseline="-25000">
                <a:solidFill>
                  <a:schemeClr val="bg1"/>
                </a:solidFill>
                <a:latin typeface="Arial" panose="020B0604020202020204" pitchFamily="34" charset="0"/>
                <a:ea typeface="MS PGothic" panose="020B0600070205080204" pitchFamily="34" charset="-128"/>
              </a:rPr>
              <a:t>2</a:t>
            </a:r>
            <a:r>
              <a:rPr lang="en-US" altLang="en-US" sz="1800">
                <a:solidFill>
                  <a:schemeClr val="bg1"/>
                </a:solidFill>
                <a:latin typeface="Arial" panose="020B0604020202020204" pitchFamily="34" charset="0"/>
                <a:ea typeface="MS PGothic" panose="020B0600070205080204" pitchFamily="34" charset="-128"/>
              </a:rPr>
              <a:t> days)</a:t>
            </a:r>
          </a:p>
        </p:txBody>
      </p:sp>
      <p:pic>
        <p:nvPicPr>
          <p:cNvPr id="56323" name="Picture 6" descr="M07NT00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0075" y="844550"/>
            <a:ext cx="7943850" cy="4375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ext Box 4"/>
          <p:cNvSpPr txBox="1">
            <a:spLocks noChangeArrowheads="1"/>
          </p:cNvSpPr>
          <p:nvPr/>
        </p:nvSpPr>
        <p:spPr bwMode="auto">
          <a:xfrm>
            <a:off x="277813" y="5886450"/>
            <a:ext cx="85344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rgbClr val="8AD0D6"/>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8AD0D6"/>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8AD0D6"/>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eaLnBrk="1" hangingPunct="1">
              <a:spcBef>
                <a:spcPct val="50000"/>
              </a:spcBef>
              <a:buClrTx/>
              <a:buSzTx/>
              <a:buFontTx/>
              <a:buNone/>
            </a:pPr>
            <a:r>
              <a:rPr lang="en-GB" altLang="en-US" sz="1200">
                <a:solidFill>
                  <a:srgbClr val="000000"/>
                </a:solidFill>
                <a:latin typeface="Arial" panose="020B0604020202020204" pitchFamily="34" charset="0"/>
                <a:ea typeface="MS PGothic" panose="020B0600070205080204" pitchFamily="34" charset="-128"/>
              </a:rPr>
              <a:t>Figure 7.3 </a:t>
            </a:r>
            <a:r>
              <a:rPr lang="en-GB" altLang="en-US" sz="1800">
                <a:solidFill>
                  <a:srgbClr val="000000"/>
                </a:solidFill>
                <a:latin typeface="Arial" panose="020B0604020202020204" pitchFamily="34" charset="0"/>
                <a:ea typeface="MS PGothic" panose="020B0600070205080204" pitchFamily="34" charset="-128"/>
              </a:rPr>
              <a:t> </a:t>
            </a:r>
            <a:r>
              <a:rPr lang="en-US" altLang="en-US" sz="1800">
                <a:solidFill>
                  <a:srgbClr val="000000"/>
                </a:solidFill>
                <a:latin typeface="Arial" panose="020B0604020202020204" pitchFamily="34" charset="0"/>
                <a:ea typeface="MS PGothic" panose="020B0600070205080204" pitchFamily="34" charset="-128"/>
              </a:rPr>
              <a:t>Use of different information systems for different aspects of the </a:t>
            </a:r>
            <a:br>
              <a:rPr lang="en-US" altLang="en-US" sz="1800">
                <a:solidFill>
                  <a:srgbClr val="000000"/>
                </a:solidFill>
                <a:latin typeface="Arial" panose="020B0604020202020204" pitchFamily="34" charset="0"/>
                <a:ea typeface="MS PGothic" panose="020B0600070205080204" pitchFamily="34" charset="-128"/>
              </a:rPr>
            </a:br>
            <a:r>
              <a:rPr lang="en-US" altLang="en-US" sz="1800">
                <a:solidFill>
                  <a:srgbClr val="000000"/>
                </a:solidFill>
                <a:latin typeface="Arial" panose="020B0604020202020204" pitchFamily="34" charset="0"/>
                <a:ea typeface="MS PGothic" panose="020B0600070205080204" pitchFamily="34" charset="-128"/>
              </a:rPr>
              <a:t>fulfilment cycle</a:t>
            </a:r>
            <a:endParaRPr lang="en-US" altLang="en-US" sz="800">
              <a:solidFill>
                <a:srgbClr val="000000"/>
              </a:solidFill>
              <a:latin typeface="Arial" panose="020B0604020202020204" pitchFamily="34" charset="0"/>
              <a:ea typeface="MS PGothic" panose="020B0600070205080204" pitchFamily="34" charset="-128"/>
            </a:endParaRPr>
          </a:p>
        </p:txBody>
      </p:sp>
      <p:pic>
        <p:nvPicPr>
          <p:cNvPr id="58371" name="Picture 6" descr="M07NF00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1300" y="368300"/>
            <a:ext cx="6121400" cy="529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idx="4294967295"/>
          </p:nvPr>
        </p:nvSpPr>
        <p:spPr>
          <a:xfrm>
            <a:off x="395288" y="188913"/>
            <a:ext cx="7235825" cy="1371600"/>
          </a:xfrm>
        </p:spPr>
        <p:txBody>
          <a:bodyPr/>
          <a:lstStyle/>
          <a:p>
            <a:pPr eaLnBrk="1" hangingPunct="1"/>
            <a:r>
              <a:rPr lang="en-US" altLang="zh-CN" b="1" smtClean="0">
                <a:solidFill>
                  <a:schemeClr val="tx1"/>
                </a:solidFill>
              </a:rPr>
              <a:t>Collaborative Commerce</a:t>
            </a:r>
            <a:endParaRPr lang="en-US" altLang="zh-CN" sz="3600" b="1" smtClean="0">
              <a:solidFill>
                <a:schemeClr val="tx1"/>
              </a:solidFill>
            </a:endParaRPr>
          </a:p>
        </p:txBody>
      </p:sp>
      <p:sp>
        <p:nvSpPr>
          <p:cNvPr id="60419" name="Rectangle 3"/>
          <p:cNvSpPr>
            <a:spLocks noGrp="1" noChangeArrowheads="1"/>
          </p:cNvSpPr>
          <p:nvPr>
            <p:ph type="body" idx="4294967295"/>
          </p:nvPr>
        </p:nvSpPr>
        <p:spPr>
          <a:xfrm>
            <a:off x="395288" y="1731963"/>
            <a:ext cx="8229600" cy="4114800"/>
          </a:xfrm>
          <a:solidFill>
            <a:schemeClr val="bg1"/>
          </a:solidFill>
          <a:ln>
            <a:solidFill>
              <a:schemeClr val="tx1"/>
            </a:solidFill>
            <a:miter lim="800000"/>
            <a:headEnd/>
            <a:tailEnd/>
          </a:ln>
        </p:spPr>
        <p:txBody>
          <a:bodyPr/>
          <a:lstStyle/>
          <a:p>
            <a:pPr eaLnBrk="1" hangingPunct="1"/>
            <a:r>
              <a:rPr lang="en-US" altLang="zh-CN" i="1" smtClean="0"/>
              <a:t>Collaborative commerce </a:t>
            </a:r>
          </a:p>
          <a:p>
            <a:pPr eaLnBrk="1" hangingPunct="1">
              <a:buFont typeface="Wingdings" panose="05000000000000000000" pitchFamily="2" charset="2"/>
              <a:buNone/>
            </a:pPr>
            <a:r>
              <a:rPr lang="en-US" altLang="zh-CN" i="1" smtClean="0"/>
              <a:t>	(c-commerce):</a:t>
            </a:r>
            <a:r>
              <a:rPr lang="en-US" altLang="zh-CN" b="1" smtClean="0"/>
              <a:t> </a:t>
            </a:r>
            <a:r>
              <a:rPr lang="en-US" altLang="zh-CN" smtClean="0"/>
              <a:t>The use of digital technologies that enable companies to collaboratively plan, design, develop, manage, and research products, services, and innovative EC applications</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idx="4294967295"/>
          </p:nvPr>
        </p:nvSpPr>
        <p:spPr>
          <a:xfrm>
            <a:off x="0" y="115888"/>
            <a:ext cx="8229600" cy="1371600"/>
          </a:xfrm>
        </p:spPr>
        <p:txBody>
          <a:bodyPr/>
          <a:lstStyle/>
          <a:p>
            <a:pPr eaLnBrk="1" hangingPunct="1"/>
            <a:r>
              <a:rPr lang="en-US" altLang="zh-CN" smtClean="0">
                <a:solidFill>
                  <a:schemeClr val="tx1"/>
                </a:solidFill>
              </a:rPr>
              <a:t>Collaborative Commerce</a:t>
            </a:r>
            <a:r>
              <a:rPr lang="en-US" altLang="zh-CN" sz="4800" smtClean="0">
                <a:solidFill>
                  <a:schemeClr val="tx1"/>
                </a:solidFill>
              </a:rPr>
              <a:t> </a:t>
            </a:r>
            <a:r>
              <a:rPr lang="en-US" altLang="zh-CN" sz="4000" smtClean="0">
                <a:solidFill>
                  <a:schemeClr val="tx1"/>
                </a:solidFill>
              </a:rPr>
              <a:t>(cont.)</a:t>
            </a:r>
          </a:p>
        </p:txBody>
      </p:sp>
      <p:sp>
        <p:nvSpPr>
          <p:cNvPr id="50179" name="Rectangle 3"/>
          <p:cNvSpPr>
            <a:spLocks noGrp="1" noChangeArrowheads="1"/>
          </p:cNvSpPr>
          <p:nvPr>
            <p:ph type="body" idx="4294967295"/>
          </p:nvPr>
        </p:nvSpPr>
        <p:spPr>
          <a:xfrm>
            <a:off x="342900" y="1773238"/>
            <a:ext cx="8477250" cy="4543425"/>
          </a:xfrm>
          <a:solidFill>
            <a:schemeClr val="bg1"/>
          </a:solidFill>
          <a:ln>
            <a:solidFill>
              <a:schemeClr val="tx1"/>
            </a:solidFill>
            <a:miter lim="800000"/>
            <a:headEnd/>
            <a:tailEnd/>
          </a:ln>
        </p:spPr>
        <p:txBody>
          <a:bodyPr rtlCol="0">
            <a:normAutofit lnSpcReduction="10000"/>
          </a:bodyPr>
          <a:lstStyle/>
          <a:p>
            <a:pPr marL="342906" indent="-342906" defTabSz="457207" eaLnBrk="1" fontAlgn="auto" hangingPunct="1">
              <a:lnSpc>
                <a:spcPct val="90000"/>
              </a:lnSpc>
              <a:spcAft>
                <a:spcPts val="0"/>
              </a:spcAft>
              <a:buClr>
                <a:schemeClr val="bg2">
                  <a:lumMod val="40000"/>
                  <a:lumOff val="60000"/>
                </a:schemeClr>
              </a:buClr>
              <a:buFont typeface="Wingdings 3" charset="2"/>
              <a:buChar char=""/>
              <a:defRPr/>
            </a:pPr>
            <a:r>
              <a:rPr lang="en-US" altLang="zh-CN" sz="2400" smtClean="0"/>
              <a:t>Collaboration can be done both between and within organizations. </a:t>
            </a:r>
          </a:p>
          <a:p>
            <a:pPr marL="342906" indent="-342906" defTabSz="457207" eaLnBrk="1" fontAlgn="auto" hangingPunct="1">
              <a:lnSpc>
                <a:spcPct val="90000"/>
              </a:lnSpc>
              <a:spcAft>
                <a:spcPts val="0"/>
              </a:spcAft>
              <a:buClr>
                <a:schemeClr val="bg2">
                  <a:lumMod val="40000"/>
                  <a:lumOff val="60000"/>
                </a:schemeClr>
              </a:buClr>
              <a:buFont typeface="Wingdings 3" charset="2"/>
              <a:buChar char=""/>
              <a:defRPr/>
            </a:pPr>
            <a:endParaRPr lang="en-US" altLang="zh-CN" sz="2400" smtClean="0"/>
          </a:p>
          <a:p>
            <a:pPr marL="342906" indent="-342906" defTabSz="457207" eaLnBrk="1" fontAlgn="auto" hangingPunct="1">
              <a:lnSpc>
                <a:spcPct val="90000"/>
              </a:lnSpc>
              <a:spcAft>
                <a:spcPts val="0"/>
              </a:spcAft>
              <a:buClr>
                <a:schemeClr val="bg2">
                  <a:lumMod val="40000"/>
                  <a:lumOff val="60000"/>
                </a:schemeClr>
              </a:buClr>
              <a:buFont typeface="Wingdings 3" charset="2"/>
              <a:buChar char=""/>
              <a:defRPr/>
            </a:pPr>
            <a:r>
              <a:rPr lang="en-US" altLang="zh-CN" sz="2400" smtClean="0"/>
              <a:t>Collaborative platform can help in communication and collaboration between</a:t>
            </a:r>
          </a:p>
          <a:p>
            <a:pPr marL="742962" lvl="1" indent="-285755" defTabSz="457207" eaLnBrk="1" fontAlgn="auto" hangingPunct="1">
              <a:lnSpc>
                <a:spcPct val="90000"/>
              </a:lnSpc>
              <a:spcAft>
                <a:spcPts val="0"/>
              </a:spcAft>
              <a:buClr>
                <a:schemeClr val="bg2">
                  <a:lumMod val="40000"/>
                  <a:lumOff val="60000"/>
                </a:schemeClr>
              </a:buClr>
              <a:buFont typeface="Wingdings 3" charset="2"/>
              <a:buChar char=""/>
              <a:defRPr/>
            </a:pPr>
            <a:r>
              <a:rPr lang="en-US" altLang="zh-CN" sz="2000" smtClean="0"/>
              <a:t>headquarters and subsidiaries</a:t>
            </a:r>
          </a:p>
          <a:p>
            <a:pPr marL="742962" lvl="1" indent="-285755" defTabSz="457207" eaLnBrk="1" fontAlgn="auto" hangingPunct="1">
              <a:lnSpc>
                <a:spcPct val="90000"/>
              </a:lnSpc>
              <a:spcAft>
                <a:spcPts val="0"/>
              </a:spcAft>
              <a:buClr>
                <a:schemeClr val="bg2">
                  <a:lumMod val="40000"/>
                  <a:lumOff val="60000"/>
                </a:schemeClr>
              </a:buClr>
              <a:buFont typeface="Wingdings 3" charset="2"/>
              <a:buChar char=""/>
              <a:defRPr/>
            </a:pPr>
            <a:r>
              <a:rPr lang="en-US" altLang="zh-CN" sz="2000" smtClean="0"/>
              <a:t>franchisers and franchisees</a:t>
            </a:r>
          </a:p>
          <a:p>
            <a:pPr marL="342906" indent="-342906" defTabSz="457207" eaLnBrk="1" fontAlgn="auto" hangingPunct="1">
              <a:lnSpc>
                <a:spcPct val="90000"/>
              </a:lnSpc>
              <a:spcAft>
                <a:spcPts val="0"/>
              </a:spcAft>
              <a:buClr>
                <a:schemeClr val="bg2">
                  <a:lumMod val="40000"/>
                  <a:lumOff val="60000"/>
                </a:schemeClr>
              </a:buClr>
              <a:buFont typeface="Wingdings 3" charset="2"/>
              <a:buChar char=""/>
              <a:defRPr/>
            </a:pPr>
            <a:endParaRPr lang="en-US" altLang="zh-CN" sz="2400" smtClean="0"/>
          </a:p>
          <a:p>
            <a:pPr marL="342906" indent="-342906" defTabSz="457207" eaLnBrk="1" fontAlgn="auto" hangingPunct="1">
              <a:lnSpc>
                <a:spcPct val="90000"/>
              </a:lnSpc>
              <a:spcAft>
                <a:spcPts val="0"/>
              </a:spcAft>
              <a:buClr>
                <a:schemeClr val="bg2">
                  <a:lumMod val="40000"/>
                  <a:lumOff val="60000"/>
                </a:schemeClr>
              </a:buClr>
              <a:buFont typeface="Wingdings 3" charset="2"/>
              <a:buChar char=""/>
              <a:defRPr/>
            </a:pPr>
            <a:r>
              <a:rPr lang="en-US" altLang="zh-CN" sz="2400" smtClean="0"/>
              <a:t>The platform provides around the globe</a:t>
            </a:r>
          </a:p>
          <a:p>
            <a:pPr marL="742962" lvl="1" indent="-285755" defTabSz="457207" eaLnBrk="1" fontAlgn="auto" hangingPunct="1">
              <a:lnSpc>
                <a:spcPct val="90000"/>
              </a:lnSpc>
              <a:spcAft>
                <a:spcPts val="0"/>
              </a:spcAft>
              <a:buClr>
                <a:schemeClr val="bg2">
                  <a:lumMod val="40000"/>
                  <a:lumOff val="60000"/>
                </a:schemeClr>
              </a:buClr>
              <a:buFont typeface="Wingdings 3" charset="2"/>
              <a:buChar char=""/>
              <a:defRPr/>
            </a:pPr>
            <a:r>
              <a:rPr lang="en-US" altLang="zh-CN" sz="2000" smtClean="0"/>
              <a:t>e-mail</a:t>
            </a:r>
          </a:p>
          <a:p>
            <a:pPr marL="742962" lvl="1" indent="-285755" defTabSz="457207" eaLnBrk="1" fontAlgn="auto" hangingPunct="1">
              <a:lnSpc>
                <a:spcPct val="90000"/>
              </a:lnSpc>
              <a:spcAft>
                <a:spcPts val="0"/>
              </a:spcAft>
              <a:buClr>
                <a:schemeClr val="bg2">
                  <a:lumMod val="40000"/>
                  <a:lumOff val="60000"/>
                </a:schemeClr>
              </a:buClr>
              <a:buFont typeface="Wingdings 3" charset="2"/>
              <a:buChar char=""/>
              <a:defRPr/>
            </a:pPr>
            <a:r>
              <a:rPr lang="en-US" altLang="zh-CN" sz="2000" smtClean="0"/>
              <a:t>message boards and chat rooms</a:t>
            </a:r>
          </a:p>
          <a:p>
            <a:pPr marL="742962" lvl="1" indent="-285755" defTabSz="457207" eaLnBrk="1" fontAlgn="auto" hangingPunct="1">
              <a:lnSpc>
                <a:spcPct val="90000"/>
              </a:lnSpc>
              <a:spcAft>
                <a:spcPts val="0"/>
              </a:spcAft>
              <a:buClr>
                <a:schemeClr val="bg2">
                  <a:lumMod val="40000"/>
                  <a:lumOff val="60000"/>
                </a:schemeClr>
              </a:buClr>
              <a:buFont typeface="Wingdings 3" charset="2"/>
              <a:buChar char=""/>
              <a:defRPr/>
            </a:pPr>
            <a:r>
              <a:rPr lang="en-US" altLang="zh-CN" sz="2000" smtClean="0"/>
              <a:t>online corporate data access</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title" idx="4294967295"/>
          </p:nvPr>
        </p:nvSpPr>
        <p:spPr>
          <a:xfrm>
            <a:off x="0" y="17463"/>
            <a:ext cx="8229600" cy="1371600"/>
          </a:xfrm>
        </p:spPr>
        <p:txBody>
          <a:bodyPr/>
          <a:lstStyle/>
          <a:p>
            <a:pPr eaLnBrk="1" hangingPunct="1"/>
            <a:r>
              <a:rPr lang="en-US" altLang="zh-CN" smtClean="0">
                <a:solidFill>
                  <a:schemeClr val="tx1"/>
                </a:solidFill>
              </a:rPr>
              <a:t>Collaborative Commerce</a:t>
            </a:r>
            <a:r>
              <a:rPr lang="en-US" altLang="zh-CN" sz="4800" smtClean="0">
                <a:solidFill>
                  <a:schemeClr val="tx1"/>
                </a:solidFill>
              </a:rPr>
              <a:t> </a:t>
            </a:r>
            <a:r>
              <a:rPr lang="en-US" altLang="zh-CN" sz="4000" smtClean="0">
                <a:solidFill>
                  <a:schemeClr val="tx1"/>
                </a:solidFill>
              </a:rPr>
              <a:t>(cont.)</a:t>
            </a:r>
          </a:p>
        </p:txBody>
      </p:sp>
      <p:sp>
        <p:nvSpPr>
          <p:cNvPr id="29699" name="Rectangle 3"/>
          <p:cNvSpPr>
            <a:spLocks noGrp="1" noChangeArrowheads="1"/>
          </p:cNvSpPr>
          <p:nvPr>
            <p:ph type="body" idx="4294967295"/>
          </p:nvPr>
        </p:nvSpPr>
        <p:spPr>
          <a:xfrm>
            <a:off x="342900" y="1773238"/>
            <a:ext cx="8405813" cy="4895850"/>
          </a:xfrm>
          <a:solidFill>
            <a:schemeClr val="bg1"/>
          </a:solidFill>
          <a:ln>
            <a:solidFill>
              <a:schemeClr val="tx1"/>
            </a:solidFill>
            <a:miter lim="800000"/>
            <a:headEnd/>
            <a:tailEnd/>
          </a:ln>
        </p:spPr>
        <p:txBody>
          <a:bodyPr rtlCol="0">
            <a:noAutofit/>
          </a:bodyPr>
          <a:lstStyle/>
          <a:p>
            <a:pPr marL="342906" indent="-342906" defTabSz="457207" eaLnBrk="1" fontAlgn="auto" hangingPunct="1">
              <a:lnSpc>
                <a:spcPct val="90000"/>
              </a:lnSpc>
              <a:spcAft>
                <a:spcPts val="0"/>
              </a:spcAft>
              <a:buClr>
                <a:schemeClr val="bg2">
                  <a:lumMod val="40000"/>
                  <a:lumOff val="60000"/>
                </a:schemeClr>
              </a:buClr>
              <a:buFont typeface="Wingdings 3" charset="2"/>
              <a:buChar char=""/>
              <a:defRPr/>
            </a:pPr>
            <a:r>
              <a:rPr lang="en-US" altLang="zh-CN" sz="2400" dirty="0" smtClean="0">
                <a:effectLst>
                  <a:outerShdw blurRad="38100" dist="38100" dir="2700000" algn="tl">
                    <a:srgbClr val="000000">
                      <a:alpha val="43137"/>
                    </a:srgbClr>
                  </a:outerShdw>
                </a:effectLst>
              </a:rPr>
              <a:t>Major benefits are: cost reduction, increased revenue, better customer retention</a:t>
            </a:r>
          </a:p>
          <a:p>
            <a:pPr marL="342906" indent="-342906" defTabSz="457207" eaLnBrk="1" fontAlgn="auto" hangingPunct="1">
              <a:lnSpc>
                <a:spcPct val="90000"/>
              </a:lnSpc>
              <a:spcAft>
                <a:spcPts val="0"/>
              </a:spcAft>
              <a:buClr>
                <a:schemeClr val="bg2">
                  <a:lumMod val="40000"/>
                  <a:lumOff val="60000"/>
                </a:schemeClr>
              </a:buClr>
              <a:buFont typeface="Wingdings 3" charset="2"/>
              <a:buChar char=""/>
              <a:defRPr/>
            </a:pPr>
            <a:endParaRPr lang="en-US" altLang="zh-CN" sz="2400" dirty="0" smtClean="0">
              <a:effectLst>
                <a:outerShdw blurRad="38100" dist="38100" dir="2700000" algn="tl">
                  <a:srgbClr val="000000">
                    <a:alpha val="43137"/>
                  </a:srgbClr>
                </a:outerShdw>
              </a:effectLst>
            </a:endParaRPr>
          </a:p>
          <a:p>
            <a:pPr marL="342906" indent="-342906" defTabSz="457207" eaLnBrk="1" fontAlgn="auto" hangingPunct="1">
              <a:lnSpc>
                <a:spcPct val="90000"/>
              </a:lnSpc>
              <a:spcAft>
                <a:spcPts val="0"/>
              </a:spcAft>
              <a:buClr>
                <a:schemeClr val="bg2">
                  <a:lumMod val="40000"/>
                  <a:lumOff val="60000"/>
                </a:schemeClr>
              </a:buClr>
              <a:buFont typeface="Wingdings 3" charset="2"/>
              <a:buChar char=""/>
              <a:defRPr/>
            </a:pPr>
            <a:r>
              <a:rPr lang="en-US" altLang="zh-CN" sz="2400" dirty="0" smtClean="0">
                <a:effectLst>
                  <a:outerShdw blurRad="38100" dist="38100" dir="2700000" algn="tl">
                    <a:srgbClr val="000000">
                      <a:alpha val="43137"/>
                    </a:srgbClr>
                  </a:outerShdw>
                </a:effectLst>
              </a:rPr>
              <a:t>As a result of:</a:t>
            </a:r>
          </a:p>
          <a:p>
            <a:pPr marL="742962" lvl="1" indent="-285755" defTabSz="457207" eaLnBrk="1" fontAlgn="auto" hangingPunct="1">
              <a:lnSpc>
                <a:spcPct val="90000"/>
              </a:lnSpc>
              <a:spcAft>
                <a:spcPts val="0"/>
              </a:spcAft>
              <a:buClr>
                <a:schemeClr val="bg2">
                  <a:lumMod val="40000"/>
                  <a:lumOff val="60000"/>
                </a:schemeClr>
              </a:buClr>
              <a:buFont typeface="Wingdings 3" charset="2"/>
              <a:buChar char=""/>
              <a:defRPr/>
            </a:pPr>
            <a:r>
              <a:rPr lang="en-US" altLang="zh-CN" sz="2400" dirty="0" smtClean="0">
                <a:effectLst>
                  <a:outerShdw blurRad="38100" dist="38100" dir="2700000" algn="tl">
                    <a:srgbClr val="000000">
                      <a:alpha val="43137"/>
                    </a:srgbClr>
                  </a:outerShdw>
                </a:effectLst>
              </a:rPr>
              <a:t>fewer stock outs</a:t>
            </a:r>
          </a:p>
          <a:p>
            <a:pPr marL="742962" lvl="1" indent="-285755" defTabSz="457207" eaLnBrk="1" fontAlgn="auto" hangingPunct="1">
              <a:lnSpc>
                <a:spcPct val="90000"/>
              </a:lnSpc>
              <a:spcAft>
                <a:spcPts val="0"/>
              </a:spcAft>
              <a:buClr>
                <a:schemeClr val="bg2">
                  <a:lumMod val="40000"/>
                  <a:lumOff val="60000"/>
                </a:schemeClr>
              </a:buClr>
              <a:buFont typeface="Wingdings 3" charset="2"/>
              <a:buChar char=""/>
              <a:defRPr/>
            </a:pPr>
            <a:r>
              <a:rPr lang="en-US" altLang="zh-CN" sz="2400" dirty="0" smtClean="0">
                <a:effectLst>
                  <a:outerShdw blurRad="38100" dist="38100" dir="2700000" algn="tl">
                    <a:srgbClr val="000000">
                      <a:alpha val="43137"/>
                    </a:srgbClr>
                  </a:outerShdw>
                </a:effectLst>
              </a:rPr>
              <a:t>less exception processing</a:t>
            </a:r>
          </a:p>
          <a:p>
            <a:pPr marL="742962" lvl="1" indent="-285755" defTabSz="457207" eaLnBrk="1" fontAlgn="auto" hangingPunct="1">
              <a:lnSpc>
                <a:spcPct val="90000"/>
              </a:lnSpc>
              <a:spcAft>
                <a:spcPts val="0"/>
              </a:spcAft>
              <a:buClr>
                <a:schemeClr val="bg2">
                  <a:lumMod val="40000"/>
                  <a:lumOff val="60000"/>
                </a:schemeClr>
              </a:buClr>
              <a:buFont typeface="Wingdings 3" charset="2"/>
              <a:buChar char=""/>
              <a:defRPr/>
            </a:pPr>
            <a:r>
              <a:rPr lang="en-US" altLang="zh-CN" sz="2400" dirty="0" smtClean="0">
                <a:effectLst>
                  <a:outerShdw blurRad="38100" dist="38100" dir="2700000" algn="tl">
                    <a:srgbClr val="000000">
                      <a:alpha val="43137"/>
                    </a:srgbClr>
                  </a:outerShdw>
                </a:effectLst>
              </a:rPr>
              <a:t>reduced inventory throughout the supply chain</a:t>
            </a:r>
          </a:p>
          <a:p>
            <a:pPr marL="742962" lvl="1" indent="-285755" defTabSz="457207" eaLnBrk="1" fontAlgn="auto" hangingPunct="1">
              <a:lnSpc>
                <a:spcPct val="90000"/>
              </a:lnSpc>
              <a:spcAft>
                <a:spcPts val="0"/>
              </a:spcAft>
              <a:buClr>
                <a:schemeClr val="bg2">
                  <a:lumMod val="40000"/>
                  <a:lumOff val="60000"/>
                </a:schemeClr>
              </a:buClr>
              <a:buFont typeface="Wingdings 3" charset="2"/>
              <a:buChar char=""/>
              <a:defRPr/>
            </a:pPr>
            <a:r>
              <a:rPr lang="en-US" altLang="zh-CN" sz="2400" dirty="0" smtClean="0">
                <a:effectLst>
                  <a:outerShdw blurRad="38100" dist="38100" dir="2700000" algn="tl">
                    <a:srgbClr val="000000">
                      <a:alpha val="43137"/>
                    </a:srgbClr>
                  </a:outerShdw>
                </a:effectLst>
              </a:rPr>
              <a:t>lower materials costs</a:t>
            </a:r>
          </a:p>
          <a:p>
            <a:pPr marL="742962" lvl="1" indent="-285755" defTabSz="457207" eaLnBrk="1" fontAlgn="auto" hangingPunct="1">
              <a:lnSpc>
                <a:spcPct val="90000"/>
              </a:lnSpc>
              <a:spcAft>
                <a:spcPts val="0"/>
              </a:spcAft>
              <a:buClr>
                <a:schemeClr val="bg2">
                  <a:lumMod val="40000"/>
                  <a:lumOff val="60000"/>
                </a:schemeClr>
              </a:buClr>
              <a:buFont typeface="Wingdings 3" charset="2"/>
              <a:buChar char=""/>
              <a:defRPr/>
            </a:pPr>
            <a:r>
              <a:rPr lang="en-US" altLang="zh-CN" sz="2400" dirty="0" smtClean="0">
                <a:effectLst>
                  <a:outerShdw blurRad="38100" dist="38100" dir="2700000" algn="tl">
                    <a:srgbClr val="000000">
                      <a:alpha val="43137"/>
                    </a:srgbClr>
                  </a:outerShdw>
                </a:effectLst>
              </a:rPr>
              <a:t>increased sales volume</a:t>
            </a:r>
          </a:p>
          <a:p>
            <a:pPr marL="742962" lvl="1" indent="-285755" defTabSz="457207" eaLnBrk="1" fontAlgn="auto" hangingPunct="1">
              <a:lnSpc>
                <a:spcPct val="90000"/>
              </a:lnSpc>
              <a:spcAft>
                <a:spcPts val="0"/>
              </a:spcAft>
              <a:buClr>
                <a:schemeClr val="bg2">
                  <a:lumMod val="40000"/>
                  <a:lumOff val="60000"/>
                </a:schemeClr>
              </a:buClr>
              <a:buFont typeface="Wingdings 3" charset="2"/>
              <a:buChar char=""/>
              <a:defRPr/>
            </a:pPr>
            <a:r>
              <a:rPr lang="en-US" altLang="zh-CN" sz="2400" dirty="0" smtClean="0">
                <a:effectLst>
                  <a:outerShdw blurRad="38100" dist="38100" dir="2700000" algn="tl">
                    <a:srgbClr val="000000">
                      <a:alpha val="43137"/>
                    </a:srgbClr>
                  </a:outerShdw>
                </a:effectLst>
              </a:rPr>
              <a:t>increased competitive advantage</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idx="4294967295"/>
          </p:nvPr>
        </p:nvSpPr>
        <p:spPr>
          <a:xfrm>
            <a:off x="250825" y="115888"/>
            <a:ext cx="7848600" cy="1431925"/>
          </a:xfrm>
        </p:spPr>
        <p:txBody>
          <a:bodyPr/>
          <a:lstStyle/>
          <a:p>
            <a:pPr eaLnBrk="1" hangingPunct="1"/>
            <a:r>
              <a:rPr lang="en-US" altLang="zh-CN" b="1" smtClean="0">
                <a:solidFill>
                  <a:schemeClr val="tx1"/>
                </a:solidFill>
              </a:rPr>
              <a:t>Collaborative Commerce (</a:t>
            </a:r>
            <a:r>
              <a:rPr lang="en-US" altLang="zh-CN" sz="3600" b="1" smtClean="0">
                <a:solidFill>
                  <a:schemeClr val="tx1"/>
                </a:solidFill>
              </a:rPr>
              <a:t>cont.)</a:t>
            </a:r>
          </a:p>
        </p:txBody>
      </p:sp>
      <p:sp>
        <p:nvSpPr>
          <p:cNvPr id="66563" name="Rectangle 3"/>
          <p:cNvSpPr>
            <a:spLocks noGrp="1" noChangeArrowheads="1"/>
          </p:cNvSpPr>
          <p:nvPr>
            <p:ph type="body" idx="4294967295"/>
          </p:nvPr>
        </p:nvSpPr>
        <p:spPr>
          <a:xfrm>
            <a:off x="250825" y="1700213"/>
            <a:ext cx="8642350" cy="4897437"/>
          </a:xfrm>
          <a:solidFill>
            <a:schemeClr val="bg1"/>
          </a:solidFill>
          <a:ln>
            <a:solidFill>
              <a:schemeClr val="tx1"/>
            </a:solidFill>
            <a:miter lim="800000"/>
            <a:headEnd/>
            <a:tailEnd/>
          </a:ln>
        </p:spPr>
        <p:txBody>
          <a:bodyPr/>
          <a:lstStyle/>
          <a:p>
            <a:pPr eaLnBrk="1" hangingPunct="1"/>
            <a:r>
              <a:rPr lang="en-US" altLang="zh-CN" sz="3000" smtClean="0"/>
              <a:t>Information sharing between retailers and suppliers: P&amp;G and Wal-Mart</a:t>
            </a:r>
          </a:p>
          <a:p>
            <a:pPr lvl="1" eaLnBrk="1" hangingPunct="1"/>
            <a:r>
              <a:rPr lang="en-US" altLang="zh-CN" sz="3000" smtClean="0"/>
              <a:t>Wal-Mart provides P&amp;G access to sales information on every item P&amp;G makes for Wal-Mart</a:t>
            </a:r>
          </a:p>
          <a:p>
            <a:pPr lvl="1" eaLnBrk="1" hangingPunct="1"/>
            <a:r>
              <a:rPr lang="en-US" altLang="zh-CN" sz="3000" smtClean="0"/>
              <a:t>Accomplished electronically</a:t>
            </a:r>
          </a:p>
          <a:p>
            <a:pPr lvl="2" eaLnBrk="1" hangingPunct="1"/>
            <a:r>
              <a:rPr lang="en-US" altLang="zh-CN" sz="3000" smtClean="0"/>
              <a:t>P&amp;G has accurate demand information</a:t>
            </a:r>
          </a:p>
          <a:p>
            <a:pPr lvl="2" eaLnBrk="1" hangingPunct="1"/>
            <a:r>
              <a:rPr lang="en-US" altLang="zh-CN" sz="3000" smtClean="0"/>
              <a:t>Wal-Mart has adequate inventory</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idx="4294967295"/>
          </p:nvPr>
        </p:nvSpPr>
        <p:spPr>
          <a:xfrm>
            <a:off x="0" y="381000"/>
            <a:ext cx="8229600" cy="1371600"/>
          </a:xfrm>
        </p:spPr>
        <p:txBody>
          <a:bodyPr/>
          <a:lstStyle/>
          <a:p>
            <a:pPr eaLnBrk="1" hangingPunct="1"/>
            <a:r>
              <a:rPr lang="en-US" altLang="zh-CN" smtClean="0"/>
              <a:t>Corporate (Enterprise) Portals </a:t>
            </a:r>
          </a:p>
        </p:txBody>
      </p:sp>
      <p:sp>
        <p:nvSpPr>
          <p:cNvPr id="68611" name="Rectangle 3"/>
          <p:cNvSpPr>
            <a:spLocks noGrp="1" noChangeArrowheads="1"/>
          </p:cNvSpPr>
          <p:nvPr>
            <p:ph type="body" idx="4294967295"/>
          </p:nvPr>
        </p:nvSpPr>
        <p:spPr>
          <a:xfrm>
            <a:off x="0" y="1981200"/>
            <a:ext cx="8820150" cy="4471988"/>
          </a:xfrm>
          <a:solidFill>
            <a:schemeClr val="bg1"/>
          </a:solidFill>
          <a:ln>
            <a:solidFill>
              <a:schemeClr val="tx1"/>
            </a:solidFill>
            <a:miter lim="800000"/>
            <a:headEnd/>
            <a:tailEnd/>
          </a:ln>
        </p:spPr>
        <p:txBody>
          <a:bodyPr/>
          <a:lstStyle/>
          <a:p>
            <a:pPr eaLnBrk="1" hangingPunct="1">
              <a:lnSpc>
                <a:spcPct val="90000"/>
              </a:lnSpc>
            </a:pPr>
            <a:r>
              <a:rPr lang="en-US" altLang="zh-CN" sz="3000" smtClean="0"/>
              <a:t>Corporate (enterprise) portal:</a:t>
            </a:r>
            <a:r>
              <a:rPr lang="en-US" altLang="zh-CN" sz="3000" b="1" smtClean="0"/>
              <a:t> </a:t>
            </a:r>
            <a:r>
              <a:rPr lang="en-US" altLang="zh-CN" sz="3000" smtClean="0"/>
              <a:t>A gateway for entering a corporate Web site, enabling communication, collaboration, and access to company information</a:t>
            </a:r>
          </a:p>
          <a:p>
            <a:pPr eaLnBrk="1" hangingPunct="1">
              <a:lnSpc>
                <a:spcPct val="90000"/>
              </a:lnSpc>
            </a:pPr>
            <a:endParaRPr lang="en-US" altLang="zh-CN" sz="3000" smtClean="0"/>
          </a:p>
          <a:p>
            <a:pPr eaLnBrk="1" hangingPunct="1">
              <a:lnSpc>
                <a:spcPct val="90000"/>
              </a:lnSpc>
            </a:pPr>
            <a:r>
              <a:rPr lang="en-US" altLang="zh-CN" sz="3000" smtClean="0"/>
              <a:t>Corporate portals offer employees, business partners, and customers an organized focal point for their interactions with the firm</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idx="4294967295"/>
          </p:nvPr>
        </p:nvSpPr>
        <p:spPr>
          <a:xfrm>
            <a:off x="0" y="0"/>
            <a:ext cx="7812088" cy="1431925"/>
          </a:xfrm>
        </p:spPr>
        <p:txBody>
          <a:bodyPr/>
          <a:lstStyle/>
          <a:p>
            <a:pPr eaLnBrk="1" hangingPunct="1"/>
            <a:r>
              <a:rPr lang="en-US" altLang="zh-CN" b="1" smtClean="0"/>
              <a:t>Corporate (Enterprise) Portals </a:t>
            </a:r>
            <a:r>
              <a:rPr lang="en-US" altLang="zh-CN" sz="4000" b="1" smtClean="0"/>
              <a:t>(cont.)</a:t>
            </a:r>
          </a:p>
        </p:txBody>
      </p:sp>
      <p:sp>
        <p:nvSpPr>
          <p:cNvPr id="70659" name="Rectangle 3"/>
          <p:cNvSpPr>
            <a:spLocks noGrp="1" noChangeArrowheads="1"/>
          </p:cNvSpPr>
          <p:nvPr>
            <p:ph type="body" sz="half" idx="4294967295"/>
          </p:nvPr>
        </p:nvSpPr>
        <p:spPr>
          <a:xfrm>
            <a:off x="107950" y="1981200"/>
            <a:ext cx="4319588" cy="4471988"/>
          </a:xfrm>
          <a:solidFill>
            <a:schemeClr val="bg1"/>
          </a:solidFill>
          <a:ln>
            <a:solidFill>
              <a:schemeClr val="tx1"/>
            </a:solidFill>
            <a:miter lim="800000"/>
            <a:headEnd/>
            <a:tailEnd/>
          </a:ln>
        </p:spPr>
        <p:txBody>
          <a:bodyPr/>
          <a:lstStyle/>
          <a:p>
            <a:pPr eaLnBrk="1" hangingPunct="1">
              <a:lnSpc>
                <a:spcPct val="80000"/>
              </a:lnSpc>
            </a:pPr>
            <a:r>
              <a:rPr lang="en-US" altLang="zh-CN" sz="2200" b="1" smtClean="0"/>
              <a:t>Corporate portal applications</a:t>
            </a:r>
          </a:p>
          <a:p>
            <a:pPr lvl="1" eaLnBrk="1" hangingPunct="1">
              <a:lnSpc>
                <a:spcPct val="80000"/>
              </a:lnSpc>
            </a:pPr>
            <a:r>
              <a:rPr lang="en-US" altLang="zh-CN" sz="2200" smtClean="0"/>
              <a:t>knowledge bases and learning tools</a:t>
            </a:r>
          </a:p>
          <a:p>
            <a:pPr lvl="1" eaLnBrk="1" hangingPunct="1">
              <a:lnSpc>
                <a:spcPct val="80000"/>
              </a:lnSpc>
            </a:pPr>
            <a:r>
              <a:rPr lang="en-US" altLang="zh-CN" sz="2200" smtClean="0"/>
              <a:t>business process support</a:t>
            </a:r>
          </a:p>
          <a:p>
            <a:pPr lvl="1" eaLnBrk="1" hangingPunct="1">
              <a:lnSpc>
                <a:spcPct val="80000"/>
              </a:lnSpc>
            </a:pPr>
            <a:r>
              <a:rPr lang="en-US" altLang="zh-CN" sz="2200" smtClean="0"/>
              <a:t>customer-facing (front-line) sales, marketing, and services</a:t>
            </a:r>
          </a:p>
          <a:p>
            <a:pPr lvl="1" eaLnBrk="1" hangingPunct="1">
              <a:lnSpc>
                <a:spcPct val="80000"/>
              </a:lnSpc>
            </a:pPr>
            <a:r>
              <a:rPr lang="en-US" altLang="zh-CN" sz="2200" smtClean="0"/>
              <a:t>collaboration and project support</a:t>
            </a:r>
          </a:p>
          <a:p>
            <a:pPr lvl="1" eaLnBrk="1" hangingPunct="1">
              <a:lnSpc>
                <a:spcPct val="80000"/>
              </a:lnSpc>
            </a:pPr>
            <a:r>
              <a:rPr lang="en-US" altLang="zh-CN" sz="2200" smtClean="0"/>
              <a:t>access to data from disparate corporate systems</a:t>
            </a:r>
          </a:p>
        </p:txBody>
      </p:sp>
      <p:sp>
        <p:nvSpPr>
          <p:cNvPr id="438276" name="Rectangle 4"/>
          <p:cNvSpPr>
            <a:spLocks noGrp="1" noChangeArrowheads="1"/>
          </p:cNvSpPr>
          <p:nvPr>
            <p:ph type="body" sz="half" idx="4294967295"/>
          </p:nvPr>
        </p:nvSpPr>
        <p:spPr>
          <a:xfrm>
            <a:off x="4859338" y="2017713"/>
            <a:ext cx="4165600" cy="4400550"/>
          </a:xfrm>
          <a:solidFill>
            <a:schemeClr val="bg1"/>
          </a:solidFill>
          <a:ln>
            <a:solidFill>
              <a:schemeClr val="tx1"/>
            </a:solidFill>
          </a:ln>
        </p:spPr>
        <p:txBody>
          <a:bodyPr rtlCol="0">
            <a:normAutofit lnSpcReduction="10000"/>
          </a:bodyPr>
          <a:lstStyle/>
          <a:p>
            <a:pPr marL="342906" indent="-342906" defTabSz="457207" eaLnBrk="1" fontAlgn="auto" hangingPunct="1">
              <a:lnSpc>
                <a:spcPct val="80000"/>
              </a:lnSpc>
              <a:spcAft>
                <a:spcPts val="0"/>
              </a:spcAft>
              <a:buClr>
                <a:schemeClr val="bg2">
                  <a:lumMod val="40000"/>
                  <a:lumOff val="60000"/>
                </a:schemeClr>
              </a:buClr>
              <a:buFont typeface="Wingdings 3" charset="2"/>
              <a:buChar char=""/>
              <a:defRPr/>
            </a:pPr>
            <a:r>
              <a:rPr lang="en-US" altLang="zh-CN" sz="2400" b="1" dirty="0"/>
              <a:t>P</a:t>
            </a:r>
            <a:r>
              <a:rPr lang="en-US" altLang="zh-CN" sz="2400" b="1" dirty="0" smtClean="0"/>
              <a:t>ersonalized pages for various users</a:t>
            </a:r>
          </a:p>
          <a:p>
            <a:pPr marL="342906" indent="-342906" defTabSz="457207" eaLnBrk="1" fontAlgn="auto" hangingPunct="1">
              <a:lnSpc>
                <a:spcPct val="80000"/>
              </a:lnSpc>
              <a:spcAft>
                <a:spcPts val="0"/>
              </a:spcAft>
              <a:buClr>
                <a:schemeClr val="bg2">
                  <a:lumMod val="40000"/>
                  <a:lumOff val="60000"/>
                </a:schemeClr>
              </a:buClr>
              <a:buFont typeface="Wingdings 3" charset="2"/>
              <a:buChar char=""/>
              <a:defRPr/>
            </a:pPr>
            <a:r>
              <a:rPr lang="en-US" altLang="zh-CN" sz="2400" dirty="0" smtClean="0"/>
              <a:t>effective search and indexing tools</a:t>
            </a:r>
          </a:p>
          <a:p>
            <a:pPr marL="342906" indent="-342906" defTabSz="457207" eaLnBrk="1" fontAlgn="auto" hangingPunct="1">
              <a:lnSpc>
                <a:spcPct val="80000"/>
              </a:lnSpc>
              <a:spcAft>
                <a:spcPts val="0"/>
              </a:spcAft>
              <a:buClr>
                <a:schemeClr val="bg2">
                  <a:lumMod val="40000"/>
                  <a:lumOff val="60000"/>
                </a:schemeClr>
              </a:buClr>
              <a:buFont typeface="Wingdings 3" charset="2"/>
              <a:buChar char=""/>
              <a:defRPr/>
            </a:pPr>
            <a:r>
              <a:rPr lang="en-US" altLang="zh-CN" sz="2400" dirty="0" smtClean="0"/>
              <a:t>security applications</a:t>
            </a:r>
          </a:p>
          <a:p>
            <a:pPr marL="342906" indent="-342906" defTabSz="457207" eaLnBrk="1" fontAlgn="auto" hangingPunct="1">
              <a:lnSpc>
                <a:spcPct val="80000"/>
              </a:lnSpc>
              <a:spcAft>
                <a:spcPts val="0"/>
              </a:spcAft>
              <a:buClr>
                <a:schemeClr val="bg2">
                  <a:lumMod val="40000"/>
                  <a:lumOff val="60000"/>
                </a:schemeClr>
              </a:buClr>
              <a:buFont typeface="Wingdings 3" charset="2"/>
              <a:buChar char=""/>
              <a:defRPr/>
            </a:pPr>
            <a:r>
              <a:rPr lang="en-US" altLang="zh-CN" sz="2400" dirty="0" smtClean="0"/>
              <a:t>best practices and lessons learned</a:t>
            </a:r>
          </a:p>
          <a:p>
            <a:pPr marL="342906" indent="-342906" defTabSz="457207" eaLnBrk="1" fontAlgn="auto" hangingPunct="1">
              <a:lnSpc>
                <a:spcPct val="80000"/>
              </a:lnSpc>
              <a:spcAft>
                <a:spcPts val="0"/>
              </a:spcAft>
              <a:buClr>
                <a:schemeClr val="bg2">
                  <a:lumMod val="40000"/>
                  <a:lumOff val="60000"/>
                </a:schemeClr>
              </a:buClr>
              <a:buFont typeface="Wingdings 3" charset="2"/>
              <a:buChar char=""/>
              <a:defRPr/>
            </a:pPr>
            <a:r>
              <a:rPr lang="en-US" altLang="zh-CN" sz="2400" dirty="0" smtClean="0"/>
              <a:t>directories and bulletin boards</a:t>
            </a:r>
          </a:p>
          <a:p>
            <a:pPr marL="342906" indent="-342906" defTabSz="457207" eaLnBrk="1" fontAlgn="auto" hangingPunct="1">
              <a:lnSpc>
                <a:spcPct val="80000"/>
              </a:lnSpc>
              <a:spcAft>
                <a:spcPts val="0"/>
              </a:spcAft>
              <a:buClr>
                <a:schemeClr val="bg2">
                  <a:lumMod val="40000"/>
                  <a:lumOff val="60000"/>
                </a:schemeClr>
              </a:buClr>
              <a:buFont typeface="Wingdings 3" charset="2"/>
              <a:buChar char=""/>
              <a:defRPr/>
            </a:pPr>
            <a:r>
              <a:rPr lang="en-US" altLang="zh-CN" sz="2400" dirty="0" smtClean="0"/>
              <a:t>identification of experts</a:t>
            </a:r>
          </a:p>
          <a:p>
            <a:pPr marL="342906" indent="-342906" defTabSz="457207" eaLnBrk="1" fontAlgn="auto" hangingPunct="1">
              <a:lnSpc>
                <a:spcPct val="80000"/>
              </a:lnSpc>
              <a:spcAft>
                <a:spcPts val="0"/>
              </a:spcAft>
              <a:buClr>
                <a:schemeClr val="bg2">
                  <a:lumMod val="40000"/>
                  <a:lumOff val="60000"/>
                </a:schemeClr>
              </a:buClr>
              <a:buFont typeface="Wingdings 3" charset="2"/>
              <a:buChar char=""/>
              <a:defRPr/>
            </a:pPr>
            <a:r>
              <a:rPr lang="en-US" altLang="zh-CN" sz="2400" dirty="0" smtClean="0"/>
              <a:t>news</a:t>
            </a:r>
          </a:p>
          <a:p>
            <a:pPr marL="342906" indent="-342906" defTabSz="457207" eaLnBrk="1" fontAlgn="auto" hangingPunct="1">
              <a:lnSpc>
                <a:spcPct val="80000"/>
              </a:lnSpc>
              <a:spcAft>
                <a:spcPts val="0"/>
              </a:spcAft>
              <a:buClr>
                <a:schemeClr val="bg2">
                  <a:lumMod val="40000"/>
                  <a:lumOff val="60000"/>
                </a:schemeClr>
              </a:buClr>
              <a:buFont typeface="Wingdings 3" charset="2"/>
              <a:buChar char=""/>
              <a:defRPr/>
            </a:pPr>
            <a:r>
              <a:rPr lang="en-US" altLang="zh-CN" sz="2400" dirty="0" smtClean="0"/>
              <a:t>Internet access</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ChangeArrowheads="1"/>
          </p:cNvSpPr>
          <p:nvPr>
            <p:ph type="title" idx="4294967295"/>
          </p:nvPr>
        </p:nvSpPr>
        <p:spPr>
          <a:xfrm>
            <a:off x="914400" y="188913"/>
            <a:ext cx="8229600" cy="1371600"/>
          </a:xfrm>
        </p:spPr>
        <p:txBody>
          <a:bodyPr/>
          <a:lstStyle/>
          <a:p>
            <a:pPr eaLnBrk="1" hangingPunct="1"/>
            <a:r>
              <a:rPr lang="en-US" altLang="zh-CN" smtClean="0"/>
              <a:t>Collaborative Planning </a:t>
            </a:r>
            <a:br>
              <a:rPr lang="en-US" altLang="zh-CN" smtClean="0"/>
            </a:br>
            <a:r>
              <a:rPr lang="en-US" altLang="zh-CN" smtClean="0"/>
              <a:t>and Fulfillment</a:t>
            </a:r>
            <a:endParaRPr lang="en-US" altLang="zh-CN" sz="4000" smtClean="0"/>
          </a:p>
        </p:txBody>
      </p:sp>
      <p:pic>
        <p:nvPicPr>
          <p:cNvPr id="72707" name="Picture 3" descr="EXH08_07"/>
          <p:cNvPicPr>
            <a:picLocks noGrp="1" noChangeAspect="1" noChangeArrowheads="1"/>
          </p:cNvPicPr>
          <p:nvPr>
            <p:ph idx="4294967295"/>
          </p:nvPr>
        </p:nvPicPr>
        <p:blipFill>
          <a:blip r:embed="rId2">
            <a:extLst>
              <a:ext uri="{28A0092B-C50C-407E-A947-70E740481C1C}">
                <a14:useLocalDpi xmlns:a14="http://schemas.microsoft.com/office/drawing/2010/main" val="0"/>
              </a:ext>
            </a:extLst>
          </a:blip>
          <a:srcRect l="1219" t="3703" r="2690" b="3703"/>
          <a:stretch>
            <a:fillRect/>
          </a:stretch>
        </p:blipFill>
        <p:spPr>
          <a:xfrm>
            <a:off x="250825" y="1700213"/>
            <a:ext cx="8586788" cy="4756150"/>
          </a:xfrm>
          <a:noFill/>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1"/>
          <p:cNvSpPr>
            <a:spLocks noChangeArrowheads="1"/>
          </p:cNvSpPr>
          <p:nvPr/>
        </p:nvSpPr>
        <p:spPr bwMode="auto">
          <a:xfrm>
            <a:off x="855663" y="2132856"/>
            <a:ext cx="7532687" cy="37446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rgbClr val="8AD0D6"/>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8AD0D6"/>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8AD0D6"/>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eaLnBrk="1" hangingPunct="1">
              <a:spcBef>
                <a:spcPct val="0"/>
              </a:spcBef>
              <a:buClrTx/>
              <a:buSzTx/>
              <a:buFontTx/>
              <a:buNone/>
            </a:pPr>
            <a:r>
              <a:rPr lang="en-GB" altLang="zh-CN" sz="3000" dirty="0">
                <a:latin typeface="Calibri" panose="020F0502020204030204" pitchFamily="34" charset="0"/>
              </a:rPr>
              <a:t>Bullwhip effect refers to oscillating demand amplification upstream in the supply chain. </a:t>
            </a:r>
            <a:endParaRPr lang="en-GB" altLang="zh-CN" sz="3000" dirty="0" smtClean="0">
              <a:latin typeface="Calibri" panose="020F0502020204030204" pitchFamily="34" charset="0"/>
            </a:endParaRPr>
          </a:p>
          <a:p>
            <a:pPr eaLnBrk="1" hangingPunct="1">
              <a:spcBef>
                <a:spcPct val="0"/>
              </a:spcBef>
              <a:buClrTx/>
              <a:buSzTx/>
              <a:buFontTx/>
              <a:buNone/>
            </a:pPr>
            <a:endParaRPr lang="en-GB" altLang="zh-CN" sz="3000" dirty="0">
              <a:latin typeface="Calibri" panose="020F0502020204030204" pitchFamily="34" charset="0"/>
            </a:endParaRPr>
          </a:p>
          <a:p>
            <a:pPr lvl="1"/>
            <a:r>
              <a:rPr lang="en-US" altLang="en-US" sz="2400" dirty="0"/>
              <a:t>Reduction in the Bullwhip Effect</a:t>
            </a:r>
          </a:p>
          <a:p>
            <a:pPr lvl="2"/>
            <a:r>
              <a:rPr lang="en-US" altLang="en-US" sz="2000" dirty="0"/>
              <a:t>Reduction in Inventory</a:t>
            </a:r>
          </a:p>
          <a:p>
            <a:pPr lvl="2"/>
            <a:r>
              <a:rPr lang="en-US" altLang="en-US" sz="2000" dirty="0"/>
              <a:t>Improved service level</a:t>
            </a:r>
          </a:p>
          <a:p>
            <a:pPr lvl="2"/>
            <a:r>
              <a:rPr lang="en-US" altLang="en-US" sz="2000" dirty="0"/>
              <a:t>Better utilization of Resources</a:t>
            </a:r>
          </a:p>
          <a:p>
            <a:pPr eaLnBrk="1" hangingPunct="1">
              <a:spcBef>
                <a:spcPct val="0"/>
              </a:spcBef>
              <a:buClrTx/>
              <a:buSzTx/>
              <a:buFontTx/>
              <a:buNone/>
            </a:pPr>
            <a:endParaRPr lang="en-US" altLang="zh-CN" sz="3000" dirty="0">
              <a:latin typeface="Calibri" panose="020F0502020204030204" pitchFamily="34" charset="0"/>
            </a:endParaRPr>
          </a:p>
        </p:txBody>
      </p:sp>
      <p:sp>
        <p:nvSpPr>
          <p:cNvPr id="73731" name="Rectangle 2"/>
          <p:cNvSpPr>
            <a:spLocks noChangeArrowheads="1"/>
          </p:cNvSpPr>
          <p:nvPr/>
        </p:nvSpPr>
        <p:spPr bwMode="auto">
          <a:xfrm>
            <a:off x="855663" y="692150"/>
            <a:ext cx="4678362"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rgbClr val="8AD0D6"/>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8AD0D6"/>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8AD0D6"/>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spcBef>
                <a:spcPct val="0"/>
              </a:spcBef>
              <a:buClrTx/>
              <a:buSzTx/>
              <a:buFontTx/>
              <a:buNone/>
            </a:pPr>
            <a:r>
              <a:rPr lang="en-GB" altLang="en-US" sz="4000">
                <a:latin typeface="Arial" panose="020B0604020202020204" pitchFamily="34" charset="0"/>
              </a:rPr>
              <a:t>The BullWhip Effect</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1"/>
          <p:cNvSpPr>
            <a:spLocks noChangeArrowheads="1"/>
          </p:cNvSpPr>
          <p:nvPr/>
        </p:nvSpPr>
        <p:spPr bwMode="auto">
          <a:xfrm>
            <a:off x="251520" y="136026"/>
            <a:ext cx="8496944" cy="6093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80963">
              <a:spcBef>
                <a:spcPts val="1000"/>
              </a:spcBef>
              <a:buClr>
                <a:srgbClr val="8AD0D6"/>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8AD0D6"/>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8AD0D6"/>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spcBef>
                <a:spcPct val="0"/>
              </a:spcBef>
              <a:buClrTx/>
              <a:buSzTx/>
              <a:buFontTx/>
              <a:buNone/>
            </a:pPr>
            <a:r>
              <a:rPr lang="en-US" altLang="en-US" sz="2600" dirty="0" smtClean="0">
                <a:latin typeface="Times New Roman" panose="02020603050405020304" pitchFamily="18" charset="0"/>
                <a:cs typeface="Times New Roman" panose="02020603050405020304" pitchFamily="18" charset="0"/>
              </a:rPr>
              <a:t>Hewlett-Packard </a:t>
            </a:r>
            <a:r>
              <a:rPr lang="en-US" altLang="en-US" sz="2600" dirty="0">
                <a:latin typeface="Times New Roman" panose="02020603050405020304" pitchFamily="18" charset="0"/>
                <a:cs typeface="Times New Roman" panose="02020603050405020304" pitchFamily="18" charset="0"/>
              </a:rPr>
              <a:t>Co. and Dell Inc. saw February sales plunge </a:t>
            </a:r>
            <a:r>
              <a:rPr lang="en-US" altLang="en-US" sz="2600" dirty="0" smtClean="0">
                <a:latin typeface="Times New Roman" panose="02020603050405020304" pitchFamily="18" charset="0"/>
                <a:cs typeface="Times New Roman" panose="02020603050405020304" pitchFamily="18" charset="0"/>
              </a:rPr>
              <a:t>by 10</a:t>
            </a:r>
            <a:r>
              <a:rPr lang="en-US" altLang="en-US" sz="2600" dirty="0">
                <a:latin typeface="Times New Roman" panose="02020603050405020304" pitchFamily="18" charset="0"/>
                <a:cs typeface="Times New Roman" panose="02020603050405020304" pitchFamily="18" charset="0"/>
              </a:rPr>
              <a:t>% </a:t>
            </a:r>
            <a:r>
              <a:rPr lang="en-US" altLang="en-US" sz="2600" dirty="0" smtClean="0">
                <a:latin typeface="Times New Roman" panose="02020603050405020304" pitchFamily="18" charset="0"/>
                <a:cs typeface="Times New Roman" panose="02020603050405020304" pitchFamily="18" charset="0"/>
              </a:rPr>
              <a:t>-15%.</a:t>
            </a:r>
            <a:r>
              <a:rPr lang="en-US" altLang="en-US" sz="2600" dirty="0">
                <a:latin typeface="Times New Roman" panose="02020603050405020304" pitchFamily="18" charset="0"/>
                <a:cs typeface="Times New Roman" panose="02020603050405020304" pitchFamily="18" charset="0"/>
              </a:rPr>
              <a:t> Analysts add that PC makers incorrectly assumed that laptops were so hot that they were immune from the post-Christmas sales slump that has traditionally afflicted desktops.” </a:t>
            </a:r>
          </a:p>
          <a:p>
            <a:pPr>
              <a:spcBef>
                <a:spcPct val="0"/>
              </a:spcBef>
              <a:buClrTx/>
              <a:buSzTx/>
              <a:buFontTx/>
              <a:buNone/>
            </a:pPr>
            <a:endParaRPr lang="en-GB" altLang="en-US" sz="2600" dirty="0">
              <a:latin typeface="Times New Roman" panose="02020603050405020304" pitchFamily="18" charset="0"/>
              <a:cs typeface="Times New Roman" panose="02020603050405020304" pitchFamily="18" charset="0"/>
            </a:endParaRPr>
          </a:p>
          <a:p>
            <a:pPr>
              <a:spcBef>
                <a:spcPct val="0"/>
              </a:spcBef>
              <a:buClrTx/>
              <a:buSzTx/>
              <a:buFontTx/>
              <a:buNone/>
            </a:pPr>
            <a:r>
              <a:rPr lang="en-US" altLang="en-US" sz="2600" dirty="0" smtClean="0">
                <a:latin typeface="Times New Roman" panose="02020603050405020304" pitchFamily="18" charset="0"/>
                <a:cs typeface="Times New Roman" panose="02020603050405020304" pitchFamily="18" charset="0"/>
              </a:rPr>
              <a:t>In </a:t>
            </a:r>
            <a:r>
              <a:rPr lang="en-US" altLang="en-US" sz="2600" dirty="0">
                <a:latin typeface="Times New Roman" panose="02020603050405020304" pitchFamily="18" charset="0"/>
                <a:cs typeface="Times New Roman" panose="02020603050405020304" pitchFamily="18" charset="0"/>
              </a:rPr>
              <a:t>the example </a:t>
            </a:r>
            <a:r>
              <a:rPr lang="en-US" altLang="en-US" sz="2600" dirty="0" smtClean="0">
                <a:latin typeface="Times New Roman" panose="02020603050405020304" pitchFamily="18" charset="0"/>
                <a:cs typeface="Times New Roman" panose="02020603050405020304" pitchFamily="18" charset="0"/>
              </a:rPr>
              <a:t>if PC </a:t>
            </a:r>
            <a:r>
              <a:rPr lang="en-US" altLang="en-US" sz="2600" dirty="0">
                <a:latin typeface="Times New Roman" panose="02020603050405020304" pitchFamily="18" charset="0"/>
                <a:cs typeface="Times New Roman" panose="02020603050405020304" pitchFamily="18" charset="0"/>
              </a:rPr>
              <a:t>makers </a:t>
            </a:r>
            <a:r>
              <a:rPr lang="en-US" altLang="en-US" sz="2600" dirty="0" smtClean="0">
                <a:latin typeface="Times New Roman" panose="02020603050405020304" pitchFamily="18" charset="0"/>
                <a:cs typeface="Times New Roman" panose="02020603050405020304" pitchFamily="18" charset="0"/>
              </a:rPr>
              <a:t>are able </a:t>
            </a:r>
            <a:r>
              <a:rPr lang="en-US" altLang="en-US" sz="2600" dirty="0">
                <a:latin typeface="Times New Roman" panose="02020603050405020304" pitchFamily="18" charset="0"/>
                <a:cs typeface="Times New Roman" panose="02020603050405020304" pitchFamily="18" charset="0"/>
              </a:rPr>
              <a:t>to pass timely and accurate information to their parts suppliers, perhaps the sudden swing in supplying computer parts could </a:t>
            </a:r>
            <a:r>
              <a:rPr lang="en-US" altLang="en-US" sz="2600" dirty="0" smtClean="0">
                <a:latin typeface="Times New Roman" panose="02020603050405020304" pitchFamily="18" charset="0"/>
                <a:cs typeface="Times New Roman" panose="02020603050405020304" pitchFamily="18" charset="0"/>
              </a:rPr>
              <a:t>be </a:t>
            </a:r>
            <a:r>
              <a:rPr lang="en-US" altLang="en-US" sz="2600" dirty="0">
                <a:latin typeface="Times New Roman" panose="02020603050405020304" pitchFamily="18" charset="0"/>
                <a:cs typeface="Times New Roman" panose="02020603050405020304" pitchFamily="18" charset="0"/>
              </a:rPr>
              <a:t>avoided. </a:t>
            </a:r>
            <a:endParaRPr lang="en-US" altLang="en-US" sz="2600" dirty="0" smtClean="0">
              <a:latin typeface="Times New Roman" panose="02020603050405020304" pitchFamily="18" charset="0"/>
              <a:cs typeface="Times New Roman" panose="02020603050405020304" pitchFamily="18" charset="0"/>
            </a:endParaRPr>
          </a:p>
          <a:p>
            <a:pPr>
              <a:spcBef>
                <a:spcPct val="0"/>
              </a:spcBef>
              <a:buClrTx/>
              <a:buSzTx/>
              <a:buFontTx/>
              <a:buNone/>
            </a:pPr>
            <a:endParaRPr lang="en-US" altLang="en-US" sz="2600" dirty="0" smtClean="0">
              <a:latin typeface="Times New Roman" panose="02020603050405020304" pitchFamily="18" charset="0"/>
              <a:cs typeface="Times New Roman" panose="02020603050405020304" pitchFamily="18" charset="0"/>
            </a:endParaRPr>
          </a:p>
          <a:p>
            <a:pPr>
              <a:spcBef>
                <a:spcPct val="0"/>
              </a:spcBef>
              <a:buClrTx/>
              <a:buSzTx/>
              <a:buFontTx/>
              <a:buNone/>
            </a:pPr>
            <a:r>
              <a:rPr lang="en-US" altLang="en-US" sz="2600" dirty="0" smtClean="0">
                <a:latin typeface="Times New Roman" panose="02020603050405020304" pitchFamily="18" charset="0"/>
                <a:cs typeface="Times New Roman" panose="02020603050405020304" pitchFamily="18" charset="0"/>
              </a:rPr>
              <a:t>Many </a:t>
            </a:r>
            <a:r>
              <a:rPr lang="en-US" altLang="en-US" sz="2600" dirty="0">
                <a:latin typeface="Times New Roman" panose="02020603050405020304" pitchFamily="18" charset="0"/>
                <a:cs typeface="Times New Roman" panose="02020603050405020304" pitchFamily="18" charset="0"/>
              </a:rPr>
              <a:t>companies don’t want to give up too much of their information because they fear that outsiders will compromise the information. Unfortunately, this way of old-style thinking costs too much money in terms of lost opportunities, overstocked and underused parts, and overpriced products.</a:t>
            </a:r>
            <a:endParaRPr lang="en-GB" altLang="en-US" sz="2600" dirty="0">
              <a:latin typeface="Times New Roman" panose="02020603050405020304" pitchFamily="18" charset="0"/>
              <a:cs typeface="Times New Roman" panose="02020603050405020304" pitchFamily="18" charset="0"/>
            </a:endParaRPr>
          </a:p>
        </p:txBody>
      </p:sp>
      <p:sp>
        <p:nvSpPr>
          <p:cNvPr id="74755" name="TextBox 2"/>
          <p:cNvSpPr txBox="1">
            <a:spLocks noChangeArrowheads="1"/>
          </p:cNvSpPr>
          <p:nvPr/>
        </p:nvSpPr>
        <p:spPr bwMode="auto">
          <a:xfrm>
            <a:off x="6948488" y="6550025"/>
            <a:ext cx="26638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rgbClr val="8AD0D6"/>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8AD0D6"/>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8AD0D6"/>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spcBef>
                <a:spcPct val="0"/>
              </a:spcBef>
              <a:buClrTx/>
              <a:buSzTx/>
              <a:buFontTx/>
              <a:buNone/>
            </a:pPr>
            <a:r>
              <a:rPr lang="en-GB" altLang="en-US" sz="1400">
                <a:latin typeface="Arial" panose="020B0604020202020204" pitchFamily="34" charset="0"/>
              </a:rPr>
              <a:t>Laudon and Laudon 2014</a:t>
            </a:r>
          </a:p>
        </p:txBody>
      </p:sp>
      <p:sp>
        <p:nvSpPr>
          <p:cNvPr id="2" name="Rectangle 1"/>
          <p:cNvSpPr/>
          <p:nvPr/>
        </p:nvSpPr>
        <p:spPr>
          <a:xfrm>
            <a:off x="5994400" y="6226859"/>
            <a:ext cx="4572000" cy="646331"/>
          </a:xfrm>
          <a:prstGeom prst="rect">
            <a:avLst/>
          </a:prstGeom>
        </p:spPr>
        <p:txBody>
          <a:bodyPr>
            <a:spAutoFit/>
          </a:bodyPr>
          <a:lstStyle/>
          <a:p>
            <a:r>
              <a:rPr lang="en-US" altLang="en-US" dirty="0">
                <a:latin typeface="Times New Roman" panose="02020603050405020304" pitchFamily="18" charset="0"/>
                <a:cs typeface="Times New Roman" panose="02020603050405020304" pitchFamily="18" charset="0"/>
              </a:rPr>
              <a:t>(</a:t>
            </a:r>
            <a:r>
              <a:rPr lang="en-US" altLang="en-US" i="1" dirty="0">
                <a:latin typeface="Times New Roman" panose="02020603050405020304" pitchFamily="18" charset="0"/>
                <a:cs typeface="Times New Roman" panose="02020603050405020304" pitchFamily="18" charset="0"/>
              </a:rPr>
              <a:t>BusinessWeek,</a:t>
            </a:r>
            <a:r>
              <a:rPr lang="en-US" altLang="en-US" dirty="0">
                <a:latin typeface="Times New Roman" panose="02020603050405020304" pitchFamily="18" charset="0"/>
                <a:cs typeface="Times New Roman" panose="02020603050405020304" pitchFamily="18" charset="0"/>
              </a:rPr>
              <a:t> March 15, 2004)</a:t>
            </a:r>
            <a:endParaRPr lang="en-GB" altLang="en-US" dirty="0">
              <a:latin typeface="Times New Roman" panose="02020603050405020304" pitchFamily="18" charset="0"/>
              <a:cs typeface="Times New Roman" panose="02020603050405020304" pitchFamily="18" charset="0"/>
            </a:endParaRPr>
          </a:p>
          <a:p>
            <a:r>
              <a:rPr lang="en-US" altLang="en-US" dirty="0">
                <a:latin typeface="Times New Roman" panose="02020603050405020304" pitchFamily="18" charset="0"/>
                <a:cs typeface="Times New Roman" panose="02020603050405020304" pitchFamily="18" charset="0"/>
              </a:rPr>
              <a:t> </a:t>
            </a:r>
            <a:endParaRPr lang="en-GB" altLang="en-US"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1"/>
          <p:cNvSpPr>
            <a:spLocks noChangeArrowheads="1"/>
          </p:cNvSpPr>
          <p:nvPr/>
        </p:nvSpPr>
        <p:spPr bwMode="auto">
          <a:xfrm>
            <a:off x="251520" y="24165"/>
            <a:ext cx="80645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rgbClr val="8AD0D6"/>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8AD0D6"/>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8AD0D6"/>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spcBef>
                <a:spcPts val="1200"/>
              </a:spcBef>
              <a:buClrTx/>
              <a:buSzTx/>
              <a:buFontTx/>
              <a:buNone/>
            </a:pPr>
            <a:r>
              <a:rPr lang="en-US" altLang="en-US" sz="3600" b="1" i="1" dirty="0">
                <a:latin typeface="Arial" panose="020B0604020202020204" pitchFamily="34" charset="0"/>
                <a:cs typeface="Times New Roman" panose="02020603050405020304" pitchFamily="18" charset="0"/>
              </a:rPr>
              <a:t>Business Value of SCM Systems</a:t>
            </a:r>
            <a:endParaRPr lang="en-GB" altLang="en-US" sz="3600" b="1" i="1" dirty="0">
              <a:latin typeface="Arial" panose="020B0604020202020204" pitchFamily="34" charset="0"/>
              <a:cs typeface="Times New Roman" panose="02020603050405020304" pitchFamily="18" charset="0"/>
            </a:endParaRPr>
          </a:p>
        </p:txBody>
      </p:sp>
      <p:sp>
        <p:nvSpPr>
          <p:cNvPr id="3" name="Rectangle 2"/>
          <p:cNvSpPr/>
          <p:nvPr/>
        </p:nvSpPr>
        <p:spPr>
          <a:xfrm>
            <a:off x="251520" y="702469"/>
            <a:ext cx="8424863" cy="6155531"/>
          </a:xfrm>
          <a:prstGeom prst="rect">
            <a:avLst/>
          </a:prstGeom>
        </p:spPr>
        <p:txBody>
          <a:bodyPr>
            <a:spAutoFit/>
          </a:bodyPr>
          <a:lstStyle/>
          <a:p>
            <a:pPr>
              <a:spcAft>
                <a:spcPts val="0"/>
              </a:spcAft>
              <a:defRPr/>
            </a:pPr>
            <a:r>
              <a:rPr lang="en-US" sz="2600" dirty="0">
                <a:latin typeface="Calibri" panose="020F0502020204030204" pitchFamily="34" charset="0"/>
                <a:ea typeface="Times New Roman" panose="02020603050405020304" pitchFamily="18" charset="0"/>
              </a:rPr>
              <a:t>The benefits of implementing an integrated, </a:t>
            </a:r>
            <a:r>
              <a:rPr lang="en-US" sz="2600" dirty="0" smtClean="0">
                <a:latin typeface="Calibri" panose="020F0502020204030204" pitchFamily="34" charset="0"/>
                <a:ea typeface="Times New Roman" panose="02020603050405020304" pitchFamily="18" charset="0"/>
              </a:rPr>
              <a:t>supply </a:t>
            </a:r>
            <a:r>
              <a:rPr lang="en-US" sz="2600" dirty="0">
                <a:latin typeface="Calibri" panose="020F0502020204030204" pitchFamily="34" charset="0"/>
                <a:ea typeface="Times New Roman" panose="02020603050405020304" pitchFamily="18" charset="0"/>
              </a:rPr>
              <a:t>chain management system include:</a:t>
            </a:r>
            <a:endParaRPr lang="en-GB" sz="2600" dirty="0">
              <a:latin typeface="Calibri" panose="020F0502020204030204" pitchFamily="34" charset="0"/>
              <a:ea typeface="Times New Roman" panose="02020603050405020304" pitchFamily="18" charset="0"/>
            </a:endParaRPr>
          </a:p>
          <a:p>
            <a:pPr marL="342900" indent="-342900">
              <a:spcAft>
                <a:spcPts val="0"/>
              </a:spcAft>
              <a:buFont typeface="Symbol" panose="05050102010706020507" pitchFamily="18" charset="2"/>
              <a:buChar char=""/>
              <a:tabLst>
                <a:tab pos="533400" algn="l"/>
              </a:tabLst>
              <a:defRPr/>
            </a:pPr>
            <a:r>
              <a:rPr lang="en-US" sz="2600" dirty="0">
                <a:latin typeface="Calibri" panose="020F0502020204030204" pitchFamily="34" charset="0"/>
                <a:ea typeface="Times New Roman" panose="02020603050405020304" pitchFamily="18" charset="0"/>
              </a:rPr>
              <a:t>Match supply to </a:t>
            </a:r>
            <a:r>
              <a:rPr lang="en-US" sz="2600" dirty="0" smtClean="0">
                <a:latin typeface="Calibri" panose="020F0502020204030204" pitchFamily="34" charset="0"/>
                <a:ea typeface="Times New Roman" panose="02020603050405020304" pitchFamily="18" charset="0"/>
              </a:rPr>
              <a:t>demand -  this </a:t>
            </a:r>
            <a:r>
              <a:rPr lang="en-US" sz="2600" dirty="0" smtClean="0">
                <a:latin typeface="Calibri" panose="020F0502020204030204" pitchFamily="34" charset="0"/>
                <a:ea typeface="Times New Roman" panose="02020603050405020304" pitchFamily="18" charset="0"/>
              </a:rPr>
              <a:t>has the </a:t>
            </a:r>
            <a:r>
              <a:rPr lang="en-US" altLang="en-US" sz="2600" dirty="0">
                <a:latin typeface="Calibri" panose="020F0502020204030204" pitchFamily="34" charset="0"/>
                <a:ea typeface="Times New Roman" panose="02020603050405020304" pitchFamily="18" charset="0"/>
              </a:rPr>
              <a:t>Ability </a:t>
            </a:r>
            <a:r>
              <a:rPr lang="en-US" altLang="en-US" sz="2600" dirty="0">
                <a:latin typeface="Calibri" panose="020F0502020204030204" pitchFamily="34" charset="0"/>
                <a:ea typeface="Times New Roman" panose="02020603050405020304" pitchFamily="18" charset="0"/>
              </a:rPr>
              <a:t>to increase processes in pull phase</a:t>
            </a:r>
          </a:p>
          <a:p>
            <a:pPr marL="342900" indent="-342900">
              <a:spcAft>
                <a:spcPts val="0"/>
              </a:spcAft>
              <a:buFont typeface="Symbol" panose="05050102010706020507" pitchFamily="18" charset="2"/>
              <a:buChar char=""/>
              <a:tabLst>
                <a:tab pos="533400" algn="l"/>
              </a:tabLst>
              <a:defRPr/>
            </a:pPr>
            <a:endParaRPr lang="en-GB" sz="2600" dirty="0">
              <a:latin typeface="Calibri" panose="020F0502020204030204" pitchFamily="34" charset="0"/>
              <a:ea typeface="Times New Roman" panose="02020603050405020304" pitchFamily="18" charset="0"/>
            </a:endParaRPr>
          </a:p>
          <a:p>
            <a:pPr marL="342900" indent="-342900">
              <a:spcAft>
                <a:spcPts val="0"/>
              </a:spcAft>
              <a:buFont typeface="Symbol" panose="05050102010706020507" pitchFamily="18" charset="2"/>
              <a:buChar char=""/>
              <a:tabLst>
                <a:tab pos="533400" algn="l"/>
              </a:tabLst>
              <a:defRPr/>
            </a:pPr>
            <a:r>
              <a:rPr lang="en-US" sz="2600" dirty="0">
                <a:latin typeface="Calibri" panose="020F0502020204030204" pitchFamily="34" charset="0"/>
                <a:ea typeface="Times New Roman" panose="02020603050405020304" pitchFamily="18" charset="0"/>
              </a:rPr>
              <a:t>Reduce inventory levels</a:t>
            </a:r>
            <a:endParaRPr lang="en-GB" sz="2600" dirty="0">
              <a:latin typeface="Calibri" panose="020F0502020204030204" pitchFamily="34" charset="0"/>
              <a:ea typeface="Times New Roman" panose="02020603050405020304" pitchFamily="18" charset="0"/>
            </a:endParaRPr>
          </a:p>
          <a:p>
            <a:pPr marL="342900" indent="-342900">
              <a:spcAft>
                <a:spcPts val="0"/>
              </a:spcAft>
              <a:buFont typeface="Symbol" panose="05050102010706020507" pitchFamily="18" charset="2"/>
              <a:buChar char=""/>
              <a:tabLst>
                <a:tab pos="533400" algn="l"/>
              </a:tabLst>
              <a:defRPr/>
            </a:pPr>
            <a:r>
              <a:rPr lang="en-US" sz="2600" dirty="0">
                <a:latin typeface="Calibri" panose="020F0502020204030204" pitchFamily="34" charset="0"/>
                <a:ea typeface="Times New Roman" panose="02020603050405020304" pitchFamily="18" charset="0"/>
              </a:rPr>
              <a:t>Improve delivery service</a:t>
            </a:r>
            <a:endParaRPr lang="en-GB" sz="2600" dirty="0">
              <a:latin typeface="Calibri" panose="020F0502020204030204" pitchFamily="34" charset="0"/>
              <a:ea typeface="Times New Roman" panose="02020603050405020304" pitchFamily="18" charset="0"/>
            </a:endParaRPr>
          </a:p>
          <a:p>
            <a:pPr marL="342900" indent="-342900">
              <a:spcAft>
                <a:spcPts val="0"/>
              </a:spcAft>
              <a:buFont typeface="Symbol" panose="05050102010706020507" pitchFamily="18" charset="2"/>
              <a:buChar char=""/>
              <a:tabLst>
                <a:tab pos="533400" algn="l"/>
              </a:tabLst>
              <a:defRPr/>
            </a:pPr>
            <a:r>
              <a:rPr lang="en-US" sz="2600" dirty="0">
                <a:latin typeface="Calibri" panose="020F0502020204030204" pitchFamily="34" charset="0"/>
                <a:ea typeface="Times New Roman" panose="02020603050405020304" pitchFamily="18" charset="0"/>
              </a:rPr>
              <a:t>Speed product time to market</a:t>
            </a:r>
            <a:endParaRPr lang="en-GB" sz="2600" dirty="0">
              <a:latin typeface="Calibri" panose="020F0502020204030204" pitchFamily="34" charset="0"/>
              <a:ea typeface="Times New Roman" panose="02020603050405020304" pitchFamily="18" charset="0"/>
            </a:endParaRPr>
          </a:p>
          <a:p>
            <a:pPr marL="342900" indent="-342900">
              <a:spcAft>
                <a:spcPts val="0"/>
              </a:spcAft>
              <a:buFont typeface="Symbol" panose="05050102010706020507" pitchFamily="18" charset="2"/>
              <a:buChar char=""/>
              <a:tabLst>
                <a:tab pos="533400" algn="l"/>
              </a:tabLst>
              <a:defRPr/>
            </a:pPr>
            <a:r>
              <a:rPr lang="en-US" sz="2600" dirty="0">
                <a:latin typeface="Calibri" panose="020F0502020204030204" pitchFamily="34" charset="0"/>
                <a:ea typeface="Times New Roman" panose="02020603050405020304" pitchFamily="18" charset="0"/>
              </a:rPr>
              <a:t>Use assets more effectively</a:t>
            </a:r>
          </a:p>
          <a:p>
            <a:pPr marL="342900" indent="-342900">
              <a:spcAft>
                <a:spcPts val="0"/>
              </a:spcAft>
              <a:buFont typeface="Symbol" panose="05050102010706020507" pitchFamily="18" charset="2"/>
              <a:buChar char=""/>
              <a:tabLst>
                <a:tab pos="533400" algn="l"/>
              </a:tabLst>
              <a:defRPr/>
            </a:pPr>
            <a:endParaRPr lang="en-US" sz="2600" dirty="0">
              <a:latin typeface="Calibri" panose="020F0502020204030204" pitchFamily="34" charset="0"/>
              <a:ea typeface="Times New Roman" panose="02020603050405020304" pitchFamily="18" charset="0"/>
            </a:endParaRPr>
          </a:p>
          <a:p>
            <a:pPr>
              <a:defRPr/>
            </a:pPr>
            <a:r>
              <a:rPr lang="en-US" sz="2600" dirty="0">
                <a:latin typeface="Calibri" panose="020F0502020204030204" pitchFamily="34" charset="0"/>
              </a:rPr>
              <a:t>In turn, a company can:</a:t>
            </a:r>
            <a:endParaRPr lang="en-GB" sz="2600" dirty="0">
              <a:latin typeface="Calibri" panose="020F0502020204030204" pitchFamily="34" charset="0"/>
            </a:endParaRPr>
          </a:p>
          <a:p>
            <a:pPr marL="342900" indent="-342900">
              <a:buFont typeface="Arial" panose="020B0604020202020204" pitchFamily="34" charset="0"/>
              <a:buChar char="•"/>
              <a:defRPr/>
            </a:pPr>
            <a:r>
              <a:rPr lang="en-US" sz="2600" dirty="0">
                <a:latin typeface="Calibri" panose="020F0502020204030204" pitchFamily="34" charset="0"/>
              </a:rPr>
              <a:t>Improve customer service and responsiveness</a:t>
            </a:r>
            <a:endParaRPr lang="en-GB" sz="2600" dirty="0">
              <a:latin typeface="Calibri" panose="020F0502020204030204" pitchFamily="34" charset="0"/>
            </a:endParaRPr>
          </a:p>
          <a:p>
            <a:pPr marL="342900" indent="-342900">
              <a:buFont typeface="Arial" panose="020B0604020202020204" pitchFamily="34" charset="0"/>
              <a:buChar char="•"/>
              <a:defRPr/>
            </a:pPr>
            <a:r>
              <a:rPr lang="en-US" sz="2600" dirty="0">
                <a:latin typeface="Calibri" panose="020F0502020204030204" pitchFamily="34" charset="0"/>
              </a:rPr>
              <a:t>Reduce costs</a:t>
            </a:r>
            <a:endParaRPr lang="en-GB" sz="2600" dirty="0">
              <a:latin typeface="Calibri" panose="020F0502020204030204" pitchFamily="34" charset="0"/>
            </a:endParaRPr>
          </a:p>
          <a:p>
            <a:pPr marL="342900" indent="-342900">
              <a:buFont typeface="Arial" panose="020B0604020202020204" pitchFamily="34" charset="0"/>
              <a:buChar char="•"/>
              <a:defRPr/>
            </a:pPr>
            <a:r>
              <a:rPr lang="en-US" sz="2600" dirty="0">
                <a:latin typeface="Calibri" panose="020F0502020204030204" pitchFamily="34" charset="0"/>
              </a:rPr>
              <a:t>Increase sales</a:t>
            </a:r>
            <a:endParaRPr lang="en-GB" sz="2600" dirty="0">
              <a:latin typeface="Calibri" panose="020F0502020204030204" pitchFamily="34" charset="0"/>
            </a:endParaRPr>
          </a:p>
          <a:p>
            <a:pPr marL="342900" indent="-342900">
              <a:buFont typeface="Arial" panose="020B0604020202020204" pitchFamily="34" charset="0"/>
              <a:buChar char="•"/>
              <a:defRPr/>
            </a:pPr>
            <a:r>
              <a:rPr lang="en-US" sz="2600" dirty="0" err="1" smtClean="0">
                <a:latin typeface="Calibri" panose="020F0502020204030204" pitchFamily="34" charset="0"/>
              </a:rPr>
              <a:t>Utilise</a:t>
            </a:r>
            <a:r>
              <a:rPr lang="en-US" sz="2600" dirty="0" smtClean="0">
                <a:latin typeface="Calibri" panose="020F0502020204030204" pitchFamily="34" charset="0"/>
              </a:rPr>
              <a:t> </a:t>
            </a:r>
            <a:r>
              <a:rPr lang="en-US" sz="2600" dirty="0">
                <a:latin typeface="Calibri" panose="020F0502020204030204" pitchFamily="34" charset="0"/>
              </a:rPr>
              <a:t>cash better</a:t>
            </a:r>
            <a:endParaRPr lang="en-GB" sz="2600" dirty="0">
              <a:latin typeface="Calibri" panose="020F0502020204030204" pitchFamily="34" charset="0"/>
              <a:ea typeface="Times New Roman" panose="02020603050405020304" pitchFamily="18" charset="0"/>
            </a:endParaRPr>
          </a:p>
        </p:txBody>
      </p:sp>
      <p:sp>
        <p:nvSpPr>
          <p:cNvPr id="75780" name="TextBox 3"/>
          <p:cNvSpPr txBox="1">
            <a:spLocks noChangeArrowheads="1"/>
          </p:cNvSpPr>
          <p:nvPr/>
        </p:nvSpPr>
        <p:spPr bwMode="auto">
          <a:xfrm>
            <a:off x="6299200" y="6481763"/>
            <a:ext cx="28448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rgbClr val="8AD0D6"/>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8AD0D6"/>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8AD0D6"/>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spcBef>
                <a:spcPct val="0"/>
              </a:spcBef>
              <a:buClrTx/>
              <a:buSzTx/>
              <a:buFontTx/>
              <a:buNone/>
            </a:pPr>
            <a:r>
              <a:rPr lang="en-GB" altLang="en-US" sz="1400">
                <a:latin typeface="Arial" panose="020B0604020202020204" pitchFamily="34" charset="0"/>
              </a:rPr>
              <a:t>Laudon and Laudon 2014</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6092" y="2852936"/>
            <a:ext cx="6502292" cy="1477328"/>
          </a:xfrm>
          <a:prstGeom prst="rect">
            <a:avLst/>
          </a:prstGeom>
        </p:spPr>
        <p:txBody>
          <a:bodyPr wrap="square">
            <a:spAutoFit/>
          </a:bodyPr>
          <a:lstStyle/>
          <a:p>
            <a:r>
              <a:rPr lang="sl-SI" altLang="en-US" sz="3000" dirty="0" smtClean="0">
                <a:latin typeface="Calibri" panose="020F0502020204030204" pitchFamily="34" charset="0"/>
              </a:rPr>
              <a:t>SAP</a:t>
            </a:r>
            <a:endParaRPr lang="en-GB" altLang="en-US" sz="3000" dirty="0" smtClean="0">
              <a:latin typeface="Calibri" panose="020F0502020204030204" pitchFamily="34" charset="0"/>
            </a:endParaRPr>
          </a:p>
          <a:p>
            <a:r>
              <a:rPr lang="sl-SI" altLang="en-US" sz="3000" dirty="0" smtClean="0">
                <a:latin typeface="Calibri" panose="020F0502020204030204" pitchFamily="34" charset="0"/>
              </a:rPr>
              <a:t>Oracle</a:t>
            </a:r>
            <a:endParaRPr lang="en-GB" altLang="en-US" sz="3000" dirty="0" smtClean="0">
              <a:latin typeface="Calibri" panose="020F0502020204030204" pitchFamily="34" charset="0"/>
            </a:endParaRPr>
          </a:p>
          <a:p>
            <a:r>
              <a:rPr lang="sl-SI" altLang="en-US" sz="3000" dirty="0" smtClean="0">
                <a:latin typeface="Calibri" panose="020F0502020204030204" pitchFamily="34" charset="0"/>
              </a:rPr>
              <a:t>Microsoft </a:t>
            </a:r>
            <a:r>
              <a:rPr lang="sl-SI" altLang="en-US" sz="3000" dirty="0">
                <a:latin typeface="Calibri" panose="020F0502020204030204" pitchFamily="34" charset="0"/>
              </a:rPr>
              <a:t>Business Solutions </a:t>
            </a:r>
            <a:r>
              <a:rPr lang="sl-SI" altLang="en-US" sz="3000" dirty="0" smtClean="0">
                <a:latin typeface="Calibri" panose="020F0502020204030204" pitchFamily="34" charset="0"/>
              </a:rPr>
              <a:t>Navision</a:t>
            </a:r>
            <a:endParaRPr lang="sl-SI" altLang="en-US" sz="3000" dirty="0">
              <a:latin typeface="Calibri" panose="020F0502020204030204" pitchFamily="34" charset="0"/>
            </a:endParaRPr>
          </a:p>
        </p:txBody>
      </p:sp>
      <p:sp>
        <p:nvSpPr>
          <p:cNvPr id="3" name="Rectangle 2"/>
          <p:cNvSpPr/>
          <p:nvPr/>
        </p:nvSpPr>
        <p:spPr>
          <a:xfrm>
            <a:off x="611560" y="404664"/>
            <a:ext cx="6211957" cy="1200329"/>
          </a:xfrm>
          <a:prstGeom prst="rect">
            <a:avLst/>
          </a:prstGeom>
        </p:spPr>
        <p:txBody>
          <a:bodyPr wrap="none">
            <a:spAutoFit/>
          </a:bodyPr>
          <a:lstStyle/>
          <a:p>
            <a:r>
              <a:rPr lang="en-GB" altLang="en-US" sz="3600" b="1" dirty="0" smtClean="0"/>
              <a:t>Supply Chain Management </a:t>
            </a:r>
          </a:p>
          <a:p>
            <a:r>
              <a:rPr lang="en-GB" altLang="en-US" sz="3600" b="1" dirty="0" smtClean="0"/>
              <a:t>T</a:t>
            </a:r>
            <a:r>
              <a:rPr lang="sl-SI" altLang="en-US" sz="3600" b="1" dirty="0" smtClean="0"/>
              <a:t>echnologies</a:t>
            </a:r>
            <a:endParaRPr lang="en-GB" sz="3600" b="1" dirty="0"/>
          </a:p>
        </p:txBody>
      </p:sp>
    </p:spTree>
    <p:extLst>
      <p:ext uri="{BB962C8B-B14F-4D97-AF65-F5344CB8AC3E}">
        <p14:creationId xmlns:p14="http://schemas.microsoft.com/office/powerpoint/2010/main" val="38306793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extBox 1"/>
          <p:cNvSpPr txBox="1">
            <a:spLocks noChangeArrowheads="1"/>
          </p:cNvSpPr>
          <p:nvPr/>
        </p:nvSpPr>
        <p:spPr bwMode="auto">
          <a:xfrm>
            <a:off x="323850" y="0"/>
            <a:ext cx="7343775"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rgbClr val="8AD0D6"/>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8AD0D6"/>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8AD0D6"/>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spcBef>
                <a:spcPct val="0"/>
              </a:spcBef>
              <a:buClrTx/>
              <a:buSzTx/>
              <a:buFontTx/>
              <a:buNone/>
            </a:pPr>
            <a:r>
              <a:rPr lang="en-GB" altLang="en-US" sz="4000">
                <a:latin typeface="Arial" panose="020B0604020202020204" pitchFamily="34" charset="0"/>
              </a:rPr>
              <a:t>Retailers Upstream Supply Chain</a:t>
            </a:r>
          </a:p>
        </p:txBody>
      </p:sp>
      <p:sp>
        <p:nvSpPr>
          <p:cNvPr id="76803" name="Rectangle 2"/>
          <p:cNvSpPr>
            <a:spLocks noChangeArrowheads="1"/>
          </p:cNvSpPr>
          <p:nvPr/>
        </p:nvSpPr>
        <p:spPr bwMode="auto">
          <a:xfrm>
            <a:off x="479425" y="2420938"/>
            <a:ext cx="8340725" cy="1938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spcBef>
                <a:spcPts val="1000"/>
              </a:spcBef>
              <a:buClr>
                <a:srgbClr val="8AD0D6"/>
              </a:buClr>
              <a:buSzPct val="80000"/>
              <a:buFont typeface="Wingdings 3" panose="05040102010807070707" pitchFamily="18" charset="2"/>
              <a:buChar char=""/>
              <a:defRPr sz="2000">
                <a:solidFill>
                  <a:schemeClr val="tx1"/>
                </a:solidFill>
                <a:latin typeface="Century Gothic" panose="020B0502020202020204" pitchFamily="34" charset="0"/>
              </a:defRPr>
            </a:lvl1pPr>
            <a:lvl2pPr marL="742950" indent="-285750">
              <a:spcBef>
                <a:spcPts val="1000"/>
              </a:spcBef>
              <a:buClr>
                <a:srgbClr val="8AD0D6"/>
              </a:buClr>
              <a:buSzPct val="80000"/>
              <a:buFont typeface="Wingdings 3" panose="05040102010807070707" pitchFamily="18" charset="2"/>
              <a:buChar char=""/>
              <a:defRPr>
                <a:solidFill>
                  <a:schemeClr val="tx1"/>
                </a:solidFill>
                <a:latin typeface="Century Gothic" panose="020B0502020202020204" pitchFamily="34" charset="0"/>
              </a:defRPr>
            </a:lvl2pPr>
            <a:lvl3pPr marL="1143000" indent="-228600">
              <a:spcBef>
                <a:spcPts val="1000"/>
              </a:spcBef>
              <a:buClr>
                <a:srgbClr val="8AD0D6"/>
              </a:buClr>
              <a:buSzPct val="80000"/>
              <a:buFont typeface="Wingdings 3" panose="05040102010807070707" pitchFamily="18" charset="2"/>
              <a:buChar char=""/>
              <a:defRPr sz="1600">
                <a:solidFill>
                  <a:schemeClr val="tx1"/>
                </a:solidFill>
                <a:latin typeface="Century Gothic" panose="020B0502020202020204" pitchFamily="34" charset="0"/>
              </a:defRPr>
            </a:lvl3pPr>
            <a:lvl4pPr marL="1600200" indent="-228600">
              <a:spcBef>
                <a:spcPts val="1000"/>
              </a:spcBef>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4pPr>
            <a:lvl5pPr marL="2057400" indent="-228600">
              <a:spcBef>
                <a:spcPts val="1000"/>
              </a:spcBef>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5pPr>
            <a:lvl6pPr marL="25146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6pPr>
            <a:lvl7pPr marL="29718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7pPr>
            <a:lvl8pPr marL="34290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8pPr>
            <a:lvl9pPr marL="3886200" indent="-228600" eaLnBrk="0" fontAlgn="base" hangingPunct="0">
              <a:spcBef>
                <a:spcPts val="1000"/>
              </a:spcBef>
              <a:spcAft>
                <a:spcPct val="0"/>
              </a:spcAft>
              <a:buClr>
                <a:srgbClr val="8AD0D6"/>
              </a:buClr>
              <a:buSzPct val="80000"/>
              <a:buFont typeface="Wingdings 3" panose="05040102010807070707" pitchFamily="18" charset="2"/>
              <a:buChar char=""/>
              <a:defRPr sz="1400">
                <a:solidFill>
                  <a:schemeClr val="tx1"/>
                </a:solidFill>
                <a:latin typeface="Century Gothic" panose="020B0502020202020204" pitchFamily="34" charset="0"/>
              </a:defRPr>
            </a:lvl9pPr>
          </a:lstStyle>
          <a:p>
            <a:pPr>
              <a:spcBef>
                <a:spcPct val="0"/>
              </a:spcBef>
              <a:buClrTx/>
              <a:buSzTx/>
              <a:buFont typeface="Arial" panose="020B0604020202020204" pitchFamily="34" charset="0"/>
              <a:buChar char="•"/>
            </a:pPr>
            <a:r>
              <a:rPr lang="en-GB" altLang="en-US" sz="3000" dirty="0">
                <a:latin typeface="Calibri" panose="020F0502020204030204" pitchFamily="34" charset="0"/>
              </a:rPr>
              <a:t>Tesco’s Upstream Supply Chain – Tesco Information Exchange (TIE)</a:t>
            </a:r>
          </a:p>
          <a:p>
            <a:pPr>
              <a:spcBef>
                <a:spcPct val="0"/>
              </a:spcBef>
              <a:buClrTx/>
              <a:buSzTx/>
              <a:buFont typeface="Arial" panose="020B0604020202020204" pitchFamily="34" charset="0"/>
              <a:buChar char="•"/>
            </a:pPr>
            <a:r>
              <a:rPr lang="en-GB" altLang="en-US" sz="3000" dirty="0">
                <a:latin typeface="Calibri" panose="020F0502020204030204" pitchFamily="34" charset="0"/>
              </a:rPr>
              <a:t>Sainsbury – Sainsbury Information Direct</a:t>
            </a:r>
          </a:p>
          <a:p>
            <a:pPr>
              <a:spcBef>
                <a:spcPct val="0"/>
              </a:spcBef>
              <a:buClrTx/>
              <a:buSzTx/>
              <a:buFont typeface="Arial" panose="020B0604020202020204" pitchFamily="34" charset="0"/>
              <a:buChar char="•"/>
            </a:pPr>
            <a:r>
              <a:rPr lang="en-GB" altLang="en-US" sz="3000" dirty="0">
                <a:latin typeface="Calibri" panose="020F0502020204030204" pitchFamily="34" charset="0"/>
              </a:rPr>
              <a:t>Safeway – Safeway Supplier Information Service</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27088" y="908050"/>
            <a:ext cx="7561262" cy="4246563"/>
          </a:xfrm>
          <a:prstGeom prst="rect">
            <a:avLst/>
          </a:prstGeom>
          <a:noFill/>
        </p:spPr>
        <p:txBody>
          <a:bodyPr>
            <a:spAutoFit/>
          </a:bodyPr>
          <a:lstStyle/>
          <a:p>
            <a:pPr>
              <a:defRPr/>
            </a:pPr>
            <a:r>
              <a:rPr lang="en-GB" sz="3000" b="1" dirty="0">
                <a:latin typeface="+mn-lt"/>
              </a:rPr>
              <a:t>Seminar </a:t>
            </a:r>
          </a:p>
          <a:p>
            <a:pPr>
              <a:defRPr/>
            </a:pPr>
            <a:endParaRPr lang="en-GB" sz="3000" dirty="0">
              <a:latin typeface="+mn-lt"/>
            </a:endParaRPr>
          </a:p>
          <a:p>
            <a:pPr>
              <a:defRPr/>
            </a:pPr>
            <a:r>
              <a:rPr lang="en-GB" sz="3000" dirty="0">
                <a:latin typeface="+mn-lt"/>
              </a:rPr>
              <a:t>RFID technology in the supply chain</a:t>
            </a:r>
          </a:p>
          <a:p>
            <a:pPr>
              <a:defRPr/>
            </a:pPr>
            <a:endParaRPr lang="en-GB" sz="3000" dirty="0">
              <a:latin typeface="+mn-lt"/>
            </a:endParaRPr>
          </a:p>
          <a:p>
            <a:pPr>
              <a:defRPr/>
            </a:pPr>
            <a:r>
              <a:rPr lang="en-GB" sz="3000" dirty="0">
                <a:latin typeface="+mn-lt"/>
              </a:rPr>
              <a:t>The </a:t>
            </a:r>
            <a:r>
              <a:rPr lang="en-GB" sz="3000" dirty="0" err="1">
                <a:latin typeface="+mn-lt"/>
              </a:rPr>
              <a:t>BullWhip</a:t>
            </a:r>
            <a:r>
              <a:rPr lang="en-GB" sz="3000" dirty="0">
                <a:latin typeface="+mn-lt"/>
              </a:rPr>
              <a:t> Effect</a:t>
            </a:r>
          </a:p>
          <a:p>
            <a:pPr>
              <a:defRPr/>
            </a:pPr>
            <a:endParaRPr lang="en-GB" sz="3000" dirty="0">
              <a:latin typeface="+mn-lt"/>
            </a:endParaRPr>
          </a:p>
          <a:p>
            <a:pPr>
              <a:defRPr/>
            </a:pPr>
            <a:r>
              <a:rPr lang="en-GB" sz="3000" dirty="0">
                <a:latin typeface="+mn-lt"/>
              </a:rPr>
              <a:t>Tesco Supply Chain Case Study</a:t>
            </a:r>
          </a:p>
          <a:p>
            <a:pPr>
              <a:defRPr/>
            </a:pPr>
            <a:endParaRPr lang="en-GB" sz="3000" dirty="0">
              <a:latin typeface="+mn-lt"/>
            </a:endParaRPr>
          </a:p>
          <a:p>
            <a:pPr>
              <a:defRPr/>
            </a:pPr>
            <a:endParaRPr lang="en-US" sz="3000" dirty="0">
              <a:latin typeface="+mn-lt"/>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F9C9D"/>
      </a:accent5>
      <a:accent6>
        <a:srgbClr val="9E5E9B"/>
      </a:accent6>
      <a:hlink>
        <a:srgbClr val="58C1BA"/>
      </a:hlink>
      <a:folHlink>
        <a:srgbClr val="9DD0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Ion</Template>
  <TotalTime>2247</TotalTime>
  <Words>3574</Words>
  <Application>Microsoft Office PowerPoint</Application>
  <PresentationFormat>On-screen Show (4:3)</PresentationFormat>
  <Paragraphs>378</Paragraphs>
  <Slides>43</Slides>
  <Notes>35</Notes>
  <HiddenSlides>0</HiddenSlides>
  <MMClips>0</MMClips>
  <ScaleCrop>false</ScaleCrop>
  <HeadingPairs>
    <vt:vector size="6" baseType="variant">
      <vt:variant>
        <vt:lpstr>Fonts Used</vt:lpstr>
      </vt:variant>
      <vt:variant>
        <vt:i4>18</vt:i4>
      </vt:variant>
      <vt:variant>
        <vt:lpstr>Theme</vt:lpstr>
      </vt:variant>
      <vt:variant>
        <vt:i4>1</vt:i4>
      </vt:variant>
      <vt:variant>
        <vt:lpstr>Slide Titles</vt:lpstr>
      </vt:variant>
      <vt:variant>
        <vt:i4>43</vt:i4>
      </vt:variant>
    </vt:vector>
  </HeadingPairs>
  <TitlesOfParts>
    <vt:vector size="62" baseType="lpstr">
      <vt:lpstr>굴림</vt:lpstr>
      <vt:lpstr>Meiryo</vt:lpstr>
      <vt:lpstr>Meiryo</vt:lpstr>
      <vt:lpstr>MS PGothic</vt:lpstr>
      <vt:lpstr>宋体</vt:lpstr>
      <vt:lpstr>宋体</vt:lpstr>
      <vt:lpstr>Arial</vt:lpstr>
      <vt:lpstr>Calibri</vt:lpstr>
      <vt:lpstr>Century Gothic</vt:lpstr>
      <vt:lpstr>Frutiger-Roman</vt:lpstr>
      <vt:lpstr>Microsoft Sans Serif</vt:lpstr>
      <vt:lpstr>Palatino-Roman</vt:lpstr>
      <vt:lpstr>Symbol</vt:lpstr>
      <vt:lpstr>Tahoma</vt:lpstr>
      <vt:lpstr>Times</vt:lpstr>
      <vt:lpstr>Times New Roman</vt:lpstr>
      <vt:lpstr>Wingdings</vt:lpstr>
      <vt:lpstr>Wingdings 3</vt:lpstr>
      <vt:lpstr>Ion</vt:lpstr>
      <vt:lpstr>e-Business</vt:lpstr>
      <vt:lpstr>Outline</vt:lpstr>
      <vt:lpstr>Defining Supply Chain</vt:lpstr>
      <vt:lpstr>Supply Chains &amp; SCM</vt:lpstr>
      <vt:lpstr>Goal of SC and SCM</vt:lpstr>
      <vt:lpstr>Key Activities for each component of SCM </vt:lpstr>
      <vt:lpstr>Supply Chain </vt:lpstr>
      <vt:lpstr>Push or Pull?</vt:lpstr>
      <vt:lpstr>PUSH AND PULL SCM MODELS</vt:lpstr>
      <vt:lpstr>PowerPoint Presentation</vt:lpstr>
      <vt:lpstr>Evolution of SCM</vt:lpstr>
      <vt:lpstr>Evolution of SCM</vt:lpstr>
      <vt:lpstr>Evolution of SCM</vt:lpstr>
      <vt:lpstr>E-supply chain:  SC in e-Business</vt:lpstr>
      <vt:lpstr>PowerPoint Presentation</vt:lpstr>
      <vt:lpstr>PowerPoint Presentation</vt:lpstr>
      <vt:lpstr>Key Activities of SCM in  e-Business  </vt:lpstr>
      <vt:lpstr>Main goals of SCM in  e-Business</vt:lpstr>
      <vt:lpstr>The Enabling Technologies  in Supply Chain</vt:lpstr>
      <vt:lpstr>Cross Docking</vt:lpstr>
      <vt:lpstr>What accounts for Wal-Mart’s remarkable success</vt:lpstr>
      <vt:lpstr>Characteristics of Cross-Docking:</vt:lpstr>
      <vt:lpstr>The Enabling Technologies in Supply Chain</vt:lpstr>
      <vt:lpstr>E-PROCUREMENT</vt:lpstr>
      <vt:lpstr>PowerPoint Presentation</vt:lpstr>
      <vt:lpstr>How important is procurement?</vt:lpstr>
      <vt:lpstr>PowerPoint Presentation</vt:lpstr>
      <vt:lpstr>PowerPoint Presentation</vt:lpstr>
      <vt:lpstr>PowerPoint Presentation</vt:lpstr>
      <vt:lpstr>PowerPoint Presentation</vt:lpstr>
      <vt:lpstr>Collaborative Commerce</vt:lpstr>
      <vt:lpstr>Collaborative Commerce (cont.)</vt:lpstr>
      <vt:lpstr>Collaborative Commerce (cont.)</vt:lpstr>
      <vt:lpstr>Collaborative Commerce (cont.)</vt:lpstr>
      <vt:lpstr>Corporate (Enterprise) Portals </vt:lpstr>
      <vt:lpstr>Corporate (Enterprise) Portals (cont.)</vt:lpstr>
      <vt:lpstr>Collaborative Planning  and Fulfillment</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E-Commerce Solution</dc:title>
  <dc:creator>RM</dc:creator>
  <cp:lastModifiedBy>Roisin Mullins</cp:lastModifiedBy>
  <cp:revision>173</cp:revision>
  <dcterms:created xsi:type="dcterms:W3CDTF">2005-11-29T16:35:31Z</dcterms:created>
  <dcterms:modified xsi:type="dcterms:W3CDTF">2019-03-20T13:59:07Z</dcterms:modified>
</cp:coreProperties>
</file>