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3C447D-42A5-4A7B-BD75-307C581AC348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C88E0E-A636-4559-8007-8D63155BB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484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C88E0E-A636-4559-8007-8D63155BB77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732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9C5EE-B413-34E7-9A46-3C70154410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FF0FA-1993-73F0-32AD-2F6CB4FFC5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0272E-BECC-47F6-15C7-2EE3786ECD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3FF62-170F-EA69-33AF-437BDE9A4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2D5ED-2C61-43EF-0D13-E518C8783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810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0724-F6F3-6C90-F48E-CDA482561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2A545-01BA-5ECA-2F2C-CDB5E2202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905D3F-1D9D-E546-F49E-992BA39E2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DB0DE-A61D-3EE2-F416-B8060B099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65131-54AE-B0B2-214D-21C6FABA5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954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C5760-B130-9917-7152-43E19F44A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D81BF6-7BCC-7858-6586-5D68B33F33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74503-E423-4E8A-92DA-FECA5D7E6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4043D-2B5F-7BB9-EA2A-B39C445C5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11485F-6A47-693D-18C2-B7D972788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230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106D2-01A4-7EB1-F916-9F42630DC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E1920-4B8B-48F4-83E7-DF5B2306B4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282475-6360-6784-82F7-11E72D18FF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B34271-F648-1F47-90C5-1309BF4F0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48260F-A550-BD93-F924-98926EDF8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B70346-5A7D-6ECB-30BF-FE8DDE821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79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9F35D4-C25A-C07A-30EC-FA3128159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3556FA-A910-AE44-213A-DAFD31ED21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2341F6-7CD7-3602-D9B6-063AECFEC8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B93625-4C64-3803-EBF8-AF5AA12661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6A15EE-33EE-0B37-AD06-446D01F8404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BB57AE-B3C4-B2A7-CEFF-028BB234A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ACF848-D463-0DCF-DAFC-BD9BE0DAE0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D724A0-637B-4F09-58F2-3EBFDB453A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403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0E61D-1B77-0456-E208-7B4A18B14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DEB819-7FBE-39AB-301D-A926A6B0B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BA611A-740A-8DB6-A2F1-4C4F0D90F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7DD5CA-9BBF-A674-248F-8102A9866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547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72A6E5-5F5A-648C-B7EF-556EA014E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045E0D-AE00-5D6B-FBA8-D45CEF2E0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88DD57-910F-2E43-CF8A-AA063A635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425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A1F10-FE9B-6CC4-B62D-D099E8A76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794A4-F2FD-A9D8-E948-BB715C516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513941-501F-F11C-E7B3-AC919DCAF6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D36DD1-4707-A704-514A-A6FBFB2BB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815030-9B08-9CDA-DD54-3CB2880A8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8541DC-4E66-D1F4-D08C-99BFEF69A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41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1899B-E934-B111-33DF-C2D9DA526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FC95E2-9844-90F9-1CD0-2893FF556D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7C6E12-9698-F04D-B6F3-3127709352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EEC7FB-1BFB-130D-67AF-B9E1A412B4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81AA75-7A54-1C9C-C281-92EAD3307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973E8-3F17-EA12-A57B-F24EE4807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814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14EE8-3BE6-113B-8538-D8E59F700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C76D59-3387-BC3A-0380-CAB61A2201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E0EAC-FD1F-AA28-CE34-AA5E45B0B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09CD2-D206-B94E-E0B9-80B4937C1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F989C-4C90-35DA-4B08-5AEED3000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124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E7110C-F771-7E1C-99BC-2370DFC25E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AD7573-BC07-3479-2F17-1DA5529E45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A47902-F980-346F-2707-55B3B81BD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0E062-73F7-ED2A-9EE7-EF1BA8AEE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B27627-AFE4-BE9C-1251-6033C4452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497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DF7A5C-3F4C-1C8E-64F9-4592CD2E3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306A63-6101-D428-EBBB-BDFBDC9699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D2369-41AB-5474-BB81-918D0252B2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2659B58-6107-405E-A03F-2C5EBAE9E8E4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BC7CA-1BF7-F77B-2ED2-A18641E1BD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E72313-FF43-FD5C-D524-5DE0D5FA8A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4EF761-A77C-4F14-82B2-72CF93AF46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72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greenstrategy.se/seven-forms-of-sustainable-fashion/" TargetMode="External"/><Relationship Id="rId2" Type="http://schemas.openxmlformats.org/officeDocument/2006/relationships/hyperlink" Target="http://www.cdfifund.gov/what_we_do/resources/Investing%20for%20social%20and%20environmental%20impact%20Monitor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prints.whiterose.ac.uk/99507/1/PDF_Proof%20of%20accepted%20JFMM%20article%209%20May%202016.PDF" TargetMode="External"/><Relationship Id="rId4" Type="http://schemas.openxmlformats.org/officeDocument/2006/relationships/hyperlink" Target="https://hbr.org/2022/01/the-myth-of-sustainable-fash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40C6A03-A965-473C-ADDE-B0F1C5C5C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94556-C7ED-0B66-D5C9-5930629AAB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8" y="3061138"/>
            <a:ext cx="4412419" cy="3626217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Sustainable Fashion Venture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AE6CBC-DF4B-D2A9-000A-EB4BBA70B9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50213"/>
            <a:ext cx="4412417" cy="103153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Fanica Raducan </a:t>
            </a:r>
            <a:endParaRPr lang="en-GB" sz="32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!!plus graphic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5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D122D15F-0A2C-0CD5-FBB7-FC6A15B9BD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66" r="2" b="3626"/>
          <a:stretch/>
        </p:blipFill>
        <p:spPr>
          <a:xfrm>
            <a:off x="5688201" y="227023"/>
            <a:ext cx="6249440" cy="6451250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sp>
        <p:nvSpPr>
          <p:cNvPr id="17" name="!!circle graphic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2927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D99B5B9-40F9-4953-A9A0-3EF068BC4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C75F1C-FC4D-4122-B1CA-4649CD08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685800"/>
            <a:ext cx="6804836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F5663-4898-D3E8-2F6F-9DECA988E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20" y="1095152"/>
            <a:ext cx="5943599" cy="1181884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Overview of the Sustainable Fashion Venture</a:t>
            </a:r>
            <a:endParaRPr lang="en-GB" sz="28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97C74-2FCF-187F-807D-D66CAE13EF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420" y="2563907"/>
            <a:ext cx="5943599" cy="3092614"/>
          </a:xfrm>
        </p:spPr>
        <p:txBody>
          <a:bodyPr anchor="t">
            <a:normAutofit/>
          </a:bodyPr>
          <a:lstStyle/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Focused on producing fashionable, high-quality garments using ethical sourcing and eco-friendly materials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Inspired by the triple bottom line framework (Elkington, 1997), balancing people, planet, and profit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Mission &amp; Goals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 environmental impact through organic materials and responsible manufacturing</a:t>
            </a:r>
          </a:p>
          <a:p>
            <a:r>
              <a:rPr lang="en-US" sz="16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Invest in social development by partnering with local artisans and ensuring fair wages</a:t>
            </a:r>
            <a:endParaRPr lang="en-GB" sz="16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0F5ABA-55BF-77DC-5BC2-DB23EDEA1C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83" r="11586" b="2"/>
          <a:stretch/>
        </p:blipFill>
        <p:spPr>
          <a:xfrm>
            <a:off x="8171120" y="10"/>
            <a:ext cx="4020880" cy="342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DA558DB-2D06-5E07-5695-9A95A1BAFA8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361" r="1608" b="2"/>
          <a:stretch/>
        </p:blipFill>
        <p:spPr>
          <a:xfrm>
            <a:off x="8171120" y="3428998"/>
            <a:ext cx="4020880" cy="342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8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D99B5B9-40F9-4953-A9A0-3EF068BC4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5C75F1C-FC4D-4122-B1CA-4649CD08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685800"/>
            <a:ext cx="6804836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8A45EA-870D-25A4-CAAE-1FB1B941F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20" y="1095152"/>
            <a:ext cx="5943599" cy="1181884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Key Features of the Business Plan</a:t>
            </a:r>
            <a:endParaRPr lang="en-GB" sz="28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1220B-5574-C438-AF4D-B2D1CEE670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420" y="2563907"/>
            <a:ext cx="5943599" cy="3092614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Sustainability-Driven Operations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Organic, certified fabrics and water-efficient dyeing processes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Transparent, ethical supply chains adhering to fair trade practices (Pacheco et al., 2010)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Market Differentiation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storytelling about sourcing and production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Mid-to-premium pricing with emphasis on brand loyalty among eco-conscious consumers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Resource Management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Lean operational systems to minimize waste (</a:t>
            </a:r>
            <a:r>
              <a:rPr lang="en-US" sz="1400" dirty="0" err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en-US" sz="1400" dirty="0" err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2014)Skilled workforce trained in ethical design and production methods (Parrish, 2010)</a:t>
            </a: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306E8E-3EA5-05D5-B86E-9ACC61F294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3405"/>
          <a:stretch/>
        </p:blipFill>
        <p:spPr>
          <a:xfrm>
            <a:off x="8171120" y="10"/>
            <a:ext cx="4020880" cy="3428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D83ED8-0FB3-7EA1-3ABA-6A2E61741D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99" r="13036" b="1"/>
          <a:stretch/>
        </p:blipFill>
        <p:spPr>
          <a:xfrm>
            <a:off x="8171120" y="3428998"/>
            <a:ext cx="4020880" cy="342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5782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D99B5B9-40F9-4953-A9A0-3EF068BC4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C75F1C-FC4D-4122-B1CA-4649CD08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685800"/>
            <a:ext cx="6804836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6AB311-46FB-67B9-97C2-2DF6DA261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420" y="1095152"/>
            <a:ext cx="5943599" cy="1181884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Why It Will Succeed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53D79-62F9-6A62-E291-A7BE05DA4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420" y="2563907"/>
            <a:ext cx="5943599" cy="3092614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Growing Consumer Awareness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Increasing demand for responsible, traceable products (MIT Sloan Management Review &amp; The Boston Consulting Group, 2013)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Robust Marketing &amp; Branding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Emphasis on authenticity, social media engagement, and influencer partnerships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Pop-up and expo events to showcase craftsmanship and sustainability leadership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Scalable Financial Model 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 private investment and social enterprise grants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Reinvestment of profits for product expansion and technology upgrades</a:t>
            </a: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005211-E25C-99D8-620C-85E225A209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96" r="15573" b="2"/>
          <a:stretch/>
        </p:blipFill>
        <p:spPr>
          <a:xfrm>
            <a:off x="8171120" y="10"/>
            <a:ext cx="4020880" cy="342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6CC5DB-150D-C790-3A4C-3FF46DD071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68" r="2" b="2"/>
          <a:stretch/>
        </p:blipFill>
        <p:spPr>
          <a:xfrm>
            <a:off x="8171120" y="3428998"/>
            <a:ext cx="4020880" cy="342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3234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D99B5B9-40F9-4953-A9A0-3EF068BC4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C75F1C-FC4D-4122-B1CA-4649CD08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1" y="685800"/>
            <a:ext cx="6804836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936E2-E021-89CF-D409-E45093D07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664" y="760923"/>
            <a:ext cx="5943599" cy="1181884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Financial Outlook &amp; Success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E436AE-D02E-063F-B7AA-8DB63BD30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9664" y="2374721"/>
            <a:ext cx="5943599" cy="3092614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Projected Cash Flow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 1 estimated revenue: £250,000 to 350,000, scaling to £500,000 by Year 2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Operational costs averaging £30,000 to 40,000 per month initially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Contingency Measures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Alternate suppliers identified in case of raw material shortages (Royal Society, 2012)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Agile marketing strategy to boost sales during economic fluctuations</a:t>
            </a:r>
          </a:p>
          <a:p>
            <a:pPr marL="0" indent="0">
              <a:buNone/>
            </a:pPr>
            <a:r>
              <a:rPr lang="en-US" sz="14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Long-Term Viability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Commitment to continuous innovation and ethical standards (</a:t>
            </a:r>
            <a:r>
              <a:rPr lang="en-US" sz="1400" dirty="0" err="1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Dyllick</a:t>
            </a:r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Muff, 2015)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Alignment with consumer values driving loyalty and competitive differentiation</a:t>
            </a:r>
            <a:endParaRPr lang="en-GB" sz="1400" dirty="0">
              <a:solidFill>
                <a:srgbClr val="59595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073C89-F6FA-F8A7-9478-C9A41C6D14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89" r="38537" b="-1"/>
          <a:stretch/>
        </p:blipFill>
        <p:spPr>
          <a:xfrm>
            <a:off x="8171120" y="10"/>
            <a:ext cx="4020880" cy="3428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34E10EF-6018-DB12-8D8A-0682C43F0C8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4056" r="24288" b="1"/>
          <a:stretch/>
        </p:blipFill>
        <p:spPr>
          <a:xfrm>
            <a:off x="8171120" y="3428998"/>
            <a:ext cx="4020880" cy="3429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941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8DDA986-B6EE-4642-AC60-0490373E6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B62878-12EF-4E97-A284-47BAFC30D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D79188D-1ED5-4705-B8C7-5D6FB7670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514" y="685800"/>
            <a:ext cx="10800972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AF0636-21A2-271F-EA8E-7BC3FB493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835923"/>
            <a:ext cx="8959893" cy="480446"/>
          </a:xfrm>
        </p:spPr>
        <p:txBody>
          <a:bodyPr anchor="b">
            <a:normAutofit/>
          </a:bodyPr>
          <a:lstStyle/>
          <a:p>
            <a:pPr algn="ctr"/>
            <a:r>
              <a:rPr lang="en-US" sz="28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2800" dirty="0">
              <a:solidFill>
                <a:schemeClr val="tx2">
                  <a:lumMod val="75000"/>
                  <a:lumOff val="2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6ECBD-97BA-EE8A-0A38-AC6903F3A1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2543" y="1676945"/>
            <a:ext cx="8959892" cy="4345132"/>
          </a:xfrm>
        </p:spPr>
        <p:txBody>
          <a:bodyPr anchor="t">
            <a:normAutofit lnSpcReduction="10000"/>
          </a:bodyPr>
          <a:lstStyle/>
          <a:p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Dyllick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T., &amp; Muff, K. (2015). Clarifying the meaning of sustainable business: Introducing a typology from business-as-usual to true business sustainability.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SSRN Electronic Journal.</a:t>
            </a:r>
          </a:p>
          <a:p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US" sz="1400" dirty="0" err="1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Elkington, J. B. (1997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Cannibals with forks: The triple bottom line of 21st Century business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Capstone Publishing.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 Sloan Management Review &amp; The Boston Consulting Group. (2013). The innovation bottom line: Findings from the 2012 sustainability &amp; innovation global executive study and research report.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 Institute. (2009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Investing for social and environmental impact: A design for catalysing an emerging industry.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http://www.cdfifund.gov/what_we_do/resources/Investing%20for%20social%20and%20environmental%20impact%20Monitor.pdf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Pacheco, D., Dean, T., &amp; Payne, D. (2010). Escaping the green prison: Entrepreneurship and the creation of opportunities for sustainable development. </a:t>
            </a:r>
            <a:r>
              <a:rPr lang="en-US" sz="1400" i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Business Venturing, 25</a:t>
            </a:r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(5), 464–480.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https://greenstrategy.se/seven-forms-of-sustainable-fashion/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https://hbr.org/2022/01/the-myth-of-sustainable-fashion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https://eprints.whiterose.ac.uk/99507/1/PDF_Proof%20of%20accepted%20JFMM%20article%209%20May%202016.PDF</a:t>
            </a:r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9993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570</Words>
  <Application>Microsoft Office PowerPoint</Application>
  <PresentationFormat>Widescreen</PresentationFormat>
  <Paragraphs>48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Sustainable Fashion Venture</vt:lpstr>
      <vt:lpstr>Overview of the Sustainable Fashion Venture</vt:lpstr>
      <vt:lpstr>Key Features of the Business Plan</vt:lpstr>
      <vt:lpstr>Why It Will Succeed</vt:lpstr>
      <vt:lpstr>Financial Outlook &amp; Success Factors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2025-03-12T11:41:38Z</dcterms:created>
  <dcterms:modified xsi:type="dcterms:W3CDTF">2025-03-12T12:58:41Z</dcterms:modified>
</cp:coreProperties>
</file>