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28"/>
  </p:notesMasterIdLst>
  <p:sldIdLst>
    <p:sldId id="257" r:id="rId2"/>
    <p:sldId id="258" r:id="rId3"/>
    <p:sldId id="260" r:id="rId4"/>
    <p:sldId id="262" r:id="rId5"/>
    <p:sldId id="264" r:id="rId6"/>
    <p:sldId id="266" r:id="rId7"/>
    <p:sldId id="268" r:id="rId8"/>
    <p:sldId id="269" r:id="rId9"/>
    <p:sldId id="288" r:id="rId10"/>
    <p:sldId id="270" r:id="rId11"/>
    <p:sldId id="289" r:id="rId12"/>
    <p:sldId id="271" r:id="rId13"/>
    <p:sldId id="272" r:id="rId14"/>
    <p:sldId id="273" r:id="rId15"/>
    <p:sldId id="274" r:id="rId16"/>
    <p:sldId id="275" r:id="rId17"/>
    <p:sldId id="278" r:id="rId18"/>
    <p:sldId id="279" r:id="rId19"/>
    <p:sldId id="281" r:id="rId20"/>
    <p:sldId id="282" r:id="rId21"/>
    <p:sldId id="283" r:id="rId22"/>
    <p:sldId id="284" r:id="rId23"/>
    <p:sldId id="285" r:id="rId24"/>
    <p:sldId id="286" r:id="rId25"/>
    <p:sldId id="287" r:id="rId26"/>
    <p:sldId id="277"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70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ata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87531A-FF47-4964-B954-DCD06F138222}"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0C18117A-9203-46D0-A77E-D8C38F8E5D10}">
      <dgm:prSet/>
      <dgm:spPr/>
      <dgm:t>
        <a:bodyPr/>
        <a:lstStyle/>
        <a:p>
          <a:r>
            <a:rPr lang="en-GB"/>
            <a:t>The main aim of a manager is to maximise the output of the organisation through administrative implementation. To achieve this, managers must undertake the following functions:</a:t>
          </a:r>
          <a:endParaRPr lang="en-US"/>
        </a:p>
      </dgm:t>
    </dgm:pt>
    <dgm:pt modelId="{F3987FAD-5072-45F1-BE50-5111A547F8D7}" type="parTrans" cxnId="{EC5CCD03-FAFA-41C3-A346-1174B4F1384B}">
      <dgm:prSet/>
      <dgm:spPr/>
      <dgm:t>
        <a:bodyPr/>
        <a:lstStyle/>
        <a:p>
          <a:endParaRPr lang="en-US"/>
        </a:p>
      </dgm:t>
    </dgm:pt>
    <dgm:pt modelId="{878FB941-0067-418F-AAB5-EAA8F7B41446}" type="sibTrans" cxnId="{EC5CCD03-FAFA-41C3-A346-1174B4F1384B}">
      <dgm:prSet/>
      <dgm:spPr/>
      <dgm:t>
        <a:bodyPr/>
        <a:lstStyle/>
        <a:p>
          <a:endParaRPr lang="en-US"/>
        </a:p>
      </dgm:t>
    </dgm:pt>
    <dgm:pt modelId="{3E9B3E9C-8D57-43B5-8E77-FA84FB810A87}">
      <dgm:prSet/>
      <dgm:spPr/>
      <dgm:t>
        <a:bodyPr/>
        <a:lstStyle/>
        <a:p>
          <a:r>
            <a:rPr lang="en-GB"/>
            <a:t>organisation </a:t>
          </a:r>
          <a:endParaRPr lang="en-US"/>
        </a:p>
      </dgm:t>
    </dgm:pt>
    <dgm:pt modelId="{AB50B139-0497-4037-BF9F-D053998085C8}" type="parTrans" cxnId="{AA1279C1-0C1D-4CC0-8DCE-22BB3F938685}">
      <dgm:prSet/>
      <dgm:spPr/>
      <dgm:t>
        <a:bodyPr/>
        <a:lstStyle/>
        <a:p>
          <a:endParaRPr lang="en-US"/>
        </a:p>
      </dgm:t>
    </dgm:pt>
    <dgm:pt modelId="{C5C8C83E-1FB1-42D2-893D-0F0984AF5BD3}" type="sibTrans" cxnId="{AA1279C1-0C1D-4CC0-8DCE-22BB3F938685}">
      <dgm:prSet/>
      <dgm:spPr/>
      <dgm:t>
        <a:bodyPr/>
        <a:lstStyle/>
        <a:p>
          <a:endParaRPr lang="en-US"/>
        </a:p>
      </dgm:t>
    </dgm:pt>
    <dgm:pt modelId="{A74698B6-055F-488E-89CD-35E4DF4779BF}">
      <dgm:prSet/>
      <dgm:spPr/>
      <dgm:t>
        <a:bodyPr/>
        <a:lstStyle/>
        <a:p>
          <a:r>
            <a:rPr lang="en-GB"/>
            <a:t>planning </a:t>
          </a:r>
          <a:endParaRPr lang="en-US"/>
        </a:p>
      </dgm:t>
    </dgm:pt>
    <dgm:pt modelId="{2DCCE721-7425-4458-9A32-AB0C15F43BF3}" type="parTrans" cxnId="{A1767B90-38A4-4E5C-874F-C0BFDDBD101D}">
      <dgm:prSet/>
      <dgm:spPr/>
      <dgm:t>
        <a:bodyPr/>
        <a:lstStyle/>
        <a:p>
          <a:endParaRPr lang="en-US"/>
        </a:p>
      </dgm:t>
    </dgm:pt>
    <dgm:pt modelId="{37B2B97B-30A7-4326-A140-457CED78D5F1}" type="sibTrans" cxnId="{A1767B90-38A4-4E5C-874F-C0BFDDBD101D}">
      <dgm:prSet/>
      <dgm:spPr/>
      <dgm:t>
        <a:bodyPr/>
        <a:lstStyle/>
        <a:p>
          <a:endParaRPr lang="en-US"/>
        </a:p>
      </dgm:t>
    </dgm:pt>
    <dgm:pt modelId="{5CD57D33-3DC4-4965-8B6D-87F668715CAB}">
      <dgm:prSet/>
      <dgm:spPr/>
      <dgm:t>
        <a:bodyPr/>
        <a:lstStyle/>
        <a:p>
          <a:r>
            <a:rPr lang="en-GB"/>
            <a:t>staffing </a:t>
          </a:r>
          <a:endParaRPr lang="en-US"/>
        </a:p>
      </dgm:t>
    </dgm:pt>
    <dgm:pt modelId="{85F95042-14A8-4381-8BCF-077D91239AE1}" type="parTrans" cxnId="{50092959-E63B-4959-87B9-BF5BD5840FE5}">
      <dgm:prSet/>
      <dgm:spPr/>
      <dgm:t>
        <a:bodyPr/>
        <a:lstStyle/>
        <a:p>
          <a:endParaRPr lang="en-US"/>
        </a:p>
      </dgm:t>
    </dgm:pt>
    <dgm:pt modelId="{75D9E5BC-783C-4466-84CD-A52BC165EDF5}" type="sibTrans" cxnId="{50092959-E63B-4959-87B9-BF5BD5840FE5}">
      <dgm:prSet/>
      <dgm:spPr/>
      <dgm:t>
        <a:bodyPr/>
        <a:lstStyle/>
        <a:p>
          <a:endParaRPr lang="en-US"/>
        </a:p>
      </dgm:t>
    </dgm:pt>
    <dgm:pt modelId="{A7E026C7-C9E2-41B0-99D7-ACBA20A27006}">
      <dgm:prSet/>
      <dgm:spPr/>
      <dgm:t>
        <a:bodyPr/>
        <a:lstStyle/>
        <a:p>
          <a:r>
            <a:rPr lang="en-GB"/>
            <a:t>Directing/leading </a:t>
          </a:r>
          <a:endParaRPr lang="en-US"/>
        </a:p>
      </dgm:t>
    </dgm:pt>
    <dgm:pt modelId="{50A7615D-ADEF-432B-81EE-90B0148EB4BA}" type="parTrans" cxnId="{031941C6-EF49-454F-9CFB-4C1DA91A986B}">
      <dgm:prSet/>
      <dgm:spPr/>
      <dgm:t>
        <a:bodyPr/>
        <a:lstStyle/>
        <a:p>
          <a:endParaRPr lang="en-US"/>
        </a:p>
      </dgm:t>
    </dgm:pt>
    <dgm:pt modelId="{E094416B-E019-46B3-A6C1-DF1CB2B26130}" type="sibTrans" cxnId="{031941C6-EF49-454F-9CFB-4C1DA91A986B}">
      <dgm:prSet/>
      <dgm:spPr/>
      <dgm:t>
        <a:bodyPr/>
        <a:lstStyle/>
        <a:p>
          <a:endParaRPr lang="en-US"/>
        </a:p>
      </dgm:t>
    </dgm:pt>
    <dgm:pt modelId="{784E4ACC-FE15-4A40-8DD2-84C972A2234A}">
      <dgm:prSet/>
      <dgm:spPr/>
      <dgm:t>
        <a:bodyPr/>
        <a:lstStyle/>
        <a:p>
          <a:r>
            <a:rPr lang="en-GB"/>
            <a:t>controlling </a:t>
          </a:r>
          <a:endParaRPr lang="en-US"/>
        </a:p>
      </dgm:t>
    </dgm:pt>
    <dgm:pt modelId="{02F3A1FB-8AF8-4B65-8B5E-5396969B68CF}" type="parTrans" cxnId="{4A8C29E9-88B8-4EB9-8722-A1C532914BF8}">
      <dgm:prSet/>
      <dgm:spPr/>
      <dgm:t>
        <a:bodyPr/>
        <a:lstStyle/>
        <a:p>
          <a:endParaRPr lang="en-US"/>
        </a:p>
      </dgm:t>
    </dgm:pt>
    <dgm:pt modelId="{FEA43703-0FA1-4AFA-B1F9-F331A8A9213E}" type="sibTrans" cxnId="{4A8C29E9-88B8-4EB9-8722-A1C532914BF8}">
      <dgm:prSet/>
      <dgm:spPr/>
      <dgm:t>
        <a:bodyPr/>
        <a:lstStyle/>
        <a:p>
          <a:endParaRPr lang="en-US"/>
        </a:p>
      </dgm:t>
    </dgm:pt>
    <dgm:pt modelId="{CFC6C0CF-A59D-4816-B65B-7ED04F28AB52}" type="pres">
      <dgm:prSet presAssocID="{9887531A-FF47-4964-B954-DCD06F138222}" presName="vert0" presStyleCnt="0">
        <dgm:presLayoutVars>
          <dgm:dir/>
          <dgm:animOne val="branch"/>
          <dgm:animLvl val="lvl"/>
        </dgm:presLayoutVars>
      </dgm:prSet>
      <dgm:spPr/>
    </dgm:pt>
    <dgm:pt modelId="{8F2DC48F-AAE6-487B-A7AA-F17B63E42D4B}" type="pres">
      <dgm:prSet presAssocID="{0C18117A-9203-46D0-A77E-D8C38F8E5D10}" presName="thickLine" presStyleLbl="alignNode1" presStyleIdx="0" presStyleCnt="6"/>
      <dgm:spPr/>
    </dgm:pt>
    <dgm:pt modelId="{E9C3ADF2-0197-4020-B924-522B27BA6863}" type="pres">
      <dgm:prSet presAssocID="{0C18117A-9203-46D0-A77E-D8C38F8E5D10}" presName="horz1" presStyleCnt="0"/>
      <dgm:spPr/>
    </dgm:pt>
    <dgm:pt modelId="{FAA999C5-3182-4B55-86B6-4B114523CC4B}" type="pres">
      <dgm:prSet presAssocID="{0C18117A-9203-46D0-A77E-D8C38F8E5D10}" presName="tx1" presStyleLbl="revTx" presStyleIdx="0" presStyleCnt="6"/>
      <dgm:spPr/>
    </dgm:pt>
    <dgm:pt modelId="{5B87ED33-CD7F-408B-90A1-7D5FC67E02D2}" type="pres">
      <dgm:prSet presAssocID="{0C18117A-9203-46D0-A77E-D8C38F8E5D10}" presName="vert1" presStyleCnt="0"/>
      <dgm:spPr/>
    </dgm:pt>
    <dgm:pt modelId="{F274EA38-D78E-41EE-B5B6-FE83C6C010DD}" type="pres">
      <dgm:prSet presAssocID="{3E9B3E9C-8D57-43B5-8E77-FA84FB810A87}" presName="thickLine" presStyleLbl="alignNode1" presStyleIdx="1" presStyleCnt="6"/>
      <dgm:spPr/>
    </dgm:pt>
    <dgm:pt modelId="{808AD2EE-F675-4FDB-A264-221AF92F3D67}" type="pres">
      <dgm:prSet presAssocID="{3E9B3E9C-8D57-43B5-8E77-FA84FB810A87}" presName="horz1" presStyleCnt="0"/>
      <dgm:spPr/>
    </dgm:pt>
    <dgm:pt modelId="{1CC50F70-482D-43F3-815E-C967B01853DA}" type="pres">
      <dgm:prSet presAssocID="{3E9B3E9C-8D57-43B5-8E77-FA84FB810A87}" presName="tx1" presStyleLbl="revTx" presStyleIdx="1" presStyleCnt="6"/>
      <dgm:spPr/>
    </dgm:pt>
    <dgm:pt modelId="{67613DF4-7B36-4305-85C9-421150F43F2D}" type="pres">
      <dgm:prSet presAssocID="{3E9B3E9C-8D57-43B5-8E77-FA84FB810A87}" presName="vert1" presStyleCnt="0"/>
      <dgm:spPr/>
    </dgm:pt>
    <dgm:pt modelId="{1AFF6834-BBA9-4B4A-9355-105E7ADC27B9}" type="pres">
      <dgm:prSet presAssocID="{A74698B6-055F-488E-89CD-35E4DF4779BF}" presName="thickLine" presStyleLbl="alignNode1" presStyleIdx="2" presStyleCnt="6"/>
      <dgm:spPr/>
    </dgm:pt>
    <dgm:pt modelId="{BC89001D-9538-4234-B2DD-6092E90061F5}" type="pres">
      <dgm:prSet presAssocID="{A74698B6-055F-488E-89CD-35E4DF4779BF}" presName="horz1" presStyleCnt="0"/>
      <dgm:spPr/>
    </dgm:pt>
    <dgm:pt modelId="{99D1DC1D-DDAD-4D0F-B8CF-95995BE30D5F}" type="pres">
      <dgm:prSet presAssocID="{A74698B6-055F-488E-89CD-35E4DF4779BF}" presName="tx1" presStyleLbl="revTx" presStyleIdx="2" presStyleCnt="6"/>
      <dgm:spPr/>
    </dgm:pt>
    <dgm:pt modelId="{44619D4B-0298-4B0F-B62D-C3795E08D363}" type="pres">
      <dgm:prSet presAssocID="{A74698B6-055F-488E-89CD-35E4DF4779BF}" presName="vert1" presStyleCnt="0"/>
      <dgm:spPr/>
    </dgm:pt>
    <dgm:pt modelId="{4F6EC920-39BC-444F-87E2-48DAFF596601}" type="pres">
      <dgm:prSet presAssocID="{5CD57D33-3DC4-4965-8B6D-87F668715CAB}" presName="thickLine" presStyleLbl="alignNode1" presStyleIdx="3" presStyleCnt="6"/>
      <dgm:spPr/>
    </dgm:pt>
    <dgm:pt modelId="{6EBC1E49-BA04-43FA-B957-2458C2A63A82}" type="pres">
      <dgm:prSet presAssocID="{5CD57D33-3DC4-4965-8B6D-87F668715CAB}" presName="horz1" presStyleCnt="0"/>
      <dgm:spPr/>
    </dgm:pt>
    <dgm:pt modelId="{483B2031-91D2-454B-B419-C0B76AD84F71}" type="pres">
      <dgm:prSet presAssocID="{5CD57D33-3DC4-4965-8B6D-87F668715CAB}" presName="tx1" presStyleLbl="revTx" presStyleIdx="3" presStyleCnt="6"/>
      <dgm:spPr/>
    </dgm:pt>
    <dgm:pt modelId="{4831F8B3-F3FA-4955-B646-CF3B4D016EDA}" type="pres">
      <dgm:prSet presAssocID="{5CD57D33-3DC4-4965-8B6D-87F668715CAB}" presName="vert1" presStyleCnt="0"/>
      <dgm:spPr/>
    </dgm:pt>
    <dgm:pt modelId="{F546ADC4-9C1D-4EF9-9DF2-4D25D2D9920C}" type="pres">
      <dgm:prSet presAssocID="{A7E026C7-C9E2-41B0-99D7-ACBA20A27006}" presName="thickLine" presStyleLbl="alignNode1" presStyleIdx="4" presStyleCnt="6"/>
      <dgm:spPr/>
    </dgm:pt>
    <dgm:pt modelId="{E5F49009-7F85-43CC-80D2-E76B80F48A3E}" type="pres">
      <dgm:prSet presAssocID="{A7E026C7-C9E2-41B0-99D7-ACBA20A27006}" presName="horz1" presStyleCnt="0"/>
      <dgm:spPr/>
    </dgm:pt>
    <dgm:pt modelId="{C033F33C-5FC9-47BF-AA25-96D0900C0BC4}" type="pres">
      <dgm:prSet presAssocID="{A7E026C7-C9E2-41B0-99D7-ACBA20A27006}" presName="tx1" presStyleLbl="revTx" presStyleIdx="4" presStyleCnt="6"/>
      <dgm:spPr/>
    </dgm:pt>
    <dgm:pt modelId="{834988BC-634C-470B-A6A4-518DF10FDB0F}" type="pres">
      <dgm:prSet presAssocID="{A7E026C7-C9E2-41B0-99D7-ACBA20A27006}" presName="vert1" presStyleCnt="0"/>
      <dgm:spPr/>
    </dgm:pt>
    <dgm:pt modelId="{4C13FF18-F944-4FF6-843E-5AC56D05C8FE}" type="pres">
      <dgm:prSet presAssocID="{784E4ACC-FE15-4A40-8DD2-84C972A2234A}" presName="thickLine" presStyleLbl="alignNode1" presStyleIdx="5" presStyleCnt="6"/>
      <dgm:spPr/>
    </dgm:pt>
    <dgm:pt modelId="{AB535894-8593-4532-8CF2-D0746CD23F71}" type="pres">
      <dgm:prSet presAssocID="{784E4ACC-FE15-4A40-8DD2-84C972A2234A}" presName="horz1" presStyleCnt="0"/>
      <dgm:spPr/>
    </dgm:pt>
    <dgm:pt modelId="{7A829781-2347-4B41-8D6D-3BDF6B4A0E41}" type="pres">
      <dgm:prSet presAssocID="{784E4ACC-FE15-4A40-8DD2-84C972A2234A}" presName="tx1" presStyleLbl="revTx" presStyleIdx="5" presStyleCnt="6"/>
      <dgm:spPr/>
    </dgm:pt>
    <dgm:pt modelId="{2F35C5ED-3367-4D5B-97FA-27EEFEE5B94B}" type="pres">
      <dgm:prSet presAssocID="{784E4ACC-FE15-4A40-8DD2-84C972A2234A}" presName="vert1" presStyleCnt="0"/>
      <dgm:spPr/>
    </dgm:pt>
  </dgm:ptLst>
  <dgm:cxnLst>
    <dgm:cxn modelId="{EC5CCD03-FAFA-41C3-A346-1174B4F1384B}" srcId="{9887531A-FF47-4964-B954-DCD06F138222}" destId="{0C18117A-9203-46D0-A77E-D8C38F8E5D10}" srcOrd="0" destOrd="0" parTransId="{F3987FAD-5072-45F1-BE50-5111A547F8D7}" sibTransId="{878FB941-0067-418F-AAB5-EAA8F7B41446}"/>
    <dgm:cxn modelId="{DE883016-230C-4B9E-9C16-4FF86D3388B1}" type="presOf" srcId="{0C18117A-9203-46D0-A77E-D8C38F8E5D10}" destId="{FAA999C5-3182-4B55-86B6-4B114523CC4B}" srcOrd="0" destOrd="0" presId="urn:microsoft.com/office/officeart/2008/layout/LinedList"/>
    <dgm:cxn modelId="{6FFDE339-403B-46F8-991C-5FA995ECD5B8}" type="presOf" srcId="{9887531A-FF47-4964-B954-DCD06F138222}" destId="{CFC6C0CF-A59D-4816-B65B-7ED04F28AB52}" srcOrd="0" destOrd="0" presId="urn:microsoft.com/office/officeart/2008/layout/LinedList"/>
    <dgm:cxn modelId="{50092959-E63B-4959-87B9-BF5BD5840FE5}" srcId="{9887531A-FF47-4964-B954-DCD06F138222}" destId="{5CD57D33-3DC4-4965-8B6D-87F668715CAB}" srcOrd="3" destOrd="0" parTransId="{85F95042-14A8-4381-8BCF-077D91239AE1}" sibTransId="{75D9E5BC-783C-4466-84CD-A52BC165EDF5}"/>
    <dgm:cxn modelId="{A1767B90-38A4-4E5C-874F-C0BFDDBD101D}" srcId="{9887531A-FF47-4964-B954-DCD06F138222}" destId="{A74698B6-055F-488E-89CD-35E4DF4779BF}" srcOrd="2" destOrd="0" parTransId="{2DCCE721-7425-4458-9A32-AB0C15F43BF3}" sibTransId="{37B2B97B-30A7-4326-A140-457CED78D5F1}"/>
    <dgm:cxn modelId="{3BB2F49A-5D52-4342-BE7D-BC9DB29B0277}" type="presOf" srcId="{A7E026C7-C9E2-41B0-99D7-ACBA20A27006}" destId="{C033F33C-5FC9-47BF-AA25-96D0900C0BC4}" srcOrd="0" destOrd="0" presId="urn:microsoft.com/office/officeart/2008/layout/LinedList"/>
    <dgm:cxn modelId="{F32C3BBA-3A26-481A-BAE1-93EF622D74CE}" type="presOf" srcId="{A74698B6-055F-488E-89CD-35E4DF4779BF}" destId="{99D1DC1D-DDAD-4D0F-B8CF-95995BE30D5F}" srcOrd="0" destOrd="0" presId="urn:microsoft.com/office/officeart/2008/layout/LinedList"/>
    <dgm:cxn modelId="{4920B6BB-D31B-4266-BEAD-0C980C184B7F}" type="presOf" srcId="{5CD57D33-3DC4-4965-8B6D-87F668715CAB}" destId="{483B2031-91D2-454B-B419-C0B76AD84F71}" srcOrd="0" destOrd="0" presId="urn:microsoft.com/office/officeart/2008/layout/LinedList"/>
    <dgm:cxn modelId="{AA1279C1-0C1D-4CC0-8DCE-22BB3F938685}" srcId="{9887531A-FF47-4964-B954-DCD06F138222}" destId="{3E9B3E9C-8D57-43B5-8E77-FA84FB810A87}" srcOrd="1" destOrd="0" parTransId="{AB50B139-0497-4037-BF9F-D053998085C8}" sibTransId="{C5C8C83E-1FB1-42D2-893D-0F0984AF5BD3}"/>
    <dgm:cxn modelId="{031941C6-EF49-454F-9CFB-4C1DA91A986B}" srcId="{9887531A-FF47-4964-B954-DCD06F138222}" destId="{A7E026C7-C9E2-41B0-99D7-ACBA20A27006}" srcOrd="4" destOrd="0" parTransId="{50A7615D-ADEF-432B-81EE-90B0148EB4BA}" sibTransId="{E094416B-E019-46B3-A6C1-DF1CB2B26130}"/>
    <dgm:cxn modelId="{EAEC2DE5-E530-4E7F-B0CF-64E8DFE6EA20}" type="presOf" srcId="{784E4ACC-FE15-4A40-8DD2-84C972A2234A}" destId="{7A829781-2347-4B41-8D6D-3BDF6B4A0E41}" srcOrd="0" destOrd="0" presId="urn:microsoft.com/office/officeart/2008/layout/LinedList"/>
    <dgm:cxn modelId="{4A8C29E9-88B8-4EB9-8722-A1C532914BF8}" srcId="{9887531A-FF47-4964-B954-DCD06F138222}" destId="{784E4ACC-FE15-4A40-8DD2-84C972A2234A}" srcOrd="5" destOrd="0" parTransId="{02F3A1FB-8AF8-4B65-8B5E-5396969B68CF}" sibTransId="{FEA43703-0FA1-4AFA-B1F9-F331A8A9213E}"/>
    <dgm:cxn modelId="{308ECAFB-B19D-43EE-93C8-B28BBA503A4A}" type="presOf" srcId="{3E9B3E9C-8D57-43B5-8E77-FA84FB810A87}" destId="{1CC50F70-482D-43F3-815E-C967B01853DA}" srcOrd="0" destOrd="0" presId="urn:microsoft.com/office/officeart/2008/layout/LinedList"/>
    <dgm:cxn modelId="{E5065A03-6BD9-45EC-86CB-6EC336B4EADC}" type="presParOf" srcId="{CFC6C0CF-A59D-4816-B65B-7ED04F28AB52}" destId="{8F2DC48F-AAE6-487B-A7AA-F17B63E42D4B}" srcOrd="0" destOrd="0" presId="urn:microsoft.com/office/officeart/2008/layout/LinedList"/>
    <dgm:cxn modelId="{3B6F978A-0F31-4FDB-8C7E-67D13CBB62C4}" type="presParOf" srcId="{CFC6C0CF-A59D-4816-B65B-7ED04F28AB52}" destId="{E9C3ADF2-0197-4020-B924-522B27BA6863}" srcOrd="1" destOrd="0" presId="urn:microsoft.com/office/officeart/2008/layout/LinedList"/>
    <dgm:cxn modelId="{7F7624FA-99B6-4B87-93C9-091E203D3BE9}" type="presParOf" srcId="{E9C3ADF2-0197-4020-B924-522B27BA6863}" destId="{FAA999C5-3182-4B55-86B6-4B114523CC4B}" srcOrd="0" destOrd="0" presId="urn:microsoft.com/office/officeart/2008/layout/LinedList"/>
    <dgm:cxn modelId="{D77364FC-71C0-4A35-BFA5-1D9C3F97256B}" type="presParOf" srcId="{E9C3ADF2-0197-4020-B924-522B27BA6863}" destId="{5B87ED33-CD7F-408B-90A1-7D5FC67E02D2}" srcOrd="1" destOrd="0" presId="urn:microsoft.com/office/officeart/2008/layout/LinedList"/>
    <dgm:cxn modelId="{1796A58C-0317-4461-8050-F1F7466A23C2}" type="presParOf" srcId="{CFC6C0CF-A59D-4816-B65B-7ED04F28AB52}" destId="{F274EA38-D78E-41EE-B5B6-FE83C6C010DD}" srcOrd="2" destOrd="0" presId="urn:microsoft.com/office/officeart/2008/layout/LinedList"/>
    <dgm:cxn modelId="{F8A1B684-B236-41AB-90DE-E2D9E877D65A}" type="presParOf" srcId="{CFC6C0CF-A59D-4816-B65B-7ED04F28AB52}" destId="{808AD2EE-F675-4FDB-A264-221AF92F3D67}" srcOrd="3" destOrd="0" presId="urn:microsoft.com/office/officeart/2008/layout/LinedList"/>
    <dgm:cxn modelId="{7FB09852-161C-424B-8EDC-39DAADB1A18C}" type="presParOf" srcId="{808AD2EE-F675-4FDB-A264-221AF92F3D67}" destId="{1CC50F70-482D-43F3-815E-C967B01853DA}" srcOrd="0" destOrd="0" presId="urn:microsoft.com/office/officeart/2008/layout/LinedList"/>
    <dgm:cxn modelId="{F9742613-D6CE-4BBB-B1AF-752C3ADA265E}" type="presParOf" srcId="{808AD2EE-F675-4FDB-A264-221AF92F3D67}" destId="{67613DF4-7B36-4305-85C9-421150F43F2D}" srcOrd="1" destOrd="0" presId="urn:microsoft.com/office/officeart/2008/layout/LinedList"/>
    <dgm:cxn modelId="{2A6C3825-9B05-411E-B692-1DFD5F2208E0}" type="presParOf" srcId="{CFC6C0CF-A59D-4816-B65B-7ED04F28AB52}" destId="{1AFF6834-BBA9-4B4A-9355-105E7ADC27B9}" srcOrd="4" destOrd="0" presId="urn:microsoft.com/office/officeart/2008/layout/LinedList"/>
    <dgm:cxn modelId="{91F9B7CC-59EC-43B6-8C2F-4E746DFD8873}" type="presParOf" srcId="{CFC6C0CF-A59D-4816-B65B-7ED04F28AB52}" destId="{BC89001D-9538-4234-B2DD-6092E90061F5}" srcOrd="5" destOrd="0" presId="urn:microsoft.com/office/officeart/2008/layout/LinedList"/>
    <dgm:cxn modelId="{FF309F6B-A99B-4822-9FB9-137679BCA81F}" type="presParOf" srcId="{BC89001D-9538-4234-B2DD-6092E90061F5}" destId="{99D1DC1D-DDAD-4D0F-B8CF-95995BE30D5F}" srcOrd="0" destOrd="0" presId="urn:microsoft.com/office/officeart/2008/layout/LinedList"/>
    <dgm:cxn modelId="{92349E5F-915C-422A-8B6A-BCF6083EDAFB}" type="presParOf" srcId="{BC89001D-9538-4234-B2DD-6092E90061F5}" destId="{44619D4B-0298-4B0F-B62D-C3795E08D363}" srcOrd="1" destOrd="0" presId="urn:microsoft.com/office/officeart/2008/layout/LinedList"/>
    <dgm:cxn modelId="{058974F8-E258-4E72-A1F7-B67D7B28E2D9}" type="presParOf" srcId="{CFC6C0CF-A59D-4816-B65B-7ED04F28AB52}" destId="{4F6EC920-39BC-444F-87E2-48DAFF596601}" srcOrd="6" destOrd="0" presId="urn:microsoft.com/office/officeart/2008/layout/LinedList"/>
    <dgm:cxn modelId="{607C5A6C-82E7-444E-AE3C-A6AE8FB0BA89}" type="presParOf" srcId="{CFC6C0CF-A59D-4816-B65B-7ED04F28AB52}" destId="{6EBC1E49-BA04-43FA-B957-2458C2A63A82}" srcOrd="7" destOrd="0" presId="urn:microsoft.com/office/officeart/2008/layout/LinedList"/>
    <dgm:cxn modelId="{D7167169-1DAE-4A97-9674-95AF424B56F2}" type="presParOf" srcId="{6EBC1E49-BA04-43FA-B957-2458C2A63A82}" destId="{483B2031-91D2-454B-B419-C0B76AD84F71}" srcOrd="0" destOrd="0" presId="urn:microsoft.com/office/officeart/2008/layout/LinedList"/>
    <dgm:cxn modelId="{5E82B12B-E24C-4274-B64B-062231F9A8AD}" type="presParOf" srcId="{6EBC1E49-BA04-43FA-B957-2458C2A63A82}" destId="{4831F8B3-F3FA-4955-B646-CF3B4D016EDA}" srcOrd="1" destOrd="0" presId="urn:microsoft.com/office/officeart/2008/layout/LinedList"/>
    <dgm:cxn modelId="{5AC6B56E-2DC5-44E1-AAC6-070D64049A13}" type="presParOf" srcId="{CFC6C0CF-A59D-4816-B65B-7ED04F28AB52}" destId="{F546ADC4-9C1D-4EF9-9DF2-4D25D2D9920C}" srcOrd="8" destOrd="0" presId="urn:microsoft.com/office/officeart/2008/layout/LinedList"/>
    <dgm:cxn modelId="{C64F761A-9C90-45AE-B4EB-E4E7DB63507C}" type="presParOf" srcId="{CFC6C0CF-A59D-4816-B65B-7ED04F28AB52}" destId="{E5F49009-7F85-43CC-80D2-E76B80F48A3E}" srcOrd="9" destOrd="0" presId="urn:microsoft.com/office/officeart/2008/layout/LinedList"/>
    <dgm:cxn modelId="{371AE1F1-6F15-425E-896C-5C11CDE0EB16}" type="presParOf" srcId="{E5F49009-7F85-43CC-80D2-E76B80F48A3E}" destId="{C033F33C-5FC9-47BF-AA25-96D0900C0BC4}" srcOrd="0" destOrd="0" presId="urn:microsoft.com/office/officeart/2008/layout/LinedList"/>
    <dgm:cxn modelId="{E96AE9C2-F6CD-4215-882F-8461503785F3}" type="presParOf" srcId="{E5F49009-7F85-43CC-80D2-E76B80F48A3E}" destId="{834988BC-634C-470B-A6A4-518DF10FDB0F}" srcOrd="1" destOrd="0" presId="urn:microsoft.com/office/officeart/2008/layout/LinedList"/>
    <dgm:cxn modelId="{074574CF-CB74-4B37-9BB4-A9917E0216E6}" type="presParOf" srcId="{CFC6C0CF-A59D-4816-B65B-7ED04F28AB52}" destId="{4C13FF18-F944-4FF6-843E-5AC56D05C8FE}" srcOrd="10" destOrd="0" presId="urn:microsoft.com/office/officeart/2008/layout/LinedList"/>
    <dgm:cxn modelId="{960C00FC-6852-4DFC-B357-6503E79FDB1B}" type="presParOf" srcId="{CFC6C0CF-A59D-4816-B65B-7ED04F28AB52}" destId="{AB535894-8593-4532-8CF2-D0746CD23F71}" srcOrd="11" destOrd="0" presId="urn:microsoft.com/office/officeart/2008/layout/LinedList"/>
    <dgm:cxn modelId="{1A84E8DE-2614-4A9F-9C01-03ED1893A39F}" type="presParOf" srcId="{AB535894-8593-4532-8CF2-D0746CD23F71}" destId="{7A829781-2347-4B41-8D6D-3BDF6B4A0E41}" srcOrd="0" destOrd="0" presId="urn:microsoft.com/office/officeart/2008/layout/LinedList"/>
    <dgm:cxn modelId="{057A4AE1-214B-4778-8553-B3D00090DAED}" type="presParOf" srcId="{AB535894-8593-4532-8CF2-D0746CD23F71}" destId="{2F35C5ED-3367-4D5B-97FA-27EEFEE5B94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03FFE9B-C926-42FE-BD60-9245A7B3CCE8}" type="doc">
      <dgm:prSet loTypeId="urn:microsoft.com/office/officeart/2005/8/layout/process4" loCatId="process" qsTypeId="urn:microsoft.com/office/officeart/2005/8/quickstyle/simple4" qsCatId="simple" csTypeId="urn:microsoft.com/office/officeart/2005/8/colors/colorful2" csCatId="colorful"/>
      <dgm:spPr/>
      <dgm:t>
        <a:bodyPr/>
        <a:lstStyle/>
        <a:p>
          <a:endParaRPr lang="en-US"/>
        </a:p>
      </dgm:t>
    </dgm:pt>
    <dgm:pt modelId="{FF859E33-BD9F-40B2-B960-2D6EB04E3400}">
      <dgm:prSet/>
      <dgm:spPr/>
      <dgm:t>
        <a:bodyPr/>
        <a:lstStyle/>
        <a:p>
          <a:r>
            <a:rPr lang="en-GB" i="1"/>
            <a:t>"Managers do things right, while leaders do the right thing."</a:t>
          </a:r>
          <a:r>
            <a:rPr lang="en-GB"/>
            <a:t> [Pascale, 1990].</a:t>
          </a:r>
          <a:endParaRPr lang="en-US"/>
        </a:p>
      </dgm:t>
    </dgm:pt>
    <dgm:pt modelId="{45CA7700-4221-4CB5-9563-B2DC47F6A980}" type="parTrans" cxnId="{5F8F80CD-BD62-4957-8895-B275EE581748}">
      <dgm:prSet/>
      <dgm:spPr/>
      <dgm:t>
        <a:bodyPr/>
        <a:lstStyle/>
        <a:p>
          <a:endParaRPr lang="en-US"/>
        </a:p>
      </dgm:t>
    </dgm:pt>
    <dgm:pt modelId="{0FE3C016-6427-4DB6-9F36-E83FA0AB42EF}" type="sibTrans" cxnId="{5F8F80CD-BD62-4957-8895-B275EE581748}">
      <dgm:prSet/>
      <dgm:spPr/>
      <dgm:t>
        <a:bodyPr/>
        <a:lstStyle/>
        <a:p>
          <a:endParaRPr lang="en-US"/>
        </a:p>
      </dgm:t>
    </dgm:pt>
    <dgm:pt modelId="{9C73AB4B-34BF-4931-855B-765186A8F551}">
      <dgm:prSet/>
      <dgm:spPr/>
      <dgm:t>
        <a:bodyPr/>
        <a:lstStyle/>
        <a:p>
          <a:r>
            <a:rPr lang="en-GB"/>
            <a:t>This means that managers do things by the book and follow company policy, while leaders follow their own intuition, which may in turn be of more benefit to the company. A leader is generally more emotional than a manager . </a:t>
          </a:r>
          <a:endParaRPr lang="en-US"/>
        </a:p>
      </dgm:t>
    </dgm:pt>
    <dgm:pt modelId="{AA0337C4-AA96-466D-B4FE-692785846510}" type="parTrans" cxnId="{0D5B6A38-DA85-4FAE-868D-F9FEFF79CE1C}">
      <dgm:prSet/>
      <dgm:spPr/>
      <dgm:t>
        <a:bodyPr/>
        <a:lstStyle/>
        <a:p>
          <a:endParaRPr lang="en-US"/>
        </a:p>
      </dgm:t>
    </dgm:pt>
    <dgm:pt modelId="{06A0C87F-EA4A-4E69-8DB4-DB8FBB1D783A}" type="sibTrans" cxnId="{0D5B6A38-DA85-4FAE-868D-F9FEFF79CE1C}">
      <dgm:prSet/>
      <dgm:spPr/>
      <dgm:t>
        <a:bodyPr/>
        <a:lstStyle/>
        <a:p>
          <a:endParaRPr lang="en-US"/>
        </a:p>
      </dgm:t>
    </dgm:pt>
    <dgm:pt modelId="{D6FB0EB8-580E-4DF2-AE27-2044C3FB5B08}" type="pres">
      <dgm:prSet presAssocID="{803FFE9B-C926-42FE-BD60-9245A7B3CCE8}" presName="Name0" presStyleCnt="0">
        <dgm:presLayoutVars>
          <dgm:dir/>
          <dgm:animLvl val="lvl"/>
          <dgm:resizeHandles val="exact"/>
        </dgm:presLayoutVars>
      </dgm:prSet>
      <dgm:spPr/>
    </dgm:pt>
    <dgm:pt modelId="{D318BFDE-267A-4DED-8BC5-B37DDF6453CD}" type="pres">
      <dgm:prSet presAssocID="{9C73AB4B-34BF-4931-855B-765186A8F551}" presName="boxAndChildren" presStyleCnt="0"/>
      <dgm:spPr/>
    </dgm:pt>
    <dgm:pt modelId="{D2F4351B-C8DA-4D07-89B8-DA472C1F99C3}" type="pres">
      <dgm:prSet presAssocID="{9C73AB4B-34BF-4931-855B-765186A8F551}" presName="parentTextBox" presStyleLbl="node1" presStyleIdx="0" presStyleCnt="2"/>
      <dgm:spPr/>
    </dgm:pt>
    <dgm:pt modelId="{614412E8-AE59-410A-8BBF-93F681DE33F1}" type="pres">
      <dgm:prSet presAssocID="{0FE3C016-6427-4DB6-9F36-E83FA0AB42EF}" presName="sp" presStyleCnt="0"/>
      <dgm:spPr/>
    </dgm:pt>
    <dgm:pt modelId="{83EB3262-CD42-4B6D-B151-B76B621BC9A9}" type="pres">
      <dgm:prSet presAssocID="{FF859E33-BD9F-40B2-B960-2D6EB04E3400}" presName="arrowAndChildren" presStyleCnt="0"/>
      <dgm:spPr/>
    </dgm:pt>
    <dgm:pt modelId="{F7B56AD7-0C1E-48FD-A685-8AF07D780602}" type="pres">
      <dgm:prSet presAssocID="{FF859E33-BD9F-40B2-B960-2D6EB04E3400}" presName="parentTextArrow" presStyleLbl="node1" presStyleIdx="1" presStyleCnt="2"/>
      <dgm:spPr/>
    </dgm:pt>
  </dgm:ptLst>
  <dgm:cxnLst>
    <dgm:cxn modelId="{D7D7B01C-CCB7-434E-951B-EF9FA0388655}" type="presOf" srcId="{803FFE9B-C926-42FE-BD60-9245A7B3CCE8}" destId="{D6FB0EB8-580E-4DF2-AE27-2044C3FB5B08}" srcOrd="0" destOrd="0" presId="urn:microsoft.com/office/officeart/2005/8/layout/process4"/>
    <dgm:cxn modelId="{0D5B6A38-DA85-4FAE-868D-F9FEFF79CE1C}" srcId="{803FFE9B-C926-42FE-BD60-9245A7B3CCE8}" destId="{9C73AB4B-34BF-4931-855B-765186A8F551}" srcOrd="1" destOrd="0" parTransId="{AA0337C4-AA96-466D-B4FE-692785846510}" sibTransId="{06A0C87F-EA4A-4E69-8DB4-DB8FBB1D783A}"/>
    <dgm:cxn modelId="{FB8EF95C-43A6-4FA4-8CA8-9107C3A62DB4}" type="presOf" srcId="{FF859E33-BD9F-40B2-B960-2D6EB04E3400}" destId="{F7B56AD7-0C1E-48FD-A685-8AF07D780602}" srcOrd="0" destOrd="0" presId="urn:microsoft.com/office/officeart/2005/8/layout/process4"/>
    <dgm:cxn modelId="{49B5CDCA-C951-40E8-976E-B16B935C93EC}" type="presOf" srcId="{9C73AB4B-34BF-4931-855B-765186A8F551}" destId="{D2F4351B-C8DA-4D07-89B8-DA472C1F99C3}" srcOrd="0" destOrd="0" presId="urn:microsoft.com/office/officeart/2005/8/layout/process4"/>
    <dgm:cxn modelId="{5F8F80CD-BD62-4957-8895-B275EE581748}" srcId="{803FFE9B-C926-42FE-BD60-9245A7B3CCE8}" destId="{FF859E33-BD9F-40B2-B960-2D6EB04E3400}" srcOrd="0" destOrd="0" parTransId="{45CA7700-4221-4CB5-9563-B2DC47F6A980}" sibTransId="{0FE3C016-6427-4DB6-9F36-E83FA0AB42EF}"/>
    <dgm:cxn modelId="{ADC45F02-759B-4DB8-8F52-A245F567F632}" type="presParOf" srcId="{D6FB0EB8-580E-4DF2-AE27-2044C3FB5B08}" destId="{D318BFDE-267A-4DED-8BC5-B37DDF6453CD}" srcOrd="0" destOrd="0" presId="urn:microsoft.com/office/officeart/2005/8/layout/process4"/>
    <dgm:cxn modelId="{146037FC-279B-44B5-A28A-FA268C1CD16E}" type="presParOf" srcId="{D318BFDE-267A-4DED-8BC5-B37DDF6453CD}" destId="{D2F4351B-C8DA-4D07-89B8-DA472C1F99C3}" srcOrd="0" destOrd="0" presId="urn:microsoft.com/office/officeart/2005/8/layout/process4"/>
    <dgm:cxn modelId="{7747EE83-25A9-4019-A52B-9E5E1E2D7B7A}" type="presParOf" srcId="{D6FB0EB8-580E-4DF2-AE27-2044C3FB5B08}" destId="{614412E8-AE59-410A-8BBF-93F681DE33F1}" srcOrd="1" destOrd="0" presId="urn:microsoft.com/office/officeart/2005/8/layout/process4"/>
    <dgm:cxn modelId="{1A4928D8-5D66-425E-8419-F186E470EEA5}" type="presParOf" srcId="{D6FB0EB8-580E-4DF2-AE27-2044C3FB5B08}" destId="{83EB3262-CD42-4B6D-B151-B76B621BC9A9}" srcOrd="2" destOrd="0" presId="urn:microsoft.com/office/officeart/2005/8/layout/process4"/>
    <dgm:cxn modelId="{0E191E7A-31F7-4C57-BC87-36E396AFC912}" type="presParOf" srcId="{83EB3262-CD42-4B6D-B151-B76B621BC9A9}" destId="{F7B56AD7-0C1E-48FD-A685-8AF07D780602}"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D4E1B3-7580-4064-BABE-ABB6C79238F2}"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5ABE78E-DC38-4CD7-85D4-926E3C166BF7}">
      <dgm:prSet/>
      <dgm:spPr/>
      <dgm:t>
        <a:bodyPr/>
        <a:lstStyle/>
        <a:p>
          <a:r>
            <a:rPr lang="en-GB"/>
            <a:t>Equally a leader doesn’t have to be a manager. </a:t>
          </a:r>
          <a:endParaRPr lang="en-US"/>
        </a:p>
      </dgm:t>
    </dgm:pt>
    <dgm:pt modelId="{F6F56326-19E7-4E62-9F3D-28A344A6F4FE}" type="parTrans" cxnId="{9F861467-D271-4A1A-9F6C-95F52CB8B42E}">
      <dgm:prSet/>
      <dgm:spPr/>
      <dgm:t>
        <a:bodyPr/>
        <a:lstStyle/>
        <a:p>
          <a:endParaRPr lang="en-US"/>
        </a:p>
      </dgm:t>
    </dgm:pt>
    <dgm:pt modelId="{2355EF7C-3888-4FB4-A3B3-7F121A7BB9BD}" type="sibTrans" cxnId="{9F861467-D271-4A1A-9F6C-95F52CB8B42E}">
      <dgm:prSet/>
      <dgm:spPr/>
      <dgm:t>
        <a:bodyPr/>
        <a:lstStyle/>
        <a:p>
          <a:endParaRPr lang="en-US"/>
        </a:p>
      </dgm:t>
    </dgm:pt>
    <dgm:pt modelId="{83C7A58B-1647-4768-A09E-A465D4EFBE23}">
      <dgm:prSet/>
      <dgm:spPr/>
      <dgm:t>
        <a:bodyPr/>
        <a:lstStyle/>
        <a:p>
          <a:r>
            <a:rPr lang="en-GB"/>
            <a:t>Consider the team where you work…do you have both a leader and a manager or just the one. Is there conflict? Or compromise?</a:t>
          </a:r>
          <a:endParaRPr lang="en-US"/>
        </a:p>
      </dgm:t>
    </dgm:pt>
    <dgm:pt modelId="{FC08AFBE-C9FC-48C9-AEB5-9814AC2FB870}" type="parTrans" cxnId="{87C09DB1-C0DE-4EEC-9BF1-D1335B981488}">
      <dgm:prSet/>
      <dgm:spPr/>
      <dgm:t>
        <a:bodyPr/>
        <a:lstStyle/>
        <a:p>
          <a:endParaRPr lang="en-US"/>
        </a:p>
      </dgm:t>
    </dgm:pt>
    <dgm:pt modelId="{22A4B954-8966-476B-A137-10F91BCCC8E5}" type="sibTrans" cxnId="{87C09DB1-C0DE-4EEC-9BF1-D1335B981488}">
      <dgm:prSet/>
      <dgm:spPr/>
      <dgm:t>
        <a:bodyPr/>
        <a:lstStyle/>
        <a:p>
          <a:endParaRPr lang="en-US"/>
        </a:p>
      </dgm:t>
    </dgm:pt>
    <dgm:pt modelId="{26BD9A4C-5AEB-4948-ACD5-65A3D35A99C0}" type="pres">
      <dgm:prSet presAssocID="{AFD4E1B3-7580-4064-BABE-ABB6C79238F2}" presName="root" presStyleCnt="0">
        <dgm:presLayoutVars>
          <dgm:dir/>
          <dgm:resizeHandles val="exact"/>
        </dgm:presLayoutVars>
      </dgm:prSet>
      <dgm:spPr/>
    </dgm:pt>
    <dgm:pt modelId="{47342213-F621-4582-A69C-665FA3D378EF}" type="pres">
      <dgm:prSet presAssocID="{05ABE78E-DC38-4CD7-85D4-926E3C166BF7}" presName="compNode" presStyleCnt="0"/>
      <dgm:spPr/>
    </dgm:pt>
    <dgm:pt modelId="{F8223B5E-0F6E-484C-A986-AA9A8218C272}" type="pres">
      <dgm:prSet presAssocID="{05ABE78E-DC38-4CD7-85D4-926E3C166BF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of People"/>
        </a:ext>
      </dgm:extLst>
    </dgm:pt>
    <dgm:pt modelId="{CC732A44-21A8-489B-85B1-6FDC1DDBB209}" type="pres">
      <dgm:prSet presAssocID="{05ABE78E-DC38-4CD7-85D4-926E3C166BF7}" presName="spaceRect" presStyleCnt="0"/>
      <dgm:spPr/>
    </dgm:pt>
    <dgm:pt modelId="{4F27E36B-F2CC-4DF2-8563-FD8266E571C7}" type="pres">
      <dgm:prSet presAssocID="{05ABE78E-DC38-4CD7-85D4-926E3C166BF7}" presName="textRect" presStyleLbl="revTx" presStyleIdx="0" presStyleCnt="2">
        <dgm:presLayoutVars>
          <dgm:chMax val="1"/>
          <dgm:chPref val="1"/>
        </dgm:presLayoutVars>
      </dgm:prSet>
      <dgm:spPr/>
    </dgm:pt>
    <dgm:pt modelId="{9DB2551E-41C8-44F9-B7B0-76E0A026BE73}" type="pres">
      <dgm:prSet presAssocID="{2355EF7C-3888-4FB4-A3B3-7F121A7BB9BD}" presName="sibTrans" presStyleCnt="0"/>
      <dgm:spPr/>
    </dgm:pt>
    <dgm:pt modelId="{969B7F03-C876-4D22-A529-CC0810DFE052}" type="pres">
      <dgm:prSet presAssocID="{83C7A58B-1647-4768-A09E-A465D4EFBE23}" presName="compNode" presStyleCnt="0"/>
      <dgm:spPr/>
    </dgm:pt>
    <dgm:pt modelId="{B7BA6F05-2CAB-428E-8A13-0036D64C175B}" type="pres">
      <dgm:prSet presAssocID="{83C7A58B-1647-4768-A09E-A465D4EFBE2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F7CFA6DE-F780-4AAF-925C-605BD338A3DC}" type="pres">
      <dgm:prSet presAssocID="{83C7A58B-1647-4768-A09E-A465D4EFBE23}" presName="spaceRect" presStyleCnt="0"/>
      <dgm:spPr/>
    </dgm:pt>
    <dgm:pt modelId="{3F26DA2D-7966-4D34-A6D0-677531D84BCD}" type="pres">
      <dgm:prSet presAssocID="{83C7A58B-1647-4768-A09E-A465D4EFBE23}" presName="textRect" presStyleLbl="revTx" presStyleIdx="1" presStyleCnt="2">
        <dgm:presLayoutVars>
          <dgm:chMax val="1"/>
          <dgm:chPref val="1"/>
        </dgm:presLayoutVars>
      </dgm:prSet>
      <dgm:spPr/>
    </dgm:pt>
  </dgm:ptLst>
  <dgm:cxnLst>
    <dgm:cxn modelId="{9F861467-D271-4A1A-9F6C-95F52CB8B42E}" srcId="{AFD4E1B3-7580-4064-BABE-ABB6C79238F2}" destId="{05ABE78E-DC38-4CD7-85D4-926E3C166BF7}" srcOrd="0" destOrd="0" parTransId="{F6F56326-19E7-4E62-9F3D-28A344A6F4FE}" sibTransId="{2355EF7C-3888-4FB4-A3B3-7F121A7BB9BD}"/>
    <dgm:cxn modelId="{87C09DB1-C0DE-4EEC-9BF1-D1335B981488}" srcId="{AFD4E1B3-7580-4064-BABE-ABB6C79238F2}" destId="{83C7A58B-1647-4768-A09E-A465D4EFBE23}" srcOrd="1" destOrd="0" parTransId="{FC08AFBE-C9FC-48C9-AEB5-9814AC2FB870}" sibTransId="{22A4B954-8966-476B-A137-10F91BCCC8E5}"/>
    <dgm:cxn modelId="{146616BD-A459-491E-A1E7-6D3BF62D8A8E}" type="presOf" srcId="{05ABE78E-DC38-4CD7-85D4-926E3C166BF7}" destId="{4F27E36B-F2CC-4DF2-8563-FD8266E571C7}" srcOrd="0" destOrd="0" presId="urn:microsoft.com/office/officeart/2018/2/layout/IconLabelList"/>
    <dgm:cxn modelId="{778B73D5-0D7B-4F71-AA0C-B2A181154351}" type="presOf" srcId="{AFD4E1B3-7580-4064-BABE-ABB6C79238F2}" destId="{26BD9A4C-5AEB-4948-ACD5-65A3D35A99C0}" srcOrd="0" destOrd="0" presId="urn:microsoft.com/office/officeart/2018/2/layout/IconLabelList"/>
    <dgm:cxn modelId="{DA0869DB-BE5A-4317-B931-5A0E5F822197}" type="presOf" srcId="{83C7A58B-1647-4768-A09E-A465D4EFBE23}" destId="{3F26DA2D-7966-4D34-A6D0-677531D84BCD}" srcOrd="0" destOrd="0" presId="urn:microsoft.com/office/officeart/2018/2/layout/IconLabelList"/>
    <dgm:cxn modelId="{3519760F-7EE8-403C-99A0-F14F2A01B00C}" type="presParOf" srcId="{26BD9A4C-5AEB-4948-ACD5-65A3D35A99C0}" destId="{47342213-F621-4582-A69C-665FA3D378EF}" srcOrd="0" destOrd="0" presId="urn:microsoft.com/office/officeart/2018/2/layout/IconLabelList"/>
    <dgm:cxn modelId="{3FF4B966-CF37-4EFB-9C9C-C7D81C1360B9}" type="presParOf" srcId="{47342213-F621-4582-A69C-665FA3D378EF}" destId="{F8223B5E-0F6E-484C-A986-AA9A8218C272}" srcOrd="0" destOrd="0" presId="urn:microsoft.com/office/officeart/2018/2/layout/IconLabelList"/>
    <dgm:cxn modelId="{96365B9E-149A-41F1-9A6C-54AF3B78537C}" type="presParOf" srcId="{47342213-F621-4582-A69C-665FA3D378EF}" destId="{CC732A44-21A8-489B-85B1-6FDC1DDBB209}" srcOrd="1" destOrd="0" presId="urn:microsoft.com/office/officeart/2018/2/layout/IconLabelList"/>
    <dgm:cxn modelId="{CD88CBA6-555A-43EE-9B23-50C7F5D6C0E1}" type="presParOf" srcId="{47342213-F621-4582-A69C-665FA3D378EF}" destId="{4F27E36B-F2CC-4DF2-8563-FD8266E571C7}" srcOrd="2" destOrd="0" presId="urn:microsoft.com/office/officeart/2018/2/layout/IconLabelList"/>
    <dgm:cxn modelId="{3A644D92-FE77-4A21-9ECC-3241A1330323}" type="presParOf" srcId="{26BD9A4C-5AEB-4948-ACD5-65A3D35A99C0}" destId="{9DB2551E-41C8-44F9-B7B0-76E0A026BE73}" srcOrd="1" destOrd="0" presId="urn:microsoft.com/office/officeart/2018/2/layout/IconLabelList"/>
    <dgm:cxn modelId="{C1707D16-6195-46B1-B3BF-40F7161A1435}" type="presParOf" srcId="{26BD9A4C-5AEB-4948-ACD5-65A3D35A99C0}" destId="{969B7F03-C876-4D22-A529-CC0810DFE052}" srcOrd="2" destOrd="0" presId="urn:microsoft.com/office/officeart/2018/2/layout/IconLabelList"/>
    <dgm:cxn modelId="{E2B05981-5A49-4775-AFA2-059D6C6D6658}" type="presParOf" srcId="{969B7F03-C876-4D22-A529-CC0810DFE052}" destId="{B7BA6F05-2CAB-428E-8A13-0036D64C175B}" srcOrd="0" destOrd="0" presId="urn:microsoft.com/office/officeart/2018/2/layout/IconLabelList"/>
    <dgm:cxn modelId="{0FCD87D1-152E-4E3D-B447-F37C3C7DF826}" type="presParOf" srcId="{969B7F03-C876-4D22-A529-CC0810DFE052}" destId="{F7CFA6DE-F780-4AAF-925C-605BD338A3DC}" srcOrd="1" destOrd="0" presId="urn:microsoft.com/office/officeart/2018/2/layout/IconLabelList"/>
    <dgm:cxn modelId="{6FB278B8-E0D8-4000-96D3-B2E1AA8E033A}" type="presParOf" srcId="{969B7F03-C876-4D22-A529-CC0810DFE052}" destId="{3F26DA2D-7966-4D34-A6D0-677531D84BCD}"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CDE7058-4ABA-4F12-8F33-928106DE201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5CA9EC71-B0C9-4540-AFE8-CE3BD8543AA8}">
      <dgm:prSet/>
      <dgm:spPr/>
      <dgm:t>
        <a:bodyPr/>
        <a:lstStyle/>
        <a:p>
          <a:r>
            <a:rPr lang="en-GB"/>
            <a:t>‘Great Men’ : possession of special traits</a:t>
          </a:r>
          <a:endParaRPr lang="en-US"/>
        </a:p>
      </dgm:t>
    </dgm:pt>
    <dgm:pt modelId="{DF326234-EE03-48AA-8280-F2F9F7478B28}" type="parTrans" cxnId="{DE2A266C-5327-44AB-B96F-8A4E0990D27F}">
      <dgm:prSet/>
      <dgm:spPr/>
      <dgm:t>
        <a:bodyPr/>
        <a:lstStyle/>
        <a:p>
          <a:endParaRPr lang="en-US"/>
        </a:p>
      </dgm:t>
    </dgm:pt>
    <dgm:pt modelId="{1281F6F5-A253-4FE3-8C48-001E23BFEAD1}" type="sibTrans" cxnId="{DE2A266C-5327-44AB-B96F-8A4E0990D27F}">
      <dgm:prSet/>
      <dgm:spPr/>
      <dgm:t>
        <a:bodyPr/>
        <a:lstStyle/>
        <a:p>
          <a:endParaRPr lang="en-US"/>
        </a:p>
      </dgm:t>
    </dgm:pt>
    <dgm:pt modelId="{A0C9E5FF-96BA-4D40-BD9D-5FB872372302}">
      <dgm:prSet/>
      <dgm:spPr/>
      <dgm:t>
        <a:bodyPr/>
        <a:lstStyle/>
        <a:p>
          <a:r>
            <a:rPr lang="en-GB"/>
            <a:t>Style/Behaviour: concern for task/person</a:t>
          </a:r>
          <a:endParaRPr lang="en-US"/>
        </a:p>
      </dgm:t>
    </dgm:pt>
    <dgm:pt modelId="{5C56ACD2-0C69-4DB1-A8E3-6394D9655B5B}" type="parTrans" cxnId="{EB81EC83-88B0-45CB-8F2C-6E237C9B1612}">
      <dgm:prSet/>
      <dgm:spPr/>
      <dgm:t>
        <a:bodyPr/>
        <a:lstStyle/>
        <a:p>
          <a:endParaRPr lang="en-US"/>
        </a:p>
      </dgm:t>
    </dgm:pt>
    <dgm:pt modelId="{A4C6A82F-EA15-4065-B017-86EC2AA2C9F5}" type="sibTrans" cxnId="{EB81EC83-88B0-45CB-8F2C-6E237C9B1612}">
      <dgm:prSet/>
      <dgm:spPr/>
      <dgm:t>
        <a:bodyPr/>
        <a:lstStyle/>
        <a:p>
          <a:endParaRPr lang="en-US"/>
        </a:p>
      </dgm:t>
    </dgm:pt>
    <dgm:pt modelId="{EDB972F6-5C29-4703-B7DF-B0EFCCEB7A71}">
      <dgm:prSet/>
      <dgm:spPr/>
      <dgm:t>
        <a:bodyPr/>
        <a:lstStyle/>
        <a:p>
          <a:r>
            <a:rPr lang="en-GB"/>
            <a:t>Contingency: choice of styles dependent on contingent factors</a:t>
          </a:r>
          <a:endParaRPr lang="en-US"/>
        </a:p>
      </dgm:t>
    </dgm:pt>
    <dgm:pt modelId="{A72A9300-5233-4865-B2E0-D77E63AC19B6}" type="parTrans" cxnId="{ECFBB627-F850-41E4-B165-0FD4CB91A275}">
      <dgm:prSet/>
      <dgm:spPr/>
      <dgm:t>
        <a:bodyPr/>
        <a:lstStyle/>
        <a:p>
          <a:endParaRPr lang="en-US"/>
        </a:p>
      </dgm:t>
    </dgm:pt>
    <dgm:pt modelId="{CFD8F416-4ACD-417F-9D70-C78F2C41FE0E}" type="sibTrans" cxnId="{ECFBB627-F850-41E4-B165-0FD4CB91A275}">
      <dgm:prSet/>
      <dgm:spPr/>
      <dgm:t>
        <a:bodyPr/>
        <a:lstStyle/>
        <a:p>
          <a:endParaRPr lang="en-US"/>
        </a:p>
      </dgm:t>
    </dgm:pt>
    <dgm:pt modelId="{5E804120-16CB-492C-A8A8-A0262A13BCAC}">
      <dgm:prSet/>
      <dgm:spPr/>
      <dgm:t>
        <a:bodyPr/>
        <a:lstStyle/>
        <a:p>
          <a:r>
            <a:rPr lang="en-GB"/>
            <a:t>Transformational: inspire by managing meaning</a:t>
          </a:r>
          <a:endParaRPr lang="en-US"/>
        </a:p>
      </dgm:t>
    </dgm:pt>
    <dgm:pt modelId="{54569495-0096-4CB3-B7DF-2A01ECF2A540}" type="parTrans" cxnId="{B2EF891F-BDAB-435A-A095-1BFA080A1C8D}">
      <dgm:prSet/>
      <dgm:spPr/>
      <dgm:t>
        <a:bodyPr/>
        <a:lstStyle/>
        <a:p>
          <a:endParaRPr lang="en-US"/>
        </a:p>
      </dgm:t>
    </dgm:pt>
    <dgm:pt modelId="{143720E8-B8C6-49FB-A3D1-7FF5E886EA13}" type="sibTrans" cxnId="{B2EF891F-BDAB-435A-A095-1BFA080A1C8D}">
      <dgm:prSet/>
      <dgm:spPr/>
      <dgm:t>
        <a:bodyPr/>
        <a:lstStyle/>
        <a:p>
          <a:endParaRPr lang="en-US"/>
        </a:p>
      </dgm:t>
    </dgm:pt>
    <dgm:pt modelId="{3D498817-6D8F-4C49-8896-B364FF63E823}" type="pres">
      <dgm:prSet presAssocID="{2CDE7058-4ABA-4F12-8F33-928106DE2013}" presName="linear" presStyleCnt="0">
        <dgm:presLayoutVars>
          <dgm:animLvl val="lvl"/>
          <dgm:resizeHandles val="exact"/>
        </dgm:presLayoutVars>
      </dgm:prSet>
      <dgm:spPr/>
    </dgm:pt>
    <dgm:pt modelId="{090763F6-6176-4FE6-8548-DE7ADAF77A42}" type="pres">
      <dgm:prSet presAssocID="{5CA9EC71-B0C9-4540-AFE8-CE3BD8543AA8}" presName="parentText" presStyleLbl="node1" presStyleIdx="0" presStyleCnt="4">
        <dgm:presLayoutVars>
          <dgm:chMax val="0"/>
          <dgm:bulletEnabled val="1"/>
        </dgm:presLayoutVars>
      </dgm:prSet>
      <dgm:spPr/>
    </dgm:pt>
    <dgm:pt modelId="{9C250D00-4C5E-4949-AD16-8BD679E0D8CA}" type="pres">
      <dgm:prSet presAssocID="{1281F6F5-A253-4FE3-8C48-001E23BFEAD1}" presName="spacer" presStyleCnt="0"/>
      <dgm:spPr/>
    </dgm:pt>
    <dgm:pt modelId="{76A6749D-641F-4204-90EA-74542AB982A6}" type="pres">
      <dgm:prSet presAssocID="{A0C9E5FF-96BA-4D40-BD9D-5FB872372302}" presName="parentText" presStyleLbl="node1" presStyleIdx="1" presStyleCnt="4">
        <dgm:presLayoutVars>
          <dgm:chMax val="0"/>
          <dgm:bulletEnabled val="1"/>
        </dgm:presLayoutVars>
      </dgm:prSet>
      <dgm:spPr/>
    </dgm:pt>
    <dgm:pt modelId="{D77B7701-764E-4B9E-86F5-21B51342A666}" type="pres">
      <dgm:prSet presAssocID="{A4C6A82F-EA15-4065-B017-86EC2AA2C9F5}" presName="spacer" presStyleCnt="0"/>
      <dgm:spPr/>
    </dgm:pt>
    <dgm:pt modelId="{B1AC39A0-2012-455D-93E2-BA80E49AF123}" type="pres">
      <dgm:prSet presAssocID="{EDB972F6-5C29-4703-B7DF-B0EFCCEB7A71}" presName="parentText" presStyleLbl="node1" presStyleIdx="2" presStyleCnt="4">
        <dgm:presLayoutVars>
          <dgm:chMax val="0"/>
          <dgm:bulletEnabled val="1"/>
        </dgm:presLayoutVars>
      </dgm:prSet>
      <dgm:spPr/>
    </dgm:pt>
    <dgm:pt modelId="{7159BEEA-7AAF-4567-8919-8C35413C28B3}" type="pres">
      <dgm:prSet presAssocID="{CFD8F416-4ACD-417F-9D70-C78F2C41FE0E}" presName="spacer" presStyleCnt="0"/>
      <dgm:spPr/>
    </dgm:pt>
    <dgm:pt modelId="{EE52A5D6-5F31-4368-A8F2-D17696832888}" type="pres">
      <dgm:prSet presAssocID="{5E804120-16CB-492C-A8A8-A0262A13BCAC}" presName="parentText" presStyleLbl="node1" presStyleIdx="3" presStyleCnt="4">
        <dgm:presLayoutVars>
          <dgm:chMax val="0"/>
          <dgm:bulletEnabled val="1"/>
        </dgm:presLayoutVars>
      </dgm:prSet>
      <dgm:spPr/>
    </dgm:pt>
  </dgm:ptLst>
  <dgm:cxnLst>
    <dgm:cxn modelId="{C9A3A307-6E5B-40CE-9D0B-AF29D9329D9D}" type="presOf" srcId="{5CA9EC71-B0C9-4540-AFE8-CE3BD8543AA8}" destId="{090763F6-6176-4FE6-8548-DE7ADAF77A42}" srcOrd="0" destOrd="0" presId="urn:microsoft.com/office/officeart/2005/8/layout/vList2"/>
    <dgm:cxn modelId="{2A8F3908-7FB5-4D09-95E5-40F8F08DEBE4}" type="presOf" srcId="{5E804120-16CB-492C-A8A8-A0262A13BCAC}" destId="{EE52A5D6-5F31-4368-A8F2-D17696832888}" srcOrd="0" destOrd="0" presId="urn:microsoft.com/office/officeart/2005/8/layout/vList2"/>
    <dgm:cxn modelId="{B2EF891F-BDAB-435A-A095-1BFA080A1C8D}" srcId="{2CDE7058-4ABA-4F12-8F33-928106DE2013}" destId="{5E804120-16CB-492C-A8A8-A0262A13BCAC}" srcOrd="3" destOrd="0" parTransId="{54569495-0096-4CB3-B7DF-2A01ECF2A540}" sibTransId="{143720E8-B8C6-49FB-A3D1-7FF5E886EA13}"/>
    <dgm:cxn modelId="{ECFBB627-F850-41E4-B165-0FD4CB91A275}" srcId="{2CDE7058-4ABA-4F12-8F33-928106DE2013}" destId="{EDB972F6-5C29-4703-B7DF-B0EFCCEB7A71}" srcOrd="2" destOrd="0" parTransId="{A72A9300-5233-4865-B2E0-D77E63AC19B6}" sibTransId="{CFD8F416-4ACD-417F-9D70-C78F2C41FE0E}"/>
    <dgm:cxn modelId="{DE2A266C-5327-44AB-B96F-8A4E0990D27F}" srcId="{2CDE7058-4ABA-4F12-8F33-928106DE2013}" destId="{5CA9EC71-B0C9-4540-AFE8-CE3BD8543AA8}" srcOrd="0" destOrd="0" parTransId="{DF326234-EE03-48AA-8280-F2F9F7478B28}" sibTransId="{1281F6F5-A253-4FE3-8C48-001E23BFEAD1}"/>
    <dgm:cxn modelId="{EB81EC83-88B0-45CB-8F2C-6E237C9B1612}" srcId="{2CDE7058-4ABA-4F12-8F33-928106DE2013}" destId="{A0C9E5FF-96BA-4D40-BD9D-5FB872372302}" srcOrd="1" destOrd="0" parTransId="{5C56ACD2-0C69-4DB1-A8E3-6394D9655B5B}" sibTransId="{A4C6A82F-EA15-4065-B017-86EC2AA2C9F5}"/>
    <dgm:cxn modelId="{EFC51CBD-8308-41DB-8BCA-1AEF9FF92E81}" type="presOf" srcId="{EDB972F6-5C29-4703-B7DF-B0EFCCEB7A71}" destId="{B1AC39A0-2012-455D-93E2-BA80E49AF123}" srcOrd="0" destOrd="0" presId="urn:microsoft.com/office/officeart/2005/8/layout/vList2"/>
    <dgm:cxn modelId="{E757C5CB-BB2F-4CC3-A030-9D7B5FB54DA6}" type="presOf" srcId="{A0C9E5FF-96BA-4D40-BD9D-5FB872372302}" destId="{76A6749D-641F-4204-90EA-74542AB982A6}" srcOrd="0" destOrd="0" presId="urn:microsoft.com/office/officeart/2005/8/layout/vList2"/>
    <dgm:cxn modelId="{A2BD54EC-7487-4E6B-9728-3DB6B5188363}" type="presOf" srcId="{2CDE7058-4ABA-4F12-8F33-928106DE2013}" destId="{3D498817-6D8F-4C49-8896-B364FF63E823}" srcOrd="0" destOrd="0" presId="urn:microsoft.com/office/officeart/2005/8/layout/vList2"/>
    <dgm:cxn modelId="{BD490E96-EF04-459D-95E3-2D4D26748220}" type="presParOf" srcId="{3D498817-6D8F-4C49-8896-B364FF63E823}" destId="{090763F6-6176-4FE6-8548-DE7ADAF77A42}" srcOrd="0" destOrd="0" presId="urn:microsoft.com/office/officeart/2005/8/layout/vList2"/>
    <dgm:cxn modelId="{078E940B-7FCA-4EE5-A185-04650C8BBAD8}" type="presParOf" srcId="{3D498817-6D8F-4C49-8896-B364FF63E823}" destId="{9C250D00-4C5E-4949-AD16-8BD679E0D8CA}" srcOrd="1" destOrd="0" presId="urn:microsoft.com/office/officeart/2005/8/layout/vList2"/>
    <dgm:cxn modelId="{0A7B3779-413D-4D64-8C66-80DE7879F226}" type="presParOf" srcId="{3D498817-6D8F-4C49-8896-B364FF63E823}" destId="{76A6749D-641F-4204-90EA-74542AB982A6}" srcOrd="2" destOrd="0" presId="urn:microsoft.com/office/officeart/2005/8/layout/vList2"/>
    <dgm:cxn modelId="{246F7E94-7516-41C7-A544-B08D213EBA29}" type="presParOf" srcId="{3D498817-6D8F-4C49-8896-B364FF63E823}" destId="{D77B7701-764E-4B9E-86F5-21B51342A666}" srcOrd="3" destOrd="0" presId="urn:microsoft.com/office/officeart/2005/8/layout/vList2"/>
    <dgm:cxn modelId="{41A4914B-CC14-453B-91E1-16259F41AF6B}" type="presParOf" srcId="{3D498817-6D8F-4C49-8896-B364FF63E823}" destId="{B1AC39A0-2012-455D-93E2-BA80E49AF123}" srcOrd="4" destOrd="0" presId="urn:microsoft.com/office/officeart/2005/8/layout/vList2"/>
    <dgm:cxn modelId="{9EB00C92-A0A5-4EEE-B065-16E08CB71EED}" type="presParOf" srcId="{3D498817-6D8F-4C49-8896-B364FF63E823}" destId="{7159BEEA-7AAF-4567-8919-8C35413C28B3}" srcOrd="5" destOrd="0" presId="urn:microsoft.com/office/officeart/2005/8/layout/vList2"/>
    <dgm:cxn modelId="{A49BD6FB-A537-4D56-B3B9-1350B368C7BE}" type="presParOf" srcId="{3D498817-6D8F-4C49-8896-B364FF63E823}" destId="{EE52A5D6-5F31-4368-A8F2-D1769683288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C3B18C7-7ED8-4B6F-A62E-2C066A26B06D}"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6C331EBA-4BC7-48F5-8F81-B8B5F7DDC597}">
      <dgm:prSet/>
      <dgm:spPr/>
      <dgm:t>
        <a:bodyPr/>
        <a:lstStyle/>
        <a:p>
          <a:r>
            <a:rPr lang="en-GB"/>
            <a:t>A leader is someone who people naturally follow through their own choice, whereas a manager </a:t>
          </a:r>
          <a:r>
            <a:rPr lang="en-GB" b="1"/>
            <a:t>must</a:t>
          </a:r>
          <a:r>
            <a:rPr lang="en-GB"/>
            <a:t> be obeyed. </a:t>
          </a:r>
          <a:endParaRPr lang="en-US"/>
        </a:p>
      </dgm:t>
    </dgm:pt>
    <dgm:pt modelId="{582C7113-ED29-4F2C-9063-72EA47BF82F1}" type="parTrans" cxnId="{8B98A685-F98A-49F7-9B5D-8F3CC6479DAD}">
      <dgm:prSet/>
      <dgm:spPr/>
      <dgm:t>
        <a:bodyPr/>
        <a:lstStyle/>
        <a:p>
          <a:endParaRPr lang="en-US"/>
        </a:p>
      </dgm:t>
    </dgm:pt>
    <dgm:pt modelId="{3EDB2772-B1D3-4397-BA6A-21BD70107E2B}" type="sibTrans" cxnId="{8B98A685-F98A-49F7-9B5D-8F3CC6479DAD}">
      <dgm:prSet/>
      <dgm:spPr/>
      <dgm:t>
        <a:bodyPr/>
        <a:lstStyle/>
        <a:p>
          <a:endParaRPr lang="en-US"/>
        </a:p>
      </dgm:t>
    </dgm:pt>
    <dgm:pt modelId="{643891C1-89B0-4110-B78D-BA0190459424}">
      <dgm:prSet/>
      <dgm:spPr/>
      <dgm:t>
        <a:bodyPr/>
        <a:lstStyle/>
        <a:p>
          <a:r>
            <a:rPr lang="en-GB"/>
            <a:t>A manager may only have obtained his position of authority through time and loyalty given to the company, not as a result of his leadership qualities.</a:t>
          </a:r>
          <a:endParaRPr lang="en-US"/>
        </a:p>
      </dgm:t>
    </dgm:pt>
    <dgm:pt modelId="{1FCEC932-5177-466C-A37E-608722009C5A}" type="parTrans" cxnId="{CDE558F8-5EE7-4EDE-9388-63324276712D}">
      <dgm:prSet/>
      <dgm:spPr/>
      <dgm:t>
        <a:bodyPr/>
        <a:lstStyle/>
        <a:p>
          <a:endParaRPr lang="en-US"/>
        </a:p>
      </dgm:t>
    </dgm:pt>
    <dgm:pt modelId="{9B18BBB7-C02E-4387-A8DC-41E1F1324FB7}" type="sibTrans" cxnId="{CDE558F8-5EE7-4EDE-9388-63324276712D}">
      <dgm:prSet/>
      <dgm:spPr/>
      <dgm:t>
        <a:bodyPr/>
        <a:lstStyle/>
        <a:p>
          <a:endParaRPr lang="en-US"/>
        </a:p>
      </dgm:t>
    </dgm:pt>
    <dgm:pt modelId="{AA7E62CD-70BC-4BD0-8B58-512D68B5F77B}">
      <dgm:prSet/>
      <dgm:spPr/>
      <dgm:t>
        <a:bodyPr/>
        <a:lstStyle/>
        <a:p>
          <a:r>
            <a:rPr lang="en-GB"/>
            <a:t>A leader may have no organisational skills, but his vision unites people behind him. </a:t>
          </a:r>
          <a:endParaRPr lang="en-US"/>
        </a:p>
      </dgm:t>
    </dgm:pt>
    <dgm:pt modelId="{D4355DFB-BE80-43CD-AE50-97A77314C999}" type="parTrans" cxnId="{508437B1-B45D-42CF-8267-C8069FF70D9D}">
      <dgm:prSet/>
      <dgm:spPr/>
      <dgm:t>
        <a:bodyPr/>
        <a:lstStyle/>
        <a:p>
          <a:endParaRPr lang="en-US"/>
        </a:p>
      </dgm:t>
    </dgm:pt>
    <dgm:pt modelId="{944DC207-3845-4737-AE66-B1EC38CAAB74}" type="sibTrans" cxnId="{508437B1-B45D-42CF-8267-C8069FF70D9D}">
      <dgm:prSet/>
      <dgm:spPr/>
      <dgm:t>
        <a:bodyPr/>
        <a:lstStyle/>
        <a:p>
          <a:endParaRPr lang="en-US"/>
        </a:p>
      </dgm:t>
    </dgm:pt>
    <dgm:pt modelId="{27E8AD02-671E-4C32-B26B-0710AE84E1A9}">
      <dgm:prSet/>
      <dgm:spPr/>
      <dgm:t>
        <a:bodyPr/>
        <a:lstStyle/>
        <a:p>
          <a:r>
            <a:rPr lang="en-GB"/>
            <a:t>A manager knows how each layer of the system works and may have good technical/practical knowledge</a:t>
          </a:r>
          <a:endParaRPr lang="en-US"/>
        </a:p>
      </dgm:t>
    </dgm:pt>
    <dgm:pt modelId="{5E3EEB4F-5C5A-48CA-9266-8CA0C96B0D7D}" type="parTrans" cxnId="{9CDA9787-6198-4056-B725-C834B12933A2}">
      <dgm:prSet/>
      <dgm:spPr/>
      <dgm:t>
        <a:bodyPr/>
        <a:lstStyle/>
        <a:p>
          <a:endParaRPr lang="en-US"/>
        </a:p>
      </dgm:t>
    </dgm:pt>
    <dgm:pt modelId="{5A4DCD3E-4668-429B-B74D-CA33A8962EAF}" type="sibTrans" cxnId="{9CDA9787-6198-4056-B725-C834B12933A2}">
      <dgm:prSet/>
      <dgm:spPr/>
      <dgm:t>
        <a:bodyPr/>
        <a:lstStyle/>
        <a:p>
          <a:endParaRPr lang="en-US"/>
        </a:p>
      </dgm:t>
    </dgm:pt>
    <dgm:pt modelId="{8AA57704-72E3-4E9E-89BD-BFC8C93A222A}" type="pres">
      <dgm:prSet presAssocID="{FC3B18C7-7ED8-4B6F-A62E-2C066A26B06D}" presName="matrix" presStyleCnt="0">
        <dgm:presLayoutVars>
          <dgm:chMax val="1"/>
          <dgm:dir/>
          <dgm:resizeHandles val="exact"/>
        </dgm:presLayoutVars>
      </dgm:prSet>
      <dgm:spPr/>
    </dgm:pt>
    <dgm:pt modelId="{B3BD9728-2AF7-4602-8E73-1094E1123390}" type="pres">
      <dgm:prSet presAssocID="{FC3B18C7-7ED8-4B6F-A62E-2C066A26B06D}" presName="diamond" presStyleLbl="bgShp" presStyleIdx="0" presStyleCnt="1"/>
      <dgm:spPr/>
    </dgm:pt>
    <dgm:pt modelId="{BC7E62EB-6EF7-49EA-97CB-C370148566A8}" type="pres">
      <dgm:prSet presAssocID="{FC3B18C7-7ED8-4B6F-A62E-2C066A26B06D}" presName="quad1" presStyleLbl="node1" presStyleIdx="0" presStyleCnt="4">
        <dgm:presLayoutVars>
          <dgm:chMax val="0"/>
          <dgm:chPref val="0"/>
          <dgm:bulletEnabled val="1"/>
        </dgm:presLayoutVars>
      </dgm:prSet>
      <dgm:spPr/>
    </dgm:pt>
    <dgm:pt modelId="{BF301404-AC29-425D-906D-5A19EF231512}" type="pres">
      <dgm:prSet presAssocID="{FC3B18C7-7ED8-4B6F-A62E-2C066A26B06D}" presName="quad2" presStyleLbl="node1" presStyleIdx="1" presStyleCnt="4">
        <dgm:presLayoutVars>
          <dgm:chMax val="0"/>
          <dgm:chPref val="0"/>
          <dgm:bulletEnabled val="1"/>
        </dgm:presLayoutVars>
      </dgm:prSet>
      <dgm:spPr/>
    </dgm:pt>
    <dgm:pt modelId="{42A19342-3292-47A5-A389-D570BD9AAE1B}" type="pres">
      <dgm:prSet presAssocID="{FC3B18C7-7ED8-4B6F-A62E-2C066A26B06D}" presName="quad3" presStyleLbl="node1" presStyleIdx="2" presStyleCnt="4">
        <dgm:presLayoutVars>
          <dgm:chMax val="0"/>
          <dgm:chPref val="0"/>
          <dgm:bulletEnabled val="1"/>
        </dgm:presLayoutVars>
      </dgm:prSet>
      <dgm:spPr/>
    </dgm:pt>
    <dgm:pt modelId="{F8DE3051-0094-4C3D-8D5D-5FB88D397D61}" type="pres">
      <dgm:prSet presAssocID="{FC3B18C7-7ED8-4B6F-A62E-2C066A26B06D}" presName="quad4" presStyleLbl="node1" presStyleIdx="3" presStyleCnt="4">
        <dgm:presLayoutVars>
          <dgm:chMax val="0"/>
          <dgm:chPref val="0"/>
          <dgm:bulletEnabled val="1"/>
        </dgm:presLayoutVars>
      </dgm:prSet>
      <dgm:spPr/>
    </dgm:pt>
  </dgm:ptLst>
  <dgm:cxnLst>
    <dgm:cxn modelId="{9E02A300-08A9-43E9-A2AB-88FA3A5019E6}" type="presOf" srcId="{643891C1-89B0-4110-B78D-BA0190459424}" destId="{BF301404-AC29-425D-906D-5A19EF231512}" srcOrd="0" destOrd="0" presId="urn:microsoft.com/office/officeart/2005/8/layout/matrix3"/>
    <dgm:cxn modelId="{170EBC21-8467-4A2D-8A37-4A99078083CE}" type="presOf" srcId="{AA7E62CD-70BC-4BD0-8B58-512D68B5F77B}" destId="{42A19342-3292-47A5-A389-D570BD9AAE1B}" srcOrd="0" destOrd="0" presId="urn:microsoft.com/office/officeart/2005/8/layout/matrix3"/>
    <dgm:cxn modelId="{D0F4BB75-ABC4-484E-B4D6-84305B3FB7DA}" type="presOf" srcId="{FC3B18C7-7ED8-4B6F-A62E-2C066A26B06D}" destId="{8AA57704-72E3-4E9E-89BD-BFC8C93A222A}" srcOrd="0" destOrd="0" presId="urn:microsoft.com/office/officeart/2005/8/layout/matrix3"/>
    <dgm:cxn modelId="{8B98A685-F98A-49F7-9B5D-8F3CC6479DAD}" srcId="{FC3B18C7-7ED8-4B6F-A62E-2C066A26B06D}" destId="{6C331EBA-4BC7-48F5-8F81-B8B5F7DDC597}" srcOrd="0" destOrd="0" parTransId="{582C7113-ED29-4F2C-9063-72EA47BF82F1}" sibTransId="{3EDB2772-B1D3-4397-BA6A-21BD70107E2B}"/>
    <dgm:cxn modelId="{A617BF86-3983-4F7D-9EEE-EFF1A138F33B}" type="presOf" srcId="{27E8AD02-671E-4C32-B26B-0710AE84E1A9}" destId="{F8DE3051-0094-4C3D-8D5D-5FB88D397D61}" srcOrd="0" destOrd="0" presId="urn:microsoft.com/office/officeart/2005/8/layout/matrix3"/>
    <dgm:cxn modelId="{9CDA9787-6198-4056-B725-C834B12933A2}" srcId="{FC3B18C7-7ED8-4B6F-A62E-2C066A26B06D}" destId="{27E8AD02-671E-4C32-B26B-0710AE84E1A9}" srcOrd="3" destOrd="0" parTransId="{5E3EEB4F-5C5A-48CA-9266-8CA0C96B0D7D}" sibTransId="{5A4DCD3E-4668-429B-B74D-CA33A8962EAF}"/>
    <dgm:cxn modelId="{508437B1-B45D-42CF-8267-C8069FF70D9D}" srcId="{FC3B18C7-7ED8-4B6F-A62E-2C066A26B06D}" destId="{AA7E62CD-70BC-4BD0-8B58-512D68B5F77B}" srcOrd="2" destOrd="0" parTransId="{D4355DFB-BE80-43CD-AE50-97A77314C999}" sibTransId="{944DC207-3845-4737-AE66-B1EC38CAAB74}"/>
    <dgm:cxn modelId="{C95E2CBA-94B6-4EB8-8049-C28BC4890533}" type="presOf" srcId="{6C331EBA-4BC7-48F5-8F81-B8B5F7DDC597}" destId="{BC7E62EB-6EF7-49EA-97CB-C370148566A8}" srcOrd="0" destOrd="0" presId="urn:microsoft.com/office/officeart/2005/8/layout/matrix3"/>
    <dgm:cxn modelId="{CDE558F8-5EE7-4EDE-9388-63324276712D}" srcId="{FC3B18C7-7ED8-4B6F-A62E-2C066A26B06D}" destId="{643891C1-89B0-4110-B78D-BA0190459424}" srcOrd="1" destOrd="0" parTransId="{1FCEC932-5177-466C-A37E-608722009C5A}" sibTransId="{9B18BBB7-C02E-4387-A8DC-41E1F1324FB7}"/>
    <dgm:cxn modelId="{6D1803AB-B70C-46F8-9873-421DACE6F2C4}" type="presParOf" srcId="{8AA57704-72E3-4E9E-89BD-BFC8C93A222A}" destId="{B3BD9728-2AF7-4602-8E73-1094E1123390}" srcOrd="0" destOrd="0" presId="urn:microsoft.com/office/officeart/2005/8/layout/matrix3"/>
    <dgm:cxn modelId="{39ECF8FD-2530-410F-80E3-DA80FEA91385}" type="presParOf" srcId="{8AA57704-72E3-4E9E-89BD-BFC8C93A222A}" destId="{BC7E62EB-6EF7-49EA-97CB-C370148566A8}" srcOrd="1" destOrd="0" presId="urn:microsoft.com/office/officeart/2005/8/layout/matrix3"/>
    <dgm:cxn modelId="{FB395324-7AE7-48E1-8FE8-AD68BFDC0B1C}" type="presParOf" srcId="{8AA57704-72E3-4E9E-89BD-BFC8C93A222A}" destId="{BF301404-AC29-425D-906D-5A19EF231512}" srcOrd="2" destOrd="0" presId="urn:microsoft.com/office/officeart/2005/8/layout/matrix3"/>
    <dgm:cxn modelId="{D8782773-E04F-4AE5-9F26-5CB47EF1FAB9}" type="presParOf" srcId="{8AA57704-72E3-4E9E-89BD-BFC8C93A222A}" destId="{42A19342-3292-47A5-A389-D570BD9AAE1B}" srcOrd="3" destOrd="0" presId="urn:microsoft.com/office/officeart/2005/8/layout/matrix3"/>
    <dgm:cxn modelId="{489C1246-DC52-45F1-B9FB-7A2EF83203B9}" type="presParOf" srcId="{8AA57704-72E3-4E9E-89BD-BFC8C93A222A}" destId="{F8DE3051-0094-4C3D-8D5D-5FB88D397D61}"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C5555A1-25BD-47E3-8F12-38FC5BB80B91}"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FCFDD124-8A80-476C-BECB-6C24B923D9F4}">
      <dgm:prSet/>
      <dgm:spPr/>
      <dgm:t>
        <a:bodyPr/>
        <a:lstStyle/>
        <a:p>
          <a:r>
            <a:rPr lang="en-GB"/>
            <a:t>Bennis (1985)</a:t>
          </a:r>
          <a:endParaRPr lang="en-US"/>
        </a:p>
      </dgm:t>
    </dgm:pt>
    <dgm:pt modelId="{A40A4470-8430-4495-ACEF-AE197922CA84}" type="parTrans" cxnId="{329DD1B9-E1F2-42E6-94FC-6364F6A692FA}">
      <dgm:prSet/>
      <dgm:spPr/>
      <dgm:t>
        <a:bodyPr/>
        <a:lstStyle/>
        <a:p>
          <a:endParaRPr lang="en-US"/>
        </a:p>
      </dgm:t>
    </dgm:pt>
    <dgm:pt modelId="{EA4B6DF6-AAB2-4F11-B02A-BD6FEF11EF61}" type="sibTrans" cxnId="{329DD1B9-E1F2-42E6-94FC-6364F6A692FA}">
      <dgm:prSet/>
      <dgm:spPr/>
      <dgm:t>
        <a:bodyPr/>
        <a:lstStyle/>
        <a:p>
          <a:endParaRPr lang="en-US"/>
        </a:p>
      </dgm:t>
    </dgm:pt>
    <dgm:pt modelId="{3ACB645E-5F4F-49C0-A5EE-1C8014219B8E}">
      <dgm:prSet/>
      <dgm:spPr/>
      <dgm:t>
        <a:bodyPr/>
        <a:lstStyle/>
        <a:p>
          <a:r>
            <a:rPr lang="en-GB"/>
            <a:t>Management of Attention: ‘…they all had a strong, plausible and compelling vision of where they wanted their companies to go’ ‘the leader provides the important bridge from the present to the future of the organisation’</a:t>
          </a:r>
          <a:endParaRPr lang="en-US"/>
        </a:p>
      </dgm:t>
    </dgm:pt>
    <dgm:pt modelId="{8BAC5485-68EE-405A-BC3B-23D7EE488FC5}" type="parTrans" cxnId="{014B9596-53C9-4569-9810-99E0A39E59B2}">
      <dgm:prSet/>
      <dgm:spPr/>
      <dgm:t>
        <a:bodyPr/>
        <a:lstStyle/>
        <a:p>
          <a:endParaRPr lang="en-US"/>
        </a:p>
      </dgm:t>
    </dgm:pt>
    <dgm:pt modelId="{CD4603C9-876D-4956-83F9-1CC228ABD0E1}" type="sibTrans" cxnId="{014B9596-53C9-4569-9810-99E0A39E59B2}">
      <dgm:prSet/>
      <dgm:spPr/>
      <dgm:t>
        <a:bodyPr/>
        <a:lstStyle/>
        <a:p>
          <a:endParaRPr lang="en-US"/>
        </a:p>
      </dgm:t>
    </dgm:pt>
    <dgm:pt modelId="{9ECAA557-070A-4C46-A5AB-F0603EE65158}">
      <dgm:prSet/>
      <dgm:spPr/>
      <dgm:t>
        <a:bodyPr/>
        <a:lstStyle/>
        <a:p>
          <a:r>
            <a:rPr lang="en-GB"/>
            <a:t>Management of Meaning: the ability to constantly communicate through the use of analogy, metaphor, vivid illustration</a:t>
          </a:r>
          <a:endParaRPr lang="en-US"/>
        </a:p>
      </dgm:t>
    </dgm:pt>
    <dgm:pt modelId="{EE3C0AF8-62E3-4623-BD9D-53093701A908}" type="parTrans" cxnId="{E2B6D04F-66A5-485C-A74A-74002D415729}">
      <dgm:prSet/>
      <dgm:spPr/>
      <dgm:t>
        <a:bodyPr/>
        <a:lstStyle/>
        <a:p>
          <a:endParaRPr lang="en-US"/>
        </a:p>
      </dgm:t>
    </dgm:pt>
    <dgm:pt modelId="{C398AC50-62CD-4A40-A390-71E281B6F231}" type="sibTrans" cxnId="{E2B6D04F-66A5-485C-A74A-74002D415729}">
      <dgm:prSet/>
      <dgm:spPr/>
      <dgm:t>
        <a:bodyPr/>
        <a:lstStyle/>
        <a:p>
          <a:endParaRPr lang="en-US"/>
        </a:p>
      </dgm:t>
    </dgm:pt>
    <dgm:pt modelId="{3D65D1ED-8671-433F-B1F5-5B9F1576F626}" type="pres">
      <dgm:prSet presAssocID="{0C5555A1-25BD-47E3-8F12-38FC5BB80B91}" presName="linear" presStyleCnt="0">
        <dgm:presLayoutVars>
          <dgm:animLvl val="lvl"/>
          <dgm:resizeHandles val="exact"/>
        </dgm:presLayoutVars>
      </dgm:prSet>
      <dgm:spPr/>
    </dgm:pt>
    <dgm:pt modelId="{1246F511-9EFB-43B2-8066-2B23E861E5C5}" type="pres">
      <dgm:prSet presAssocID="{FCFDD124-8A80-476C-BECB-6C24B923D9F4}" presName="parentText" presStyleLbl="node1" presStyleIdx="0" presStyleCnt="3">
        <dgm:presLayoutVars>
          <dgm:chMax val="0"/>
          <dgm:bulletEnabled val="1"/>
        </dgm:presLayoutVars>
      </dgm:prSet>
      <dgm:spPr/>
    </dgm:pt>
    <dgm:pt modelId="{C8B32069-E9C2-43FD-A9DF-740E1AC0722E}" type="pres">
      <dgm:prSet presAssocID="{EA4B6DF6-AAB2-4F11-B02A-BD6FEF11EF61}" presName="spacer" presStyleCnt="0"/>
      <dgm:spPr/>
    </dgm:pt>
    <dgm:pt modelId="{F69AEF24-5DFF-4678-B3CB-DDE722EDF597}" type="pres">
      <dgm:prSet presAssocID="{3ACB645E-5F4F-49C0-A5EE-1C8014219B8E}" presName="parentText" presStyleLbl="node1" presStyleIdx="1" presStyleCnt="3">
        <dgm:presLayoutVars>
          <dgm:chMax val="0"/>
          <dgm:bulletEnabled val="1"/>
        </dgm:presLayoutVars>
      </dgm:prSet>
      <dgm:spPr/>
    </dgm:pt>
    <dgm:pt modelId="{1D2AABAB-1F9E-4437-827B-21C38388B69D}" type="pres">
      <dgm:prSet presAssocID="{CD4603C9-876D-4956-83F9-1CC228ABD0E1}" presName="spacer" presStyleCnt="0"/>
      <dgm:spPr/>
    </dgm:pt>
    <dgm:pt modelId="{DB4BBB34-A089-47E8-A8DF-2479AAA346C2}" type="pres">
      <dgm:prSet presAssocID="{9ECAA557-070A-4C46-A5AB-F0603EE65158}" presName="parentText" presStyleLbl="node1" presStyleIdx="2" presStyleCnt="3">
        <dgm:presLayoutVars>
          <dgm:chMax val="0"/>
          <dgm:bulletEnabled val="1"/>
        </dgm:presLayoutVars>
      </dgm:prSet>
      <dgm:spPr/>
    </dgm:pt>
  </dgm:ptLst>
  <dgm:cxnLst>
    <dgm:cxn modelId="{EEB2CC25-6EF4-49A8-BD4E-01C7E06B7A03}" type="presOf" srcId="{9ECAA557-070A-4C46-A5AB-F0603EE65158}" destId="{DB4BBB34-A089-47E8-A8DF-2479AAA346C2}" srcOrd="0" destOrd="0" presId="urn:microsoft.com/office/officeart/2005/8/layout/vList2"/>
    <dgm:cxn modelId="{86FFFF37-FDDD-4F1C-A425-2BD176116544}" type="presOf" srcId="{3ACB645E-5F4F-49C0-A5EE-1C8014219B8E}" destId="{F69AEF24-5DFF-4678-B3CB-DDE722EDF597}" srcOrd="0" destOrd="0" presId="urn:microsoft.com/office/officeart/2005/8/layout/vList2"/>
    <dgm:cxn modelId="{7F96C66B-0AEA-4A99-9F08-F426DCF19F3F}" type="presOf" srcId="{0C5555A1-25BD-47E3-8F12-38FC5BB80B91}" destId="{3D65D1ED-8671-433F-B1F5-5B9F1576F626}" srcOrd="0" destOrd="0" presId="urn:microsoft.com/office/officeart/2005/8/layout/vList2"/>
    <dgm:cxn modelId="{E2B6D04F-66A5-485C-A74A-74002D415729}" srcId="{0C5555A1-25BD-47E3-8F12-38FC5BB80B91}" destId="{9ECAA557-070A-4C46-A5AB-F0603EE65158}" srcOrd="2" destOrd="0" parTransId="{EE3C0AF8-62E3-4623-BD9D-53093701A908}" sibTransId="{C398AC50-62CD-4A40-A390-71E281B6F231}"/>
    <dgm:cxn modelId="{014B9596-53C9-4569-9810-99E0A39E59B2}" srcId="{0C5555A1-25BD-47E3-8F12-38FC5BB80B91}" destId="{3ACB645E-5F4F-49C0-A5EE-1C8014219B8E}" srcOrd="1" destOrd="0" parTransId="{8BAC5485-68EE-405A-BC3B-23D7EE488FC5}" sibTransId="{CD4603C9-876D-4956-83F9-1CC228ABD0E1}"/>
    <dgm:cxn modelId="{329DD1B9-E1F2-42E6-94FC-6364F6A692FA}" srcId="{0C5555A1-25BD-47E3-8F12-38FC5BB80B91}" destId="{FCFDD124-8A80-476C-BECB-6C24B923D9F4}" srcOrd="0" destOrd="0" parTransId="{A40A4470-8430-4495-ACEF-AE197922CA84}" sibTransId="{EA4B6DF6-AAB2-4F11-B02A-BD6FEF11EF61}"/>
    <dgm:cxn modelId="{8FF8A1D4-2B7B-4FA2-8AA7-426DB336EA57}" type="presOf" srcId="{FCFDD124-8A80-476C-BECB-6C24B923D9F4}" destId="{1246F511-9EFB-43B2-8066-2B23E861E5C5}" srcOrd="0" destOrd="0" presId="urn:microsoft.com/office/officeart/2005/8/layout/vList2"/>
    <dgm:cxn modelId="{C0B72A48-0BB4-40EC-B498-BB75761AAE88}" type="presParOf" srcId="{3D65D1ED-8671-433F-B1F5-5B9F1576F626}" destId="{1246F511-9EFB-43B2-8066-2B23E861E5C5}" srcOrd="0" destOrd="0" presId="urn:microsoft.com/office/officeart/2005/8/layout/vList2"/>
    <dgm:cxn modelId="{AF2D802A-D705-4D67-AB32-911433D909C9}" type="presParOf" srcId="{3D65D1ED-8671-433F-B1F5-5B9F1576F626}" destId="{C8B32069-E9C2-43FD-A9DF-740E1AC0722E}" srcOrd="1" destOrd="0" presId="urn:microsoft.com/office/officeart/2005/8/layout/vList2"/>
    <dgm:cxn modelId="{934B307E-939C-46B7-BD04-A12920FCDDF1}" type="presParOf" srcId="{3D65D1ED-8671-433F-B1F5-5B9F1576F626}" destId="{F69AEF24-5DFF-4678-B3CB-DDE722EDF597}" srcOrd="2" destOrd="0" presId="urn:microsoft.com/office/officeart/2005/8/layout/vList2"/>
    <dgm:cxn modelId="{0E07EFED-40C6-440D-A4AE-274F7C4F9764}" type="presParOf" srcId="{3D65D1ED-8671-433F-B1F5-5B9F1576F626}" destId="{1D2AABAB-1F9E-4437-827B-21C38388B69D}" srcOrd="3" destOrd="0" presId="urn:microsoft.com/office/officeart/2005/8/layout/vList2"/>
    <dgm:cxn modelId="{C8B1EF62-2B6E-42B4-9F7D-F21CFED84FA9}" type="presParOf" srcId="{3D65D1ED-8671-433F-B1F5-5B9F1576F626}" destId="{DB4BBB34-A089-47E8-A8DF-2479AAA346C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A6C5A08-9855-4EA7-B36E-3FE9F6B02CB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99D7A76-A33C-4963-8D34-1B960299921B}">
      <dgm:prSet/>
      <dgm:spPr/>
      <dgm:t>
        <a:bodyPr/>
        <a:lstStyle/>
        <a:p>
          <a:pPr>
            <a:lnSpc>
              <a:spcPct val="100000"/>
            </a:lnSpc>
          </a:pPr>
          <a:r>
            <a:rPr lang="en-GB"/>
            <a:t>Management of Trust: ‘the emotional glue that binds the followers and leaders together’</a:t>
          </a:r>
          <a:endParaRPr lang="en-US"/>
        </a:p>
      </dgm:t>
    </dgm:pt>
    <dgm:pt modelId="{ED692990-1782-422E-B80E-999DC52E25B8}" type="parTrans" cxnId="{C6405310-F2F4-496D-8F4D-1C92EAEEB8D0}">
      <dgm:prSet/>
      <dgm:spPr/>
      <dgm:t>
        <a:bodyPr/>
        <a:lstStyle/>
        <a:p>
          <a:endParaRPr lang="en-US"/>
        </a:p>
      </dgm:t>
    </dgm:pt>
    <dgm:pt modelId="{50103957-F2A1-407F-B0F2-77F8067781BB}" type="sibTrans" cxnId="{C6405310-F2F4-496D-8F4D-1C92EAEEB8D0}">
      <dgm:prSet/>
      <dgm:spPr/>
      <dgm:t>
        <a:bodyPr/>
        <a:lstStyle/>
        <a:p>
          <a:endParaRPr lang="en-US"/>
        </a:p>
      </dgm:t>
    </dgm:pt>
    <dgm:pt modelId="{C1CC4BFC-448C-4868-926F-454D93C68D4A}">
      <dgm:prSet/>
      <dgm:spPr/>
      <dgm:t>
        <a:bodyPr/>
        <a:lstStyle/>
        <a:p>
          <a:pPr>
            <a:lnSpc>
              <a:spcPct val="100000"/>
            </a:lnSpc>
          </a:pPr>
          <a:r>
            <a:rPr lang="en-GB"/>
            <a:t>Management of Self: ‘the learning leader looks forward to failure and mistakes…the worst problem in leadership is basically early success.’</a:t>
          </a:r>
          <a:endParaRPr lang="en-US"/>
        </a:p>
      </dgm:t>
    </dgm:pt>
    <dgm:pt modelId="{91F0982C-3D40-406C-AF51-8925E8193959}" type="parTrans" cxnId="{464F352E-4005-43FE-B8EF-11904B2F1857}">
      <dgm:prSet/>
      <dgm:spPr/>
      <dgm:t>
        <a:bodyPr/>
        <a:lstStyle/>
        <a:p>
          <a:endParaRPr lang="en-US"/>
        </a:p>
      </dgm:t>
    </dgm:pt>
    <dgm:pt modelId="{E95116D4-59F1-4847-8476-B360D358D9C6}" type="sibTrans" cxnId="{464F352E-4005-43FE-B8EF-11904B2F1857}">
      <dgm:prSet/>
      <dgm:spPr/>
      <dgm:t>
        <a:bodyPr/>
        <a:lstStyle/>
        <a:p>
          <a:endParaRPr lang="en-US"/>
        </a:p>
      </dgm:t>
    </dgm:pt>
    <dgm:pt modelId="{D0A443B7-88B6-4306-A37F-CACE808E0F85}" type="pres">
      <dgm:prSet presAssocID="{DA6C5A08-9855-4EA7-B36E-3FE9F6B02CBC}" presName="root" presStyleCnt="0">
        <dgm:presLayoutVars>
          <dgm:dir/>
          <dgm:resizeHandles val="exact"/>
        </dgm:presLayoutVars>
      </dgm:prSet>
      <dgm:spPr/>
    </dgm:pt>
    <dgm:pt modelId="{CEEE9759-6F88-4473-9E19-200E3E49A880}" type="pres">
      <dgm:prSet presAssocID="{799D7A76-A33C-4963-8D34-1B960299921B}" presName="compNode" presStyleCnt="0"/>
      <dgm:spPr/>
    </dgm:pt>
    <dgm:pt modelId="{AA044E0B-2218-4E69-ADB8-4DA64128C041}" type="pres">
      <dgm:prSet presAssocID="{799D7A76-A33C-4963-8D34-1B960299921B}" presName="bgRect" presStyleLbl="bgShp" presStyleIdx="0" presStyleCnt="2"/>
      <dgm:spPr/>
    </dgm:pt>
    <dgm:pt modelId="{96E27457-7C86-4BE0-8CEA-C8F458BB2942}" type="pres">
      <dgm:prSet presAssocID="{799D7A76-A33C-4963-8D34-1B960299921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ycle with People"/>
        </a:ext>
      </dgm:extLst>
    </dgm:pt>
    <dgm:pt modelId="{A2F6641F-47C4-4694-9B37-8B8484782FB5}" type="pres">
      <dgm:prSet presAssocID="{799D7A76-A33C-4963-8D34-1B960299921B}" presName="spaceRect" presStyleCnt="0"/>
      <dgm:spPr/>
    </dgm:pt>
    <dgm:pt modelId="{8808F9A2-1DD2-4278-A9AC-977A0C15C4ED}" type="pres">
      <dgm:prSet presAssocID="{799D7A76-A33C-4963-8D34-1B960299921B}" presName="parTx" presStyleLbl="revTx" presStyleIdx="0" presStyleCnt="2">
        <dgm:presLayoutVars>
          <dgm:chMax val="0"/>
          <dgm:chPref val="0"/>
        </dgm:presLayoutVars>
      </dgm:prSet>
      <dgm:spPr/>
    </dgm:pt>
    <dgm:pt modelId="{ED47C7C0-B9A9-41D8-A6C2-24B14458D95F}" type="pres">
      <dgm:prSet presAssocID="{50103957-F2A1-407F-B0F2-77F8067781BB}" presName="sibTrans" presStyleCnt="0"/>
      <dgm:spPr/>
    </dgm:pt>
    <dgm:pt modelId="{D47AE6B5-D72F-4A70-A989-DC7FE3070B1F}" type="pres">
      <dgm:prSet presAssocID="{C1CC4BFC-448C-4868-926F-454D93C68D4A}" presName="compNode" presStyleCnt="0"/>
      <dgm:spPr/>
    </dgm:pt>
    <dgm:pt modelId="{5474951B-6FEE-452E-AD48-4D7FA01E8F7B}" type="pres">
      <dgm:prSet presAssocID="{C1CC4BFC-448C-4868-926F-454D93C68D4A}" presName="bgRect" presStyleLbl="bgShp" presStyleIdx="1" presStyleCnt="2"/>
      <dgm:spPr/>
    </dgm:pt>
    <dgm:pt modelId="{13C910DC-FC73-483A-A904-AD03EF30C0E5}" type="pres">
      <dgm:prSet presAssocID="{C1CC4BFC-448C-4868-926F-454D93C68D4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aptain"/>
        </a:ext>
      </dgm:extLst>
    </dgm:pt>
    <dgm:pt modelId="{224094AF-87F4-44FF-9961-E2AD116BBA5F}" type="pres">
      <dgm:prSet presAssocID="{C1CC4BFC-448C-4868-926F-454D93C68D4A}" presName="spaceRect" presStyleCnt="0"/>
      <dgm:spPr/>
    </dgm:pt>
    <dgm:pt modelId="{0E38B91C-3645-4C9B-B135-326A41D0F2F5}" type="pres">
      <dgm:prSet presAssocID="{C1CC4BFC-448C-4868-926F-454D93C68D4A}" presName="parTx" presStyleLbl="revTx" presStyleIdx="1" presStyleCnt="2">
        <dgm:presLayoutVars>
          <dgm:chMax val="0"/>
          <dgm:chPref val="0"/>
        </dgm:presLayoutVars>
      </dgm:prSet>
      <dgm:spPr/>
    </dgm:pt>
  </dgm:ptLst>
  <dgm:cxnLst>
    <dgm:cxn modelId="{C6405310-F2F4-496D-8F4D-1C92EAEEB8D0}" srcId="{DA6C5A08-9855-4EA7-B36E-3FE9F6B02CBC}" destId="{799D7A76-A33C-4963-8D34-1B960299921B}" srcOrd="0" destOrd="0" parTransId="{ED692990-1782-422E-B80E-999DC52E25B8}" sibTransId="{50103957-F2A1-407F-B0F2-77F8067781BB}"/>
    <dgm:cxn modelId="{464F352E-4005-43FE-B8EF-11904B2F1857}" srcId="{DA6C5A08-9855-4EA7-B36E-3FE9F6B02CBC}" destId="{C1CC4BFC-448C-4868-926F-454D93C68D4A}" srcOrd="1" destOrd="0" parTransId="{91F0982C-3D40-406C-AF51-8925E8193959}" sibTransId="{E95116D4-59F1-4847-8476-B360D358D9C6}"/>
    <dgm:cxn modelId="{870E4F67-3EA8-4A5D-8006-5BECDF11AACC}" type="presOf" srcId="{799D7A76-A33C-4963-8D34-1B960299921B}" destId="{8808F9A2-1DD2-4278-A9AC-977A0C15C4ED}" srcOrd="0" destOrd="0" presId="urn:microsoft.com/office/officeart/2018/2/layout/IconVerticalSolidList"/>
    <dgm:cxn modelId="{335B8393-3324-4D33-A499-2A74BB2C0AAD}" type="presOf" srcId="{C1CC4BFC-448C-4868-926F-454D93C68D4A}" destId="{0E38B91C-3645-4C9B-B135-326A41D0F2F5}" srcOrd="0" destOrd="0" presId="urn:microsoft.com/office/officeart/2018/2/layout/IconVerticalSolidList"/>
    <dgm:cxn modelId="{5C9588BE-AC28-4B9D-88C2-4EA2DD258501}" type="presOf" srcId="{DA6C5A08-9855-4EA7-B36E-3FE9F6B02CBC}" destId="{D0A443B7-88B6-4306-A37F-CACE808E0F85}" srcOrd="0" destOrd="0" presId="urn:microsoft.com/office/officeart/2018/2/layout/IconVerticalSolidList"/>
    <dgm:cxn modelId="{FF9A1246-6AA5-46FF-97B0-305A6DD447A6}" type="presParOf" srcId="{D0A443B7-88B6-4306-A37F-CACE808E0F85}" destId="{CEEE9759-6F88-4473-9E19-200E3E49A880}" srcOrd="0" destOrd="0" presId="urn:microsoft.com/office/officeart/2018/2/layout/IconVerticalSolidList"/>
    <dgm:cxn modelId="{A9679ACA-4D1C-44D0-ACD0-12F6EA26384F}" type="presParOf" srcId="{CEEE9759-6F88-4473-9E19-200E3E49A880}" destId="{AA044E0B-2218-4E69-ADB8-4DA64128C041}" srcOrd="0" destOrd="0" presId="urn:microsoft.com/office/officeart/2018/2/layout/IconVerticalSolidList"/>
    <dgm:cxn modelId="{12E1887A-3F5A-408D-9F02-92A7B3330E69}" type="presParOf" srcId="{CEEE9759-6F88-4473-9E19-200E3E49A880}" destId="{96E27457-7C86-4BE0-8CEA-C8F458BB2942}" srcOrd="1" destOrd="0" presId="urn:microsoft.com/office/officeart/2018/2/layout/IconVerticalSolidList"/>
    <dgm:cxn modelId="{BE7B8784-DBAA-4F5C-870B-E41E8443A043}" type="presParOf" srcId="{CEEE9759-6F88-4473-9E19-200E3E49A880}" destId="{A2F6641F-47C4-4694-9B37-8B8484782FB5}" srcOrd="2" destOrd="0" presId="urn:microsoft.com/office/officeart/2018/2/layout/IconVerticalSolidList"/>
    <dgm:cxn modelId="{3576E768-038E-4B69-B4C0-B16C039774BF}" type="presParOf" srcId="{CEEE9759-6F88-4473-9E19-200E3E49A880}" destId="{8808F9A2-1DD2-4278-A9AC-977A0C15C4ED}" srcOrd="3" destOrd="0" presId="urn:microsoft.com/office/officeart/2018/2/layout/IconVerticalSolidList"/>
    <dgm:cxn modelId="{18EAA89D-3DC3-4884-B13C-6DE37DCD2F78}" type="presParOf" srcId="{D0A443B7-88B6-4306-A37F-CACE808E0F85}" destId="{ED47C7C0-B9A9-41D8-A6C2-24B14458D95F}" srcOrd="1" destOrd="0" presId="urn:microsoft.com/office/officeart/2018/2/layout/IconVerticalSolidList"/>
    <dgm:cxn modelId="{7AE65217-3769-49C9-B7BB-4FC8A55E8392}" type="presParOf" srcId="{D0A443B7-88B6-4306-A37F-CACE808E0F85}" destId="{D47AE6B5-D72F-4A70-A989-DC7FE3070B1F}" srcOrd="2" destOrd="0" presId="urn:microsoft.com/office/officeart/2018/2/layout/IconVerticalSolidList"/>
    <dgm:cxn modelId="{4BD5DA37-27F4-4F36-91ED-D1D7022F60B7}" type="presParOf" srcId="{D47AE6B5-D72F-4A70-A989-DC7FE3070B1F}" destId="{5474951B-6FEE-452E-AD48-4D7FA01E8F7B}" srcOrd="0" destOrd="0" presId="urn:microsoft.com/office/officeart/2018/2/layout/IconVerticalSolidList"/>
    <dgm:cxn modelId="{64C99A53-D81E-4F25-8935-31FA5B0D756F}" type="presParOf" srcId="{D47AE6B5-D72F-4A70-A989-DC7FE3070B1F}" destId="{13C910DC-FC73-483A-A904-AD03EF30C0E5}" srcOrd="1" destOrd="0" presId="urn:microsoft.com/office/officeart/2018/2/layout/IconVerticalSolidList"/>
    <dgm:cxn modelId="{A22CA0EE-5550-469B-BD9D-75C93078726F}" type="presParOf" srcId="{D47AE6B5-D72F-4A70-A989-DC7FE3070B1F}" destId="{224094AF-87F4-44FF-9961-E2AD116BBA5F}" srcOrd="2" destOrd="0" presId="urn:microsoft.com/office/officeart/2018/2/layout/IconVerticalSolidList"/>
    <dgm:cxn modelId="{2FB2E441-2DB2-4CC3-A7DD-89C7E2A85923}" type="presParOf" srcId="{D47AE6B5-D72F-4A70-A989-DC7FE3070B1F}" destId="{0E38B91C-3645-4C9B-B135-326A41D0F2F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E14B2D1-E5E3-4FBF-AB7F-6C2FCB7984C3}" type="doc">
      <dgm:prSet loTypeId="urn:microsoft.com/office/officeart/2005/8/layout/vList2" loCatId="list" qsTypeId="urn:microsoft.com/office/officeart/2005/8/quickstyle/simple5" qsCatId="simple" csTypeId="urn:microsoft.com/office/officeart/2005/8/colors/colorful5" csCatId="colorful"/>
      <dgm:spPr/>
      <dgm:t>
        <a:bodyPr/>
        <a:lstStyle/>
        <a:p>
          <a:endParaRPr lang="en-US"/>
        </a:p>
      </dgm:t>
    </dgm:pt>
    <dgm:pt modelId="{D707D433-C01A-4915-B57F-CB37FDC06D4A}">
      <dgm:prSet/>
      <dgm:spPr/>
      <dgm:t>
        <a:bodyPr/>
        <a:lstStyle/>
        <a:p>
          <a:r>
            <a:rPr lang="en-GB"/>
            <a:t>Excessive, evangelical tone (leader single handedly steers the organisation through turbulent change and crisis)</a:t>
          </a:r>
          <a:endParaRPr lang="en-US"/>
        </a:p>
      </dgm:t>
    </dgm:pt>
    <dgm:pt modelId="{D0DCFAE6-087C-4776-8E97-BC426D7FDA46}" type="parTrans" cxnId="{E7BC02A3-2124-4CBF-82E1-480B9E21E470}">
      <dgm:prSet/>
      <dgm:spPr/>
      <dgm:t>
        <a:bodyPr/>
        <a:lstStyle/>
        <a:p>
          <a:endParaRPr lang="en-US"/>
        </a:p>
      </dgm:t>
    </dgm:pt>
    <dgm:pt modelId="{8E93255B-8959-42D4-BCB3-C384632FCFA0}" type="sibTrans" cxnId="{E7BC02A3-2124-4CBF-82E1-480B9E21E470}">
      <dgm:prSet/>
      <dgm:spPr/>
      <dgm:t>
        <a:bodyPr/>
        <a:lstStyle/>
        <a:p>
          <a:endParaRPr lang="en-US"/>
        </a:p>
      </dgm:t>
    </dgm:pt>
    <dgm:pt modelId="{4A1E49EC-39CD-4B54-88CC-FDF7F84E562F}">
      <dgm:prSet/>
      <dgm:spPr/>
      <dgm:t>
        <a:bodyPr/>
        <a:lstStyle/>
        <a:p>
          <a:r>
            <a:rPr lang="en-GB"/>
            <a:t>Emotionally manipulate followers</a:t>
          </a:r>
          <a:endParaRPr lang="en-US"/>
        </a:p>
      </dgm:t>
    </dgm:pt>
    <dgm:pt modelId="{B82077FD-84E8-4C8F-9493-5EB155ED9F2E}" type="parTrans" cxnId="{578B3A93-556B-471C-8A1E-41751AF370E1}">
      <dgm:prSet/>
      <dgm:spPr/>
      <dgm:t>
        <a:bodyPr/>
        <a:lstStyle/>
        <a:p>
          <a:endParaRPr lang="en-US"/>
        </a:p>
      </dgm:t>
    </dgm:pt>
    <dgm:pt modelId="{A1A0EB64-C645-4B05-B297-197B7732AC76}" type="sibTrans" cxnId="{578B3A93-556B-471C-8A1E-41751AF370E1}">
      <dgm:prSet/>
      <dgm:spPr/>
      <dgm:t>
        <a:bodyPr/>
        <a:lstStyle/>
        <a:p>
          <a:endParaRPr lang="en-US"/>
        </a:p>
      </dgm:t>
    </dgm:pt>
    <dgm:pt modelId="{D813BFBB-FD4B-49E8-9AF1-E921D41556E7}">
      <dgm:prSet/>
      <dgm:spPr/>
      <dgm:t>
        <a:bodyPr/>
        <a:lstStyle/>
        <a:p>
          <a:r>
            <a:rPr lang="en-GB"/>
            <a:t>Vision – blinkered attachment/surrounded by yes men who can’t challenge the vision</a:t>
          </a:r>
          <a:endParaRPr lang="en-US"/>
        </a:p>
      </dgm:t>
    </dgm:pt>
    <dgm:pt modelId="{89E82AD2-58A7-4502-A8AD-EC1503EDC26D}" type="parTrans" cxnId="{73297AD9-6FD9-4BE7-9114-4BB605605818}">
      <dgm:prSet/>
      <dgm:spPr/>
      <dgm:t>
        <a:bodyPr/>
        <a:lstStyle/>
        <a:p>
          <a:endParaRPr lang="en-US"/>
        </a:p>
      </dgm:t>
    </dgm:pt>
    <dgm:pt modelId="{2425DF55-EAAD-465F-883E-1F79D1E479D2}" type="sibTrans" cxnId="{73297AD9-6FD9-4BE7-9114-4BB605605818}">
      <dgm:prSet/>
      <dgm:spPr/>
      <dgm:t>
        <a:bodyPr/>
        <a:lstStyle/>
        <a:p>
          <a:endParaRPr lang="en-US"/>
        </a:p>
      </dgm:t>
    </dgm:pt>
    <dgm:pt modelId="{1EE8029C-0FD1-4F56-A785-0140C3D8701F}">
      <dgm:prSet/>
      <dgm:spPr/>
      <dgm:t>
        <a:bodyPr/>
        <a:lstStyle/>
        <a:p>
          <a:r>
            <a:rPr lang="en-GB"/>
            <a:t>Elitist view that leadership and management are separate activities (indirectly reaffirms the trait theory of leadership and autocratic management styles) </a:t>
          </a:r>
          <a:endParaRPr lang="en-US"/>
        </a:p>
      </dgm:t>
    </dgm:pt>
    <dgm:pt modelId="{B6968F63-218D-4A96-A2AF-4826D4EA1BC4}" type="parTrans" cxnId="{7082DDF6-1810-49F1-9ACF-18274FBEFEB4}">
      <dgm:prSet/>
      <dgm:spPr/>
      <dgm:t>
        <a:bodyPr/>
        <a:lstStyle/>
        <a:p>
          <a:endParaRPr lang="en-US"/>
        </a:p>
      </dgm:t>
    </dgm:pt>
    <dgm:pt modelId="{DB258F4B-76C1-4019-923A-8ABD6F3F1A72}" type="sibTrans" cxnId="{7082DDF6-1810-49F1-9ACF-18274FBEFEB4}">
      <dgm:prSet/>
      <dgm:spPr/>
      <dgm:t>
        <a:bodyPr/>
        <a:lstStyle/>
        <a:p>
          <a:endParaRPr lang="en-US"/>
        </a:p>
      </dgm:t>
    </dgm:pt>
    <dgm:pt modelId="{EE0BAB07-63DB-45EB-AD7A-2F98489F929A}" type="pres">
      <dgm:prSet presAssocID="{2E14B2D1-E5E3-4FBF-AB7F-6C2FCB7984C3}" presName="linear" presStyleCnt="0">
        <dgm:presLayoutVars>
          <dgm:animLvl val="lvl"/>
          <dgm:resizeHandles val="exact"/>
        </dgm:presLayoutVars>
      </dgm:prSet>
      <dgm:spPr/>
    </dgm:pt>
    <dgm:pt modelId="{911F1630-8286-4011-90A5-2B068C2A68C2}" type="pres">
      <dgm:prSet presAssocID="{D707D433-C01A-4915-B57F-CB37FDC06D4A}" presName="parentText" presStyleLbl="node1" presStyleIdx="0" presStyleCnt="4">
        <dgm:presLayoutVars>
          <dgm:chMax val="0"/>
          <dgm:bulletEnabled val="1"/>
        </dgm:presLayoutVars>
      </dgm:prSet>
      <dgm:spPr/>
    </dgm:pt>
    <dgm:pt modelId="{F8782B63-50EE-4209-AB56-0263EBE60E0F}" type="pres">
      <dgm:prSet presAssocID="{8E93255B-8959-42D4-BCB3-C384632FCFA0}" presName="spacer" presStyleCnt="0"/>
      <dgm:spPr/>
    </dgm:pt>
    <dgm:pt modelId="{2AA42608-EBE6-464B-B174-37051230A193}" type="pres">
      <dgm:prSet presAssocID="{4A1E49EC-39CD-4B54-88CC-FDF7F84E562F}" presName="parentText" presStyleLbl="node1" presStyleIdx="1" presStyleCnt="4">
        <dgm:presLayoutVars>
          <dgm:chMax val="0"/>
          <dgm:bulletEnabled val="1"/>
        </dgm:presLayoutVars>
      </dgm:prSet>
      <dgm:spPr/>
    </dgm:pt>
    <dgm:pt modelId="{995D150A-26FF-4A3E-A7D6-4DF917586C7A}" type="pres">
      <dgm:prSet presAssocID="{A1A0EB64-C645-4B05-B297-197B7732AC76}" presName="spacer" presStyleCnt="0"/>
      <dgm:spPr/>
    </dgm:pt>
    <dgm:pt modelId="{0451B9BA-1B6C-4FF9-8324-E3244B629646}" type="pres">
      <dgm:prSet presAssocID="{D813BFBB-FD4B-49E8-9AF1-E921D41556E7}" presName="parentText" presStyleLbl="node1" presStyleIdx="2" presStyleCnt="4">
        <dgm:presLayoutVars>
          <dgm:chMax val="0"/>
          <dgm:bulletEnabled val="1"/>
        </dgm:presLayoutVars>
      </dgm:prSet>
      <dgm:spPr/>
    </dgm:pt>
    <dgm:pt modelId="{B5CA6D1D-2703-4341-830F-394A87DD56B8}" type="pres">
      <dgm:prSet presAssocID="{2425DF55-EAAD-465F-883E-1F79D1E479D2}" presName="spacer" presStyleCnt="0"/>
      <dgm:spPr/>
    </dgm:pt>
    <dgm:pt modelId="{BF3B7089-83E0-4E09-B5F4-5D946D1BAD5E}" type="pres">
      <dgm:prSet presAssocID="{1EE8029C-0FD1-4F56-A785-0140C3D8701F}" presName="parentText" presStyleLbl="node1" presStyleIdx="3" presStyleCnt="4">
        <dgm:presLayoutVars>
          <dgm:chMax val="0"/>
          <dgm:bulletEnabled val="1"/>
        </dgm:presLayoutVars>
      </dgm:prSet>
      <dgm:spPr/>
    </dgm:pt>
  </dgm:ptLst>
  <dgm:cxnLst>
    <dgm:cxn modelId="{F350F668-C478-4F74-9F79-F6C68FF91166}" type="presOf" srcId="{D813BFBB-FD4B-49E8-9AF1-E921D41556E7}" destId="{0451B9BA-1B6C-4FF9-8324-E3244B629646}" srcOrd="0" destOrd="0" presId="urn:microsoft.com/office/officeart/2005/8/layout/vList2"/>
    <dgm:cxn modelId="{DB14CD4F-E9E4-401A-85E5-79EEA0B83239}" type="presOf" srcId="{1EE8029C-0FD1-4F56-A785-0140C3D8701F}" destId="{BF3B7089-83E0-4E09-B5F4-5D946D1BAD5E}" srcOrd="0" destOrd="0" presId="urn:microsoft.com/office/officeart/2005/8/layout/vList2"/>
    <dgm:cxn modelId="{0BECAF76-722F-427D-8B50-DCCB54D6CC43}" type="presOf" srcId="{4A1E49EC-39CD-4B54-88CC-FDF7F84E562F}" destId="{2AA42608-EBE6-464B-B174-37051230A193}" srcOrd="0" destOrd="0" presId="urn:microsoft.com/office/officeart/2005/8/layout/vList2"/>
    <dgm:cxn modelId="{ED9AB579-21D0-4E62-9ED2-B54F4E375EAF}" type="presOf" srcId="{2E14B2D1-E5E3-4FBF-AB7F-6C2FCB7984C3}" destId="{EE0BAB07-63DB-45EB-AD7A-2F98489F929A}" srcOrd="0" destOrd="0" presId="urn:microsoft.com/office/officeart/2005/8/layout/vList2"/>
    <dgm:cxn modelId="{578B3A93-556B-471C-8A1E-41751AF370E1}" srcId="{2E14B2D1-E5E3-4FBF-AB7F-6C2FCB7984C3}" destId="{4A1E49EC-39CD-4B54-88CC-FDF7F84E562F}" srcOrd="1" destOrd="0" parTransId="{B82077FD-84E8-4C8F-9493-5EB155ED9F2E}" sibTransId="{A1A0EB64-C645-4B05-B297-197B7732AC76}"/>
    <dgm:cxn modelId="{B993A895-0A47-474B-AF4C-583E71188248}" type="presOf" srcId="{D707D433-C01A-4915-B57F-CB37FDC06D4A}" destId="{911F1630-8286-4011-90A5-2B068C2A68C2}" srcOrd="0" destOrd="0" presId="urn:microsoft.com/office/officeart/2005/8/layout/vList2"/>
    <dgm:cxn modelId="{E7BC02A3-2124-4CBF-82E1-480B9E21E470}" srcId="{2E14B2D1-E5E3-4FBF-AB7F-6C2FCB7984C3}" destId="{D707D433-C01A-4915-B57F-CB37FDC06D4A}" srcOrd="0" destOrd="0" parTransId="{D0DCFAE6-087C-4776-8E97-BC426D7FDA46}" sibTransId="{8E93255B-8959-42D4-BCB3-C384632FCFA0}"/>
    <dgm:cxn modelId="{73297AD9-6FD9-4BE7-9114-4BB605605818}" srcId="{2E14B2D1-E5E3-4FBF-AB7F-6C2FCB7984C3}" destId="{D813BFBB-FD4B-49E8-9AF1-E921D41556E7}" srcOrd="2" destOrd="0" parTransId="{89E82AD2-58A7-4502-A8AD-EC1503EDC26D}" sibTransId="{2425DF55-EAAD-465F-883E-1F79D1E479D2}"/>
    <dgm:cxn modelId="{7082DDF6-1810-49F1-9ACF-18274FBEFEB4}" srcId="{2E14B2D1-E5E3-4FBF-AB7F-6C2FCB7984C3}" destId="{1EE8029C-0FD1-4F56-A785-0140C3D8701F}" srcOrd="3" destOrd="0" parTransId="{B6968F63-218D-4A96-A2AF-4826D4EA1BC4}" sibTransId="{DB258F4B-76C1-4019-923A-8ABD6F3F1A72}"/>
    <dgm:cxn modelId="{04BB878B-4F59-42BF-9EC8-A3CEDACCFE2A}" type="presParOf" srcId="{EE0BAB07-63DB-45EB-AD7A-2F98489F929A}" destId="{911F1630-8286-4011-90A5-2B068C2A68C2}" srcOrd="0" destOrd="0" presId="urn:microsoft.com/office/officeart/2005/8/layout/vList2"/>
    <dgm:cxn modelId="{365ABAF1-6955-4AC5-8A9E-14C82A5660E0}" type="presParOf" srcId="{EE0BAB07-63DB-45EB-AD7A-2F98489F929A}" destId="{F8782B63-50EE-4209-AB56-0263EBE60E0F}" srcOrd="1" destOrd="0" presId="urn:microsoft.com/office/officeart/2005/8/layout/vList2"/>
    <dgm:cxn modelId="{E77911F7-E196-4717-A3BF-1AD33345C3CC}" type="presParOf" srcId="{EE0BAB07-63DB-45EB-AD7A-2F98489F929A}" destId="{2AA42608-EBE6-464B-B174-37051230A193}" srcOrd="2" destOrd="0" presId="urn:microsoft.com/office/officeart/2005/8/layout/vList2"/>
    <dgm:cxn modelId="{61CEFFC7-AC75-44F5-BEE9-09CD0E16D071}" type="presParOf" srcId="{EE0BAB07-63DB-45EB-AD7A-2F98489F929A}" destId="{995D150A-26FF-4A3E-A7D6-4DF917586C7A}" srcOrd="3" destOrd="0" presId="urn:microsoft.com/office/officeart/2005/8/layout/vList2"/>
    <dgm:cxn modelId="{43E24E6B-7938-4428-B34D-3EBBF1801366}" type="presParOf" srcId="{EE0BAB07-63DB-45EB-AD7A-2F98489F929A}" destId="{0451B9BA-1B6C-4FF9-8324-E3244B629646}" srcOrd="4" destOrd="0" presId="urn:microsoft.com/office/officeart/2005/8/layout/vList2"/>
    <dgm:cxn modelId="{FE8B249E-A9ED-45EF-9C86-26A75D4D039E}" type="presParOf" srcId="{EE0BAB07-63DB-45EB-AD7A-2F98489F929A}" destId="{B5CA6D1D-2703-4341-830F-394A87DD56B8}" srcOrd="5" destOrd="0" presId="urn:microsoft.com/office/officeart/2005/8/layout/vList2"/>
    <dgm:cxn modelId="{6BF69D5F-BE0C-43FC-8CD6-B04EA69684C6}" type="presParOf" srcId="{EE0BAB07-63DB-45EB-AD7A-2F98489F929A}" destId="{BF3B7089-83E0-4E09-B5F4-5D946D1BAD5E}"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28CE197-1C0B-4846-989A-C3FAC3294952}"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24F76C96-C166-46A1-A9BA-CDC0118CFA23}">
      <dgm:prSet/>
      <dgm:spPr/>
      <dgm:t>
        <a:bodyPr/>
        <a:lstStyle/>
        <a:p>
          <a:r>
            <a:rPr lang="en-GB"/>
            <a:t>Risky: putting power in the hands of one person – succession?</a:t>
          </a:r>
          <a:endParaRPr lang="en-US"/>
        </a:p>
      </dgm:t>
    </dgm:pt>
    <dgm:pt modelId="{D594A095-DBA1-4FCA-B693-A6D6F5ACD9AF}" type="parTrans" cxnId="{CECC70B5-4D66-41C0-A8F5-DAFE81E70DBE}">
      <dgm:prSet/>
      <dgm:spPr/>
      <dgm:t>
        <a:bodyPr/>
        <a:lstStyle/>
        <a:p>
          <a:endParaRPr lang="en-US"/>
        </a:p>
      </dgm:t>
    </dgm:pt>
    <dgm:pt modelId="{647F827B-39D1-4C4F-985D-D14786968A07}" type="sibTrans" cxnId="{CECC70B5-4D66-41C0-A8F5-DAFE81E70DBE}">
      <dgm:prSet/>
      <dgm:spPr/>
      <dgm:t>
        <a:bodyPr/>
        <a:lstStyle/>
        <a:p>
          <a:endParaRPr lang="en-US"/>
        </a:p>
      </dgm:t>
    </dgm:pt>
    <dgm:pt modelId="{34B7ABB9-F2C7-4D84-9456-AE9275C96B9F}">
      <dgm:prSet/>
      <dgm:spPr/>
      <dgm:t>
        <a:bodyPr/>
        <a:lstStyle/>
        <a:p>
          <a:r>
            <a:rPr lang="en-GB"/>
            <a:t>Not dependant on the organisation for their sense of who they are – they work in, but do not belong to the organisation</a:t>
          </a:r>
          <a:endParaRPr lang="en-US"/>
        </a:p>
      </dgm:t>
    </dgm:pt>
    <dgm:pt modelId="{54D6D4BD-9AD1-4A1C-B0A0-4E6D3BBE0DB6}" type="parTrans" cxnId="{09E85D44-7A70-48CA-8C37-2D871B711425}">
      <dgm:prSet/>
      <dgm:spPr/>
      <dgm:t>
        <a:bodyPr/>
        <a:lstStyle/>
        <a:p>
          <a:endParaRPr lang="en-US"/>
        </a:p>
      </dgm:t>
    </dgm:pt>
    <dgm:pt modelId="{8AA29347-7E9B-4243-AF7D-895221392FFD}" type="sibTrans" cxnId="{09E85D44-7A70-48CA-8C37-2D871B711425}">
      <dgm:prSet/>
      <dgm:spPr/>
      <dgm:t>
        <a:bodyPr/>
        <a:lstStyle/>
        <a:p>
          <a:endParaRPr lang="en-US"/>
        </a:p>
      </dgm:t>
    </dgm:pt>
    <dgm:pt modelId="{2398F8AC-5851-4562-9810-1D5E1F9CAD64}">
      <dgm:prSet/>
      <dgm:spPr/>
      <dgm:t>
        <a:bodyPr/>
        <a:lstStyle/>
        <a:p>
          <a:r>
            <a:rPr lang="en-GB"/>
            <a:t>‘When times are particularly difficult or uncertain or changing rapidly the clamour for heroic leadership seems to rise, and the behavioural scientists seem to respond by dusting off the Leader as Monster theories yet again.’ (Statt 1994 p340) </a:t>
          </a:r>
          <a:endParaRPr lang="en-US"/>
        </a:p>
      </dgm:t>
    </dgm:pt>
    <dgm:pt modelId="{60359323-8249-4737-8F36-8EF6EB664573}" type="parTrans" cxnId="{512B3B06-D842-446B-BAD6-E8A256C5DDEC}">
      <dgm:prSet/>
      <dgm:spPr/>
      <dgm:t>
        <a:bodyPr/>
        <a:lstStyle/>
        <a:p>
          <a:endParaRPr lang="en-US"/>
        </a:p>
      </dgm:t>
    </dgm:pt>
    <dgm:pt modelId="{78C25798-2E91-41BB-81CB-4D18AABC0BA1}" type="sibTrans" cxnId="{512B3B06-D842-446B-BAD6-E8A256C5DDEC}">
      <dgm:prSet/>
      <dgm:spPr/>
      <dgm:t>
        <a:bodyPr/>
        <a:lstStyle/>
        <a:p>
          <a:endParaRPr lang="en-US"/>
        </a:p>
      </dgm:t>
    </dgm:pt>
    <dgm:pt modelId="{D42BB995-775F-43A8-AD2C-0F563EBDB96B}" type="pres">
      <dgm:prSet presAssocID="{E28CE197-1C0B-4846-989A-C3FAC3294952}" presName="linear" presStyleCnt="0">
        <dgm:presLayoutVars>
          <dgm:animLvl val="lvl"/>
          <dgm:resizeHandles val="exact"/>
        </dgm:presLayoutVars>
      </dgm:prSet>
      <dgm:spPr/>
    </dgm:pt>
    <dgm:pt modelId="{EEAB0B40-97F5-4964-8A57-8F20965D5DE2}" type="pres">
      <dgm:prSet presAssocID="{24F76C96-C166-46A1-A9BA-CDC0118CFA23}" presName="parentText" presStyleLbl="node1" presStyleIdx="0" presStyleCnt="3">
        <dgm:presLayoutVars>
          <dgm:chMax val="0"/>
          <dgm:bulletEnabled val="1"/>
        </dgm:presLayoutVars>
      </dgm:prSet>
      <dgm:spPr/>
    </dgm:pt>
    <dgm:pt modelId="{53BFACC0-D372-4C13-8903-D504BD50A0D1}" type="pres">
      <dgm:prSet presAssocID="{647F827B-39D1-4C4F-985D-D14786968A07}" presName="spacer" presStyleCnt="0"/>
      <dgm:spPr/>
    </dgm:pt>
    <dgm:pt modelId="{9E6ED8D8-6BAA-4358-B460-8EC23F9AE1E1}" type="pres">
      <dgm:prSet presAssocID="{34B7ABB9-F2C7-4D84-9456-AE9275C96B9F}" presName="parentText" presStyleLbl="node1" presStyleIdx="1" presStyleCnt="3">
        <dgm:presLayoutVars>
          <dgm:chMax val="0"/>
          <dgm:bulletEnabled val="1"/>
        </dgm:presLayoutVars>
      </dgm:prSet>
      <dgm:spPr/>
    </dgm:pt>
    <dgm:pt modelId="{E192E8D2-FE4D-4F1A-808F-688348A50175}" type="pres">
      <dgm:prSet presAssocID="{8AA29347-7E9B-4243-AF7D-895221392FFD}" presName="spacer" presStyleCnt="0"/>
      <dgm:spPr/>
    </dgm:pt>
    <dgm:pt modelId="{02892A82-C9D0-4A74-A9A8-6D45D92D13D7}" type="pres">
      <dgm:prSet presAssocID="{2398F8AC-5851-4562-9810-1D5E1F9CAD64}" presName="parentText" presStyleLbl="node1" presStyleIdx="2" presStyleCnt="3">
        <dgm:presLayoutVars>
          <dgm:chMax val="0"/>
          <dgm:bulletEnabled val="1"/>
        </dgm:presLayoutVars>
      </dgm:prSet>
      <dgm:spPr/>
    </dgm:pt>
  </dgm:ptLst>
  <dgm:cxnLst>
    <dgm:cxn modelId="{512B3B06-D842-446B-BAD6-E8A256C5DDEC}" srcId="{E28CE197-1C0B-4846-989A-C3FAC3294952}" destId="{2398F8AC-5851-4562-9810-1D5E1F9CAD64}" srcOrd="2" destOrd="0" parTransId="{60359323-8249-4737-8F36-8EF6EB664573}" sibTransId="{78C25798-2E91-41BB-81CB-4D18AABC0BA1}"/>
    <dgm:cxn modelId="{9158BE08-9B52-400C-8642-35D5296934FE}" type="presOf" srcId="{34B7ABB9-F2C7-4D84-9456-AE9275C96B9F}" destId="{9E6ED8D8-6BAA-4358-B460-8EC23F9AE1E1}" srcOrd="0" destOrd="0" presId="urn:microsoft.com/office/officeart/2005/8/layout/vList2"/>
    <dgm:cxn modelId="{09E85D44-7A70-48CA-8C37-2D871B711425}" srcId="{E28CE197-1C0B-4846-989A-C3FAC3294952}" destId="{34B7ABB9-F2C7-4D84-9456-AE9275C96B9F}" srcOrd="1" destOrd="0" parTransId="{54D6D4BD-9AD1-4A1C-B0A0-4E6D3BBE0DB6}" sibTransId="{8AA29347-7E9B-4243-AF7D-895221392FFD}"/>
    <dgm:cxn modelId="{CDE3FA46-8EEE-4240-B93B-494BA254961F}" type="presOf" srcId="{E28CE197-1C0B-4846-989A-C3FAC3294952}" destId="{D42BB995-775F-43A8-AD2C-0F563EBDB96B}" srcOrd="0" destOrd="0" presId="urn:microsoft.com/office/officeart/2005/8/layout/vList2"/>
    <dgm:cxn modelId="{CECC70B5-4D66-41C0-A8F5-DAFE81E70DBE}" srcId="{E28CE197-1C0B-4846-989A-C3FAC3294952}" destId="{24F76C96-C166-46A1-A9BA-CDC0118CFA23}" srcOrd="0" destOrd="0" parTransId="{D594A095-DBA1-4FCA-B693-A6D6F5ACD9AF}" sibTransId="{647F827B-39D1-4C4F-985D-D14786968A07}"/>
    <dgm:cxn modelId="{1C96C4C4-A7F4-49EC-B549-74B212D4F63E}" type="presOf" srcId="{24F76C96-C166-46A1-A9BA-CDC0118CFA23}" destId="{EEAB0B40-97F5-4964-8A57-8F20965D5DE2}" srcOrd="0" destOrd="0" presId="urn:microsoft.com/office/officeart/2005/8/layout/vList2"/>
    <dgm:cxn modelId="{5D17B1E0-09E7-4DC1-9532-907880D418AC}" type="presOf" srcId="{2398F8AC-5851-4562-9810-1D5E1F9CAD64}" destId="{02892A82-C9D0-4A74-A9A8-6D45D92D13D7}" srcOrd="0" destOrd="0" presId="urn:microsoft.com/office/officeart/2005/8/layout/vList2"/>
    <dgm:cxn modelId="{586D0D55-A54A-4BD7-B3F8-F06B69F4EBC1}" type="presParOf" srcId="{D42BB995-775F-43A8-AD2C-0F563EBDB96B}" destId="{EEAB0B40-97F5-4964-8A57-8F20965D5DE2}" srcOrd="0" destOrd="0" presId="urn:microsoft.com/office/officeart/2005/8/layout/vList2"/>
    <dgm:cxn modelId="{E47E6392-44D7-4496-BC41-C1EC6D060DAC}" type="presParOf" srcId="{D42BB995-775F-43A8-AD2C-0F563EBDB96B}" destId="{53BFACC0-D372-4C13-8903-D504BD50A0D1}" srcOrd="1" destOrd="0" presId="urn:microsoft.com/office/officeart/2005/8/layout/vList2"/>
    <dgm:cxn modelId="{8A74C2AE-CC65-470F-A4E7-31047B92544E}" type="presParOf" srcId="{D42BB995-775F-43A8-AD2C-0F563EBDB96B}" destId="{9E6ED8D8-6BAA-4358-B460-8EC23F9AE1E1}" srcOrd="2" destOrd="0" presId="urn:microsoft.com/office/officeart/2005/8/layout/vList2"/>
    <dgm:cxn modelId="{694D62AE-8773-43C1-9456-7F92380C16FD}" type="presParOf" srcId="{D42BB995-775F-43A8-AD2C-0F563EBDB96B}" destId="{E192E8D2-FE4D-4F1A-808F-688348A50175}" srcOrd="3" destOrd="0" presId="urn:microsoft.com/office/officeart/2005/8/layout/vList2"/>
    <dgm:cxn modelId="{5AE3CA50-534C-455A-B822-BCDF7C42C579}" type="presParOf" srcId="{D42BB995-775F-43A8-AD2C-0F563EBDB96B}" destId="{02892A82-C9D0-4A74-A9A8-6D45D92D13D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2DC48F-AAE6-487B-A7AA-F17B63E42D4B}">
      <dsp:nvSpPr>
        <dsp:cNvPr id="0" name=""/>
        <dsp:cNvSpPr/>
      </dsp:nvSpPr>
      <dsp:spPr>
        <a:xfrm>
          <a:off x="0" y="2492"/>
          <a:ext cx="48696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A999C5-3182-4B55-86B6-4B114523CC4B}">
      <dsp:nvSpPr>
        <dsp:cNvPr id="0" name=""/>
        <dsp:cNvSpPr/>
      </dsp:nvSpPr>
      <dsp:spPr>
        <a:xfrm>
          <a:off x="0" y="2492"/>
          <a:ext cx="4869656"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The main aim of a manager is to maximise the output of the organisation through administrative implementation. To achieve this, managers must undertake the following functions:</a:t>
          </a:r>
          <a:endParaRPr lang="en-US" sz="1400" kern="1200"/>
        </a:p>
      </dsp:txBody>
      <dsp:txXfrm>
        <a:off x="0" y="2492"/>
        <a:ext cx="4869656" cy="850069"/>
      </dsp:txXfrm>
    </dsp:sp>
    <dsp:sp modelId="{F274EA38-D78E-41EE-B5B6-FE83C6C010DD}">
      <dsp:nvSpPr>
        <dsp:cNvPr id="0" name=""/>
        <dsp:cNvSpPr/>
      </dsp:nvSpPr>
      <dsp:spPr>
        <a:xfrm>
          <a:off x="0" y="852561"/>
          <a:ext cx="4869656" cy="0"/>
        </a:xfrm>
        <a:prstGeom prst="line">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C50F70-482D-43F3-815E-C967B01853DA}">
      <dsp:nvSpPr>
        <dsp:cNvPr id="0" name=""/>
        <dsp:cNvSpPr/>
      </dsp:nvSpPr>
      <dsp:spPr>
        <a:xfrm>
          <a:off x="0" y="852561"/>
          <a:ext cx="4869656"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organisation </a:t>
          </a:r>
          <a:endParaRPr lang="en-US" sz="1400" kern="1200"/>
        </a:p>
      </dsp:txBody>
      <dsp:txXfrm>
        <a:off x="0" y="852561"/>
        <a:ext cx="4869656" cy="850069"/>
      </dsp:txXfrm>
    </dsp:sp>
    <dsp:sp modelId="{1AFF6834-BBA9-4B4A-9355-105E7ADC27B9}">
      <dsp:nvSpPr>
        <dsp:cNvPr id="0" name=""/>
        <dsp:cNvSpPr/>
      </dsp:nvSpPr>
      <dsp:spPr>
        <a:xfrm>
          <a:off x="0" y="1702630"/>
          <a:ext cx="4869656" cy="0"/>
        </a:xfrm>
        <a:prstGeom prst="line">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D1DC1D-DDAD-4D0F-B8CF-95995BE30D5F}">
      <dsp:nvSpPr>
        <dsp:cNvPr id="0" name=""/>
        <dsp:cNvSpPr/>
      </dsp:nvSpPr>
      <dsp:spPr>
        <a:xfrm>
          <a:off x="0" y="1702630"/>
          <a:ext cx="4869656"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planning </a:t>
          </a:r>
          <a:endParaRPr lang="en-US" sz="1400" kern="1200"/>
        </a:p>
      </dsp:txBody>
      <dsp:txXfrm>
        <a:off x="0" y="1702630"/>
        <a:ext cx="4869656" cy="850069"/>
      </dsp:txXfrm>
    </dsp:sp>
    <dsp:sp modelId="{4F6EC920-39BC-444F-87E2-48DAFF596601}">
      <dsp:nvSpPr>
        <dsp:cNvPr id="0" name=""/>
        <dsp:cNvSpPr/>
      </dsp:nvSpPr>
      <dsp:spPr>
        <a:xfrm>
          <a:off x="0" y="2552699"/>
          <a:ext cx="4869656" cy="0"/>
        </a:xfrm>
        <a:prstGeom prst="line">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3B2031-91D2-454B-B419-C0B76AD84F71}">
      <dsp:nvSpPr>
        <dsp:cNvPr id="0" name=""/>
        <dsp:cNvSpPr/>
      </dsp:nvSpPr>
      <dsp:spPr>
        <a:xfrm>
          <a:off x="0" y="2552699"/>
          <a:ext cx="4869656"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staffing </a:t>
          </a:r>
          <a:endParaRPr lang="en-US" sz="1400" kern="1200"/>
        </a:p>
      </dsp:txBody>
      <dsp:txXfrm>
        <a:off x="0" y="2552699"/>
        <a:ext cx="4869656" cy="850069"/>
      </dsp:txXfrm>
    </dsp:sp>
    <dsp:sp modelId="{F546ADC4-9C1D-4EF9-9DF2-4D25D2D9920C}">
      <dsp:nvSpPr>
        <dsp:cNvPr id="0" name=""/>
        <dsp:cNvSpPr/>
      </dsp:nvSpPr>
      <dsp:spPr>
        <a:xfrm>
          <a:off x="0" y="3402769"/>
          <a:ext cx="4869656" cy="0"/>
        </a:xfrm>
        <a:prstGeom prst="line">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33F33C-5FC9-47BF-AA25-96D0900C0BC4}">
      <dsp:nvSpPr>
        <dsp:cNvPr id="0" name=""/>
        <dsp:cNvSpPr/>
      </dsp:nvSpPr>
      <dsp:spPr>
        <a:xfrm>
          <a:off x="0" y="3402769"/>
          <a:ext cx="4869656"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Directing/leading </a:t>
          </a:r>
          <a:endParaRPr lang="en-US" sz="1400" kern="1200"/>
        </a:p>
      </dsp:txBody>
      <dsp:txXfrm>
        <a:off x="0" y="3402769"/>
        <a:ext cx="4869656" cy="850069"/>
      </dsp:txXfrm>
    </dsp:sp>
    <dsp:sp modelId="{4C13FF18-F944-4FF6-843E-5AC56D05C8FE}">
      <dsp:nvSpPr>
        <dsp:cNvPr id="0" name=""/>
        <dsp:cNvSpPr/>
      </dsp:nvSpPr>
      <dsp:spPr>
        <a:xfrm>
          <a:off x="0" y="4252838"/>
          <a:ext cx="4869656"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829781-2347-4B41-8D6D-3BDF6B4A0E41}">
      <dsp:nvSpPr>
        <dsp:cNvPr id="0" name=""/>
        <dsp:cNvSpPr/>
      </dsp:nvSpPr>
      <dsp:spPr>
        <a:xfrm>
          <a:off x="0" y="4252838"/>
          <a:ext cx="4869656"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controlling </a:t>
          </a:r>
          <a:endParaRPr lang="en-US" sz="1400" kern="1200"/>
        </a:p>
      </dsp:txBody>
      <dsp:txXfrm>
        <a:off x="0" y="4252838"/>
        <a:ext cx="4869656" cy="8500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F4351B-C8DA-4D07-89B8-DA472C1F99C3}">
      <dsp:nvSpPr>
        <dsp:cNvPr id="0" name=""/>
        <dsp:cNvSpPr/>
      </dsp:nvSpPr>
      <dsp:spPr>
        <a:xfrm>
          <a:off x="0" y="3291729"/>
          <a:ext cx="5000124" cy="2159731"/>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a:t>This means that managers do things by the book and follow company policy, while leaders follow their own intuition, which may in turn be of more benefit to the company. A leader is generally more emotional than a manager . </a:t>
          </a:r>
          <a:endParaRPr lang="en-US" sz="2200" kern="1200"/>
        </a:p>
      </dsp:txBody>
      <dsp:txXfrm>
        <a:off x="0" y="3291729"/>
        <a:ext cx="5000124" cy="2159731"/>
      </dsp:txXfrm>
    </dsp:sp>
    <dsp:sp modelId="{F7B56AD7-0C1E-48FD-A685-8AF07D780602}">
      <dsp:nvSpPr>
        <dsp:cNvPr id="0" name=""/>
        <dsp:cNvSpPr/>
      </dsp:nvSpPr>
      <dsp:spPr>
        <a:xfrm rot="10800000">
          <a:off x="0" y="2459"/>
          <a:ext cx="5000124" cy="3321666"/>
        </a:xfrm>
        <a:prstGeom prst="upArrowCallou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i="1" kern="1200"/>
            <a:t>"Managers do things right, while leaders do the right thing."</a:t>
          </a:r>
          <a:r>
            <a:rPr lang="en-GB" sz="2200" kern="1200"/>
            <a:t> [Pascale, 1990].</a:t>
          </a:r>
          <a:endParaRPr lang="en-US" sz="2200" kern="1200"/>
        </a:p>
      </dsp:txBody>
      <dsp:txXfrm rot="10800000">
        <a:off x="0" y="2459"/>
        <a:ext cx="5000124" cy="21583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223B5E-0F6E-484C-A986-AA9A8218C272}">
      <dsp:nvSpPr>
        <dsp:cNvPr id="0" name=""/>
        <dsp:cNvSpPr/>
      </dsp:nvSpPr>
      <dsp:spPr>
        <a:xfrm>
          <a:off x="1009209" y="796109"/>
          <a:ext cx="1625062" cy="16250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27E36B-F2CC-4DF2-8563-FD8266E571C7}">
      <dsp:nvSpPr>
        <dsp:cNvPr id="0" name=""/>
        <dsp:cNvSpPr/>
      </dsp:nvSpPr>
      <dsp:spPr>
        <a:xfrm>
          <a:off x="16115" y="2835228"/>
          <a:ext cx="361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GB" sz="1600" kern="1200"/>
            <a:t>Equally a leader doesn’t have to be a manager. </a:t>
          </a:r>
          <a:endParaRPr lang="en-US" sz="1600" kern="1200"/>
        </a:p>
      </dsp:txBody>
      <dsp:txXfrm>
        <a:off x="16115" y="2835228"/>
        <a:ext cx="3611250" cy="720000"/>
      </dsp:txXfrm>
    </dsp:sp>
    <dsp:sp modelId="{B7BA6F05-2CAB-428E-8A13-0036D64C175B}">
      <dsp:nvSpPr>
        <dsp:cNvPr id="0" name=""/>
        <dsp:cNvSpPr/>
      </dsp:nvSpPr>
      <dsp:spPr>
        <a:xfrm>
          <a:off x="5252428" y="796109"/>
          <a:ext cx="1625062" cy="16250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26DA2D-7966-4D34-A6D0-677531D84BCD}">
      <dsp:nvSpPr>
        <dsp:cNvPr id="0" name=""/>
        <dsp:cNvSpPr/>
      </dsp:nvSpPr>
      <dsp:spPr>
        <a:xfrm>
          <a:off x="4259334" y="2835228"/>
          <a:ext cx="361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GB" sz="1600" kern="1200"/>
            <a:t>Consider the team where you work…do you have both a leader and a manager or just the one. Is there conflict? Or compromise?</a:t>
          </a:r>
          <a:endParaRPr lang="en-US" sz="1600" kern="1200"/>
        </a:p>
      </dsp:txBody>
      <dsp:txXfrm>
        <a:off x="4259334" y="2835228"/>
        <a:ext cx="361125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0763F6-6176-4FE6-8548-DE7ADAF77A42}">
      <dsp:nvSpPr>
        <dsp:cNvPr id="0" name=""/>
        <dsp:cNvSpPr/>
      </dsp:nvSpPr>
      <dsp:spPr>
        <a:xfrm>
          <a:off x="0" y="571463"/>
          <a:ext cx="4697730" cy="10342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‘Great Men’ : possession of special traits</a:t>
          </a:r>
          <a:endParaRPr lang="en-US" sz="2600" kern="1200"/>
        </a:p>
      </dsp:txBody>
      <dsp:txXfrm>
        <a:off x="50489" y="621952"/>
        <a:ext cx="4596752" cy="933302"/>
      </dsp:txXfrm>
    </dsp:sp>
    <dsp:sp modelId="{76A6749D-641F-4204-90EA-74542AB982A6}">
      <dsp:nvSpPr>
        <dsp:cNvPr id="0" name=""/>
        <dsp:cNvSpPr/>
      </dsp:nvSpPr>
      <dsp:spPr>
        <a:xfrm>
          <a:off x="0" y="1680624"/>
          <a:ext cx="4697730" cy="103428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Style/Behaviour: concern for task/person</a:t>
          </a:r>
          <a:endParaRPr lang="en-US" sz="2600" kern="1200"/>
        </a:p>
      </dsp:txBody>
      <dsp:txXfrm>
        <a:off x="50489" y="1731113"/>
        <a:ext cx="4596752" cy="933302"/>
      </dsp:txXfrm>
    </dsp:sp>
    <dsp:sp modelId="{B1AC39A0-2012-455D-93E2-BA80E49AF123}">
      <dsp:nvSpPr>
        <dsp:cNvPr id="0" name=""/>
        <dsp:cNvSpPr/>
      </dsp:nvSpPr>
      <dsp:spPr>
        <a:xfrm>
          <a:off x="0" y="2789784"/>
          <a:ext cx="4697730" cy="103428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Contingency: choice of styles dependent on contingent factors</a:t>
          </a:r>
          <a:endParaRPr lang="en-US" sz="2600" kern="1200"/>
        </a:p>
      </dsp:txBody>
      <dsp:txXfrm>
        <a:off x="50489" y="2840273"/>
        <a:ext cx="4596752" cy="933302"/>
      </dsp:txXfrm>
    </dsp:sp>
    <dsp:sp modelId="{EE52A5D6-5F31-4368-A8F2-D17696832888}">
      <dsp:nvSpPr>
        <dsp:cNvPr id="0" name=""/>
        <dsp:cNvSpPr/>
      </dsp:nvSpPr>
      <dsp:spPr>
        <a:xfrm>
          <a:off x="0" y="3898944"/>
          <a:ext cx="4697730" cy="103428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Transformational: inspire by managing meaning</a:t>
          </a:r>
          <a:endParaRPr lang="en-US" sz="2600" kern="1200"/>
        </a:p>
      </dsp:txBody>
      <dsp:txXfrm>
        <a:off x="50489" y="3949433"/>
        <a:ext cx="4596752" cy="9333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D9728-2AF7-4602-8E73-1094E1123390}">
      <dsp:nvSpPr>
        <dsp:cNvPr id="0" name=""/>
        <dsp:cNvSpPr/>
      </dsp:nvSpPr>
      <dsp:spPr>
        <a:xfrm>
          <a:off x="0" y="403478"/>
          <a:ext cx="4697730" cy="469773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7E62EB-6EF7-49EA-97CB-C370148566A8}">
      <dsp:nvSpPr>
        <dsp:cNvPr id="0" name=""/>
        <dsp:cNvSpPr/>
      </dsp:nvSpPr>
      <dsp:spPr>
        <a:xfrm>
          <a:off x="446284" y="849763"/>
          <a:ext cx="1832114" cy="183211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 leader is someone who people naturally follow through their own choice, whereas a manager </a:t>
          </a:r>
          <a:r>
            <a:rPr lang="en-GB" sz="1300" b="1" kern="1200"/>
            <a:t>must</a:t>
          </a:r>
          <a:r>
            <a:rPr lang="en-GB" sz="1300" kern="1200"/>
            <a:t> be obeyed. </a:t>
          </a:r>
          <a:endParaRPr lang="en-US" sz="1300" kern="1200"/>
        </a:p>
      </dsp:txBody>
      <dsp:txXfrm>
        <a:off x="535720" y="939199"/>
        <a:ext cx="1653242" cy="1653242"/>
      </dsp:txXfrm>
    </dsp:sp>
    <dsp:sp modelId="{BF301404-AC29-425D-906D-5A19EF231512}">
      <dsp:nvSpPr>
        <dsp:cNvPr id="0" name=""/>
        <dsp:cNvSpPr/>
      </dsp:nvSpPr>
      <dsp:spPr>
        <a:xfrm>
          <a:off x="2419330" y="849763"/>
          <a:ext cx="1832114" cy="183211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 manager may only have obtained his position of authority through time and loyalty given to the company, not as a result of his leadership qualities.</a:t>
          </a:r>
          <a:endParaRPr lang="en-US" sz="1300" kern="1200"/>
        </a:p>
      </dsp:txBody>
      <dsp:txXfrm>
        <a:off x="2508766" y="939199"/>
        <a:ext cx="1653242" cy="1653242"/>
      </dsp:txXfrm>
    </dsp:sp>
    <dsp:sp modelId="{42A19342-3292-47A5-A389-D570BD9AAE1B}">
      <dsp:nvSpPr>
        <dsp:cNvPr id="0" name=""/>
        <dsp:cNvSpPr/>
      </dsp:nvSpPr>
      <dsp:spPr>
        <a:xfrm>
          <a:off x="446284" y="2822809"/>
          <a:ext cx="1832114" cy="183211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 leader may have no organisational skills, but his vision unites people behind him. </a:t>
          </a:r>
          <a:endParaRPr lang="en-US" sz="1300" kern="1200"/>
        </a:p>
      </dsp:txBody>
      <dsp:txXfrm>
        <a:off x="535720" y="2912245"/>
        <a:ext cx="1653242" cy="1653242"/>
      </dsp:txXfrm>
    </dsp:sp>
    <dsp:sp modelId="{F8DE3051-0094-4C3D-8D5D-5FB88D397D61}">
      <dsp:nvSpPr>
        <dsp:cNvPr id="0" name=""/>
        <dsp:cNvSpPr/>
      </dsp:nvSpPr>
      <dsp:spPr>
        <a:xfrm>
          <a:off x="2419330" y="2822809"/>
          <a:ext cx="1832114" cy="183211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 manager knows how each layer of the system works and may have good technical/practical knowledge</a:t>
          </a:r>
          <a:endParaRPr lang="en-US" sz="1300" kern="1200"/>
        </a:p>
      </dsp:txBody>
      <dsp:txXfrm>
        <a:off x="2508766" y="2912245"/>
        <a:ext cx="1653242" cy="165324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46F511-9EFB-43B2-8066-2B23E861E5C5}">
      <dsp:nvSpPr>
        <dsp:cNvPr id="0" name=""/>
        <dsp:cNvSpPr/>
      </dsp:nvSpPr>
      <dsp:spPr>
        <a:xfrm>
          <a:off x="0" y="194289"/>
          <a:ext cx="5000124" cy="1651966"/>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Bennis (1985)</a:t>
          </a:r>
          <a:endParaRPr lang="en-US" sz="1900" kern="1200"/>
        </a:p>
      </dsp:txBody>
      <dsp:txXfrm>
        <a:off x="80642" y="274931"/>
        <a:ext cx="4838840" cy="1490682"/>
      </dsp:txXfrm>
    </dsp:sp>
    <dsp:sp modelId="{F69AEF24-5DFF-4678-B3CB-DDE722EDF597}">
      <dsp:nvSpPr>
        <dsp:cNvPr id="0" name=""/>
        <dsp:cNvSpPr/>
      </dsp:nvSpPr>
      <dsp:spPr>
        <a:xfrm>
          <a:off x="0" y="1900976"/>
          <a:ext cx="5000124" cy="1651966"/>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Management of Attention: ‘…they all had a strong, plausible and compelling vision of where they wanted their companies to go’ ‘the leader provides the important bridge from the present to the future of the organisation’</a:t>
          </a:r>
          <a:endParaRPr lang="en-US" sz="1900" kern="1200"/>
        </a:p>
      </dsp:txBody>
      <dsp:txXfrm>
        <a:off x="80642" y="1981618"/>
        <a:ext cx="4838840" cy="1490682"/>
      </dsp:txXfrm>
    </dsp:sp>
    <dsp:sp modelId="{DB4BBB34-A089-47E8-A8DF-2479AAA346C2}">
      <dsp:nvSpPr>
        <dsp:cNvPr id="0" name=""/>
        <dsp:cNvSpPr/>
      </dsp:nvSpPr>
      <dsp:spPr>
        <a:xfrm>
          <a:off x="0" y="3607663"/>
          <a:ext cx="5000124" cy="1651966"/>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Management of Meaning: the ability to constantly communicate through the use of analogy, metaphor, vivid illustration</a:t>
          </a:r>
          <a:endParaRPr lang="en-US" sz="1900" kern="1200"/>
        </a:p>
      </dsp:txBody>
      <dsp:txXfrm>
        <a:off x="80642" y="3688305"/>
        <a:ext cx="4838840" cy="149068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044E0B-2218-4E69-ADB8-4DA64128C041}">
      <dsp:nvSpPr>
        <dsp:cNvPr id="0" name=""/>
        <dsp:cNvSpPr/>
      </dsp:nvSpPr>
      <dsp:spPr>
        <a:xfrm>
          <a:off x="0" y="713283"/>
          <a:ext cx="8229600" cy="131683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E27457-7C86-4BE0-8CEA-C8F458BB2942}">
      <dsp:nvSpPr>
        <dsp:cNvPr id="0" name=""/>
        <dsp:cNvSpPr/>
      </dsp:nvSpPr>
      <dsp:spPr>
        <a:xfrm>
          <a:off x="398341" y="1009570"/>
          <a:ext cx="724257" cy="7242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08F9A2-1DD2-4278-A9AC-977A0C15C4ED}">
      <dsp:nvSpPr>
        <dsp:cNvPr id="0" name=""/>
        <dsp:cNvSpPr/>
      </dsp:nvSpPr>
      <dsp:spPr>
        <a:xfrm>
          <a:off x="1520939" y="713283"/>
          <a:ext cx="6708660" cy="1316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365" tIns="139365" rIns="139365" bIns="139365" numCol="1" spcCol="1270" anchor="ctr" anchorCtr="0">
          <a:noAutofit/>
        </a:bodyPr>
        <a:lstStyle/>
        <a:p>
          <a:pPr marL="0" lvl="0" indent="0" algn="l" defTabSz="977900">
            <a:lnSpc>
              <a:spcPct val="100000"/>
            </a:lnSpc>
            <a:spcBef>
              <a:spcPct val="0"/>
            </a:spcBef>
            <a:spcAft>
              <a:spcPct val="35000"/>
            </a:spcAft>
            <a:buNone/>
          </a:pPr>
          <a:r>
            <a:rPr lang="en-GB" sz="2200" kern="1200"/>
            <a:t>Management of Trust: ‘the emotional glue that binds the followers and leaders together’</a:t>
          </a:r>
          <a:endParaRPr lang="en-US" sz="2200" kern="1200"/>
        </a:p>
      </dsp:txBody>
      <dsp:txXfrm>
        <a:off x="1520939" y="713283"/>
        <a:ext cx="6708660" cy="1316831"/>
      </dsp:txXfrm>
    </dsp:sp>
    <dsp:sp modelId="{5474951B-6FEE-452E-AD48-4D7FA01E8F7B}">
      <dsp:nvSpPr>
        <dsp:cNvPr id="0" name=""/>
        <dsp:cNvSpPr/>
      </dsp:nvSpPr>
      <dsp:spPr>
        <a:xfrm>
          <a:off x="0" y="2359322"/>
          <a:ext cx="8229600" cy="131683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C910DC-FC73-483A-A904-AD03EF30C0E5}">
      <dsp:nvSpPr>
        <dsp:cNvPr id="0" name=""/>
        <dsp:cNvSpPr/>
      </dsp:nvSpPr>
      <dsp:spPr>
        <a:xfrm>
          <a:off x="398341" y="2655609"/>
          <a:ext cx="724257" cy="7242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38B91C-3645-4C9B-B135-326A41D0F2F5}">
      <dsp:nvSpPr>
        <dsp:cNvPr id="0" name=""/>
        <dsp:cNvSpPr/>
      </dsp:nvSpPr>
      <dsp:spPr>
        <a:xfrm>
          <a:off x="1520939" y="2359322"/>
          <a:ext cx="6708660" cy="1316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365" tIns="139365" rIns="139365" bIns="139365" numCol="1" spcCol="1270" anchor="ctr" anchorCtr="0">
          <a:noAutofit/>
        </a:bodyPr>
        <a:lstStyle/>
        <a:p>
          <a:pPr marL="0" lvl="0" indent="0" algn="l" defTabSz="977900">
            <a:lnSpc>
              <a:spcPct val="100000"/>
            </a:lnSpc>
            <a:spcBef>
              <a:spcPct val="0"/>
            </a:spcBef>
            <a:spcAft>
              <a:spcPct val="35000"/>
            </a:spcAft>
            <a:buNone/>
          </a:pPr>
          <a:r>
            <a:rPr lang="en-GB" sz="2200" kern="1200"/>
            <a:t>Management of Self: ‘the learning leader looks forward to failure and mistakes…the worst problem in leadership is basically early success.’</a:t>
          </a:r>
          <a:endParaRPr lang="en-US" sz="2200" kern="1200"/>
        </a:p>
      </dsp:txBody>
      <dsp:txXfrm>
        <a:off x="1520939" y="2359322"/>
        <a:ext cx="6708660" cy="131683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1F1630-8286-4011-90A5-2B068C2A68C2}">
      <dsp:nvSpPr>
        <dsp:cNvPr id="0" name=""/>
        <dsp:cNvSpPr/>
      </dsp:nvSpPr>
      <dsp:spPr>
        <a:xfrm>
          <a:off x="0" y="33489"/>
          <a:ext cx="4939867" cy="89505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Excessive, evangelical tone (leader single handedly steers the organisation through turbulent change and crisis)</a:t>
          </a:r>
          <a:endParaRPr lang="en-US" sz="1600" kern="1200"/>
        </a:p>
      </dsp:txBody>
      <dsp:txXfrm>
        <a:off x="43693" y="77182"/>
        <a:ext cx="4852481" cy="807664"/>
      </dsp:txXfrm>
    </dsp:sp>
    <dsp:sp modelId="{2AA42608-EBE6-464B-B174-37051230A193}">
      <dsp:nvSpPr>
        <dsp:cNvPr id="0" name=""/>
        <dsp:cNvSpPr/>
      </dsp:nvSpPr>
      <dsp:spPr>
        <a:xfrm>
          <a:off x="0" y="974619"/>
          <a:ext cx="4939867" cy="895050"/>
        </a:xfrm>
        <a:prstGeom prst="roundRect">
          <a:avLst/>
        </a:prstGeom>
        <a:gradFill rotWithShape="0">
          <a:gsLst>
            <a:gs pos="0">
              <a:schemeClr val="accent5">
                <a:hueOff val="-2252848"/>
                <a:satOff val="-5806"/>
                <a:lumOff val="-3922"/>
                <a:alphaOff val="0"/>
                <a:satMod val="103000"/>
                <a:lumMod val="102000"/>
                <a:tint val="94000"/>
              </a:schemeClr>
            </a:gs>
            <a:gs pos="50000">
              <a:schemeClr val="accent5">
                <a:hueOff val="-2252848"/>
                <a:satOff val="-5806"/>
                <a:lumOff val="-3922"/>
                <a:alphaOff val="0"/>
                <a:satMod val="110000"/>
                <a:lumMod val="100000"/>
                <a:shade val="100000"/>
              </a:schemeClr>
            </a:gs>
            <a:gs pos="100000">
              <a:schemeClr val="accent5">
                <a:hueOff val="-2252848"/>
                <a:satOff val="-5806"/>
                <a:lumOff val="-392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Emotionally manipulate followers</a:t>
          </a:r>
          <a:endParaRPr lang="en-US" sz="1600" kern="1200"/>
        </a:p>
      </dsp:txBody>
      <dsp:txXfrm>
        <a:off x="43693" y="1018312"/>
        <a:ext cx="4852481" cy="807664"/>
      </dsp:txXfrm>
    </dsp:sp>
    <dsp:sp modelId="{0451B9BA-1B6C-4FF9-8324-E3244B629646}">
      <dsp:nvSpPr>
        <dsp:cNvPr id="0" name=""/>
        <dsp:cNvSpPr/>
      </dsp:nvSpPr>
      <dsp:spPr>
        <a:xfrm>
          <a:off x="0" y="1915749"/>
          <a:ext cx="4939867" cy="895050"/>
        </a:xfrm>
        <a:prstGeom prst="roundRect">
          <a:avLst/>
        </a:prstGeom>
        <a:gradFill rotWithShape="0">
          <a:gsLst>
            <a:gs pos="0">
              <a:schemeClr val="accent5">
                <a:hueOff val="-4505695"/>
                <a:satOff val="-11613"/>
                <a:lumOff val="-7843"/>
                <a:alphaOff val="0"/>
                <a:satMod val="103000"/>
                <a:lumMod val="102000"/>
                <a:tint val="94000"/>
              </a:schemeClr>
            </a:gs>
            <a:gs pos="50000">
              <a:schemeClr val="accent5">
                <a:hueOff val="-4505695"/>
                <a:satOff val="-11613"/>
                <a:lumOff val="-7843"/>
                <a:alphaOff val="0"/>
                <a:satMod val="110000"/>
                <a:lumMod val="100000"/>
                <a:shade val="100000"/>
              </a:schemeClr>
            </a:gs>
            <a:gs pos="100000">
              <a:schemeClr val="accent5">
                <a:hueOff val="-4505695"/>
                <a:satOff val="-11613"/>
                <a:lumOff val="-784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Vision – blinkered attachment/surrounded by yes men who can’t challenge the vision</a:t>
          </a:r>
          <a:endParaRPr lang="en-US" sz="1600" kern="1200"/>
        </a:p>
      </dsp:txBody>
      <dsp:txXfrm>
        <a:off x="43693" y="1959442"/>
        <a:ext cx="4852481" cy="807664"/>
      </dsp:txXfrm>
    </dsp:sp>
    <dsp:sp modelId="{BF3B7089-83E0-4E09-B5F4-5D946D1BAD5E}">
      <dsp:nvSpPr>
        <dsp:cNvPr id="0" name=""/>
        <dsp:cNvSpPr/>
      </dsp:nvSpPr>
      <dsp:spPr>
        <a:xfrm>
          <a:off x="0" y="2856879"/>
          <a:ext cx="4939867" cy="895050"/>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Elitist view that leadership and management are separate activities (indirectly reaffirms the trait theory of leadership and autocratic management styles) </a:t>
          </a:r>
          <a:endParaRPr lang="en-US" sz="1600" kern="1200"/>
        </a:p>
      </dsp:txBody>
      <dsp:txXfrm>
        <a:off x="43693" y="2900572"/>
        <a:ext cx="4852481" cy="80766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B0B40-97F5-4964-8A57-8F20965D5DE2}">
      <dsp:nvSpPr>
        <dsp:cNvPr id="0" name=""/>
        <dsp:cNvSpPr/>
      </dsp:nvSpPr>
      <dsp:spPr>
        <a:xfrm>
          <a:off x="0" y="117878"/>
          <a:ext cx="4697730" cy="172367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Risky: putting power in the hands of one person – succession?</a:t>
          </a:r>
          <a:endParaRPr lang="en-US" sz="1700" kern="1200"/>
        </a:p>
      </dsp:txBody>
      <dsp:txXfrm>
        <a:off x="84143" y="202021"/>
        <a:ext cx="4529444" cy="1555384"/>
      </dsp:txXfrm>
    </dsp:sp>
    <dsp:sp modelId="{9E6ED8D8-6BAA-4358-B460-8EC23F9AE1E1}">
      <dsp:nvSpPr>
        <dsp:cNvPr id="0" name=""/>
        <dsp:cNvSpPr/>
      </dsp:nvSpPr>
      <dsp:spPr>
        <a:xfrm>
          <a:off x="0" y="1890508"/>
          <a:ext cx="4697730" cy="172367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Not dependant on the organisation for their sense of who they are – they work in, but do not belong to the organisation</a:t>
          </a:r>
          <a:endParaRPr lang="en-US" sz="1700" kern="1200"/>
        </a:p>
      </dsp:txBody>
      <dsp:txXfrm>
        <a:off x="84143" y="1974651"/>
        <a:ext cx="4529444" cy="1555384"/>
      </dsp:txXfrm>
    </dsp:sp>
    <dsp:sp modelId="{02892A82-C9D0-4A74-A9A8-6D45D92D13D7}">
      <dsp:nvSpPr>
        <dsp:cNvPr id="0" name=""/>
        <dsp:cNvSpPr/>
      </dsp:nvSpPr>
      <dsp:spPr>
        <a:xfrm>
          <a:off x="0" y="3663139"/>
          <a:ext cx="4697730" cy="172367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‘When times are particularly difficult or uncertain or changing rapidly the clamour for heroic leadership seems to rise, and the behavioural scientists seem to respond by dusting off the Leader as Monster theories yet again.’ (Statt 1994 p340) </a:t>
          </a:r>
          <a:endParaRPr lang="en-US" sz="1700" kern="1200"/>
        </a:p>
      </dsp:txBody>
      <dsp:txXfrm>
        <a:off x="84143" y="3747282"/>
        <a:ext cx="4529444" cy="155538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4420CD-5323-472F-A22F-46C6A3CBDE9F}" type="datetimeFigureOut">
              <a:rPr lang="en-US" smtClean="0"/>
              <a:pPr/>
              <a:t>11/22/2021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90BAAF-6D3E-4A32-BE99-C581AF11B73C}"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0C5CC655-44A3-472A-9747-8F3F55D047E1}" type="slidenum">
              <a:rPr lang="en-GB"/>
              <a:pPr/>
              <a:t>3</a:t>
            </a:fld>
            <a:endParaRPr lang="en-GB"/>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949B6185-2E11-490F-99CD-8F93BD11255E}" type="slidenum">
              <a:rPr lang="en-GB"/>
              <a:pPr/>
              <a:t>4</a:t>
            </a:fld>
            <a:endParaRPr lang="en-GB"/>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r>
              <a:rPr lang="en-US" dirty="0"/>
              <a:t>Henri </a:t>
            </a:r>
            <a:r>
              <a:rPr lang="en-US" dirty="0" err="1"/>
              <a:t>Fayol</a:t>
            </a:r>
            <a:r>
              <a:rPr lang="en-US" dirty="0"/>
              <a:t> (1841-1925) French industrialist &amp; theorist. Young mining engineer, worked for the same company all his life. Managing director at 47 and retiring on 77th birthday.</a:t>
            </a:r>
          </a:p>
          <a:p>
            <a:pPr eaLnBrk="1" hangingPunct="1"/>
            <a:r>
              <a:rPr lang="en-US" dirty="0"/>
              <a:t>14 principles of management </a:t>
            </a:r>
            <a:r>
              <a:rPr lang="en-US" dirty="0" err="1"/>
              <a:t>e.g</a:t>
            </a:r>
            <a:r>
              <a:rPr lang="en-US" dirty="0"/>
              <a:t> division of work, authority, discipline, unity of command, unity of direction, remuneration, order, stability of tenure of </a:t>
            </a:r>
            <a:r>
              <a:rPr lang="en-US" dirty="0" err="1"/>
              <a:t>personel</a:t>
            </a:r>
            <a:r>
              <a:rPr lang="en-US" dirty="0"/>
              <a:t>, esprit de corps- harmony</a:t>
            </a:r>
          </a:p>
          <a:p>
            <a:pPr eaLnBrk="1" hangingPunct="1"/>
            <a:endParaRPr lang="en-US" dirty="0"/>
          </a:p>
          <a:p>
            <a:pPr eaLnBrk="1" hangingPunct="1"/>
            <a:r>
              <a:rPr lang="en-US" dirty="0" err="1"/>
              <a:t>kelly-heidenthall</a:t>
            </a:r>
            <a:r>
              <a:rPr lang="en-US" dirty="0"/>
              <a:t>, </a:t>
            </a:r>
            <a:r>
              <a:rPr lang="en-US" dirty="0" err="1"/>
              <a:t>american</a:t>
            </a:r>
            <a:r>
              <a:rPr lang="en-US" dirty="0"/>
              <a:t> nurse for the last 40 years has been working in universities and </a:t>
            </a:r>
            <a:r>
              <a:rPr lang="en-US" dirty="0" err="1"/>
              <a:t>parttime</a:t>
            </a:r>
            <a:r>
              <a:rPr lang="en-US" dirty="0"/>
              <a:t> </a:t>
            </a:r>
            <a:r>
              <a:rPr lang="en-US" dirty="0" err="1"/>
              <a:t>practitoner</a:t>
            </a:r>
            <a:r>
              <a:rPr lang="en-US" dirty="0"/>
              <a:t> in A&amp;E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D72E9376-4727-4FB8-AB9D-38AA35941316}" type="slidenum">
              <a:rPr lang="en-GB"/>
              <a:pPr/>
              <a:t>5</a:t>
            </a:fld>
            <a:endParaRPr lang="en-GB"/>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21CD16D1-CFD3-4E6B-A47E-38E4C3A8EF06}" type="slidenum">
              <a:rPr lang="en-GB"/>
              <a:pPr/>
              <a:t>6</a:t>
            </a:fld>
            <a:endParaRPr lang="en-GB"/>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0F738B98-927E-4BD0-83B7-FE22791B5D32}" type="slidenum">
              <a:rPr lang="en-GB"/>
              <a:pPr/>
              <a:t>7</a:t>
            </a:fld>
            <a:endParaRPr lang="en-GB"/>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r>
              <a:rPr lang="en-GB" i="1" dirty="0"/>
              <a:t>"Leaders stand out by being different. They question assumption and are suspicious of tradition. They seek out the truth and make decisions based on fact, not prejudice. They have a preference for innovation."</a:t>
            </a:r>
            <a:r>
              <a:rPr lang="en-GB" dirty="0"/>
              <a:t> [4]</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E5CEB223-88A2-42F9-A2D2-F46464E1ECA5}" type="slidenum">
              <a:rPr lang="en-GB"/>
              <a:pPr/>
              <a:t>12</a:t>
            </a:fld>
            <a:endParaRPr lang="en-GB"/>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r>
              <a:rPr lang="en-GB" b="1" dirty="0"/>
              <a:t>Subordinate As A Leader</a:t>
            </a:r>
          </a:p>
          <a:p>
            <a:pPr eaLnBrk="1" hangingPunct="1"/>
            <a:r>
              <a:rPr lang="en-GB" dirty="0"/>
              <a:t>Often with small groups, it is not the manager who emerges as the leader. In many cases it is a subordinate member with specific talents who leads the group in a certain direction. </a:t>
            </a:r>
            <a:r>
              <a:rPr lang="en-GB" i="1" dirty="0"/>
              <a:t>"Leaders must let vision, strategies, goals, and values be the guide-post for action and behaviour rather than attempting to control others." </a:t>
            </a:r>
            <a:r>
              <a:rPr lang="en-GB" dirty="0"/>
              <a:t>[5]</a:t>
            </a:r>
          </a:p>
          <a:p>
            <a:pPr eaLnBrk="1" hangingPunct="1"/>
            <a:r>
              <a:rPr lang="en-GB" dirty="0"/>
              <a:t>When a natural leader emerges in a group containing a manager, conflict may arise if they have different views. When a manager sees the group looking towards someone else for leadership he may feel his authority is being questioned. </a:t>
            </a:r>
          </a:p>
          <a:p>
            <a:pPr eaLnBrk="1" hangingPunct="1"/>
            <a:r>
              <a:rPr lang="en-GB" b="1" dirty="0"/>
              <a:t>Loyalty</a:t>
            </a:r>
          </a:p>
          <a:p>
            <a:pPr eaLnBrk="1" hangingPunct="1"/>
            <a:r>
              <a:rPr lang="en-GB" dirty="0"/>
              <a:t>Groups are often more loyal to a leader than a manager. This loyalty is created by the leader taking responsibility in areas such as:</a:t>
            </a:r>
          </a:p>
          <a:p>
            <a:pPr eaLnBrk="1" hangingPunct="1"/>
            <a:r>
              <a:rPr lang="en-GB" dirty="0"/>
              <a:t>Taking the blame when things go wrong. </a:t>
            </a:r>
          </a:p>
          <a:p>
            <a:pPr eaLnBrk="1" hangingPunct="1"/>
            <a:r>
              <a:rPr lang="en-GB" dirty="0"/>
              <a:t>Celebrating group achievements, even minor ones. </a:t>
            </a:r>
          </a:p>
          <a:p>
            <a:pPr eaLnBrk="1" hangingPunct="1"/>
            <a:r>
              <a:rPr lang="en-GB" dirty="0"/>
              <a:t>Giving credit where it is due. </a:t>
            </a:r>
          </a:p>
          <a:p>
            <a:pPr eaLnBrk="1" hangingPunct="1"/>
            <a:r>
              <a:rPr lang="en-GB" i="1" dirty="0"/>
              <a:t>"The leader must take a point of highlighting the successes within a team, using charts or graphs, with little presentations and fun ideas"</a:t>
            </a:r>
            <a:r>
              <a:rPr lang="en-GB" dirty="0"/>
              <a:t> [6]</a:t>
            </a:r>
            <a:endParaRPr lang="en-GB" i="1" dirty="0"/>
          </a:p>
          <a:p>
            <a:pPr eaLnBrk="1" hangingPunct="1"/>
            <a:r>
              <a:rPr lang="en-GB" i="1" dirty="0"/>
              <a:t>"Leaders are observant and sensitive people. They know their team and develop mutual confidence within it."</a:t>
            </a:r>
            <a:r>
              <a:rPr lang="en-GB" dirty="0"/>
              <a:t> [7]</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6B99EB4B-0AA8-4376-BBEB-9C0C24B8EFCD}" type="slidenum">
              <a:rPr lang="en-GB"/>
              <a:pPr/>
              <a:t>13</a:t>
            </a:fld>
            <a:endParaRPr lang="en-GB"/>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7115830D-8656-45D1-8B38-3D51A92E8643}" type="slidenum">
              <a:rPr lang="en-GB"/>
              <a:pPr/>
              <a:t>15</a:t>
            </a:fld>
            <a:endParaRPr lang="en-GB"/>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6FDB75A1-F302-4B17-B318-B2A99081A790}" type="slidenum">
              <a:rPr lang="en-GB"/>
              <a:pPr/>
              <a:t>16</a:t>
            </a:fld>
            <a:endParaRPr lang="en-GB"/>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a:t>It can happen at any level of the organisation</a:t>
            </a:r>
          </a:p>
          <a:p>
            <a:pPr eaLnBrk="1" hangingPunct="1"/>
            <a:r>
              <a:rPr lang="en-US"/>
              <a:t>is about innovation and change</a:t>
            </a:r>
          </a:p>
          <a:p>
            <a:pPr eaLnBrk="1" hangingPunct="1"/>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0582E481-D53B-48F6-AA5B-9E03A1831552}" type="slidenum">
              <a:rPr lang="en-GB"/>
              <a:pPr/>
              <a:t>26</a:t>
            </a:fld>
            <a:endParaRPr lang="en-GB"/>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EB940-8BB5-46A6-A1A1-6BAEFBB6D0C2}"/>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DBF1238A-92D5-48E2-9150-DECE53C98D25}"/>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87CEBA7-1CDE-4681-B024-DE93B538F62F}"/>
              </a:ext>
            </a:extLst>
          </p:cNvPr>
          <p:cNvSpPr>
            <a:spLocks noGrp="1"/>
          </p:cNvSpPr>
          <p:nvPr>
            <p:ph type="dt" sz="half" idx="10"/>
          </p:nvPr>
        </p:nvSpPr>
        <p:spPr/>
        <p:txBody>
          <a:bodyPr/>
          <a:lstStyle/>
          <a:p>
            <a:fld id="{ACE1676B-1840-460E-A66D-26DF802C37A6}" type="datetimeFigureOut">
              <a:rPr lang="en-US" smtClean="0"/>
              <a:pPr/>
              <a:t>11/22/2021</a:t>
            </a:fld>
            <a:endParaRPr lang="en-GB"/>
          </a:p>
        </p:txBody>
      </p:sp>
      <p:sp>
        <p:nvSpPr>
          <p:cNvPr id="5" name="Footer Placeholder 4">
            <a:extLst>
              <a:ext uri="{FF2B5EF4-FFF2-40B4-BE49-F238E27FC236}">
                <a16:creationId xmlns:a16="http://schemas.microsoft.com/office/drawing/2014/main" id="{F4A43BDE-0353-4E0D-AB31-D45A61B346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F19FA4-90A9-4141-A212-6E26CACB2325}"/>
              </a:ext>
            </a:extLst>
          </p:cNvPr>
          <p:cNvSpPr>
            <a:spLocks noGrp="1"/>
          </p:cNvSpPr>
          <p:nvPr>
            <p:ph type="sldNum" sz="quarter" idx="12"/>
          </p:nvPr>
        </p:nvSpPr>
        <p:spPr/>
        <p:txBody>
          <a:bodyPr/>
          <a:lstStyle/>
          <a:p>
            <a:fld id="{BD74253F-2F81-4883-8224-1AB5D9B5574A}" type="slidenum">
              <a:rPr lang="en-GB" smtClean="0"/>
              <a:pPr/>
              <a:t>‹#›</a:t>
            </a:fld>
            <a:endParaRPr lang="en-GB"/>
          </a:p>
        </p:txBody>
      </p:sp>
    </p:spTree>
    <p:extLst>
      <p:ext uri="{BB962C8B-B14F-4D97-AF65-F5344CB8AC3E}">
        <p14:creationId xmlns:p14="http://schemas.microsoft.com/office/powerpoint/2010/main" val="1750170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60BD4-948E-40D9-83A7-B18133E887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61A628-52C2-4D0B-8595-05E524F6BA3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1A0CF1-70AE-4D82-AD83-7AE3C9958B35}"/>
              </a:ext>
            </a:extLst>
          </p:cNvPr>
          <p:cNvSpPr>
            <a:spLocks noGrp="1"/>
          </p:cNvSpPr>
          <p:nvPr>
            <p:ph type="dt" sz="half" idx="10"/>
          </p:nvPr>
        </p:nvSpPr>
        <p:spPr/>
        <p:txBody>
          <a:bodyPr/>
          <a:lstStyle/>
          <a:p>
            <a:fld id="{ACE1676B-1840-460E-A66D-26DF802C37A6}" type="datetimeFigureOut">
              <a:rPr lang="en-US" smtClean="0"/>
              <a:pPr/>
              <a:t>11/22/2021</a:t>
            </a:fld>
            <a:endParaRPr lang="en-GB"/>
          </a:p>
        </p:txBody>
      </p:sp>
      <p:sp>
        <p:nvSpPr>
          <p:cNvPr id="5" name="Footer Placeholder 4">
            <a:extLst>
              <a:ext uri="{FF2B5EF4-FFF2-40B4-BE49-F238E27FC236}">
                <a16:creationId xmlns:a16="http://schemas.microsoft.com/office/drawing/2014/main" id="{6839EC13-C331-48FE-AFE5-5671F52A2C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24AFD9-8E8A-47C9-90A6-076276DB9EE6}"/>
              </a:ext>
            </a:extLst>
          </p:cNvPr>
          <p:cNvSpPr>
            <a:spLocks noGrp="1"/>
          </p:cNvSpPr>
          <p:nvPr>
            <p:ph type="sldNum" sz="quarter" idx="12"/>
          </p:nvPr>
        </p:nvSpPr>
        <p:spPr/>
        <p:txBody>
          <a:bodyPr/>
          <a:lstStyle/>
          <a:p>
            <a:fld id="{BD74253F-2F81-4883-8224-1AB5D9B5574A}" type="slidenum">
              <a:rPr lang="en-GB" smtClean="0"/>
              <a:pPr/>
              <a:t>‹#›</a:t>
            </a:fld>
            <a:endParaRPr lang="en-GB"/>
          </a:p>
        </p:txBody>
      </p:sp>
    </p:spTree>
    <p:extLst>
      <p:ext uri="{BB962C8B-B14F-4D97-AF65-F5344CB8AC3E}">
        <p14:creationId xmlns:p14="http://schemas.microsoft.com/office/powerpoint/2010/main" val="724870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5B753-B6F2-4649-AF93-019B4CF06CE7}"/>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8F8FD7-1E18-4946-8419-41F2E201E6E4}"/>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83995D-1BF6-4F3E-AD46-B796901471B0}"/>
              </a:ext>
            </a:extLst>
          </p:cNvPr>
          <p:cNvSpPr>
            <a:spLocks noGrp="1"/>
          </p:cNvSpPr>
          <p:nvPr>
            <p:ph type="dt" sz="half" idx="10"/>
          </p:nvPr>
        </p:nvSpPr>
        <p:spPr/>
        <p:txBody>
          <a:bodyPr/>
          <a:lstStyle/>
          <a:p>
            <a:fld id="{ACE1676B-1840-460E-A66D-26DF802C37A6}" type="datetimeFigureOut">
              <a:rPr lang="en-US" smtClean="0"/>
              <a:pPr/>
              <a:t>11/22/2021</a:t>
            </a:fld>
            <a:endParaRPr lang="en-GB"/>
          </a:p>
        </p:txBody>
      </p:sp>
      <p:sp>
        <p:nvSpPr>
          <p:cNvPr id="5" name="Footer Placeholder 4">
            <a:extLst>
              <a:ext uri="{FF2B5EF4-FFF2-40B4-BE49-F238E27FC236}">
                <a16:creationId xmlns:a16="http://schemas.microsoft.com/office/drawing/2014/main" id="{B1B72ABF-47CD-4EC6-9878-74B1768FFB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4FF8E5-996A-426D-A827-B5C061337F85}"/>
              </a:ext>
            </a:extLst>
          </p:cNvPr>
          <p:cNvSpPr>
            <a:spLocks noGrp="1"/>
          </p:cNvSpPr>
          <p:nvPr>
            <p:ph type="sldNum" sz="quarter" idx="12"/>
          </p:nvPr>
        </p:nvSpPr>
        <p:spPr/>
        <p:txBody>
          <a:bodyPr/>
          <a:lstStyle/>
          <a:p>
            <a:fld id="{BD74253F-2F81-4883-8224-1AB5D9B5574A}" type="slidenum">
              <a:rPr lang="en-GB" smtClean="0"/>
              <a:pPr/>
              <a:t>‹#›</a:t>
            </a:fld>
            <a:endParaRPr lang="en-GB"/>
          </a:p>
        </p:txBody>
      </p:sp>
    </p:spTree>
    <p:extLst>
      <p:ext uri="{BB962C8B-B14F-4D97-AF65-F5344CB8AC3E}">
        <p14:creationId xmlns:p14="http://schemas.microsoft.com/office/powerpoint/2010/main" val="3622318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472B4-A88B-40BA-8EE2-391B753D85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9386FC-BACA-44A4-BCDE-0A1D1BD4FBEC}"/>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3D83D19-B93B-4D41-9687-7669FA95C5D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54A89FD-D749-461C-9504-D5FD84B79A44}"/>
              </a:ext>
            </a:extLst>
          </p:cNvPr>
          <p:cNvSpPr>
            <a:spLocks noGrp="1"/>
          </p:cNvSpPr>
          <p:nvPr>
            <p:ph type="dt" sz="half" idx="10"/>
          </p:nvPr>
        </p:nvSpPr>
        <p:spPr/>
        <p:txBody>
          <a:bodyPr/>
          <a:lstStyle/>
          <a:p>
            <a:fld id="{ACE1676B-1840-460E-A66D-26DF802C37A6}" type="datetimeFigureOut">
              <a:rPr lang="en-US" smtClean="0"/>
              <a:pPr/>
              <a:t>11/22/2021</a:t>
            </a:fld>
            <a:endParaRPr lang="en-GB"/>
          </a:p>
        </p:txBody>
      </p:sp>
      <p:sp>
        <p:nvSpPr>
          <p:cNvPr id="6" name="Footer Placeholder 5">
            <a:extLst>
              <a:ext uri="{FF2B5EF4-FFF2-40B4-BE49-F238E27FC236}">
                <a16:creationId xmlns:a16="http://schemas.microsoft.com/office/drawing/2014/main" id="{BEDCCF0D-563B-4B90-BA3F-6AB8B1BF97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3E4AE6-03F4-4216-956E-827DC1098B67}"/>
              </a:ext>
            </a:extLst>
          </p:cNvPr>
          <p:cNvSpPr>
            <a:spLocks noGrp="1"/>
          </p:cNvSpPr>
          <p:nvPr>
            <p:ph type="sldNum" sz="quarter" idx="12"/>
          </p:nvPr>
        </p:nvSpPr>
        <p:spPr/>
        <p:txBody>
          <a:bodyPr/>
          <a:lstStyle/>
          <a:p>
            <a:fld id="{BD74253F-2F81-4883-8224-1AB5D9B5574A}" type="slidenum">
              <a:rPr lang="en-GB" smtClean="0"/>
              <a:pPr/>
              <a:t>‹#›</a:t>
            </a:fld>
            <a:endParaRPr lang="en-GB"/>
          </a:p>
        </p:txBody>
      </p:sp>
    </p:spTree>
    <p:extLst>
      <p:ext uri="{BB962C8B-B14F-4D97-AF65-F5344CB8AC3E}">
        <p14:creationId xmlns:p14="http://schemas.microsoft.com/office/powerpoint/2010/main" val="3836959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72A9E-721D-4518-ACF6-7C964AB7A1DB}"/>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B1E1E55-6334-4AF1-8959-3C8CA33C0DC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FD990C3-80C3-4E9F-BF8D-469996DD26C1}"/>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55E01BB-E0BD-4406-A840-8368BC1CA3DD}"/>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80EA8576-5B54-4D2A-80EB-B374CD13D238}"/>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3AF9D60-66BE-4B17-8620-578B83D41F5C}"/>
              </a:ext>
            </a:extLst>
          </p:cNvPr>
          <p:cNvSpPr>
            <a:spLocks noGrp="1"/>
          </p:cNvSpPr>
          <p:nvPr>
            <p:ph type="dt" sz="half" idx="10"/>
          </p:nvPr>
        </p:nvSpPr>
        <p:spPr/>
        <p:txBody>
          <a:bodyPr/>
          <a:lstStyle/>
          <a:p>
            <a:fld id="{ACE1676B-1840-460E-A66D-26DF802C37A6}" type="datetimeFigureOut">
              <a:rPr lang="en-US" smtClean="0"/>
              <a:pPr/>
              <a:t>11/22/2021</a:t>
            </a:fld>
            <a:endParaRPr lang="en-GB"/>
          </a:p>
        </p:txBody>
      </p:sp>
      <p:sp>
        <p:nvSpPr>
          <p:cNvPr id="8" name="Footer Placeholder 7">
            <a:extLst>
              <a:ext uri="{FF2B5EF4-FFF2-40B4-BE49-F238E27FC236}">
                <a16:creationId xmlns:a16="http://schemas.microsoft.com/office/drawing/2014/main" id="{0276A042-356A-4101-812C-E95703A6E25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D49B06E-080E-4428-BC44-1C344B609CFA}"/>
              </a:ext>
            </a:extLst>
          </p:cNvPr>
          <p:cNvSpPr>
            <a:spLocks noGrp="1"/>
          </p:cNvSpPr>
          <p:nvPr>
            <p:ph type="sldNum" sz="quarter" idx="12"/>
          </p:nvPr>
        </p:nvSpPr>
        <p:spPr/>
        <p:txBody>
          <a:bodyPr/>
          <a:lstStyle/>
          <a:p>
            <a:fld id="{BD74253F-2F81-4883-8224-1AB5D9B5574A}" type="slidenum">
              <a:rPr lang="en-GB" smtClean="0"/>
              <a:pPr/>
              <a:t>‹#›</a:t>
            </a:fld>
            <a:endParaRPr lang="en-GB"/>
          </a:p>
        </p:txBody>
      </p:sp>
    </p:spTree>
    <p:extLst>
      <p:ext uri="{BB962C8B-B14F-4D97-AF65-F5344CB8AC3E}">
        <p14:creationId xmlns:p14="http://schemas.microsoft.com/office/powerpoint/2010/main" val="2158436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9E6B9-558C-4377-8C94-BC5DA7DD103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9BB234F-C786-47D6-AE7B-F2467EECD8C2}"/>
              </a:ext>
            </a:extLst>
          </p:cNvPr>
          <p:cNvSpPr>
            <a:spLocks noGrp="1"/>
          </p:cNvSpPr>
          <p:nvPr>
            <p:ph type="dt" sz="half" idx="10"/>
          </p:nvPr>
        </p:nvSpPr>
        <p:spPr/>
        <p:txBody>
          <a:bodyPr/>
          <a:lstStyle/>
          <a:p>
            <a:fld id="{ACE1676B-1840-460E-A66D-26DF802C37A6}" type="datetimeFigureOut">
              <a:rPr lang="en-US" smtClean="0"/>
              <a:pPr/>
              <a:t>11/22/2021</a:t>
            </a:fld>
            <a:endParaRPr lang="en-GB"/>
          </a:p>
        </p:txBody>
      </p:sp>
      <p:sp>
        <p:nvSpPr>
          <p:cNvPr id="4" name="Footer Placeholder 3">
            <a:extLst>
              <a:ext uri="{FF2B5EF4-FFF2-40B4-BE49-F238E27FC236}">
                <a16:creationId xmlns:a16="http://schemas.microsoft.com/office/drawing/2014/main" id="{12D7CC9E-2EDC-407B-9B5D-619F98BEC6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C8A73B9-42CB-46AA-84D1-F230806EB7AD}"/>
              </a:ext>
            </a:extLst>
          </p:cNvPr>
          <p:cNvSpPr>
            <a:spLocks noGrp="1"/>
          </p:cNvSpPr>
          <p:nvPr>
            <p:ph type="sldNum" sz="quarter" idx="12"/>
          </p:nvPr>
        </p:nvSpPr>
        <p:spPr/>
        <p:txBody>
          <a:bodyPr/>
          <a:lstStyle/>
          <a:p>
            <a:fld id="{BD74253F-2F81-4883-8224-1AB5D9B5574A}" type="slidenum">
              <a:rPr lang="en-GB" smtClean="0"/>
              <a:pPr/>
              <a:t>‹#›</a:t>
            </a:fld>
            <a:endParaRPr lang="en-GB"/>
          </a:p>
        </p:txBody>
      </p:sp>
    </p:spTree>
    <p:extLst>
      <p:ext uri="{BB962C8B-B14F-4D97-AF65-F5344CB8AC3E}">
        <p14:creationId xmlns:p14="http://schemas.microsoft.com/office/powerpoint/2010/main" val="383831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AE48FA-74AC-4CF5-94A5-58B7A6FB01A9}"/>
              </a:ext>
            </a:extLst>
          </p:cNvPr>
          <p:cNvSpPr>
            <a:spLocks noGrp="1"/>
          </p:cNvSpPr>
          <p:nvPr>
            <p:ph type="dt" sz="half" idx="10"/>
          </p:nvPr>
        </p:nvSpPr>
        <p:spPr/>
        <p:txBody>
          <a:bodyPr/>
          <a:lstStyle/>
          <a:p>
            <a:fld id="{ACE1676B-1840-460E-A66D-26DF802C37A6}" type="datetimeFigureOut">
              <a:rPr lang="en-US" smtClean="0"/>
              <a:pPr/>
              <a:t>11/22/2021</a:t>
            </a:fld>
            <a:endParaRPr lang="en-GB"/>
          </a:p>
        </p:txBody>
      </p:sp>
      <p:sp>
        <p:nvSpPr>
          <p:cNvPr id="3" name="Footer Placeholder 2">
            <a:extLst>
              <a:ext uri="{FF2B5EF4-FFF2-40B4-BE49-F238E27FC236}">
                <a16:creationId xmlns:a16="http://schemas.microsoft.com/office/drawing/2014/main" id="{6A876B5C-5EC4-4FBD-9A81-46D2D2AF12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CD9FAB-BD1E-4E19-AAFE-1CBF4483614B}"/>
              </a:ext>
            </a:extLst>
          </p:cNvPr>
          <p:cNvSpPr>
            <a:spLocks noGrp="1"/>
          </p:cNvSpPr>
          <p:nvPr>
            <p:ph type="sldNum" sz="quarter" idx="12"/>
          </p:nvPr>
        </p:nvSpPr>
        <p:spPr/>
        <p:txBody>
          <a:bodyPr/>
          <a:lstStyle/>
          <a:p>
            <a:fld id="{BD74253F-2F81-4883-8224-1AB5D9B5574A}" type="slidenum">
              <a:rPr lang="en-GB" smtClean="0"/>
              <a:pPr/>
              <a:t>‹#›</a:t>
            </a:fld>
            <a:endParaRPr lang="en-GB"/>
          </a:p>
        </p:txBody>
      </p:sp>
    </p:spTree>
    <p:extLst>
      <p:ext uri="{BB962C8B-B14F-4D97-AF65-F5344CB8AC3E}">
        <p14:creationId xmlns:p14="http://schemas.microsoft.com/office/powerpoint/2010/main" val="200134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98765-F67A-4CE1-9EAA-8DA4C65FC81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0A446C8-658A-48AB-890B-FB87AEB0F98A}"/>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43285DE-0112-4980-839F-04D4C0F82FC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BFC0A785-6BF8-406B-91FF-63E7C123C0EA}"/>
              </a:ext>
            </a:extLst>
          </p:cNvPr>
          <p:cNvSpPr>
            <a:spLocks noGrp="1"/>
          </p:cNvSpPr>
          <p:nvPr>
            <p:ph type="dt" sz="half" idx="10"/>
          </p:nvPr>
        </p:nvSpPr>
        <p:spPr/>
        <p:txBody>
          <a:bodyPr/>
          <a:lstStyle/>
          <a:p>
            <a:fld id="{ACE1676B-1840-460E-A66D-26DF802C37A6}" type="datetimeFigureOut">
              <a:rPr lang="en-US" smtClean="0"/>
              <a:pPr/>
              <a:t>11/22/2021</a:t>
            </a:fld>
            <a:endParaRPr lang="en-GB"/>
          </a:p>
        </p:txBody>
      </p:sp>
      <p:sp>
        <p:nvSpPr>
          <p:cNvPr id="6" name="Footer Placeholder 5">
            <a:extLst>
              <a:ext uri="{FF2B5EF4-FFF2-40B4-BE49-F238E27FC236}">
                <a16:creationId xmlns:a16="http://schemas.microsoft.com/office/drawing/2014/main" id="{058DA0E6-3529-4553-8B2E-8617C8D936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793497-5BD1-466D-AA9B-905ABCF34ED1}"/>
              </a:ext>
            </a:extLst>
          </p:cNvPr>
          <p:cNvSpPr>
            <a:spLocks noGrp="1"/>
          </p:cNvSpPr>
          <p:nvPr>
            <p:ph type="sldNum" sz="quarter" idx="12"/>
          </p:nvPr>
        </p:nvSpPr>
        <p:spPr/>
        <p:txBody>
          <a:bodyPr/>
          <a:lstStyle/>
          <a:p>
            <a:fld id="{BD74253F-2F81-4883-8224-1AB5D9B5574A}" type="slidenum">
              <a:rPr lang="en-GB" smtClean="0"/>
              <a:pPr/>
              <a:t>‹#›</a:t>
            </a:fld>
            <a:endParaRPr lang="en-GB"/>
          </a:p>
        </p:txBody>
      </p:sp>
    </p:spTree>
    <p:extLst>
      <p:ext uri="{BB962C8B-B14F-4D97-AF65-F5344CB8AC3E}">
        <p14:creationId xmlns:p14="http://schemas.microsoft.com/office/powerpoint/2010/main" val="2999371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A3AD2-3F1D-4886-9EC8-AF45C2CE7EE6}"/>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9C2436A-1729-40E2-A5D8-6DF23FA240B0}"/>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650FA7F1-A303-4AFF-AA1B-22828D709BE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2D16CBB4-38B8-43F1-8B31-304D43723B9C}"/>
              </a:ext>
            </a:extLst>
          </p:cNvPr>
          <p:cNvSpPr>
            <a:spLocks noGrp="1"/>
          </p:cNvSpPr>
          <p:nvPr>
            <p:ph type="dt" sz="half" idx="10"/>
          </p:nvPr>
        </p:nvSpPr>
        <p:spPr/>
        <p:txBody>
          <a:bodyPr/>
          <a:lstStyle/>
          <a:p>
            <a:fld id="{ACE1676B-1840-460E-A66D-26DF802C37A6}" type="datetimeFigureOut">
              <a:rPr lang="en-US" smtClean="0"/>
              <a:pPr/>
              <a:t>11/22/2021</a:t>
            </a:fld>
            <a:endParaRPr lang="en-GB"/>
          </a:p>
        </p:txBody>
      </p:sp>
      <p:sp>
        <p:nvSpPr>
          <p:cNvPr id="6" name="Footer Placeholder 5">
            <a:extLst>
              <a:ext uri="{FF2B5EF4-FFF2-40B4-BE49-F238E27FC236}">
                <a16:creationId xmlns:a16="http://schemas.microsoft.com/office/drawing/2014/main" id="{904F711D-F52A-46AD-903E-7656DF71DF0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0EB79A-8F42-440E-B99D-C51DD844489A}"/>
              </a:ext>
            </a:extLst>
          </p:cNvPr>
          <p:cNvSpPr>
            <a:spLocks noGrp="1"/>
          </p:cNvSpPr>
          <p:nvPr>
            <p:ph type="sldNum" sz="quarter" idx="12"/>
          </p:nvPr>
        </p:nvSpPr>
        <p:spPr/>
        <p:txBody>
          <a:bodyPr/>
          <a:lstStyle/>
          <a:p>
            <a:fld id="{BD74253F-2F81-4883-8224-1AB5D9B5574A}" type="slidenum">
              <a:rPr lang="en-GB" smtClean="0"/>
              <a:pPr/>
              <a:t>‹#›</a:t>
            </a:fld>
            <a:endParaRPr lang="en-GB"/>
          </a:p>
        </p:txBody>
      </p:sp>
    </p:spTree>
    <p:extLst>
      <p:ext uri="{BB962C8B-B14F-4D97-AF65-F5344CB8AC3E}">
        <p14:creationId xmlns:p14="http://schemas.microsoft.com/office/powerpoint/2010/main" val="2155771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C6BF2-D375-449F-BC48-16064148874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DAD129-2650-498E-917A-66A2EB51189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3E4219-7A68-49F7-9E12-BD26C1477B9E}"/>
              </a:ext>
            </a:extLst>
          </p:cNvPr>
          <p:cNvSpPr>
            <a:spLocks noGrp="1"/>
          </p:cNvSpPr>
          <p:nvPr>
            <p:ph type="dt" sz="half" idx="10"/>
          </p:nvPr>
        </p:nvSpPr>
        <p:spPr/>
        <p:txBody>
          <a:bodyPr/>
          <a:lstStyle/>
          <a:p>
            <a:fld id="{ACE1676B-1840-460E-A66D-26DF802C37A6}" type="datetimeFigureOut">
              <a:rPr lang="en-US" smtClean="0"/>
              <a:pPr/>
              <a:t>11/22/2021</a:t>
            </a:fld>
            <a:endParaRPr lang="en-GB"/>
          </a:p>
        </p:txBody>
      </p:sp>
      <p:sp>
        <p:nvSpPr>
          <p:cNvPr id="5" name="Footer Placeholder 4">
            <a:extLst>
              <a:ext uri="{FF2B5EF4-FFF2-40B4-BE49-F238E27FC236}">
                <a16:creationId xmlns:a16="http://schemas.microsoft.com/office/drawing/2014/main" id="{93F47AD1-58A8-41E8-B0FF-3D6EB7CA54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34BECB-FEF5-488C-8BD6-B36B03E120E2}"/>
              </a:ext>
            </a:extLst>
          </p:cNvPr>
          <p:cNvSpPr>
            <a:spLocks noGrp="1"/>
          </p:cNvSpPr>
          <p:nvPr>
            <p:ph type="sldNum" sz="quarter" idx="12"/>
          </p:nvPr>
        </p:nvSpPr>
        <p:spPr/>
        <p:txBody>
          <a:bodyPr/>
          <a:lstStyle/>
          <a:p>
            <a:fld id="{BD74253F-2F81-4883-8224-1AB5D9B5574A}" type="slidenum">
              <a:rPr lang="en-GB" smtClean="0"/>
              <a:pPr/>
              <a:t>‹#›</a:t>
            </a:fld>
            <a:endParaRPr lang="en-GB"/>
          </a:p>
        </p:txBody>
      </p:sp>
    </p:spTree>
    <p:extLst>
      <p:ext uri="{BB962C8B-B14F-4D97-AF65-F5344CB8AC3E}">
        <p14:creationId xmlns:p14="http://schemas.microsoft.com/office/powerpoint/2010/main" val="4176245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3BD43C-4EF1-441D-864F-52D13378D83B}"/>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21BED4-7F44-48B9-B25C-3F5244F09F46}"/>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1CE756-B93B-4B35-9877-CD8C014719A8}"/>
              </a:ext>
            </a:extLst>
          </p:cNvPr>
          <p:cNvSpPr>
            <a:spLocks noGrp="1"/>
          </p:cNvSpPr>
          <p:nvPr>
            <p:ph type="dt" sz="half" idx="10"/>
          </p:nvPr>
        </p:nvSpPr>
        <p:spPr/>
        <p:txBody>
          <a:bodyPr/>
          <a:lstStyle/>
          <a:p>
            <a:fld id="{ACE1676B-1840-460E-A66D-26DF802C37A6}" type="datetimeFigureOut">
              <a:rPr lang="en-US" smtClean="0"/>
              <a:pPr/>
              <a:t>11/22/2021</a:t>
            </a:fld>
            <a:endParaRPr lang="en-GB"/>
          </a:p>
        </p:txBody>
      </p:sp>
      <p:sp>
        <p:nvSpPr>
          <p:cNvPr id="5" name="Footer Placeholder 4">
            <a:extLst>
              <a:ext uri="{FF2B5EF4-FFF2-40B4-BE49-F238E27FC236}">
                <a16:creationId xmlns:a16="http://schemas.microsoft.com/office/drawing/2014/main" id="{9C019D66-7EFD-4A16-895C-B0619DAF08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BBCBBC-535E-4A8B-A48F-F7EFE347080F}"/>
              </a:ext>
            </a:extLst>
          </p:cNvPr>
          <p:cNvSpPr>
            <a:spLocks noGrp="1"/>
          </p:cNvSpPr>
          <p:nvPr>
            <p:ph type="sldNum" sz="quarter" idx="12"/>
          </p:nvPr>
        </p:nvSpPr>
        <p:spPr/>
        <p:txBody>
          <a:bodyPr/>
          <a:lstStyle/>
          <a:p>
            <a:fld id="{BD74253F-2F81-4883-8224-1AB5D9B5574A}" type="slidenum">
              <a:rPr lang="en-GB" smtClean="0"/>
              <a:pPr/>
              <a:t>‹#›</a:t>
            </a:fld>
            <a:endParaRPr lang="en-GB"/>
          </a:p>
        </p:txBody>
      </p:sp>
    </p:spTree>
    <p:extLst>
      <p:ext uri="{BB962C8B-B14F-4D97-AF65-F5344CB8AC3E}">
        <p14:creationId xmlns:p14="http://schemas.microsoft.com/office/powerpoint/2010/main" val="772245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97CA00-D6E7-4704-A58D-B7CAB9A05EA2}"/>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759020-EC4F-46D5-A90A-97DC64F4B18F}"/>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839F3D-31F2-4D3D-A132-0EB2452CF055}"/>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CE1676B-1840-460E-A66D-26DF802C37A6}" type="datetimeFigureOut">
              <a:rPr lang="en-US" smtClean="0"/>
              <a:pPr/>
              <a:t>11/22/2021</a:t>
            </a:fld>
            <a:endParaRPr lang="en-GB"/>
          </a:p>
        </p:txBody>
      </p:sp>
      <p:sp>
        <p:nvSpPr>
          <p:cNvPr id="5" name="Footer Placeholder 4">
            <a:extLst>
              <a:ext uri="{FF2B5EF4-FFF2-40B4-BE49-F238E27FC236}">
                <a16:creationId xmlns:a16="http://schemas.microsoft.com/office/drawing/2014/main" id="{D54345DE-B528-4A4E-9637-B20B93DE59EB}"/>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CD23D8-4EAF-4375-A89A-69D79BB6454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D74253F-2F81-4883-8224-1AB5D9B5574A}" type="slidenum">
              <a:rPr lang="en-GB" smtClean="0"/>
              <a:pPr/>
              <a:t>‹#›</a:t>
            </a:fld>
            <a:endParaRPr lang="en-GB"/>
          </a:p>
        </p:txBody>
      </p:sp>
    </p:spTree>
    <p:extLst>
      <p:ext uri="{BB962C8B-B14F-4D97-AF65-F5344CB8AC3E}">
        <p14:creationId xmlns:p14="http://schemas.microsoft.com/office/powerpoint/2010/main" val="1812002022"/>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495030" y="2767106"/>
            <a:ext cx="2160621" cy="3071906"/>
          </a:xfrm>
        </p:spPr>
        <p:txBody>
          <a:bodyPr vert="horz" lIns="91440" tIns="45720" rIns="91440" bIns="45720" rtlCol="0" anchor="t">
            <a:normAutofit/>
          </a:bodyPr>
          <a:lstStyle/>
          <a:p>
            <a:pPr defTabSz="914400"/>
            <a:r>
              <a:rPr lang="en-US" sz="3500" kern="1200">
                <a:solidFill>
                  <a:srgbClr val="FFFFFF"/>
                </a:solidFill>
                <a:latin typeface="+mj-lt"/>
                <a:ea typeface="+mj-ea"/>
                <a:cs typeface="+mj-cs"/>
              </a:rPr>
              <a:t>Leadership</a:t>
            </a:r>
          </a:p>
        </p:txBody>
      </p:sp>
      <p:pic>
        <p:nvPicPr>
          <p:cNvPr id="4" name="Content Placeholder 3" descr="C:\Users\new\AppData\Local\Microsoft\Windows\Temporary Internet Files\Low\Content.IE5\CAE7J3IJ\CtRzZKnW8AA9xp8[1].jpg"/>
          <p:cNvPicPr>
            <a:picLocks noGrp="1"/>
          </p:cNvPicPr>
          <p:nvPr>
            <p:ph idx="1"/>
          </p:nvPr>
        </p:nvPicPr>
        <p:blipFill>
          <a:blip r:embed="rId2"/>
          <a:stretch>
            <a:fillRect/>
          </a:stretch>
        </p:blipFill>
        <p:spPr bwMode="auto">
          <a:xfrm>
            <a:off x="3976200" y="467208"/>
            <a:ext cx="4220553" cy="5923584"/>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Manager </a:t>
            </a:r>
            <a:r>
              <a:rPr lang="en-GB" dirty="0" err="1"/>
              <a:t>vs</a:t>
            </a:r>
            <a:r>
              <a:rPr lang="en-GB" dirty="0"/>
              <a:t> Leader</a:t>
            </a:r>
          </a:p>
        </p:txBody>
      </p:sp>
      <p:sp>
        <p:nvSpPr>
          <p:cNvPr id="4" name="Text Placeholder 3"/>
          <p:cNvSpPr>
            <a:spLocks noGrp="1"/>
          </p:cNvSpPr>
          <p:nvPr>
            <p:ph type="body" idx="1"/>
          </p:nvPr>
        </p:nvSpPr>
        <p:spPr/>
        <p:txBody>
          <a:bodyPr/>
          <a:lstStyle/>
          <a:p>
            <a:r>
              <a:rPr lang="en-GB" dirty="0"/>
              <a:t>Manager</a:t>
            </a:r>
          </a:p>
        </p:txBody>
      </p:sp>
      <p:sp>
        <p:nvSpPr>
          <p:cNvPr id="5" name="Content Placeholder 4"/>
          <p:cNvSpPr>
            <a:spLocks noGrp="1"/>
          </p:cNvSpPr>
          <p:nvPr>
            <p:ph sz="half" idx="2"/>
          </p:nvPr>
        </p:nvSpPr>
        <p:spPr/>
        <p:txBody>
          <a:bodyPr>
            <a:normAutofit lnSpcReduction="10000"/>
          </a:bodyPr>
          <a:lstStyle/>
          <a:p>
            <a:r>
              <a:rPr lang="en-GB" dirty="0"/>
              <a:t>Implements</a:t>
            </a:r>
          </a:p>
          <a:p>
            <a:r>
              <a:rPr lang="en-GB" dirty="0"/>
              <a:t>Does things right</a:t>
            </a:r>
          </a:p>
          <a:p>
            <a:r>
              <a:rPr lang="en-GB" dirty="0"/>
              <a:t>Rational</a:t>
            </a:r>
          </a:p>
          <a:p>
            <a:pPr>
              <a:buNone/>
            </a:pPr>
            <a:r>
              <a:rPr lang="en-GB" dirty="0"/>
              <a:t>Transactional</a:t>
            </a:r>
          </a:p>
          <a:p>
            <a:r>
              <a:rPr lang="en-GB" dirty="0"/>
              <a:t>Concerned with means</a:t>
            </a:r>
          </a:p>
          <a:p>
            <a:r>
              <a:rPr lang="en-GB" dirty="0"/>
              <a:t>Maintaining agreements</a:t>
            </a:r>
          </a:p>
          <a:p>
            <a:pPr>
              <a:buNone/>
            </a:pPr>
            <a:r>
              <a:rPr lang="en-GB" dirty="0"/>
              <a:t>Static Orientation</a:t>
            </a:r>
          </a:p>
          <a:p>
            <a:r>
              <a:rPr lang="en-GB" dirty="0"/>
              <a:t>Achieves desired outcomes by means of influence as feature of contractual exchange – extrinsic motivation</a:t>
            </a:r>
          </a:p>
        </p:txBody>
      </p:sp>
      <p:sp>
        <p:nvSpPr>
          <p:cNvPr id="6" name="Text Placeholder 5"/>
          <p:cNvSpPr>
            <a:spLocks noGrp="1"/>
          </p:cNvSpPr>
          <p:nvPr>
            <p:ph type="body" sz="quarter" idx="3"/>
          </p:nvPr>
        </p:nvSpPr>
        <p:spPr/>
        <p:txBody>
          <a:bodyPr/>
          <a:lstStyle/>
          <a:p>
            <a:r>
              <a:rPr lang="en-GB" dirty="0"/>
              <a:t>Leader</a:t>
            </a:r>
          </a:p>
        </p:txBody>
      </p:sp>
      <p:sp>
        <p:nvSpPr>
          <p:cNvPr id="7" name="Content Placeholder 6"/>
          <p:cNvSpPr>
            <a:spLocks noGrp="1"/>
          </p:cNvSpPr>
          <p:nvPr>
            <p:ph sz="quarter" idx="4"/>
          </p:nvPr>
        </p:nvSpPr>
        <p:spPr/>
        <p:txBody>
          <a:bodyPr>
            <a:normAutofit lnSpcReduction="10000"/>
          </a:bodyPr>
          <a:lstStyle/>
          <a:p>
            <a:r>
              <a:rPr lang="en-GB" dirty="0"/>
              <a:t>Shapes</a:t>
            </a:r>
          </a:p>
          <a:p>
            <a:r>
              <a:rPr lang="en-GB" dirty="0"/>
              <a:t>Does the right thing</a:t>
            </a:r>
          </a:p>
          <a:p>
            <a:r>
              <a:rPr lang="en-GB" dirty="0"/>
              <a:t>Emotional commitment</a:t>
            </a:r>
          </a:p>
          <a:p>
            <a:pPr>
              <a:buNone/>
            </a:pPr>
            <a:r>
              <a:rPr lang="en-GB" dirty="0"/>
              <a:t>Transformational</a:t>
            </a:r>
          </a:p>
          <a:p>
            <a:r>
              <a:rPr lang="en-GB" dirty="0"/>
              <a:t>Concerned with ends</a:t>
            </a:r>
          </a:p>
          <a:p>
            <a:r>
              <a:rPr lang="en-GB" dirty="0"/>
              <a:t>Future aspiration</a:t>
            </a:r>
          </a:p>
          <a:p>
            <a:pPr>
              <a:buNone/>
            </a:pPr>
            <a:r>
              <a:rPr lang="en-GB" dirty="0"/>
              <a:t>Dynamic orientation</a:t>
            </a:r>
          </a:p>
          <a:p>
            <a:r>
              <a:rPr lang="en-GB" dirty="0"/>
              <a:t>Management of meaning by means of vision, inspiration, symbols, empowerment, trust – extrinsic motivation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71500" y="803325"/>
            <a:ext cx="3985902" cy="1325563"/>
          </a:xfrm>
        </p:spPr>
        <p:txBody>
          <a:bodyPr>
            <a:normAutofit/>
          </a:bodyPr>
          <a:lstStyle/>
          <a:p>
            <a:r>
              <a:rPr lang="en-GB" b="1" i="1" dirty="0"/>
              <a:t>Activity 1</a:t>
            </a:r>
            <a:endParaRPr lang="en-GB" dirty="0"/>
          </a:p>
        </p:txBody>
      </p:sp>
      <p:sp>
        <p:nvSpPr>
          <p:cNvPr id="10243" name="Rectangle 3"/>
          <p:cNvSpPr>
            <a:spLocks noGrp="1" noChangeArrowheads="1"/>
          </p:cNvSpPr>
          <p:nvPr>
            <p:ph idx="1"/>
          </p:nvPr>
        </p:nvSpPr>
        <p:spPr>
          <a:xfrm>
            <a:off x="571500" y="2279018"/>
            <a:ext cx="3985907" cy="3375920"/>
          </a:xfrm>
        </p:spPr>
        <p:txBody>
          <a:bodyPr anchor="t">
            <a:normAutofit/>
          </a:bodyPr>
          <a:lstStyle/>
          <a:p>
            <a:r>
              <a:rPr lang="en-GB" sz="1600"/>
              <a:t>Think about leaders and managers from private and public life.</a:t>
            </a:r>
          </a:p>
          <a:p>
            <a:pPr lvl="1"/>
            <a:r>
              <a:rPr lang="en-GB" sz="1600"/>
              <a:t>Whilst making a list of their names consider their characteristics</a:t>
            </a:r>
          </a:p>
          <a:p>
            <a:pPr lvl="1"/>
            <a:r>
              <a:rPr lang="en-GB" sz="1600"/>
              <a:t>Which of these characteristics do you admire and…</a:t>
            </a:r>
          </a:p>
          <a:p>
            <a:pPr lvl="1"/>
            <a:r>
              <a:rPr lang="en-GB" sz="1600"/>
              <a:t>Which of these characteristics do you dislike</a:t>
            </a:r>
          </a:p>
        </p:txBody>
      </p:sp>
      <p:sp>
        <p:nvSpPr>
          <p:cNvPr id="74" name="Freeform: Shape 73">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37085"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Freeform: Shape 75">
            <a:extLst>
              <a:ext uri="{FF2B5EF4-FFF2-40B4-BE49-F238E27FC236}">
                <a16:creationId xmlns:a16="http://schemas.microsoft.com/office/drawing/2014/main" id="{52AC6D7F-F068-4E11-BB06-F601D89BB9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605" y="-2"/>
            <a:ext cx="4081395" cy="5654940"/>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1" name="Graphic 70" descr="Board Room">
            <a:extLst>
              <a:ext uri="{FF2B5EF4-FFF2-40B4-BE49-F238E27FC236}">
                <a16:creationId xmlns:a16="http://schemas.microsoft.com/office/drawing/2014/main" id="{A160167C-8433-4936-886E-113EC6EEDF9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13042" y="1117601"/>
            <a:ext cx="2847593" cy="2847593"/>
          </a:xfrm>
          <a:prstGeom prst="rect">
            <a:avLst/>
          </a:prstGeom>
        </p:spPr>
      </p:pic>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2091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6" name="Group 75">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5467" y="681628"/>
            <a:ext cx="846288" cy="847206"/>
            <a:chOff x="668003" y="1684057"/>
            <a:chExt cx="1128382" cy="847206"/>
          </a:xfrm>
        </p:grpSpPr>
        <p:sp>
          <p:nvSpPr>
            <p:cNvPr id="11271"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78"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11266" name="Rectangle 2"/>
          <p:cNvSpPr>
            <a:spLocks noGrp="1" noChangeArrowheads="1"/>
          </p:cNvSpPr>
          <p:nvPr>
            <p:ph type="title"/>
          </p:nvPr>
        </p:nvSpPr>
        <p:spPr>
          <a:xfrm>
            <a:off x="575467" y="1166932"/>
            <a:ext cx="2686555" cy="4279709"/>
          </a:xfrm>
        </p:spPr>
        <p:txBody>
          <a:bodyPr anchor="ctr">
            <a:normAutofit/>
          </a:bodyPr>
          <a:lstStyle/>
          <a:p>
            <a:r>
              <a:rPr lang="en-US" sz="3600">
                <a:solidFill>
                  <a:schemeClr val="bg1"/>
                </a:solidFill>
              </a:rPr>
              <a:t>Definition of Management</a:t>
            </a:r>
          </a:p>
        </p:txBody>
      </p:sp>
      <p:sp>
        <p:nvSpPr>
          <p:cNvPr id="11267" name="Rectangle 3"/>
          <p:cNvSpPr>
            <a:spLocks noGrp="1" noChangeArrowheads="1"/>
          </p:cNvSpPr>
          <p:nvPr>
            <p:ph idx="1"/>
          </p:nvPr>
        </p:nvSpPr>
        <p:spPr>
          <a:xfrm>
            <a:off x="4180398" y="1166933"/>
            <a:ext cx="4287741" cy="4279709"/>
          </a:xfrm>
        </p:spPr>
        <p:txBody>
          <a:bodyPr anchor="ctr">
            <a:normAutofit/>
          </a:bodyPr>
          <a:lstStyle/>
          <a:p>
            <a:pPr>
              <a:buFontTx/>
              <a:buNone/>
            </a:pPr>
            <a:endParaRPr lang="en-US"/>
          </a:p>
          <a:p>
            <a:pPr>
              <a:buFontTx/>
              <a:buNone/>
            </a:pPr>
            <a:r>
              <a:rPr lang="en-US"/>
              <a:t>‘To manage is to forecast and plan, to organise, to command, to coordinate and to control’ (Fayol, 1916 cited in Cole,1996)</a:t>
            </a:r>
          </a:p>
          <a:p>
            <a:pPr>
              <a:buFontTx/>
              <a:buNone/>
            </a:pPr>
            <a:endParaRPr lang="en-US"/>
          </a:p>
          <a:p>
            <a:pPr>
              <a:buFontTx/>
              <a:buNone/>
            </a:pPr>
            <a:r>
              <a:rPr lang="en-US"/>
              <a:t>‘as a process of planning, organising and staffing, leading, and controlling actions to achieve goals.’(Dubrin, 2000 cited in kelly-heidenthal, 2004)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8" name="Freeform: Shape 76">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330278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79" name="Group 78">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86469" y="0"/>
            <a:ext cx="1827609" cy="6858001"/>
            <a:chOff x="1320800" y="0"/>
            <a:chExt cx="2436813" cy="6858001"/>
          </a:xfrm>
        </p:grpSpPr>
        <p:sp>
          <p:nvSpPr>
            <p:cNvPr id="80"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81"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82"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83"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84"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85"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12290" name="Rectangle 2"/>
          <p:cNvSpPr>
            <a:spLocks noGrp="1" noChangeArrowheads="1"/>
          </p:cNvSpPr>
          <p:nvPr>
            <p:ph type="title"/>
          </p:nvPr>
        </p:nvSpPr>
        <p:spPr>
          <a:xfrm>
            <a:off x="401265" y="685800"/>
            <a:ext cx="2085203" cy="5105400"/>
          </a:xfrm>
        </p:spPr>
        <p:txBody>
          <a:bodyPr>
            <a:normAutofit/>
          </a:bodyPr>
          <a:lstStyle/>
          <a:p>
            <a:r>
              <a:rPr lang="en-GB" sz="3500">
                <a:solidFill>
                  <a:srgbClr val="FFFFFF"/>
                </a:solidFill>
              </a:rPr>
              <a:t>A manager</a:t>
            </a:r>
          </a:p>
        </p:txBody>
      </p:sp>
      <p:graphicFrame>
        <p:nvGraphicFramePr>
          <p:cNvPr id="12294" name="Rectangle 3">
            <a:extLst>
              <a:ext uri="{FF2B5EF4-FFF2-40B4-BE49-F238E27FC236}">
                <a16:creationId xmlns:a16="http://schemas.microsoft.com/office/drawing/2014/main" id="{8B8A2A1B-4B44-413F-AEE2-224912F392A3}"/>
              </a:ext>
            </a:extLst>
          </p:cNvPr>
          <p:cNvGraphicFramePr>
            <a:graphicFrameLocks noGrp="1"/>
          </p:cNvGraphicFramePr>
          <p:nvPr>
            <p:ph idx="1"/>
            <p:extLst>
              <p:ext uri="{D42A27DB-BD31-4B8C-83A1-F6EECF244321}">
                <p14:modId xmlns:p14="http://schemas.microsoft.com/office/powerpoint/2010/main" val="3790203846"/>
              </p:ext>
            </p:extLst>
          </p:nvPr>
        </p:nvGraphicFramePr>
        <p:xfrm>
          <a:off x="3757612" y="685800"/>
          <a:ext cx="4869656"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191" y="453981"/>
            <a:ext cx="5006340"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338" name="Rectangle 2"/>
          <p:cNvSpPr>
            <a:spLocks noGrp="1" noChangeArrowheads="1"/>
          </p:cNvSpPr>
          <p:nvPr>
            <p:ph type="title"/>
          </p:nvPr>
        </p:nvSpPr>
        <p:spPr>
          <a:xfrm>
            <a:off x="548640" y="731520"/>
            <a:ext cx="4567428" cy="1426464"/>
          </a:xfrm>
        </p:spPr>
        <p:txBody>
          <a:bodyPr>
            <a:normAutofit/>
          </a:bodyPr>
          <a:lstStyle/>
          <a:p>
            <a:r>
              <a:rPr lang="en-US">
                <a:solidFill>
                  <a:srgbClr val="FFFFFF"/>
                </a:solidFill>
              </a:rPr>
              <a:t>Management</a:t>
            </a:r>
          </a:p>
        </p:txBody>
      </p:sp>
      <p:sp>
        <p:nvSpPr>
          <p:cNvPr id="74" name="Rectangle 73">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7825" y="461737"/>
            <a:ext cx="1612020" cy="1870055"/>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6" name="Rectangle 75">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0326" y="453155"/>
            <a:ext cx="1612018" cy="187863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8" name="Rectangle 77">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190" y="2480956"/>
            <a:ext cx="8448154"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9" name="Rectangle 3"/>
          <p:cNvSpPr>
            <a:spLocks noGrp="1" noChangeArrowheads="1"/>
          </p:cNvSpPr>
          <p:nvPr>
            <p:ph idx="1"/>
          </p:nvPr>
        </p:nvSpPr>
        <p:spPr>
          <a:xfrm>
            <a:off x="592092" y="2798385"/>
            <a:ext cx="7948296" cy="3283260"/>
          </a:xfrm>
        </p:spPr>
        <p:txBody>
          <a:bodyPr anchor="ctr">
            <a:normAutofit/>
          </a:bodyPr>
          <a:lstStyle/>
          <a:p>
            <a:pPr lvl="1"/>
            <a:r>
              <a:rPr lang="en-US" sz="2300" b="1" i="1"/>
              <a:t>Leading</a:t>
            </a:r>
          </a:p>
          <a:p>
            <a:pPr lvl="2"/>
            <a:r>
              <a:rPr lang="en-US" sz="2300"/>
              <a:t>Influencing others to achieve the organisational goals, and involves energising, directing, persuading others to achieve those goals</a:t>
            </a:r>
          </a:p>
          <a:p>
            <a:pPr lvl="1"/>
            <a:r>
              <a:rPr lang="en-US" sz="2300" b="1"/>
              <a:t>Controlling</a:t>
            </a:r>
          </a:p>
          <a:p>
            <a:pPr lvl="2"/>
            <a:r>
              <a:rPr lang="en-US" sz="2300"/>
              <a:t>Comparing actual performance to a standard and revising the original plan as needed to achieve the goals</a:t>
            </a:r>
          </a:p>
          <a:p>
            <a:r>
              <a:rPr lang="en-US" sz="2300"/>
              <a:t>As professionals we need management skills whether we work alone or are team leaders</a:t>
            </a:r>
          </a:p>
          <a:p>
            <a:endParaRPr lang="en-US" sz="23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Freeform: Shape 80">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3" name="Rectangle 82">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86" name="Rectangle 2"/>
          <p:cNvSpPr>
            <a:spLocks noGrp="1" noChangeArrowheads="1"/>
          </p:cNvSpPr>
          <p:nvPr>
            <p:ph type="title"/>
          </p:nvPr>
        </p:nvSpPr>
        <p:spPr>
          <a:xfrm>
            <a:off x="439858" y="1683756"/>
            <a:ext cx="2336449" cy="2396359"/>
          </a:xfrm>
        </p:spPr>
        <p:txBody>
          <a:bodyPr anchor="b">
            <a:normAutofit/>
          </a:bodyPr>
          <a:lstStyle/>
          <a:p>
            <a:pPr algn="r"/>
            <a:r>
              <a:rPr lang="en-GB" sz="3500">
                <a:solidFill>
                  <a:srgbClr val="FFFFFF"/>
                </a:solidFill>
              </a:rPr>
              <a:t>The difference?</a:t>
            </a:r>
          </a:p>
        </p:txBody>
      </p:sp>
      <p:graphicFrame>
        <p:nvGraphicFramePr>
          <p:cNvPr id="16389" name="Rectangle 3">
            <a:extLst>
              <a:ext uri="{FF2B5EF4-FFF2-40B4-BE49-F238E27FC236}">
                <a16:creationId xmlns:a16="http://schemas.microsoft.com/office/drawing/2014/main" id="{1E4D7118-62C1-4EFB-A1DB-321E97DB2753}"/>
              </a:ext>
            </a:extLst>
          </p:cNvPr>
          <p:cNvGraphicFramePr>
            <a:graphicFrameLocks noGrp="1"/>
          </p:cNvGraphicFramePr>
          <p:nvPr>
            <p:ph idx="1"/>
            <p:extLst>
              <p:ext uri="{D42A27DB-BD31-4B8C-83A1-F6EECF244321}">
                <p14:modId xmlns:p14="http://schemas.microsoft.com/office/powerpoint/2010/main" val="4177652532"/>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4B542CEB-9FF2-4843-98DA-9F92625C8BBF}"/>
              </a:ext>
            </a:extLst>
          </p:cNvPr>
          <p:cNvPicPr>
            <a:picLocks noChangeAspect="1"/>
          </p:cNvPicPr>
          <p:nvPr/>
        </p:nvPicPr>
        <p:blipFill rotWithShape="1">
          <a:blip r:embed="rId2">
            <a:alphaModFix amt="35000"/>
          </a:blip>
          <a:srcRect l="11000" r="-1" b="-1"/>
          <a:stretch/>
        </p:blipFill>
        <p:spPr>
          <a:xfrm>
            <a:off x="20" y="10"/>
            <a:ext cx="9143980" cy="6857990"/>
          </a:xfrm>
          <a:prstGeom prst="rect">
            <a:avLst/>
          </a:prstGeom>
        </p:spPr>
      </p:pic>
      <p:sp>
        <p:nvSpPr>
          <p:cNvPr id="2" name="Title 1"/>
          <p:cNvSpPr>
            <a:spLocks noGrp="1"/>
          </p:cNvSpPr>
          <p:nvPr>
            <p:ph type="title"/>
          </p:nvPr>
        </p:nvSpPr>
        <p:spPr>
          <a:xfrm>
            <a:off x="628650" y="365125"/>
            <a:ext cx="7886700" cy="1325563"/>
          </a:xfrm>
        </p:spPr>
        <p:txBody>
          <a:bodyPr>
            <a:normAutofit/>
          </a:bodyPr>
          <a:lstStyle/>
          <a:p>
            <a:r>
              <a:rPr lang="en-GB">
                <a:solidFill>
                  <a:srgbClr val="FFFFFF"/>
                </a:solidFill>
              </a:rPr>
              <a:t>Think! </a:t>
            </a:r>
          </a:p>
        </p:txBody>
      </p:sp>
      <p:graphicFrame>
        <p:nvGraphicFramePr>
          <p:cNvPr id="5" name="Content Placeholder 2">
            <a:extLst>
              <a:ext uri="{FF2B5EF4-FFF2-40B4-BE49-F238E27FC236}">
                <a16:creationId xmlns:a16="http://schemas.microsoft.com/office/drawing/2014/main" id="{DE3060DE-786A-4EB9-BCEC-93016722989A}"/>
              </a:ext>
            </a:extLst>
          </p:cNvPr>
          <p:cNvGraphicFramePr>
            <a:graphicFrameLocks noGrp="1"/>
          </p:cNvGraphicFramePr>
          <p:nvPr>
            <p:ph idx="1"/>
            <p:extLst>
              <p:ext uri="{D42A27DB-BD31-4B8C-83A1-F6EECF244321}">
                <p14:modId xmlns:p14="http://schemas.microsoft.com/office/powerpoint/2010/main" val="149097465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199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93555" y="620392"/>
            <a:ext cx="2856201" cy="5504688"/>
          </a:xfrm>
        </p:spPr>
        <p:txBody>
          <a:bodyPr>
            <a:normAutofit/>
          </a:bodyPr>
          <a:lstStyle/>
          <a:p>
            <a:r>
              <a:rPr lang="en-GB" sz="4400">
                <a:solidFill>
                  <a:schemeClr val="bg1"/>
                </a:solidFill>
              </a:rPr>
              <a:t>Overview of Orthodox Approaches</a:t>
            </a:r>
          </a:p>
        </p:txBody>
      </p:sp>
      <p:graphicFrame>
        <p:nvGraphicFramePr>
          <p:cNvPr id="5" name="Content Placeholder 2">
            <a:extLst>
              <a:ext uri="{FF2B5EF4-FFF2-40B4-BE49-F238E27FC236}">
                <a16:creationId xmlns:a16="http://schemas.microsoft.com/office/drawing/2014/main" id="{7A31F7AD-B25E-42A1-8426-86842EE7D7A5}"/>
              </a:ext>
            </a:extLst>
          </p:cNvPr>
          <p:cNvGraphicFramePr>
            <a:graphicFrameLocks noGrp="1"/>
          </p:cNvGraphicFramePr>
          <p:nvPr>
            <p:ph idx="1"/>
            <p:extLst>
              <p:ext uri="{D42A27DB-BD31-4B8C-83A1-F6EECF244321}">
                <p14:modId xmlns:p14="http://schemas.microsoft.com/office/powerpoint/2010/main" val="3864769033"/>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191" y="453981"/>
            <a:ext cx="5006340"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a:off x="548640" y="731520"/>
            <a:ext cx="4567428" cy="1426464"/>
          </a:xfrm>
        </p:spPr>
        <p:txBody>
          <a:bodyPr>
            <a:normAutofit/>
          </a:bodyPr>
          <a:lstStyle/>
          <a:p>
            <a:r>
              <a:rPr lang="en-GB">
                <a:solidFill>
                  <a:srgbClr val="FFFFFF"/>
                </a:solidFill>
              </a:rPr>
              <a:t>Leaders for Change </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7825" y="461737"/>
            <a:ext cx="1612020" cy="1870055"/>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0326" y="453155"/>
            <a:ext cx="1612018" cy="187863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Rectangle 13">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190" y="2480956"/>
            <a:ext cx="8448154"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92092" y="2798385"/>
            <a:ext cx="7948296" cy="3283260"/>
          </a:xfrm>
        </p:spPr>
        <p:txBody>
          <a:bodyPr anchor="ctr">
            <a:normAutofit/>
          </a:bodyPr>
          <a:lstStyle/>
          <a:p>
            <a:r>
              <a:rPr lang="en-GB" sz="1800"/>
              <a:t>Research shows that leaders need to both model and communicate their support for change. They must actively listen to the workforce and 'facilitate', and not necessarily 'direct' change (Fauth and Mahdon 2007).</a:t>
            </a:r>
          </a:p>
          <a:p>
            <a:r>
              <a:rPr lang="en-GB" sz="1800"/>
              <a:t>Factors crucial for managers to implement change include: </a:t>
            </a:r>
          </a:p>
          <a:p>
            <a:pPr lvl="1"/>
            <a:r>
              <a:rPr lang="en-GB" dirty="0"/>
              <a:t>clarifying the reallocation of tasks</a:t>
            </a:r>
          </a:p>
          <a:p>
            <a:pPr lvl="1"/>
            <a:r>
              <a:rPr lang="en-GB" dirty="0"/>
              <a:t>allowing sufficient time for individuals to work out ‘who does what’</a:t>
            </a:r>
          </a:p>
          <a:p>
            <a:pPr lvl="1"/>
            <a:r>
              <a:rPr lang="en-GB" dirty="0"/>
              <a:t>ensuring that new tasks motivate staff</a:t>
            </a:r>
          </a:p>
          <a:p>
            <a:pPr lvl="1"/>
            <a:r>
              <a:rPr lang="en-GB" dirty="0"/>
              <a:t>keeping watch over the interpersonal ramifications of task reallocation</a:t>
            </a:r>
          </a:p>
          <a:p>
            <a:pPr lvl="1"/>
            <a:r>
              <a:rPr lang="en-GB" dirty="0"/>
              <a:t>working with the team to develop performance goals (</a:t>
            </a:r>
            <a:r>
              <a:rPr lang="en-GB"/>
              <a:t>Reay</a:t>
            </a:r>
            <a:r>
              <a:rPr lang="en-GB" dirty="0"/>
              <a:t> et al. 2003)</a:t>
            </a:r>
          </a:p>
          <a:p>
            <a:pPr>
              <a:buNone/>
            </a:pPr>
            <a:r>
              <a:rPr lang="en-GB" sz="1800"/>
              <a:t>				(SCIE)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19797" y="586855"/>
            <a:ext cx="3172575" cy="3387497"/>
          </a:xfrm>
        </p:spPr>
        <p:txBody>
          <a:bodyPr anchor="b">
            <a:normAutofit/>
          </a:bodyPr>
          <a:lstStyle/>
          <a:p>
            <a:pPr algn="r"/>
            <a:r>
              <a:rPr lang="en-GB" sz="3500">
                <a:solidFill>
                  <a:srgbClr val="FFFFFF"/>
                </a:solidFill>
              </a:rPr>
              <a:t>Definition of Leadership</a:t>
            </a:r>
          </a:p>
        </p:txBody>
      </p:sp>
      <p:sp>
        <p:nvSpPr>
          <p:cNvPr id="3" name="Content Placeholder 2"/>
          <p:cNvSpPr>
            <a:spLocks noGrp="1"/>
          </p:cNvSpPr>
          <p:nvPr>
            <p:ph idx="1"/>
          </p:nvPr>
        </p:nvSpPr>
        <p:spPr>
          <a:xfrm>
            <a:off x="4877368" y="649480"/>
            <a:ext cx="3646835" cy="5546047"/>
          </a:xfrm>
        </p:spPr>
        <p:txBody>
          <a:bodyPr anchor="ctr">
            <a:normAutofit/>
          </a:bodyPr>
          <a:lstStyle/>
          <a:p>
            <a:r>
              <a:rPr lang="en-GB" sz="1700"/>
              <a:t>‘Leadership defines what the future should look like, aligns people with that vision, and inspires them to make it happen.’ (Kotter,1990)</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Oval 81">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434" name="Rectangle 2"/>
          <p:cNvSpPr>
            <a:spLocks noGrp="1" noChangeArrowheads="1"/>
          </p:cNvSpPr>
          <p:nvPr>
            <p:ph type="title"/>
          </p:nvPr>
        </p:nvSpPr>
        <p:spPr>
          <a:xfrm>
            <a:off x="619797" y="586855"/>
            <a:ext cx="3172575" cy="3387497"/>
          </a:xfrm>
        </p:spPr>
        <p:txBody>
          <a:bodyPr anchor="b">
            <a:normAutofit/>
          </a:bodyPr>
          <a:lstStyle/>
          <a:p>
            <a:pPr algn="r"/>
            <a:r>
              <a:rPr lang="en-GB" sz="3500">
                <a:solidFill>
                  <a:srgbClr val="FFFFFF"/>
                </a:solidFill>
              </a:rPr>
              <a:t>Manager or Leader?</a:t>
            </a:r>
          </a:p>
        </p:txBody>
      </p:sp>
      <p:sp>
        <p:nvSpPr>
          <p:cNvPr id="18435" name="Rectangle 3"/>
          <p:cNvSpPr>
            <a:spLocks noGrp="1" noChangeArrowheads="1"/>
          </p:cNvSpPr>
          <p:nvPr>
            <p:ph idx="1"/>
          </p:nvPr>
        </p:nvSpPr>
        <p:spPr>
          <a:xfrm>
            <a:off x="4877368" y="649480"/>
            <a:ext cx="3646835" cy="5546047"/>
          </a:xfrm>
        </p:spPr>
        <p:txBody>
          <a:bodyPr anchor="ctr">
            <a:normAutofit/>
          </a:bodyPr>
          <a:lstStyle/>
          <a:p>
            <a:r>
              <a:rPr lang="en-GB" sz="1700" dirty="0" err="1"/>
              <a:t>Zalesnik</a:t>
            </a:r>
            <a:r>
              <a:rPr lang="en-GB" sz="1700" dirty="0"/>
              <a:t> (</a:t>
            </a:r>
            <a:r>
              <a:rPr lang="en-GB" sz="1700" dirty="0" err="1"/>
              <a:t>Havard</a:t>
            </a:r>
            <a:r>
              <a:rPr lang="en-GB" sz="1700" dirty="0"/>
              <a:t> Business School)</a:t>
            </a:r>
          </a:p>
          <a:p>
            <a:pPr lvl="1"/>
            <a:r>
              <a:rPr lang="en-GB" sz="1700" dirty="0"/>
              <a:t>Manager motivates other people and administers resources to ensure company objectives are achieved</a:t>
            </a:r>
          </a:p>
          <a:p>
            <a:pPr lvl="1"/>
            <a:r>
              <a:rPr lang="en-GB" sz="1700" dirty="0"/>
              <a:t>Leader is involved in conceptual aspects, active rather than reactive, shaping ideas rather than responding to them</a:t>
            </a:r>
          </a:p>
          <a:p>
            <a:pPr marL="685800" lvl="2" indent="0">
              <a:buNone/>
            </a:pPr>
            <a:endParaRPr lang="en-GB" sz="17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6" name="Rectangle 72">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199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842" name="Rectangle 2"/>
          <p:cNvSpPr>
            <a:spLocks noGrp="1" noChangeArrowheads="1"/>
          </p:cNvSpPr>
          <p:nvPr>
            <p:ph type="title"/>
          </p:nvPr>
        </p:nvSpPr>
        <p:spPr>
          <a:xfrm>
            <a:off x="393555" y="620392"/>
            <a:ext cx="2856201" cy="5504688"/>
          </a:xfrm>
        </p:spPr>
        <p:txBody>
          <a:bodyPr>
            <a:normAutofit/>
          </a:bodyPr>
          <a:lstStyle/>
          <a:p>
            <a:pPr fontAlgn="auto">
              <a:spcAft>
                <a:spcPts val="0"/>
              </a:spcAft>
              <a:defRPr/>
            </a:pPr>
            <a:r>
              <a:rPr lang="en-GB" sz="5200">
                <a:solidFill>
                  <a:schemeClr val="bg1"/>
                </a:solidFill>
              </a:rPr>
              <a:t>The Leader Is Followed. </a:t>
            </a:r>
            <a:br>
              <a:rPr lang="en-GB" sz="5200">
                <a:solidFill>
                  <a:schemeClr val="bg1"/>
                </a:solidFill>
              </a:rPr>
            </a:br>
            <a:r>
              <a:rPr lang="en-GB" sz="5200">
                <a:solidFill>
                  <a:schemeClr val="bg1"/>
                </a:solidFill>
              </a:rPr>
              <a:t>The Manager Rules</a:t>
            </a:r>
          </a:p>
        </p:txBody>
      </p:sp>
      <p:graphicFrame>
        <p:nvGraphicFramePr>
          <p:cNvPr id="35847" name="Rectangle 3">
            <a:extLst>
              <a:ext uri="{FF2B5EF4-FFF2-40B4-BE49-F238E27FC236}">
                <a16:creationId xmlns:a16="http://schemas.microsoft.com/office/drawing/2014/main" id="{A7B34D55-3A45-4472-A941-3A2A90050FA6}"/>
              </a:ext>
            </a:extLst>
          </p:cNvPr>
          <p:cNvGraphicFramePr>
            <a:graphicFrameLocks noGrp="1"/>
          </p:cNvGraphicFramePr>
          <p:nvPr>
            <p:ph idx="1"/>
            <p:extLst>
              <p:ext uri="{D42A27DB-BD31-4B8C-83A1-F6EECF244321}">
                <p14:modId xmlns:p14="http://schemas.microsoft.com/office/powerpoint/2010/main" val="2395715308"/>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4294967295"/>
          </p:nvPr>
        </p:nvSpPr>
        <p:spPr>
          <a:xfrm>
            <a:off x="3335481" y="591344"/>
            <a:ext cx="5179868" cy="5585619"/>
          </a:xfrm>
        </p:spPr>
        <p:txBody>
          <a:bodyPr vert="horz" lIns="91440" tIns="45720" rIns="91440" bIns="45720" rtlCol="0" anchor="ctr">
            <a:normAutofit/>
          </a:bodyPr>
          <a:lstStyle/>
          <a:p>
            <a:pPr indent="-228600" defTabSz="914400"/>
            <a:r>
              <a:rPr lang="en-US"/>
              <a:t>Team leaders and managers are responsible for bridging the gap between the vision at the top and the work at the front line (Tenkasi and Chesmore 2003), and therefore have a key role to play in making sense of the change and communicating plans to the workforce. Discuss.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191" y="453981"/>
            <a:ext cx="5006340"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0482" name="Rectangle 2"/>
          <p:cNvSpPr>
            <a:spLocks noGrp="1" noChangeArrowheads="1"/>
          </p:cNvSpPr>
          <p:nvPr>
            <p:ph type="title"/>
          </p:nvPr>
        </p:nvSpPr>
        <p:spPr>
          <a:xfrm>
            <a:off x="548640" y="731520"/>
            <a:ext cx="4567428" cy="1426464"/>
          </a:xfrm>
        </p:spPr>
        <p:txBody>
          <a:bodyPr>
            <a:normAutofit/>
          </a:bodyPr>
          <a:lstStyle/>
          <a:p>
            <a:r>
              <a:rPr lang="en-US">
                <a:solidFill>
                  <a:srgbClr val="FFFFFF"/>
                </a:solidFill>
              </a:rPr>
              <a:t>Burns (1978)</a:t>
            </a:r>
          </a:p>
        </p:txBody>
      </p:sp>
      <p:sp>
        <p:nvSpPr>
          <p:cNvPr id="74" name="Rectangle 73">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7825" y="461737"/>
            <a:ext cx="1612020" cy="1870055"/>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6" name="Rectangle 75">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0326" y="453155"/>
            <a:ext cx="1612018" cy="187863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8" name="Rectangle 77">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190" y="2480956"/>
            <a:ext cx="8448154"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3" name="Rectangle 3"/>
          <p:cNvSpPr>
            <a:spLocks noGrp="1" noChangeArrowheads="1"/>
          </p:cNvSpPr>
          <p:nvPr>
            <p:ph idx="1"/>
          </p:nvPr>
        </p:nvSpPr>
        <p:spPr>
          <a:xfrm>
            <a:off x="592092" y="2798385"/>
            <a:ext cx="7948296" cy="3283260"/>
          </a:xfrm>
        </p:spPr>
        <p:txBody>
          <a:bodyPr anchor="ctr">
            <a:normAutofit/>
          </a:bodyPr>
          <a:lstStyle/>
          <a:p>
            <a:r>
              <a:rPr lang="en-US" sz="2300"/>
              <a:t>Two types of leaders:</a:t>
            </a:r>
          </a:p>
          <a:p>
            <a:pPr lvl="1"/>
            <a:r>
              <a:rPr lang="en-US" sz="2300"/>
              <a:t>transactional leader</a:t>
            </a:r>
          </a:p>
          <a:p>
            <a:pPr lvl="2"/>
            <a:r>
              <a:rPr lang="en-US" sz="2300"/>
              <a:t>traditional manager concerned with day to day activities</a:t>
            </a:r>
          </a:p>
          <a:p>
            <a:pPr lvl="1"/>
            <a:r>
              <a:rPr lang="en-US" sz="2300"/>
              <a:t>transformational leader</a:t>
            </a:r>
          </a:p>
          <a:p>
            <a:pPr lvl="2"/>
            <a:r>
              <a:rPr lang="en-US" sz="2300"/>
              <a:t>leader who is committed to a vision that empowers others</a:t>
            </a:r>
          </a:p>
          <a:p>
            <a:pPr lvl="2"/>
            <a:endParaRPr lang="en-US" sz="2300"/>
          </a:p>
          <a:p>
            <a:pPr lvl="2">
              <a:buFontTx/>
              <a:buNone/>
            </a:pPr>
            <a:r>
              <a:rPr lang="en-US" sz="2300" i="1"/>
              <a:t>transformational leader is an extension of the transactional and charismatic leader (Bass, 1992)</a:t>
            </a:r>
            <a:r>
              <a:rPr lang="en-US" sz="2300"/>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Freeform: Shape 81">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4" name="Rectangle 83">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30" name="Rectangle 2"/>
          <p:cNvSpPr>
            <a:spLocks noGrp="1" noChangeArrowheads="1"/>
          </p:cNvSpPr>
          <p:nvPr>
            <p:ph type="title"/>
          </p:nvPr>
        </p:nvSpPr>
        <p:spPr>
          <a:xfrm>
            <a:off x="350041" y="586855"/>
            <a:ext cx="2401025" cy="3387497"/>
          </a:xfrm>
        </p:spPr>
        <p:txBody>
          <a:bodyPr anchor="b">
            <a:normAutofit/>
          </a:bodyPr>
          <a:lstStyle/>
          <a:p>
            <a:pPr algn="r"/>
            <a:r>
              <a:rPr lang="en-US" sz="2500">
                <a:solidFill>
                  <a:srgbClr val="FFFFFF"/>
                </a:solidFill>
              </a:rPr>
              <a:t>Transformational leader</a:t>
            </a:r>
          </a:p>
        </p:txBody>
      </p:sp>
      <p:sp>
        <p:nvSpPr>
          <p:cNvPr id="22531" name="Rectangle 3"/>
          <p:cNvSpPr>
            <a:spLocks noGrp="1" noChangeArrowheads="1"/>
          </p:cNvSpPr>
          <p:nvPr>
            <p:ph idx="1"/>
          </p:nvPr>
        </p:nvSpPr>
        <p:spPr>
          <a:xfrm>
            <a:off x="3607694" y="649480"/>
            <a:ext cx="4916510" cy="5546047"/>
          </a:xfrm>
        </p:spPr>
        <p:txBody>
          <a:bodyPr anchor="ctr">
            <a:normAutofit/>
          </a:bodyPr>
          <a:lstStyle/>
          <a:p>
            <a:r>
              <a:rPr lang="en-US" sz="1700"/>
              <a:t>Motivates others by behaving in accordance with values, providing vision that reflects mutual values and empowering others to contribute</a:t>
            </a:r>
          </a:p>
          <a:p>
            <a:r>
              <a:rPr lang="en-US" sz="1700"/>
              <a:t>Identify themselves as agents of change; believe in people;are courageous; are lifelong learners;have the ability to deal with complexity;ambiguity and uncertainty; are visionaries (Tichy &amp; Devanna, 1986)</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a:xfrm>
            <a:off x="619797" y="586855"/>
            <a:ext cx="3172575" cy="3387497"/>
          </a:xfrm>
        </p:spPr>
        <p:txBody>
          <a:bodyPr anchor="b">
            <a:normAutofit/>
          </a:bodyPr>
          <a:lstStyle/>
          <a:p>
            <a:pPr algn="r"/>
            <a:r>
              <a:rPr lang="en-GB" sz="3500">
                <a:solidFill>
                  <a:srgbClr val="FFFFFF"/>
                </a:solidFill>
              </a:rPr>
              <a:t>Transactional</a:t>
            </a:r>
          </a:p>
        </p:txBody>
      </p:sp>
      <p:sp>
        <p:nvSpPr>
          <p:cNvPr id="5" name="Content Placeholder 4"/>
          <p:cNvSpPr>
            <a:spLocks noGrp="1"/>
          </p:cNvSpPr>
          <p:nvPr>
            <p:ph idx="1"/>
          </p:nvPr>
        </p:nvSpPr>
        <p:spPr>
          <a:xfrm>
            <a:off x="4877368" y="649480"/>
            <a:ext cx="3646835" cy="5546047"/>
          </a:xfrm>
        </p:spPr>
        <p:txBody>
          <a:bodyPr anchor="ctr">
            <a:normAutofit/>
          </a:bodyPr>
          <a:lstStyle/>
          <a:p>
            <a:pPr>
              <a:buNone/>
            </a:pPr>
            <a:r>
              <a:rPr lang="en-GB" sz="1700"/>
              <a:t>‘ The relations of most leaders and followers are transactional – leaders approach followers with an eye to exchange one thing for another: jobs for votes, or subsidies for campaign contributions.  Such transactions comprise the bulk of the relationships among leaders and followers.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a:solidFill>
                  <a:srgbClr val="FFFFFF"/>
                </a:solidFill>
              </a:rPr>
              <a:t>Transforming</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3335481" y="591344"/>
            <a:ext cx="5179868" cy="5585619"/>
          </a:xfrm>
        </p:spPr>
        <p:txBody>
          <a:bodyPr anchor="ctr">
            <a:normAutofit/>
          </a:bodyPr>
          <a:lstStyle/>
          <a:p>
            <a:r>
              <a:rPr lang="en-GB" dirty="0"/>
              <a:t>‘Transforming leadership, while more complex than transactional, is more potent.  The transforming leader recognises an existing need or demand of a potential follower. But, beyond that, the transforming leader looks for potential motives in followers, seeks to satisfy hunger, needs and engages the full person of the follower…’</a:t>
            </a:r>
          </a:p>
          <a:p>
            <a:pPr>
              <a:buNone/>
            </a:pPr>
            <a:r>
              <a:rPr lang="en-GB" dirty="0"/>
              <a:t>        Burns (1978)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400762" y="563918"/>
            <a:ext cx="3089954" cy="5978614"/>
            <a:chOff x="7513372" y="803186"/>
            <a:chExt cx="4163968" cy="5978614"/>
          </a:xfrm>
        </p:grpSpPr>
        <p:sp>
          <p:nvSpPr>
            <p:cNvPr id="21"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823851" y="885651"/>
            <a:ext cx="2422352" cy="4624603"/>
          </a:xfrm>
        </p:spPr>
        <p:txBody>
          <a:bodyPr>
            <a:normAutofit/>
          </a:bodyPr>
          <a:lstStyle/>
          <a:p>
            <a:r>
              <a:rPr lang="en-GB">
                <a:solidFill>
                  <a:srgbClr val="FFFFFF"/>
                </a:solidFill>
              </a:rPr>
              <a:t>Transforming</a:t>
            </a:r>
          </a:p>
        </p:txBody>
      </p:sp>
      <p:sp>
        <p:nvSpPr>
          <p:cNvPr id="3" name="Content Placeholder 2"/>
          <p:cNvSpPr>
            <a:spLocks noGrp="1"/>
          </p:cNvSpPr>
          <p:nvPr>
            <p:ph idx="1"/>
          </p:nvPr>
        </p:nvSpPr>
        <p:spPr>
          <a:xfrm>
            <a:off x="3734031" y="885651"/>
            <a:ext cx="4893915" cy="4616849"/>
          </a:xfrm>
        </p:spPr>
        <p:txBody>
          <a:bodyPr anchor="ctr">
            <a:normAutofit/>
          </a:bodyPr>
          <a:lstStyle/>
          <a:p>
            <a:r>
              <a:rPr lang="en-GB" dirty="0"/>
              <a:t>‘Moreover, these simple truths are expressed with conviction.  The goal – or better still the vision – is rendered clear and it is made to seem both desirable and achievable.  Organisational members are asked to forsake mediocrity and routine and aspire instead to reach a future state of such high achievement that it deserves the willing expenditure of extra discretionary effort and commitment.’</a:t>
            </a:r>
          </a:p>
          <a:p>
            <a:pPr>
              <a:buNone/>
            </a:pPr>
            <a:r>
              <a:rPr lang="en-GB" dirty="0"/>
              <a:t>       Storey (2004)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400762" y="563918"/>
            <a:ext cx="3089954" cy="5978614"/>
            <a:chOff x="7513372" y="803186"/>
            <a:chExt cx="4163968" cy="5978614"/>
          </a:xfrm>
        </p:grpSpPr>
        <p:sp>
          <p:nvSpPr>
            <p:cNvPr id="11"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823851" y="885651"/>
            <a:ext cx="2422352" cy="4624603"/>
          </a:xfrm>
        </p:spPr>
        <p:txBody>
          <a:bodyPr>
            <a:normAutofit/>
          </a:bodyPr>
          <a:lstStyle/>
          <a:p>
            <a:r>
              <a:rPr lang="en-GB">
                <a:solidFill>
                  <a:srgbClr val="FFFFFF"/>
                </a:solidFill>
              </a:rPr>
              <a:t>Transforming</a:t>
            </a:r>
          </a:p>
        </p:txBody>
      </p:sp>
      <p:sp>
        <p:nvSpPr>
          <p:cNvPr id="3" name="Content Placeholder 2"/>
          <p:cNvSpPr>
            <a:spLocks noGrp="1"/>
          </p:cNvSpPr>
          <p:nvPr>
            <p:ph idx="1"/>
          </p:nvPr>
        </p:nvSpPr>
        <p:spPr>
          <a:xfrm>
            <a:off x="3734031" y="885651"/>
            <a:ext cx="4893915" cy="4616849"/>
          </a:xfrm>
        </p:spPr>
        <p:txBody>
          <a:bodyPr anchor="ctr">
            <a:normAutofit/>
          </a:bodyPr>
          <a:lstStyle/>
          <a:p>
            <a:r>
              <a:rPr lang="en-GB" dirty="0"/>
              <a:t>‘…ordinary people achieving extraordinary things through the influence of the leader.  This kind of leader reduces complexity, doubt, cynicism and ambiguity by cutting through to the essential elements, and these are expressed in simple, readily understandable language.’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400762" y="563918"/>
            <a:ext cx="3089954" cy="5978614"/>
            <a:chOff x="7513372" y="803186"/>
            <a:chExt cx="4163968" cy="5978614"/>
          </a:xfrm>
        </p:grpSpPr>
        <p:sp>
          <p:nvSpPr>
            <p:cNvPr id="11"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823851" y="885651"/>
            <a:ext cx="2422352" cy="4624603"/>
          </a:xfrm>
        </p:spPr>
        <p:txBody>
          <a:bodyPr>
            <a:normAutofit/>
          </a:bodyPr>
          <a:lstStyle/>
          <a:p>
            <a:r>
              <a:rPr lang="en-GB">
                <a:solidFill>
                  <a:srgbClr val="FFFFFF"/>
                </a:solidFill>
              </a:rPr>
              <a:t>Transforming</a:t>
            </a:r>
          </a:p>
        </p:txBody>
      </p:sp>
      <p:sp>
        <p:nvSpPr>
          <p:cNvPr id="3" name="Content Placeholder 2"/>
          <p:cNvSpPr>
            <a:spLocks noGrp="1"/>
          </p:cNvSpPr>
          <p:nvPr>
            <p:ph idx="1"/>
          </p:nvPr>
        </p:nvSpPr>
        <p:spPr>
          <a:xfrm>
            <a:off x="3734031" y="885651"/>
            <a:ext cx="4893915" cy="4616849"/>
          </a:xfrm>
        </p:spPr>
        <p:txBody>
          <a:bodyPr anchor="ctr">
            <a:normAutofit/>
          </a:bodyPr>
          <a:lstStyle/>
          <a:p>
            <a:r>
              <a:rPr lang="en-GB" dirty="0"/>
              <a:t>Individualised Consideration: Coaching, mentoring etc</a:t>
            </a:r>
          </a:p>
          <a:p>
            <a:r>
              <a:rPr lang="en-GB" dirty="0"/>
              <a:t>Intellectual Stimulation: question the status quo, encourage imagination, creativity, logical thinking and intuition.</a:t>
            </a:r>
          </a:p>
          <a:p>
            <a:r>
              <a:rPr lang="en-GB" dirty="0"/>
              <a:t>Inspirational Motivation: Clear vision, problems as opportunities, language and symbols…</a:t>
            </a:r>
            <a:r>
              <a:rPr lang="en-GB" i="1" dirty="0"/>
              <a:t>I have a dream…Ask not what your country can do for you etc. </a:t>
            </a:r>
            <a:r>
              <a:rPr lang="en-GB" dirty="0"/>
              <a:t>Go the extra mile.</a:t>
            </a:r>
          </a:p>
          <a:p>
            <a:r>
              <a:rPr lang="en-GB" dirty="0"/>
              <a:t>Idealised influence (charisma): Confident in communicating a virtuous vision.</a:t>
            </a:r>
          </a:p>
          <a:p>
            <a:pPr>
              <a:buNone/>
            </a:pPr>
            <a:r>
              <a:rPr lang="en-GB" dirty="0"/>
              <a:t>    (Bass and </a:t>
            </a:r>
            <a:r>
              <a:rPr lang="en-GB"/>
              <a:t>Avolio</a:t>
            </a:r>
            <a:r>
              <a:rPr lang="en-GB" dirty="0"/>
              <a:t>, 1985)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76626F32-24C4-476E-907C-3CEC3010516B}"/>
              </a:ext>
            </a:extLst>
          </p:cNvPr>
          <p:cNvGraphicFramePr>
            <a:graphicFrameLocks noGrp="1"/>
          </p:cNvGraphicFramePr>
          <p:nvPr>
            <p:ph idx="4294967295"/>
            <p:extLst>
              <p:ext uri="{D42A27DB-BD31-4B8C-83A1-F6EECF244321}">
                <p14:modId xmlns:p14="http://schemas.microsoft.com/office/powerpoint/2010/main" val="2582464890"/>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81F66C7C-6608-4391-9AF2-182305E54716}"/>
              </a:ext>
            </a:extLst>
          </p:cNvPr>
          <p:cNvGraphicFramePr>
            <a:graphicFrameLocks noGrp="1"/>
          </p:cNvGraphicFramePr>
          <p:nvPr>
            <p:ph idx="4294967295"/>
          </p:nvPr>
        </p:nvGraphicFramePr>
        <p:xfrm>
          <a:off x="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24072" y="629266"/>
            <a:ext cx="4939868" cy="1676603"/>
          </a:xfrm>
        </p:spPr>
        <p:txBody>
          <a:bodyPr>
            <a:normAutofit/>
          </a:bodyPr>
          <a:lstStyle/>
          <a:p>
            <a:r>
              <a:rPr lang="en-GB" sz="4700"/>
              <a:t>Critique</a:t>
            </a:r>
          </a:p>
        </p:txBody>
      </p:sp>
      <p:pic>
        <p:nvPicPr>
          <p:cNvPr id="34" name="Picture 33">
            <a:extLst>
              <a:ext uri="{FF2B5EF4-FFF2-40B4-BE49-F238E27FC236}">
                <a16:creationId xmlns:a16="http://schemas.microsoft.com/office/drawing/2014/main" id="{232789C5-076F-44B9-A133-6D885CD04303}"/>
              </a:ext>
            </a:extLst>
          </p:cNvPr>
          <p:cNvPicPr>
            <a:picLocks noChangeAspect="1"/>
          </p:cNvPicPr>
          <p:nvPr/>
        </p:nvPicPr>
        <p:blipFill rotWithShape="1">
          <a:blip r:embed="rId2"/>
          <a:srcRect l="20157" r="46004" b="-1"/>
          <a:stretch/>
        </p:blipFill>
        <p:spPr>
          <a:xfrm>
            <a:off x="20" y="10"/>
            <a:ext cx="3476673" cy="6857990"/>
          </a:xfrm>
          <a:prstGeom prst="rect">
            <a:avLst/>
          </a:prstGeom>
          <a:effectLst/>
        </p:spPr>
      </p:pic>
      <p:graphicFrame>
        <p:nvGraphicFramePr>
          <p:cNvPr id="33" name="Content Placeholder 2">
            <a:extLst>
              <a:ext uri="{FF2B5EF4-FFF2-40B4-BE49-F238E27FC236}">
                <a16:creationId xmlns:a16="http://schemas.microsoft.com/office/drawing/2014/main" id="{67A5D7A5-AD9D-458D-BF8A-DB82159A505B}"/>
              </a:ext>
            </a:extLst>
          </p:cNvPr>
          <p:cNvGraphicFramePr>
            <a:graphicFrameLocks noGrp="1"/>
          </p:cNvGraphicFramePr>
          <p:nvPr>
            <p:ph idx="1"/>
            <p:extLst>
              <p:ext uri="{D42A27DB-BD31-4B8C-83A1-F6EECF244321}">
                <p14:modId xmlns:p14="http://schemas.microsoft.com/office/powerpoint/2010/main" val="2305697884"/>
              </p:ext>
            </p:extLst>
          </p:nvPr>
        </p:nvGraphicFramePr>
        <p:xfrm>
          <a:off x="3724073" y="2438400"/>
          <a:ext cx="4939867" cy="3785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199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93555" y="620392"/>
            <a:ext cx="2856201" cy="5504688"/>
          </a:xfrm>
        </p:spPr>
        <p:txBody>
          <a:bodyPr>
            <a:normAutofit/>
          </a:bodyPr>
          <a:lstStyle/>
          <a:p>
            <a:r>
              <a:rPr lang="en-GB" sz="5200">
                <a:solidFill>
                  <a:schemeClr val="bg1"/>
                </a:solidFill>
              </a:rPr>
              <a:t>Critique</a:t>
            </a:r>
          </a:p>
        </p:txBody>
      </p:sp>
      <p:graphicFrame>
        <p:nvGraphicFramePr>
          <p:cNvPr id="5" name="Content Placeholder 2">
            <a:extLst>
              <a:ext uri="{FF2B5EF4-FFF2-40B4-BE49-F238E27FC236}">
                <a16:creationId xmlns:a16="http://schemas.microsoft.com/office/drawing/2014/main" id="{1199EC60-71F1-4343-BFD5-5BC8DCADA2A6}"/>
              </a:ext>
            </a:extLst>
          </p:cNvPr>
          <p:cNvGraphicFramePr>
            <a:graphicFrameLocks noGrp="1"/>
          </p:cNvGraphicFramePr>
          <p:nvPr>
            <p:ph idx="1"/>
            <p:extLst>
              <p:ext uri="{D42A27DB-BD31-4B8C-83A1-F6EECF244321}">
                <p14:modId xmlns:p14="http://schemas.microsoft.com/office/powerpoint/2010/main" val="2966610261"/>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240022" y="365760"/>
            <a:ext cx="7025402" cy="1188720"/>
          </a:xfrm>
        </p:spPr>
        <p:txBody>
          <a:bodyPr>
            <a:normAutofit/>
          </a:bodyPr>
          <a:lstStyle/>
          <a:p>
            <a:r>
              <a:rPr lang="en-GB"/>
              <a:t>References</a:t>
            </a:r>
          </a:p>
        </p:txBody>
      </p:sp>
      <p:sp>
        <p:nvSpPr>
          <p:cNvPr id="72" name="Freeform: Shape 71">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23075"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4" name="Freeform: Shape 73">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0"/>
            <a:ext cx="9144000"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6" name="Freeform: Shape 75">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728740"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579" name="Rectangle 3"/>
          <p:cNvSpPr>
            <a:spLocks noGrp="1" noChangeArrowheads="1"/>
          </p:cNvSpPr>
          <p:nvPr>
            <p:ph idx="1"/>
          </p:nvPr>
        </p:nvSpPr>
        <p:spPr>
          <a:xfrm>
            <a:off x="1240022" y="2176272"/>
            <a:ext cx="7025403" cy="4041648"/>
          </a:xfrm>
        </p:spPr>
        <p:txBody>
          <a:bodyPr anchor="t">
            <a:normAutofit/>
          </a:bodyPr>
          <a:lstStyle/>
          <a:p>
            <a:pPr>
              <a:buFontTx/>
              <a:buNone/>
            </a:pPr>
            <a:r>
              <a:rPr lang="en-US" sz="1600"/>
              <a:t>Cole GA (1996) 5th Edition. </a:t>
            </a:r>
            <a:r>
              <a:rPr lang="en-US" sz="1600" i="1"/>
              <a:t>Management Theory and Practice</a:t>
            </a:r>
            <a:r>
              <a:rPr lang="en-US" sz="1600"/>
              <a:t>. Continuum.</a:t>
            </a:r>
          </a:p>
          <a:p>
            <a:pPr>
              <a:buFontTx/>
              <a:buNone/>
            </a:pPr>
            <a:r>
              <a:rPr lang="en-US" sz="1600"/>
              <a:t>Currie,G. and Lockett, A. (2007) ‘ A critique of Transformational Leadership: Moral, Professional and Contingent dimensions of Leadership within public service organisations,’ Human Relations 60 (2): 341-370 </a:t>
            </a:r>
          </a:p>
          <a:p>
            <a:pPr>
              <a:buFontTx/>
              <a:buNone/>
            </a:pPr>
            <a:r>
              <a:rPr lang="en-GB" sz="1600"/>
              <a:t> </a:t>
            </a:r>
            <a:r>
              <a:rPr lang="en-US" sz="1600"/>
              <a:t>Handy C (1999) 4th Edition </a:t>
            </a:r>
            <a:r>
              <a:rPr lang="en-US" sz="1600" i="1"/>
              <a:t>Understanding Organizations</a:t>
            </a:r>
            <a:r>
              <a:rPr lang="en-US" sz="1600"/>
              <a:t>. Penguin</a:t>
            </a:r>
          </a:p>
          <a:p>
            <a:pPr>
              <a:buFontTx/>
              <a:buNone/>
            </a:pPr>
            <a:r>
              <a:rPr lang="en-US" sz="1600"/>
              <a:t>Institute of leadership and Management </a:t>
            </a:r>
          </a:p>
          <a:p>
            <a:pPr>
              <a:buFontTx/>
              <a:buNone/>
            </a:pPr>
            <a:r>
              <a:rPr lang="en-GB" sz="1600"/>
              <a:t>Luthans F et al (1988) </a:t>
            </a:r>
            <a:r>
              <a:rPr lang="en-GB" sz="1600" i="1"/>
              <a:t>Teal Managers</a:t>
            </a:r>
            <a:r>
              <a:rPr lang="en-GB" sz="1600"/>
              <a:t>. Cambridge MA. Ballinger publishing</a:t>
            </a:r>
          </a:p>
          <a:p>
            <a:pPr>
              <a:buFontTx/>
              <a:buNone/>
            </a:pPr>
            <a:r>
              <a:rPr lang="en-GB" sz="1600"/>
              <a:t>Mintzberg H (1979) </a:t>
            </a:r>
            <a:r>
              <a:rPr lang="en-GB" sz="1600" i="1"/>
              <a:t>The Nature of a Manager’s Work</a:t>
            </a:r>
            <a:r>
              <a:rPr lang="en-GB" sz="1600"/>
              <a:t>. Englewood Cliffs. NJ Prentice Hall</a:t>
            </a:r>
            <a:r>
              <a:rPr lang="en-US" sz="1600"/>
              <a:t> </a:t>
            </a:r>
          </a:p>
          <a:p>
            <a:pPr>
              <a:buFontTx/>
              <a:buNone/>
            </a:pPr>
            <a:r>
              <a:rPr lang="en-GB" sz="1600"/>
              <a:t>Pascale, R (1990) ‘ Managing on the Edge’, Penguin Book, pp 65,  </a:t>
            </a:r>
          </a:p>
          <a:p>
            <a:pPr>
              <a:buFontTx/>
              <a:buNone/>
            </a:pPr>
            <a:r>
              <a:rPr lang="en-GB" sz="1600"/>
              <a:t>Predpall, D (1994) ‘Developing Quality Improvement Processes In Consulting Engineering Firms’, Journal of Management in Engineering, pp 30-31, May-June</a:t>
            </a:r>
          </a:p>
          <a:p>
            <a:pPr>
              <a:buFontTx/>
              <a:buNone/>
            </a:pPr>
            <a:r>
              <a:rPr lang="en-GB" sz="1600"/>
              <a:t>Van Wart, M. (2003) ‘Public-sector Leadership Theory: An Assessment,’ Public Administration Review, 63 (2): 214-226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1879</TotalTime>
  <Words>1930</Words>
  <Application>Microsoft Office PowerPoint</Application>
  <PresentationFormat>On-screen Show (4:3)</PresentationFormat>
  <Paragraphs>153</Paragraphs>
  <Slides>26</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Leadership</vt:lpstr>
      <vt:lpstr>Manager vs Leader</vt:lpstr>
      <vt:lpstr>Activity 1</vt:lpstr>
      <vt:lpstr>Definition of Management</vt:lpstr>
      <vt:lpstr>A manager</vt:lpstr>
      <vt:lpstr>Management</vt:lpstr>
      <vt:lpstr>The difference?</vt:lpstr>
      <vt:lpstr>Think! </vt:lpstr>
      <vt:lpstr>Overview of Orthodox Approaches</vt:lpstr>
      <vt:lpstr>Leaders for Change </vt:lpstr>
      <vt:lpstr>Definition of Leadership</vt:lpstr>
      <vt:lpstr>Manager or Leader?</vt:lpstr>
      <vt:lpstr>The Leader Is Followed.  The Manager Rules</vt:lpstr>
      <vt:lpstr>PowerPoint Presentation</vt:lpstr>
      <vt:lpstr>Burns (1978)</vt:lpstr>
      <vt:lpstr>Transformational leader</vt:lpstr>
      <vt:lpstr>Transactional</vt:lpstr>
      <vt:lpstr>Transforming</vt:lpstr>
      <vt:lpstr>Transforming</vt:lpstr>
      <vt:lpstr>Transforming</vt:lpstr>
      <vt:lpstr>Transforming</vt:lpstr>
      <vt:lpstr>PowerPoint Presentation</vt:lpstr>
      <vt:lpstr>PowerPoint Presentation</vt:lpstr>
      <vt:lpstr>Critique</vt:lpstr>
      <vt:lpstr>Critique</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Leadership</dc:title>
  <dc:creator>new</dc:creator>
  <cp:lastModifiedBy>new</cp:lastModifiedBy>
  <cp:revision>4</cp:revision>
  <dcterms:created xsi:type="dcterms:W3CDTF">2021-11-15T12:00:12Z</dcterms:created>
  <dcterms:modified xsi:type="dcterms:W3CDTF">2021-11-22T11:47:31Z</dcterms:modified>
</cp:coreProperties>
</file>