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48"/>
  </p:normalViewPr>
  <p:slideViewPr>
    <p:cSldViewPr snapToGrid="0" snapToObjects="1">
      <p:cViewPr varScale="1">
        <p:scale>
          <a:sx n="117" d="100"/>
          <a:sy n="117" d="100"/>
        </p:scale>
        <p:origin x="3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86E95-3C86-BB46-BEBB-4AD680FB66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2A6B85-3C49-9340-B865-7EA9C236C5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8673A2-5FFA-384A-9C22-86BDE7252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E0AF-5B1F-ED4F-915D-BF98A2A45423}" type="datetimeFigureOut">
              <a:rPr lang="en-US" smtClean="0"/>
              <a:t>10/8/24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A0DAA-3065-4549-919D-5CCE402AA7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CB497E-F96F-DA4F-A05F-F7F5C04B9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2B9D8-435A-2F45-B486-9B6091B9C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6210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5C171-4D20-5446-9E26-133D96FB4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8B80F-71F4-B046-AB0A-9741CE060E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ED8661-8D70-B44F-B0B0-BCBABEEF7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E0AF-5B1F-ED4F-915D-BF98A2A45423}" type="datetimeFigureOut">
              <a:rPr lang="en-US" smtClean="0"/>
              <a:t>10/8/24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239355-6C05-844A-888D-18F0A9B61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691531-E8C8-1E43-BF39-AC7E8AE87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2B9D8-435A-2F45-B486-9B6091B9C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08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48F88-E087-454C-AFE1-4B11ADF09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70A09C-8E1B-814F-9974-BFCC21E55F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2392A3-4C06-4B4F-9789-AEEA062395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E0AF-5B1F-ED4F-915D-BF98A2A45423}" type="datetimeFigureOut">
              <a:rPr lang="en-US" smtClean="0"/>
              <a:t>10/8/24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2F4043-93C3-BC4F-B13C-B5EDF3634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2B5F21-E76A-BA4B-AD70-480640374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2B9D8-435A-2F45-B486-9B6091B9C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584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B40DE-3D78-F945-95B0-98D0FCEC5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EEF23-A737-A54A-8195-06EA6D54A5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998BF6-BB9D-A64C-A0FC-530CA9FC37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87C073-E38A-6F4A-A144-DE1E4EA1B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E0AF-5B1F-ED4F-915D-BF98A2A45423}" type="datetimeFigureOut">
              <a:rPr lang="en-US" smtClean="0"/>
              <a:t>10/8/24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2052B-C372-F245-B646-61CAE36AF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FB17E6-527E-F34A-A388-07BC110C2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2B9D8-435A-2F45-B486-9B6091B9C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875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0327A-A123-A748-9620-FF6372836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4FDF0D-7F71-6042-9415-975678EAF2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55BD08-5C1B-3A4E-9676-87D35811D0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C99386-173E-2F4E-8C17-403CFB64CE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4CCA07-26F8-E143-8D54-48B90EF5EE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794677-9D1C-2D41-BC6B-9A024EB911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E0AF-5B1F-ED4F-915D-BF98A2A45423}" type="datetimeFigureOut">
              <a:rPr lang="en-US" smtClean="0"/>
              <a:t>10/8/24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46BB81-4A90-DA47-95CB-53BE5060C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E75CFC-DD4E-E848-9789-70AF8775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2B9D8-435A-2F45-B486-9B6091B9C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152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01034-6082-EE45-931C-001C03D70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A3C674-C9F5-D742-90F7-B15EFFB434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E0AF-5B1F-ED4F-915D-BF98A2A45423}" type="datetimeFigureOut">
              <a:rPr lang="en-US" smtClean="0"/>
              <a:t>10/8/24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8107BB-8042-744F-8B09-92068D37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D9FE73-EF8F-E149-8548-4B2EE97936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2B9D8-435A-2F45-B486-9B6091B9C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997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364631-8CFA-A146-85A0-DAA4160155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E0AF-5B1F-ED4F-915D-BF98A2A45423}" type="datetimeFigureOut">
              <a:rPr lang="en-US" smtClean="0"/>
              <a:t>10/8/24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D40637-0D04-B342-BA02-6EE8C5D4C9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4772AC-B5C6-C946-AF5D-28F398EA0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2B9D8-435A-2F45-B486-9B6091B9C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179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6052D-68CD-6E47-8ACE-070702113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DDC3A-0004-4049-9969-5373159B35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845E9E-659B-0F4C-A52F-EDD9B40A19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72FC98-ACC2-654C-A377-2352E0826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E0AF-5B1F-ED4F-915D-BF98A2A45423}" type="datetimeFigureOut">
              <a:rPr lang="en-US" smtClean="0"/>
              <a:t>10/8/24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8BEBCF-E971-4649-A677-2081046DA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F1D8FE-8485-ED43-ACA7-3BA91541E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2B9D8-435A-2F45-B486-9B6091B9C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790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4A2BA-ACAB-0D49-A128-076E39444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5AAC3E-C7F9-E24A-A346-102A13C115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683F43-0350-A843-9CA8-77590031AB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B02D49-B15B-924E-BB74-F1D11C932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E0AF-5B1F-ED4F-915D-BF98A2A45423}" type="datetimeFigureOut">
              <a:rPr lang="en-US" smtClean="0"/>
              <a:t>10/8/24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D93F57-4155-334D-9B49-E60A121F2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0ED888-418F-5649-9CBE-01BA3D8E9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2B9D8-435A-2F45-B486-9B6091B9C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280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23D03-FA8D-4143-9311-846410262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ED4130-BF36-AB4D-AE8E-7E36702D9A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67FCD9-2C93-284B-A6A6-503C64D08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E0AF-5B1F-ED4F-915D-BF98A2A45423}" type="datetimeFigureOut">
              <a:rPr lang="en-US" smtClean="0"/>
              <a:t>10/8/24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C27724-76F2-8641-80F3-815E176A1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54E981-DBE0-0249-953B-A85BA44F9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2B9D8-435A-2F45-B486-9B6091B9C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824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26DEAF-74DA-1C43-8B6C-1870D600D9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B4FCD8-3651-4B43-8102-A58390D6AD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BA98CD-74D0-0345-B6BB-4AE260ECAA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E0AF-5B1F-ED4F-915D-BF98A2A45423}" type="datetimeFigureOut">
              <a:rPr lang="en-US" smtClean="0"/>
              <a:t>10/8/24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473491-1015-D649-AD79-F3174303C9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5FC5F5-FCCB-B64B-8570-08BE287AE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2B9D8-435A-2F45-B486-9B6091B9C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8677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217CD9-EE6F-764A-BEAE-CB7EA19B3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AA0166-5E8A-D54C-929D-BC30857A1D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E7BDE4-21D9-3048-912C-BD946C69A8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9E0AF-5B1F-ED4F-915D-BF98A2A45423}" type="datetimeFigureOut">
              <a:rPr lang="en-US" smtClean="0"/>
              <a:t>10/8/24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135C61-56AF-114E-A5C0-DF79F13771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C74E6F-E45F-1A4C-9F9C-FBD7CE664C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12B9D8-435A-2F45-B486-9B6091B9C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727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5B693-AA72-C647-AFC0-F9EA32C3505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Reconnecting with Nature through Indigenous Wisdom </a:t>
            </a:r>
            <a:br>
              <a:rPr lang="en-US" sz="3200" dirty="0"/>
            </a:br>
            <a:endParaRPr lang="en-US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F65F06-1A0F-7842-96C0-160A1EC5E09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Addressing Environmental Disconnection in Modern Urban Settings</a:t>
            </a:r>
          </a:p>
        </p:txBody>
      </p:sp>
    </p:spTree>
    <p:extLst>
      <p:ext uri="{BB962C8B-B14F-4D97-AF65-F5344CB8AC3E}">
        <p14:creationId xmlns:p14="http://schemas.microsoft.com/office/powerpoint/2010/main" val="756112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4008D-B033-9C4E-A907-9671195AD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0B1B2-0999-914D-A432-4E0BDA99C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Problem – Critical Paradigm</a:t>
            </a:r>
            <a:r>
              <a:rPr lang="en-US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Urbanization has fundamentally altered the relationship between humans and nature.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A growing body of research identifies </a:t>
            </a:r>
            <a:r>
              <a:rPr lang="en-US" sz="2400" dirty="0"/>
              <a:t>the negative effects of disconnection from nature on well-being </a:t>
            </a:r>
            <a:endParaRPr lang="en-U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 indigenous knowledge of connecting with the earth enhances well-being  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b="1" dirty="0"/>
              <a:t>Can urban dwellers implement indigenous practices to reconnect to nature?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42360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9D43C-EDAC-BE4D-832B-B2F48FE9D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20CCC-CE9A-4A4E-9B60-707526668D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Disconnection from Nature in Urban Settings</a:t>
            </a:r>
            <a:r>
              <a:rPr lang="en-US" dirty="0"/>
              <a:t>:</a:t>
            </a:r>
          </a:p>
          <a:p>
            <a:pPr lvl="1"/>
            <a:r>
              <a:rPr lang="en-US" dirty="0"/>
              <a:t>Fast-paced urban life and the built environment separate individuals from direct nature experiences.</a:t>
            </a:r>
          </a:p>
          <a:p>
            <a:pPr lvl="1"/>
            <a:r>
              <a:rPr lang="en-US" dirty="0"/>
              <a:t>Environmental crises exacerbate the need for sustainable relationships with nature.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Indigenous Worldviews</a:t>
            </a:r>
            <a:r>
              <a:rPr lang="en-US" dirty="0"/>
              <a:t>:</a:t>
            </a:r>
          </a:p>
          <a:p>
            <a:pPr lvl="1"/>
            <a:r>
              <a:rPr lang="en-US" dirty="0"/>
              <a:t>Indigenous knowledge systems emphasize harmony with nature, which is considered essential to human well-being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Research Aim</a:t>
            </a:r>
            <a:r>
              <a:rPr lang="en-US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To explore what indigenous practices can teach us about reconnection with nature using a phenomenological approach.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To apply these insights in modern urban contexts through action research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49785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BBB2B-150A-214B-9932-201F99B82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DB63E-0A65-994D-9859-EA9C133C19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9343" y="1690688"/>
            <a:ext cx="10624457" cy="4609420"/>
          </a:xfrm>
        </p:spPr>
        <p:txBody>
          <a:bodyPr>
            <a:normAutofit fontScale="92500" lnSpcReduction="20000"/>
          </a:bodyPr>
          <a:lstStyle/>
          <a:p>
            <a:r>
              <a:rPr lang="en-US" sz="2600" dirty="0">
                <a:solidFill>
                  <a:srgbClr val="222222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2600" dirty="0">
                <a:solidFill>
                  <a:srgbClr val="222222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ndigenous ways of knowing emphasize reciprocity, respect, and sustainability in their engagement with the environment and engaging in restoration projects as practices of environmental moral repair (</a:t>
            </a:r>
            <a:r>
              <a:rPr lang="en-US" sz="2600" dirty="0" err="1">
                <a:solidFill>
                  <a:srgbClr val="222222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Almassi</a:t>
            </a:r>
            <a:r>
              <a:rPr lang="en-US" sz="2600" dirty="0">
                <a:solidFill>
                  <a:srgbClr val="222222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2017)</a:t>
            </a:r>
            <a:endParaRPr lang="en-US" sz="2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600" dirty="0"/>
          </a:p>
          <a:p>
            <a:r>
              <a:rPr lang="en-US" sz="2600" dirty="0"/>
              <a:t>The urban environment limits direct interactions with nature, leading to fragmented experiences of the natural world (</a:t>
            </a:r>
            <a:r>
              <a:rPr lang="en-US" sz="2600" dirty="0" err="1"/>
              <a:t>Louv</a:t>
            </a:r>
            <a:r>
              <a:rPr lang="en-US" sz="2600" dirty="0"/>
              <a:t>, 2008).</a:t>
            </a:r>
          </a:p>
          <a:p>
            <a:endParaRPr lang="en-US" sz="2600" dirty="0"/>
          </a:p>
          <a:p>
            <a:r>
              <a:rPr lang="en-US" sz="2600" dirty="0"/>
              <a:t>Urban dwellers often experience nature as something “other” and distant, resulting in psychological and emotional disconnection.</a:t>
            </a:r>
          </a:p>
          <a:p>
            <a:endParaRPr lang="en-US" sz="26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600" dirty="0"/>
              <a:t>Studies by Kaplan and Kaplan (1989) and </a:t>
            </a:r>
            <a:r>
              <a:rPr lang="en-US" sz="2600" dirty="0" err="1"/>
              <a:t>Kuo</a:t>
            </a:r>
            <a:r>
              <a:rPr lang="en-US" sz="2600" dirty="0"/>
              <a:t> (2001) indicate that prolonged absence from nature contributes to stress, isolation, and reduced cognitive function.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361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F19C6-E344-9E4E-AC44-9183FB9F6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E5C22-AEB5-2C4E-80B2-72044D0208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US" dirty="0"/>
              <a:t>Investigate how indigenous practices and cosmologies shape connections to nature.</a:t>
            </a:r>
          </a:p>
          <a:p>
            <a:pPr>
              <a:buFont typeface="+mj-lt"/>
              <a:buAutoNum type="arabicPeriod"/>
            </a:pP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/>
              <a:t>Assess the psychological and emotional impacts of these practices on urban residents through phenomenological research.</a:t>
            </a:r>
          </a:p>
          <a:p>
            <a:pPr>
              <a:buFont typeface="+mj-lt"/>
              <a:buAutoNum type="arabicPeriod"/>
            </a:pP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/>
              <a:t>Develop practical reconnection strategies via action research interventions, such as urban gardening and nature walks.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67386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2184A-6ED4-B942-AD1A-ABAE730D5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4928B-5FAD-9A47-99DB-CF3A520BA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Key Questions</a:t>
            </a:r>
            <a:r>
              <a:rPr lang="en-US" dirty="0"/>
              <a:t>: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What can indigenous practices teach us about creating a meaningful relationship with nature?</a:t>
            </a:r>
          </a:p>
          <a:p>
            <a:endParaRPr lang="en-US" dirty="0"/>
          </a:p>
          <a:p>
            <a:r>
              <a:rPr lang="en-US" dirty="0"/>
              <a:t>How can these insights be applied in urban settings to foster a deeper connection with nature?</a:t>
            </a:r>
          </a:p>
          <a:p>
            <a:endParaRPr lang="en-US" dirty="0"/>
          </a:p>
          <a:p>
            <a:r>
              <a:rPr lang="en-US" dirty="0"/>
              <a:t>How can action research be used to mitigate psychological and sociocultural barriers to reconnection in cities?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0991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204FB-4128-844C-9C66-B53FFBAB9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F40FE-E57F-2C48-899F-43CD491AD8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Phenomenological Approach</a:t>
            </a:r>
            <a:r>
              <a:rPr lang="en-US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Explore the lived experiences and perceptions of indigenous people regarding their relationship with nature.</a:t>
            </a:r>
          </a:p>
          <a:p>
            <a:pPr marL="742950" lvl="1" indent="-285750"/>
            <a:r>
              <a:rPr lang="en-US" dirty="0"/>
              <a:t>Drawing on the work of Husserl (1970) and Merleau-Ponty (1962), this approach focuses on understanding the humans experience of nature.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Action Research</a:t>
            </a:r>
            <a:r>
              <a:rPr lang="en-US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Collaborate with urban communities to design practical interventions based on indigenous wisdom.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Implement and assess these interventions in real-world urban contexts.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Participants will be engaged in reflective interviews, nature interaction, and indigenous practices to explore their emotional and perceptual changes.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51159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B6C16-284F-A14E-A2AD-24E04A921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B7F0FA-936E-0A4B-9572-F9FE482C94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Indigenous Environmental Knowledge: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Studies by Nakashima et al. (2012) and Leonard et al. (2013) highlight the importance of Indigenous Knowledge in observing and responding to environmental changes. </a:t>
            </a:r>
            <a:endParaRPr lang="en-US" b="1" dirty="0"/>
          </a:p>
          <a:p>
            <a:pPr marL="0" indent="0">
              <a:buNone/>
            </a:pPr>
            <a:r>
              <a:rPr lang="en-US" sz="2400" b="1" dirty="0"/>
              <a:t>Phenomenological Impact of Disconnection</a:t>
            </a:r>
            <a:r>
              <a:rPr lang="en-US" sz="2400" dirty="0"/>
              <a:t>:  </a:t>
            </a:r>
          </a:p>
          <a:p>
            <a:pPr marL="0" indent="0">
              <a:buNone/>
            </a:pPr>
            <a:r>
              <a:rPr lang="en-US" sz="2400" dirty="0"/>
              <a:t>Urbanization limits sensory engagement with nature, leading to feelings of stress and isolation (Kaplan &amp; Kaplan, 1989; </a:t>
            </a:r>
            <a:r>
              <a:rPr lang="en-US" sz="2400" dirty="0" err="1"/>
              <a:t>Kuo</a:t>
            </a:r>
            <a:r>
              <a:rPr lang="en-US" sz="2400" dirty="0"/>
              <a:t>, 2001).</a:t>
            </a:r>
          </a:p>
          <a:p>
            <a:pPr marL="0" indent="0">
              <a:buNone/>
            </a:pPr>
            <a:r>
              <a:rPr lang="en-US" sz="2400" b="1" dirty="0"/>
              <a:t>Action Research Examples</a:t>
            </a:r>
            <a:r>
              <a:rPr lang="en-US" sz="2400" dirty="0"/>
              <a:t>:</a:t>
            </a:r>
          </a:p>
          <a:p>
            <a:pPr marL="0" indent="0">
              <a:buNone/>
            </a:pPr>
            <a:r>
              <a:rPr lang="en-US" sz="2400" dirty="0"/>
              <a:t>Roe &amp; Aspinall (2011) demonstrated how simple nature walks can foster psychological restoration and emotional well-being.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36093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576D8-AF69-C44C-BFF8-DC682D036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Reconnection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1AE19-2503-F544-BB64-E8DF909E6C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5900"/>
            <a:ext cx="10515600" cy="469106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endParaRPr lang="en-US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Community Engagement</a:t>
            </a:r>
            <a:r>
              <a:rPr lang="en-US" dirty="0"/>
              <a:t>:  Action research projects, like Growing Green Spaces (Smith et al., 2015), offer practical pathways for fostering reconnection.</a:t>
            </a:r>
          </a:p>
          <a:p>
            <a:pPr>
              <a:buFont typeface="Arial" panose="020B0604020202020204" pitchFamily="34" charset="0"/>
              <a:buChar char="•"/>
            </a:pPr>
            <a:endParaRPr lang="en-US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Urban Planning</a:t>
            </a:r>
            <a:r>
              <a:rPr lang="en-US" dirty="0"/>
              <a:t>:  Biophilic design and increased access to green spaces can reshape urban residents' experiences of their environment, promoting a sense of harmony with nature (</a:t>
            </a:r>
            <a:r>
              <a:rPr lang="en-US" dirty="0" err="1"/>
              <a:t>Lenzen</a:t>
            </a:r>
            <a:r>
              <a:rPr lang="en-US" dirty="0"/>
              <a:t> et al., 2020).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42304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0E220-5C32-A441-8E85-6E980E471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Expected Contributions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94A36-12A3-EC40-A499-19189A9C79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3025"/>
            <a:ext cx="10515600" cy="4833938"/>
          </a:xfrm>
        </p:spPr>
        <p:txBody>
          <a:bodyPr/>
          <a:lstStyle/>
          <a:p>
            <a:pPr marL="0" indent="0">
              <a:buNone/>
            </a:pPr>
            <a:endParaRPr lang="en-US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Urban Ecology &amp; Environmental Psychology</a:t>
            </a:r>
            <a:r>
              <a:rPr lang="en-US" dirty="0"/>
              <a:t>:</a:t>
            </a:r>
          </a:p>
          <a:p>
            <a:pPr lvl="1"/>
            <a:r>
              <a:rPr lang="en-US" dirty="0"/>
              <a:t>Offer real-world applications of indigenous principles in urban planning and community engagement.</a:t>
            </a:r>
          </a:p>
          <a:p>
            <a:pPr marL="457200" lvl="1" indent="0">
              <a:buNone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Sustainability &amp; Environmental Stewardship</a:t>
            </a:r>
            <a:r>
              <a:rPr lang="en-US" dirty="0"/>
              <a:t>:</a:t>
            </a:r>
          </a:p>
          <a:p>
            <a:pPr lvl="1"/>
            <a:r>
              <a:rPr lang="en-US" dirty="0"/>
              <a:t>Inspire more sustainable, reciprocal relationships between urban societies and nature.</a:t>
            </a:r>
          </a:p>
          <a:p>
            <a:pPr lvl="1"/>
            <a:r>
              <a:rPr lang="en-US" dirty="0"/>
              <a:t>Foster a culture of environmental stewardship in cities.</a:t>
            </a:r>
          </a:p>
          <a:p>
            <a:pPr lvl="1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61099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1DE14-F2A1-084A-A2D3-18FFCB633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Takeaways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93CE0-F69E-184B-B25C-B56AFE9342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Indigenous wisdom offers valuable insights for reconnecting with nature in urban contexts.</a:t>
            </a:r>
          </a:p>
          <a:p>
            <a:pPr marL="0" indent="0">
              <a:buNone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Combining phenomenological inquiry with action research can lead to practical solutions for addressing environmental disconnection.</a:t>
            </a:r>
          </a:p>
          <a:p>
            <a:pPr marL="0" indent="0">
              <a:buNone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This research contributes to growing efforts in urban ecology to promote sustainable living and ecological well-being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9227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694</Words>
  <Application>Microsoft Macintosh PowerPoint</Application>
  <PresentationFormat>Widescreen</PresentationFormat>
  <Paragraphs>75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Reconnecting with Nature through Indigenous Wisdom  </vt:lpstr>
      <vt:lpstr>Introduction</vt:lpstr>
      <vt:lpstr>Background</vt:lpstr>
      <vt:lpstr>Research Rationale</vt:lpstr>
      <vt:lpstr>Aims and Objectives</vt:lpstr>
      <vt:lpstr>Research Questions</vt:lpstr>
      <vt:lpstr>Methodology</vt:lpstr>
      <vt:lpstr>Literature Review</vt:lpstr>
      <vt:lpstr>Reconnection Strategies</vt:lpstr>
      <vt:lpstr>Expected Contributions</vt:lpstr>
      <vt:lpstr>Key Takeaways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Reconnecting Urban Societies with Nature through Indigenous Wisdom  </dc:title>
  <dc:creator>Dianne Dain</dc:creator>
  <cp:lastModifiedBy>Dianne Dain</cp:lastModifiedBy>
  <cp:revision>4</cp:revision>
  <dcterms:created xsi:type="dcterms:W3CDTF">2024-10-05T18:15:12Z</dcterms:created>
  <dcterms:modified xsi:type="dcterms:W3CDTF">2024-10-08T16:59:38Z</dcterms:modified>
</cp:coreProperties>
</file>